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60" r:id="rId3"/>
    <p:sldId id="274" r:id="rId4"/>
    <p:sldId id="275" r:id="rId5"/>
    <p:sldId id="373" r:id="rId6"/>
    <p:sldId id="433"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448" r:id="rId22"/>
    <p:sldId id="449" r:id="rId23"/>
    <p:sldId id="450" r:id="rId24"/>
    <p:sldId id="451" r:id="rId25"/>
    <p:sldId id="452" r:id="rId26"/>
    <p:sldId id="453" r:id="rId27"/>
    <p:sldId id="455" r:id="rId28"/>
    <p:sldId id="454"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76" r:id="rId49"/>
    <p:sldId id="475" r:id="rId50"/>
    <p:sldId id="477" r:id="rId51"/>
    <p:sldId id="277" r:id="rId52"/>
    <p:sldId id="478" r:id="rId53"/>
    <p:sldId id="367" r:id="rId54"/>
    <p:sldId id="368" r:id="rId55"/>
    <p:sldId id="479" r:id="rId56"/>
    <p:sldId id="432" r:id="rId57"/>
    <p:sldId id="429" r:id="rId58"/>
    <p:sldId id="37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34FA9-D9C2-4696-A279-DFEE1F02D42B}" v="13" dt="2024-11-17T10:31:54.301"/>
    <p1510:client id="{2E16F83B-11BC-4E47-8422-55439C55C049}" v="11" dt="2024-11-17T20:00:15.849"/>
    <p1510:client id="{E8507F79-C3A8-451E-854A-2F2D0CD9B68A}" v="5" dt="2024-11-17T21:41:34.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82" d="100"/>
          <a:sy n="82" d="100"/>
        </p:scale>
        <p:origin x="11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07.12.2024</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9BA4B-F408-55C5-CD77-BA3BA650E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E16B-CF57-4610-40F6-1793C7B91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63100-C20A-AE80-4F31-D79688DCD4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45AF18E-D6F8-EA1D-B3C3-E5C0C5AAC151}"/>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84749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761DB-84EC-BADB-FCA4-6DFBF01B6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DA54D-16BD-8390-DBE4-B3CC30FBF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2A699-E63D-C6FD-D112-FAD23C931D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FAE3854-80B3-FA83-CA90-216D10748180}"/>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361531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C1855-E2B1-05AA-4013-CEDB2E8ED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3EBF5-3FB4-7C4D-1640-6930E0CB4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83EC0-F692-4F4B-BF76-3DFD84FD86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94CC1CE-A54E-6D04-4916-EBED7520C606}"/>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206832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8C8BA-3AEA-7423-675F-6B0F1284A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B8D88-0CA1-F39E-9C85-6686B0B8D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1229C-D5A4-B7CB-B486-C686A98A0E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A8486DE-9FEE-65C0-FC4E-198DAE06CF77}"/>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1325174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D76E-E171-0336-5B0C-D8C60B3E0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4A630-37A9-3971-C3F1-59535E433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A3A87-00E8-9036-38C8-A0F046FB04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CA1C450-7A5B-728E-4F84-4A0277F345FB}"/>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45611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624D5-3041-7AE8-0C2C-38828255C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FFBCE-99AB-F745-D2B5-EA6944877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E3235-19D6-C500-5047-B65A78D79D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6242B12-BA4A-4849-8C7E-2C5652903219}"/>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412382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CB7DB-F94D-79AC-4B5D-87013EF9F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497A4-E542-001E-BA2B-F93518730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DE987-CCFD-1D80-E721-5B68158754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6FE2819-3202-4172-C444-7B21609647C1}"/>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220077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3C63-E723-641E-19F0-0C7386643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CC850-5C0A-BF8E-8BA4-83A0B328F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917F8-F2EC-C2F5-C042-7F8D714BEB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BA7E7D4-D6DF-D6A5-A3D2-FA34C0ACB955}"/>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1255159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7E6AA-146B-0C05-D4EC-90E274F56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B1078-2A70-C996-0D1E-10A776080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73111-956A-A496-B796-DE1C2206DE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D5C061F-9053-865C-55A0-39D794836E39}"/>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367532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CC512-A366-2FA4-7914-F89BF5FD0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5ED8B-7242-8671-CEB9-7213E80D1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81BB6-CC12-8CE2-3B55-439757F6EC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FB4ECE3-C8A8-20DF-A804-032BFB1F6714}"/>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209604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D45ED-C94D-73C4-A6EF-92BA8B9C6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1F2C6-0D7B-9227-754A-A0D3F46EF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4CF45-313A-F2C4-55FA-D781C66A79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41D8458-1A17-A145-BA8A-93763CF8DB3C}"/>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1347351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42AD-4870-5FA6-6B5F-5EBFB8D14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031AE-5564-974D-B356-177F2EAAC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6D8FF-1ED7-9597-5601-40D1D27910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0B29BB5-388A-A4D9-CDF6-BB8D98803092}"/>
              </a:ext>
            </a:extLst>
          </p:cNvPr>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1211017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E66AA-F99C-B179-2244-3AAB0FBE0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C1A6C-45ED-C6D9-4DF2-857175A78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0A80E-B87D-29DC-01F8-C3E4082689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1759CDB-A7C3-9F07-682D-9508D72695C0}"/>
              </a:ext>
            </a:extLst>
          </p:cNvPr>
          <p:cNvSpPr>
            <a:spLocks noGrp="1"/>
          </p:cNvSpPr>
          <p:nvPr>
            <p:ph type="sldNum" sz="quarter" idx="5"/>
          </p:nvPr>
        </p:nvSpPr>
        <p:spPr/>
        <p:txBody>
          <a:bodyPr/>
          <a:lstStyle/>
          <a:p>
            <a:fld id="{6AF66C30-2FAE-4185-83A0-4FB1E4D1FCC6}" type="slidenum">
              <a:rPr lang="ro-RO" smtClean="0"/>
              <a:t>23</a:t>
            </a:fld>
            <a:endParaRPr lang="ro-RO"/>
          </a:p>
        </p:txBody>
      </p:sp>
    </p:spTree>
    <p:extLst>
      <p:ext uri="{BB962C8B-B14F-4D97-AF65-F5344CB8AC3E}">
        <p14:creationId xmlns:p14="http://schemas.microsoft.com/office/powerpoint/2010/main" val="1285683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46068-D714-3FD4-70AA-68285716E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07926-5D15-1CCF-6561-48866CA61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45255-BE46-D9C0-C9EA-B6F9D9F3E4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CDCDF86-CB12-3D11-F445-2C85AA70AC2A}"/>
              </a:ext>
            </a:extLst>
          </p:cNvPr>
          <p:cNvSpPr>
            <a:spLocks noGrp="1"/>
          </p:cNvSpPr>
          <p:nvPr>
            <p:ph type="sldNum" sz="quarter" idx="5"/>
          </p:nvPr>
        </p:nvSpPr>
        <p:spPr/>
        <p:txBody>
          <a:bodyPr/>
          <a:lstStyle/>
          <a:p>
            <a:fld id="{6AF66C30-2FAE-4185-83A0-4FB1E4D1FCC6}" type="slidenum">
              <a:rPr lang="ro-RO" smtClean="0"/>
              <a:t>24</a:t>
            </a:fld>
            <a:endParaRPr lang="ro-RO"/>
          </a:p>
        </p:txBody>
      </p:sp>
    </p:spTree>
    <p:extLst>
      <p:ext uri="{BB962C8B-B14F-4D97-AF65-F5344CB8AC3E}">
        <p14:creationId xmlns:p14="http://schemas.microsoft.com/office/powerpoint/2010/main" val="1117674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E9AD0-EFB3-0071-9982-665561E2A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07F75-C3C8-12E1-E4CA-74AE918D0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8CD5E-6335-3342-9F3B-9587204282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99B0272-2BFE-DDF9-F509-84A1976DE899}"/>
              </a:ext>
            </a:extLst>
          </p:cNvPr>
          <p:cNvSpPr>
            <a:spLocks noGrp="1"/>
          </p:cNvSpPr>
          <p:nvPr>
            <p:ph type="sldNum" sz="quarter" idx="5"/>
          </p:nvPr>
        </p:nvSpPr>
        <p:spPr/>
        <p:txBody>
          <a:bodyPr/>
          <a:lstStyle/>
          <a:p>
            <a:fld id="{6AF66C30-2FAE-4185-83A0-4FB1E4D1FCC6}" type="slidenum">
              <a:rPr lang="ro-RO" smtClean="0"/>
              <a:t>25</a:t>
            </a:fld>
            <a:endParaRPr lang="ro-RO"/>
          </a:p>
        </p:txBody>
      </p:sp>
    </p:spTree>
    <p:extLst>
      <p:ext uri="{BB962C8B-B14F-4D97-AF65-F5344CB8AC3E}">
        <p14:creationId xmlns:p14="http://schemas.microsoft.com/office/powerpoint/2010/main" val="272243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4119-A2A9-3B16-282C-BC440F69A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40BA1-BF58-8C9A-6293-56C9EBFF4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EF93D-0F70-5557-D40F-6863978816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CEC63AC-C5DA-2A9B-21E2-408F5FB0CF0A}"/>
              </a:ext>
            </a:extLst>
          </p:cNvPr>
          <p:cNvSpPr>
            <a:spLocks noGrp="1"/>
          </p:cNvSpPr>
          <p:nvPr>
            <p:ph type="sldNum" sz="quarter" idx="5"/>
          </p:nvPr>
        </p:nvSpPr>
        <p:spPr/>
        <p:txBody>
          <a:bodyPr/>
          <a:lstStyle/>
          <a:p>
            <a:fld id="{6AF66C30-2FAE-4185-83A0-4FB1E4D1FCC6}" type="slidenum">
              <a:rPr lang="ro-RO" smtClean="0"/>
              <a:t>26</a:t>
            </a:fld>
            <a:endParaRPr lang="ro-RO"/>
          </a:p>
        </p:txBody>
      </p:sp>
    </p:spTree>
    <p:extLst>
      <p:ext uri="{BB962C8B-B14F-4D97-AF65-F5344CB8AC3E}">
        <p14:creationId xmlns:p14="http://schemas.microsoft.com/office/powerpoint/2010/main" val="96206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B545-029E-D518-F0D5-68213F97C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77317-865D-CE87-D1B9-FEA578D9E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5F204-A1F2-A20C-EEEA-B65080BC2F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739C89C-E179-2278-E8AE-DD7A73CAD31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479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BAA8-7C67-781F-35BE-8BF999A80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C81D2-CA4E-73D8-CB71-94A49BF03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2A8D6-A33B-FAA5-6C80-AADA851645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1BDC53F-C711-42D2-9BFA-BACA39A3F88E}"/>
              </a:ext>
            </a:extLst>
          </p:cNvPr>
          <p:cNvSpPr>
            <a:spLocks noGrp="1"/>
          </p:cNvSpPr>
          <p:nvPr>
            <p:ph type="sldNum" sz="quarter" idx="5"/>
          </p:nvPr>
        </p:nvSpPr>
        <p:spPr/>
        <p:txBody>
          <a:bodyPr/>
          <a:lstStyle/>
          <a:p>
            <a:fld id="{6AF66C30-2FAE-4185-83A0-4FB1E4D1FCC6}" type="slidenum">
              <a:rPr lang="ro-RO" smtClean="0"/>
              <a:t>28</a:t>
            </a:fld>
            <a:endParaRPr lang="ro-RO"/>
          </a:p>
        </p:txBody>
      </p:sp>
    </p:spTree>
    <p:extLst>
      <p:ext uri="{BB962C8B-B14F-4D97-AF65-F5344CB8AC3E}">
        <p14:creationId xmlns:p14="http://schemas.microsoft.com/office/powerpoint/2010/main" val="1010636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9DBA-F43E-CCE4-0310-A12C9FEAE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5B5C0-35B1-F776-B73B-A90675FB9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1F261-FBE5-17BA-6553-A8FC5B4F55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7DB1906-12F9-C1E3-147B-284CADE35F87}"/>
              </a:ext>
            </a:extLst>
          </p:cNvPr>
          <p:cNvSpPr>
            <a:spLocks noGrp="1"/>
          </p:cNvSpPr>
          <p:nvPr>
            <p:ph type="sldNum" sz="quarter" idx="5"/>
          </p:nvPr>
        </p:nvSpPr>
        <p:spPr/>
        <p:txBody>
          <a:bodyPr/>
          <a:lstStyle/>
          <a:p>
            <a:fld id="{6AF66C30-2FAE-4185-83A0-4FB1E4D1FCC6}" type="slidenum">
              <a:rPr lang="ro-RO" smtClean="0"/>
              <a:t>29</a:t>
            </a:fld>
            <a:endParaRPr lang="ro-RO"/>
          </a:p>
        </p:txBody>
      </p:sp>
    </p:spTree>
    <p:extLst>
      <p:ext uri="{BB962C8B-B14F-4D97-AF65-F5344CB8AC3E}">
        <p14:creationId xmlns:p14="http://schemas.microsoft.com/office/powerpoint/2010/main" val="18035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A3CB8-2875-AE5F-C460-DB551B786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2F275-B638-0C60-AB54-AACA9BAAD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57E-4A0B-7118-2949-19661339EA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EA0A1BA-8BEF-9EBE-C23E-BEAB034E1607}"/>
              </a:ext>
            </a:extLst>
          </p:cNvPr>
          <p:cNvSpPr>
            <a:spLocks noGrp="1"/>
          </p:cNvSpPr>
          <p:nvPr>
            <p:ph type="sldNum" sz="quarter" idx="5"/>
          </p:nvPr>
        </p:nvSpPr>
        <p:spPr/>
        <p:txBody>
          <a:bodyPr/>
          <a:lstStyle/>
          <a:p>
            <a:fld id="{6AF66C30-2FAE-4185-83A0-4FB1E4D1FCC6}" type="slidenum">
              <a:rPr lang="ro-RO" smtClean="0"/>
              <a:t>30</a:t>
            </a:fld>
            <a:endParaRPr lang="ro-RO"/>
          </a:p>
        </p:txBody>
      </p:sp>
    </p:spTree>
    <p:extLst>
      <p:ext uri="{BB962C8B-B14F-4D97-AF65-F5344CB8AC3E}">
        <p14:creationId xmlns:p14="http://schemas.microsoft.com/office/powerpoint/2010/main" val="52669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4A871-D85C-C480-7B6E-F3BE0906F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34C09-26D9-7F4F-4D73-9003CF144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0E3FA-532C-7FC2-1FAE-4F77FF3BB4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84D683F-6C9F-3BB3-541A-8870236C53A8}"/>
              </a:ext>
            </a:extLst>
          </p:cNvPr>
          <p:cNvSpPr>
            <a:spLocks noGrp="1"/>
          </p:cNvSpPr>
          <p:nvPr>
            <p:ph type="sldNum" sz="quarter" idx="5"/>
          </p:nvPr>
        </p:nvSpPr>
        <p:spPr/>
        <p:txBody>
          <a:bodyPr/>
          <a:lstStyle/>
          <a:p>
            <a:fld id="{6AF66C30-2FAE-4185-83A0-4FB1E4D1FCC6}" type="slidenum">
              <a:rPr lang="ro-RO" smtClean="0"/>
              <a:t>31</a:t>
            </a:fld>
            <a:endParaRPr lang="ro-RO"/>
          </a:p>
        </p:txBody>
      </p:sp>
    </p:spTree>
    <p:extLst>
      <p:ext uri="{BB962C8B-B14F-4D97-AF65-F5344CB8AC3E}">
        <p14:creationId xmlns:p14="http://schemas.microsoft.com/office/powerpoint/2010/main" val="171679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C18E-B55F-8164-1C88-42A6A855A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F51A0-C7E4-D355-BB84-8D888E615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1E875-F109-6A36-3AC6-59F19EF2A5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5E23D7E-1435-1A2D-9510-D20FB48ABED9}"/>
              </a:ext>
            </a:extLst>
          </p:cNvPr>
          <p:cNvSpPr>
            <a:spLocks noGrp="1"/>
          </p:cNvSpPr>
          <p:nvPr>
            <p:ph type="sldNum" sz="quarter" idx="5"/>
          </p:nvPr>
        </p:nvSpPr>
        <p:spPr/>
        <p:txBody>
          <a:bodyPr/>
          <a:lstStyle/>
          <a:p>
            <a:fld id="{6AF66C30-2FAE-4185-83A0-4FB1E4D1FCC6}" type="slidenum">
              <a:rPr lang="ro-RO" smtClean="0"/>
              <a:t>32</a:t>
            </a:fld>
            <a:endParaRPr lang="ro-RO"/>
          </a:p>
        </p:txBody>
      </p:sp>
    </p:spTree>
    <p:extLst>
      <p:ext uri="{BB962C8B-B14F-4D97-AF65-F5344CB8AC3E}">
        <p14:creationId xmlns:p14="http://schemas.microsoft.com/office/powerpoint/2010/main" val="1649623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477CE-C5D6-4E2C-AB37-6F3C7329E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E311A-422B-AB75-3222-84E1D7B74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4B4CF-E921-DBA7-2AB9-32C2D00A8F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D7F453D-3B90-4443-8F79-C59A7657BA03}"/>
              </a:ext>
            </a:extLst>
          </p:cNvPr>
          <p:cNvSpPr>
            <a:spLocks noGrp="1"/>
          </p:cNvSpPr>
          <p:nvPr>
            <p:ph type="sldNum" sz="quarter" idx="5"/>
          </p:nvPr>
        </p:nvSpPr>
        <p:spPr/>
        <p:txBody>
          <a:bodyPr/>
          <a:lstStyle/>
          <a:p>
            <a:fld id="{6AF66C30-2FAE-4185-83A0-4FB1E4D1FCC6}" type="slidenum">
              <a:rPr lang="ro-RO" smtClean="0"/>
              <a:t>33</a:t>
            </a:fld>
            <a:endParaRPr lang="ro-RO"/>
          </a:p>
        </p:txBody>
      </p:sp>
    </p:spTree>
    <p:extLst>
      <p:ext uri="{BB962C8B-B14F-4D97-AF65-F5344CB8AC3E}">
        <p14:creationId xmlns:p14="http://schemas.microsoft.com/office/powerpoint/2010/main" val="3560056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89D9-3694-CFC2-7B46-BE8CB46B7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BB881-3B5C-339E-E6C4-6C5755B0A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45B25-4142-4BEA-05F2-F2CDCA47E9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43426E0-B9D4-D882-95E3-967C00485F6E}"/>
              </a:ext>
            </a:extLst>
          </p:cNvPr>
          <p:cNvSpPr>
            <a:spLocks noGrp="1"/>
          </p:cNvSpPr>
          <p:nvPr>
            <p:ph type="sldNum" sz="quarter" idx="5"/>
          </p:nvPr>
        </p:nvSpPr>
        <p:spPr/>
        <p:txBody>
          <a:bodyPr/>
          <a:lstStyle/>
          <a:p>
            <a:fld id="{6AF66C30-2FAE-4185-83A0-4FB1E4D1FCC6}" type="slidenum">
              <a:rPr lang="ro-RO" smtClean="0"/>
              <a:t>34</a:t>
            </a:fld>
            <a:endParaRPr lang="ro-RO"/>
          </a:p>
        </p:txBody>
      </p:sp>
    </p:spTree>
    <p:extLst>
      <p:ext uri="{BB962C8B-B14F-4D97-AF65-F5344CB8AC3E}">
        <p14:creationId xmlns:p14="http://schemas.microsoft.com/office/powerpoint/2010/main" val="2653366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D0996-8DE0-200F-9FDF-7FF0C6632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5607D-BE0D-FB1C-764E-3259349A5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CA366-5475-9E24-BAF2-C03543A277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49FDEEB-7849-D6C3-292E-D2588ED5ADDA}"/>
              </a:ext>
            </a:extLst>
          </p:cNvPr>
          <p:cNvSpPr>
            <a:spLocks noGrp="1"/>
          </p:cNvSpPr>
          <p:nvPr>
            <p:ph type="sldNum" sz="quarter" idx="5"/>
          </p:nvPr>
        </p:nvSpPr>
        <p:spPr/>
        <p:txBody>
          <a:bodyPr/>
          <a:lstStyle/>
          <a:p>
            <a:fld id="{6AF66C30-2FAE-4185-83A0-4FB1E4D1FCC6}" type="slidenum">
              <a:rPr lang="ro-RO" smtClean="0"/>
              <a:t>35</a:t>
            </a:fld>
            <a:endParaRPr lang="ro-RO"/>
          </a:p>
        </p:txBody>
      </p:sp>
    </p:spTree>
    <p:extLst>
      <p:ext uri="{BB962C8B-B14F-4D97-AF65-F5344CB8AC3E}">
        <p14:creationId xmlns:p14="http://schemas.microsoft.com/office/powerpoint/2010/main" val="2980980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01B3-BDA2-7F2A-88F0-322D20440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97DEE-B64A-5287-32A2-B6EDD2172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06A95-EEB3-83E7-F458-2104E35012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6FE0C88-1E1C-08B1-913F-F32814CB6415}"/>
              </a:ext>
            </a:extLst>
          </p:cNvPr>
          <p:cNvSpPr>
            <a:spLocks noGrp="1"/>
          </p:cNvSpPr>
          <p:nvPr>
            <p:ph type="sldNum" sz="quarter" idx="5"/>
          </p:nvPr>
        </p:nvSpPr>
        <p:spPr/>
        <p:txBody>
          <a:bodyPr/>
          <a:lstStyle/>
          <a:p>
            <a:fld id="{6AF66C30-2FAE-4185-83A0-4FB1E4D1FCC6}" type="slidenum">
              <a:rPr lang="ro-RO" smtClean="0"/>
              <a:t>36</a:t>
            </a:fld>
            <a:endParaRPr lang="ro-RO"/>
          </a:p>
        </p:txBody>
      </p:sp>
    </p:spTree>
    <p:extLst>
      <p:ext uri="{BB962C8B-B14F-4D97-AF65-F5344CB8AC3E}">
        <p14:creationId xmlns:p14="http://schemas.microsoft.com/office/powerpoint/2010/main" val="3920604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02E7-8651-167E-67F3-B57A7E07E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AABD5-9E80-F140-5E2E-40AAED298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42B00-77AC-95D0-C9D1-BCC89E6008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5110F88-9E26-6B86-7D44-F19975701227}"/>
              </a:ext>
            </a:extLst>
          </p:cNvPr>
          <p:cNvSpPr>
            <a:spLocks noGrp="1"/>
          </p:cNvSpPr>
          <p:nvPr>
            <p:ph type="sldNum" sz="quarter" idx="5"/>
          </p:nvPr>
        </p:nvSpPr>
        <p:spPr/>
        <p:txBody>
          <a:bodyPr/>
          <a:lstStyle/>
          <a:p>
            <a:fld id="{6AF66C30-2FAE-4185-83A0-4FB1E4D1FCC6}" type="slidenum">
              <a:rPr lang="ro-RO" smtClean="0"/>
              <a:t>37</a:t>
            </a:fld>
            <a:endParaRPr lang="ro-RO"/>
          </a:p>
        </p:txBody>
      </p:sp>
    </p:spTree>
    <p:extLst>
      <p:ext uri="{BB962C8B-B14F-4D97-AF65-F5344CB8AC3E}">
        <p14:creationId xmlns:p14="http://schemas.microsoft.com/office/powerpoint/2010/main" val="1580768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DF4FF-4AEF-A67A-4D07-2EAAE2610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E8DED-EBB3-F11C-7C5D-7CDAC47DB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05FA3-F17A-6547-8ADC-14C34C2C67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8726884-3787-15FB-C0FA-F40944F2D57C}"/>
              </a:ext>
            </a:extLst>
          </p:cNvPr>
          <p:cNvSpPr>
            <a:spLocks noGrp="1"/>
          </p:cNvSpPr>
          <p:nvPr>
            <p:ph type="sldNum" sz="quarter" idx="5"/>
          </p:nvPr>
        </p:nvSpPr>
        <p:spPr/>
        <p:txBody>
          <a:bodyPr/>
          <a:lstStyle/>
          <a:p>
            <a:fld id="{6AF66C30-2FAE-4185-83A0-4FB1E4D1FCC6}" type="slidenum">
              <a:rPr lang="ro-RO" smtClean="0"/>
              <a:t>38</a:t>
            </a:fld>
            <a:endParaRPr lang="ro-RO"/>
          </a:p>
        </p:txBody>
      </p:sp>
    </p:spTree>
    <p:extLst>
      <p:ext uri="{BB962C8B-B14F-4D97-AF65-F5344CB8AC3E}">
        <p14:creationId xmlns:p14="http://schemas.microsoft.com/office/powerpoint/2010/main" val="1179638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15AE4-4B7D-0028-F171-CE097452F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57C9E-29AF-4467-743E-B800C190B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927AC-F87B-6B5F-C5CF-A64D1A35FF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63FFB97-30BD-9024-E9AC-F4BB302F7927}"/>
              </a:ext>
            </a:extLst>
          </p:cNvPr>
          <p:cNvSpPr>
            <a:spLocks noGrp="1"/>
          </p:cNvSpPr>
          <p:nvPr>
            <p:ph type="sldNum" sz="quarter" idx="5"/>
          </p:nvPr>
        </p:nvSpPr>
        <p:spPr/>
        <p:txBody>
          <a:bodyPr/>
          <a:lstStyle/>
          <a:p>
            <a:fld id="{6AF66C30-2FAE-4185-83A0-4FB1E4D1FCC6}" type="slidenum">
              <a:rPr lang="ro-RO" smtClean="0"/>
              <a:t>39</a:t>
            </a:fld>
            <a:endParaRPr lang="ro-RO"/>
          </a:p>
        </p:txBody>
      </p:sp>
    </p:spTree>
    <p:extLst>
      <p:ext uri="{BB962C8B-B14F-4D97-AF65-F5344CB8AC3E}">
        <p14:creationId xmlns:p14="http://schemas.microsoft.com/office/powerpoint/2010/main" val="3457684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12C8-4721-CE4D-4311-96B053CDA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6B699-C2B9-F7D2-5EAE-B53B31F2F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F711F-8A7E-2952-7B00-66CC6EE3A8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8EE7474-9DE3-EB40-DF78-1D4253C81FAC}"/>
              </a:ext>
            </a:extLst>
          </p:cNvPr>
          <p:cNvSpPr>
            <a:spLocks noGrp="1"/>
          </p:cNvSpPr>
          <p:nvPr>
            <p:ph type="sldNum" sz="quarter" idx="5"/>
          </p:nvPr>
        </p:nvSpPr>
        <p:spPr/>
        <p:txBody>
          <a:bodyPr/>
          <a:lstStyle/>
          <a:p>
            <a:fld id="{6AF66C30-2FAE-4185-83A0-4FB1E4D1FCC6}" type="slidenum">
              <a:rPr lang="ro-RO" smtClean="0"/>
              <a:t>40</a:t>
            </a:fld>
            <a:endParaRPr lang="ro-RO"/>
          </a:p>
        </p:txBody>
      </p:sp>
    </p:spTree>
    <p:extLst>
      <p:ext uri="{BB962C8B-B14F-4D97-AF65-F5344CB8AC3E}">
        <p14:creationId xmlns:p14="http://schemas.microsoft.com/office/powerpoint/2010/main" val="30430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E1C62-F0FD-9AC8-9677-02CF9C54E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22CEC-0DE9-41DC-ECCC-A58A48986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91E83-924F-60CF-9370-BA0F0062E8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7064C06-F051-098B-3067-C945A3EE53BA}"/>
              </a:ext>
            </a:extLst>
          </p:cNvPr>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4030250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EDFE-6548-A677-8652-31C9851D5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D42E1-F2E1-EEBA-B449-A4A1CEAAA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C5997-1E93-DF66-BFAC-6A158B364A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7C1E775-1ED7-4AC3-E6D3-9CE914890645}"/>
              </a:ext>
            </a:extLst>
          </p:cNvPr>
          <p:cNvSpPr>
            <a:spLocks noGrp="1"/>
          </p:cNvSpPr>
          <p:nvPr>
            <p:ph type="sldNum" sz="quarter" idx="5"/>
          </p:nvPr>
        </p:nvSpPr>
        <p:spPr/>
        <p:txBody>
          <a:bodyPr/>
          <a:lstStyle/>
          <a:p>
            <a:fld id="{6AF66C30-2FAE-4185-83A0-4FB1E4D1FCC6}" type="slidenum">
              <a:rPr lang="ro-RO" smtClean="0"/>
              <a:t>41</a:t>
            </a:fld>
            <a:endParaRPr lang="ro-RO"/>
          </a:p>
        </p:txBody>
      </p:sp>
    </p:spTree>
    <p:extLst>
      <p:ext uri="{BB962C8B-B14F-4D97-AF65-F5344CB8AC3E}">
        <p14:creationId xmlns:p14="http://schemas.microsoft.com/office/powerpoint/2010/main" val="2495442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46C7-F949-E7DD-5DFE-66F2510C5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F4197-C94B-7489-63D9-D139FD8BA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C0411-C9B5-8618-951C-BD6297A3FF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94B13D0-5988-331B-FB8E-493409F97CF8}"/>
              </a:ext>
            </a:extLst>
          </p:cNvPr>
          <p:cNvSpPr>
            <a:spLocks noGrp="1"/>
          </p:cNvSpPr>
          <p:nvPr>
            <p:ph type="sldNum" sz="quarter" idx="5"/>
          </p:nvPr>
        </p:nvSpPr>
        <p:spPr/>
        <p:txBody>
          <a:bodyPr/>
          <a:lstStyle/>
          <a:p>
            <a:fld id="{6AF66C30-2FAE-4185-83A0-4FB1E4D1FCC6}" type="slidenum">
              <a:rPr lang="ro-RO" smtClean="0"/>
              <a:t>42</a:t>
            </a:fld>
            <a:endParaRPr lang="ro-RO"/>
          </a:p>
        </p:txBody>
      </p:sp>
    </p:spTree>
    <p:extLst>
      <p:ext uri="{BB962C8B-B14F-4D97-AF65-F5344CB8AC3E}">
        <p14:creationId xmlns:p14="http://schemas.microsoft.com/office/powerpoint/2010/main" val="799017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98D59-A1C6-131A-9AEE-FF41617E8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72D45-5B09-0A45-145D-B2B3B6264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AF9FB-0C80-3FCF-7DA0-12A6764808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BE37E1F-F128-6F01-40C4-2F6087E2FA51}"/>
              </a:ext>
            </a:extLst>
          </p:cNvPr>
          <p:cNvSpPr>
            <a:spLocks noGrp="1"/>
          </p:cNvSpPr>
          <p:nvPr>
            <p:ph type="sldNum" sz="quarter" idx="5"/>
          </p:nvPr>
        </p:nvSpPr>
        <p:spPr/>
        <p:txBody>
          <a:bodyPr/>
          <a:lstStyle/>
          <a:p>
            <a:fld id="{6AF66C30-2FAE-4185-83A0-4FB1E4D1FCC6}" type="slidenum">
              <a:rPr lang="ro-RO" smtClean="0"/>
              <a:t>43</a:t>
            </a:fld>
            <a:endParaRPr lang="ro-RO"/>
          </a:p>
        </p:txBody>
      </p:sp>
    </p:spTree>
    <p:extLst>
      <p:ext uri="{BB962C8B-B14F-4D97-AF65-F5344CB8AC3E}">
        <p14:creationId xmlns:p14="http://schemas.microsoft.com/office/powerpoint/2010/main" val="184857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92FA-EB22-A746-B323-2B413BB00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B33DF-E5F7-75AE-73E9-96D211212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A516B-FF96-91DC-5558-989C888A3F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8B58BD6-CABA-6B23-0B30-DC7DCA137EA2}"/>
              </a:ext>
            </a:extLst>
          </p:cNvPr>
          <p:cNvSpPr>
            <a:spLocks noGrp="1"/>
          </p:cNvSpPr>
          <p:nvPr>
            <p:ph type="sldNum" sz="quarter" idx="5"/>
          </p:nvPr>
        </p:nvSpPr>
        <p:spPr/>
        <p:txBody>
          <a:bodyPr/>
          <a:lstStyle/>
          <a:p>
            <a:fld id="{6AF66C30-2FAE-4185-83A0-4FB1E4D1FCC6}" type="slidenum">
              <a:rPr lang="ro-RO" smtClean="0"/>
              <a:t>44</a:t>
            </a:fld>
            <a:endParaRPr lang="ro-RO"/>
          </a:p>
        </p:txBody>
      </p:sp>
    </p:spTree>
    <p:extLst>
      <p:ext uri="{BB962C8B-B14F-4D97-AF65-F5344CB8AC3E}">
        <p14:creationId xmlns:p14="http://schemas.microsoft.com/office/powerpoint/2010/main" val="3743042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F6908-DB54-7E0A-70DF-8FF5EB571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0EC94-9AAA-1FB6-F7B0-6A1263411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4D921-2FF1-A035-E956-4CAD50E249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AA7CEE8-1E84-85D5-EF0C-9E100A942F4F}"/>
              </a:ext>
            </a:extLst>
          </p:cNvPr>
          <p:cNvSpPr>
            <a:spLocks noGrp="1"/>
          </p:cNvSpPr>
          <p:nvPr>
            <p:ph type="sldNum" sz="quarter" idx="5"/>
          </p:nvPr>
        </p:nvSpPr>
        <p:spPr/>
        <p:txBody>
          <a:bodyPr/>
          <a:lstStyle/>
          <a:p>
            <a:fld id="{6AF66C30-2FAE-4185-83A0-4FB1E4D1FCC6}" type="slidenum">
              <a:rPr lang="ro-RO" smtClean="0"/>
              <a:t>45</a:t>
            </a:fld>
            <a:endParaRPr lang="ro-RO"/>
          </a:p>
        </p:txBody>
      </p:sp>
    </p:spTree>
    <p:extLst>
      <p:ext uri="{BB962C8B-B14F-4D97-AF65-F5344CB8AC3E}">
        <p14:creationId xmlns:p14="http://schemas.microsoft.com/office/powerpoint/2010/main" val="145700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9BFE-CAE5-E5D1-D3F4-5C9BB9927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B4DF8-C583-807B-C75D-985D2AED5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C09C2-DCEB-09DC-3269-D6E5790099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A558C6D-6239-4068-6E3D-C0A7D90AFE5C}"/>
              </a:ext>
            </a:extLst>
          </p:cNvPr>
          <p:cNvSpPr>
            <a:spLocks noGrp="1"/>
          </p:cNvSpPr>
          <p:nvPr>
            <p:ph type="sldNum" sz="quarter" idx="5"/>
          </p:nvPr>
        </p:nvSpPr>
        <p:spPr/>
        <p:txBody>
          <a:bodyPr/>
          <a:lstStyle/>
          <a:p>
            <a:fld id="{6AF66C30-2FAE-4185-83A0-4FB1E4D1FCC6}" type="slidenum">
              <a:rPr lang="ro-RO" smtClean="0"/>
              <a:t>46</a:t>
            </a:fld>
            <a:endParaRPr lang="ro-RO"/>
          </a:p>
        </p:txBody>
      </p:sp>
    </p:spTree>
    <p:extLst>
      <p:ext uri="{BB962C8B-B14F-4D97-AF65-F5344CB8AC3E}">
        <p14:creationId xmlns:p14="http://schemas.microsoft.com/office/powerpoint/2010/main" val="1635465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4EBA-5209-7F8F-090A-753AB3A54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C8162-339B-B518-B7FD-9C43BF6BE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30A9A-935E-E39D-4A8F-6AEF01A113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0890B48-3183-CF7A-5482-50019677DAA2}"/>
              </a:ext>
            </a:extLst>
          </p:cNvPr>
          <p:cNvSpPr>
            <a:spLocks noGrp="1"/>
          </p:cNvSpPr>
          <p:nvPr>
            <p:ph type="sldNum" sz="quarter" idx="5"/>
          </p:nvPr>
        </p:nvSpPr>
        <p:spPr/>
        <p:txBody>
          <a:bodyPr/>
          <a:lstStyle/>
          <a:p>
            <a:fld id="{6AF66C30-2FAE-4185-83A0-4FB1E4D1FCC6}" type="slidenum">
              <a:rPr lang="ro-RO" smtClean="0"/>
              <a:t>47</a:t>
            </a:fld>
            <a:endParaRPr lang="ro-RO"/>
          </a:p>
        </p:txBody>
      </p:sp>
    </p:spTree>
    <p:extLst>
      <p:ext uri="{BB962C8B-B14F-4D97-AF65-F5344CB8AC3E}">
        <p14:creationId xmlns:p14="http://schemas.microsoft.com/office/powerpoint/2010/main" val="451694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41A1-4A44-1750-9081-4DB55EC73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A0EF8-4BDC-4139-90D0-3439493FE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BE58A-19F9-D044-2834-3267B992FE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AEA5791-8C9E-DAB2-1E96-DC312BC5D970}"/>
              </a:ext>
            </a:extLst>
          </p:cNvPr>
          <p:cNvSpPr>
            <a:spLocks noGrp="1"/>
          </p:cNvSpPr>
          <p:nvPr>
            <p:ph type="sldNum" sz="quarter" idx="5"/>
          </p:nvPr>
        </p:nvSpPr>
        <p:spPr/>
        <p:txBody>
          <a:bodyPr/>
          <a:lstStyle/>
          <a:p>
            <a:fld id="{6AF66C30-2FAE-4185-83A0-4FB1E4D1FCC6}" type="slidenum">
              <a:rPr lang="ro-RO" smtClean="0"/>
              <a:t>48</a:t>
            </a:fld>
            <a:endParaRPr lang="ro-RO"/>
          </a:p>
        </p:txBody>
      </p:sp>
    </p:spTree>
    <p:extLst>
      <p:ext uri="{BB962C8B-B14F-4D97-AF65-F5344CB8AC3E}">
        <p14:creationId xmlns:p14="http://schemas.microsoft.com/office/powerpoint/2010/main" val="3412141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050C1-C785-16F8-1742-FCA33BAD5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623C6-00D1-974B-40E7-21D00A95A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146B0-2C68-B928-7B31-B74CE8161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2D884C2-A663-6719-04D0-C084DF0DD7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04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7DF7A-1FAF-4A58-3C4A-9648D558B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6129D-0579-B5A6-A3C6-648B9F2E3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0E18F-1B4A-1F28-72AE-F54AC5E4B6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554C922-DA5D-C919-5BA3-38D0ECC8B84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88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D6CAA-A817-8BD7-A4C4-990DCCCE9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8EF70-8747-A473-40A3-FAD8E9763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876F6-3692-0243-6CB0-4E87360200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407B6CA-46E1-660F-4831-749DF8CD707C}"/>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2452188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51</a:t>
            </a:fld>
            <a:endParaRPr lang="ro-RO"/>
          </a:p>
        </p:txBody>
      </p:sp>
    </p:spTree>
    <p:extLst>
      <p:ext uri="{BB962C8B-B14F-4D97-AF65-F5344CB8AC3E}">
        <p14:creationId xmlns:p14="http://schemas.microsoft.com/office/powerpoint/2010/main" val="3042770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DD6D7-E6C1-D421-6FBD-098EC192C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3BB15-4C5C-281B-550B-9E3A5788C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2A466-DB7F-137A-92F6-66191B434B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7E3FA4C-AF29-0488-0614-FEF16EAC348B}"/>
              </a:ext>
            </a:extLst>
          </p:cNvPr>
          <p:cNvSpPr>
            <a:spLocks noGrp="1"/>
          </p:cNvSpPr>
          <p:nvPr>
            <p:ph type="sldNum" sz="quarter" idx="5"/>
          </p:nvPr>
        </p:nvSpPr>
        <p:spPr/>
        <p:txBody>
          <a:bodyPr/>
          <a:lstStyle/>
          <a:p>
            <a:fld id="{6AF66C30-2FAE-4185-83A0-4FB1E4D1FCC6}" type="slidenum">
              <a:rPr lang="ro-RO" smtClean="0"/>
              <a:t>52</a:t>
            </a:fld>
            <a:endParaRPr lang="ro-RO"/>
          </a:p>
        </p:txBody>
      </p:sp>
    </p:spTree>
    <p:extLst>
      <p:ext uri="{BB962C8B-B14F-4D97-AF65-F5344CB8AC3E}">
        <p14:creationId xmlns:p14="http://schemas.microsoft.com/office/powerpoint/2010/main" val="220349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CC06-A1CD-B46E-B0FB-79053F355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589B0-00D7-81AF-DDC8-DE7FBA5B4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6DCA8-ADC3-DC62-C527-858CF72A96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05276A2-3B1C-BF34-E00D-FFE63747951A}"/>
              </a:ext>
            </a:extLst>
          </p:cNvPr>
          <p:cNvSpPr>
            <a:spLocks noGrp="1"/>
          </p:cNvSpPr>
          <p:nvPr>
            <p:ph type="sldNum" sz="quarter" idx="5"/>
          </p:nvPr>
        </p:nvSpPr>
        <p:spPr/>
        <p:txBody>
          <a:bodyPr/>
          <a:lstStyle/>
          <a:p>
            <a:fld id="{6AF66C30-2FAE-4185-83A0-4FB1E4D1FCC6}" type="slidenum">
              <a:rPr lang="ro-RO" smtClean="0"/>
              <a:t>53</a:t>
            </a:fld>
            <a:endParaRPr lang="ro-RO"/>
          </a:p>
        </p:txBody>
      </p:sp>
    </p:spTree>
    <p:extLst>
      <p:ext uri="{BB962C8B-B14F-4D97-AF65-F5344CB8AC3E}">
        <p14:creationId xmlns:p14="http://schemas.microsoft.com/office/powerpoint/2010/main" val="3785282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9554-34E9-02FF-828B-19ACEC58C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2D02D-A096-CF2E-42E9-59EDA9FD0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8AE95-6D2C-404C-BA92-0DDE479C45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3DEF57D-C48D-A9E6-08D8-F87FF8D3FFB1}"/>
              </a:ext>
            </a:extLst>
          </p:cNvPr>
          <p:cNvSpPr>
            <a:spLocks noGrp="1"/>
          </p:cNvSpPr>
          <p:nvPr>
            <p:ph type="sldNum" sz="quarter" idx="5"/>
          </p:nvPr>
        </p:nvSpPr>
        <p:spPr/>
        <p:txBody>
          <a:bodyPr/>
          <a:lstStyle/>
          <a:p>
            <a:fld id="{6AF66C30-2FAE-4185-83A0-4FB1E4D1FCC6}" type="slidenum">
              <a:rPr lang="ro-RO" smtClean="0"/>
              <a:t>54</a:t>
            </a:fld>
            <a:endParaRPr lang="ro-RO"/>
          </a:p>
        </p:txBody>
      </p:sp>
    </p:spTree>
    <p:extLst>
      <p:ext uri="{BB962C8B-B14F-4D97-AF65-F5344CB8AC3E}">
        <p14:creationId xmlns:p14="http://schemas.microsoft.com/office/powerpoint/2010/main" val="2118008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20B9E-DDD4-2150-DE00-B70AFE66D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6D948-9016-9011-EA21-C428D77CD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4C309-B2EC-2381-665D-0D40EF36A2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088FC58-2321-9589-6111-AB8A3F1C7AB1}"/>
              </a:ext>
            </a:extLst>
          </p:cNvPr>
          <p:cNvSpPr>
            <a:spLocks noGrp="1"/>
          </p:cNvSpPr>
          <p:nvPr>
            <p:ph type="sldNum" sz="quarter" idx="5"/>
          </p:nvPr>
        </p:nvSpPr>
        <p:spPr/>
        <p:txBody>
          <a:bodyPr/>
          <a:lstStyle/>
          <a:p>
            <a:fld id="{6AF66C30-2FAE-4185-83A0-4FB1E4D1FCC6}" type="slidenum">
              <a:rPr lang="ro-RO" smtClean="0"/>
              <a:t>55</a:t>
            </a:fld>
            <a:endParaRPr lang="ro-RO"/>
          </a:p>
        </p:txBody>
      </p:sp>
    </p:spTree>
    <p:extLst>
      <p:ext uri="{BB962C8B-B14F-4D97-AF65-F5344CB8AC3E}">
        <p14:creationId xmlns:p14="http://schemas.microsoft.com/office/powerpoint/2010/main" val="23493186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D778A-3D73-76D0-2553-934E89D73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CD6D1-F443-21F0-834C-53DA7D74D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CC7D7-A799-2F02-98F2-933E0BC9B1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1DF4735-B9C3-8A04-B6E4-641C29FA7123}"/>
              </a:ext>
            </a:extLst>
          </p:cNvPr>
          <p:cNvSpPr>
            <a:spLocks noGrp="1"/>
          </p:cNvSpPr>
          <p:nvPr>
            <p:ph type="sldNum" sz="quarter" idx="5"/>
          </p:nvPr>
        </p:nvSpPr>
        <p:spPr/>
        <p:txBody>
          <a:bodyPr/>
          <a:lstStyle/>
          <a:p>
            <a:fld id="{6AF66C30-2FAE-4185-83A0-4FB1E4D1FCC6}" type="slidenum">
              <a:rPr lang="ro-RO" smtClean="0"/>
              <a:t>56</a:t>
            </a:fld>
            <a:endParaRPr lang="ro-RO"/>
          </a:p>
        </p:txBody>
      </p:sp>
    </p:spTree>
    <p:extLst>
      <p:ext uri="{BB962C8B-B14F-4D97-AF65-F5344CB8AC3E}">
        <p14:creationId xmlns:p14="http://schemas.microsoft.com/office/powerpoint/2010/main" val="135962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AE92B-23CB-11F8-436F-75600AD38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B046D-D13C-FFB9-29C7-C3C6E9E1E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A2201-E09A-C6D1-6310-082981D5A6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2E53049-E952-CFE0-BB75-A322738423DF}"/>
              </a:ext>
            </a:extLst>
          </p:cNvPr>
          <p:cNvSpPr>
            <a:spLocks noGrp="1"/>
          </p:cNvSpPr>
          <p:nvPr>
            <p:ph type="sldNum" sz="quarter" idx="5"/>
          </p:nvPr>
        </p:nvSpPr>
        <p:spPr/>
        <p:txBody>
          <a:bodyPr/>
          <a:lstStyle/>
          <a:p>
            <a:fld id="{6AF66C30-2FAE-4185-83A0-4FB1E4D1FCC6}" type="slidenum">
              <a:rPr lang="ro-RO" smtClean="0"/>
              <a:t>57</a:t>
            </a:fld>
            <a:endParaRPr lang="ro-RO"/>
          </a:p>
        </p:txBody>
      </p:sp>
    </p:spTree>
    <p:extLst>
      <p:ext uri="{BB962C8B-B14F-4D97-AF65-F5344CB8AC3E}">
        <p14:creationId xmlns:p14="http://schemas.microsoft.com/office/powerpoint/2010/main" val="1490171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1620A-19C8-6846-A7C7-940678808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997C2-EB73-E00D-7442-F88AA21E1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6A19F-7845-5A04-1418-D7DA5C71C9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C67989F-6620-25F2-7C5D-99F8E832E972}"/>
              </a:ext>
            </a:extLst>
          </p:cNvPr>
          <p:cNvSpPr>
            <a:spLocks noGrp="1"/>
          </p:cNvSpPr>
          <p:nvPr>
            <p:ph type="sldNum" sz="quarter" idx="5"/>
          </p:nvPr>
        </p:nvSpPr>
        <p:spPr/>
        <p:txBody>
          <a:bodyPr/>
          <a:lstStyle/>
          <a:p>
            <a:fld id="{6AF66C30-2FAE-4185-83A0-4FB1E4D1FCC6}" type="slidenum">
              <a:rPr lang="ro-RO" smtClean="0"/>
              <a:t>58</a:t>
            </a:fld>
            <a:endParaRPr lang="ro-RO"/>
          </a:p>
        </p:txBody>
      </p:sp>
    </p:spTree>
    <p:extLst>
      <p:ext uri="{BB962C8B-B14F-4D97-AF65-F5344CB8AC3E}">
        <p14:creationId xmlns:p14="http://schemas.microsoft.com/office/powerpoint/2010/main" val="181172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D247E-3AE3-F0F4-63CB-383EC58A2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8B8BC-26C3-2F2E-B8DD-4FF7CCE50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AAC21-C840-11B7-D944-799930DE28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D384FE7-80B2-C7E3-F223-EF50F4CCB986}"/>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179114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A2526-2968-A08C-F2FF-8BBE1646D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96C4C-7A69-6CEC-11A3-D7571F17E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DBCED-E138-1E80-8644-08B3854AB6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FC3E4EB-2B21-5346-6B79-955FC9A06035}"/>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279260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803B9-50AD-FF9B-0EE9-1FB68CC1B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77390-0222-8801-EDB6-90DFE507A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4F6B5-054F-F562-2B73-8283A37CE5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7F4BB89-87D1-8FA6-DD0E-8E6CC69A8BDD}"/>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276216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BEE1D-1471-1378-C7F8-D700A3CAF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F5879-0B54-1366-75AB-EFED7057E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63932-8099-A4BE-F8A4-319B1FCE8B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90199FB-5AB8-A34B-4C0C-C18CBD255EF9}"/>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332858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07.12.2024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07.12.2024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07.12.2024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07.12.2024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07.12.2024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07.12.2024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07.12.2024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07.12.2024</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2.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e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5.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6.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2436564"/>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sz="24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o-RO" sz="3200" b="1" dirty="0">
                <a:solidFill>
                  <a:schemeClr val="accent1"/>
                </a:solidFill>
                <a:effectLst/>
                <a:latin typeface="Times New Roman" panose="02020603050405020304" pitchFamily="18" charset="0"/>
                <a:ea typeface="Calibri" panose="020F0502020204030204" pitchFamily="34" charset="0"/>
              </a:rPr>
              <a:t>COURSE </a:t>
            </a:r>
            <a:r>
              <a:rPr lang="bg-BG" sz="3200" b="1" dirty="0">
                <a:solidFill>
                  <a:schemeClr val="accent1"/>
                </a:solidFill>
                <a:effectLst/>
                <a:latin typeface="Times New Roman" panose="02020603050405020304" pitchFamily="18" charset="0"/>
                <a:ea typeface="Calibri" panose="020F0502020204030204" pitchFamily="34" charset="0"/>
              </a:rPr>
              <a:t>3</a:t>
            </a:r>
            <a:endParaRPr lang="ro-RO" sz="3200" b="1" dirty="0">
              <a:solidFill>
                <a:schemeClr val="accent1"/>
              </a:solidFill>
              <a:effectLst/>
              <a:latin typeface="Times New Roman" panose="02020603050405020304" pitchFamily="18" charset="0"/>
              <a:ea typeface="Calibri" panose="020F0502020204030204" pitchFamily="34" charset="0"/>
            </a:endParaRPr>
          </a:p>
          <a:p>
            <a:pPr algn="ctr"/>
            <a:r>
              <a:rPr lang="en-GB" sz="3200" b="1" dirty="0">
                <a:solidFill>
                  <a:schemeClr val="accent1"/>
                </a:solidFill>
                <a:latin typeface="Times New Roman" panose="02020603050405020304" pitchFamily="18" charset="0"/>
                <a:ea typeface="Calibri" panose="020F0502020204030204" pitchFamily="34" charset="0"/>
              </a:rPr>
              <a:t>Training on Sustainability and Waste Management</a:t>
            </a: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screen">
            <a:extLst>
              <a:ext uri="{28A0092B-C50C-407E-A947-70E740481C1C}">
                <a14:useLocalDpi xmlns:a14="http://schemas.microsoft.com/office/drawing/2010/main"/>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D2CAD-AB5F-D27A-DE2A-EB74370A26B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2D4A982-ECFD-697B-E13E-8EDAE3D2C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B7C440E-8220-9407-C043-00AA55E80A06}"/>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44FE584A-EBA5-3B4F-0774-BEADCC0517F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FD94570-F04E-157E-FC88-C0A0989CE54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BFD82D6-95A6-CF85-0539-0F466192BED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6FDE08C-36A2-751B-A3BC-D942CBE4E732}"/>
              </a:ext>
            </a:extLst>
          </p:cNvPr>
          <p:cNvSpPr txBox="1"/>
          <p:nvPr/>
        </p:nvSpPr>
        <p:spPr>
          <a:xfrm>
            <a:off x="4225856" y="2123750"/>
            <a:ext cx="4453538" cy="2308324"/>
          </a:xfrm>
          <a:prstGeom prst="rect">
            <a:avLst/>
          </a:prstGeom>
          <a:noFill/>
        </p:spPr>
        <p:txBody>
          <a:bodyPr wrap="square" rtlCol="0">
            <a:spAutoFit/>
          </a:bodyPr>
          <a:lstStyle/>
          <a:p>
            <a:pPr algn="just"/>
            <a:r>
              <a:rPr lang="en-GB" b="1" dirty="0"/>
              <a:t>Example: </a:t>
            </a:r>
            <a:r>
              <a:rPr lang="en-GB" dirty="0"/>
              <a:t>on cruise ships that have large volumes of food and household waste, galley teams need to know how to properly separate waste for recycling, composting and safe disposal. If modern technology and regulations are not applied, these ships can generate unnecessary amounts of waste and increase their carbon footprint.</a:t>
            </a:r>
          </a:p>
        </p:txBody>
      </p:sp>
      <p:sp>
        <p:nvSpPr>
          <p:cNvPr id="3" name="Rectangle 2">
            <a:extLst>
              <a:ext uri="{FF2B5EF4-FFF2-40B4-BE49-F238E27FC236}">
                <a16:creationId xmlns:a16="http://schemas.microsoft.com/office/drawing/2014/main" id="{DA2861A1-26CA-1F3D-9C81-5CDE493FB8D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2924EAE-9FCF-90D6-6421-13660D5C0B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9F5CD0E-191A-D4B8-3BF8-6310E5F926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CB76707-949F-B240-9F53-A575028FFC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D61CCE1-7ABE-20F2-1F06-EC7DCC91777E}"/>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16D648A-192D-062B-7A61-AA0BD76FECD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BC774CA-FE9B-1B42-A33D-3A277C5325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69EDB7FD-DCD5-C8EC-A8D2-31524CA9457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81978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0B3D-6BF5-8C96-CC16-6AEA70F67E9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ABD56A9-C3C8-F1BC-2F09-3C5AD7367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AF23856-4B82-42D7-AD68-B10A4747521E}"/>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31BA0139-59B4-A64D-CE39-DB3751374C3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8829B12-B679-949E-97E6-B635DA6FBF5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13B1B1B-A80F-CC53-96D3-05CFD17E8DE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04507CF-A592-D885-8F29-08F26EB491A5}"/>
              </a:ext>
            </a:extLst>
          </p:cNvPr>
          <p:cNvSpPr txBox="1"/>
          <p:nvPr/>
        </p:nvSpPr>
        <p:spPr>
          <a:xfrm>
            <a:off x="4225856" y="2123750"/>
            <a:ext cx="4453538" cy="2862322"/>
          </a:xfrm>
          <a:prstGeom prst="rect">
            <a:avLst/>
          </a:prstGeom>
          <a:noFill/>
        </p:spPr>
        <p:txBody>
          <a:bodyPr wrap="square" rtlCol="0">
            <a:spAutoFit/>
          </a:bodyPr>
          <a:lstStyle/>
          <a:p>
            <a:pPr algn="just"/>
            <a:r>
              <a:rPr lang="en-GB" b="1" dirty="0"/>
              <a:t>Developing skills to better plan and manage provisions</a:t>
            </a:r>
          </a:p>
          <a:p>
            <a:pPr algn="just"/>
            <a:r>
              <a:rPr lang="en-GB" dirty="0"/>
              <a:t>Provisioning planning and stock management is an essential part of the daily tasks of the galley teams. </a:t>
            </a:r>
          </a:p>
          <a:p>
            <a:pPr algn="just"/>
            <a:r>
              <a:rPr lang="en-GB" dirty="0"/>
              <a:t>Through continuous training, staff can develop better inventory management, menu planning and portion control skills, which significantly reduces food waste and improves efficiency.</a:t>
            </a:r>
          </a:p>
        </p:txBody>
      </p:sp>
      <p:sp>
        <p:nvSpPr>
          <p:cNvPr id="3" name="Rectangle 2">
            <a:extLst>
              <a:ext uri="{FF2B5EF4-FFF2-40B4-BE49-F238E27FC236}">
                <a16:creationId xmlns:a16="http://schemas.microsoft.com/office/drawing/2014/main" id="{31A4C498-A54F-CCDD-9B88-8DFDCD9B3D1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2FE361F-1BF8-ED76-BB11-163746AA2B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CB72AF6-7131-7FD2-771C-7C56B90EEC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52994DF-70F0-176E-40DB-99CFC1628C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252F259-82C8-1BFB-47D0-BDA5670885A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384ACDB-D78B-7AB4-26EE-13FA88F3C64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76E0F03-30C8-C4E8-7242-24AA52F62D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DFAB4E6-4CFC-93C9-383F-88685330CA27}"/>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830412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5BE9A-7DD0-9737-6B3E-F04CB312737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63E5806-3021-194E-F5BA-7A991AD48E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F4F700D-F452-04A3-38B4-9415F48C27A9}"/>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DDC54DF5-DD43-B35D-B170-CD193F64157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F565801-F4FC-492F-67AB-EC19CBDEB85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ED0BC1E-8981-BBED-3E56-C662D1DCA18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2A41DDB-F0E1-68CF-B3AE-A38B4C867B53}"/>
              </a:ext>
            </a:extLst>
          </p:cNvPr>
          <p:cNvSpPr txBox="1"/>
          <p:nvPr/>
        </p:nvSpPr>
        <p:spPr>
          <a:xfrm>
            <a:off x="4225856" y="2123750"/>
            <a:ext cx="4453538" cy="3416320"/>
          </a:xfrm>
          <a:prstGeom prst="rect">
            <a:avLst/>
          </a:prstGeom>
          <a:noFill/>
        </p:spPr>
        <p:txBody>
          <a:bodyPr wrap="square" rtlCol="0">
            <a:spAutoFit/>
          </a:bodyPr>
          <a:lstStyle/>
          <a:p>
            <a:pPr algn="just"/>
            <a:r>
              <a:rPr lang="en-GB" b="1" dirty="0"/>
              <a:t>Dealing with the unique challenges of sustainability in different maritime environments (cargo, cruise, military ships</a:t>
            </a:r>
            <a:endParaRPr lang="bg-BG" b="1" dirty="0"/>
          </a:p>
          <a:p>
            <a:pPr algn="just"/>
            <a:endParaRPr lang="en-GB" b="1" dirty="0"/>
          </a:p>
          <a:p>
            <a:pPr algn="just"/>
            <a:r>
              <a:rPr lang="en-GB" b="1" dirty="0"/>
              <a:t>Cargo ships. </a:t>
            </a:r>
            <a:r>
              <a:rPr lang="en-GB" dirty="0"/>
              <a:t>Cargo ships usually have smaller crews and long periods of sailing without access to ports. This poses challenges in terms of provision planning and waste management. In addition, cargo ships often lack sufficient space for provisioning and waste storage, requiring more stringent resource management strategies.</a:t>
            </a:r>
          </a:p>
        </p:txBody>
      </p:sp>
      <p:sp>
        <p:nvSpPr>
          <p:cNvPr id="3" name="Rectangle 2">
            <a:extLst>
              <a:ext uri="{FF2B5EF4-FFF2-40B4-BE49-F238E27FC236}">
                <a16:creationId xmlns:a16="http://schemas.microsoft.com/office/drawing/2014/main" id="{35A6653D-7A0C-5562-9E15-65E9CCE0E9D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0A52AD7-685C-B1B7-B37C-E7D258D68B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F433A44-3CDB-D9CF-D70A-CD1F06C562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B9D0129-6F17-CF84-505A-56F793AA05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4F39536-6573-C0AE-0B5E-6C3A243C8946}"/>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4E41D49-4B25-7DB0-C93D-D5156A4A68A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96C2445-DECD-8084-05D5-59796BD59FB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5FF162B2-BF65-48EB-8041-45F2D07BF5C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65337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698B6-5E85-7C89-A34B-12DECF5E40B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50E9356-D87F-2AB7-C804-2C7E687432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C5F0183-4F32-03BA-5789-444A2B4E6FD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8E36BBCC-AF1F-A615-1887-F24C74F4D0A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8903FE3-04B7-720D-C563-2D76EB7A3E6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B30C6-1F0D-BD35-EA18-816A12934C6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C12A440-3CAE-2792-EBEA-A40B5C70E8F6}"/>
              </a:ext>
            </a:extLst>
          </p:cNvPr>
          <p:cNvSpPr txBox="1"/>
          <p:nvPr/>
        </p:nvSpPr>
        <p:spPr>
          <a:xfrm>
            <a:off x="4225856" y="2123750"/>
            <a:ext cx="4453538" cy="2585323"/>
          </a:xfrm>
          <a:prstGeom prst="rect">
            <a:avLst/>
          </a:prstGeom>
          <a:noFill/>
        </p:spPr>
        <p:txBody>
          <a:bodyPr wrap="square" rtlCol="0">
            <a:spAutoFit/>
          </a:bodyPr>
          <a:lstStyle/>
          <a:p>
            <a:pPr algn="just"/>
            <a:r>
              <a:rPr lang="en-GB" b="1" dirty="0"/>
              <a:t>Training should </a:t>
            </a:r>
            <a:r>
              <a:rPr lang="en-GB" dirty="0"/>
              <a:t>focus on long-term provisioning planning skills, the use of durable and stable products, and waste reduction techniques through recycling and composting whenever possible.</a:t>
            </a:r>
          </a:p>
          <a:p>
            <a:pPr algn="just"/>
            <a:r>
              <a:rPr lang="en-GB" b="1" dirty="0"/>
              <a:t>Example: </a:t>
            </a:r>
            <a:r>
              <a:rPr lang="en-GB" dirty="0"/>
              <a:t>cooks on cargo ships can be trained in the application of food vacuuming and leftover freezing technologies to extend product shelf life and minimize wastage.</a:t>
            </a:r>
          </a:p>
        </p:txBody>
      </p:sp>
      <p:sp>
        <p:nvSpPr>
          <p:cNvPr id="3" name="Rectangle 2">
            <a:extLst>
              <a:ext uri="{FF2B5EF4-FFF2-40B4-BE49-F238E27FC236}">
                <a16:creationId xmlns:a16="http://schemas.microsoft.com/office/drawing/2014/main" id="{DE4E478A-011D-522A-42F6-AC92E2B17459}"/>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1B00834-8E4C-ED37-810D-5DA510C70B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22902FB-5A0A-4C22-D9FD-D5884388FE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6A7A18E-E313-828A-7C61-DEF9B920FF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1B3AA37-F88C-CE84-5EBA-B45752C7270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B6FE3D0-8549-F47A-48BA-CBAE6CC60D1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54F81E5-5EA9-A8DD-4B4B-835CF31842A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2E85E07-D2E3-B19A-C3D7-79F32AD91150}"/>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56350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8E26-C725-328D-B1BF-4DA7BCEFC3F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E67943A-D72E-B3CB-0B34-799A604148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E1C7BB3-5F83-A2AD-B635-3C78978B1F66}"/>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68BC1B61-D958-E48F-19F1-62F8EBD9960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3DC99C4-B599-4CEF-A50D-8DC1C78CFE0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0BC05E5-32B8-ED84-8675-2024A5888628}"/>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1FE88EE-B16C-B5D2-BC31-147D89704D7F}"/>
              </a:ext>
            </a:extLst>
          </p:cNvPr>
          <p:cNvSpPr txBox="1"/>
          <p:nvPr/>
        </p:nvSpPr>
        <p:spPr>
          <a:xfrm>
            <a:off x="4225856" y="2123750"/>
            <a:ext cx="4453538" cy="3693319"/>
          </a:xfrm>
          <a:prstGeom prst="rect">
            <a:avLst/>
          </a:prstGeom>
          <a:noFill/>
        </p:spPr>
        <p:txBody>
          <a:bodyPr wrap="square" rtlCol="0">
            <a:spAutoFit/>
          </a:bodyPr>
          <a:lstStyle/>
          <a:p>
            <a:pPr algn="just"/>
            <a:r>
              <a:rPr lang="en-GB" b="1" dirty="0"/>
              <a:t>Cruise ships. </a:t>
            </a:r>
            <a:r>
              <a:rPr lang="en-GB" dirty="0"/>
              <a:t>Cruise ships, with large crews and passengers, face significant challenges in terms of sustainability. They produce large amounts of food waste and require significant resources to feed all the people on board. Waste management on such ships is more complex and usually involves more phases, from recycling to organic waste disposal.</a:t>
            </a:r>
          </a:p>
          <a:p>
            <a:pPr algn="just"/>
            <a:r>
              <a:rPr lang="en-GB" b="1" dirty="0"/>
              <a:t>Training of galley staff should focus on separate waste collection, </a:t>
            </a:r>
            <a:r>
              <a:rPr lang="en-GB" dirty="0"/>
              <a:t>efficient use of resources (water and energy), and techniques to minimize food waste through portion control and reuse of leftovers.</a:t>
            </a:r>
          </a:p>
        </p:txBody>
      </p:sp>
      <p:sp>
        <p:nvSpPr>
          <p:cNvPr id="3" name="Rectangle 2">
            <a:extLst>
              <a:ext uri="{FF2B5EF4-FFF2-40B4-BE49-F238E27FC236}">
                <a16:creationId xmlns:a16="http://schemas.microsoft.com/office/drawing/2014/main" id="{279F9E10-ADCA-6E87-053E-7F1CF8402A4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6668C07-A247-EBBB-D445-8ACCA26659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C75C968-D09C-1467-21AC-0984F58B94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9C4D7DC-27F6-98BA-5806-2B38079CCC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6A8DAB8-D570-201A-C073-DA44EC9E3193}"/>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A9F9AF5-2906-C823-5E9F-81CFA83CB5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8B6B78D-CD87-BF44-7194-0186380243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D3CD0F6D-8B1D-7274-02AC-8419D9EA9687}"/>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17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C129-CE15-FF44-A733-1F1D7429EBC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01538C1-1AF2-1B46-BA06-C88C1D111F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0ED7FFE-B4B7-F9BC-168D-B3BE6E5D6D72}"/>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7C9A8BF1-A8F6-848C-AEA7-60F98E7F0E3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F98DD81-AC7B-1E9C-AEF3-448B879A490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F9E24A0-49BE-1EFB-A478-18D2B2C62E6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065CD36-D807-2853-142E-E65441488D87}"/>
              </a:ext>
            </a:extLst>
          </p:cNvPr>
          <p:cNvSpPr txBox="1"/>
          <p:nvPr/>
        </p:nvSpPr>
        <p:spPr>
          <a:xfrm>
            <a:off x="4225856" y="2123750"/>
            <a:ext cx="4453538" cy="3139321"/>
          </a:xfrm>
          <a:prstGeom prst="rect">
            <a:avLst/>
          </a:prstGeom>
          <a:noFill/>
        </p:spPr>
        <p:txBody>
          <a:bodyPr wrap="square" rtlCol="0">
            <a:spAutoFit/>
          </a:bodyPr>
          <a:lstStyle/>
          <a:p>
            <a:pPr algn="just"/>
            <a:r>
              <a:rPr lang="en-GB" b="1" dirty="0"/>
              <a:t>Warships. </a:t>
            </a:r>
            <a:r>
              <a:rPr lang="en-GB" dirty="0"/>
              <a:t>Warships face unique challenges due to the nature of their missions, which require long periods of autonomy and tight control of resources. Warship crews often have limited storage space and must deal with hazardous wastes such as fuels and chemicals.</a:t>
            </a:r>
          </a:p>
          <a:p>
            <a:pPr algn="just"/>
            <a:r>
              <a:rPr lang="en-GB" b="1" dirty="0"/>
              <a:t>Training of galley personnel </a:t>
            </a:r>
            <a:r>
              <a:rPr lang="en-GB" dirty="0"/>
              <a:t>on warships should focus on efficient use of available resources, hazardous waste management, and safe storage of provisions. </a:t>
            </a:r>
          </a:p>
        </p:txBody>
      </p:sp>
      <p:sp>
        <p:nvSpPr>
          <p:cNvPr id="3" name="Rectangle 2">
            <a:extLst>
              <a:ext uri="{FF2B5EF4-FFF2-40B4-BE49-F238E27FC236}">
                <a16:creationId xmlns:a16="http://schemas.microsoft.com/office/drawing/2014/main" id="{0C3FB509-43EC-9554-C2AF-CF9B59C419A0}"/>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1013455-DEBA-AFF8-17AE-0181CA7E76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DD5F41D-70B1-52A9-ADFC-446EEEB7E2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EA696F6-155D-712D-E8F0-5A10961A6D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8C33D6B-B4ED-4096-8B92-7E88924C2C71}"/>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092832E-2CD3-9416-EA78-B152A7BA34B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C741BC9-0351-D5AA-A266-6C46C1C7745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79A524C-BE4F-D6D5-67D9-8F059E8F1B64}"/>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93384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DE37-BC4C-E04A-C40A-0D83BD0B274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FB39ABB-1B68-4E66-F143-68D0734D2E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7FCBFEC-1F19-23C2-A025-B80FEB6670C6}"/>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4F50524A-F5BD-7D14-0970-83146732854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80DB793-C900-C88F-D4C0-5E0B82116CB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842A586-C66C-CD3A-BBF6-36AC66C7740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1D6E31F-25C6-2DF6-49DD-4D505D06EE38}"/>
              </a:ext>
            </a:extLst>
          </p:cNvPr>
          <p:cNvSpPr txBox="1"/>
          <p:nvPr/>
        </p:nvSpPr>
        <p:spPr>
          <a:xfrm>
            <a:off x="4225856" y="2123750"/>
            <a:ext cx="4453538" cy="3139321"/>
          </a:xfrm>
          <a:prstGeom prst="rect">
            <a:avLst/>
          </a:prstGeom>
          <a:noFill/>
        </p:spPr>
        <p:txBody>
          <a:bodyPr wrap="square" rtlCol="0">
            <a:spAutoFit/>
          </a:bodyPr>
          <a:lstStyle/>
          <a:p>
            <a:pPr algn="just"/>
            <a:r>
              <a:rPr lang="en-GB" b="1" dirty="0"/>
              <a:t>Sustainability training for galley </a:t>
            </a:r>
            <a:r>
              <a:rPr lang="en-GB" dirty="0"/>
              <a:t>teams is a key factor in successful resource management and waste reduction on ships. Every marine environment has its own specific challenges, but by continuously learning and adapting to new regulations and technologies, teams can significantly improve the sustainability of ship operations. This will not only reduce the negative impact on the environment, but also improve the overall efficiency of daily activities on board.</a:t>
            </a:r>
          </a:p>
        </p:txBody>
      </p:sp>
      <p:sp>
        <p:nvSpPr>
          <p:cNvPr id="3" name="Rectangle 2">
            <a:extLst>
              <a:ext uri="{FF2B5EF4-FFF2-40B4-BE49-F238E27FC236}">
                <a16:creationId xmlns:a16="http://schemas.microsoft.com/office/drawing/2014/main" id="{103DA04F-09AF-1C59-FA17-FB863EDD9F6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0278949-DAED-555C-5EEF-A3CEB2CB57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AF33FF8-7973-7194-A8B8-2D510BD727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B70EF66-DDC0-E051-C143-0BB29A26D0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A17A30C-E05E-235A-4467-00E898441F49}"/>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191F9C9-1FA3-058E-32F2-70A5D40B81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6F1CC4F-DC96-EC07-A831-F83BF92B72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244A73C-CFD9-7592-B2BD-11CD2774A6E8}"/>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24726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3BAC-514D-BCC2-59FE-E30F3EE413F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4CAC380-0EF1-3D0F-100F-9E215E908C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1534AB7-63FE-C305-2C2A-697D217157B2}"/>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3.2 Key Areas for Sustainability Training</a:t>
            </a:r>
          </a:p>
        </p:txBody>
      </p:sp>
      <p:grpSp>
        <p:nvGrpSpPr>
          <p:cNvPr id="4" name="Group 3">
            <a:extLst>
              <a:ext uri="{FF2B5EF4-FFF2-40B4-BE49-F238E27FC236}">
                <a16:creationId xmlns:a16="http://schemas.microsoft.com/office/drawing/2014/main" id="{76B235BD-A5F3-7EF0-40B9-E0BBD32B6BD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EFEED61-A1BC-C8A6-111E-48E3F3C3328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16A0F96-A934-8D95-C86D-C9051B59BC6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EB2F390E-1A63-DC05-AEA1-C5BA4A846D9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1ECCB06-FF69-A31D-6D14-54D54DBFB3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F5D7830-5DDF-F10F-A3D7-BB43F5CA78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74C2E70-F117-CF03-49A6-F863A96162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17FA73F-21C2-5952-67F8-0030C3B672E9}"/>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5111270-56D7-26C9-690F-2189684E2F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F242DBC-027A-C05C-2A0E-219F6FE3B70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09C928E-25D7-53AF-C68F-0B758C1C023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96286" y="1707662"/>
            <a:ext cx="8217026" cy="4258040"/>
          </a:xfrm>
          <a:prstGeom prst="rect">
            <a:avLst/>
          </a:prstGeom>
          <a:noFill/>
          <a:ln>
            <a:noFill/>
          </a:ln>
        </p:spPr>
      </p:pic>
    </p:spTree>
    <p:extLst>
      <p:ext uri="{BB962C8B-B14F-4D97-AF65-F5344CB8AC3E}">
        <p14:creationId xmlns:p14="http://schemas.microsoft.com/office/powerpoint/2010/main" val="2666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66CE7-B268-6FC4-EACD-F41C6DD6A0A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E377E2F-2F9B-67D6-92A8-A34CDDE0C9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49CEE8C-D704-DA1C-7329-C6A303C0A0C1}"/>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3.2 Key Areas for Sustainability Training</a:t>
            </a:r>
          </a:p>
        </p:txBody>
      </p:sp>
      <p:grpSp>
        <p:nvGrpSpPr>
          <p:cNvPr id="4" name="Group 3">
            <a:extLst>
              <a:ext uri="{FF2B5EF4-FFF2-40B4-BE49-F238E27FC236}">
                <a16:creationId xmlns:a16="http://schemas.microsoft.com/office/drawing/2014/main" id="{821DE0EB-0E96-9A1E-A7AD-618C69BDB10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70AFB7E-C572-9478-8CF2-4C2EB5DB2BE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FF102F8-CF96-04C9-C230-87DE70189296}"/>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2568AB5-2FBC-5724-F7BB-97C0056DFF54}"/>
              </a:ext>
            </a:extLst>
          </p:cNvPr>
          <p:cNvSpPr txBox="1"/>
          <p:nvPr/>
        </p:nvSpPr>
        <p:spPr>
          <a:xfrm>
            <a:off x="4225856" y="2123750"/>
            <a:ext cx="4453538" cy="2308324"/>
          </a:xfrm>
          <a:prstGeom prst="rect">
            <a:avLst/>
          </a:prstGeom>
          <a:noFill/>
        </p:spPr>
        <p:txBody>
          <a:bodyPr wrap="square" rtlCol="0">
            <a:spAutoFit/>
          </a:bodyPr>
          <a:lstStyle/>
          <a:p>
            <a:pPr algn="just"/>
            <a:r>
              <a:rPr lang="en-GB" b="1" dirty="0"/>
              <a:t>Food safety, sustainable sourcing, and storage of supplies in limited spaces</a:t>
            </a:r>
          </a:p>
          <a:p>
            <a:pPr algn="just"/>
            <a:r>
              <a:rPr lang="en-GB" b="1" dirty="0"/>
              <a:t>Practical waste management systems: segregating recyclables, safe disposal of hazardous materials</a:t>
            </a:r>
          </a:p>
          <a:p>
            <a:pPr algn="just"/>
            <a:r>
              <a:rPr lang="en-GB" b="1" dirty="0"/>
              <a:t>Efficient use of energy and water in galley operations to minimize environmental impact</a:t>
            </a:r>
          </a:p>
        </p:txBody>
      </p:sp>
      <p:sp>
        <p:nvSpPr>
          <p:cNvPr id="3" name="Rectangle 2">
            <a:extLst>
              <a:ext uri="{FF2B5EF4-FFF2-40B4-BE49-F238E27FC236}">
                <a16:creationId xmlns:a16="http://schemas.microsoft.com/office/drawing/2014/main" id="{2249162B-FBE3-2F63-C3D9-7618F98C03F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7F642B6-37BC-9D80-4E6B-E51CEA2579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AC35C3-52E5-26BA-C88D-294AEF6CC2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1C19B47-74E3-2211-A3B8-321716CA3B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587E607-8799-BBD5-5E88-EEBB54D661D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9EE0354-33C7-C0E2-8808-2699567992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D6BB668-359D-C416-2D10-6404DEFE76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D2B79C76-BFE5-758F-8E2F-DF5EF168F399}"/>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79228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6334-EE42-E5EE-2FC1-E82D557B4F5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6C538C8-144E-1044-95E6-BE9DF3953E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CD8CFE5-3DF8-DF18-F345-33E5E6CFAF8D}"/>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3.2 Key Areas for Sustainability Training</a:t>
            </a:r>
          </a:p>
        </p:txBody>
      </p:sp>
      <p:grpSp>
        <p:nvGrpSpPr>
          <p:cNvPr id="4" name="Group 3">
            <a:extLst>
              <a:ext uri="{FF2B5EF4-FFF2-40B4-BE49-F238E27FC236}">
                <a16:creationId xmlns:a16="http://schemas.microsoft.com/office/drawing/2014/main" id="{FD22CF36-67A4-BA0F-8A37-88C1AB63057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1E012AA-B2C3-866D-DF3D-7228F6DCB86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B2094DE-386B-38C6-4C42-35BE992E059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D9E8235-62ED-CD2E-1FCE-C3DCA23FF443}"/>
              </a:ext>
            </a:extLst>
          </p:cNvPr>
          <p:cNvSpPr txBox="1"/>
          <p:nvPr/>
        </p:nvSpPr>
        <p:spPr>
          <a:xfrm>
            <a:off x="4225856" y="2123750"/>
            <a:ext cx="4453538" cy="3416320"/>
          </a:xfrm>
          <a:prstGeom prst="rect">
            <a:avLst/>
          </a:prstGeom>
          <a:noFill/>
        </p:spPr>
        <p:txBody>
          <a:bodyPr wrap="square" rtlCol="0">
            <a:spAutoFit/>
          </a:bodyPr>
          <a:lstStyle/>
          <a:p>
            <a:pPr algn="just"/>
            <a:r>
              <a:rPr lang="en-GB" b="1" dirty="0"/>
              <a:t>Proper food storage. The team should be trained on how to properly store foods at different temperatures to prevent spoilage and ensure product safety. It is especially important to properly store meat, fish and other perishable products that require refrigeration or freezing.</a:t>
            </a:r>
          </a:p>
          <a:p>
            <a:pPr algn="just"/>
            <a:r>
              <a:rPr lang="en-GB" b="1" dirty="0"/>
              <a:t>First in, first out (FIFO) technique. The approach is important to reduce spoilage. Training should include how to apply the FIFO technique to ensure that older products are used first.</a:t>
            </a:r>
          </a:p>
        </p:txBody>
      </p:sp>
      <p:sp>
        <p:nvSpPr>
          <p:cNvPr id="3" name="Rectangle 2">
            <a:extLst>
              <a:ext uri="{FF2B5EF4-FFF2-40B4-BE49-F238E27FC236}">
                <a16:creationId xmlns:a16="http://schemas.microsoft.com/office/drawing/2014/main" id="{68D3BADE-76A2-E4D7-581F-05474795FA8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EFE820B-073A-E419-A37A-23C8D0BCFA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650EAD8-9CA7-0DCC-49F8-67B9F3154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2EEE263-B7C1-F07D-5A94-25E4A46D89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F316FEA-E3EE-F385-B528-DEB87E77801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151AE16-CD4E-1C86-99F8-95902911E6B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E7CCE59-BA83-4D6F-6A76-9E899564F1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DF2E3732-A873-A12D-FBB7-35E068968509}"/>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7898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01218" y="928247"/>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Learning outcomes</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193162" y="1371108"/>
            <a:ext cx="8916855" cy="4772717"/>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en-GB" sz="1200" dirty="0"/>
              <a:t>Understand the importance of sustainability training in ship galleys: Participants will recognize the critical need for continuous education on sustainability, addressing specific challenges faced by galley crews across diverse maritime environments, including cargo ships, cruise liners, and military vessels (item 3.1).</a:t>
            </a:r>
            <a:endParaRPr lang="bg-BG" sz="1200" dirty="0"/>
          </a:p>
          <a:p>
            <a:pPr marL="171450" indent="-171450" algn="just">
              <a:lnSpc>
                <a:spcPct val="150000"/>
              </a:lnSpc>
              <a:buFont typeface="Wingdings" panose="05000000000000000000" pitchFamily="2" charset="2"/>
              <a:buChar char="§"/>
            </a:pPr>
            <a:r>
              <a:rPr lang="en-GB" sz="1200" dirty="0"/>
              <a:t>Master essential sustainability practices for shipboard operations: Participants will develop practical knowledge in key areas such as food safety, sustainable sourcing, and efficient storage of supplies within limited spaces. They will learn to implement effective waste management systems, including segregation of recyclables, safe disposal of hazardous materials, and energy-efficient water use strategies (item 3.2).</a:t>
            </a:r>
            <a:endParaRPr lang="bg-BG" sz="1200" dirty="0"/>
          </a:p>
          <a:p>
            <a:pPr marL="171450" indent="-171450" algn="just">
              <a:lnSpc>
                <a:spcPct val="150000"/>
              </a:lnSpc>
              <a:buFont typeface="Wingdings" panose="05000000000000000000" pitchFamily="2" charset="2"/>
              <a:buChar char="§"/>
            </a:pPr>
            <a:r>
              <a:rPr lang="en-GB" sz="1200" dirty="0"/>
              <a:t>Design and implement comprehensive training programs: Participants will gain skills in structuring and delivering sustainability training tailored to various ship types. This includes facilitating hands-on workshops, scenario-based learning, and drills to ensure galley crews are equipped to manage waste and handle emergencies effectively (item 3.3).</a:t>
            </a:r>
            <a:endParaRPr lang="bg-BG" sz="1200" dirty="0"/>
          </a:p>
          <a:p>
            <a:pPr marL="171450" indent="-171450" algn="just">
              <a:lnSpc>
                <a:spcPct val="150000"/>
              </a:lnSpc>
              <a:buFont typeface="Wingdings" panose="05000000000000000000" pitchFamily="2" charset="2"/>
              <a:buChar char="§"/>
            </a:pPr>
            <a:r>
              <a:rPr lang="en-GB" sz="1200" dirty="0"/>
              <a:t>Monitor sustainability efforts and drive continuous improvement: Participants will understand how to track sustainability progress using key performance indicators (</a:t>
            </a:r>
            <a:r>
              <a:rPr lang="en-GB" sz="1200" dirty="0" err="1"/>
              <a:t>KPIs</a:t>
            </a:r>
            <a:r>
              <a:rPr lang="en-GB" sz="1200" dirty="0"/>
              <a:t>) such as waste reduction, water conservation, and energy savings. They will explore new technologies, such as energy-efficient appliances and advanced composters, to enhance sustainability in ship galley operations (item 3.4).</a:t>
            </a:r>
            <a:endParaRPr lang="bg-BG" sz="1200" dirty="0"/>
          </a:p>
          <a:p>
            <a:pPr marL="171450" indent="-171450" algn="just">
              <a:lnSpc>
                <a:spcPct val="150000"/>
              </a:lnSpc>
              <a:buFont typeface="Wingdings" panose="05000000000000000000" pitchFamily="2" charset="2"/>
              <a:buChar char="§"/>
            </a:pPr>
            <a:r>
              <a:rPr lang="en-GB" sz="1200" dirty="0"/>
              <a:t>Develop actionable sustainability plans: Through collaborative activities and discussions, participants will learn to create practical, ship-specific action plans that integrate sustainability into daily operations. The program concludes with a focus on the long-term environmental and operational benefits of sustainability practices (item 3.5).These outcomes will empower participants to effectively integrate sustainability training into ship galley operations, fostering a culture of environmental responsibility and operational efficiency.</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27939-82F5-2249-2DE0-DBC4B94A2B0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1A84A93-BD42-F733-06E8-9B039B247B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EFC1C7C-EC4A-9CA3-1044-46668CD18CF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3.2 Key Areas for Sustainability Training</a:t>
            </a:r>
          </a:p>
        </p:txBody>
      </p:sp>
      <p:grpSp>
        <p:nvGrpSpPr>
          <p:cNvPr id="4" name="Group 3">
            <a:extLst>
              <a:ext uri="{FF2B5EF4-FFF2-40B4-BE49-F238E27FC236}">
                <a16:creationId xmlns:a16="http://schemas.microsoft.com/office/drawing/2014/main" id="{848801C4-1986-BA6E-E7B1-A0022C9A7F1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E2FE503-4456-6B90-E2F9-AB0190889D7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DB225C7-4F9A-C43B-72B5-B18C59EBF12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DB64E57-D83C-916C-7C4C-0BD4E855CD41}"/>
              </a:ext>
            </a:extLst>
          </p:cNvPr>
          <p:cNvSpPr txBox="1"/>
          <p:nvPr/>
        </p:nvSpPr>
        <p:spPr>
          <a:xfrm>
            <a:off x="4225856" y="1682315"/>
            <a:ext cx="4918144" cy="4524315"/>
          </a:xfrm>
          <a:prstGeom prst="rect">
            <a:avLst/>
          </a:prstGeom>
          <a:noFill/>
        </p:spPr>
        <p:txBody>
          <a:bodyPr wrap="square" rtlCol="0">
            <a:spAutoFit/>
          </a:bodyPr>
          <a:lstStyle/>
          <a:p>
            <a:pPr algn="just"/>
            <a:r>
              <a:rPr lang="en-GB" b="1" dirty="0"/>
              <a:t>Sustainable supply. </a:t>
            </a:r>
            <a:r>
              <a:rPr lang="en-GB" dirty="0"/>
              <a:t>Sustainable sourcing means using products that are produced with minimal impact on the environment and provide durability and quality. Campus staff should be trained on how to select such products and how to work with suppliers who respect the principles of sustainability.</a:t>
            </a:r>
          </a:p>
          <a:p>
            <a:pPr algn="just"/>
            <a:r>
              <a:rPr lang="en-GB" b="1" dirty="0"/>
              <a:t>Choosing local and seasonal products: </a:t>
            </a:r>
            <a:r>
              <a:rPr lang="en-GB" dirty="0"/>
              <a:t>using local and seasonal products can reduce the carbon footprint of shipping operations. Crew should be informed of the benefits of sourcing local produce where possible.</a:t>
            </a:r>
          </a:p>
          <a:p>
            <a:pPr algn="just"/>
            <a:r>
              <a:rPr lang="en-GB" b="1" dirty="0"/>
              <a:t>Sustainable seafood: </a:t>
            </a:r>
            <a:r>
              <a:rPr lang="en-GB" dirty="0"/>
              <a:t>On ships that serve seafood, it is important to train chefs on how to select fish and seafood that are not endangered and are sustainably caught.</a:t>
            </a:r>
          </a:p>
        </p:txBody>
      </p:sp>
      <p:sp>
        <p:nvSpPr>
          <p:cNvPr id="3" name="Rectangle 2">
            <a:extLst>
              <a:ext uri="{FF2B5EF4-FFF2-40B4-BE49-F238E27FC236}">
                <a16:creationId xmlns:a16="http://schemas.microsoft.com/office/drawing/2014/main" id="{514E44AF-FD0F-ACE1-8236-A6E14B48B16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C175A0E-48D7-A185-F9D1-7A3248D39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DDF00A7-E5B5-6D73-ECAD-04F2A96471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055943C-8F97-1BA9-808D-811CE88ABB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22E95DE-C931-E892-0B3B-DF8904D370D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6F8EEEA-17A3-5CDB-1C64-555FDD5794D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16DC202-A5F3-3992-AB0F-FD522D087A7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F65823EF-16B3-CE5E-B1D9-4D025CAD3F4C}"/>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00858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9B452-45DC-65DC-00F0-E26D6C8C374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E1ADD10-A15B-2F44-046C-A59C54C1B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08CD398-02C3-4DD7-9E91-D260EFEC8D04}"/>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3.2 Key Areas for Sustainability Training</a:t>
            </a:r>
          </a:p>
        </p:txBody>
      </p:sp>
      <p:grpSp>
        <p:nvGrpSpPr>
          <p:cNvPr id="4" name="Group 3">
            <a:extLst>
              <a:ext uri="{FF2B5EF4-FFF2-40B4-BE49-F238E27FC236}">
                <a16:creationId xmlns:a16="http://schemas.microsoft.com/office/drawing/2014/main" id="{F9D33ADA-D09F-CCEB-B115-F4BEEE0461D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7AB901D-3372-631A-44D9-E009BE7BB4F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3E8F58B-E8C3-3646-DD50-2D9D6782E026}"/>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DC273DD-C5DA-8DFD-8EB4-FBC4B81E30D5}"/>
              </a:ext>
            </a:extLst>
          </p:cNvPr>
          <p:cNvSpPr txBox="1"/>
          <p:nvPr/>
        </p:nvSpPr>
        <p:spPr>
          <a:xfrm>
            <a:off x="4225856" y="1682315"/>
            <a:ext cx="4918144" cy="4247317"/>
          </a:xfrm>
          <a:prstGeom prst="rect">
            <a:avLst/>
          </a:prstGeom>
          <a:noFill/>
        </p:spPr>
        <p:txBody>
          <a:bodyPr wrap="square" rtlCol="0">
            <a:spAutoFit/>
          </a:bodyPr>
          <a:lstStyle/>
          <a:p>
            <a:pPr algn="just"/>
            <a:r>
              <a:rPr lang="en-GB" b="1" dirty="0"/>
              <a:t>Storage of provisions in confined spaces</a:t>
            </a:r>
          </a:p>
          <a:p>
            <a:pPr algn="just"/>
            <a:r>
              <a:rPr lang="en-GB" dirty="0"/>
              <a:t>Efficient use of ship storage space is a major challenge. Galley teams need to be trained on how to optimize provision storage to maximize space utilization and prevent product spoilage.</a:t>
            </a:r>
          </a:p>
          <a:p>
            <a:pPr algn="just"/>
            <a:r>
              <a:rPr lang="en-GB" b="1" dirty="0"/>
              <a:t>Smart product stacking: </a:t>
            </a:r>
            <a:r>
              <a:rPr lang="en-GB" dirty="0"/>
              <a:t>cooks should be trained on how to organize the storage of provisions in a way that allows easy access to products and minimizes the risk of spoilage or mixing of incompatible foods.</a:t>
            </a:r>
          </a:p>
          <a:p>
            <a:pPr algn="just"/>
            <a:r>
              <a:rPr lang="en-GB" b="1" dirty="0"/>
              <a:t>Use of shelf-life extension technologies: </a:t>
            </a:r>
            <a:r>
              <a:rPr lang="en-GB" dirty="0"/>
              <a:t>training should include the use of vacuum packaging, freezing and other storage technologies that extend the shelf-life of food without taking up too much space.</a:t>
            </a:r>
          </a:p>
        </p:txBody>
      </p:sp>
      <p:sp>
        <p:nvSpPr>
          <p:cNvPr id="3" name="Rectangle 2">
            <a:extLst>
              <a:ext uri="{FF2B5EF4-FFF2-40B4-BE49-F238E27FC236}">
                <a16:creationId xmlns:a16="http://schemas.microsoft.com/office/drawing/2014/main" id="{E9CED964-9B0D-CF18-F861-D58F25761779}"/>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00D18AD-4073-E120-2F61-9BFE832ED1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0A15815-1B41-2527-727A-E7A4A5DEBC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D0DF413-E05E-B7B7-901D-EE492DD29C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4A73D16-04BB-A874-8B9D-05F7AA8D268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8322B05-CF30-9CCF-0EA7-F11D320C82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F96EF3F-2624-BCED-6D45-A479FDD673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5304E87-3223-D0E7-3BEB-CC24258E86E2}"/>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59076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93952-B239-AFD7-C6FB-43D64B94E25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76723D1-E924-5A79-7E6A-92F2E4ED0B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DD6FFC0-62A6-D985-2AD7-4DF7233886F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3.2 Key Areas for Sustainability Training</a:t>
            </a:r>
          </a:p>
        </p:txBody>
      </p:sp>
      <p:grpSp>
        <p:nvGrpSpPr>
          <p:cNvPr id="4" name="Group 3">
            <a:extLst>
              <a:ext uri="{FF2B5EF4-FFF2-40B4-BE49-F238E27FC236}">
                <a16:creationId xmlns:a16="http://schemas.microsoft.com/office/drawing/2014/main" id="{CCCC1DDC-E1B4-A049-F3B1-1EAEF306990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504E155-5C2E-13E9-E966-11F98BFCC4C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A29C57A-2DDC-A5D7-610C-6ED5DBD5172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597B58A-3A71-6ABB-CF86-4C446401317D}"/>
              </a:ext>
            </a:extLst>
          </p:cNvPr>
          <p:cNvSpPr txBox="1"/>
          <p:nvPr/>
        </p:nvSpPr>
        <p:spPr>
          <a:xfrm>
            <a:off x="4225856" y="1682315"/>
            <a:ext cx="4918144" cy="4247317"/>
          </a:xfrm>
          <a:prstGeom prst="rect">
            <a:avLst/>
          </a:prstGeom>
          <a:noFill/>
        </p:spPr>
        <p:txBody>
          <a:bodyPr wrap="square" rtlCol="0">
            <a:spAutoFit/>
          </a:bodyPr>
          <a:lstStyle/>
          <a:p>
            <a:pPr algn="just"/>
            <a:r>
              <a:rPr lang="en-GB" b="1" dirty="0"/>
              <a:t>Separate waste collection and recycling</a:t>
            </a:r>
          </a:p>
          <a:p>
            <a:pPr algn="just"/>
            <a:r>
              <a:rPr lang="en-GB" b="1" dirty="0"/>
              <a:t>Proper waste sorting is essential for recycling and reducing the volume of waste that has to be thrown away.</a:t>
            </a:r>
          </a:p>
          <a:p>
            <a:pPr algn="just"/>
            <a:r>
              <a:rPr lang="en-GB" b="1" dirty="0"/>
              <a:t>Separate collection training: teams need to know how to properly separate waste - paper, plastics, metals, glass and organic waste. This not only makes it easier to recycle these materials, but also reduces the amount of waste that ends up in the ocean or dumped in harbours.</a:t>
            </a:r>
          </a:p>
          <a:p>
            <a:pPr algn="just"/>
            <a:r>
              <a:rPr lang="en-GB" b="1" dirty="0"/>
              <a:t>Composting of organic waste: food waste composting systems can be implemented in galleys. Training should include how to compost organic waste such as vegetable peelings and food scraps that cannot be reused.</a:t>
            </a:r>
          </a:p>
        </p:txBody>
      </p:sp>
      <p:sp>
        <p:nvSpPr>
          <p:cNvPr id="3" name="Rectangle 2">
            <a:extLst>
              <a:ext uri="{FF2B5EF4-FFF2-40B4-BE49-F238E27FC236}">
                <a16:creationId xmlns:a16="http://schemas.microsoft.com/office/drawing/2014/main" id="{C97FEFA9-D7BE-C933-7770-2B574BC53D8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B81F19F-BE5F-BA15-D0E3-7F3100B65C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B518669-0149-7496-ABB1-3979BFA6DB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341BDE6-41D5-A9DF-9F12-AAB618A22A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D3778D2-D34B-7B8F-5002-94B3532AC018}"/>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DE37D83-FB48-9253-0BA0-2F552C322B9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9B53DB9-6330-C8DF-B2AC-BF8309E966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C63B734-50AE-625E-2C56-950FF8EA52F1}"/>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40897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44F2-D71D-1FEB-0AA6-460C15CAE0C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DD07598-8FCB-3988-4F9C-CEE006948C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969E598-4483-C946-292E-046ADE6D8B0C}"/>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3.2 Key Areas for Sustainability Training</a:t>
            </a:r>
          </a:p>
        </p:txBody>
      </p:sp>
      <p:grpSp>
        <p:nvGrpSpPr>
          <p:cNvPr id="4" name="Group 3">
            <a:extLst>
              <a:ext uri="{FF2B5EF4-FFF2-40B4-BE49-F238E27FC236}">
                <a16:creationId xmlns:a16="http://schemas.microsoft.com/office/drawing/2014/main" id="{0F7F3BF6-EBB6-7DBB-3AD3-3DDE225369C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0034B8E-EB42-1E54-B739-DE90FAD453C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11ADE6B-9304-BDF6-25E1-A77E80D060E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4009D2F-22C4-B34C-C744-F80E0CB63752}"/>
              </a:ext>
            </a:extLst>
          </p:cNvPr>
          <p:cNvSpPr txBox="1"/>
          <p:nvPr/>
        </p:nvSpPr>
        <p:spPr>
          <a:xfrm>
            <a:off x="4225856" y="2190290"/>
            <a:ext cx="4918144" cy="2862322"/>
          </a:xfrm>
          <a:prstGeom prst="rect">
            <a:avLst/>
          </a:prstGeom>
          <a:noFill/>
        </p:spPr>
        <p:txBody>
          <a:bodyPr wrap="square" rtlCol="0">
            <a:spAutoFit/>
          </a:bodyPr>
          <a:lstStyle/>
          <a:p>
            <a:pPr algn="just"/>
            <a:r>
              <a:rPr lang="en-GB" b="1" dirty="0"/>
              <a:t>Safe disposal of hazardous materials</a:t>
            </a:r>
          </a:p>
          <a:p>
            <a:pPr algn="just"/>
            <a:r>
              <a:rPr lang="en-GB" dirty="0"/>
              <a:t>Hazardous materials, such as chemicals and cleaning agents, must be managed in a special way to prevent pollution of the marine environment and to protect the health of the crew.</a:t>
            </a:r>
          </a:p>
          <a:p>
            <a:pPr algn="just"/>
            <a:r>
              <a:rPr lang="en-GB" dirty="0"/>
              <a:t>Safe disposal training: staff should be trained on how to safely dispose of chemicals and oils to prevent water contamination. This includes both proper storage of hazardous materials and procedures for their disposal at ports.</a:t>
            </a:r>
          </a:p>
        </p:txBody>
      </p:sp>
      <p:sp>
        <p:nvSpPr>
          <p:cNvPr id="3" name="Rectangle 2">
            <a:extLst>
              <a:ext uri="{FF2B5EF4-FFF2-40B4-BE49-F238E27FC236}">
                <a16:creationId xmlns:a16="http://schemas.microsoft.com/office/drawing/2014/main" id="{1EB6C0AD-189B-1FF5-B972-8F667B72166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61B37C1-0CCD-7743-27E1-8042ABFEB7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C8CA81D-C265-A647-5F2C-0ADE89E862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CEB2F93-603B-1BD5-F707-B8F4873597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EF4E05D-549B-821F-3D12-F4EF7DA03411}"/>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8BAAE21-51FC-EBE0-0CE0-70F9955F00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C8EF77E-4C46-39B1-4419-3A4F87A19B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3971EEE4-02B4-6A0D-DFC8-4C4EC703A43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89514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BD6E-9A5E-94AC-8CA4-9226590567A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E3155FA-DBC5-6EF1-4672-7D4E31605C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F7A1EED-398A-E2B0-EFB1-B3715B66EEC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3.2 Key Areas for Sustainability Training</a:t>
            </a:r>
          </a:p>
        </p:txBody>
      </p:sp>
      <p:grpSp>
        <p:nvGrpSpPr>
          <p:cNvPr id="4" name="Group 3">
            <a:extLst>
              <a:ext uri="{FF2B5EF4-FFF2-40B4-BE49-F238E27FC236}">
                <a16:creationId xmlns:a16="http://schemas.microsoft.com/office/drawing/2014/main" id="{07E70464-003B-939A-01B5-D0275849D1C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38485FB-29F4-CF79-C1CF-6EFB4E589D1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28853D4-D011-3F7E-47B1-58BEE8B15942}"/>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C19EA24-C6C1-5FE2-0C11-EAEB54676E97}"/>
              </a:ext>
            </a:extLst>
          </p:cNvPr>
          <p:cNvSpPr txBox="1"/>
          <p:nvPr/>
        </p:nvSpPr>
        <p:spPr>
          <a:xfrm>
            <a:off x="4225856" y="1705202"/>
            <a:ext cx="4809990" cy="4801314"/>
          </a:xfrm>
          <a:prstGeom prst="rect">
            <a:avLst/>
          </a:prstGeom>
          <a:noFill/>
        </p:spPr>
        <p:txBody>
          <a:bodyPr wrap="square" rtlCol="0">
            <a:spAutoFit/>
          </a:bodyPr>
          <a:lstStyle/>
          <a:p>
            <a:pPr algn="just"/>
            <a:r>
              <a:rPr lang="en-GB" b="1" dirty="0"/>
              <a:t>Energy efficiency in the galley</a:t>
            </a:r>
          </a:p>
          <a:p>
            <a:pPr algn="just"/>
            <a:r>
              <a:rPr lang="en-GB" dirty="0"/>
              <a:t>The galley is one of the places where a significant amount of energy is used for cooking, cooling and lighting. Energy efficiency training can help the team reduce energy consumption and minimise the ship's carbon footprint.</a:t>
            </a:r>
          </a:p>
          <a:p>
            <a:pPr algn="just"/>
            <a:r>
              <a:rPr lang="en-GB" b="1" dirty="0"/>
              <a:t>Use of energy saving appliances</a:t>
            </a:r>
          </a:p>
          <a:p>
            <a:pPr algn="just"/>
            <a:r>
              <a:rPr lang="en-GB" dirty="0"/>
              <a:t>Cooks should be trained on how to use energy efficient appliances such as induction hobs and convection ovens that reduce energy consumption.</a:t>
            </a:r>
          </a:p>
          <a:p>
            <a:pPr algn="just"/>
            <a:r>
              <a:rPr lang="en-GB" b="1" dirty="0"/>
              <a:t>Planning of cooking processes </a:t>
            </a:r>
          </a:p>
          <a:p>
            <a:pPr algn="just"/>
            <a:r>
              <a:rPr lang="en-GB" dirty="0"/>
              <a:t>The team can be trained to plan the cooking so as to use the energy most efficiently. For example, cooking several dishes at once in the oven or using residual heat from appliances to reheat food.</a:t>
            </a:r>
          </a:p>
        </p:txBody>
      </p:sp>
      <p:sp>
        <p:nvSpPr>
          <p:cNvPr id="3" name="Rectangle 2">
            <a:extLst>
              <a:ext uri="{FF2B5EF4-FFF2-40B4-BE49-F238E27FC236}">
                <a16:creationId xmlns:a16="http://schemas.microsoft.com/office/drawing/2014/main" id="{DC0278C3-9532-7510-2FC6-12680FD02CF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AA33134-E436-1E14-FA4A-60F86E1D46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2AE9AC8-91D0-17BF-C763-EDE4110B68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2C4E944-031B-0EB2-0B06-7C75DB8E3C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FA22503-CA71-EECA-E301-EBE8A12B903B}"/>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FE66701-054E-E01B-A903-582DADD9688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F4571F5-F885-6A8D-D72A-7C8E32F7A1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5CAA122-19D7-9551-4458-F84E99A91F26}"/>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29714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7BB8-3A08-975C-D763-17664541761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411D4F0-FBD0-53CA-ADB0-013E281B9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9DBD342-4B2D-4229-7ADE-F259BE45E6DE}"/>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23500E1D-5549-00C9-891E-0818F7DA600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2A86953-425F-4D87-2B2D-D8A1BE7B5D6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717D6B1-55E2-A9F2-CDF3-4B5FF8177B0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B2D5F281-BB1A-E924-DAC9-E18E446B2DE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87506B0-89A1-FFD0-E113-AA1225B483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0AEA9AD-5C1B-2491-C34A-20F7A92AFA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70CE642-F7AF-FFE6-EDD0-6B0CD6C16B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909E854-ED00-79AA-D998-009A55824056}"/>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843DB7A-78DC-F215-8E9F-6D0B0069F25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6C4CED3-E748-CF4F-1BB7-1D8924F380E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F247C134-3223-0B89-B414-866692ADA30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5" y="1798260"/>
            <a:ext cx="8355463" cy="4060657"/>
          </a:xfrm>
          <a:prstGeom prst="rect">
            <a:avLst/>
          </a:prstGeom>
          <a:noFill/>
          <a:ln>
            <a:noFill/>
          </a:ln>
        </p:spPr>
      </p:pic>
    </p:spTree>
    <p:extLst>
      <p:ext uri="{BB962C8B-B14F-4D97-AF65-F5344CB8AC3E}">
        <p14:creationId xmlns:p14="http://schemas.microsoft.com/office/powerpoint/2010/main" val="209416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A0AEF-9152-CDAF-23D4-E494C41B45A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1450C73-4225-4513-C145-FC2F748830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60A0E59-C286-6DF2-CAFE-5F69851BDB7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F21DDDB5-9AC7-DA91-EDCD-21E5C287729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CE25894-B71E-3077-5149-050590846E5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09FD7B1-2FFA-5245-F9C5-B0FE486A29D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D50EAE9-E913-2296-9A29-023749E8F0E4}"/>
              </a:ext>
            </a:extLst>
          </p:cNvPr>
          <p:cNvSpPr txBox="1"/>
          <p:nvPr/>
        </p:nvSpPr>
        <p:spPr>
          <a:xfrm>
            <a:off x="4279731" y="2163712"/>
            <a:ext cx="4809990" cy="1754326"/>
          </a:xfrm>
          <a:prstGeom prst="rect">
            <a:avLst/>
          </a:prstGeom>
          <a:noFill/>
        </p:spPr>
        <p:txBody>
          <a:bodyPr wrap="square" rtlCol="0">
            <a:spAutoFit/>
          </a:bodyPr>
          <a:lstStyle/>
          <a:p>
            <a:pPr algn="just"/>
            <a:r>
              <a:rPr lang="en-GB" b="1" dirty="0"/>
              <a:t>How to structure and implement sustainability training programs for galley staff on various types of ships</a:t>
            </a:r>
          </a:p>
          <a:p>
            <a:pPr algn="just"/>
            <a:r>
              <a:rPr lang="en-GB" b="1" dirty="0"/>
              <a:t>Engaging the crew in hands-on training: workshops, scenario-based training, and drills for waste management and emergency planning</a:t>
            </a:r>
          </a:p>
        </p:txBody>
      </p:sp>
      <p:sp>
        <p:nvSpPr>
          <p:cNvPr id="3" name="Rectangle 2">
            <a:extLst>
              <a:ext uri="{FF2B5EF4-FFF2-40B4-BE49-F238E27FC236}">
                <a16:creationId xmlns:a16="http://schemas.microsoft.com/office/drawing/2014/main" id="{718F1534-ED3E-F16D-89D1-558B4B08E41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4F1A65D-5761-CFDC-8B80-BDFFAFF141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270D0C7-9E9F-6686-E9CC-D83B9ED142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D69B538-8D5B-E49E-53B5-483CBA2B6A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18BA4FF-47CF-20B6-63B6-197F42AB006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CD33F60-F752-3F25-191C-8836CBEDEB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1DA5868-CDFC-C511-62FB-D1CBECFA4D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6D68148-BF22-C1E1-A83B-5F418FCF38D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30413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007B4-6DF9-9312-DF24-8665DAD007C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6E525B0-1510-982A-9AF1-C59004C20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FF07737-5CCC-5159-1470-55B0C46BB7EF}"/>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7839A9EB-9910-90F9-FCBC-E8883400A7C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07CA294-AF88-37EE-FE4E-64899713BAF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3E629D7-A6F8-1B43-7A15-CEE99A6EBF0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6BC3082-7F37-4454-BAB9-AC1FB022FABD}"/>
              </a:ext>
            </a:extLst>
          </p:cNvPr>
          <p:cNvSpPr txBox="1"/>
          <p:nvPr/>
        </p:nvSpPr>
        <p:spPr>
          <a:xfrm>
            <a:off x="4279731" y="2163712"/>
            <a:ext cx="4809990" cy="39703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Develop a comprehensive sustainability training programme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Developing a comprehensive sustainability training program for galley personnel on different types of ships is an important step towards efficient resource management, waste reduction and minimizing the environmental footprint of ship operations. For the program to be successful, it must be carefully structured and customized for the specific needs of each ship type - cruise, cargo, military, etc. Also, active crew participation through hands-on training, scenario-based drills and exercises is key to the long-term success of the program.</a:t>
            </a:r>
          </a:p>
        </p:txBody>
      </p:sp>
      <p:sp>
        <p:nvSpPr>
          <p:cNvPr id="3" name="Rectangle 2">
            <a:extLst>
              <a:ext uri="{FF2B5EF4-FFF2-40B4-BE49-F238E27FC236}">
                <a16:creationId xmlns:a16="http://schemas.microsoft.com/office/drawing/2014/main" id="{4C38F85F-498A-7B49-6A18-45467A03B99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B79CE4E-F525-8587-8286-8C84A692F1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9140DAE-F1E5-42D8-C7E3-FAC5D528D8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1EA0F55-750E-3223-E2E4-A1B762DA05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5666BAD-425D-BE94-CE31-FF181E51B3AF}"/>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CBB248F-5AE1-D158-2C52-7572F882588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9CDCA54-71B9-7706-95F3-52BFB9A00F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BF1E019-1B20-38BB-74EA-9F5A76BECE3A}"/>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85272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BF375-1936-5935-9A72-0EBBE9A0BA0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22CD98C-E5DA-9ADF-A991-D0A1FDA74B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1CA60E5-EC13-8460-4760-9B1F88283A5D}"/>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79DA2BC5-2EA9-4DA2-CDC6-E489BB33D90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79E6C11-290D-3614-2D8E-1D9AB9DB0EA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AEE3AB1-E6F3-9133-F82C-8F78A6E3A33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84FE53D-F45E-0B8C-4784-9B05424D61D8}"/>
              </a:ext>
            </a:extLst>
          </p:cNvPr>
          <p:cNvSpPr txBox="1"/>
          <p:nvPr/>
        </p:nvSpPr>
        <p:spPr>
          <a:xfrm>
            <a:off x="4225856" y="1737932"/>
            <a:ext cx="4809990" cy="4524315"/>
          </a:xfrm>
          <a:prstGeom prst="rect">
            <a:avLst/>
          </a:prstGeom>
          <a:noFill/>
        </p:spPr>
        <p:txBody>
          <a:bodyPr wrap="square" rtlCol="0">
            <a:spAutoFit/>
          </a:bodyPr>
          <a:lstStyle/>
          <a:p>
            <a:pPr algn="just"/>
            <a:r>
              <a:rPr lang="en-GB" b="1" dirty="0"/>
              <a:t>How to structure and implement sustainability training programmes for galley staff on different ship types</a:t>
            </a:r>
            <a:r>
              <a:rPr lang="bg-BG" b="1" dirty="0"/>
              <a:t>. </a:t>
            </a:r>
            <a:r>
              <a:rPr lang="en-GB" b="1" dirty="0"/>
              <a:t>Analysis of the specific needs and challenges of each ship type</a:t>
            </a:r>
          </a:p>
          <a:p>
            <a:pPr algn="just"/>
            <a:r>
              <a:rPr lang="en-GB" dirty="0"/>
              <a:t>The first step in developing a sustainability training program is to </a:t>
            </a:r>
            <a:r>
              <a:rPr lang="en-GB" dirty="0" err="1"/>
              <a:t>analyze</a:t>
            </a:r>
            <a:r>
              <a:rPr lang="en-GB" dirty="0"/>
              <a:t> the unique needs and challenges for each ship type. For example, cruise ships have different requirements and resources compared to cargo or military ships. </a:t>
            </a:r>
          </a:p>
          <a:p>
            <a:pPr algn="just"/>
            <a:r>
              <a:rPr lang="en-GB" dirty="0"/>
              <a:t>The programme must reflect differences in waste volumes, resources and types of operations to be effective. Example: cargo ships face long periods without access to fresh provisions, requiring specific skills to store food and minimise waste. In this case, training could include long-term storage technologies.</a:t>
            </a:r>
          </a:p>
        </p:txBody>
      </p:sp>
      <p:sp>
        <p:nvSpPr>
          <p:cNvPr id="3" name="Rectangle 2">
            <a:extLst>
              <a:ext uri="{FF2B5EF4-FFF2-40B4-BE49-F238E27FC236}">
                <a16:creationId xmlns:a16="http://schemas.microsoft.com/office/drawing/2014/main" id="{67C4F7FB-F068-09DD-E3A3-A34BAF689F3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6A90EE3-C7B0-F015-158B-76A1644156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3F0426F-E72F-980C-95A7-30119F629A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232DBF7-22BB-97E7-A45A-59CA4E365D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84FFD10-17DE-965A-B3C2-EC8DD5C6B1BB}"/>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EB68DE0-CC50-1144-7032-C612E5C7C5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48B6695-784B-B876-C424-0BAFDFEBFB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11EE6C9-35B4-1515-83F1-252066183EEA}"/>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353215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FB58D-1B34-FC53-5C1C-152773810F2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18B920D-5A4D-E7CE-4530-5677E516FF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1782C19-43E1-7D58-8E55-CA353EFB6DD3}"/>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F01EEB0F-341D-2D81-F9C5-1B813824107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9A2B040-493E-FB1E-557B-5EEF6F15285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D12CBB4-A350-4DFB-7E1A-6FDD53D205C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E3C5305-260B-A05D-BB9B-301637C387DD}"/>
              </a:ext>
            </a:extLst>
          </p:cNvPr>
          <p:cNvSpPr txBox="1"/>
          <p:nvPr/>
        </p:nvSpPr>
        <p:spPr>
          <a:xfrm>
            <a:off x="4225856" y="1737932"/>
            <a:ext cx="4809990" cy="4616648"/>
          </a:xfrm>
          <a:prstGeom prst="rect">
            <a:avLst/>
          </a:prstGeom>
          <a:noFill/>
        </p:spPr>
        <p:txBody>
          <a:bodyPr wrap="square" rtlCol="0">
            <a:spAutoFit/>
          </a:bodyPr>
          <a:lstStyle/>
          <a:p>
            <a:pPr algn="just"/>
            <a:r>
              <a:rPr lang="en-GB" sz="1600" b="1" dirty="0"/>
              <a:t>The training programme should be organised in modules covering different aspects of sustainability - food safety, waste management, energy and water efficiency, sustainable sourcing, etc. Each module should include theoretical knowledge and practical exercises.</a:t>
            </a:r>
          </a:p>
          <a:p>
            <a:pPr algn="just"/>
            <a:r>
              <a:rPr lang="en-GB" b="1" dirty="0"/>
              <a:t>Module 1: </a:t>
            </a:r>
            <a:r>
              <a:rPr lang="en-GB" dirty="0"/>
              <a:t>Food Safety and Sustainable Sourcing: Focus on proper food storage, selecting sustainable sources of provisions, and minimizing food waste.</a:t>
            </a:r>
          </a:p>
          <a:p>
            <a:pPr algn="just"/>
            <a:r>
              <a:rPr lang="en-GB" b="1" dirty="0"/>
              <a:t>Module 2: </a:t>
            </a:r>
            <a:r>
              <a:rPr lang="en-GB" dirty="0"/>
              <a:t>Waste management: practical strategies for separate waste collection, composting and safe disposal of hazardous materials.</a:t>
            </a:r>
          </a:p>
          <a:p>
            <a:pPr algn="just"/>
            <a:r>
              <a:rPr lang="en-GB" b="1" dirty="0"/>
              <a:t>Module 3: </a:t>
            </a:r>
            <a:r>
              <a:rPr lang="en-GB" dirty="0"/>
              <a:t>Energy and Water Efficiency: training on optimising the use of energy resources and minimising the water footprint.</a:t>
            </a:r>
          </a:p>
        </p:txBody>
      </p:sp>
      <p:sp>
        <p:nvSpPr>
          <p:cNvPr id="3" name="Rectangle 2">
            <a:extLst>
              <a:ext uri="{FF2B5EF4-FFF2-40B4-BE49-F238E27FC236}">
                <a16:creationId xmlns:a16="http://schemas.microsoft.com/office/drawing/2014/main" id="{B263CE6F-C2DE-3E98-51ED-332A15E9BD00}"/>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124DB66-2CB3-81E8-C54A-1AC8BAB81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0DA40E4-04D2-6213-C022-551E866CDE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DC85401-9801-5009-9B8C-607E769A2B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8CDA7B6-9A39-10ED-CA47-506ACD091DA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0E2BB3B-0A0F-A450-90CB-999D9C8869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9DBE466-464C-6852-8557-526A977C15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057485B-294B-D8AD-45C8-D484BC46D366}"/>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06750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Content</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639479" y="1590173"/>
            <a:ext cx="8504521" cy="463203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bg-BG"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Training on Sustainability and Waste Management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3.1.</a:t>
            </a:r>
            <a:r>
              <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Need for Sustainability Training in Ship Galleys</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Importance of continuous education on sustainability for galley crews across ship types</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Addressing unique sustainability challenges in different maritime environments (cargo, cruise, military)</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3.2.</a:t>
            </a:r>
            <a:r>
              <a:rPr kumimoji="0" lang="bg-BG"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Key Areas for Sustainability Training</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Food safety, sustainable sourcing, and storage of supplies in limited spaces</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Practical waste management systems: segregating recyclables, safe disposal of hazardous materials</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Efficient use of energy and water in galley operations to minimize environmental impact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3.3.</a:t>
            </a:r>
            <a:r>
              <a:rPr kumimoji="0" lang="bg-BG"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Developing a Comprehensive Training Program</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How to structure and implement sustainability training programs for galley staff on various types of ships</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Engaging the crew in hands-on training: workshops, scenario-based training, and drills for waste management and emergency planning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3.4.</a:t>
            </a:r>
            <a:r>
              <a:rPr kumimoji="0" lang="bg-BG"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Monitoring and Continuous Improvement</a:t>
            </a:r>
            <a:endParaRPr kumimoji="0" lang="bg-BG"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Tracking sustainability efforts using key performance indicators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KPIs</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such as waste reduction, water conservation, and energy savings</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Incorporating new technologies and innovations (e.g., energy-efficient appliances, advanced composters) to improve sustainability in ship galleys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3.5.</a:t>
            </a:r>
            <a:r>
              <a:rPr kumimoji="0" lang="bg-BG"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Final Discussion and Action Plan</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Encouraging participants to share ideas on how they can implement sustainable practices and training on their ships</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Closing remarks on the long-term benefits of sustainability for both the environment and ship operations</a:t>
            </a:r>
          </a:p>
          <a:p>
            <a:endParaRPr lang="en-GB" sz="1600" dirty="0"/>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B7FE0-E636-8641-608C-B9607418E07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5B6ED69-3432-E18C-8B17-BBBB0993D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65D189B-3B5B-7A94-E046-BBE28B08DCB9}"/>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EA7359D2-90C7-F06A-5DB7-191D62566E3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0761C42-927B-5A37-3543-74DAEC9E83F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05FE81C-8EB3-F222-9FD0-2890F84F8D9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EA103E6-2304-1485-40DE-04D80769F227}"/>
              </a:ext>
            </a:extLst>
          </p:cNvPr>
          <p:cNvSpPr txBox="1"/>
          <p:nvPr/>
        </p:nvSpPr>
        <p:spPr>
          <a:xfrm>
            <a:off x="4225856" y="1737932"/>
            <a:ext cx="4809990" cy="3416320"/>
          </a:xfrm>
          <a:prstGeom prst="rect">
            <a:avLst/>
          </a:prstGeom>
          <a:noFill/>
        </p:spPr>
        <p:txBody>
          <a:bodyPr wrap="square" rtlCol="0">
            <a:spAutoFit/>
          </a:bodyPr>
          <a:lstStyle/>
          <a:p>
            <a:pPr algn="just"/>
            <a:r>
              <a:rPr lang="en-GB" b="1" dirty="0"/>
              <a:t>Implementation of the training in the </a:t>
            </a:r>
            <a:r>
              <a:rPr lang="en-GB" b="1" dirty="0" err="1"/>
              <a:t>fieldFor</a:t>
            </a:r>
            <a:r>
              <a:rPr lang="en-GB" b="1" dirty="0"/>
              <a:t> the programme to be successful, it must be implemented not only in theory but also in practice. </a:t>
            </a:r>
            <a:r>
              <a:rPr lang="en-GB" dirty="0"/>
              <a:t>This involves organising on-site training sessions where the crew can apply their knowledge in real-life conditions. It is important to have clearly defined responsibilities for each member of the galley staff.</a:t>
            </a:r>
          </a:p>
          <a:p>
            <a:pPr algn="just"/>
            <a:r>
              <a:rPr lang="en-GB" b="1" dirty="0"/>
              <a:t>Example: </a:t>
            </a:r>
            <a:r>
              <a:rPr lang="en-GB" dirty="0"/>
              <a:t>Cruise ships can organise weekly crew training sessions where chefs and support staff are taught how to implement sustainable practices in food and waste management.</a:t>
            </a:r>
          </a:p>
        </p:txBody>
      </p:sp>
      <p:sp>
        <p:nvSpPr>
          <p:cNvPr id="3" name="Rectangle 2">
            <a:extLst>
              <a:ext uri="{FF2B5EF4-FFF2-40B4-BE49-F238E27FC236}">
                <a16:creationId xmlns:a16="http://schemas.microsoft.com/office/drawing/2014/main" id="{D9690D56-A40D-EA84-0D38-DBF107E7E84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05119BC-308C-487A-7F29-396DC13F80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739A19E-373F-284F-70B4-C0AB9F94F9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9D948D0-B0C2-6650-E7CC-4FAE8D6CBA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DC55F29-1708-501C-D2BD-7A9ABAE0E85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AB8EF85-0665-CDF4-10AA-8E92CAD6F0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D7C38F4-C54A-1014-E485-45021E5AA9C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A227B19-88F7-6A32-CEF2-7638FF044518}"/>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970205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4BB5-651B-2D2C-C612-386BA4C80F3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BA42A8C-183D-F42B-0B70-2518F08718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CA35A28-4587-6A11-DAB1-2170D86B33B1}"/>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B8174B97-35E0-CC6A-D5A5-DE54E9168F9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6AB3034-2794-BCD5-78FF-CD7E792E743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31A6DB1-F9C4-F31D-98D9-A5BA2FD78AC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A0D882D-6234-0F91-46B9-EE4AE29794C6}"/>
              </a:ext>
            </a:extLst>
          </p:cNvPr>
          <p:cNvSpPr txBox="1"/>
          <p:nvPr/>
        </p:nvSpPr>
        <p:spPr>
          <a:xfrm>
            <a:off x="4225856" y="1737932"/>
            <a:ext cx="4809990" cy="3970318"/>
          </a:xfrm>
          <a:prstGeom prst="rect">
            <a:avLst/>
          </a:prstGeom>
          <a:noFill/>
        </p:spPr>
        <p:txBody>
          <a:bodyPr wrap="square" rtlCol="0">
            <a:spAutoFit/>
          </a:bodyPr>
          <a:lstStyle/>
          <a:p>
            <a:pPr algn="just"/>
            <a:r>
              <a:rPr lang="en-GB" b="1" dirty="0"/>
              <a:t>Scenario-based training</a:t>
            </a:r>
          </a:p>
          <a:p>
            <a:pPr algn="just"/>
            <a:r>
              <a:rPr lang="en-GB" dirty="0"/>
              <a:t>Scenario-based training provides the crew with the opportunity to react to realistic situations and apply sustainable solutions under conditions of stress or constraints. For example, scenarios can be created where the ship remains without fresh provisions for a long period, and the crew must find a solution to manage food supplies and minimize waste.</a:t>
            </a:r>
          </a:p>
          <a:p>
            <a:pPr algn="just"/>
            <a:r>
              <a:rPr lang="en-GB" b="1" dirty="0"/>
              <a:t>Example: </a:t>
            </a:r>
            <a:r>
              <a:rPr lang="en-GB" dirty="0"/>
              <a:t>warships may conduct drills in which the crew is faced with a resource-constrained situation, expecting them to apply their skills to conserve provisions and reduce waste while waiting for the next resupply.</a:t>
            </a:r>
          </a:p>
        </p:txBody>
      </p:sp>
      <p:sp>
        <p:nvSpPr>
          <p:cNvPr id="3" name="Rectangle 2">
            <a:extLst>
              <a:ext uri="{FF2B5EF4-FFF2-40B4-BE49-F238E27FC236}">
                <a16:creationId xmlns:a16="http://schemas.microsoft.com/office/drawing/2014/main" id="{DCB0D2A2-A549-FBD0-E1FC-DB7814B8DB29}"/>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41ABE9C-2C1F-BF62-762C-1EE5A664E9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7397943-5204-2F39-B3DB-CF627CB74A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04A4750-FB0F-0B36-5060-0BCBEF97FE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69E82D7-630D-404D-FD13-DFD090266391}"/>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37C091B-02D7-D9CA-CA10-A5CB4DA32AD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3721CDB-7FCD-8810-ECDB-56ABCB7D0C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5A8DB860-8FA2-AFBD-6FFF-43304CB5C600}"/>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931266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5E1A9-B2F9-AEE8-187C-532482675EA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4F75EAC-8FD1-C040-0C28-721C776F74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1655391-DC6B-ADA7-1510-E5F0EF69C23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76DA75A3-8FE1-EEA1-54B7-4ADCC9E8F5C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AA4E2ED-A83A-93C9-3F17-DD04AA58FAC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F2CAD93-C81E-BCCF-CAA5-D573B827F05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FD1D1D3-ABF1-3437-22B6-1BFF4C18CD40}"/>
              </a:ext>
            </a:extLst>
          </p:cNvPr>
          <p:cNvSpPr txBox="1"/>
          <p:nvPr/>
        </p:nvSpPr>
        <p:spPr>
          <a:xfrm>
            <a:off x="4225856" y="1737932"/>
            <a:ext cx="4809990" cy="3416320"/>
          </a:xfrm>
          <a:prstGeom prst="rect">
            <a:avLst/>
          </a:prstGeom>
          <a:noFill/>
        </p:spPr>
        <p:txBody>
          <a:bodyPr wrap="square" rtlCol="0">
            <a:spAutoFit/>
          </a:bodyPr>
          <a:lstStyle/>
          <a:p>
            <a:pPr algn="just"/>
            <a:r>
              <a:rPr lang="en-GB" b="1" dirty="0"/>
              <a:t>Waste and emergency management exercises</a:t>
            </a:r>
          </a:p>
          <a:p>
            <a:pPr algn="just"/>
            <a:r>
              <a:rPr lang="en-GB" dirty="0"/>
              <a:t>Waste management is essential, especially in emergency situations, such as a failure in recycling systems or a sharp reduction in resources. The training programme should include exercises to prepare the crew to respond to such situations.</a:t>
            </a:r>
          </a:p>
          <a:p>
            <a:pPr algn="just"/>
            <a:r>
              <a:rPr lang="en-GB" b="1" dirty="0"/>
              <a:t>Example: </a:t>
            </a:r>
            <a:r>
              <a:rPr lang="en-GB" dirty="0"/>
              <a:t>the exercise may include a simulated hazardous material release where the crew must quickly and effectively implement procedures for the safe disposal and management of these materials.</a:t>
            </a:r>
          </a:p>
        </p:txBody>
      </p:sp>
      <p:sp>
        <p:nvSpPr>
          <p:cNvPr id="3" name="Rectangle 2">
            <a:extLst>
              <a:ext uri="{FF2B5EF4-FFF2-40B4-BE49-F238E27FC236}">
                <a16:creationId xmlns:a16="http://schemas.microsoft.com/office/drawing/2014/main" id="{32515F3B-FC4C-CE50-F7D0-5DB11FCA60A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D6B9EE7-DF93-FDBC-837C-52FB08B30C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43B64B1-06A8-2AD8-D3AB-A1458C0367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9E7515B-8BAC-FED2-D465-3486CD7062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3611E5D-EA52-E845-CD90-80EDA0F82F1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2D567A9-0430-FEAE-5E3D-0F54E77B31B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961B2F0-38A9-2B02-D5FB-464304BA20F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7AC87BA-6857-B7FE-4EA8-37D6D4DF6E9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410743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F3FE-8243-8285-6ACB-E4F04A1E733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436BCB6-2AF2-1860-AAE8-244315B327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80F3495-5047-FCFF-DAEE-F715B338BFC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3.3 Developing a Comprehensive Training Programme</a:t>
            </a:r>
          </a:p>
        </p:txBody>
      </p:sp>
      <p:grpSp>
        <p:nvGrpSpPr>
          <p:cNvPr id="4" name="Group 3">
            <a:extLst>
              <a:ext uri="{FF2B5EF4-FFF2-40B4-BE49-F238E27FC236}">
                <a16:creationId xmlns:a16="http://schemas.microsoft.com/office/drawing/2014/main" id="{6880BA25-776B-7821-B7AB-86C8CF4BC8F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D6ECFFA-5018-086C-744F-210EFBE8C1C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E7E9448-169F-6363-6866-AA1E8814F50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213D27D-31BB-ADB8-F33A-48022BC39F43}"/>
              </a:ext>
            </a:extLst>
          </p:cNvPr>
          <p:cNvSpPr txBox="1"/>
          <p:nvPr/>
        </p:nvSpPr>
        <p:spPr>
          <a:xfrm>
            <a:off x="4225856" y="2009460"/>
            <a:ext cx="4809990" cy="3416320"/>
          </a:xfrm>
          <a:prstGeom prst="rect">
            <a:avLst/>
          </a:prstGeom>
          <a:noFill/>
        </p:spPr>
        <p:txBody>
          <a:bodyPr wrap="square" rtlCol="0">
            <a:spAutoFit/>
          </a:bodyPr>
          <a:lstStyle/>
          <a:p>
            <a:pPr algn="just"/>
            <a:r>
              <a:rPr lang="en-GB" b="1" dirty="0"/>
              <a:t>Developing and implementing a comprehensive sustainability training program for galley personnel requires strategic planning, customizing training modules to the specific needs of different ship types, and actively engaging crew in hands-on exercises. </a:t>
            </a:r>
          </a:p>
          <a:p>
            <a:pPr algn="just"/>
            <a:r>
              <a:rPr lang="en-GB" dirty="0"/>
              <a:t>Through scenario drills and waste and resource management exercises, galley personnel will be well prepared to implement sustainable practices that will contribute to the long-term efficiency and environmental sustainability of ship operations.</a:t>
            </a:r>
          </a:p>
        </p:txBody>
      </p:sp>
      <p:sp>
        <p:nvSpPr>
          <p:cNvPr id="3" name="Rectangle 2">
            <a:extLst>
              <a:ext uri="{FF2B5EF4-FFF2-40B4-BE49-F238E27FC236}">
                <a16:creationId xmlns:a16="http://schemas.microsoft.com/office/drawing/2014/main" id="{94E7ACA2-456B-8074-2601-A7295224B3A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504B1FC-7619-DCE4-E634-9F46BDB15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A07857D-A011-6B68-7858-DB16F7FC86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FE7761B-C3B0-BBFC-ADDD-D7C23C38D5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CD7B14F-0CD5-BB0B-8C18-1E1AA1F1B2CA}"/>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E6BDA9B-1D44-0332-F912-57FEFDEC0F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5B77E43-F070-8F5C-F305-6E78EE1283B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141E63CE-E6F9-F25F-6A0C-8805A1270151}"/>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578538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9D9F0-3E62-A06D-0FFA-B4B85F8B5D0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62081F3-03BB-F291-FCAE-DA0743F232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12BB432-F558-53EA-E4B5-3FF78A0219E2}"/>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44D572BD-BC40-2C0A-83EA-6E084E80031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B199762-AF61-1A0A-EC6C-08AE73B0449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8FB4482-0BD2-8A76-7BED-CC736022218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F2162C1A-A72E-DBD3-7566-38F84174B486}"/>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222BC311-B68F-2F48-783C-831E3B5444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CA6F03A-F947-CC13-369F-2C74DE24FA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25439B1-170F-CC15-1366-BC02A628B8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16A82F6-F8BB-08A5-5A6F-1BF280FBA67F}"/>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6F744A5-1DE5-687A-483F-55C7F2F84C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8413FAD-240F-B194-B688-94CEBC714D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885F429-AC08-DBCD-9497-A0243881E470}"/>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5" y="1600878"/>
            <a:ext cx="8191389" cy="4258040"/>
          </a:xfrm>
          <a:prstGeom prst="rect">
            <a:avLst/>
          </a:prstGeom>
          <a:noFill/>
          <a:ln>
            <a:noFill/>
          </a:ln>
        </p:spPr>
      </p:pic>
    </p:spTree>
    <p:extLst>
      <p:ext uri="{BB962C8B-B14F-4D97-AF65-F5344CB8AC3E}">
        <p14:creationId xmlns:p14="http://schemas.microsoft.com/office/powerpoint/2010/main" val="3437984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1FD42-46FD-CAF8-399E-8AD9EFED755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A9A1558-8B0F-2AF5-DCCC-6E909B4153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2A272DB-D9CC-F794-AEA9-DA23D41CB3AC}"/>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869334EA-1314-8A8D-BA25-AF24FCA0536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FF01870-236D-C409-5CF8-03B6E29D2CF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B7A93D5-A266-7BF1-0457-D859F7E9CE5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9858113-CD93-82AA-B127-E605FA1B59BF}"/>
              </a:ext>
            </a:extLst>
          </p:cNvPr>
          <p:cNvSpPr txBox="1"/>
          <p:nvPr/>
        </p:nvSpPr>
        <p:spPr>
          <a:xfrm>
            <a:off x="4225856" y="2182300"/>
            <a:ext cx="4809990" cy="2308324"/>
          </a:xfrm>
          <a:prstGeom prst="rect">
            <a:avLst/>
          </a:prstGeom>
          <a:noFill/>
        </p:spPr>
        <p:txBody>
          <a:bodyPr wrap="square" rtlCol="0">
            <a:spAutoFit/>
          </a:bodyPr>
          <a:lstStyle/>
          <a:p>
            <a:pPr algn="just"/>
            <a:r>
              <a:rPr lang="en-GB" b="1" dirty="0"/>
              <a:t>Tracking sustainability efforts using key performance indicators (</a:t>
            </a:r>
            <a:r>
              <a:rPr lang="en-GB" b="1" dirty="0" err="1"/>
              <a:t>KPIs</a:t>
            </a:r>
            <a:r>
              <a:rPr lang="en-GB" b="1" dirty="0"/>
              <a:t>) such as waste reduction, water conservation, and energy savings</a:t>
            </a:r>
          </a:p>
          <a:p>
            <a:pPr algn="just"/>
            <a:r>
              <a:rPr lang="en-GB" b="1" dirty="0" err="1"/>
              <a:t>0Incorporating</a:t>
            </a:r>
            <a:r>
              <a:rPr lang="en-GB" b="1" dirty="0"/>
              <a:t> new technologies and innovations (e.g., energy-efficient appliances, advanced composters) to improve sustainability in ship galleys</a:t>
            </a:r>
          </a:p>
        </p:txBody>
      </p:sp>
      <p:sp>
        <p:nvSpPr>
          <p:cNvPr id="3" name="Rectangle 2">
            <a:extLst>
              <a:ext uri="{FF2B5EF4-FFF2-40B4-BE49-F238E27FC236}">
                <a16:creationId xmlns:a16="http://schemas.microsoft.com/office/drawing/2014/main" id="{43CE7C68-47B8-90F7-AB04-724B72C7DDD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D38DF46-52FD-D4C6-FA24-8FCD3F0C9A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CB2F8E6-01BB-D3DC-4DCB-1E9732A9B2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3833B2D-2A33-41D4-2584-E5CAEF172F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7C75575-5087-94AB-B412-510723155DD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EA6762B-DF36-0E93-ED1F-D46A2573FC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DE86AB0-F603-3119-4D96-1FC0C2FF6E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678229F2-054B-78C7-AB79-5463C3E0D8D0}"/>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840338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CC9F1-F14A-A725-B0BA-30A1C07B64F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20A6E66-64D5-E8F4-8E38-2460791CB4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F6BA97A-BF88-0D4E-E2E3-D70E650B61B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3EC40A16-9AE7-D76A-A381-87B174D7CE5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A458B2C-AE5D-E4E1-DD7B-CDFDF23D8C7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13D7A2D-E87E-6489-E2E6-7AF8FF10E18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1E85486-BCEC-0821-A0AB-3545D19FEC09}"/>
              </a:ext>
            </a:extLst>
          </p:cNvPr>
          <p:cNvSpPr txBox="1"/>
          <p:nvPr/>
        </p:nvSpPr>
        <p:spPr>
          <a:xfrm>
            <a:off x="4225856" y="1769559"/>
            <a:ext cx="4809990" cy="4278094"/>
          </a:xfrm>
          <a:prstGeom prst="rect">
            <a:avLst/>
          </a:prstGeom>
          <a:noFill/>
        </p:spPr>
        <p:txBody>
          <a:bodyPr wrap="square" rtlCol="0">
            <a:spAutoFit/>
          </a:bodyPr>
          <a:lstStyle/>
          <a:p>
            <a:pPr algn="just"/>
            <a:r>
              <a:rPr lang="en-GB" sz="1600" dirty="0"/>
              <a:t>One of the key aspects of effective implementation of sustainable practices in ships' galleys is the ability to monitor performance and continuously improve these practices. To ensure continued success in sustainable resource management, key performance indicators (</a:t>
            </a:r>
            <a:r>
              <a:rPr lang="en-GB" sz="1600" dirty="0" err="1"/>
              <a:t>KPIs</a:t>
            </a:r>
            <a:r>
              <a:rPr lang="en-GB" sz="1600" dirty="0"/>
              <a:t>) must be used and new technologies and innovations must be implemented. These measures not only ensure compliance with environmental standards, but also improve the overall efficiency of the galley operations.</a:t>
            </a:r>
          </a:p>
          <a:p>
            <a:pPr algn="just"/>
            <a:r>
              <a:rPr lang="en-GB" sz="1600" dirty="0"/>
              <a:t>Track sustainability efforts using key performance indicators (</a:t>
            </a:r>
            <a:r>
              <a:rPr lang="en-GB" sz="1600" dirty="0" err="1"/>
              <a:t>KPIs</a:t>
            </a:r>
            <a:r>
              <a:rPr lang="en-GB" sz="1600" dirty="0"/>
              <a:t>) such as waste reduction, water conservation and energy savings</a:t>
            </a:r>
          </a:p>
          <a:p>
            <a:pPr algn="just"/>
            <a:r>
              <a:rPr lang="en-GB" sz="1600" dirty="0"/>
              <a:t>Monitoring sustainable practices in the galley requires the use of clear and measurable key performance indicators (</a:t>
            </a:r>
            <a:r>
              <a:rPr lang="en-GB" sz="1600" dirty="0" err="1"/>
              <a:t>KPIs</a:t>
            </a:r>
            <a:r>
              <a:rPr lang="en-GB" sz="1600" dirty="0"/>
              <a:t>) that enable ship management to assess progress in reducing the environmental footprint.</a:t>
            </a:r>
          </a:p>
        </p:txBody>
      </p:sp>
      <p:sp>
        <p:nvSpPr>
          <p:cNvPr id="3" name="Rectangle 2">
            <a:extLst>
              <a:ext uri="{FF2B5EF4-FFF2-40B4-BE49-F238E27FC236}">
                <a16:creationId xmlns:a16="http://schemas.microsoft.com/office/drawing/2014/main" id="{AECDC0F6-569E-EFFC-254C-BBE799061C99}"/>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1B8D46B-FD63-4DBB-0B66-FEF85AD576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71B4C60-B343-2229-9E1E-7A648609A8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639348E-56C9-338E-BF70-41C034DFD8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C938F6-32D8-76DB-E9FD-C4D0317BC1C2}"/>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D1D9ABD-DFAD-299F-2E46-6681020F02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E01C903-CACD-0BB1-57F8-A79C1464A36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2A30816-CE27-442C-3ACD-9A77C271A607}"/>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311017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0F1B-56C9-B275-CD87-2D9CE3BC47B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F41D8E5-FFCC-2F32-5B51-DF32E89F5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B228276-B4F7-92D4-2A0C-87D86BF51C5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1E09B461-6C88-8E12-2AA6-9497A4D9399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6701DC6-263E-DFF2-F719-505DB08DE08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21626FA-73F0-3773-86D0-FA95D6B9895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6C608D6-715D-37BB-9628-EFC73CBD8D3F}"/>
              </a:ext>
            </a:extLst>
          </p:cNvPr>
          <p:cNvSpPr txBox="1"/>
          <p:nvPr/>
        </p:nvSpPr>
        <p:spPr>
          <a:xfrm>
            <a:off x="4225856" y="2182300"/>
            <a:ext cx="4809990" cy="3293209"/>
          </a:xfrm>
          <a:prstGeom prst="rect">
            <a:avLst/>
          </a:prstGeom>
          <a:noFill/>
        </p:spPr>
        <p:txBody>
          <a:bodyPr wrap="square" rtlCol="0">
            <a:spAutoFit/>
          </a:bodyPr>
          <a:lstStyle/>
          <a:p>
            <a:pPr algn="just"/>
            <a:r>
              <a:rPr lang="en-GB" sz="1600" b="1" dirty="0"/>
              <a:t>Waste reduction</a:t>
            </a:r>
          </a:p>
          <a:p>
            <a:pPr algn="just"/>
            <a:r>
              <a:rPr lang="en-GB" sz="1600" dirty="0"/>
              <a:t>Waste generated in the galley is a major aspect of sustainability, as inefficient waste management leads to pollution and unnecessary costs. Measuring the amount of food waste and its proper management can give an accurate picture of the efficiency of the galley.</a:t>
            </a:r>
          </a:p>
          <a:p>
            <a:pPr algn="just"/>
            <a:r>
              <a:rPr lang="en-GB" sz="1600" b="1" dirty="0"/>
              <a:t>KPI for food waste: </a:t>
            </a:r>
          </a:p>
          <a:p>
            <a:pPr algn="just"/>
            <a:r>
              <a:rPr lang="en-GB" sz="1600" dirty="0"/>
              <a:t>One of the important monitoring indicators is the amount of food waste generated over a certain period (per week or month). This includes both spoiled food waste and leftovers from food preparation. By reducing this waste, the galley can demonstrate progress in sustainable resource management.</a:t>
            </a:r>
          </a:p>
        </p:txBody>
      </p:sp>
      <p:sp>
        <p:nvSpPr>
          <p:cNvPr id="3" name="Rectangle 2">
            <a:extLst>
              <a:ext uri="{FF2B5EF4-FFF2-40B4-BE49-F238E27FC236}">
                <a16:creationId xmlns:a16="http://schemas.microsoft.com/office/drawing/2014/main" id="{C707222B-1693-9F99-FB9E-1D9C29729D4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C8CED97-3B5E-AB95-16C4-90DAEE97E1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CA8658E-45DC-9643-C06F-9FA47CEB63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B0290A5-41CB-5113-939A-76527E3AC1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F905044-E746-B34B-5CB4-FAB13A4A285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9376418-962F-7521-DAA0-C4F9E98551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9C0A327-8F49-C2D4-9AD7-3E4934D8D15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C196D9A-1EAA-1220-EED6-070D2CF20D2C}"/>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4277866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1B65B-5436-16AC-042F-A79DCBBD33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C269397-31A8-6C64-1FBE-3FC24C3345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7201E08-2948-BB97-6BF2-83A39CE0805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2093408D-3E1A-BDA7-C2BD-33393183DEE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3AF5800-4036-F730-A667-4449382DBDD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B4336B1-D4DF-AE76-05D8-338422BE8C0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FCD9207-37DE-9473-DC9A-04027E5D4B99}"/>
              </a:ext>
            </a:extLst>
          </p:cNvPr>
          <p:cNvSpPr txBox="1"/>
          <p:nvPr/>
        </p:nvSpPr>
        <p:spPr>
          <a:xfrm>
            <a:off x="4225856" y="2182300"/>
            <a:ext cx="4809990" cy="3293209"/>
          </a:xfrm>
          <a:prstGeom prst="rect">
            <a:avLst/>
          </a:prstGeom>
          <a:noFill/>
        </p:spPr>
        <p:txBody>
          <a:bodyPr wrap="square" rtlCol="0">
            <a:spAutoFit/>
          </a:bodyPr>
          <a:lstStyle/>
          <a:p>
            <a:pPr algn="just"/>
            <a:r>
              <a:rPr lang="en-GB" sz="1600" b="1" dirty="0"/>
              <a:t>Example: </a:t>
            </a:r>
            <a:r>
              <a:rPr lang="en-GB" sz="1600" dirty="0"/>
              <a:t>on a cruise ship, where the volume of food waste is high due to the many passengers, the KPI can be set as a percentage reduction of waste generated from the galley per week or month. If the goal is to reduce food waste by 15% in three months, the crew can use vacuum packing and portion planning to achieve this goal.</a:t>
            </a:r>
          </a:p>
          <a:p>
            <a:pPr algn="just"/>
            <a:r>
              <a:rPr lang="en-GB" sz="1600" b="1" dirty="0"/>
              <a:t>Saving water</a:t>
            </a:r>
          </a:p>
          <a:p>
            <a:pPr algn="just"/>
            <a:r>
              <a:rPr lang="en-GB" sz="1600" dirty="0"/>
              <a:t>Water is a critical resource on ships, and its proper use in the galley is critical to sustainability. Tracking water consumption and implementing water conservation measures can reduce excess use and ensure long-term efficiency.</a:t>
            </a:r>
          </a:p>
        </p:txBody>
      </p:sp>
      <p:sp>
        <p:nvSpPr>
          <p:cNvPr id="3" name="Rectangle 2">
            <a:extLst>
              <a:ext uri="{FF2B5EF4-FFF2-40B4-BE49-F238E27FC236}">
                <a16:creationId xmlns:a16="http://schemas.microsoft.com/office/drawing/2014/main" id="{78E434A1-CA1F-C7D4-46C9-68ECD5C4FF10}"/>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B0AC488-4C3E-25D8-B46E-7AD801D478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81BFA63-BCA0-6159-9C3A-5E9DDF6B3B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252BBFD-2565-D510-437C-D41B2B0685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AF82B79-401E-F5EA-1FA1-68DA088C07B5}"/>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5F8AD0C-BC85-0F92-35D5-D1899F5C56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6A89E9B-2CE2-58F0-DB33-E770F0ECA8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5A6EB844-501D-E031-655E-31C1BFDE2DCF}"/>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899485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85D59-827E-D55E-2733-D0B6504BBFC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6EC2EAF-30A6-D3DF-70B5-AEB5BAA2F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A8461E3-FEC0-5726-16C7-D83F22FCD6C7}"/>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1D32CFBA-4770-2B37-D143-F8C36DCD3B9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5D4E777-565B-3E92-9251-0ACB6390938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FB6F113-984A-E0CD-741C-1E57589FD988}"/>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C4F0128-8C00-6957-F1F3-CAE9EBE1703D}"/>
              </a:ext>
            </a:extLst>
          </p:cNvPr>
          <p:cNvSpPr txBox="1"/>
          <p:nvPr/>
        </p:nvSpPr>
        <p:spPr>
          <a:xfrm>
            <a:off x="4225856" y="2182300"/>
            <a:ext cx="4809990" cy="2554545"/>
          </a:xfrm>
          <a:prstGeom prst="rect">
            <a:avLst/>
          </a:prstGeom>
          <a:noFill/>
        </p:spPr>
        <p:txBody>
          <a:bodyPr wrap="square" rtlCol="0">
            <a:spAutoFit/>
          </a:bodyPr>
          <a:lstStyle/>
          <a:p>
            <a:pPr algn="just"/>
            <a:r>
              <a:rPr lang="en-GB" sz="1600" b="1" dirty="0"/>
              <a:t>Water consumption </a:t>
            </a:r>
            <a:r>
              <a:rPr lang="en-GB" sz="1600" dirty="0"/>
              <a:t>KPI: Measuring the amount of water used in the galley on a daily or weekly basis is an important monitoring indicator. The aim is to reduce the water used by optimising the washing, cooking and cleaning processes.</a:t>
            </a:r>
          </a:p>
          <a:p>
            <a:pPr algn="just"/>
            <a:r>
              <a:rPr lang="en-GB" sz="1600" b="1" dirty="0"/>
              <a:t>Example: </a:t>
            </a:r>
            <a:r>
              <a:rPr lang="en-GB" sz="1600" dirty="0"/>
              <a:t>on a warship, a rainwater harvesting system can be used to clean the galley and vessels, reducing the overall potable water consumption. A KPI for water consumption could be a reduction in potable water used by 10% per month.</a:t>
            </a:r>
          </a:p>
        </p:txBody>
      </p:sp>
      <p:sp>
        <p:nvSpPr>
          <p:cNvPr id="3" name="Rectangle 2">
            <a:extLst>
              <a:ext uri="{FF2B5EF4-FFF2-40B4-BE49-F238E27FC236}">
                <a16:creationId xmlns:a16="http://schemas.microsoft.com/office/drawing/2014/main" id="{2BD6E77D-2F8A-9AFC-0604-3643EB8860A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3B568C2-F12F-5A4A-547D-70E42A5651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FE6D46A-5D54-17CD-589C-C6C1C3FC3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EAA30E2-D45E-A5F3-B648-FDF1210472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2C6B577-6E45-FA4E-EAEC-CB86CA7F639C}"/>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98542A0-FE0E-7C1B-B8EE-A90A178DBE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0B4EC01-6B56-CE65-1E10-1B2DCEE5E20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3050A73-1074-7195-DC8D-7C2BC04E5CEA}"/>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39887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FFDECC81-E8CB-F929-81C5-0BE16BA54CA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682605" y="1634101"/>
            <a:ext cx="7886698" cy="4436268"/>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78832-2939-CFA9-BBE0-83D04DB69DC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D52ACE0-BF9A-8936-C6AE-DD26F5581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8B297DC-B67C-031E-8F47-73B1C2D795C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95FB46D4-EE75-5E7D-A0D2-BAD0CECB78D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C683A28-1B6E-50FA-7FBD-77FEAEE49DD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88C9114-AE50-8829-EED9-02F3F1F19654}"/>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E1B59D8-AE33-6838-0A93-575A1819566A}"/>
              </a:ext>
            </a:extLst>
          </p:cNvPr>
          <p:cNvSpPr txBox="1"/>
          <p:nvPr/>
        </p:nvSpPr>
        <p:spPr>
          <a:xfrm>
            <a:off x="4204953" y="2009460"/>
            <a:ext cx="4809990" cy="3785652"/>
          </a:xfrm>
          <a:prstGeom prst="rect">
            <a:avLst/>
          </a:prstGeom>
          <a:noFill/>
        </p:spPr>
        <p:txBody>
          <a:bodyPr wrap="square" rtlCol="0">
            <a:spAutoFit/>
          </a:bodyPr>
          <a:lstStyle/>
          <a:p>
            <a:pPr algn="just"/>
            <a:r>
              <a:rPr lang="en-GB" sz="1600" b="1" dirty="0"/>
              <a:t>Energy saving</a:t>
            </a:r>
          </a:p>
          <a:p>
            <a:pPr algn="just"/>
            <a:r>
              <a:rPr lang="en-GB" sz="1600" dirty="0"/>
              <a:t>The galley is one of the places where a large amount of energy is used for cooking, lighting and food storage. Efficient energy use and tracking energy savings are key to reducing the ship's environmental </a:t>
            </a:r>
            <a:r>
              <a:rPr lang="en-GB" sz="1600" dirty="0" err="1"/>
              <a:t>footprint.Energy</a:t>
            </a:r>
            <a:r>
              <a:rPr lang="en-GB" sz="1600" dirty="0"/>
              <a:t> Saving </a:t>
            </a:r>
            <a:r>
              <a:rPr lang="en-GB" sz="1600" dirty="0" err="1"/>
              <a:t>KPIs:Energy</a:t>
            </a:r>
            <a:r>
              <a:rPr lang="en-GB" sz="1600" dirty="0"/>
              <a:t> monitoring metrics can include total galley electricity consumption on a daily, weekly or monthly basis. By implementing energy efficient appliances and optimizing appliance operation, significant energy savings can be achieved.</a:t>
            </a:r>
          </a:p>
          <a:p>
            <a:pPr algn="just"/>
            <a:r>
              <a:rPr lang="en-GB" sz="1600" dirty="0"/>
              <a:t>Example: induction hobs can be used on a cargo ship, which are more energy efficient than traditional stoves. </a:t>
            </a:r>
            <a:r>
              <a:rPr lang="en-GB" sz="1600" dirty="0" err="1"/>
              <a:t>KPIs</a:t>
            </a:r>
            <a:r>
              <a:rPr lang="en-GB" sz="1600" dirty="0"/>
              <a:t> for energy savings could include reducing energy consumption by 5-10% by using these appliances and optimising cooking processes.</a:t>
            </a:r>
          </a:p>
        </p:txBody>
      </p:sp>
      <p:sp>
        <p:nvSpPr>
          <p:cNvPr id="3" name="Rectangle 2">
            <a:extLst>
              <a:ext uri="{FF2B5EF4-FFF2-40B4-BE49-F238E27FC236}">
                <a16:creationId xmlns:a16="http://schemas.microsoft.com/office/drawing/2014/main" id="{E21E4244-BC39-E06C-8806-431501F744D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3CC48E0-13F4-1ACB-6066-D7811071E9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05EEE79-892B-1616-8C45-1220AF38F3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A2EDA0B-E0B8-1862-82D8-662C361BFD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75FB5E2-1DA5-B5B8-C489-68E74E9B6B1E}"/>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4D89E7-8884-445E-1E26-853B2E1E76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76C8B14-431D-EF4A-5E3A-AF1BC608DD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F6DF1A1-F5E9-2286-7802-3990C4C61811}"/>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856107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157CF-3178-C41F-41FF-90B94AFF009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A66F3C6-4CA6-90CA-F687-1895E4D2B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239D13C-B682-E71C-2585-BCBAA0E1211D}"/>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CA7516BB-479A-608C-81BA-65FA7961F89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82DE7EE-A347-1793-3784-547BF00CE30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6B415DF-C105-A1E2-850A-25330178BC9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25E3DAB-7FA0-313F-8255-FB7132619CDC}"/>
              </a:ext>
            </a:extLst>
          </p:cNvPr>
          <p:cNvSpPr txBox="1"/>
          <p:nvPr/>
        </p:nvSpPr>
        <p:spPr>
          <a:xfrm>
            <a:off x="4204953" y="2009460"/>
            <a:ext cx="4809990" cy="3785652"/>
          </a:xfrm>
          <a:prstGeom prst="rect">
            <a:avLst/>
          </a:prstGeom>
          <a:noFill/>
        </p:spPr>
        <p:txBody>
          <a:bodyPr wrap="square" rtlCol="0">
            <a:spAutoFit/>
          </a:bodyPr>
          <a:lstStyle/>
          <a:p>
            <a:pPr algn="just"/>
            <a:r>
              <a:rPr lang="en-GB" sz="1600" b="1" dirty="0"/>
              <a:t>Introduction of new technologies and innovations (e.g. energy saving appliances, modern composters) to improve sustainability in galleys</a:t>
            </a:r>
          </a:p>
          <a:p>
            <a:pPr algn="just"/>
            <a:r>
              <a:rPr lang="en-GB" sz="1600" dirty="0"/>
              <a:t>Technology and innovation play a crucial role in improving sustainability in shipping galleys. Implementing new appliances and resource management systems can significantly reduce waste, energy consumption and environmental impact.</a:t>
            </a:r>
          </a:p>
          <a:p>
            <a:pPr algn="just"/>
            <a:r>
              <a:rPr lang="en-GB" sz="1600" b="1" dirty="0"/>
              <a:t>Energy efficient appliances</a:t>
            </a:r>
          </a:p>
          <a:p>
            <a:pPr algn="just"/>
            <a:r>
              <a:rPr lang="en-GB" sz="1600" dirty="0"/>
              <a:t>Energy efficient appliances such as induction hobs, convection ovens and energy efficient refrigerators can reduce energy costs and improve overall galley efficiency. As well as reducing energy consumption, they also offer faster and more even cooking, which improves workflow.</a:t>
            </a:r>
          </a:p>
        </p:txBody>
      </p:sp>
      <p:sp>
        <p:nvSpPr>
          <p:cNvPr id="3" name="Rectangle 2">
            <a:extLst>
              <a:ext uri="{FF2B5EF4-FFF2-40B4-BE49-F238E27FC236}">
                <a16:creationId xmlns:a16="http://schemas.microsoft.com/office/drawing/2014/main" id="{808F47F3-F40F-01C8-24A4-C7EE959A831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6910EB1-18DD-2BFA-015A-8ED1C60E38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36F05C2-00A1-50AA-E4D1-ACD9E60FAC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E3AF270-A3AA-3ED9-C6AA-CA45550F6C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FBC334B-F50B-D4AB-52FF-08D2931372AE}"/>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71C75B5-F51D-85BD-3171-8713ACCFC3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7647BDC-63EB-9DF1-C87C-89189208FB1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C66C028-9164-B2ED-3CCA-4BBEBD752900}"/>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50897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DCA8E-F33E-E917-B761-86199E620A6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9AC8D30-7D71-499F-BA35-6D9587B67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6BCE5AF-4C73-B0E4-6A7F-9500EE362F91}"/>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D6E52BD3-DA2D-12BF-226F-9C6C91883E9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403ABC7-0245-5264-FB49-6507F810820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A4DA7FD-1604-3B73-BBD1-805FCBD7FAB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9E08DA3-A593-9F10-9C49-3E207D536AB8}"/>
              </a:ext>
            </a:extLst>
          </p:cNvPr>
          <p:cNvSpPr txBox="1"/>
          <p:nvPr/>
        </p:nvSpPr>
        <p:spPr>
          <a:xfrm>
            <a:off x="4225856" y="2127654"/>
            <a:ext cx="4809990" cy="3046988"/>
          </a:xfrm>
          <a:prstGeom prst="rect">
            <a:avLst/>
          </a:prstGeom>
          <a:noFill/>
        </p:spPr>
        <p:txBody>
          <a:bodyPr wrap="square" rtlCol="0">
            <a:spAutoFit/>
          </a:bodyPr>
          <a:lstStyle/>
          <a:p>
            <a:pPr algn="just"/>
            <a:r>
              <a:rPr lang="en-GB" sz="1600" b="1" dirty="0"/>
              <a:t>Example: </a:t>
            </a:r>
            <a:r>
              <a:rPr lang="en-GB" sz="1600" dirty="0"/>
              <a:t>induction hobs can be implemented on cruise ships, which use less energy and offer a more efficient cooking method while reducing food preparation time. This not only saves energy but also increases galley productivity.</a:t>
            </a:r>
          </a:p>
          <a:p>
            <a:pPr algn="just"/>
            <a:r>
              <a:rPr lang="en-GB" sz="1600" b="1" dirty="0"/>
              <a:t>Modern composting and waste management systems</a:t>
            </a:r>
          </a:p>
          <a:p>
            <a:pPr algn="just"/>
            <a:r>
              <a:rPr lang="en-GB" sz="1600" dirty="0"/>
              <a:t>Modern organic waste composting and recycling systems can significantly reduce the volume of waste that is dumped in ports or at sea. Composting organic waste such as vegetable peelings and food scraps can create biodegradable products that can be used for soil enrichment in ports or in agriculture.</a:t>
            </a:r>
          </a:p>
        </p:txBody>
      </p:sp>
      <p:sp>
        <p:nvSpPr>
          <p:cNvPr id="3" name="Rectangle 2">
            <a:extLst>
              <a:ext uri="{FF2B5EF4-FFF2-40B4-BE49-F238E27FC236}">
                <a16:creationId xmlns:a16="http://schemas.microsoft.com/office/drawing/2014/main" id="{B2E4EF85-FD56-A53C-25C2-02DA3681A5D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13596EC-8E4C-5066-48DF-32D868CCBD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C1560EE-4A41-49B3-43E7-3CC85696E9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570A802-24E2-0838-D0D6-3D4D7FD7E9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AD8FCB6-0952-0D63-1C39-8F8F5B501D40}"/>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2955A3A-6B43-D9D6-1689-49BDB60FB12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DC27562-74AC-FA6A-B763-57A0EB63015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F1557A43-23CD-5AA4-FDB3-418CC8A157DF}"/>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466295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D151-82A2-E3BD-C2BE-4417E5B1BDB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344C9D2-0310-B5E0-950F-7AE82EF4E7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14EECC5-FD0C-6130-490F-9B8A84D6B5D4}"/>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0C064E17-0E54-81A8-2034-78C35578644F}"/>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C6B5BEA-C601-8CE9-E19A-8C7846FCB14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14B2EB7-82C7-AA60-D2B8-3D3686641A0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C26528A-C6E9-FF6F-6B48-5D7373A48E4D}"/>
              </a:ext>
            </a:extLst>
          </p:cNvPr>
          <p:cNvSpPr txBox="1"/>
          <p:nvPr/>
        </p:nvSpPr>
        <p:spPr>
          <a:xfrm>
            <a:off x="4225856" y="2127654"/>
            <a:ext cx="4809990" cy="4031873"/>
          </a:xfrm>
          <a:prstGeom prst="rect">
            <a:avLst/>
          </a:prstGeom>
          <a:noFill/>
        </p:spPr>
        <p:txBody>
          <a:bodyPr wrap="square" rtlCol="0">
            <a:spAutoFit/>
          </a:bodyPr>
          <a:lstStyle/>
          <a:p>
            <a:pPr algn="just"/>
            <a:r>
              <a:rPr lang="en-GB" sz="1600" b="1" dirty="0"/>
              <a:t>Example: </a:t>
            </a:r>
            <a:r>
              <a:rPr lang="en-GB" sz="1600" dirty="0"/>
              <a:t>composting systems can be installed on cargo ships to process food waste on board and turn it into organic compost that can be used for agricultural purposes in ports. This solution reduces the amount of waste and provides an environmental benefit.</a:t>
            </a:r>
          </a:p>
          <a:p>
            <a:pPr algn="just"/>
            <a:r>
              <a:rPr lang="en-GB" sz="1600" dirty="0"/>
              <a:t>Intelligent resource management systems</a:t>
            </a:r>
          </a:p>
          <a:p>
            <a:pPr algn="just"/>
            <a:r>
              <a:rPr lang="en-GB" sz="1600" b="1" dirty="0"/>
              <a:t>Real-time monitoring systems of energy consumption and water use can help optimise resources in the galley. These systems can alert staff to excessive resource use and suggest solutions for improvement.</a:t>
            </a:r>
          </a:p>
          <a:p>
            <a:pPr algn="just"/>
            <a:r>
              <a:rPr lang="en-GB" sz="1600" b="1" dirty="0"/>
              <a:t>Example: </a:t>
            </a:r>
            <a:r>
              <a:rPr lang="en-GB" sz="1600" dirty="0"/>
              <a:t>a water and energy monitoring system could be implemented on a military ship to monitor galley consumption in real time and notify cooks when preset norms are exceeded. This allows a quick response and implementation of corrective measures.</a:t>
            </a:r>
          </a:p>
          <a:p>
            <a:pPr algn="just"/>
            <a:r>
              <a:rPr lang="en-GB" sz="1600" dirty="0"/>
              <a:t>can</a:t>
            </a:r>
          </a:p>
        </p:txBody>
      </p:sp>
      <p:sp>
        <p:nvSpPr>
          <p:cNvPr id="3" name="Rectangle 2">
            <a:extLst>
              <a:ext uri="{FF2B5EF4-FFF2-40B4-BE49-F238E27FC236}">
                <a16:creationId xmlns:a16="http://schemas.microsoft.com/office/drawing/2014/main" id="{18268143-5AE6-0B87-ED9A-D4A6C869955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03C4B12-2773-E18E-3E1D-7F7834C69D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3E4D53A-B064-3463-8394-C737222622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ECDAAE0-F673-0032-1AE9-EB89837923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0165163-805D-2E99-283B-5B056010D69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0105F4A-8C77-6480-2DFF-D6C3EA2ABB2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E2C74A7-63F5-9DA3-8E2F-12BF2AD29A7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FF8D7688-521C-198F-FDF6-BD2969C2D7D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595798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81925-AA86-3C82-1194-56E3871B7C3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28A48DE-178F-4F16-A157-F9CC463CDB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40E0A88-87EA-7540-3728-FA0BC4BC42D2}"/>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3.4 Monitoring and Continuous Improvement</a:t>
            </a:r>
          </a:p>
        </p:txBody>
      </p:sp>
      <p:grpSp>
        <p:nvGrpSpPr>
          <p:cNvPr id="4" name="Group 3">
            <a:extLst>
              <a:ext uri="{FF2B5EF4-FFF2-40B4-BE49-F238E27FC236}">
                <a16:creationId xmlns:a16="http://schemas.microsoft.com/office/drawing/2014/main" id="{787B86EF-AAFD-C9E0-8388-6BF06A9D75D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81CAF61-12C3-4DEC-14C5-802A8079B73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6BE617D-8FEF-AFC2-11FD-B9190DD720C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C14B953-407E-B925-FF22-8FB4263484DD}"/>
              </a:ext>
            </a:extLst>
          </p:cNvPr>
          <p:cNvSpPr txBox="1"/>
          <p:nvPr/>
        </p:nvSpPr>
        <p:spPr>
          <a:xfrm>
            <a:off x="4225856" y="2127654"/>
            <a:ext cx="4809990" cy="2308324"/>
          </a:xfrm>
          <a:prstGeom prst="rect">
            <a:avLst/>
          </a:prstGeom>
          <a:noFill/>
        </p:spPr>
        <p:txBody>
          <a:bodyPr wrap="square" rtlCol="0">
            <a:spAutoFit/>
          </a:bodyPr>
          <a:lstStyle/>
          <a:p>
            <a:pPr algn="just"/>
            <a:r>
              <a:rPr lang="en-GB" sz="1600" b="1" dirty="0"/>
              <a:t>Conclusion</a:t>
            </a:r>
          </a:p>
          <a:p>
            <a:pPr algn="just"/>
            <a:r>
              <a:rPr lang="en-GB" sz="1600" dirty="0"/>
              <a:t>Monitoring and continuously improving sustainable practices in shipping galleys requires a systematic approach that includes the use of key performance indicators (</a:t>
            </a:r>
            <a:r>
              <a:rPr lang="en-GB" sz="1600" dirty="0" err="1"/>
              <a:t>KPIs</a:t>
            </a:r>
            <a:r>
              <a:rPr lang="en-GB" sz="1600" dirty="0"/>
              <a:t>) and the implementation of new technologies. By tracking waste, water, and energy performance, as well as implementing innovations such as energy-efficient appliances and advanced composters, shipping operations can</a:t>
            </a:r>
          </a:p>
        </p:txBody>
      </p:sp>
      <p:sp>
        <p:nvSpPr>
          <p:cNvPr id="3" name="Rectangle 2">
            <a:extLst>
              <a:ext uri="{FF2B5EF4-FFF2-40B4-BE49-F238E27FC236}">
                <a16:creationId xmlns:a16="http://schemas.microsoft.com/office/drawing/2014/main" id="{33F0EFD2-E2DE-9C9B-509A-1EBDC760AA4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595F243-1B50-AF4D-5612-E6BB745781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A7DB293-08E9-16E6-0306-A80B629D47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D8C1C07-5BF5-4687-F144-45E70B7146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81A4A58-06E7-6E77-A999-F2E651238F96}"/>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530221-77D2-FC76-631F-3C05B2E1E8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95CE11B-F027-C4BC-98CF-65A31B9912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EEBE668-7955-1905-3A88-559EF589142A}"/>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777870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9B931-625C-8AAF-047D-BCD692E2A31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7F61A3-D552-F557-CF47-4E1D06725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F7C56CD-2BC7-BF63-624A-AF5B66F5288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3.5 Final Discussion and Action Plan</a:t>
            </a:r>
          </a:p>
        </p:txBody>
      </p:sp>
      <p:grpSp>
        <p:nvGrpSpPr>
          <p:cNvPr id="4" name="Group 3">
            <a:extLst>
              <a:ext uri="{FF2B5EF4-FFF2-40B4-BE49-F238E27FC236}">
                <a16:creationId xmlns:a16="http://schemas.microsoft.com/office/drawing/2014/main" id="{E63C32FC-1932-3516-6900-7544B5757B6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504E2D2-E133-3FD1-48FD-11A2603CDFE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A1B54A8-1793-E450-8F42-D43BEDAB3ED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84BC3D36-F5FC-5C03-2FF0-366A03ABD83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DF2B761-C10F-D024-331E-E821625C42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9B1C2C3-E3E0-A17F-A4EB-3474B7AA77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156230A-E8BD-504A-93A0-BC14F725E6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4093375-FDA8-2B28-0649-84CAE636748B}"/>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22FC378-7D93-F1A1-51DF-C733BA605E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3FADC26-5015-79CC-D8CD-6070764D7D3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C25B04D-F20D-92A1-9EF9-F05709783D6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353010" y="1641066"/>
            <a:ext cx="8329826" cy="4168347"/>
          </a:xfrm>
          <a:prstGeom prst="rect">
            <a:avLst/>
          </a:prstGeom>
          <a:noFill/>
          <a:ln>
            <a:noFill/>
          </a:ln>
        </p:spPr>
      </p:pic>
    </p:spTree>
    <p:extLst>
      <p:ext uri="{BB962C8B-B14F-4D97-AF65-F5344CB8AC3E}">
        <p14:creationId xmlns:p14="http://schemas.microsoft.com/office/powerpoint/2010/main" val="3345776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D79FA-8F90-790D-924B-061CF7CC6DE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32850E1-98CC-B84E-41A7-FAE5590DA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7276221-BC98-61B5-9412-4DF350F4F53E}"/>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3.5 Final Discussion and Action Plan</a:t>
            </a:r>
          </a:p>
        </p:txBody>
      </p:sp>
      <p:grpSp>
        <p:nvGrpSpPr>
          <p:cNvPr id="4" name="Group 3">
            <a:extLst>
              <a:ext uri="{FF2B5EF4-FFF2-40B4-BE49-F238E27FC236}">
                <a16:creationId xmlns:a16="http://schemas.microsoft.com/office/drawing/2014/main" id="{6E09CF4F-1C89-AD1D-FD1D-D0802B1FE92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76F440A-8622-A4BE-5ACB-01044BE8802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346EB9A-1E7D-9830-B920-7BB88445CBA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A66FBAA-E512-EDEF-4EBD-1C285CA15243}"/>
              </a:ext>
            </a:extLst>
          </p:cNvPr>
          <p:cNvSpPr txBox="1"/>
          <p:nvPr/>
        </p:nvSpPr>
        <p:spPr>
          <a:xfrm>
            <a:off x="4225856" y="2127654"/>
            <a:ext cx="4809990" cy="1569660"/>
          </a:xfrm>
          <a:prstGeom prst="rect">
            <a:avLst/>
          </a:prstGeom>
          <a:noFill/>
        </p:spPr>
        <p:txBody>
          <a:bodyPr wrap="square" rtlCol="0">
            <a:spAutoFit/>
          </a:bodyPr>
          <a:lstStyle/>
          <a:p>
            <a:pPr algn="just"/>
            <a:r>
              <a:rPr lang="en-GB" sz="1600" b="1" dirty="0"/>
              <a:t>Encouraging participants to share ideas on how they can implement sustainable practices and training on their ships</a:t>
            </a:r>
          </a:p>
          <a:p>
            <a:pPr algn="just"/>
            <a:r>
              <a:rPr lang="en-GB" sz="1600" b="1" dirty="0"/>
              <a:t>Closing remarks on the long-term benefits of sustainability for both the environment and ship operations</a:t>
            </a:r>
          </a:p>
        </p:txBody>
      </p:sp>
      <p:sp>
        <p:nvSpPr>
          <p:cNvPr id="3" name="Rectangle 2">
            <a:extLst>
              <a:ext uri="{FF2B5EF4-FFF2-40B4-BE49-F238E27FC236}">
                <a16:creationId xmlns:a16="http://schemas.microsoft.com/office/drawing/2014/main" id="{69D9BAD8-A039-F1BE-F66B-AA265484780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FB5A4D9-BE90-26A5-C2AD-DBE23248EA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634E8BD-2911-D9F3-FE67-50BD755435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054D53B-9F3C-AD06-72F1-2AC9D32074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D82C619-DDB0-6A2F-2709-E79002D558B1}"/>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7C2C6B9-D69D-95E7-7103-B548A52DEF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AC1C690-1472-7251-DF07-4C7833C0F2B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1C12C02B-D5D3-8AD2-ED61-DC96595A0DED}"/>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086557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390F8-AF7C-CF98-9C66-F2679B9157D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2A73A5D-6B9A-78DB-8C2C-FC5474E6EF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5E39341-16D5-EE8E-A204-6CE13CB1F8B0}"/>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3.5 Final Discussion and Action Plan</a:t>
            </a:r>
          </a:p>
        </p:txBody>
      </p:sp>
      <p:grpSp>
        <p:nvGrpSpPr>
          <p:cNvPr id="4" name="Group 3">
            <a:extLst>
              <a:ext uri="{FF2B5EF4-FFF2-40B4-BE49-F238E27FC236}">
                <a16:creationId xmlns:a16="http://schemas.microsoft.com/office/drawing/2014/main" id="{6F2606AB-3F76-B4BB-13FA-A97D3BBBDE3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BA62C7B-2257-0405-D97E-1B7B8DAF421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22CF658-F293-866E-0710-D9687A4FC10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663F939-B012-3AE2-870F-D820FF69F66F}"/>
              </a:ext>
            </a:extLst>
          </p:cNvPr>
          <p:cNvSpPr txBox="1"/>
          <p:nvPr/>
        </p:nvSpPr>
        <p:spPr>
          <a:xfrm>
            <a:off x="4225856" y="2127654"/>
            <a:ext cx="4809990" cy="2062103"/>
          </a:xfrm>
          <a:prstGeom prst="rect">
            <a:avLst/>
          </a:prstGeom>
          <a:noFill/>
        </p:spPr>
        <p:txBody>
          <a:bodyPr wrap="square" rtlCol="0">
            <a:spAutoFit/>
          </a:bodyPr>
          <a:lstStyle/>
          <a:p>
            <a:pPr algn="just"/>
            <a:r>
              <a:rPr lang="en-GB" sz="1600" b="1" dirty="0"/>
              <a:t>To support the active participation of the crew and participants in the training, I suggest a few specific tasks that can be included within the final discussion and action plan development. These assignments will stimulate participants to think critically about the applicability of what they have learned and to create practical steps for implementing sustainable practices on their ships.</a:t>
            </a:r>
          </a:p>
        </p:txBody>
      </p:sp>
      <p:sp>
        <p:nvSpPr>
          <p:cNvPr id="3" name="Rectangle 2">
            <a:extLst>
              <a:ext uri="{FF2B5EF4-FFF2-40B4-BE49-F238E27FC236}">
                <a16:creationId xmlns:a16="http://schemas.microsoft.com/office/drawing/2014/main" id="{66FF6FB2-84A1-B896-567F-E79787CB4B1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D488CFC-8C59-3C0F-85DE-ED66756709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4ABBF75-49C8-2FFA-110E-C58D7AA30C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BC22EE3-C0F9-A572-CC88-5B52DFDE53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841D601-6A77-55BD-579A-DA8ADC568C4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59BA9FE-28B1-A0E2-44A7-5D3522D4BD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E5AC18A-363A-4D28-E4F0-F53EE1C855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C743CB1-0C76-19E6-D060-79DFEAD5BD0A}"/>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562924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EA4D-ABA6-557D-AAA3-8F47B56F6D1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1740CB1-2D04-2ED1-2CF3-23EFE3F78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C3B4F89-6B2E-4AC4-FC2A-27F391CBD888}"/>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3.5 Final Discussion and Action Plan</a:t>
            </a:r>
          </a:p>
        </p:txBody>
      </p:sp>
      <p:grpSp>
        <p:nvGrpSpPr>
          <p:cNvPr id="4" name="Group 3">
            <a:extLst>
              <a:ext uri="{FF2B5EF4-FFF2-40B4-BE49-F238E27FC236}">
                <a16:creationId xmlns:a16="http://schemas.microsoft.com/office/drawing/2014/main" id="{28E3DB65-70D9-94D5-B0A6-79F128B2582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766DE10-5CBC-AFB2-E0B1-6F67E6DE707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24D48EB-000D-39B9-2A04-33CB79C8021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15E69B1-68BF-3187-8418-F04C716899AD}"/>
              </a:ext>
            </a:extLst>
          </p:cNvPr>
          <p:cNvSpPr txBox="1"/>
          <p:nvPr/>
        </p:nvSpPr>
        <p:spPr>
          <a:xfrm>
            <a:off x="4225856" y="2127654"/>
            <a:ext cx="4809990" cy="3293209"/>
          </a:xfrm>
          <a:prstGeom prst="rect">
            <a:avLst/>
          </a:prstGeom>
          <a:noFill/>
        </p:spPr>
        <p:txBody>
          <a:bodyPr wrap="square" rtlCol="0">
            <a:spAutoFit/>
          </a:bodyPr>
          <a:lstStyle/>
          <a:p>
            <a:pPr algn="just"/>
            <a:r>
              <a:rPr lang="en-GB" sz="1600" b="1" dirty="0"/>
              <a:t>Task 1: </a:t>
            </a:r>
            <a:r>
              <a:rPr lang="en-GB" sz="1600" dirty="0"/>
              <a:t>Assess current practices and identify challenges</a:t>
            </a:r>
          </a:p>
          <a:p>
            <a:pPr algn="just"/>
            <a:r>
              <a:rPr lang="en-GB" sz="1600" dirty="0"/>
              <a:t>Goal: Participants should assess the current state of sustainable practices in their ship's galley and identify key challenges.</a:t>
            </a:r>
          </a:p>
          <a:p>
            <a:pPr algn="just"/>
            <a:r>
              <a:rPr lang="en-GB" sz="1600" b="1" dirty="0"/>
              <a:t>Description:</a:t>
            </a:r>
            <a:r>
              <a:rPr lang="bg-BG" sz="1600" b="1" dirty="0"/>
              <a:t> </a:t>
            </a:r>
            <a:r>
              <a:rPr lang="en-GB" sz="1600" dirty="0"/>
              <a:t>Each participant should assess the existing practices in their galley related to waste management, energy efficiency, water conservation and provisioning.</a:t>
            </a:r>
          </a:p>
          <a:p>
            <a:pPr algn="just"/>
            <a:r>
              <a:rPr lang="en-GB" sz="1600" b="1" dirty="0"/>
              <a:t>How is food and hazardous waste managed?</a:t>
            </a:r>
          </a:p>
          <a:p>
            <a:pPr algn="just"/>
            <a:r>
              <a:rPr lang="en-GB" sz="1600" b="1" dirty="0"/>
              <a:t>What energy saving measures are implemented?</a:t>
            </a:r>
          </a:p>
          <a:p>
            <a:pPr algn="just"/>
            <a:r>
              <a:rPr lang="en-GB" sz="1600" b="1" dirty="0"/>
              <a:t>What challenges do you face in terms of conservation and saving resources? </a:t>
            </a:r>
          </a:p>
          <a:p>
            <a:pPr algn="just"/>
            <a:r>
              <a:rPr lang="en-GB" sz="1600" b="1" dirty="0"/>
              <a:t>Outcome: </a:t>
            </a:r>
            <a:r>
              <a:rPr lang="en-GB" sz="1600" dirty="0"/>
              <a:t>Participants will need to identify at least three main challenges they face in their operations.</a:t>
            </a:r>
          </a:p>
        </p:txBody>
      </p:sp>
      <p:sp>
        <p:nvSpPr>
          <p:cNvPr id="3" name="Rectangle 2">
            <a:extLst>
              <a:ext uri="{FF2B5EF4-FFF2-40B4-BE49-F238E27FC236}">
                <a16:creationId xmlns:a16="http://schemas.microsoft.com/office/drawing/2014/main" id="{E95257A0-4D8B-0C42-774E-38978E30A67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26F21C7-649F-F894-18E7-E596338CD2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8063292-07A2-2845-D745-26395BCBA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4F1B7F1-8323-C360-1B60-D1AE5154C6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7BCFF1D-4D9C-BAE8-34BA-6FE02B55BB06}"/>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CEA214E-015A-AD2B-943A-D741577BF5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7E5F751-3F39-922B-D1BD-957BAA367E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66CB99B-58DA-0B2B-D01A-8A38DCB1B19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1055237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DCDC-D42D-1106-6D7B-DB2C4DB958C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04EE9AF-084A-730C-050E-80FC427A8E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2D87729-158D-C695-F7C1-68C9FAE2BF07}"/>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3.5 Final Discussion and Action Plan</a:t>
            </a:r>
          </a:p>
        </p:txBody>
      </p:sp>
      <p:grpSp>
        <p:nvGrpSpPr>
          <p:cNvPr id="4" name="Group 3">
            <a:extLst>
              <a:ext uri="{FF2B5EF4-FFF2-40B4-BE49-F238E27FC236}">
                <a16:creationId xmlns:a16="http://schemas.microsoft.com/office/drawing/2014/main" id="{069A26CE-D642-8570-FC3D-A6FE6794C67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1928F2A-3DC5-E123-1CAD-B7B5429FCBF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CDEDD16E-F75F-E5CC-5E98-3CA4A05BFA5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C5E6CA1-F411-EEF1-CB33-CDD28A76240A}"/>
              </a:ext>
            </a:extLst>
          </p:cNvPr>
          <p:cNvSpPr txBox="1"/>
          <p:nvPr/>
        </p:nvSpPr>
        <p:spPr>
          <a:xfrm>
            <a:off x="4225856" y="2127654"/>
            <a:ext cx="4809990" cy="403187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Task 2: Develop concrete improvement steps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Goal: </a:t>
            </a:r>
            <a:r>
              <a:rPr kumimoji="0" lang="en-GB" sz="1600" i="0" u="none" strike="noStrike" kern="1200" cap="none" spc="0" normalizeH="0" baseline="0" noProof="0" dirty="0">
                <a:ln>
                  <a:noFill/>
                </a:ln>
                <a:solidFill>
                  <a:prstClr val="black"/>
                </a:solidFill>
                <a:effectLst/>
                <a:uLnTx/>
                <a:uFillTx/>
                <a:latin typeface="Calibri" panose="020F0502020204030204"/>
                <a:ea typeface="+mn-ea"/>
                <a:cs typeface="+mn-cs"/>
              </a:rPr>
              <a:t>Participants should create a concrete action plan that includes steps to improve sustainability.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Description:</a:t>
            </a:r>
            <a:r>
              <a:rPr kumimoji="0" lang="bg-BG"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i="0" u="none" strike="noStrike" kern="1200" cap="none" spc="0" normalizeH="0" baseline="0" noProof="0" dirty="0">
                <a:ln>
                  <a:noFill/>
                </a:ln>
                <a:solidFill>
                  <a:prstClr val="black"/>
                </a:solidFill>
                <a:effectLst/>
                <a:uLnTx/>
                <a:uFillTx/>
                <a:latin typeface="Calibri" panose="020F0502020204030204"/>
                <a:ea typeface="+mn-ea"/>
                <a:cs typeface="+mn-cs"/>
              </a:rPr>
              <a:t>Once participants identify the challenges, they are asked to compile a list of three to five specific improvement steps that can be implemented on their ship.</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 measures can be taken to reduce waste?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How can energy efficiency be improved?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 training should be conducted for the crew?</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Outcome: </a:t>
            </a:r>
            <a:r>
              <a:rPr kumimoji="0" lang="en-GB" sz="1600" i="0" u="none" strike="noStrike" kern="1200" cap="none" spc="0" normalizeH="0" baseline="0" noProof="0" dirty="0">
                <a:ln>
                  <a:noFill/>
                </a:ln>
                <a:solidFill>
                  <a:prstClr val="black"/>
                </a:solidFill>
                <a:effectLst/>
                <a:uLnTx/>
                <a:uFillTx/>
                <a:latin typeface="Calibri" panose="020F0502020204030204"/>
                <a:ea typeface="+mn-ea"/>
                <a:cs typeface="+mn-cs"/>
              </a:rPr>
              <a:t>Each participant must present their action plan to the group, explaining the steps for improvement and how they will be implemented.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black"/>
                </a:solidFill>
                <a:effectLst/>
                <a:uLnTx/>
                <a:uFillTx/>
                <a:latin typeface="Calibri" panose="020F0502020204030204"/>
                <a:ea typeface="+mn-ea"/>
                <a:cs typeface="+mn-cs"/>
              </a:rPr>
              <a:t>Example: the crew of a cargo ship may suggest the implementation of a separate waste collection system and the use of a composting system for organic waste.</a:t>
            </a:r>
          </a:p>
        </p:txBody>
      </p:sp>
      <p:sp>
        <p:nvSpPr>
          <p:cNvPr id="3" name="Rectangle 2">
            <a:extLst>
              <a:ext uri="{FF2B5EF4-FFF2-40B4-BE49-F238E27FC236}">
                <a16:creationId xmlns:a16="http://schemas.microsoft.com/office/drawing/2014/main" id="{B16B9FB8-E5ED-CCF6-1C39-09099ABCACA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6FD9143-5821-9334-C69C-C36C38E257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302A68C-041D-33A6-247C-516F00AEFD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A3649A8-C9D9-FFE1-DADF-C83F8F6F81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A39AFDE-08ED-122D-98BC-1002E685795C}"/>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A0BE6E7-F976-E402-3929-32D24A43B8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39AAC95-59E4-E028-15A2-91E4F45FE46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5DAD58B4-C76F-7094-13D7-220FDA0D9B2E}"/>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94067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D8795-5376-5BF2-5057-6F9C4A598EC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B3FB3BE-17D1-3654-DD2A-A86A7CDF42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3A16904-B3AA-E3CA-2850-59E5BFD116EA}"/>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016D7CBB-BDB8-4255-2144-DE6854EF66A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B8FDDC9-1768-3684-FBD4-668225E20A5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63C071E-C8A9-0585-EE8F-F51C614754D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26126CF-8323-A7D6-0530-4A28B6BE264B}"/>
              </a:ext>
            </a:extLst>
          </p:cNvPr>
          <p:cNvSpPr txBox="1"/>
          <p:nvPr/>
        </p:nvSpPr>
        <p:spPr>
          <a:xfrm>
            <a:off x="4225856" y="2123750"/>
            <a:ext cx="4453538" cy="3139321"/>
          </a:xfrm>
          <a:prstGeom prst="rect">
            <a:avLst/>
          </a:prstGeom>
          <a:noFill/>
        </p:spPr>
        <p:txBody>
          <a:bodyPr wrap="square" rtlCol="0">
            <a:spAutoFit/>
          </a:bodyPr>
          <a:lstStyle/>
          <a:p>
            <a:pPr algn="just"/>
            <a:r>
              <a:rPr lang="en-GB" dirty="0"/>
              <a:t>The third part of our training will focus on the importance of sustainability and waste management training, looking at why it is necessary and how it can be implemented on different ship types.</a:t>
            </a:r>
          </a:p>
          <a:p>
            <a:pPr algn="just"/>
            <a:r>
              <a:rPr lang="en-GB" dirty="0"/>
              <a:t>Sustainability training provides galley staff with important knowledge and skills to help them manage resources more efficiently, minimise waste and tackle environmental challenges specific to the marine environment. </a:t>
            </a:r>
          </a:p>
        </p:txBody>
      </p:sp>
      <p:sp>
        <p:nvSpPr>
          <p:cNvPr id="3" name="Rectangle 2">
            <a:extLst>
              <a:ext uri="{FF2B5EF4-FFF2-40B4-BE49-F238E27FC236}">
                <a16:creationId xmlns:a16="http://schemas.microsoft.com/office/drawing/2014/main" id="{EDA23D15-7ADA-3EB5-BDB8-39D06FB2861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53E4176-A0B2-56A2-ADD7-4C420932C1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B7E77BA-CFD0-36F2-666D-4F5C680C73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4824DE5-EAB5-0F86-7F4F-193CE51C74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4EC9290-956B-7D81-5891-E6AFD2183A9D}"/>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13EAEB4-9255-DEEE-248C-2B0AC062846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AF93C98-F809-2D1F-2137-8515CA2CD03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F4D1ACD-D539-FE71-7573-C143520857D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719525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40932-561A-B100-0D67-1598C132CB2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54A3CF2-2559-120C-FA1F-10C18C3DDB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777955F-DF59-FEB4-E0B9-46792E8EDAFD}"/>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3.5 Final Discussion and Action Plan</a:t>
            </a:r>
          </a:p>
        </p:txBody>
      </p:sp>
      <p:grpSp>
        <p:nvGrpSpPr>
          <p:cNvPr id="4" name="Group 3">
            <a:extLst>
              <a:ext uri="{FF2B5EF4-FFF2-40B4-BE49-F238E27FC236}">
                <a16:creationId xmlns:a16="http://schemas.microsoft.com/office/drawing/2014/main" id="{A1DABB26-DB9E-0CDD-DC1D-294BFB55192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150F896-5748-7FC1-E00D-AEAC7B10DF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B89D56A-D01C-E532-1A50-BE0214475A2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548E41A-A60B-E42D-CFFE-D83FCEC2801D}"/>
              </a:ext>
            </a:extLst>
          </p:cNvPr>
          <p:cNvSpPr txBox="1"/>
          <p:nvPr/>
        </p:nvSpPr>
        <p:spPr>
          <a:xfrm>
            <a:off x="4225856" y="2127654"/>
            <a:ext cx="4809990" cy="206210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Conclusion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black"/>
                </a:solidFill>
                <a:effectLst/>
                <a:uLnTx/>
                <a:uFillTx/>
                <a:latin typeface="Calibri" panose="020F0502020204030204"/>
                <a:ea typeface="+mn-ea"/>
                <a:cs typeface="+mn-cs"/>
              </a:rPr>
              <a:t>These assignments provide participants with the opportunity to apply what they have learned through practical steps and the creation of real action plans. Through discussion and collaborative work, participants will be able to generate solutions that are specific to their ships while preparing for the successful implementation of sustainable practices.</a:t>
            </a:r>
          </a:p>
        </p:txBody>
      </p:sp>
      <p:sp>
        <p:nvSpPr>
          <p:cNvPr id="3" name="Rectangle 2">
            <a:extLst>
              <a:ext uri="{FF2B5EF4-FFF2-40B4-BE49-F238E27FC236}">
                <a16:creationId xmlns:a16="http://schemas.microsoft.com/office/drawing/2014/main" id="{8D939135-CBA6-AFFD-3CBB-2C54184D3182}"/>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95386A3-B2B4-3A66-1FA7-00CA117EA0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34A9E53-C9A3-DE51-93EB-289DAC5BF7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5612162-D732-7C3D-AE69-1838DC1A5C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892B7B2-0B1E-D8A2-C5CE-B17D0839AA10}"/>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9BCE23F-97C0-08EB-8BA4-5F331C00C8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2BF5A0A-3CD9-7BBC-0C20-AD8EA966F2B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096025D-4FB7-A5B3-4D77-737D9F704F1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4027293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214AAFE-512D-A716-F037-8BBDD7DC3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28585" y="1703153"/>
            <a:ext cx="8510206" cy="3416320"/>
          </a:xfrm>
          <a:prstGeom prst="rect">
            <a:avLst/>
          </a:prstGeom>
          <a:noFill/>
        </p:spPr>
        <p:txBody>
          <a:bodyPr wrap="square" rtlCol="0">
            <a:spAutoFit/>
          </a:bodyPr>
          <a:lstStyle/>
          <a:p>
            <a:r>
              <a:rPr lang="en-GB" b="1" dirty="0"/>
              <a:t>Multiple Choice Questions (</a:t>
            </a:r>
            <a:r>
              <a:rPr lang="en-GB" b="1" dirty="0" err="1"/>
              <a:t>MCQs</a:t>
            </a:r>
            <a:r>
              <a:rPr lang="en-GB" b="1" dirty="0"/>
              <a:t>)</a:t>
            </a:r>
            <a:endParaRPr lang="bg-BG" b="1" dirty="0"/>
          </a:p>
          <a:p>
            <a:pPr marL="342900" indent="-342900">
              <a:buFont typeface="+mj-lt"/>
              <a:buAutoNum type="arabicPeriod"/>
            </a:pPr>
            <a:r>
              <a:rPr lang="en-GB" b="1" dirty="0"/>
              <a:t>Why is continuous education on sustainability important for galley crews?</a:t>
            </a:r>
            <a:endParaRPr lang="bg-BG" b="1" dirty="0"/>
          </a:p>
          <a:p>
            <a:pPr marL="800100" lvl="1" indent="-342900">
              <a:buFont typeface="Wingdings" panose="05000000000000000000" pitchFamily="2" charset="2"/>
              <a:buChar char="§"/>
            </a:pPr>
            <a:r>
              <a:rPr lang="en-GB" b="1" dirty="0"/>
              <a:t>To improve the speed of food preparation</a:t>
            </a:r>
            <a:endParaRPr lang="bg-BG" b="1" dirty="0"/>
          </a:p>
          <a:p>
            <a:pPr marL="800100" lvl="1" indent="-342900">
              <a:buFont typeface="Wingdings" panose="05000000000000000000" pitchFamily="2" charset="2"/>
              <a:buChar char="§"/>
            </a:pPr>
            <a:r>
              <a:rPr lang="en-GB" b="1" dirty="0"/>
              <a:t>To address unique sustainability challenges across ship types</a:t>
            </a:r>
            <a:endParaRPr lang="bg-BG" b="1" dirty="0"/>
          </a:p>
          <a:p>
            <a:pPr marL="800100" lvl="1" indent="-342900">
              <a:buFont typeface="Wingdings" panose="05000000000000000000" pitchFamily="2" charset="2"/>
              <a:buChar char="§"/>
            </a:pPr>
            <a:r>
              <a:rPr lang="en-GB" b="1" dirty="0"/>
              <a:t>To ensure uniform food quality across all ships</a:t>
            </a:r>
            <a:endParaRPr lang="bg-BG" b="1" dirty="0"/>
          </a:p>
          <a:p>
            <a:pPr marL="800100" lvl="1" indent="-342900">
              <a:buFont typeface="Wingdings" panose="05000000000000000000" pitchFamily="2" charset="2"/>
              <a:buChar char="§"/>
            </a:pPr>
            <a:r>
              <a:rPr lang="en-GB" b="1" dirty="0"/>
              <a:t>To minimize the need for waste segregation</a:t>
            </a:r>
            <a:endParaRPr lang="bg-BG" b="1" dirty="0"/>
          </a:p>
          <a:p>
            <a:pPr marL="0" lvl="1"/>
            <a:r>
              <a:rPr lang="bg-BG" b="1" dirty="0"/>
              <a:t>2. </a:t>
            </a:r>
            <a:r>
              <a:rPr lang="en-GB" b="1" dirty="0"/>
              <a:t>Which of the following is NOT a unique sustainability challenge for maritime environments?</a:t>
            </a:r>
            <a:endParaRPr lang="bg-BG" b="1" dirty="0"/>
          </a:p>
          <a:p>
            <a:pPr marL="800100" lvl="1" indent="-342900">
              <a:buFont typeface="Wingdings" panose="05000000000000000000" pitchFamily="2" charset="2"/>
              <a:buChar char="§"/>
            </a:pPr>
            <a:r>
              <a:rPr lang="en-GB" dirty="0"/>
              <a:t>Cargo ship waste management</a:t>
            </a:r>
            <a:endParaRPr lang="bg-BG" dirty="0"/>
          </a:p>
          <a:p>
            <a:pPr marL="800100" lvl="1" indent="-342900">
              <a:buFont typeface="Wingdings" panose="05000000000000000000" pitchFamily="2" charset="2"/>
              <a:buChar char="§"/>
            </a:pPr>
            <a:r>
              <a:rPr lang="en-GB" dirty="0"/>
              <a:t>Military vessel logistics</a:t>
            </a:r>
            <a:endParaRPr lang="bg-BG" dirty="0"/>
          </a:p>
          <a:p>
            <a:pPr marL="800100" lvl="1" indent="-342900">
              <a:buFont typeface="Wingdings" panose="05000000000000000000" pitchFamily="2" charset="2"/>
              <a:buChar char="§"/>
            </a:pPr>
            <a:r>
              <a:rPr lang="en-GB" dirty="0"/>
              <a:t>Lack of passenger amenities on luxury cruise ships</a:t>
            </a:r>
            <a:endParaRPr lang="bg-BG" dirty="0"/>
          </a:p>
          <a:p>
            <a:pPr marL="800100" lvl="1" indent="-342900">
              <a:buFont typeface="Wingdings" panose="05000000000000000000" pitchFamily="2" charset="2"/>
              <a:buChar char="§"/>
            </a:pPr>
            <a:r>
              <a:rPr lang="en-GB" dirty="0"/>
              <a:t>Limited storage capacity on ships</a:t>
            </a:r>
            <a:endParaRPr lang="en-US" dirty="0"/>
          </a:p>
        </p:txBody>
      </p:sp>
      <p:sp>
        <p:nvSpPr>
          <p:cNvPr id="3" name="Rectangle 2">
            <a:extLst>
              <a:ext uri="{FF2B5EF4-FFF2-40B4-BE49-F238E27FC236}">
                <a16:creationId xmlns:a16="http://schemas.microsoft.com/office/drawing/2014/main" id="{BAD0A693-D5C6-A234-1E51-DE3E6F20F58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F54215A8-D6E8-B0D7-8355-BEB7B9431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463B0E5-1D68-BB88-FF41-6ABA35F127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B834827-167A-7F7F-1DB6-0788B878F0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2C2DB2F-C8E0-DA20-6192-1C234DD97806}"/>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57326B16-835E-A928-7AAE-54F1AE41BB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8E1DCF78-49AF-21CB-7AC7-344046EB794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552595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2C3DB-F163-CB82-CDA3-FAADAD991B66}"/>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F655B4AC-EC2E-32C1-8B46-2685E52A9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16F8E0B-F92E-44A7-511B-57989E7B246D}"/>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6F2CF464-0276-576C-DF5E-9EA1834ED1EC}"/>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EE673F71-7F24-8DFE-9069-B8089767CAF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5349B30-5FFD-3A0C-167D-6D5A06C6DD0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E16ABC63-0EFF-B9A0-30F3-BC66A6C6EB5A}"/>
              </a:ext>
            </a:extLst>
          </p:cNvPr>
          <p:cNvSpPr txBox="1"/>
          <p:nvPr/>
        </p:nvSpPr>
        <p:spPr>
          <a:xfrm>
            <a:off x="583105" y="1727617"/>
            <a:ext cx="8510206" cy="3139321"/>
          </a:xfrm>
          <a:prstGeom prst="rect">
            <a:avLst/>
          </a:prstGeom>
          <a:noFill/>
        </p:spPr>
        <p:txBody>
          <a:bodyPr wrap="square" rtlCol="0">
            <a:spAutoFit/>
          </a:bodyPr>
          <a:lstStyle/>
          <a:p>
            <a:r>
              <a:rPr lang="en-GB" b="1" dirty="0"/>
              <a:t>Multiple Choice Questions (</a:t>
            </a:r>
            <a:r>
              <a:rPr lang="en-GB" b="1" dirty="0" err="1"/>
              <a:t>MCQs</a:t>
            </a:r>
            <a:r>
              <a:rPr lang="en-GB" b="1" dirty="0"/>
              <a:t>)</a:t>
            </a:r>
            <a:endParaRPr lang="bg-BG" b="1" dirty="0"/>
          </a:p>
          <a:p>
            <a:r>
              <a:rPr lang="bg-BG" b="1" dirty="0"/>
              <a:t>3. </a:t>
            </a:r>
            <a:r>
              <a:rPr lang="en-GB" b="1" dirty="0"/>
              <a:t>What is a key focus in waste management systems for ship galleys?</a:t>
            </a:r>
            <a:endParaRPr lang="bg-BG" b="1" dirty="0"/>
          </a:p>
          <a:p>
            <a:pPr marL="800100" lvl="1" indent="-342900">
              <a:buFont typeface="Wingdings" panose="05000000000000000000" pitchFamily="2" charset="2"/>
              <a:buChar char="§"/>
            </a:pPr>
            <a:r>
              <a:rPr lang="en-GB" b="1" dirty="0"/>
              <a:t>Increasing fuel consumption</a:t>
            </a:r>
            <a:endParaRPr lang="bg-BG" b="1" dirty="0"/>
          </a:p>
          <a:p>
            <a:pPr marL="800100" lvl="1" indent="-342900">
              <a:buFont typeface="Wingdings" panose="05000000000000000000" pitchFamily="2" charset="2"/>
              <a:buChar char="§"/>
            </a:pPr>
            <a:r>
              <a:rPr lang="en-GB" b="1" dirty="0"/>
              <a:t>Segregating recyclables and safely disposing of hazardous materials</a:t>
            </a:r>
            <a:endParaRPr lang="bg-BG" b="1" dirty="0"/>
          </a:p>
          <a:p>
            <a:pPr marL="800100" lvl="1" indent="-342900">
              <a:buFont typeface="Wingdings" panose="05000000000000000000" pitchFamily="2" charset="2"/>
              <a:buChar char="§"/>
            </a:pPr>
            <a:r>
              <a:rPr lang="en-GB" b="1" dirty="0"/>
              <a:t>Using plastic materials for all packaging</a:t>
            </a:r>
            <a:endParaRPr lang="bg-BG" b="1" dirty="0"/>
          </a:p>
          <a:p>
            <a:pPr marL="800100" lvl="1" indent="-342900">
              <a:buFont typeface="Wingdings" panose="05000000000000000000" pitchFamily="2" charset="2"/>
              <a:buChar char="§"/>
            </a:pPr>
            <a:r>
              <a:rPr lang="en-GB" b="1" dirty="0"/>
              <a:t>Reducing the use of fresh ingredients</a:t>
            </a:r>
            <a:endParaRPr lang="bg-BG" b="1" dirty="0"/>
          </a:p>
          <a:p>
            <a:r>
              <a:rPr lang="bg-BG" b="1" dirty="0"/>
              <a:t>4. </a:t>
            </a:r>
            <a:r>
              <a:rPr lang="en-GB" b="1" dirty="0"/>
              <a:t>What is a priority in energy and water use for ship galley operations?</a:t>
            </a:r>
            <a:endParaRPr lang="bg-BG" b="1" dirty="0"/>
          </a:p>
          <a:p>
            <a:pPr marL="742950" lvl="1" indent="-285750">
              <a:buFont typeface="Wingdings" panose="05000000000000000000" pitchFamily="2" charset="2"/>
              <a:buChar char="§"/>
            </a:pPr>
            <a:r>
              <a:rPr lang="en-GB" b="1" dirty="0"/>
              <a:t>Maximizing energy consumption for efficiency</a:t>
            </a:r>
            <a:endParaRPr lang="bg-BG" b="1" dirty="0"/>
          </a:p>
          <a:p>
            <a:pPr marL="742950" lvl="1" indent="-285750">
              <a:buFont typeface="Wingdings" panose="05000000000000000000" pitchFamily="2" charset="2"/>
              <a:buChar char="§"/>
            </a:pPr>
            <a:r>
              <a:rPr lang="en-GB" b="1" dirty="0"/>
              <a:t>Minimizing environmental impact through efficient practices</a:t>
            </a:r>
            <a:endParaRPr lang="bg-BG" b="1" dirty="0"/>
          </a:p>
          <a:p>
            <a:pPr marL="742950" lvl="1" indent="-285750">
              <a:buFont typeface="Wingdings" panose="05000000000000000000" pitchFamily="2" charset="2"/>
              <a:buChar char="§"/>
            </a:pPr>
            <a:r>
              <a:rPr lang="en-GB" b="1" dirty="0"/>
              <a:t>Using single-use water bottles</a:t>
            </a:r>
            <a:endParaRPr lang="bg-BG" b="1" dirty="0"/>
          </a:p>
          <a:p>
            <a:pPr marL="742950" lvl="1" indent="-285750">
              <a:buFont typeface="Wingdings" panose="05000000000000000000" pitchFamily="2" charset="2"/>
              <a:buChar char="§"/>
            </a:pPr>
            <a:r>
              <a:rPr lang="en-GB" b="1" dirty="0"/>
              <a:t>Encouraging staff to use more water for cleaning</a:t>
            </a:r>
            <a:endParaRPr lang="en-US" dirty="0"/>
          </a:p>
        </p:txBody>
      </p:sp>
      <p:sp>
        <p:nvSpPr>
          <p:cNvPr id="3" name="Rectangle 2">
            <a:extLst>
              <a:ext uri="{FF2B5EF4-FFF2-40B4-BE49-F238E27FC236}">
                <a16:creationId xmlns:a16="http://schemas.microsoft.com/office/drawing/2014/main" id="{8FFE2F7F-1C95-8D2C-D5CF-EDE5CDE5FA1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A109BF-42EE-E5B1-FB01-81991952F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A1C79308-90EF-F855-AF91-C22A5CEEC5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668C5C4E-F054-65E5-6589-E807225910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6FB85C00-96A4-A819-89AD-DD52B3FF5EBF}"/>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E44FCBC5-B4BB-9850-3755-F2E0A339588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23CA6C71-2C04-4A98-B4EA-BEC918E2BD3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023069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7218-DF8F-C953-3C91-081D018C3295}"/>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E5FC2DAB-9939-E43F-FA71-0437CC9D1A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D55BE19-E1D0-0EE4-CF0F-0B886043BC97}"/>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DB94A689-6314-FADD-629C-2BBD7926DA80}"/>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A454FB1C-2889-0683-4811-50A1E65B9BC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0E5E4DE-5945-4723-778C-4E0DB2F8701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6B756E1C-D9DD-CC93-37A0-B0D5D983312B}"/>
              </a:ext>
            </a:extLst>
          </p:cNvPr>
          <p:cNvSpPr txBox="1"/>
          <p:nvPr/>
        </p:nvSpPr>
        <p:spPr>
          <a:xfrm>
            <a:off x="528585" y="1703153"/>
            <a:ext cx="8510206" cy="3139321"/>
          </a:xfrm>
          <a:prstGeom prst="rect">
            <a:avLst/>
          </a:prstGeom>
          <a:noFill/>
        </p:spPr>
        <p:txBody>
          <a:bodyPr wrap="square" rtlCol="0">
            <a:spAutoFit/>
          </a:bodyPr>
          <a:lstStyle/>
          <a:p>
            <a:r>
              <a:rPr lang="en-GB" b="1" dirty="0"/>
              <a:t>Short Answer Questions</a:t>
            </a:r>
            <a:endParaRPr lang="bg-BG" b="1" dirty="0"/>
          </a:p>
          <a:p>
            <a:pPr marL="342900" indent="-342900">
              <a:buAutoNum type="arabicPeriod"/>
            </a:pPr>
            <a:r>
              <a:rPr lang="en-GB" dirty="0"/>
              <a:t>Why is it important for galley crews to undergo continuous sustainability training across different ship types?</a:t>
            </a:r>
            <a:endParaRPr lang="bg-BG" dirty="0"/>
          </a:p>
          <a:p>
            <a:pPr marL="342900" indent="-342900">
              <a:buAutoNum type="arabicPeriod"/>
            </a:pPr>
            <a:r>
              <a:rPr lang="en-GB" dirty="0"/>
              <a:t>What are two key practices that can help reduce waste and minimize the environmental impact in ship galleys?</a:t>
            </a:r>
            <a:endParaRPr lang="bg-BG" dirty="0"/>
          </a:p>
          <a:p>
            <a:pPr marL="342900" indent="-342900">
              <a:buAutoNum type="arabicPeriod"/>
            </a:pPr>
            <a:r>
              <a:rPr lang="en-GB" dirty="0"/>
              <a:t>Describe one hands-on training activity that can effectively engage crew members in sustainability practices.</a:t>
            </a:r>
            <a:endParaRPr lang="bg-BG" dirty="0"/>
          </a:p>
          <a:p>
            <a:pPr marL="342900" indent="-342900">
              <a:buAutoNum type="arabicPeriod"/>
            </a:pPr>
            <a:r>
              <a:rPr lang="en-GB" dirty="0"/>
              <a:t>How can tracking key performance indicators (</a:t>
            </a:r>
            <a:r>
              <a:rPr lang="en-GB" dirty="0" err="1"/>
              <a:t>KPIs</a:t>
            </a:r>
            <a:r>
              <a:rPr lang="en-GB" dirty="0"/>
              <a:t>) like waste reduction and energy savings improve sustainability in ship operations?</a:t>
            </a:r>
            <a:endParaRPr lang="bg-BG" dirty="0"/>
          </a:p>
          <a:p>
            <a:pPr marL="342900" indent="-342900">
              <a:buAutoNum type="arabicPeriod"/>
            </a:pPr>
            <a:r>
              <a:rPr lang="en-GB" dirty="0"/>
              <a:t>What innovative solutions or technologies can be implemented to enhance sustainability in ship galley operations?</a:t>
            </a:r>
            <a:endParaRPr lang="en-US" dirty="0"/>
          </a:p>
        </p:txBody>
      </p:sp>
      <p:sp>
        <p:nvSpPr>
          <p:cNvPr id="3" name="Rectangle 2">
            <a:extLst>
              <a:ext uri="{FF2B5EF4-FFF2-40B4-BE49-F238E27FC236}">
                <a16:creationId xmlns:a16="http://schemas.microsoft.com/office/drawing/2014/main" id="{335C6C54-4647-3415-7493-67C05CE58F7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E7546A83-3127-DA64-C316-FB6DCD3447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98E853DF-E001-C383-DAD8-9932114139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FB7DF4BF-FB30-35DB-71AE-CB842B1833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8F1CCEFC-0475-A5E9-702D-67B90FF0FBB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DB8D4646-6AF3-9863-7670-2413503F79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1CFBCC4D-C39D-ABC8-DA53-DF5E2FA60D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693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81505-FD58-2A69-581D-92DA880483C1}"/>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86179C30-77D2-9B18-518B-FF4B5BE71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4B6700B-CEBC-3698-F599-C0B6CD9EB15C}"/>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23BB4543-9901-A964-ECD7-53D5E8B3D018}"/>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8E5C8EBD-AEB8-9CB5-E353-7825DD82D15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727860D-BA1B-A5CD-3710-562BC26D0D8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FD763E31-A915-E850-78F1-3F8BA1233E1D}"/>
              </a:ext>
            </a:extLst>
          </p:cNvPr>
          <p:cNvSpPr txBox="1"/>
          <p:nvPr/>
        </p:nvSpPr>
        <p:spPr>
          <a:xfrm>
            <a:off x="528585" y="1703153"/>
            <a:ext cx="8510206" cy="4801314"/>
          </a:xfrm>
          <a:prstGeom prst="rect">
            <a:avLst/>
          </a:prstGeom>
          <a:noFill/>
        </p:spPr>
        <p:txBody>
          <a:bodyPr wrap="square" rtlCol="0">
            <a:spAutoFit/>
          </a:bodyPr>
          <a:lstStyle/>
          <a:p>
            <a:r>
              <a:rPr lang="en-GB" b="1" dirty="0"/>
              <a:t>Case Study</a:t>
            </a:r>
            <a:endParaRPr lang="bg-BG" b="1" dirty="0"/>
          </a:p>
          <a:p>
            <a:pPr algn="just"/>
            <a:r>
              <a:rPr lang="en-GB" b="1" dirty="0" err="1"/>
              <a:t>Background:</a:t>
            </a:r>
            <a:r>
              <a:rPr lang="en-GB" dirty="0" err="1"/>
              <a:t>The</a:t>
            </a:r>
            <a:r>
              <a:rPr lang="en-GB" dirty="0"/>
              <a:t> management of a cruise ship</a:t>
            </a:r>
            <a:r>
              <a:rPr lang="bg-BG" dirty="0"/>
              <a:t> „</a:t>
            </a:r>
            <a:r>
              <a:rPr lang="en-GB" dirty="0"/>
              <a:t>Harmony</a:t>
            </a:r>
            <a:r>
              <a:rPr lang="bg-BG" dirty="0"/>
              <a:t>“</a:t>
            </a:r>
            <a:r>
              <a:rPr lang="en-GB" dirty="0"/>
              <a:t> decided to implement a sustainability program in its galley operations to reduce environmental impact and comply with maritime sustainability regulations. The ship caters to over 2,000 passengers daily, creating significant challenges related to food waste, energy consumption, and waste disposal.</a:t>
            </a:r>
            <a:endParaRPr lang="bg-BG" dirty="0"/>
          </a:p>
          <a:p>
            <a:r>
              <a:rPr lang="en-GB" b="1" dirty="0"/>
              <a:t>Scenario:</a:t>
            </a:r>
            <a:r>
              <a:rPr lang="bg-BG" b="1" dirty="0"/>
              <a:t> </a:t>
            </a:r>
            <a:r>
              <a:rPr lang="en-GB" b="1" dirty="0"/>
              <a:t>The head chef and the ship's environmental officer collaborated to develop a comprehensive sustainability plan, focusing on the following areas:</a:t>
            </a:r>
            <a:endParaRPr lang="bg-BG" b="1" dirty="0"/>
          </a:p>
          <a:p>
            <a:pPr marL="285750" indent="-285750">
              <a:buFont typeface="Wingdings" panose="05000000000000000000" pitchFamily="2" charset="2"/>
              <a:buChar char="§"/>
            </a:pPr>
            <a:r>
              <a:rPr lang="en-GB" b="1" dirty="0"/>
              <a:t>Food Waste Management: </a:t>
            </a:r>
            <a:r>
              <a:rPr lang="en-GB" dirty="0"/>
              <a:t>Introducing portion control measures and a system to reuse food scraps creatively, such as turning vegetable peels into stocks.</a:t>
            </a:r>
            <a:endParaRPr lang="bg-BG" dirty="0"/>
          </a:p>
          <a:p>
            <a:pPr marL="285750" indent="-285750">
              <a:buFont typeface="Wingdings" panose="05000000000000000000" pitchFamily="2" charset="2"/>
              <a:buChar char="§"/>
            </a:pPr>
            <a:r>
              <a:rPr lang="en-GB" b="1" dirty="0"/>
              <a:t>Energy and Water Efficiency: </a:t>
            </a:r>
            <a:r>
              <a:rPr lang="en-GB" dirty="0"/>
              <a:t>Installing energy-efficient cooking appliances and teaching the crew water conservation techniques, such as reusing water for cleaning purposes.</a:t>
            </a:r>
            <a:endParaRPr lang="bg-BG" dirty="0"/>
          </a:p>
          <a:p>
            <a:pPr marL="285750" indent="-285750">
              <a:buFont typeface="Wingdings" panose="05000000000000000000" pitchFamily="2" charset="2"/>
              <a:buChar char="§"/>
            </a:pPr>
            <a:r>
              <a:rPr lang="en-GB" dirty="0"/>
              <a:t>T</a:t>
            </a:r>
            <a:r>
              <a:rPr lang="en-GB" b="1" dirty="0"/>
              <a:t>raining and Engagement: </a:t>
            </a:r>
            <a:r>
              <a:rPr lang="en-GB" dirty="0"/>
              <a:t>Conducting hands-on workshops for galley staff on waste segregation, safe disposal of hazardous materials, and scenario-based drills for emergency waste handling.</a:t>
            </a:r>
            <a:endParaRPr lang="bg-BG" dirty="0"/>
          </a:p>
          <a:p>
            <a:pPr marL="285750" indent="-285750">
              <a:buFont typeface="Wingdings" panose="05000000000000000000" pitchFamily="2" charset="2"/>
              <a:buChar char="§"/>
            </a:pPr>
            <a:endParaRPr lang="bg-BG" b="1" dirty="0"/>
          </a:p>
        </p:txBody>
      </p:sp>
      <p:sp>
        <p:nvSpPr>
          <p:cNvPr id="3" name="Rectangle 2">
            <a:extLst>
              <a:ext uri="{FF2B5EF4-FFF2-40B4-BE49-F238E27FC236}">
                <a16:creationId xmlns:a16="http://schemas.microsoft.com/office/drawing/2014/main" id="{5B078C4D-14A2-4BF6-9560-E218F634ECD6}"/>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7123CA90-8001-8A1E-3682-93C8DB759F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CB407D37-60EE-223B-B5CC-F5111712F0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6B890853-1C56-B3BC-9217-B78C551A74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E9CB9924-02E1-9916-E4D7-EBDDB28A10AE}"/>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426F7A3E-8EC2-3D41-207B-700C61BE7E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F9BD9BCB-C531-D67F-9973-205E685938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354011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FC78D-F157-F73B-3EB5-DACBD883E6B3}"/>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5C8F0BDE-C668-ED14-5E70-46ABBB15F3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BEC1521-5B49-6368-B376-AAFABAD29D46}"/>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EF8AF8A0-91A7-7C8E-1717-CF3D609BBE8A}"/>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05AEAF0F-7CFB-9F84-4444-BA67C3BB09B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EB5BABE-0801-4E7E-AA0F-9BD373442BE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AAD6E5A0-31CD-22B9-C007-0309FF53E55F}"/>
              </a:ext>
            </a:extLst>
          </p:cNvPr>
          <p:cNvSpPr txBox="1"/>
          <p:nvPr/>
        </p:nvSpPr>
        <p:spPr>
          <a:xfrm>
            <a:off x="262820" y="1606068"/>
            <a:ext cx="8881180" cy="4524315"/>
          </a:xfrm>
          <a:prstGeom prst="rect">
            <a:avLst/>
          </a:prstGeom>
          <a:noFill/>
        </p:spPr>
        <p:txBody>
          <a:bodyPr wrap="square" rtlCol="0">
            <a:spAutoFit/>
          </a:bodyPr>
          <a:lstStyle/>
          <a:p>
            <a:r>
              <a:rPr lang="en-GB" b="1" dirty="0"/>
              <a:t>Case Study</a:t>
            </a:r>
            <a:endParaRPr lang="bg-BG" b="1" dirty="0"/>
          </a:p>
          <a:p>
            <a:pPr marL="285750" indent="-285750">
              <a:buFont typeface="Wingdings" panose="05000000000000000000" pitchFamily="2" charset="2"/>
              <a:buChar char="§"/>
            </a:pPr>
            <a:r>
              <a:rPr lang="en-GB" b="1" dirty="0"/>
              <a:t>Monitoring and Improvement: </a:t>
            </a:r>
            <a:r>
              <a:rPr lang="en-GB" dirty="0"/>
              <a:t>Using a digital dashboard to track sustainability </a:t>
            </a:r>
            <a:r>
              <a:rPr lang="en-GB" dirty="0" err="1"/>
              <a:t>KPIs</a:t>
            </a:r>
            <a:r>
              <a:rPr lang="en-GB" dirty="0"/>
              <a:t>, such as daily waste generated, water consumption, and energy usage, with weekly reviews to identify areas for improvement.</a:t>
            </a:r>
            <a:endParaRPr lang="bg-BG" dirty="0"/>
          </a:p>
          <a:p>
            <a:r>
              <a:rPr lang="en-GB" b="1" dirty="0"/>
              <a:t>Challenge:</a:t>
            </a:r>
            <a:r>
              <a:rPr lang="bg-BG" b="1" dirty="0"/>
              <a:t> </a:t>
            </a:r>
          </a:p>
          <a:p>
            <a:r>
              <a:rPr lang="en-GB" dirty="0"/>
              <a:t>Despite initial enthusiasm, the crew faced difficulties adjusting to the new procedures, particularly in segregating waste during busy service hours. Additionally, some of the older appliances consumed more energy than anticipated, making it hard to meet energy-saving goals.</a:t>
            </a:r>
            <a:endParaRPr lang="bg-BG" dirty="0"/>
          </a:p>
          <a:p>
            <a:r>
              <a:rPr lang="en-GB" b="1" dirty="0"/>
              <a:t>Tasks:</a:t>
            </a:r>
            <a:r>
              <a:rPr lang="bg-BG" b="1" dirty="0"/>
              <a:t> </a:t>
            </a:r>
          </a:p>
          <a:p>
            <a:pPr marL="285750" indent="-285750">
              <a:buFont typeface="Wingdings" panose="05000000000000000000" pitchFamily="2" charset="2"/>
              <a:buChar char="§"/>
            </a:pPr>
            <a:r>
              <a:rPr lang="en-GB" dirty="0"/>
              <a:t>Identify the key sustainability challenges in the case study.</a:t>
            </a:r>
            <a:endParaRPr lang="bg-BG" dirty="0"/>
          </a:p>
          <a:p>
            <a:pPr marL="285750" indent="-285750">
              <a:buFont typeface="Wingdings" panose="05000000000000000000" pitchFamily="2" charset="2"/>
              <a:buChar char="§"/>
            </a:pPr>
            <a:r>
              <a:rPr lang="en-GB" dirty="0"/>
              <a:t>Propose specific solutions to address the difficulties faced during waste segregation.</a:t>
            </a:r>
            <a:endParaRPr lang="bg-BG" dirty="0"/>
          </a:p>
          <a:p>
            <a:pPr marL="285750" indent="-285750">
              <a:buFont typeface="Wingdings" panose="05000000000000000000" pitchFamily="2" charset="2"/>
              <a:buChar char="§"/>
            </a:pPr>
            <a:r>
              <a:rPr lang="en-GB" dirty="0"/>
              <a:t>Suggest a plan for upgrading older appliances while staying within a limited budget.</a:t>
            </a:r>
            <a:endParaRPr lang="bg-BG" dirty="0"/>
          </a:p>
          <a:p>
            <a:pPr marL="285750" indent="-285750">
              <a:buFont typeface="Wingdings" panose="05000000000000000000" pitchFamily="2" charset="2"/>
              <a:buChar char="§"/>
            </a:pPr>
            <a:r>
              <a:rPr lang="en-GB" dirty="0"/>
              <a:t>How can the management ensure the long-term success of the sustainability program?</a:t>
            </a:r>
            <a:endParaRPr lang="bg-BG" dirty="0"/>
          </a:p>
          <a:p>
            <a:pPr marL="285750" indent="-285750">
              <a:buFont typeface="Wingdings" panose="05000000000000000000" pitchFamily="2" charset="2"/>
              <a:buChar char="§"/>
            </a:pPr>
            <a:r>
              <a:rPr lang="en-GB" dirty="0"/>
              <a:t>Discuss the potential benefits of this program for the environment and the cruise line's operations.</a:t>
            </a:r>
            <a:endParaRPr lang="bg-BG" dirty="0"/>
          </a:p>
        </p:txBody>
      </p:sp>
      <p:sp>
        <p:nvSpPr>
          <p:cNvPr id="3" name="Rectangle 2">
            <a:extLst>
              <a:ext uri="{FF2B5EF4-FFF2-40B4-BE49-F238E27FC236}">
                <a16:creationId xmlns:a16="http://schemas.microsoft.com/office/drawing/2014/main" id="{67215C70-7E2A-6597-CFE1-BEA1BFCA982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01773FBA-D994-D4F5-3FB9-CC121FB396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F5C76CC5-7D35-0324-DEF0-5037E61597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CD037EB8-AF9E-6237-6193-BBA555B814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F1D2F72-D247-83FD-D7DC-1CF246EEE6D9}"/>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EF30143A-99C8-4FD0-DB1A-F0B96A2173E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F95A877F-6AF3-3A7C-0155-B42934B4533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2034810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9AEF4-665E-B6B3-40E3-A8BF305A4FAB}"/>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9C02774A-73B9-B7F6-A826-91CDB3C9FB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92AC0C6-1D81-1131-9981-75D6A68444F5}"/>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B022CD54-CBF1-9B33-AFB7-9249AE245C4E}"/>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BAF30810-5A26-A866-954F-8FEC6894D8A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024F854-F91A-EC1A-FB1B-CD0C97074B7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20493"/>
              <a:ext cx="9144000" cy="637507"/>
            </a:xfrm>
            <a:prstGeom prst="rect">
              <a:avLst/>
            </a:prstGeom>
            <a:noFill/>
            <a:ln>
              <a:noFill/>
            </a:ln>
          </p:spPr>
        </p:pic>
      </p:grpSp>
      <p:sp>
        <p:nvSpPr>
          <p:cNvPr id="3" name="Rectangle 2">
            <a:extLst>
              <a:ext uri="{FF2B5EF4-FFF2-40B4-BE49-F238E27FC236}">
                <a16:creationId xmlns:a16="http://schemas.microsoft.com/office/drawing/2014/main" id="{49C4759F-2801-1C12-D695-B57AD908106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95408045-0445-442B-4BE3-EE0792F137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EE1AD7A-CC18-CF9D-EEC0-E03B89189F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5A934A70-BDF7-4244-352B-CA90412EB5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032C273-F7CB-043C-DE67-ED0BC3936AE4}"/>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1A75CBE0-8214-5186-084D-D6032006AA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B4E58B1D-54A5-6DFB-C56E-BDEA9963034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1026" name="Picture 2">
            <a:extLst>
              <a:ext uri="{FF2B5EF4-FFF2-40B4-BE49-F238E27FC236}">
                <a16:creationId xmlns:a16="http://schemas.microsoft.com/office/drawing/2014/main" id="{11A113B8-87DC-303F-7AE2-549A68BF24F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572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09003-B908-2ECD-CFC1-B2634B991614}"/>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663026C9-1D9E-BD6F-86A7-58817C4BC5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F3DE37B-9BF2-C8EB-5C9C-5E789F377728}"/>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40DB316-307D-EB27-AA3B-54A90B8DF96D}"/>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558C5A34-A10B-095E-2364-7F31C21A9AB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1014B51-3529-A02B-99F6-1E861105BA5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ACD33B9-F133-B8B1-9621-F6A4A5A379B5}"/>
              </a:ext>
            </a:extLst>
          </p:cNvPr>
          <p:cNvSpPr txBox="1"/>
          <p:nvPr/>
        </p:nvSpPr>
        <p:spPr>
          <a:xfrm>
            <a:off x="724061" y="1878559"/>
            <a:ext cx="8311785" cy="4247317"/>
          </a:xfrm>
          <a:prstGeom prst="rect">
            <a:avLst/>
          </a:prstGeom>
          <a:noFill/>
        </p:spPr>
        <p:txBody>
          <a:bodyPr wrap="square" rtlCol="0">
            <a:spAutoFit/>
          </a:bodyPr>
          <a:lstStyle/>
          <a:p>
            <a:pPr marL="285750" indent="-285750">
              <a:buFont typeface="Arial" panose="020B0604020202020204" pitchFamily="34" charset="0"/>
              <a:buChar char="•"/>
            </a:pPr>
            <a:r>
              <a:rPr lang="en-GB" dirty="0" err="1"/>
              <a:t>Demydyuk</a:t>
            </a:r>
            <a:r>
              <a:rPr lang="en-GB" dirty="0"/>
              <a:t>, G. V., </a:t>
            </a:r>
            <a:r>
              <a:rPr lang="en-GB" dirty="0" err="1"/>
              <a:t>Kaurav</a:t>
            </a:r>
            <a:r>
              <a:rPr lang="en-GB" dirty="0"/>
              <a:t>, R. P. S., </a:t>
            </a:r>
            <a:r>
              <a:rPr lang="en-GB" dirty="0" err="1"/>
              <a:t>Carlbäck</a:t>
            </a:r>
            <a:r>
              <a:rPr lang="en-GB" dirty="0"/>
              <a:t>, M., &amp; </a:t>
            </a:r>
            <a:r>
              <a:rPr lang="en-GB" dirty="0" err="1"/>
              <a:t>Vejlgaard</a:t>
            </a:r>
            <a:r>
              <a:rPr lang="en-GB" dirty="0"/>
              <a:t>, H. (</a:t>
            </a:r>
            <a:r>
              <a:rPr lang="en-GB" b="1" dirty="0"/>
              <a:t>2024</a:t>
            </a:r>
            <a:r>
              <a:rPr lang="en-GB" dirty="0"/>
              <a:t>). From galley to gourmet: experience accounting perspective on the evolving dining choices of cruise passengers. Journal of Foodservice Business Research, 1-33.</a:t>
            </a:r>
            <a:endParaRPr lang="bg-BG" dirty="0"/>
          </a:p>
          <a:p>
            <a:pPr marL="285750" indent="-285750">
              <a:buFont typeface="Arial" panose="020B0604020202020204" pitchFamily="34" charset="0"/>
              <a:buChar char="•"/>
            </a:pPr>
            <a:r>
              <a:rPr lang="en-US" dirty="0" err="1"/>
              <a:t>Durlik</a:t>
            </a:r>
            <a:r>
              <a:rPr lang="en-US" dirty="0"/>
              <a:t>, I., Miller, T., Kostecka, E., </a:t>
            </a:r>
            <a:r>
              <a:rPr lang="en-US" dirty="0" err="1"/>
              <a:t>Łobodzińska</a:t>
            </a:r>
            <a:r>
              <a:rPr lang="en-US" dirty="0"/>
              <a:t>, A., &amp; Kostecki, T. (</a:t>
            </a:r>
            <a:r>
              <a:rPr lang="en-US" b="1" dirty="0"/>
              <a:t>2024</a:t>
            </a:r>
            <a:r>
              <a:rPr lang="en-US" dirty="0"/>
              <a:t>). Harnessing AI for Sustainable Shipping and Green Ports: Challenges and Opportunities. Applied Sciences, 14(14), 5994.</a:t>
            </a:r>
            <a:endParaRPr lang="bg-BG" dirty="0"/>
          </a:p>
          <a:p>
            <a:pPr marL="285750" indent="-285750">
              <a:buFont typeface="Arial" panose="020B0604020202020204" pitchFamily="34" charset="0"/>
              <a:buChar char="•"/>
            </a:pPr>
            <a:r>
              <a:rPr lang="en-GB" dirty="0"/>
              <a:t>Shoaib, M., Zhang, S., &amp; Ali, H. (</a:t>
            </a:r>
            <a:r>
              <a:rPr lang="en-GB" b="1" dirty="0"/>
              <a:t>2023</a:t>
            </a:r>
            <a:r>
              <a:rPr lang="en-GB" dirty="0"/>
              <a:t>). Assessment of sustainable green logistics enablers: A robust framework using fuzzy </a:t>
            </a:r>
            <a:r>
              <a:rPr lang="en-GB" dirty="0" err="1"/>
              <a:t>DEMATEL</a:t>
            </a:r>
            <a:r>
              <a:rPr lang="en-GB" dirty="0"/>
              <a:t> and ISM approach. International Journal of Environmental Science and Technology, 20(10), 11407-11426.</a:t>
            </a:r>
            <a:endParaRPr lang="bg-BG" dirty="0"/>
          </a:p>
          <a:p>
            <a:pPr marL="285750" indent="-285750">
              <a:buFont typeface="Arial" panose="020B0604020202020204" pitchFamily="34" charset="0"/>
              <a:buChar char="•"/>
            </a:pPr>
            <a:r>
              <a:rPr lang="en-GB" dirty="0"/>
              <a:t>Dewan, M. H., &amp; </a:t>
            </a:r>
            <a:r>
              <a:rPr lang="en-GB" dirty="0" err="1"/>
              <a:t>Godina</a:t>
            </a:r>
            <a:r>
              <a:rPr lang="en-GB" dirty="0"/>
              <a:t>, R. (</a:t>
            </a:r>
            <a:r>
              <a:rPr lang="en-GB" b="1" dirty="0"/>
              <a:t>2024</a:t>
            </a:r>
            <a:r>
              <a:rPr lang="en-GB" dirty="0"/>
              <a:t>). Unveiling seafarers' awareness and knowledge on energy-efficient and low-carbon shipping: A decade of IMO regulation enforcement. Marine Policy, 161, 106037.</a:t>
            </a:r>
            <a:endParaRPr lang="bg-BG" dirty="0"/>
          </a:p>
          <a:p>
            <a:pPr marL="285750" indent="-285750">
              <a:buFont typeface="Arial" panose="020B0604020202020204" pitchFamily="34" charset="0"/>
              <a:buChar char="•"/>
            </a:pPr>
            <a:r>
              <a:rPr lang="en-GB" dirty="0"/>
              <a:t>Jang, Y. L., Jeong, J., </a:t>
            </a:r>
            <a:r>
              <a:rPr lang="en-GB" dirty="0" err="1"/>
              <a:t>Eo</a:t>
            </a:r>
            <a:r>
              <a:rPr lang="en-GB" dirty="0"/>
              <a:t>, S., Hong, S. H., &amp; Shim, W. J. (</a:t>
            </a:r>
            <a:r>
              <a:rPr lang="en-GB" b="1" dirty="0"/>
              <a:t>2024</a:t>
            </a:r>
            <a:r>
              <a:rPr lang="en-GB" dirty="0"/>
              <a:t>). Occurrence and characteristics of microplastics in greywater from a research vessel. Environmental Pollution, 341, 122941.</a:t>
            </a:r>
            <a:endParaRPr lang="en-US" dirty="0"/>
          </a:p>
        </p:txBody>
      </p:sp>
      <p:sp>
        <p:nvSpPr>
          <p:cNvPr id="3" name="Rectangle 2">
            <a:extLst>
              <a:ext uri="{FF2B5EF4-FFF2-40B4-BE49-F238E27FC236}">
                <a16:creationId xmlns:a16="http://schemas.microsoft.com/office/drawing/2014/main" id="{CE1C7639-6A58-A215-601B-A544D20532E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61781F0-87DB-7225-2303-5B150031CE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0F06898C-D515-62C2-73AB-EA14CFD6D1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D98A69B2-DBDE-22FC-C253-0B7294125A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8B2C5365-5208-0713-6CAA-389C96AFA498}"/>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1B266D12-49FC-336E-527D-C58B2E80E7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4BA38729-250B-29ED-CF29-AD91EA98907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1634534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A534-4EA0-7D5D-811D-4206E1726FC7}"/>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D888562D-F5DA-98DB-D5A3-C7D6706073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6A5806A-231F-4085-7D66-8B3379E6649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C0E4B65-DA60-5197-9A11-B9053E1BFE79}"/>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B010DD0A-2FB6-7DE9-3088-260490BCB26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DE563C4-32C5-4C58-F226-8F029288489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9D7B970-2C43-6A88-AF4F-A6DF17ED8A25}"/>
              </a:ext>
            </a:extLst>
          </p:cNvPr>
          <p:cNvSpPr txBox="1"/>
          <p:nvPr/>
        </p:nvSpPr>
        <p:spPr>
          <a:xfrm>
            <a:off x="724061" y="1878559"/>
            <a:ext cx="7908471" cy="4247317"/>
          </a:xfrm>
          <a:prstGeom prst="rect">
            <a:avLst/>
          </a:prstGeom>
          <a:noFill/>
        </p:spPr>
        <p:txBody>
          <a:bodyPr wrap="square" rtlCol="0">
            <a:spAutoFit/>
          </a:bodyPr>
          <a:lstStyle/>
          <a:p>
            <a:pPr marL="285750" indent="-285750">
              <a:buFont typeface="Arial" panose="020B0604020202020204" pitchFamily="34" charset="0"/>
              <a:buChar char="•"/>
            </a:pPr>
            <a:r>
              <a:rPr lang="en-GB" dirty="0"/>
              <a:t>Baum-Talmor, P., &amp; </a:t>
            </a:r>
            <a:r>
              <a:rPr lang="en-GB" dirty="0" err="1"/>
              <a:t>Şahin</a:t>
            </a:r>
            <a:r>
              <a:rPr lang="en-GB" dirty="0"/>
              <a:t>, Ç. E. (</a:t>
            </a:r>
            <a:r>
              <a:rPr lang="en-GB" b="1" dirty="0"/>
              <a:t>2024</a:t>
            </a:r>
            <a:r>
              <a:rPr lang="en-GB" dirty="0"/>
              <a:t>). Employment Practices, Cost Minimization, and Their Implications for Food Provisions and Seafarers’ Wellbeing on board Ships–A Qualitative Analysis. INQUIRY: The Journal of Health Care Organization, Provision, and Financing, 61</a:t>
            </a:r>
            <a:endParaRPr lang="bg-BG" dirty="0"/>
          </a:p>
          <a:p>
            <a:pPr marL="285750" indent="-285750">
              <a:buFont typeface="Arial" panose="020B0604020202020204" pitchFamily="34" charset="0"/>
              <a:buChar char="•"/>
            </a:pPr>
            <a:r>
              <a:rPr lang="en-GB" dirty="0"/>
              <a:t> Yazdani, M., Ariza-Montes, A., Arjona-Fuentes, J. M., &amp; </a:t>
            </a:r>
            <a:r>
              <a:rPr lang="en-GB" dirty="0" err="1"/>
              <a:t>Radic</a:t>
            </a:r>
            <a:r>
              <a:rPr lang="en-GB" dirty="0"/>
              <a:t>, A. (</a:t>
            </a:r>
            <a:r>
              <a:rPr lang="en-GB" b="1" dirty="0"/>
              <a:t>2024</a:t>
            </a:r>
            <a:r>
              <a:rPr lang="en-GB" dirty="0"/>
              <a:t>). Cruise hotel sustainable supplier management using a grey-based decision support framework. Journal of Travel &amp; Tourism Marketing, 41(4), 538-558.</a:t>
            </a:r>
            <a:endParaRPr lang="bg-BG" dirty="0"/>
          </a:p>
          <a:p>
            <a:pPr marL="285750" indent="-285750">
              <a:buFont typeface="Arial" panose="020B0604020202020204" pitchFamily="34" charset="0"/>
              <a:buChar char="•"/>
            </a:pPr>
            <a:r>
              <a:rPr lang="en-GB" dirty="0" err="1"/>
              <a:t>Nittari</a:t>
            </a:r>
            <a:r>
              <a:rPr lang="en-GB" dirty="0"/>
              <a:t>, G., </a:t>
            </a:r>
            <a:r>
              <a:rPr lang="en-GB" dirty="0" err="1"/>
              <a:t>Gibelli</a:t>
            </a:r>
            <a:r>
              <a:rPr lang="en-GB" dirty="0"/>
              <a:t>, F., Bailo, P., </a:t>
            </a:r>
            <a:r>
              <a:rPr lang="en-GB" dirty="0" err="1"/>
              <a:t>Sirignano</a:t>
            </a:r>
            <a:r>
              <a:rPr lang="en-GB" dirty="0"/>
              <a:t>, A., &amp; Ricci, G. (</a:t>
            </a:r>
            <a:r>
              <a:rPr lang="en-GB" b="1" dirty="0"/>
              <a:t>2024</a:t>
            </a:r>
            <a:r>
              <a:rPr lang="en-GB" dirty="0"/>
              <a:t>). Factors affecting mental health of seafarers on board merchant ships: a systematic review. Reviews on environmental health, 39(1), 151-160.</a:t>
            </a:r>
            <a:endParaRPr lang="bg-BG" dirty="0"/>
          </a:p>
          <a:p>
            <a:pPr marL="285750" indent="-285750">
              <a:buFont typeface="Arial" panose="020B0604020202020204" pitchFamily="34" charset="0"/>
              <a:buChar char="•"/>
            </a:pPr>
            <a:r>
              <a:rPr lang="en-GB" dirty="0"/>
              <a:t>De </a:t>
            </a:r>
            <a:r>
              <a:rPr lang="en-GB" dirty="0" err="1"/>
              <a:t>Beukelaer</a:t>
            </a:r>
            <a:r>
              <a:rPr lang="en-GB" dirty="0"/>
              <a:t>, C. (</a:t>
            </a:r>
            <a:r>
              <a:rPr lang="en-GB" b="1" dirty="0"/>
              <a:t>2023</a:t>
            </a:r>
            <a:r>
              <a:rPr lang="en-GB" dirty="0"/>
              <a:t>). What is wrong with the shipping industry?. In Trade winds (pp. 48-74). Manchester University Press.</a:t>
            </a:r>
            <a:endParaRPr lang="bg-BG" dirty="0"/>
          </a:p>
          <a:p>
            <a:pPr marL="285750" indent="-285750">
              <a:buFont typeface="Arial" panose="020B0604020202020204" pitchFamily="34" charset="0"/>
              <a:buChar char="•"/>
            </a:pPr>
            <a:r>
              <a:rPr lang="en-GB" dirty="0" err="1"/>
              <a:t>Kizielewicz</a:t>
            </a:r>
            <a:r>
              <a:rPr lang="en-GB" dirty="0"/>
              <a:t>, J. (</a:t>
            </a:r>
            <a:r>
              <a:rPr lang="en-GB" b="1" dirty="0"/>
              <a:t>2024</a:t>
            </a:r>
            <a:r>
              <a:rPr lang="en-GB" dirty="0"/>
              <a:t>). The commitment of global cruise shipping companies to sustainable development. Current Issues in Tourism, 27(11), 1683-1699.</a:t>
            </a:r>
            <a:endParaRPr lang="bg-BG" dirty="0"/>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63419281-AF1D-74C6-B717-A60769EB283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41271F0-25E6-E89B-2FB8-3874D4543F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0C9488C6-4521-7213-2AE1-EC9EED8CC8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5FA21E67-D7D0-D11E-C785-030EDDAF78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A8C13BA-0F8B-F5D2-332F-61604031BEE7}"/>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CD0C9CE1-9A6B-BAF3-85B2-E65CFDF0EA0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3E4528B-FDBB-7BBC-CF70-741F8B7824C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spTree>
    <p:extLst>
      <p:ext uri="{BB962C8B-B14F-4D97-AF65-F5344CB8AC3E}">
        <p14:creationId xmlns:p14="http://schemas.microsoft.com/office/powerpoint/2010/main" val="389461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10DC6-006E-8B0F-A76F-99421DEFD08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0CA86BA-5431-A78F-1675-373F87F27B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F6C5507-4BF9-21C7-FE92-456BDDF850A1}"/>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B500A4F3-6602-15A3-FB39-6389850F0E7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B628C55-D140-52E9-E91E-14617B9E59F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EFC21ED-01EC-640E-8113-1AC4A26A2B4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7A9CD48-94FC-2004-C66A-82F6225EBD2E}"/>
              </a:ext>
            </a:extLst>
          </p:cNvPr>
          <p:cNvSpPr txBox="1"/>
          <p:nvPr/>
        </p:nvSpPr>
        <p:spPr>
          <a:xfrm>
            <a:off x="4225856" y="2123750"/>
            <a:ext cx="4453538" cy="2308324"/>
          </a:xfrm>
          <a:prstGeom prst="rect">
            <a:avLst/>
          </a:prstGeom>
          <a:noFill/>
        </p:spPr>
        <p:txBody>
          <a:bodyPr wrap="square" rtlCol="0">
            <a:spAutoFit/>
          </a:bodyPr>
          <a:lstStyle/>
          <a:p>
            <a:pPr algn="just"/>
            <a:r>
              <a:rPr lang="en-GB" dirty="0"/>
              <a:t>3.1 The Need for Sustainability Training in Ship Galleys</a:t>
            </a:r>
          </a:p>
          <a:p>
            <a:pPr marL="285750" indent="-285750" algn="just">
              <a:buFont typeface="Arial" panose="020B0604020202020204" pitchFamily="34" charset="0"/>
              <a:buChar char="•"/>
            </a:pPr>
            <a:r>
              <a:rPr lang="en-GB" dirty="0"/>
              <a:t>Importance of continuous education on sustainability for galley crews across ship types</a:t>
            </a:r>
          </a:p>
          <a:p>
            <a:pPr marL="285750" indent="-285750" algn="just">
              <a:buFont typeface="Arial" panose="020B0604020202020204" pitchFamily="34" charset="0"/>
              <a:buChar char="•"/>
            </a:pPr>
            <a:r>
              <a:rPr lang="en-GB" dirty="0"/>
              <a:t>Addressing unique sustainability challenges in different maritime environments (cargo, cruise, military)</a:t>
            </a:r>
          </a:p>
        </p:txBody>
      </p:sp>
      <p:sp>
        <p:nvSpPr>
          <p:cNvPr id="3" name="Rectangle 2">
            <a:extLst>
              <a:ext uri="{FF2B5EF4-FFF2-40B4-BE49-F238E27FC236}">
                <a16:creationId xmlns:a16="http://schemas.microsoft.com/office/drawing/2014/main" id="{B34BF7FC-FF91-42D4-E8F5-09E73AFBE95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B0A445F-D1E8-73C6-C6CE-ECF978AF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7FE1659-1035-F514-EA93-7D659F3908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8AFBA54-49BD-E367-6894-3636446CBE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BB2AEA5-55CF-4638-FA45-AEC33AEEDCEA}"/>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FB424BB-6501-EED0-09C9-6393A7A8270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0F9D6BB-1ECC-BB76-EE1D-DB47A9CB41D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FB2B754C-C72B-0524-2C83-480D4CADE253}"/>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87862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CB4A6-6504-8FB2-CB08-5D3AAD813CA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A0B8A4-BCBB-8990-8FBF-9860D28DCB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F2F6759-1D00-EA98-0402-6CD2A97B82EE}"/>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AAA5B6FC-1089-B3B6-F2A3-52E09F8C6AC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10D64AA-3ABC-5054-7867-ED04F7FE172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775091E-2A38-0370-EAEB-EF65F256B5E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B0B39BA-FC1C-5302-C723-7444B30D3A87}"/>
              </a:ext>
            </a:extLst>
          </p:cNvPr>
          <p:cNvSpPr txBox="1"/>
          <p:nvPr/>
        </p:nvSpPr>
        <p:spPr>
          <a:xfrm>
            <a:off x="4225856" y="2123750"/>
            <a:ext cx="4453538" cy="3970318"/>
          </a:xfrm>
          <a:prstGeom prst="rect">
            <a:avLst/>
          </a:prstGeom>
          <a:noFill/>
        </p:spPr>
        <p:txBody>
          <a:bodyPr wrap="square" rtlCol="0">
            <a:spAutoFit/>
          </a:bodyPr>
          <a:lstStyle/>
          <a:p>
            <a:pPr algn="just"/>
            <a:r>
              <a:rPr lang="en-GB" dirty="0"/>
              <a:t>The importance of continuous sustainability training for galley teams on different types of ships</a:t>
            </a:r>
          </a:p>
          <a:p>
            <a:pPr algn="just"/>
            <a:r>
              <a:rPr lang="en-GB" dirty="0"/>
              <a:t>Improving efficiency and sustainability through education.</a:t>
            </a:r>
          </a:p>
          <a:p>
            <a:pPr algn="just"/>
            <a:r>
              <a:rPr lang="en-GB" dirty="0"/>
              <a:t>The marine industry is constantly changing and evolving, with new technologies, regulations and sustainable practices being introduced to minimise harmful environmental impacts. This means that galley teams need to be well informed and trained on these changes to be able to implement best practice and ensure effective resource management.</a:t>
            </a:r>
          </a:p>
        </p:txBody>
      </p:sp>
      <p:sp>
        <p:nvSpPr>
          <p:cNvPr id="3" name="Rectangle 2">
            <a:extLst>
              <a:ext uri="{FF2B5EF4-FFF2-40B4-BE49-F238E27FC236}">
                <a16:creationId xmlns:a16="http://schemas.microsoft.com/office/drawing/2014/main" id="{0F517163-8989-78E9-8AC5-E4B0942064D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9287477-184E-BD22-7F76-553CB75BFB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DBE042B-1B3C-1F96-5144-0094A2141D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829FB17-0506-8E34-F2EE-78EF70002A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00261E9-FB35-16E5-A7EE-2961F86A750B}"/>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4F55598-C308-D7BD-B122-66009D00BAF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E4B7A02-A9B0-2DF9-6E9A-757234A9291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68C9DF3-B1A3-419F-0ACB-BF616871A16B}"/>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19783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EFF9E-1EF2-00BC-592A-8DD719FDBFC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93E4C88-CA28-EA01-70C1-B84D86F86F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883E56B-DB0D-3611-F3AB-7FE1A554DA3B}"/>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823EE038-C6EC-5F50-0A9A-6D1B2287294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5736F18-8D35-E41D-7587-77691DB22AB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49B3C68-5FD9-E127-31C9-ED7085447E4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125292F-C8F9-B4F8-92A8-E1C986624F9B}"/>
              </a:ext>
            </a:extLst>
          </p:cNvPr>
          <p:cNvSpPr txBox="1"/>
          <p:nvPr/>
        </p:nvSpPr>
        <p:spPr>
          <a:xfrm>
            <a:off x="4225856" y="2123750"/>
            <a:ext cx="4453538" cy="2308324"/>
          </a:xfrm>
          <a:prstGeom prst="rect">
            <a:avLst/>
          </a:prstGeom>
          <a:noFill/>
        </p:spPr>
        <p:txBody>
          <a:bodyPr wrap="square" rtlCol="0">
            <a:spAutoFit/>
          </a:bodyPr>
          <a:lstStyle/>
          <a:p>
            <a:pPr algn="just"/>
            <a:r>
              <a:rPr lang="en-GB" dirty="0"/>
              <a:t>Ongoing training is critical as it helps keep chefs and galley staff informed about new technologies and methods for waste, energy and water management. In addition, they learn how to reduce food waste and optimise the use of provisions, which not only reduces costs but also improves the environmental efficiency of ship operations.</a:t>
            </a:r>
          </a:p>
        </p:txBody>
      </p:sp>
      <p:sp>
        <p:nvSpPr>
          <p:cNvPr id="3" name="Rectangle 2">
            <a:extLst>
              <a:ext uri="{FF2B5EF4-FFF2-40B4-BE49-F238E27FC236}">
                <a16:creationId xmlns:a16="http://schemas.microsoft.com/office/drawing/2014/main" id="{E6C50C0B-1E61-CB0C-D445-E7192A50116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F032C13-2AE2-73C0-7280-D1BC216186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06CCE44-CA55-C242-8475-482D150712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BE6A5D7-F170-231A-E8D8-26EA280CA4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6DC88E8-03C3-5E7B-13EE-03CA826B8ADB}"/>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E82E1F3-5375-29C0-8E2B-4E7B7AABA9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6C4015D-E302-CCC3-0E13-DC249CAF8E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FFEBAA2-7E13-9AD2-92FB-C2131119A8C1}"/>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261081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B7CF1-217C-AA32-9C48-1943D2F1366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B3D55BA-3C47-51BB-B93E-7D546184E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CF40B6E-73D3-FF18-5DB4-F1E296BA1B06}"/>
              </a:ext>
            </a:extLst>
          </p:cNvPr>
          <p:cNvSpPr>
            <a:spLocks noGrp="1"/>
          </p:cNvSpPr>
          <p:nvPr>
            <p:ph type="title"/>
          </p:nvPr>
        </p:nvSpPr>
        <p:spPr>
          <a:xfrm>
            <a:off x="431627" y="1136449"/>
            <a:ext cx="7886700"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Training on Sustainability and Waste Management</a:t>
            </a:r>
          </a:p>
        </p:txBody>
      </p:sp>
      <p:grpSp>
        <p:nvGrpSpPr>
          <p:cNvPr id="4" name="Group 3">
            <a:extLst>
              <a:ext uri="{FF2B5EF4-FFF2-40B4-BE49-F238E27FC236}">
                <a16:creationId xmlns:a16="http://schemas.microsoft.com/office/drawing/2014/main" id="{19CC848E-E7CC-8ECA-66F3-2E9E49D1A8A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D7BFC02-5009-EEDF-99DF-CDA49475C50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27B4AC4-0D5E-FB87-37CD-B4BC1845C824}"/>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6C6B938-875E-D157-0507-DB6F7D95522D}"/>
              </a:ext>
            </a:extLst>
          </p:cNvPr>
          <p:cNvSpPr txBox="1"/>
          <p:nvPr/>
        </p:nvSpPr>
        <p:spPr>
          <a:xfrm>
            <a:off x="4225856" y="2123750"/>
            <a:ext cx="4453538" cy="3416320"/>
          </a:xfrm>
          <a:prstGeom prst="rect">
            <a:avLst/>
          </a:prstGeom>
          <a:noFill/>
        </p:spPr>
        <p:txBody>
          <a:bodyPr wrap="square" rtlCol="0">
            <a:spAutoFit/>
          </a:bodyPr>
          <a:lstStyle/>
          <a:p>
            <a:pPr algn="just"/>
            <a:r>
              <a:rPr lang="en-GB" b="1" dirty="0"/>
              <a:t>Adaptation to new regulations and technologies</a:t>
            </a:r>
          </a:p>
          <a:p>
            <a:pPr algn="just"/>
            <a:endParaRPr lang="en-GB" dirty="0"/>
          </a:p>
          <a:p>
            <a:pPr algn="just"/>
            <a:r>
              <a:rPr lang="en-GB" dirty="0"/>
              <a:t>International regulations such as MARPOL, which govern waste management and emissions, are becoming increasingly stringent, and new technologies for sustainable resource management are developing rapidly. Without proper training, the galley team can be ineffective in implementing these new regulations and technologies.</a:t>
            </a:r>
          </a:p>
        </p:txBody>
      </p:sp>
      <p:sp>
        <p:nvSpPr>
          <p:cNvPr id="3" name="Rectangle 2">
            <a:extLst>
              <a:ext uri="{FF2B5EF4-FFF2-40B4-BE49-F238E27FC236}">
                <a16:creationId xmlns:a16="http://schemas.microsoft.com/office/drawing/2014/main" id="{B391004E-1699-E9E4-E271-1C2973AB1F1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72F5530-99BF-EC59-1864-DDCB3C351F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E8E0E24-A51F-1E71-08CD-BE0175A651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99FF4B9-9818-0E40-320F-75572D62CE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2A7BE68-D74B-AF7C-A8A5-298918B29A00}"/>
              </a:ext>
            </a:extLst>
          </p:cNvPr>
          <p:cNvPicPr/>
          <p:nvPr/>
        </p:nvPicPr>
        <p:blipFill>
          <a:blip r:embed="rId8" cstate="screen">
            <a:extLst>
              <a:ext uri="{28A0092B-C50C-407E-A947-70E740481C1C}">
                <a14:useLocalDpi xmlns:a14="http://schemas.microsoft.com/office/drawing/2010/main"/>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5B931E5-2EE0-A7D5-988C-E9BCD49CF7F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8EF60F2-DB5C-DF40-3DE4-E1DB1DDCDE7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6208D9A-DEA9-9924-D1F2-29F464905B69}"/>
              </a:ext>
            </a:extLst>
          </p:cNvPr>
          <p:cNvPicPr preferRelativeResize="0"/>
          <p:nvPr/>
        </p:nvPicPr>
        <p:blipFill>
          <a:blip r:embed="rId11" cstate="screen">
            <a:extLst>
              <a:ext uri="{28A0092B-C50C-407E-A947-70E740481C1C}">
                <a14:useLocalDpi xmlns:a14="http://schemas.microsoft.com/office/drawing/2010/main"/>
              </a:ext>
            </a:extLst>
          </a:blip>
          <a:srcRect/>
          <a:stretch/>
        </p:blipFill>
        <p:spPr>
          <a:xfrm>
            <a:off x="576596" y="2123750"/>
            <a:ext cx="3517820" cy="3735167"/>
          </a:xfrm>
          <a:prstGeom prst="rect">
            <a:avLst/>
          </a:prstGeom>
          <a:noFill/>
          <a:ln>
            <a:noFill/>
          </a:ln>
        </p:spPr>
      </p:pic>
    </p:spTree>
    <p:extLst>
      <p:ext uri="{BB962C8B-B14F-4D97-AF65-F5344CB8AC3E}">
        <p14:creationId xmlns:p14="http://schemas.microsoft.com/office/powerpoint/2010/main" val="3204616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1258</TotalTime>
  <Words>5624</Words>
  <Application>Microsoft Office PowerPoint</Application>
  <PresentationFormat>On-screen Show (4:3)</PresentationFormat>
  <Paragraphs>492</Paragraphs>
  <Slides>58</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Calibri Light</vt:lpstr>
      <vt:lpstr>CharterBT-Roman</vt:lpstr>
      <vt:lpstr>coranto-2</vt:lpstr>
      <vt:lpstr>Times New Roman</vt:lpstr>
      <vt:lpstr>Wingdings</vt:lpstr>
      <vt:lpstr>Office Theme</vt:lpstr>
      <vt:lpstr>MARitime Soft Skills for Onboard Healthy Nutrition and CULinary Arts in Seagoing Services – CUL-MAR-Skills</vt:lpstr>
      <vt:lpstr>Learning outcomes of the course </vt:lpstr>
      <vt:lpstr>Content of the course </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Training on Sustainability and Waste Management</vt:lpstr>
      <vt:lpstr>3.2 Key Areas for Sustainability Training</vt:lpstr>
      <vt:lpstr>3.2 Key Areas for Sustainability Training</vt:lpstr>
      <vt:lpstr>3.2 Key Areas for Sustainability Training</vt:lpstr>
      <vt:lpstr>3.2 Key Areas for Sustainability Training</vt:lpstr>
      <vt:lpstr>3.2 Key Areas for Sustainability Training</vt:lpstr>
      <vt:lpstr>3.2 Key Areas for Sustainability Training</vt:lpstr>
      <vt:lpstr>3.2 Key Areas for Sustainability Training</vt:lpstr>
      <vt:lpstr>3.2 Key Areas for Sustainability Training</vt:lpstr>
      <vt:lpstr>3.3 Developing a Comprehensive Training Programme</vt:lpstr>
      <vt:lpstr>3.3 Developing a Comprehensive Training Programme</vt:lpstr>
      <vt:lpstr>3.3 Developing a Comprehensive Training Programme</vt:lpstr>
      <vt:lpstr>3.3 Developing a Comprehensive Training Programme</vt:lpstr>
      <vt:lpstr>3.3 Developing a Comprehensive Training Programme</vt:lpstr>
      <vt:lpstr>3.3 Developing a Comprehensive Training Programme</vt:lpstr>
      <vt:lpstr>3.3 Developing a Comprehensive Training Programme</vt:lpstr>
      <vt:lpstr>3.3 Developing a Comprehensive Training Programme</vt:lpstr>
      <vt:lpstr>3.3 Developing a Comprehensive Training Programme</vt:lpstr>
      <vt:lpstr>3.4 Monitoring and Continuous Improvement</vt:lpstr>
      <vt:lpstr>3.4 Monitoring and Continuous Improvement</vt:lpstr>
      <vt:lpstr>3.4 Monitoring and Continuous Improvement</vt:lpstr>
      <vt:lpstr>3.4 Monitoring and Continuous Improvement</vt:lpstr>
      <vt:lpstr>3.4 Monitoring and Continuous Improvement</vt:lpstr>
      <vt:lpstr>3.4 Monitoring and Continuous Improvement</vt:lpstr>
      <vt:lpstr>3.4 Monitoring and Continuous Improvement</vt:lpstr>
      <vt:lpstr>3.4 Monitoring and Continuous Improvement</vt:lpstr>
      <vt:lpstr>3.4 Monitoring and Continuous Improvement</vt:lpstr>
      <vt:lpstr>3.4 Monitoring and Continuous Improvement</vt:lpstr>
      <vt:lpstr>3.4 Monitoring and Continuous Improvement</vt:lpstr>
      <vt:lpstr>3.5 Final Discussion and Action Plan</vt:lpstr>
      <vt:lpstr>3.5 Final Discussion and Action Plan</vt:lpstr>
      <vt:lpstr>3.5 Final Discussion and Action Plan</vt:lpstr>
      <vt:lpstr>3.5 Final Discussion and Action Plan</vt:lpstr>
      <vt:lpstr>3.5 Final Discussion and Action Plan</vt:lpstr>
      <vt:lpstr>3.5 Final Discussion and Action Plan</vt:lpstr>
      <vt:lpstr>ASSESSMENT</vt:lpstr>
      <vt:lpstr>ASSESSMENT</vt:lpstr>
      <vt:lpstr>ASSESSMENT</vt:lpstr>
      <vt:lpstr>ASSESSMENT</vt:lpstr>
      <vt:lpstr>ASSESSMENT</vt:lpstr>
      <vt:lpstr>ASSESSMENT</vt:lpstr>
      <vt:lpstr>Course References </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Popa Catalin</dc:creator>
  <cp:lastModifiedBy>Catalin Popa</cp:lastModifiedBy>
  <cp:revision>27</cp:revision>
  <dcterms:created xsi:type="dcterms:W3CDTF">2023-11-02T13:43:46Z</dcterms:created>
  <dcterms:modified xsi:type="dcterms:W3CDTF">2024-12-07T09:57:21Z</dcterms:modified>
</cp:coreProperties>
</file>