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60" r:id="rId3"/>
    <p:sldId id="274" r:id="rId4"/>
    <p:sldId id="275" r:id="rId5"/>
    <p:sldId id="373" r:id="rId6"/>
    <p:sldId id="374" r:id="rId7"/>
    <p:sldId id="375" r:id="rId8"/>
    <p:sldId id="376" r:id="rId9"/>
    <p:sldId id="377" r:id="rId10"/>
    <p:sldId id="378" r:id="rId11"/>
    <p:sldId id="379" r:id="rId12"/>
    <p:sldId id="380" r:id="rId13"/>
    <p:sldId id="381"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277" r:id="rId59"/>
    <p:sldId id="367" r:id="rId60"/>
    <p:sldId id="368" r:id="rId61"/>
    <p:sldId id="428" r:id="rId62"/>
    <p:sldId id="369" r:id="rId63"/>
    <p:sldId id="430" r:id="rId64"/>
    <p:sldId id="431" r:id="rId65"/>
    <p:sldId id="432" r:id="rId66"/>
    <p:sldId id="429" r:id="rId67"/>
    <p:sldId id="37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34FA9-D9C2-4696-A279-DFEE1F02D42B}" v="13" dt="2024-11-17T10:31:54.301"/>
    <p1510:client id="{2E16F83B-11BC-4E47-8422-55439C55C049}" v="11" dt="2024-11-17T20:00:15.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82" d="100"/>
          <a:sy n="82" d="100"/>
        </p:scale>
        <p:origin x="11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07.12.2024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EF041-D3BB-B108-7060-ABCC4AD8F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BE50F-73CA-9A87-06D1-84594571B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A0046-35BC-A4A9-7634-3FBA126941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1647473-DD58-47B4-4255-1E80C2893564}"/>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199371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8065-4435-A6A0-B0AA-0CB434B2B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B488-7EED-1E8B-FF36-4AB5C0EA2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9C05D-D7E8-748D-8094-9DC4AD0A6B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5DEAEFF-8DE5-43FC-E75B-D061FA7B5D71}"/>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112136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3A2DA-AFBE-A161-B3EB-AC07E994A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5DFD9-0BA1-F199-9BDB-708F87B54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3BE805-874A-9E09-AF38-746537E45E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59B3628-FC30-0751-80B2-04C0EB24A6DF}"/>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298152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BCFFA-5C8A-4104-3B18-D5D273659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18746-FAE1-5562-A00E-8A0663FAA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0368F-AAEF-0EB5-0BE4-4ADDAD9F1D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9A2380E-8495-CA51-9D46-3691186923EA}"/>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326187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DC5E-2EA9-28AD-057F-1ECE261BA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D0EC-BCFA-B5E1-B82D-27C2E094B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9F582-801E-92F9-B7B5-63EDC85711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E968EBF-97E9-ADA0-47E0-EF7A2B71725D}"/>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335755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E744A-E0E2-9839-68F6-286F409FF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9E4B0-1A05-1ABA-5400-6D1D39824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8E090-E5EF-15B9-C4F1-93EBE8242F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C5B9078-DDDA-7CDC-DD63-8AFA7BBDA206}"/>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358733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A4AB6-1BEC-D6AC-DBD0-77447589C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00614-959F-CA70-45E9-AFB763F5F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2A0470-0A10-A5B6-5DF8-BB7ACDA70B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C602673-95D0-80F4-6909-1A2AA7E41588}"/>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2747266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C908B-0596-A65C-2DD0-08CCC784F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7C356-340F-E5B3-C599-7FD0C6304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91331-E5FD-ABC8-1C69-5F53112A30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CE6B323-D828-19CF-CB69-A50D7267E6EA}"/>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3990066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08E35-4939-1F90-D152-C61E58D08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35435-2844-6828-610F-F561E1DA9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1D59B-DC61-27A4-DD5C-AB3615B5C6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AFC6F4E-A43F-AF6C-367C-653784CEA7CF}"/>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16201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FBDEF-46FA-A7D7-42D7-CA37F11D4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C4856-F535-9DC2-BE3A-CC50670B0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5840C-24C6-9C34-542A-DC04E621C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3FF9C16-4C5A-2052-CCA8-A9AC34EA6B01}"/>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24578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DED1E-4AB4-F6D2-E803-446854530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E18E3-6D5F-D486-474E-ED75EB66C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198F4-2ACD-A688-D33B-50E9FB5286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894D360-6F15-C97A-494B-22555B5083B3}"/>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3123209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3B10B-4B16-0559-30C3-01747FB0B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65056-48B9-94C8-3002-4E55B9F4C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E79E5-2BA4-CA7F-68CA-D23877B834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D572BC5-355B-775F-7D24-842D1A539239}"/>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3343029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200CA-2D9D-7F10-5540-EFF3E7209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A90B4-D6BE-3BF5-2B0B-1FEC118D2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9C02B-84ED-A1C5-F6E4-6D7F6B2561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E5FA3A7-A1D4-F53A-D9AE-B09D075C6019}"/>
              </a:ext>
            </a:extLst>
          </p:cNvPr>
          <p:cNvSpPr>
            <a:spLocks noGrp="1"/>
          </p:cNvSpPr>
          <p:nvPr>
            <p:ph type="sldNum" sz="quarter" idx="5"/>
          </p:nvPr>
        </p:nvSpPr>
        <p:spPr/>
        <p:txBody>
          <a:bodyPr/>
          <a:lstStyle/>
          <a:p>
            <a:fld id="{6AF66C30-2FAE-4185-83A0-4FB1E4D1FCC6}" type="slidenum">
              <a:rPr lang="ro-RO" smtClean="0"/>
              <a:t>23</a:t>
            </a:fld>
            <a:endParaRPr lang="ro-RO"/>
          </a:p>
        </p:txBody>
      </p:sp>
    </p:spTree>
    <p:extLst>
      <p:ext uri="{BB962C8B-B14F-4D97-AF65-F5344CB8AC3E}">
        <p14:creationId xmlns:p14="http://schemas.microsoft.com/office/powerpoint/2010/main" val="3101131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F5A50-AA20-EB1A-EAEC-65BF40563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D88FB-18EB-3C8D-ACFE-A1B05D0E2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F0C3F-8F4E-4415-6422-E9DF6DB9F3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C473A2B-85DD-2E53-D802-11FC8481E780}"/>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382036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C3D6E-4472-6609-78E1-80EE1DCAB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00474-E736-FA67-6901-DD804A542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F2209-2A58-0DAE-11B9-F18DBDE3E0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30C1B5F-778F-AFB1-538E-FE762F03F5E6}"/>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1010843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164B-4072-5BF0-20E9-B3E7C88AF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8E434-2A20-2AC0-45D3-146628AEC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1268C-0317-71B4-D208-32146110B3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F8D3F6A-333A-9626-D6BB-EECBE3684E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99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7B1CA-C55D-A9AE-8848-9A75B5A1F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14E71-3A9E-9AE9-933F-AD42D514C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F08CB-BF51-EA6E-D56B-1CC14F1EA3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40BF027-F4ED-885E-A2BE-94221609FF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60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7857-3E66-C2ED-A8ED-E2EAFC518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32909-9FEC-5367-CC17-688A2EB11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2BA98-23B8-133B-6E37-A6554B878C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4D681FB-E08F-4237-5E6E-FFD050539CF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6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0CCAA-CDA3-B6AE-674D-5DD7FBEC9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7FA42-3828-F295-26EF-BCA017C5B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F4A03-3A79-7576-635F-FF18146AD8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C60F9DF-4683-CF71-D6D6-6B72724729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562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C7D0-64E6-519C-B2AC-6E0B269C5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A3ACB-3F17-61EF-010B-4B1C7105D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6DE6A-4C2B-4BC4-B814-5DB1011782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1D7A8D2-908B-50A0-F2E7-C1332FCF09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89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08E7-3516-6F01-1008-55A01342C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38111-01A0-542D-6430-BA442510B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665B7-81A1-D269-B965-C27942FFF8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12A256B-4E1B-793E-2429-B74058481B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205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0C14-CD0B-482B-3474-A8C08A229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995A8-6BDF-DC03-8FEA-5EFDA5348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F82-5660-7F45-69B4-7D5E72E113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EA89DD5-D1C2-37A6-FB83-644089AB3F7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55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5380-8A5A-05BE-1A40-E9E4AEABB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4568E-89CD-145C-1445-4D65A7B16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DFDC4-69DA-E3E7-0AD1-C5C4373AD8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A7C89F9-59C4-AEB9-0EAD-626DCEE1FB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757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D87D7-B6B4-DD39-5A56-1660136BC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82FE6-3A8D-D782-0DB3-295EA6B13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0E322-DD12-DAE9-702E-E867CA0231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C78ECCB-1B5E-8E6F-D283-795268EE374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002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B216B-A935-72F5-D373-0D506247A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DF3C5-B28E-79A8-5162-670C77769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43B1-A35A-F99E-D9DA-91292F35E0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0055FAB-E30D-CC41-DA7A-17E048373A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603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23B7-A57C-8FC2-6DD0-9B9623CC3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9513C-5329-1EDF-B699-34D563C31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64876-84E5-F1FF-827B-2083CB144A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ED6EAA8-8B7B-29A9-7D00-871164E399B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002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53355-3450-5644-D01A-D935A2B25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81EDB-2074-675E-755E-22C6139D2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0CAFF-E15C-D84C-2850-8CFCC5A034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9F0A651-3F21-4C10-7924-48C75330E5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251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07DA3-7897-EB3D-B1BE-86DBBB53A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B10EE-7E18-11BF-A02D-2FAC3AEF3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100E5-51A4-129C-0110-3205F2831E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FCCCF4C-4B08-9F29-5A7E-DFE39BDB445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925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15DF0-60A9-4CC9-5A19-A488F6CE8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5986C-46A7-360C-847E-B0E2AC8C0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204CB-B24E-880E-BC9D-8776E29708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042117D-9725-FF8C-5B3D-4895B7E773E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537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9B386-3796-A869-14C8-AE987A77E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02E18-DBB3-695E-2099-DECDC3F38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7276F-71EE-F37E-897D-294C210A91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CC4D7E2-5AB9-7D63-FD55-C7D3E1B9DF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13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E1C62-F0FD-9AC8-9677-02CF9C54E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22CEC-0DE9-41DC-ECCC-A58A48986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91E83-924F-60CF-9370-BA0F0062E8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7064C06-F051-098B-3067-C945A3EE53BA}"/>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4030250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D8A7-550F-583B-940C-662D64016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C1AB8-C0B9-051C-649C-D21C204FD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38BB-5097-267A-6612-F74E070426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0378BDA-09C2-DC8F-2581-209AC39D42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53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7DF80-8A49-C2B6-561C-329D36DB9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0823D-7F96-954F-0CDF-06B14E1FB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F70EC-1781-1F40-F1D8-F321A85D1C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D9651CC-F6F3-2E48-3EFD-5F794ADC10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754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75CE8-7A61-FA3F-D369-11BF5E289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D14AC-4E42-E80D-4BED-E84E813C5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CAC05-3C0C-670B-B051-9F9F3079C7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67C601A-D495-F434-9D3D-A3874ACE54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706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E8F5-1021-DE7D-71B5-87E18545A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D6C61-A25B-2CC4-987C-13FE83C28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089475-8446-7D9C-2148-295A9063DC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B461E44-91D2-955B-71F6-661C4E1975F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971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F1E07-2496-BCDF-0617-27410F764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52A07-5578-87DD-B6B2-5D775A4B2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C681C-3FF9-7577-1A11-E3D90FA37E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519D2DE-4DE9-09B1-AB2F-6A9334E07D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247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E5C6-30AD-26CB-8213-7FC4CF7F5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DF738-E461-6C69-B91C-1D33183A1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37470-5DA6-9B3C-D576-F94A06126C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EC30C29-4C92-E8EA-A50D-1E703755456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570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079F8-AB53-A8D4-908D-CC3B9B6D7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B8AA2-7371-94C7-FD47-DEE19E94F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8BE3B-5879-472F-CFBA-662149B8AB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79EA9BC-143F-2F0C-390E-2195A179D9B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998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11E72-66A2-2F23-82C1-386A58113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40874-BDF1-C80F-00F3-D4883B3E0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EC98C-EF2D-A5F0-692C-B38BE7CED6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8CC8E15-52CB-81EB-265A-D1DA233BDF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50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4EB69-D22F-E828-F01E-8E517D764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0FBB0-8F58-F445-4D3E-EC63759E9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D27A0-9DA7-9291-D6E6-CDFC78F6A1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2D8E54D-8E41-6B7B-1EE9-197324C41A7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916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1F6B-F902-8102-8FBD-B3E83B6CD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BD9B5-E4C1-F5F4-E06B-589B8C2BA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66403-A7DB-79C8-FBFF-A11DEC957D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D90DD0E-C342-CF79-1BF1-27ACDE682D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81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053C-7508-7182-6D4F-198EC709C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9488B-C314-32AA-C50A-D296E89C7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40AD4-8D1E-433B-07D3-D5EFCDEFEB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5B5E28E-FA22-7676-F3C0-E5875D3ABA9B}"/>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410767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F00B-DEA3-2AAD-AE46-414C28E07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10479-B69F-8505-E806-6471C2778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51ED9-0330-B4C3-5DDC-8D65310E7C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69CE714-9D01-3573-ECA3-E4B785B3D7D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286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FBF89-6D11-EFF4-D136-FEA8E5040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79916-AC6E-F632-1125-718DE178E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76DBB-673E-ADDC-EB0C-3DF09CBE33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DC9D430-BAD1-1FB7-79B6-F816FAF670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887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7EF1F-AC2D-6688-3226-44BCF87FD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43B1A-F032-2F9E-5CA4-5F80CEBB8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FB44C-F27B-79BD-D74F-B8EDD639D3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130A290-BFC0-929E-5B8A-F5B0935BFA2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608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E4D7-E0EF-52C3-26FF-DC757F681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14BA2-D2FC-F345-EA97-0748A1129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DFF30-8795-2280-2F6A-4DE86ABECA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8C5768D-6FD1-A609-158C-EE357C4842E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907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26D6-BE17-0C7B-7B28-47371AD86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C31DC-3B78-2B60-C021-3717E76E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C78A6-E824-37B8-DE35-548E1203FE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442E0DD-AD4E-8944-D5E0-F12E5E76E96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760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6868F-07E4-80C1-AA0A-62DD08093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D6C51-D2AA-4AE9-AFE7-5ECA632E4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8BD02-5E79-C44B-B064-4EABFC99BF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90A0AE0-46E3-DFE4-C241-53AE794D3A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431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17D3-1A66-34B1-B609-54204435C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2C8F1-5131-ABEC-CC2C-34238BCBC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89FDC-9D7E-2024-7BD3-1E85BC07C8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66748D6-FDB8-744D-EC7A-9B01B0F2B1D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6276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58</a:t>
            </a:fld>
            <a:endParaRPr lang="ro-RO"/>
          </a:p>
        </p:txBody>
      </p:sp>
    </p:spTree>
    <p:extLst>
      <p:ext uri="{BB962C8B-B14F-4D97-AF65-F5344CB8AC3E}">
        <p14:creationId xmlns:p14="http://schemas.microsoft.com/office/powerpoint/2010/main" val="30427702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CC06-A1CD-B46E-B0FB-79053F355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589B0-00D7-81AF-DDC8-DE7FBA5B4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6DCA8-ADC3-DC62-C527-858CF72A96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05276A2-3B1C-BF34-E00D-FFE63747951A}"/>
              </a:ext>
            </a:extLst>
          </p:cNvPr>
          <p:cNvSpPr>
            <a:spLocks noGrp="1"/>
          </p:cNvSpPr>
          <p:nvPr>
            <p:ph type="sldNum" sz="quarter" idx="5"/>
          </p:nvPr>
        </p:nvSpPr>
        <p:spPr/>
        <p:txBody>
          <a:bodyPr/>
          <a:lstStyle/>
          <a:p>
            <a:fld id="{6AF66C30-2FAE-4185-83A0-4FB1E4D1FCC6}" type="slidenum">
              <a:rPr lang="ro-RO" smtClean="0"/>
              <a:t>59</a:t>
            </a:fld>
            <a:endParaRPr lang="ro-RO"/>
          </a:p>
        </p:txBody>
      </p:sp>
    </p:spTree>
    <p:extLst>
      <p:ext uri="{BB962C8B-B14F-4D97-AF65-F5344CB8AC3E}">
        <p14:creationId xmlns:p14="http://schemas.microsoft.com/office/powerpoint/2010/main" val="3785282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9554-34E9-02FF-828B-19ACEC58C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2D02D-A096-CF2E-42E9-59EDA9FD0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8AE95-6D2C-404C-BA92-0DDE479C45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3DEF57D-C48D-A9E6-08D8-F87FF8D3FFB1}"/>
              </a:ext>
            </a:extLst>
          </p:cNvPr>
          <p:cNvSpPr>
            <a:spLocks noGrp="1"/>
          </p:cNvSpPr>
          <p:nvPr>
            <p:ph type="sldNum" sz="quarter" idx="5"/>
          </p:nvPr>
        </p:nvSpPr>
        <p:spPr/>
        <p:txBody>
          <a:bodyPr/>
          <a:lstStyle/>
          <a:p>
            <a:fld id="{6AF66C30-2FAE-4185-83A0-4FB1E4D1FCC6}" type="slidenum">
              <a:rPr lang="ro-RO" smtClean="0"/>
              <a:t>60</a:t>
            </a:fld>
            <a:endParaRPr lang="ro-RO"/>
          </a:p>
        </p:txBody>
      </p:sp>
    </p:spTree>
    <p:extLst>
      <p:ext uri="{BB962C8B-B14F-4D97-AF65-F5344CB8AC3E}">
        <p14:creationId xmlns:p14="http://schemas.microsoft.com/office/powerpoint/2010/main" val="211800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EB5BF-C5DE-D2EB-76EB-771D33999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5F88E-1C27-1461-8675-0D7DDC96A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A17A7-25C1-C5F8-1B19-CAFF2E5141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5E4DE6A-AF36-9D05-044B-99A750A7FC5B}"/>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345386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95726-BF83-AD1C-0199-0DE2FF591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96736-BC23-8835-B0B8-B8C2D5049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025E7-9EC9-609B-0F8A-970703419D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88CEA13-FF65-71A2-EAC8-5984F2725E1C}"/>
              </a:ext>
            </a:extLst>
          </p:cNvPr>
          <p:cNvSpPr>
            <a:spLocks noGrp="1"/>
          </p:cNvSpPr>
          <p:nvPr>
            <p:ph type="sldNum" sz="quarter" idx="5"/>
          </p:nvPr>
        </p:nvSpPr>
        <p:spPr/>
        <p:txBody>
          <a:bodyPr/>
          <a:lstStyle/>
          <a:p>
            <a:fld id="{6AF66C30-2FAE-4185-83A0-4FB1E4D1FCC6}" type="slidenum">
              <a:rPr lang="ro-RO" smtClean="0"/>
              <a:t>61</a:t>
            </a:fld>
            <a:endParaRPr lang="ro-RO"/>
          </a:p>
        </p:txBody>
      </p:sp>
    </p:spTree>
    <p:extLst>
      <p:ext uri="{BB962C8B-B14F-4D97-AF65-F5344CB8AC3E}">
        <p14:creationId xmlns:p14="http://schemas.microsoft.com/office/powerpoint/2010/main" val="42546018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62F8-70A5-D27C-FE21-4D672BB43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289F2-43F3-2EAF-678B-B065EAB19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77C98-B2D3-78AE-4127-1412D1ED3A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6C66F31-5772-205E-4C05-39AA86BDF07E}"/>
              </a:ext>
            </a:extLst>
          </p:cNvPr>
          <p:cNvSpPr>
            <a:spLocks noGrp="1"/>
          </p:cNvSpPr>
          <p:nvPr>
            <p:ph type="sldNum" sz="quarter" idx="5"/>
          </p:nvPr>
        </p:nvSpPr>
        <p:spPr/>
        <p:txBody>
          <a:bodyPr/>
          <a:lstStyle/>
          <a:p>
            <a:fld id="{6AF66C30-2FAE-4185-83A0-4FB1E4D1FCC6}" type="slidenum">
              <a:rPr lang="ro-RO" smtClean="0"/>
              <a:t>62</a:t>
            </a:fld>
            <a:endParaRPr lang="ro-RO"/>
          </a:p>
        </p:txBody>
      </p:sp>
    </p:spTree>
    <p:extLst>
      <p:ext uri="{BB962C8B-B14F-4D97-AF65-F5344CB8AC3E}">
        <p14:creationId xmlns:p14="http://schemas.microsoft.com/office/powerpoint/2010/main" val="23622945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CA5C2-29CB-23A8-E8F6-E1DBD8106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F326C-1BDE-3805-8560-F8F137F54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61BB8-3DDF-A5FD-BEC5-33F2E9E19C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C970889-53FB-D49F-6D01-1FDB2566FD61}"/>
              </a:ext>
            </a:extLst>
          </p:cNvPr>
          <p:cNvSpPr>
            <a:spLocks noGrp="1"/>
          </p:cNvSpPr>
          <p:nvPr>
            <p:ph type="sldNum" sz="quarter" idx="5"/>
          </p:nvPr>
        </p:nvSpPr>
        <p:spPr/>
        <p:txBody>
          <a:bodyPr/>
          <a:lstStyle/>
          <a:p>
            <a:fld id="{6AF66C30-2FAE-4185-83A0-4FB1E4D1FCC6}" type="slidenum">
              <a:rPr lang="ro-RO" smtClean="0"/>
              <a:t>63</a:t>
            </a:fld>
            <a:endParaRPr lang="ro-RO"/>
          </a:p>
        </p:txBody>
      </p:sp>
    </p:spTree>
    <p:extLst>
      <p:ext uri="{BB962C8B-B14F-4D97-AF65-F5344CB8AC3E}">
        <p14:creationId xmlns:p14="http://schemas.microsoft.com/office/powerpoint/2010/main" val="1910868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CD28-CA75-1C41-69F6-85586E006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0996E-6524-C6DB-E231-ECA17F1E5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B4FC1-BC61-D0C6-7D54-6BEE96066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2EE0988-64B3-0E82-40D8-4C0C2216D88F}"/>
              </a:ext>
            </a:extLst>
          </p:cNvPr>
          <p:cNvSpPr>
            <a:spLocks noGrp="1"/>
          </p:cNvSpPr>
          <p:nvPr>
            <p:ph type="sldNum" sz="quarter" idx="5"/>
          </p:nvPr>
        </p:nvSpPr>
        <p:spPr/>
        <p:txBody>
          <a:bodyPr/>
          <a:lstStyle/>
          <a:p>
            <a:fld id="{6AF66C30-2FAE-4185-83A0-4FB1E4D1FCC6}" type="slidenum">
              <a:rPr lang="ro-RO" smtClean="0"/>
              <a:t>64</a:t>
            </a:fld>
            <a:endParaRPr lang="ro-RO"/>
          </a:p>
        </p:txBody>
      </p:sp>
    </p:spTree>
    <p:extLst>
      <p:ext uri="{BB962C8B-B14F-4D97-AF65-F5344CB8AC3E}">
        <p14:creationId xmlns:p14="http://schemas.microsoft.com/office/powerpoint/2010/main" val="1603075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D778A-3D73-76D0-2553-934E89D73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CD6D1-F443-21F0-834C-53DA7D74D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CC7D7-A799-2F02-98F2-933E0BC9B1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1DF4735-B9C3-8A04-B6E4-641C29FA7123}"/>
              </a:ext>
            </a:extLst>
          </p:cNvPr>
          <p:cNvSpPr>
            <a:spLocks noGrp="1"/>
          </p:cNvSpPr>
          <p:nvPr>
            <p:ph type="sldNum" sz="quarter" idx="5"/>
          </p:nvPr>
        </p:nvSpPr>
        <p:spPr/>
        <p:txBody>
          <a:bodyPr/>
          <a:lstStyle/>
          <a:p>
            <a:fld id="{6AF66C30-2FAE-4185-83A0-4FB1E4D1FCC6}" type="slidenum">
              <a:rPr lang="ro-RO" smtClean="0"/>
              <a:t>65</a:t>
            </a:fld>
            <a:endParaRPr lang="ro-RO"/>
          </a:p>
        </p:txBody>
      </p:sp>
    </p:spTree>
    <p:extLst>
      <p:ext uri="{BB962C8B-B14F-4D97-AF65-F5344CB8AC3E}">
        <p14:creationId xmlns:p14="http://schemas.microsoft.com/office/powerpoint/2010/main" val="135962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AE92B-23CB-11F8-436F-75600AD38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B046D-D13C-FFB9-29C7-C3C6E9E1E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A2201-E09A-C6D1-6310-082981D5A6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2E53049-E952-CFE0-BB75-A322738423DF}"/>
              </a:ext>
            </a:extLst>
          </p:cNvPr>
          <p:cNvSpPr>
            <a:spLocks noGrp="1"/>
          </p:cNvSpPr>
          <p:nvPr>
            <p:ph type="sldNum" sz="quarter" idx="5"/>
          </p:nvPr>
        </p:nvSpPr>
        <p:spPr/>
        <p:txBody>
          <a:bodyPr/>
          <a:lstStyle/>
          <a:p>
            <a:fld id="{6AF66C30-2FAE-4185-83A0-4FB1E4D1FCC6}" type="slidenum">
              <a:rPr lang="ro-RO" smtClean="0"/>
              <a:t>66</a:t>
            </a:fld>
            <a:endParaRPr lang="ro-RO"/>
          </a:p>
        </p:txBody>
      </p:sp>
    </p:spTree>
    <p:extLst>
      <p:ext uri="{BB962C8B-B14F-4D97-AF65-F5344CB8AC3E}">
        <p14:creationId xmlns:p14="http://schemas.microsoft.com/office/powerpoint/2010/main" val="1490171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620A-19C8-6846-A7C7-940678808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997C2-EB73-E00D-7442-F88AA21E1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6A19F-7845-5A04-1418-D7DA5C71C9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C67989F-6620-25F2-7C5D-99F8E832E972}"/>
              </a:ext>
            </a:extLst>
          </p:cNvPr>
          <p:cNvSpPr>
            <a:spLocks noGrp="1"/>
          </p:cNvSpPr>
          <p:nvPr>
            <p:ph type="sldNum" sz="quarter" idx="5"/>
          </p:nvPr>
        </p:nvSpPr>
        <p:spPr/>
        <p:txBody>
          <a:bodyPr/>
          <a:lstStyle/>
          <a:p>
            <a:fld id="{6AF66C30-2FAE-4185-83A0-4FB1E4D1FCC6}" type="slidenum">
              <a:rPr lang="ro-RO" smtClean="0"/>
              <a:t>67</a:t>
            </a:fld>
            <a:endParaRPr lang="ro-RO"/>
          </a:p>
        </p:txBody>
      </p:sp>
    </p:spTree>
    <p:extLst>
      <p:ext uri="{BB962C8B-B14F-4D97-AF65-F5344CB8AC3E}">
        <p14:creationId xmlns:p14="http://schemas.microsoft.com/office/powerpoint/2010/main" val="181172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BF6EC-D6E7-1B58-8B45-C333C620A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E975D-28F6-72F8-FA58-E1C25B31A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41C08-0570-C377-9A08-87F088EEE6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686B2D0-78A5-F28F-7505-9616CB163C58}"/>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70565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6BB7F-134A-379E-EB53-9EE9B6813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88573-5D0D-96DC-E1CC-3961C0882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6ABF9-F4A2-FE07-A6F2-246230D34B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131279B-4778-9C0F-5A64-90CFF1557001}"/>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141658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B691-EB54-2927-14AC-4DE95ED15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D263F-F164-40F7-8A3B-A4853BD04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4603A-CBD8-2F33-8590-757B9AD223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8313ABF-0959-6BAC-7C98-0C9D605DB3C1}"/>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201239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07.12.2024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07.12.2024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07.12.2024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07.12.2024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07.12.2024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07.12.2024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07.12.2024</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6.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e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5.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6.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2436564"/>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sz="24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o-RO" sz="3200" b="1" dirty="0">
                <a:solidFill>
                  <a:schemeClr val="accent1"/>
                </a:solidFill>
                <a:effectLst/>
                <a:latin typeface="Times New Roman" panose="02020603050405020304" pitchFamily="18" charset="0"/>
                <a:ea typeface="Calibri" panose="020F0502020204030204" pitchFamily="34" charset="0"/>
              </a:rPr>
              <a:t>COURSE </a:t>
            </a:r>
            <a:r>
              <a:rPr lang="bg-BG" sz="3200" b="1" dirty="0">
                <a:solidFill>
                  <a:schemeClr val="accent1"/>
                </a:solidFill>
                <a:effectLst/>
                <a:latin typeface="Times New Roman" panose="02020603050405020304" pitchFamily="18" charset="0"/>
                <a:ea typeface="Calibri" panose="020F0502020204030204" pitchFamily="34" charset="0"/>
              </a:rPr>
              <a:t>2</a:t>
            </a:r>
            <a:endParaRPr lang="ro-RO" sz="3200" b="1" dirty="0">
              <a:solidFill>
                <a:schemeClr val="accent1"/>
              </a:solidFill>
              <a:effectLst/>
              <a:latin typeface="Times New Roman" panose="02020603050405020304" pitchFamily="18" charset="0"/>
              <a:ea typeface="Calibri" panose="020F0502020204030204" pitchFamily="34" charset="0"/>
            </a:endParaRPr>
          </a:p>
          <a:p>
            <a:pPr algn="ctr"/>
            <a:r>
              <a:rPr lang="en-GB" sz="3200" b="1" dirty="0">
                <a:solidFill>
                  <a:schemeClr val="accent1"/>
                </a:solidFill>
                <a:latin typeface="Times New Roman" panose="02020603050405020304" pitchFamily="18" charset="0"/>
                <a:ea typeface="Calibri" panose="020F0502020204030204" pitchFamily="34" charset="0"/>
              </a:rPr>
              <a:t>How to Support Sustainability in the Galleys</a:t>
            </a:r>
            <a:endParaRPr lang="ro-RO" sz="3200" dirty="0">
              <a:solidFill>
                <a:schemeClr val="accent1"/>
              </a:solidFill>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screen">
            <a:extLst>
              <a:ext uri="{28A0092B-C50C-407E-A947-70E740481C1C}">
                <a14:useLocalDpi xmlns:a14="http://schemas.microsoft.com/office/drawing/2010/main"/>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5F58E-1221-EA22-BB32-1867C49DDDE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3185DF1-E514-E1D6-CFEC-85B8CAB321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C9890ED-C84C-D9A3-DEA2-E1AF4F4D0FAF}"/>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A7FF82EF-85EC-740E-BB70-F9AF41AF8C2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D845902-18B6-82C8-D9D4-C99D8AFDACD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7B7A6F3-7BC0-AECD-7E5C-31A40E8F5AA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0AAC4AF-7B5B-013F-16EE-DD8438FFAA6D}"/>
              </a:ext>
            </a:extLst>
          </p:cNvPr>
          <p:cNvSpPr txBox="1"/>
          <p:nvPr/>
        </p:nvSpPr>
        <p:spPr>
          <a:xfrm>
            <a:off x="4225856" y="2123750"/>
            <a:ext cx="4453538" cy="3139321"/>
          </a:xfrm>
          <a:prstGeom prst="rect">
            <a:avLst/>
          </a:prstGeom>
          <a:noFill/>
        </p:spPr>
        <p:txBody>
          <a:bodyPr wrap="square" rtlCol="0">
            <a:spAutoFit/>
          </a:bodyPr>
          <a:lstStyle/>
          <a:p>
            <a:pPr algn="just"/>
            <a:r>
              <a:rPr lang="en-GB" b="1" dirty="0"/>
              <a:t>Use of seasonal products</a:t>
            </a:r>
          </a:p>
          <a:p>
            <a:pPr marL="285750" indent="-285750" algn="just">
              <a:buFont typeface="Wingdings" panose="05000000000000000000" pitchFamily="2" charset="2"/>
              <a:buChar char="§"/>
            </a:pPr>
            <a:r>
              <a:rPr lang="en-GB" dirty="0"/>
              <a:t>Seasonal produce is usually more affordable, fresher and of better quality as it is available in the particular season when it is most abundant. Including seasonal foods in the menu means a lower carbon footprint as they do not require prolonged transport and storage. In addition, seasonal produce is often cheaper, allowing for better budget management.</a:t>
            </a:r>
          </a:p>
        </p:txBody>
      </p:sp>
      <p:sp>
        <p:nvSpPr>
          <p:cNvPr id="3" name="Rectangle 2">
            <a:extLst>
              <a:ext uri="{FF2B5EF4-FFF2-40B4-BE49-F238E27FC236}">
                <a16:creationId xmlns:a16="http://schemas.microsoft.com/office/drawing/2014/main" id="{5DD9D188-ED17-0B5F-719E-E807FC27CD2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D91BF27-B70B-B00C-0AA2-7DF4F6B1B2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FEBF508-9277-7551-1FD9-2CB7735393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6AECF6E-C6B5-26DF-7232-112EEFA249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36AECF5-E34D-68E5-0BC0-1B5961ADBAB9}"/>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2196CAF-4FBE-B9D1-5AB8-6E665B7997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255DC67-1FDA-785A-F4B7-F53066778F7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F576F39-F06F-031A-A29C-A7B226389940}"/>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34795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A8B3C-3DE5-711C-B2CF-1AD1D43F53C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77FCE49-9CD2-D9E0-6DD0-6B99E3378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258D942-B1C3-70E2-56A2-20A2B1A419B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4A212171-8526-8351-88D0-EA49903F59A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4D0A256-1838-8EB9-5F0F-6CCD5538461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5689852-1819-A2B1-FADF-A31A3FFC937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DC68146-1B72-27EC-43BA-25A8023B3ECF}"/>
              </a:ext>
            </a:extLst>
          </p:cNvPr>
          <p:cNvSpPr txBox="1"/>
          <p:nvPr/>
        </p:nvSpPr>
        <p:spPr>
          <a:xfrm>
            <a:off x="4225856" y="2123750"/>
            <a:ext cx="4453538" cy="2585323"/>
          </a:xfrm>
          <a:prstGeom prst="rect">
            <a:avLst/>
          </a:prstGeom>
          <a:noFill/>
        </p:spPr>
        <p:txBody>
          <a:bodyPr wrap="square" rtlCol="0">
            <a:spAutoFit/>
          </a:bodyPr>
          <a:lstStyle/>
          <a:p>
            <a:pPr algn="just"/>
            <a:r>
              <a:rPr lang="en-GB" b="1" dirty="0"/>
              <a:t>Example: </a:t>
            </a:r>
          </a:p>
          <a:p>
            <a:pPr algn="just"/>
            <a:r>
              <a:rPr lang="en-GB" dirty="0"/>
              <a:t>On a ship that passes through tropical areas, the chef may include fruits such as mango, pineapple and papaya, which are in season and readily available in the local market. Not only does this reduce the need to import produce from distant destinations, but it also provides fresher and tastier foods for the crew and passengers.</a:t>
            </a:r>
          </a:p>
        </p:txBody>
      </p:sp>
      <p:sp>
        <p:nvSpPr>
          <p:cNvPr id="3" name="Rectangle 2">
            <a:extLst>
              <a:ext uri="{FF2B5EF4-FFF2-40B4-BE49-F238E27FC236}">
                <a16:creationId xmlns:a16="http://schemas.microsoft.com/office/drawing/2014/main" id="{A8EA1CBC-6E89-A709-5FB6-3C7484BE7D2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D069E19-B1D0-C965-E7FF-373B9E6C28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8727649-EF31-8F7A-8494-C8455776CE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3AEA9ED-9CD7-F206-EC7B-6DCFE415DE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64BE3C7-B251-41B8-AA3D-D616447C425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4D9081F-EF35-AB3E-17D6-CDB8F604F2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2D1465A-96AA-0562-525B-C236876E72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78082663-6BDC-FE20-4AF2-9FFF3A33DC9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69932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F1CD3-D530-DC4E-9A8A-4743E0AA8F4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023199D-47BA-B75E-C59F-6A7A56249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10C1AE-940C-28FD-20B2-1EEA7CE1B363}"/>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F0A6565C-5C51-1E9E-FEA7-9E26F54D3C9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866E5DA-77B2-5DB4-0075-2A9F862BFD6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158029F-1A8F-6B88-F92B-C73A225712B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0917B32-E607-8FCE-573A-6A662042C5D4}"/>
              </a:ext>
            </a:extLst>
          </p:cNvPr>
          <p:cNvSpPr txBox="1"/>
          <p:nvPr/>
        </p:nvSpPr>
        <p:spPr>
          <a:xfrm>
            <a:off x="4225856" y="2123750"/>
            <a:ext cx="4453538" cy="2862322"/>
          </a:xfrm>
          <a:prstGeom prst="rect">
            <a:avLst/>
          </a:prstGeom>
          <a:noFill/>
        </p:spPr>
        <p:txBody>
          <a:bodyPr wrap="square" rtlCol="0">
            <a:spAutoFit/>
          </a:bodyPr>
          <a:lstStyle/>
          <a:p>
            <a:pPr algn="just"/>
            <a:r>
              <a:rPr lang="en-GB" b="1" dirty="0"/>
              <a:t>Use of local products</a:t>
            </a:r>
          </a:p>
          <a:p>
            <a:pPr algn="just"/>
            <a:r>
              <a:rPr lang="en-GB" dirty="0"/>
              <a:t>Incorporating locally produced foods into the menu significantly reduces the transportation costs and carbon footprint associated with food procurement. Locally produced products are less processed and of higher quality as they do not require long-term storage. In addition, supporting local producers stimulates the economy of the regions through which the ship passes.</a:t>
            </a:r>
          </a:p>
        </p:txBody>
      </p:sp>
      <p:sp>
        <p:nvSpPr>
          <p:cNvPr id="3" name="Rectangle 2">
            <a:extLst>
              <a:ext uri="{FF2B5EF4-FFF2-40B4-BE49-F238E27FC236}">
                <a16:creationId xmlns:a16="http://schemas.microsoft.com/office/drawing/2014/main" id="{D2996401-DF6D-E99B-8876-D71FE58EA0E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5F361C9-9A65-37E3-DD02-F7C6D82160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6B802A6-2DD5-B6C0-8779-E364379266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B4DFD40-37E1-DDE2-0461-DA38B58C84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D39591A-EC23-C51C-7EB0-D31EDAE0421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5AB43BB-C745-26E4-0C98-C80FB4C66FF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EF1E57D-08F3-8054-EC1A-BF152077BCB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67F214E-1D27-29F2-088C-65113B097412}"/>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67711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800A-35E3-6363-8429-EB848A9FB92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C539D1B-001B-1A47-1EE5-B3271D6DD2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1395D06-EE22-3301-6A8E-44E4D0F71F53}"/>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188FDC3A-5291-435C-CFCE-4AF16AE7EA3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15D3F9B-BF31-4FD7-610C-40242C037FC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CF21D69-FB37-25AF-CC62-5F09C118251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5083E8E-AD53-E0F9-B10B-2985CD33D83F}"/>
              </a:ext>
            </a:extLst>
          </p:cNvPr>
          <p:cNvSpPr txBox="1"/>
          <p:nvPr/>
        </p:nvSpPr>
        <p:spPr>
          <a:xfrm>
            <a:off x="4225856" y="2123750"/>
            <a:ext cx="4453538" cy="2031325"/>
          </a:xfrm>
          <a:prstGeom prst="rect">
            <a:avLst/>
          </a:prstGeom>
          <a:noFill/>
        </p:spPr>
        <p:txBody>
          <a:bodyPr wrap="square" rtlCol="0">
            <a:spAutoFit/>
          </a:bodyPr>
          <a:lstStyle/>
          <a:p>
            <a:pPr algn="just"/>
            <a:r>
              <a:rPr lang="en-GB" b="1" dirty="0"/>
              <a:t>Example: </a:t>
            </a:r>
            <a:r>
              <a:rPr lang="en-GB" dirty="0"/>
              <a:t>a cruise ship docked in a Mediterranean port can stock up on local seafood, fresh fish and locally grown vegetables. This not only reduces the carbon footprint but also offers passengers authentic flavours from the region they are travelling through.</a:t>
            </a:r>
          </a:p>
        </p:txBody>
      </p:sp>
      <p:sp>
        <p:nvSpPr>
          <p:cNvPr id="3" name="Rectangle 2">
            <a:extLst>
              <a:ext uri="{FF2B5EF4-FFF2-40B4-BE49-F238E27FC236}">
                <a16:creationId xmlns:a16="http://schemas.microsoft.com/office/drawing/2014/main" id="{721A3F15-5696-5E05-E9D5-F00774CC728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094D21C-4BBB-996C-8817-5E25DE1041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A66F9E0-6409-7F32-7FF2-E6B07637FC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7C0231E-E106-170C-EA16-FD511ADBB8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9D6244A-C384-8ED7-DF05-8125EEB6F5E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3D22151-5568-19EE-D318-E4D9B15BEF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DCD32A2-392C-325C-AEB2-BBD7EDA99ED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347232A-A35A-7E52-BC96-46C87BFA4704}"/>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30324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83104-AA78-F977-0528-3972C0AE379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93E3410-D4AD-C2A2-24CB-4E39EC911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FA2B6F4-2E96-33CE-E19B-545E4EBA74DF}"/>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4C44A57B-4FE0-3E1B-8CB7-BFCBF994A72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822D013-C15F-BCF4-FD62-FE5395FDCA8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C1D1749-B96F-4913-6C30-3C8A8006C41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EEAA474-ECB4-9FA7-8791-979AEB1E2CD2}"/>
              </a:ext>
            </a:extLst>
          </p:cNvPr>
          <p:cNvSpPr txBox="1"/>
          <p:nvPr/>
        </p:nvSpPr>
        <p:spPr>
          <a:xfrm>
            <a:off x="4225856" y="2123750"/>
            <a:ext cx="4453538" cy="2585323"/>
          </a:xfrm>
          <a:prstGeom prst="rect">
            <a:avLst/>
          </a:prstGeom>
          <a:noFill/>
        </p:spPr>
        <p:txBody>
          <a:bodyPr wrap="square" rtlCol="0">
            <a:spAutoFit/>
          </a:bodyPr>
          <a:lstStyle/>
          <a:p>
            <a:pPr algn="just"/>
            <a:r>
              <a:rPr lang="en-GB" b="1" dirty="0"/>
              <a:t>Use of durable products</a:t>
            </a:r>
          </a:p>
          <a:p>
            <a:pPr algn="just"/>
            <a:r>
              <a:rPr lang="en-GB" dirty="0"/>
              <a:t>Durable products such as cereals, pulses, canned and frozen goods are critical to menu planning on ships, especially on long voyages. They provide the flexibility needed when fresh provisions are limited or difficult to access. It is important to select such long-life products that can be combined with fresh ingredients for a balanced and varied menu.</a:t>
            </a:r>
          </a:p>
        </p:txBody>
      </p:sp>
      <p:sp>
        <p:nvSpPr>
          <p:cNvPr id="3" name="Rectangle 2">
            <a:extLst>
              <a:ext uri="{FF2B5EF4-FFF2-40B4-BE49-F238E27FC236}">
                <a16:creationId xmlns:a16="http://schemas.microsoft.com/office/drawing/2014/main" id="{B965A404-5906-5746-9B74-39DEBC0385E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D52A4F0-1026-94CE-DEEA-C6533D119E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59970AA-984A-31FA-FA1E-51F503FA12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3FE0C88-BC64-FBE1-86AC-009E8424F9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E6E2458-E26B-BC19-F898-842D63A3053E}"/>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716AA13-FDCC-F33A-98D0-C68E658597F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DD15D08-72CF-CC2A-4EBA-1D023032DA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1B442D2C-DB9C-BB3D-2A48-65EAB7591B0D}"/>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12459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01E29-D6E3-1C4D-B057-97895FF9730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C4AD573-0959-164A-5815-C6DD33CDBD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CC6C0CF-1CFD-C9B6-1E21-CF3890A0B65B}"/>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CEE0E32E-FF0B-CCEE-A0E4-3AB10CD7E9C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847A7DF-7DC3-D05D-D55B-89F44F687B3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AE11A70-466A-9023-B578-6100248C75F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DD37690-D7AA-E317-A4E5-3F60C83D3A63}"/>
              </a:ext>
            </a:extLst>
          </p:cNvPr>
          <p:cNvSpPr txBox="1"/>
          <p:nvPr/>
        </p:nvSpPr>
        <p:spPr>
          <a:xfrm>
            <a:off x="4225856" y="2123750"/>
            <a:ext cx="4453538" cy="1754326"/>
          </a:xfrm>
          <a:prstGeom prst="rect">
            <a:avLst/>
          </a:prstGeom>
          <a:noFill/>
        </p:spPr>
        <p:txBody>
          <a:bodyPr wrap="square" rtlCol="0">
            <a:spAutoFit/>
          </a:bodyPr>
          <a:lstStyle/>
          <a:p>
            <a:pPr algn="just"/>
            <a:r>
              <a:rPr lang="en-GB" b="1" dirty="0"/>
              <a:t>Example: </a:t>
            </a:r>
            <a:r>
              <a:rPr lang="en-GB" dirty="0"/>
              <a:t>on a long voyage with no access to fresh provisions, the cook might use frozen vegetables to combine with fresh fish caught by the crew to create a nutritious meal. In this way, available products are used without loss of nutritional quality.</a:t>
            </a:r>
          </a:p>
        </p:txBody>
      </p:sp>
      <p:sp>
        <p:nvSpPr>
          <p:cNvPr id="3" name="Rectangle 2">
            <a:extLst>
              <a:ext uri="{FF2B5EF4-FFF2-40B4-BE49-F238E27FC236}">
                <a16:creationId xmlns:a16="http://schemas.microsoft.com/office/drawing/2014/main" id="{8BBDF287-6757-94C1-D6A8-CB862F50318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1B76FE1-8E14-FDD6-102F-8BDE550358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3C6130-0AEF-70DC-4D83-DD42F1CC9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078E037-397F-6718-9C05-2FD5C802A5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FE78D76-13EA-0646-D644-6F972B70F0F0}"/>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B60E788-6069-C720-C25D-3DF6278A69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C1DB243-6119-9051-9383-431AAC98568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54D16A10-A264-E1B0-9005-C8F1A1C679D2}"/>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71736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95069-709D-6DA5-2082-8EA2D1B176E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A6B03CB-B35C-040A-1F26-6E0A68FC4C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B4682A4-F442-2BB6-929A-2F90EF0A654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C285B0AF-8D49-8E5F-5393-028744A4FB2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BF739E4-255F-FA72-5565-EDC8D3DB45D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988840D-4E87-8592-A936-2B3099F8B1E8}"/>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8C216B1-9084-BFD0-F2B1-0E74C0257C77}"/>
              </a:ext>
            </a:extLst>
          </p:cNvPr>
          <p:cNvSpPr txBox="1"/>
          <p:nvPr/>
        </p:nvSpPr>
        <p:spPr>
          <a:xfrm>
            <a:off x="4225856" y="2123750"/>
            <a:ext cx="4453538" cy="2862322"/>
          </a:xfrm>
          <a:prstGeom prst="rect">
            <a:avLst/>
          </a:prstGeom>
          <a:noFill/>
        </p:spPr>
        <p:txBody>
          <a:bodyPr wrap="square" rtlCol="0">
            <a:spAutoFit/>
          </a:bodyPr>
          <a:lstStyle/>
          <a:p>
            <a:pPr algn="just"/>
            <a:r>
              <a:rPr lang="en-GB" b="1" dirty="0"/>
              <a:t>Waste reduction planning</a:t>
            </a:r>
          </a:p>
          <a:p>
            <a:pPr algn="just"/>
            <a:r>
              <a:rPr lang="en-GB" dirty="0"/>
              <a:t>One of the biggest problems in ship galleys is the excess food preparation that leads to waste. Through intelligent menu and portion planning, food waste can be significantly reduced.</a:t>
            </a:r>
          </a:p>
          <a:p>
            <a:pPr algn="just"/>
            <a:r>
              <a:rPr lang="en-GB" dirty="0"/>
              <a:t>Advance planning with regard to the number of crew and passengers, as well as the duration of the trip, is essential to minimize losses.</a:t>
            </a:r>
          </a:p>
        </p:txBody>
      </p:sp>
      <p:sp>
        <p:nvSpPr>
          <p:cNvPr id="3" name="Rectangle 2">
            <a:extLst>
              <a:ext uri="{FF2B5EF4-FFF2-40B4-BE49-F238E27FC236}">
                <a16:creationId xmlns:a16="http://schemas.microsoft.com/office/drawing/2014/main" id="{ED997301-90DE-BD1F-6519-52B326FF380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7E2F33A-F004-C0E7-4974-6BDB589283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B000601-AB96-B91B-3EA2-52EF07D461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22AFC7B-9E3F-9B5D-B855-4ED1BC290E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E3B6C50-1A01-1638-4484-34028B9FE91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6D9325-7C5C-27DE-0D4A-3493BC8201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9CBE0C6-43A0-45A7-CE43-988045F163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3EDE0398-72B0-4700-C085-7E6415569735}"/>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32787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670EB-1163-9C17-13EC-7901F9BECB9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A686D11-1602-80D3-F535-3897972D4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AB80A28-3D6E-80C5-9220-A64F1791A7A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4BCEB00A-A151-96CB-9604-0ADDB36AEFD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5D0E8E9-DDC2-5F56-6D59-7F0FF09A0FE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97C4A39-DBA8-88D0-B2A4-EF130E351BC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ABFF530-3B93-5A0F-63A9-09EB52653F77}"/>
              </a:ext>
            </a:extLst>
          </p:cNvPr>
          <p:cNvSpPr txBox="1"/>
          <p:nvPr/>
        </p:nvSpPr>
        <p:spPr>
          <a:xfrm>
            <a:off x="4225856" y="2123750"/>
            <a:ext cx="4453538" cy="2031325"/>
          </a:xfrm>
          <a:prstGeom prst="rect">
            <a:avLst/>
          </a:prstGeom>
          <a:noFill/>
        </p:spPr>
        <p:txBody>
          <a:bodyPr wrap="square" rtlCol="0">
            <a:spAutoFit/>
          </a:bodyPr>
          <a:lstStyle/>
          <a:p>
            <a:pPr algn="just"/>
            <a:r>
              <a:rPr lang="en-GB" b="1" dirty="0"/>
              <a:t>Example: </a:t>
            </a:r>
            <a:r>
              <a:rPr lang="en-GB" dirty="0"/>
              <a:t>if there are exactly 100 crew members on board, the chef must calculate the portions so that exactly the right amount of food is prepared for these people without leaving large surpluses. The use of technology solutions, such as food needs forecasting systems, can help with this.</a:t>
            </a:r>
          </a:p>
        </p:txBody>
      </p:sp>
      <p:sp>
        <p:nvSpPr>
          <p:cNvPr id="3" name="Rectangle 2">
            <a:extLst>
              <a:ext uri="{FF2B5EF4-FFF2-40B4-BE49-F238E27FC236}">
                <a16:creationId xmlns:a16="http://schemas.microsoft.com/office/drawing/2014/main" id="{60870B05-6E1C-89F3-74AC-699E9DD1B40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311DE99-9A54-449A-C1C8-2BE9B0F89A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D43E832-EDF8-239B-5DE2-DB61384F29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3B5A1C0-3B55-C8FC-01F1-E297309844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CD28FA9-B801-392B-9E1C-251EFAEA1F93}"/>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9278197-BF8C-4B54-039C-831D4CFE23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92F31F3-8887-C54E-F8D6-26872B895B3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E0E431D-FE5E-953C-9173-0694C592517F}"/>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02059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E83A-EFD8-E74B-193A-F1E8776BAC1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D29252E-A0D7-92F3-0B86-DD4065A80F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15CCB0D-63C6-D3F1-56E1-9A36E24B5EA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EF818BE7-8E54-BB90-7E69-85477283C71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7C655FD-2065-AE68-446F-071C92D13E2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6BFFCF7-27D3-EF78-4689-E27A931C827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866B0BA-4E9E-D2C6-4D10-1EEE4C1F83A0}"/>
              </a:ext>
            </a:extLst>
          </p:cNvPr>
          <p:cNvSpPr txBox="1"/>
          <p:nvPr/>
        </p:nvSpPr>
        <p:spPr>
          <a:xfrm>
            <a:off x="4225856" y="2123750"/>
            <a:ext cx="4453538" cy="2308324"/>
          </a:xfrm>
          <a:prstGeom prst="rect">
            <a:avLst/>
          </a:prstGeom>
          <a:noFill/>
        </p:spPr>
        <p:txBody>
          <a:bodyPr wrap="square" rtlCol="0">
            <a:spAutoFit/>
          </a:bodyPr>
          <a:lstStyle/>
          <a:p>
            <a:pPr algn="just"/>
            <a:r>
              <a:rPr lang="en-GB" b="1" dirty="0"/>
              <a:t>Menu planning </a:t>
            </a:r>
            <a:r>
              <a:rPr lang="en-GB" dirty="0"/>
              <a:t>with a focus on sustainability not only improves the efficiency of the galley but also contributes to the global environmental strategy. By using seasonal, local and long-lasting produce, ship chefs can significantly reduce food waste and carbon footprint while providing quality meals for crew and passengers.</a:t>
            </a:r>
          </a:p>
        </p:txBody>
      </p:sp>
      <p:sp>
        <p:nvSpPr>
          <p:cNvPr id="3" name="Rectangle 2">
            <a:extLst>
              <a:ext uri="{FF2B5EF4-FFF2-40B4-BE49-F238E27FC236}">
                <a16:creationId xmlns:a16="http://schemas.microsoft.com/office/drawing/2014/main" id="{F1B8E201-B979-3758-E699-56AEDF7D859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A4A66D7-38D2-00B9-6464-5C6BEA0438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2A4152D-3F86-46BE-A7E4-97C03E26D7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89BC4B9-EA54-266C-2124-C0F54BF192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109D9FF-81C7-5D15-7009-6E26002706FA}"/>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671C2BF-C552-0069-81A9-B6A5D0C8E8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082D00B-6244-0046-84D9-448F462AAD3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DA92D85-6CAE-F7AF-A1F5-B4579F73FD78}"/>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20223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3750A-C874-9077-8165-2C79301BB99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5C0C387-9D1C-9ACD-7CAF-3D543C5DF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68273AD-AE4A-EEF2-D60A-68B68BF2560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A84E94B9-D487-E56C-2299-C64ED139DDF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92E9308-1878-B746-2452-A1C5BEB6DC3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61C9800-ACBA-1A37-2D89-D266917D0F4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480E433-EA09-37FE-B7A0-08131E39FD45}"/>
              </a:ext>
            </a:extLst>
          </p:cNvPr>
          <p:cNvSpPr txBox="1"/>
          <p:nvPr/>
        </p:nvSpPr>
        <p:spPr>
          <a:xfrm>
            <a:off x="4225856" y="2123750"/>
            <a:ext cx="4453538" cy="2585323"/>
          </a:xfrm>
          <a:prstGeom prst="rect">
            <a:avLst/>
          </a:prstGeom>
          <a:noFill/>
        </p:spPr>
        <p:txBody>
          <a:bodyPr wrap="square" rtlCol="0">
            <a:spAutoFit/>
          </a:bodyPr>
          <a:lstStyle/>
          <a:p>
            <a:pPr algn="just"/>
            <a:r>
              <a:rPr lang="en-GB" b="1" dirty="0"/>
              <a:t>Water management in the galley</a:t>
            </a:r>
          </a:p>
          <a:p>
            <a:pPr algn="just"/>
            <a:r>
              <a:rPr lang="en-GB" dirty="0"/>
              <a:t>Water is a vital resource on ships and its management in the galley is critical, especially on long voyages where fresh water refuelling is limited. Improper use of galley water can lead to its depletion, posing a risk to the health and hygiene of the crew.</a:t>
            </a:r>
          </a:p>
          <a:p>
            <a:pPr algn="just"/>
            <a:r>
              <a:rPr lang="en-GB" dirty="0"/>
              <a:t>Water reuse technique: One of the best practices is the use of water reuse systems. </a:t>
            </a:r>
          </a:p>
        </p:txBody>
      </p:sp>
      <p:sp>
        <p:nvSpPr>
          <p:cNvPr id="3" name="Rectangle 2">
            <a:extLst>
              <a:ext uri="{FF2B5EF4-FFF2-40B4-BE49-F238E27FC236}">
                <a16:creationId xmlns:a16="http://schemas.microsoft.com/office/drawing/2014/main" id="{E2D486E4-B266-AE92-3161-76773515D35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A712309-5934-2915-7B01-24A00C429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9455AF2-DD4D-AD48-B9BB-09FC4EDA5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9C6F2F6-F701-1885-14A3-E35C4D29AF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C5CD748-0E9A-0622-7324-B3127FABEE6C}"/>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CDB6D7B-492E-BC09-B0C6-C07133F270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3580AE2-439D-DBE0-C65B-349AE3E1D24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C9B2987-D44B-7059-B2D5-E658FE0A1E17}"/>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400130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448465" y="1561004"/>
            <a:ext cx="8606028" cy="4583242"/>
          </a:xfrm>
          <a:prstGeom prst="rect">
            <a:avLst/>
          </a:prstGeom>
          <a:noFill/>
        </p:spPr>
        <p:txBody>
          <a:bodyPr wrap="square" rtlCol="0">
            <a:spAutoFit/>
          </a:bodyPr>
          <a:lstStyle/>
          <a:p>
            <a:pPr>
              <a:lnSpc>
                <a:spcPct val="150000"/>
              </a:lnSpc>
            </a:pPr>
            <a:r>
              <a:rPr lang="en-GB" sz="1400" dirty="0"/>
              <a:t>Upon successful completion of the course, participants will acquire the following knowledge and skills:</a:t>
            </a:r>
            <a:endParaRPr lang="bg-BG" sz="1400" dirty="0"/>
          </a:p>
          <a:p>
            <a:pPr marL="342900" indent="-342900">
              <a:lnSpc>
                <a:spcPct val="150000"/>
              </a:lnSpc>
              <a:buAutoNum type="arabicPeriod"/>
            </a:pPr>
            <a:r>
              <a:rPr lang="en-GB" sz="1400" b="1" dirty="0"/>
              <a:t>Develop strategies for sustainable operations in ship galleys: </a:t>
            </a:r>
            <a:r>
              <a:rPr lang="en-GB" sz="1400" dirty="0"/>
              <a:t>Participants will learn to plan menus that minimize waste by incorporating seasonal, local, and durable supplies, as well as manage limited resources such as water, fuel, and energy efficiently (item 2.1).</a:t>
            </a:r>
            <a:endParaRPr lang="bg-BG" sz="1400" dirty="0"/>
          </a:p>
          <a:p>
            <a:pPr marL="342900" indent="-342900">
              <a:lnSpc>
                <a:spcPct val="150000"/>
              </a:lnSpc>
              <a:buAutoNum type="arabicPeriod"/>
            </a:pPr>
            <a:r>
              <a:rPr lang="en-GB" sz="1400" b="1" dirty="0"/>
              <a:t>Master techniques for reducing food waste at sea: </a:t>
            </a:r>
            <a:r>
              <a:rPr lang="en-GB" sz="1400" dirty="0"/>
              <a:t>Participants will gain practical skills in portion control, smart provisioning, and creative reuse of food scraps, along with techniques such as vacuum sealing, freezing, and pickling to minimize spoilage (item 2.2).</a:t>
            </a:r>
            <a:endParaRPr lang="bg-BG" sz="1400" dirty="0"/>
          </a:p>
          <a:p>
            <a:pPr marL="342900" indent="-342900">
              <a:lnSpc>
                <a:spcPct val="150000"/>
              </a:lnSpc>
              <a:buAutoNum type="arabicPeriod"/>
            </a:pPr>
            <a:r>
              <a:rPr lang="en-GB" sz="1400" b="1" dirty="0"/>
              <a:t>Foster crew engagement in sustainability efforts: </a:t>
            </a:r>
            <a:r>
              <a:rPr lang="en-GB" sz="1400" dirty="0"/>
              <a:t>Participants will understand how to actively involve crew members in reducing personal waste, energy consumption, and adopting sustainable habits, while recognizing the role of ship management in supporting these practices (item 2.3).</a:t>
            </a:r>
            <a:endParaRPr lang="bg-BG" sz="1400" dirty="0"/>
          </a:p>
          <a:p>
            <a:pPr marL="342900" indent="-342900">
              <a:lnSpc>
                <a:spcPct val="150000"/>
              </a:lnSpc>
              <a:buAutoNum type="arabicPeriod"/>
            </a:pPr>
            <a:r>
              <a:rPr lang="en-GB" sz="1400" b="1" dirty="0"/>
              <a:t>Collaborate to solve sustainability challenges: </a:t>
            </a:r>
            <a:r>
              <a:rPr lang="en-GB" sz="1400" dirty="0"/>
              <a:t>Through interactive group activities, participants will develop critical problem-solving skills by identifying specific sustainability challenges and proposing actionable solutions tailored to their ship types (item 2.4).</a:t>
            </a:r>
            <a:endParaRPr lang="bg-BG" sz="1400" dirty="0"/>
          </a:p>
          <a:p>
            <a:pPr>
              <a:lnSpc>
                <a:spcPct val="150000"/>
              </a:lnSpc>
            </a:pPr>
            <a:r>
              <a:rPr lang="en-GB" sz="1400" b="1" dirty="0"/>
              <a:t>These outcomes will empower participants to enhance sustainability in shipboard galley operations</a:t>
            </a:r>
            <a:endParaRPr lang="en-GB" sz="1600" dirty="0"/>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AEA6D-5D23-9A0B-7F3B-7341210CF64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E12F4B0-D0E4-FC76-EE45-F9EB1479CC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98BDE6F-1C03-A17C-3C02-5F237871675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B05604D1-CEE8-CE4C-6835-84E6915F9CD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E7075BE-3D09-822A-7F72-4CD307E2C1F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CC7DACE-38BE-9C06-2F23-9F1D4D4A2ED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B089725-636D-2F42-BEA3-95DB854641B0}"/>
              </a:ext>
            </a:extLst>
          </p:cNvPr>
          <p:cNvSpPr txBox="1"/>
          <p:nvPr/>
        </p:nvSpPr>
        <p:spPr>
          <a:xfrm>
            <a:off x="4225856" y="2123750"/>
            <a:ext cx="4453538" cy="3416320"/>
          </a:xfrm>
          <a:prstGeom prst="rect">
            <a:avLst/>
          </a:prstGeom>
          <a:noFill/>
        </p:spPr>
        <p:txBody>
          <a:bodyPr wrap="square" rtlCol="0">
            <a:spAutoFit/>
          </a:bodyPr>
          <a:lstStyle/>
          <a:p>
            <a:pPr algn="just"/>
            <a:r>
              <a:rPr lang="en-GB" b="1" dirty="0"/>
              <a:t>For example, water used to wash vegetables can be collected and used to clean floors or for other hygienic purposes</a:t>
            </a:r>
            <a:r>
              <a:rPr lang="en-GB" dirty="0"/>
              <a:t>. In addition, galleys can use specialised dishwashers with low water and energy consumption that use advanced water purification technologies.</a:t>
            </a:r>
          </a:p>
          <a:p>
            <a:pPr algn="just"/>
            <a:r>
              <a:rPr lang="en-GB" b="1" dirty="0"/>
              <a:t>Pre-cleaning products: </a:t>
            </a:r>
            <a:r>
              <a:rPr lang="en-GB" dirty="0"/>
              <a:t>planning hygiene procedures in the galley can also help reduce water consumption. For example, frozen or packaged produce that has already been cleaned and cut can reduce the need for additional washing, saving water and time.</a:t>
            </a:r>
          </a:p>
        </p:txBody>
      </p:sp>
      <p:sp>
        <p:nvSpPr>
          <p:cNvPr id="3" name="Rectangle 2">
            <a:extLst>
              <a:ext uri="{FF2B5EF4-FFF2-40B4-BE49-F238E27FC236}">
                <a16:creationId xmlns:a16="http://schemas.microsoft.com/office/drawing/2014/main" id="{AF8C97A5-B731-7602-D366-F3FD9D1FB27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AA7A7AC-F11E-509C-DFCD-BD51717271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A07694A-C865-6E9D-98DD-EB43788970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E19138E-73D4-AB41-5E18-AF211567CA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FDC5FDD-D938-6411-8D69-54B50B527DA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FAD4DCA-C65E-9875-E602-458BDAE2B1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800B406-8E4F-B381-1CA5-38401FB1C3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61977F75-F1B1-24D7-71A5-F6045CAABC7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401045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5F91-E58D-3A99-9FE7-D1CEF7DAD36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7B983B8-CC65-B4FB-F75A-03A5F211F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A4F605A-68B0-FDFB-59F9-039F5FC310F3}"/>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04C4D8FC-A5F1-8C85-B6CF-011E02E9103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2FC3ECF-B519-E029-832E-EABE62CD056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EFFAAD2-C4B6-5F10-6566-4F3B05DC690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2B7B018-4824-B84B-9242-0C0943426E0D}"/>
              </a:ext>
            </a:extLst>
          </p:cNvPr>
          <p:cNvSpPr txBox="1"/>
          <p:nvPr/>
        </p:nvSpPr>
        <p:spPr>
          <a:xfrm>
            <a:off x="4225856" y="2123750"/>
            <a:ext cx="4453538" cy="3970318"/>
          </a:xfrm>
          <a:prstGeom prst="rect">
            <a:avLst/>
          </a:prstGeom>
          <a:noFill/>
        </p:spPr>
        <p:txBody>
          <a:bodyPr wrap="square" rtlCol="0">
            <a:spAutoFit/>
          </a:bodyPr>
          <a:lstStyle/>
          <a:p>
            <a:pPr algn="just"/>
            <a:r>
              <a:rPr lang="en-GB" b="1" dirty="0"/>
              <a:t>Energy management</a:t>
            </a:r>
          </a:p>
          <a:p>
            <a:pPr algn="just"/>
            <a:r>
              <a:rPr lang="en-GB" dirty="0"/>
              <a:t>Energy efficiency is critical in the galley as kitchen equipment such as stoves, ovens and refrigerators consume significant amounts of energy. On long voyages, limited fuel requires that energy resources be managed wisely.</a:t>
            </a:r>
          </a:p>
          <a:p>
            <a:pPr algn="just"/>
            <a:r>
              <a:rPr lang="en-GB" b="1" dirty="0"/>
              <a:t>Using energy efficient appliances: </a:t>
            </a:r>
            <a:r>
              <a:rPr lang="en-GB" dirty="0"/>
              <a:t>the new generation of energy saving galley appliances can significantly reduce energy consumption. Induction cooktops, for example, use less electricity as they heat the vessel directly rather than the surface. In addition, convection ovens reduce cooking time and also contribute to energy savings.</a:t>
            </a:r>
          </a:p>
        </p:txBody>
      </p:sp>
      <p:sp>
        <p:nvSpPr>
          <p:cNvPr id="3" name="Rectangle 2">
            <a:extLst>
              <a:ext uri="{FF2B5EF4-FFF2-40B4-BE49-F238E27FC236}">
                <a16:creationId xmlns:a16="http://schemas.microsoft.com/office/drawing/2014/main" id="{FDCB2AB9-707A-F26F-26B0-E653094D90F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9AF1553-ECD5-71E5-6300-EA7B8C4007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C1D07DE-572F-525B-5AF6-D8BD332BA4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80C40BB-F6C4-77E8-87A0-DA4B3C8159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8532092-32CE-148A-4913-E771D64E4F9D}"/>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B44390B-74A5-4BA1-4DDB-2B10F3AFA4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599F276-435B-FE27-3AF9-E5E04FE5EDC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28E1E488-5B85-5F88-658C-66F52371C385}"/>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423782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34A70-B9B2-0BDA-326D-B7653B35C58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91CD9B0-8915-DE1E-E063-F5138CE182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D50859-FB32-BE54-A469-52B59D92409F}"/>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9D8991A4-4AC4-7B6F-1A3F-B5C7654BE46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18E6ED9-A56E-9942-AE71-5728184578E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B89FC44-DF1C-7CF1-BE6B-DDC26A52BA4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F3EAC98-6D5B-BFE5-04FC-98804C53121A}"/>
              </a:ext>
            </a:extLst>
          </p:cNvPr>
          <p:cNvSpPr txBox="1"/>
          <p:nvPr/>
        </p:nvSpPr>
        <p:spPr>
          <a:xfrm>
            <a:off x="4225856" y="2123750"/>
            <a:ext cx="4453538" cy="2585323"/>
          </a:xfrm>
          <a:prstGeom prst="rect">
            <a:avLst/>
          </a:prstGeom>
          <a:noFill/>
        </p:spPr>
        <p:txBody>
          <a:bodyPr wrap="square" rtlCol="0">
            <a:spAutoFit/>
          </a:bodyPr>
          <a:lstStyle/>
          <a:p>
            <a:pPr algn="just"/>
            <a:r>
              <a:rPr lang="en-GB" b="1" dirty="0"/>
              <a:t>Energy consumption optimisation programmes: </a:t>
            </a:r>
            <a:r>
              <a:rPr lang="en-GB" dirty="0"/>
              <a:t>many ships implement real-time energy monitoring and control systems. These systems allow tracking of galley energy needs and optimizing appliance usage based on galley occupancy. This can include cooking at certain times when energy consumption is lower and using economical equipment settings.</a:t>
            </a:r>
          </a:p>
        </p:txBody>
      </p:sp>
      <p:sp>
        <p:nvSpPr>
          <p:cNvPr id="3" name="Rectangle 2">
            <a:extLst>
              <a:ext uri="{FF2B5EF4-FFF2-40B4-BE49-F238E27FC236}">
                <a16:creationId xmlns:a16="http://schemas.microsoft.com/office/drawing/2014/main" id="{AFABD73B-B5CA-9670-FFD2-31CDD605FBD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CE64981-A663-3926-A862-5679605309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19B2DA8-2BDE-4A0C-8AF0-A5EE251F04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983AA6B-DB97-5CC6-8C0C-FF74969871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F34816C-47B3-D777-B752-8BA49E0E4DC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C5DC5F9-E1EA-ABEE-73E2-5C2467A37FF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45CFDC4-D429-8920-0C62-FAAD5D2B0C1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10BE6F0D-6DEA-96D7-F70D-45BF35495968}"/>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688927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62C73-E943-C3A8-396A-421679936F3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288D42E-F16F-589D-C23B-28BA384E5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710BD2F-DE2F-CAC1-47EF-8F2F99F21545}"/>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1204AF56-7001-5011-4A11-71AC8B238C9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256E516-FA0C-E474-03E4-84F949788F7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DD03646-D468-E41B-B026-C0E4710F0DC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E9CFFE8-8CEE-EEBE-1205-7D2DE334F33A}"/>
              </a:ext>
            </a:extLst>
          </p:cNvPr>
          <p:cNvSpPr txBox="1"/>
          <p:nvPr/>
        </p:nvSpPr>
        <p:spPr>
          <a:xfrm>
            <a:off x="4225855" y="2123750"/>
            <a:ext cx="4706203" cy="3970318"/>
          </a:xfrm>
          <a:prstGeom prst="rect">
            <a:avLst/>
          </a:prstGeom>
          <a:noFill/>
        </p:spPr>
        <p:txBody>
          <a:bodyPr wrap="square" rtlCol="0">
            <a:spAutoFit/>
          </a:bodyPr>
          <a:lstStyle/>
          <a:p>
            <a:pPr algn="just"/>
            <a:r>
              <a:rPr lang="en-GB" b="1" dirty="0"/>
              <a:t>Fuel and transport management</a:t>
            </a:r>
          </a:p>
          <a:p>
            <a:pPr algn="just"/>
            <a:r>
              <a:rPr lang="en-GB" dirty="0"/>
              <a:t>On ships, fuel is not used directly in the galley, but the energy required to keep the galley running is directly linked to the ship's fuel. Reducing the overall energy consumption of the ship reduces the need for fuel.</a:t>
            </a:r>
          </a:p>
          <a:p>
            <a:pPr algn="just"/>
            <a:r>
              <a:rPr lang="en-GB" b="1" dirty="0"/>
              <a:t>Planning of the horseradish preparation processes:</a:t>
            </a:r>
          </a:p>
          <a:p>
            <a:pPr algn="just"/>
            <a:r>
              <a:rPr lang="en-GB" dirty="0"/>
              <a:t>Cooks can plan the workflow to make the most of the time and energy of the appliances. For example, cooking larger quantities of food at a time, which can then be stored and used, reduces the frequency of switching on stoves and ovens.</a:t>
            </a:r>
          </a:p>
        </p:txBody>
      </p:sp>
      <p:sp>
        <p:nvSpPr>
          <p:cNvPr id="3" name="Rectangle 2">
            <a:extLst>
              <a:ext uri="{FF2B5EF4-FFF2-40B4-BE49-F238E27FC236}">
                <a16:creationId xmlns:a16="http://schemas.microsoft.com/office/drawing/2014/main" id="{F0B976E8-22F7-FE4B-B518-0491370AC17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13D0114-A504-133C-05DC-2BF9FF0EC8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0C80E67-A3D0-234A-534B-3CB0051A98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8F63022-FBD8-1464-C18A-B56F028B5F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CD46D11-2CC9-CB74-D3F4-90A72E68C45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D9F0B59-3A64-84DD-3D86-8252DB51F4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15F9F92-B33A-7BD9-570D-09FA4B692B2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94EA523-4966-1754-6872-F87BAF706901}"/>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82984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B2E2D-B69A-CD63-52EB-369E0C23B94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0FC9668-5664-75AD-A467-86B50ACFF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6C7BA88-D6E2-6AC4-CBDA-B2129DCC98D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393D4CCF-0A30-E6D8-1BFC-C7412363701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D538CB8-ED9D-DC96-6863-C04541069DE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74B9212-275D-0BC8-B7EB-974FCF35342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0F03F308-6ED7-EECC-2570-8AE875682CD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A651B3D-92FE-16AF-945D-571F0EDD49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AEB95D7-3E72-2E88-1339-B3FBF552D6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697BAC8-88CB-375F-50D4-E4FED299D5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AB11B19-9ACB-0BBF-1959-44772FE7A16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1BFA142-EE67-C3B3-BFD6-CCA4BBB69A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E6545D5-6B7C-E274-C397-02E3F181685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301FBFD-F5F4-626C-B309-2E8488CEDBEF}"/>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1" y="1975771"/>
            <a:ext cx="9144000" cy="3735167"/>
          </a:xfrm>
          <a:prstGeom prst="rect">
            <a:avLst/>
          </a:prstGeom>
          <a:noFill/>
          <a:ln>
            <a:noFill/>
          </a:ln>
        </p:spPr>
      </p:pic>
    </p:spTree>
    <p:extLst>
      <p:ext uri="{BB962C8B-B14F-4D97-AF65-F5344CB8AC3E}">
        <p14:creationId xmlns:p14="http://schemas.microsoft.com/office/powerpoint/2010/main" val="224127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AC356-F24E-0109-8589-02BE8CD01F8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BDAE5C-77E4-81CD-3B20-2295493BF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B8E4F02-899E-D1B1-D169-8CB8EFB7E51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A3564B11-F22B-2F8E-2C14-27F7A092EF8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BE4249A-452A-C1B3-0E91-24ED44FF88C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01FC377-DD5D-EFC1-C5EE-CC8235B1D59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42843DC-346A-8143-2155-936D85786D25}"/>
              </a:ext>
            </a:extLst>
          </p:cNvPr>
          <p:cNvSpPr txBox="1"/>
          <p:nvPr/>
        </p:nvSpPr>
        <p:spPr>
          <a:xfrm>
            <a:off x="4225855" y="2123750"/>
            <a:ext cx="4706203" cy="2862322"/>
          </a:xfrm>
          <a:prstGeom prst="rect">
            <a:avLst/>
          </a:prstGeom>
          <a:noFill/>
        </p:spPr>
        <p:txBody>
          <a:bodyPr wrap="square" rtlCol="0">
            <a:spAutoFit/>
          </a:bodyPr>
          <a:lstStyle/>
          <a:p>
            <a:pPr algn="just"/>
            <a:r>
              <a:rPr lang="en-GB" b="1" dirty="0"/>
              <a:t>Managing food waste on ships is critical to the sustainability of galley operations. </a:t>
            </a:r>
          </a:p>
          <a:p>
            <a:pPr algn="just"/>
            <a:endParaRPr lang="en-GB" b="1" dirty="0"/>
          </a:p>
          <a:p>
            <a:pPr algn="just"/>
            <a:r>
              <a:rPr lang="en-GB" dirty="0"/>
              <a:t>Due to limited resources and space on board, chefs and teams need to implement smart waste reduction strategies, which includes precise portion planning, efficient use of leftover food and preventing product spoilage. </a:t>
            </a:r>
          </a:p>
          <a:p>
            <a:pPr algn="just"/>
            <a:r>
              <a:rPr lang="en-GB" dirty="0"/>
              <a:t>Here are some key approaches to reducing food waste at sea.</a:t>
            </a:r>
          </a:p>
        </p:txBody>
      </p:sp>
      <p:sp>
        <p:nvSpPr>
          <p:cNvPr id="3" name="Rectangle 2">
            <a:extLst>
              <a:ext uri="{FF2B5EF4-FFF2-40B4-BE49-F238E27FC236}">
                <a16:creationId xmlns:a16="http://schemas.microsoft.com/office/drawing/2014/main" id="{85407268-A872-E9DC-816B-E9A7A31D193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1739F54-4662-7275-8F07-B94B1F8BB2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6A7E22C-3487-7EDC-2CCE-68D12ABF19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21171A4-1081-6ACC-C524-A283311A96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00B4BDB-1405-67B7-EC32-53323BA42069}"/>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413D9E6-AA0C-FD11-6FF6-4E669AE6C6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A71C1AF-DEDE-7143-77FB-773143D4C88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B3BAF4B-680F-B2C9-2355-850C0D9C8404}"/>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434078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66313-CFA5-4EDB-E3A7-132089ED8CF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EE86548-D724-466D-250F-CC67B9050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4B43268-264E-F208-FE50-26D125137F9B}"/>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4449661B-3547-78C1-CFC6-EBC0925F1BD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CC571E4-B82B-0F28-9347-ABD29C1DB09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2D2021DF-746D-414E-18B3-8416123A95C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A5F51D7-8FFC-2530-964D-08B148E38EDB}"/>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Portion control and smart provisioning: ensuring the right amount of food for the number of crew and the length of the trips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Portion control One of the most important aspects of reducing food waste is portion control. Overcooking or preparing too large portions leads to inevitable food waste, especially when the cooked food cannot be stored safely for later use. Portion control requires careful planning of each meal to suit the appetite of the crew and the length of the voyage.</a:t>
            </a:r>
          </a:p>
        </p:txBody>
      </p:sp>
      <p:sp>
        <p:nvSpPr>
          <p:cNvPr id="3" name="Rectangle 2">
            <a:extLst>
              <a:ext uri="{FF2B5EF4-FFF2-40B4-BE49-F238E27FC236}">
                <a16:creationId xmlns:a16="http://schemas.microsoft.com/office/drawing/2014/main" id="{F13F0441-83D1-87ED-6D78-07E80135778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7ECBE1-4EE0-FC87-9855-A66BBC4446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D8358A0-7ED2-DCEC-7092-B8AE221E66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32BDF9C-F1D3-927E-3D83-6E45B6D017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2FA5D44-10B6-D05C-0F0B-7374747286A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BC00FCD-74EC-953A-6ACC-8001E8DBD3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ACA5988-409D-8FC0-488A-3E17F1A6C5B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4DE9DB9-4CBD-8D1B-60F2-B29122267467}"/>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09324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100D-6EA4-527D-407E-5CA08175341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78D3987-B047-3CA7-96F4-6B14869C7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E037747-4EBB-0E1B-51FA-B36B4A50537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C2E3B06B-6AFB-82AA-0F93-C8ECD6C8C0C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311E961-65E7-2DA8-73A4-68F92F04124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1A00C93-F7AF-A349-F1E8-0536548B4A3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A99EC02-A260-537A-ED8E-935CB21992E0}"/>
              </a:ext>
            </a:extLst>
          </p:cNvPr>
          <p:cNvSpPr txBox="1"/>
          <p:nvPr/>
        </p:nvSpPr>
        <p:spPr>
          <a:xfrm>
            <a:off x="4225855" y="2123750"/>
            <a:ext cx="4706203" cy="39703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Track crew preferences: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Ship chefs can use information about the crew's eating habits to plan portions more accurately. For example, if it is known that certain crew members prefer lighter meals, this can lead to preparing smaller portions for them, which reduces excesses.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Use of digital tools: some ships use software systems that allow menu planning and accurate calculation of the quantities of food required according to the number of crew and the length of the voyage. This includes calculating daily food requirements, which prevents the preparation of extra food.</a:t>
            </a:r>
          </a:p>
        </p:txBody>
      </p:sp>
      <p:sp>
        <p:nvSpPr>
          <p:cNvPr id="3" name="Rectangle 2">
            <a:extLst>
              <a:ext uri="{FF2B5EF4-FFF2-40B4-BE49-F238E27FC236}">
                <a16:creationId xmlns:a16="http://schemas.microsoft.com/office/drawing/2014/main" id="{BA9A4DB6-156B-977B-5B16-0CBA024399F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62C1C4B-5908-9DD1-BB58-D08828DC36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FCC1C76-B1D1-6DBF-1B5F-60E4FFF2A7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94BEE39-BD5A-2221-2092-5A3E42D6F7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3531F3F-EDE5-457A-D4C1-98167B9C108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CF7EBBB-3B5C-FA79-4D7A-ADE6FB09CC3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C25751E-EA85-02DB-7EF9-3EE99D5446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47987FE-998D-8B47-B305-D27A8655A64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93241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ACDDE-C30A-8763-C41E-A8701910028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E9F9CC4-8DF6-C129-32C5-CB9AF47BB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2C322B5-ED8F-DB0E-420E-0F7741AEF14C}"/>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2AD7E67E-9B74-A738-2F5A-3691A2CE471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4AD13A3-C2FF-6B6E-3A18-ABE78048A85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ACC6767A-524A-5534-665B-92CEAD4831B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D458207-D333-B019-E113-1298DE79E5FC}"/>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Smart Provisioning Planning</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Provision planning is essential to reduce food waste on long journeys. With limited access to fresh produce and limited storage space, it is important to ensure the right amounts of food are available for the crew throughout the trip.</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Forecasting food consumption: accurate forecasting of required stocks can prevent food surpluses and shortages. To do this, cooks can use data from previous voyages to plan the quantities needed for different crews under different conditions.</a:t>
            </a:r>
          </a:p>
        </p:txBody>
      </p:sp>
      <p:sp>
        <p:nvSpPr>
          <p:cNvPr id="3" name="Rectangle 2">
            <a:extLst>
              <a:ext uri="{FF2B5EF4-FFF2-40B4-BE49-F238E27FC236}">
                <a16:creationId xmlns:a16="http://schemas.microsoft.com/office/drawing/2014/main" id="{209FB96A-6AF3-6358-B19B-C3B428160B3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549A94B-20CE-005F-F81A-4D5A3BC038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79F4E45-48D6-BC2D-D079-EAEB3635A4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B581783-4A5A-007C-2E87-4C98BD56C6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8BB78E0-CC46-A2E4-8C05-1AB4EE707F7A}"/>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58580D2-C94B-24A3-8C0D-0BC0CCABB54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29E9B8C-492E-31BD-9228-EC6604119A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347A7EA4-9AC4-92AE-15EC-AE353A88F6F9}"/>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3117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255A-8CFD-D2F7-432D-F6B7632ACEC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BBC04C3-5BDE-F78C-BBB4-9B8A5385BD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4AC6944-BA76-5931-C8F4-5DF6A037B103}"/>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3354D15C-9CB4-D712-77A2-002A14800E0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46F646F-396F-D8B0-9870-B5A97F66CA0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A300124-92A6-AC47-F7D6-18F63DE0ACE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B88DF21-8BB9-61D1-3623-78ADDC87E67F}"/>
              </a:ext>
            </a:extLst>
          </p:cNvPr>
          <p:cNvSpPr txBox="1"/>
          <p:nvPr/>
        </p:nvSpPr>
        <p:spPr>
          <a:xfrm>
            <a:off x="4225855" y="2123750"/>
            <a:ext cx="4706203"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First-in, first-out strategy: To prevent products from spoiling, it is important to apply a first-in, first-out (FIFO) strategy, where older products are used first to avoid wastage due to expiry.</a:t>
            </a:r>
          </a:p>
        </p:txBody>
      </p:sp>
      <p:sp>
        <p:nvSpPr>
          <p:cNvPr id="3" name="Rectangle 2">
            <a:extLst>
              <a:ext uri="{FF2B5EF4-FFF2-40B4-BE49-F238E27FC236}">
                <a16:creationId xmlns:a16="http://schemas.microsoft.com/office/drawing/2014/main" id="{768E3A20-AEF1-91B3-1095-5DB1DEA45B2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EDA2A73-1652-DF91-E05D-A23AC1E9C5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F8E5678-BCBE-CAD7-ADBD-783610D028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3F74540-E8A6-3267-D92A-109E069811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39B5E6C-8398-8A65-723A-25292903B72A}"/>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AE35A9F-79C5-21DA-0CE2-D8B8403EE3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87172B6-48A2-D847-540D-FB074D974D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581CB0A-98E5-866A-5916-3491358AD46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12472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639479" y="1590173"/>
            <a:ext cx="8504521" cy="4278094"/>
          </a:xfrm>
          <a:prstGeom prst="rect">
            <a:avLst/>
          </a:prstGeom>
          <a:noFill/>
        </p:spPr>
        <p:txBody>
          <a:bodyPr wrap="square" rtlCol="0">
            <a:spAutoFit/>
          </a:bodyPr>
          <a:lstStyle/>
          <a:p>
            <a:r>
              <a:rPr lang="en-GB" sz="1600" dirty="0" err="1"/>
              <a:t>2.How</a:t>
            </a:r>
            <a:r>
              <a:rPr lang="en-GB" sz="1600" dirty="0"/>
              <a:t> to Support Sustainability in the Galleys</a:t>
            </a:r>
          </a:p>
          <a:p>
            <a:r>
              <a:rPr lang="en-GB" sz="1600" dirty="0"/>
              <a:t>2.1.</a:t>
            </a:r>
            <a:r>
              <a:rPr lang="bg-BG" sz="1600" dirty="0"/>
              <a:t> </a:t>
            </a:r>
            <a:r>
              <a:rPr lang="en-GB" sz="1600" dirty="0"/>
              <a:t>Strategies for Supporting Sustainability</a:t>
            </a:r>
            <a:endParaRPr lang="bg-BG" sz="1600" dirty="0"/>
          </a:p>
          <a:p>
            <a:pPr marL="285750" indent="-285750">
              <a:buFont typeface="Wingdings" panose="05000000000000000000" pitchFamily="2" charset="2"/>
              <a:buChar char="§"/>
            </a:pPr>
            <a:r>
              <a:rPr lang="en-GB" sz="1600" dirty="0"/>
              <a:t>Menu planning to reduce waste: using seasonal, local, and durable supplies</a:t>
            </a:r>
          </a:p>
          <a:p>
            <a:pPr marL="285750" indent="-285750">
              <a:buFont typeface="Wingdings" panose="05000000000000000000" pitchFamily="2" charset="2"/>
              <a:buChar char="§"/>
            </a:pPr>
            <a:r>
              <a:rPr lang="en-GB" sz="1600" dirty="0"/>
              <a:t>Efficient resource management (water, fuel, energy) in galleys with limited access to resupply</a:t>
            </a:r>
          </a:p>
          <a:p>
            <a:r>
              <a:rPr lang="en-GB" sz="1600" dirty="0"/>
              <a:t>2.2.</a:t>
            </a:r>
            <a:r>
              <a:rPr lang="bg-BG" sz="1600" dirty="0"/>
              <a:t> </a:t>
            </a:r>
            <a:r>
              <a:rPr lang="en-GB" sz="1600" dirty="0"/>
              <a:t>Reducing Food Waste at Sea</a:t>
            </a:r>
          </a:p>
          <a:p>
            <a:pPr marL="285750" indent="-285750">
              <a:buFont typeface="Wingdings" panose="05000000000000000000" pitchFamily="2" charset="2"/>
              <a:buChar char="§"/>
            </a:pPr>
            <a:r>
              <a:rPr lang="en-GB" sz="1600" dirty="0"/>
              <a:t>Portion control and smart provisioning: ensuring the right quantities are cooked based on crew size and duration of voyages</a:t>
            </a:r>
          </a:p>
          <a:p>
            <a:pPr marL="285750" indent="-285750">
              <a:buFont typeface="Wingdings" panose="05000000000000000000" pitchFamily="2" charset="2"/>
              <a:buChar char="§"/>
            </a:pPr>
            <a:r>
              <a:rPr lang="en-GB" sz="1600" dirty="0"/>
              <a:t>Techniques to reuse leftovers and minimize spoilage (vacuum sealing, freezing, pickling)</a:t>
            </a:r>
          </a:p>
          <a:p>
            <a:pPr marL="285750" indent="-285750">
              <a:buFont typeface="Wingdings" panose="05000000000000000000" pitchFamily="2" charset="2"/>
              <a:buChar char="§"/>
            </a:pPr>
            <a:r>
              <a:rPr lang="en-GB" sz="1600" dirty="0"/>
              <a:t>Creative uses of food scraps for stocks, soups, and other dishes</a:t>
            </a:r>
          </a:p>
          <a:p>
            <a:r>
              <a:rPr lang="en-GB" sz="1600" dirty="0"/>
              <a:t>2.3.</a:t>
            </a:r>
            <a:r>
              <a:rPr lang="bg-BG" sz="1600" dirty="0"/>
              <a:t> </a:t>
            </a:r>
            <a:r>
              <a:rPr lang="en-GB" sz="1600" dirty="0"/>
              <a:t>Crew Engagement and Sustainable Practices</a:t>
            </a:r>
          </a:p>
          <a:p>
            <a:pPr marL="285750" indent="-285750">
              <a:buFont typeface="Wingdings" panose="05000000000000000000" pitchFamily="2" charset="2"/>
              <a:buChar char="§"/>
            </a:pPr>
            <a:r>
              <a:rPr lang="en-GB" sz="1600" dirty="0"/>
              <a:t>How to engage the crew in sustainability efforts: reducing personal waste, energy use, and fostering a culture of sustainability</a:t>
            </a:r>
          </a:p>
          <a:p>
            <a:pPr marL="285750" indent="-285750">
              <a:buFont typeface="Wingdings" panose="05000000000000000000" pitchFamily="2" charset="2"/>
              <a:buChar char="§"/>
            </a:pPr>
            <a:r>
              <a:rPr lang="en-GB" sz="1600" dirty="0"/>
              <a:t>Role of ship management in supporting sustainable galley operations</a:t>
            </a:r>
          </a:p>
          <a:p>
            <a:r>
              <a:rPr lang="en-GB" sz="1600" dirty="0"/>
              <a:t>2.4.</a:t>
            </a:r>
            <a:r>
              <a:rPr lang="bg-BG" sz="1600" dirty="0"/>
              <a:t> </a:t>
            </a:r>
            <a:r>
              <a:rPr lang="en-GB" sz="1600" dirty="0"/>
              <a:t>Interactive Group Activity</a:t>
            </a:r>
          </a:p>
          <a:p>
            <a:pPr marL="285750" indent="-285750">
              <a:buFont typeface="Wingdings" panose="05000000000000000000" pitchFamily="2" charset="2"/>
              <a:buChar char="§"/>
            </a:pPr>
            <a:r>
              <a:rPr lang="en-GB" sz="1600" dirty="0"/>
              <a:t>Participants collaborate to identify sustainability challenges and propose solutions for galleys on their types of ships</a:t>
            </a:r>
            <a:endParaRPr lang="bg-BG" sz="1600" dirty="0"/>
          </a:p>
          <a:p>
            <a:endParaRPr lang="en-GB" sz="1600" dirty="0"/>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22C88-C70C-05B6-52A0-61F8769EC84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714B9F5-14EA-D949-0A47-7A6B18670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28ECEE8-9061-57A2-5DCF-B08DA45B563F}"/>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CC832E8B-D0C8-FC00-CEF3-65B30285781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251E6DD-7080-378C-4732-FBAD5225AF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BC1771FC-A875-6E8F-C167-FB65E938954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405E921-BBCF-DBCF-3476-DDFF853BB4D5}"/>
              </a:ext>
            </a:extLst>
          </p:cNvPr>
          <p:cNvSpPr txBox="1"/>
          <p:nvPr/>
        </p:nvSpPr>
        <p:spPr>
          <a:xfrm>
            <a:off x="4225855" y="2123750"/>
            <a:ext cx="4706203" cy="286232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Techniques to reuse leftovers and minimize spoilage (vacuuming, freezing, pickling)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Vacuuming of food products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Vacuuming is one of the most effective techniques for extending the shelf life of food products, especially on ships where storage conditions may be limited. Vacuumed foods are preserved longer as contact with air, which leads to spoilage, is minimised.</a:t>
            </a:r>
          </a:p>
        </p:txBody>
      </p:sp>
      <p:sp>
        <p:nvSpPr>
          <p:cNvPr id="3" name="Rectangle 2">
            <a:extLst>
              <a:ext uri="{FF2B5EF4-FFF2-40B4-BE49-F238E27FC236}">
                <a16:creationId xmlns:a16="http://schemas.microsoft.com/office/drawing/2014/main" id="{B6A5A85D-0A06-1BC3-9830-9465CA201C0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C63A154-CB06-6025-BC14-2D16643F3A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12AEEC7-9208-9D10-7049-6167A66BC4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A5A934C-3C53-9942-CC9A-DAEFB2136A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DDD9DB2-919E-CB39-9240-C861A4ACCE4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00EBBB9-F531-7941-3DCC-9F159370EC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55F62CA-CF3B-C885-1534-AF8C9DBDEE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A06379F-0851-FE25-0C01-9E0F0DBE09CF}"/>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86479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EEFB4-1D3D-B973-A422-1DE4B7EC51B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BBB7455-87BC-5D31-36F0-D38D694E9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205B1FC-2B5A-0871-4447-DCD28A39665F}"/>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46806F49-DA32-F18D-3481-A34AF89118C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5A2A51F-473F-FE18-40B9-05FFBFA252E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F871CD0-37DE-3889-A228-FCE79668B702}"/>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3AAD529-9E24-2ABF-4E0C-6F89E6C982B9}"/>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Freezing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Freezing food is a standard way to extend the shelf life of products, especially on longer voyages. To prevent fresh produce from spoiling, it can be frozen, thus preserving its nutritional value.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Freezing plan: cooks should develop a freezing plan that includes what products to freeze, when and for how long. For example, leftover soups and sauces can be frozen in small portions and used later.</a:t>
            </a:r>
          </a:p>
        </p:txBody>
      </p:sp>
      <p:sp>
        <p:nvSpPr>
          <p:cNvPr id="3" name="Rectangle 2">
            <a:extLst>
              <a:ext uri="{FF2B5EF4-FFF2-40B4-BE49-F238E27FC236}">
                <a16:creationId xmlns:a16="http://schemas.microsoft.com/office/drawing/2014/main" id="{A93AABC9-CC9B-2D0D-C3A6-622820933C6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175E53E-13DC-5335-D519-582C56D603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5E1A0B3-4B26-5D0B-8925-C42E918E66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E4AFBD3-61AD-6ECD-491C-8057D839A2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2B65B77-17EC-8647-42C6-F8110E29D773}"/>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C7375AB-641D-6715-C65F-4E2B566D093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FEFEE9C-C380-F988-8EA0-93A885ED94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AEE94E2-4D27-DE30-2900-C8A9ABA5105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533517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CD9B1-106B-3ABA-290B-91D815BA459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104FC6A-029B-7F4A-FF38-EFC056CA47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EBA0337-DE4E-9F11-24ED-19B1F3CD958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2E3F01FE-02CD-B906-46E9-FEC74833BF8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385B7F4-5FFA-2704-8384-82A9051F91C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90A8125-AF2C-4628-E746-1B44F2D2459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9DD1B57-A991-6C83-8561-8410DD0EBE95}"/>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Pickling</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Marinating is another technique that can help preserve foods for longer. Pickled products have a longer shelf life and can add variety to a crew's menu.</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Marinating vegetables and meat: Vegetables, such as cucumbers and carrots, can be marinated and stored for longer, while meat can be marinated for later use in dishes. This not only prevents the products from spoiling but also enriches the menu.</a:t>
            </a:r>
          </a:p>
        </p:txBody>
      </p:sp>
      <p:sp>
        <p:nvSpPr>
          <p:cNvPr id="3" name="Rectangle 2">
            <a:extLst>
              <a:ext uri="{FF2B5EF4-FFF2-40B4-BE49-F238E27FC236}">
                <a16:creationId xmlns:a16="http://schemas.microsoft.com/office/drawing/2014/main" id="{BC5870C1-D591-C7F5-2714-637CF7894D4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DC1C00D-7D98-0341-441E-9A7A1DDD4E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496F2BF-A7D9-628D-93B4-672D8534F6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C811C37-5571-929C-717F-B79B751BEC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B9F21DA-029E-56C5-DC53-43CB42B04D08}"/>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3B7F62D-14A6-473D-A77F-CB4733FD9D7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1F518EC-1DFD-0515-C74C-6BF0DE1941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F444AFE-77E0-A1F6-3B6E-2404A5ED9CE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536309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EF938-F258-1A0D-270F-0F125C1454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A7150A3-124A-4DA9-8615-1612B0B5E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87198D3-77EC-D972-92CD-E3CC8790E123}"/>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C8B46241-22E1-CE49-D76F-3523CCD5769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A493CA8-C89B-35E7-D5B4-5A64F8BD2B2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F4763E2-B9C9-C130-0B8A-18A32DD16AF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FD01281-DBFE-22BB-C4C9-D7E3CC84443D}"/>
              </a:ext>
            </a:extLst>
          </p:cNvPr>
          <p:cNvSpPr txBox="1"/>
          <p:nvPr/>
        </p:nvSpPr>
        <p:spPr>
          <a:xfrm>
            <a:off x="4225855" y="2123750"/>
            <a:ext cx="4706203" cy="258532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Creative ways to use food scraps for broths, soups and other dishes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Creative use of food scraps is an important part of reducing food waste in the galley. Instead of being thrown away, leftovers can be used to make new meals that are delicious and nutritious.</a:t>
            </a:r>
          </a:p>
        </p:txBody>
      </p:sp>
      <p:sp>
        <p:nvSpPr>
          <p:cNvPr id="3" name="Rectangle 2">
            <a:extLst>
              <a:ext uri="{FF2B5EF4-FFF2-40B4-BE49-F238E27FC236}">
                <a16:creationId xmlns:a16="http://schemas.microsoft.com/office/drawing/2014/main" id="{81085C07-4A57-9CBA-2793-37F229CC070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72E53DF-F72D-A8CE-923A-80C6B909F3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2BB42DC-B63E-5246-527B-E09365492F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4C57FD8-16F5-8712-6AA5-8E341D1266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9BC9011-FA24-0641-1955-B3136A231F4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177C9F4-4AAB-3715-ED91-9EF6D266A9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C938513-C188-7DF5-8498-8E92ED0530A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A3F74D8-9E92-0817-984C-37E846BCB5B4}"/>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62354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FB73-0918-4B3A-BEE1-2DDAD14EF67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D19C58E-7873-F4BB-574A-ABEF98BB67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B667460-98EE-8A48-75DC-7067F2C3B79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0F418E10-75AB-8949-1594-ECCA5EBAF63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B6E68BF-2BB2-A258-A28C-AF1AF8FE151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C2DFDA2F-AC32-BB59-660E-E8EE7AFC504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036A360-A843-193B-DA1E-6210CE30AE23}"/>
              </a:ext>
            </a:extLst>
          </p:cNvPr>
          <p:cNvSpPr txBox="1"/>
          <p:nvPr/>
        </p:nvSpPr>
        <p:spPr>
          <a:xfrm>
            <a:off x="4225855" y="2123750"/>
            <a:ext cx="4706203" cy="313932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Preparation of broths and soups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Leftover meat, fish and vegetables can be used to make broths and soups. For example, the bones of chicken or fish can be boiled to make stock, which can then be used as a base for soups or sauces.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Using peelings and leftovers: peelings from carrots, onions and other vegetables can also be used to make stock. This is an excellent way to get the most out of food and reduce waste.</a:t>
            </a:r>
          </a:p>
        </p:txBody>
      </p:sp>
      <p:sp>
        <p:nvSpPr>
          <p:cNvPr id="3" name="Rectangle 2">
            <a:extLst>
              <a:ext uri="{FF2B5EF4-FFF2-40B4-BE49-F238E27FC236}">
                <a16:creationId xmlns:a16="http://schemas.microsoft.com/office/drawing/2014/main" id="{6937AE48-8737-89B5-6CF2-E4B3A5D61A9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3F9374B-F0D3-832E-A6D5-CFBB511154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5C3A0C6-A7EE-0575-6456-0E393A7A05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B346AD4-605C-01CF-101F-6425FE1444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B44D620-A523-495C-7999-B2CDD8500A9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BE84006-F2E0-9B9F-35CE-C2E2D2FB7D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623A671-FE77-DDAE-A25F-2665B006465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6400B25C-236D-4DBC-0531-8AB7C0AF18F7}"/>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269168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09CB-976B-0AD8-CAB7-129F8213203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FB57868-A244-7D0F-04EE-6FABF1DC25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BA44ADC-EAD3-EE45-8EDB-560023E52234}"/>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F693671B-DB1D-3E36-63EB-DC4DF1ABE51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B72DB1E-6921-0BAB-74F1-44044028107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01D6CE1-5A82-52C9-071A-04728CB57BB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8A30E78-2470-6954-244C-79C7509874ED}"/>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Using leftovers for new dishes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Leftovers from cooked meals can be used to create new creative dishes.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For example, leftover roast meat can be used to make sandwiches or fillings for pasta.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Creative recipes: leftover potatoes can be made into mashed potatoes or croquettes, while leftover cooked vegetables can be used in salads or casseroles. This not only reduces waste but also provides variety in the crew's daily menu.</a:t>
            </a:r>
          </a:p>
        </p:txBody>
      </p:sp>
      <p:sp>
        <p:nvSpPr>
          <p:cNvPr id="3" name="Rectangle 2">
            <a:extLst>
              <a:ext uri="{FF2B5EF4-FFF2-40B4-BE49-F238E27FC236}">
                <a16:creationId xmlns:a16="http://schemas.microsoft.com/office/drawing/2014/main" id="{56E36DD9-5499-E0E0-E39D-CD5DBC3C6E7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2E65C20-7E42-6FBD-F7FF-5AEF92C08C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E649383-091D-92A4-1E92-FC6FEFA473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3E8C3E5-39C5-5904-84C0-A59C244242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6E7BBAC-EB04-6F9F-A791-3F430162A9A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ED552C7-E126-4B36-ED6F-73E0E64FFFF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40630E2-BED5-4316-D26A-3E30AB2D634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2A33BA01-33BB-6C58-4D5C-D802E91F945C}"/>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609557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BF64-5FC1-F9D3-0D30-40903CC04CE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39B1D2E-5122-020B-83EF-17A3D34690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1BE45D9-CF17-C50E-06F2-9A397AAEA5B5}"/>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8A4E955D-121C-2183-FCB4-58B7AAFEE89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C60CEEA-AE1F-F6A8-0547-6A67FA5EE25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872ECC6-19E9-3172-BCA8-DB3756AFD6A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4FFC9DC-1B81-4D60-01C4-F1EC5BF75D9E}"/>
              </a:ext>
            </a:extLst>
          </p:cNvPr>
          <p:cNvSpPr txBox="1"/>
          <p:nvPr/>
        </p:nvSpPr>
        <p:spPr>
          <a:xfrm>
            <a:off x="4225855" y="2123750"/>
            <a:ext cx="4706203" cy="230832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Reducing food waste at sea requires careful portion planning, smart provisioning management and creative use of food scraps. By applying techniques such as vacuuming, freezing and pickling, as well as using leftovers for new dishes, galleys can significantly reduce surpluses and increase the efficiency of their operations.</a:t>
            </a:r>
          </a:p>
        </p:txBody>
      </p:sp>
      <p:sp>
        <p:nvSpPr>
          <p:cNvPr id="3" name="Rectangle 2">
            <a:extLst>
              <a:ext uri="{FF2B5EF4-FFF2-40B4-BE49-F238E27FC236}">
                <a16:creationId xmlns:a16="http://schemas.microsoft.com/office/drawing/2014/main" id="{E30258B6-33BC-851D-692A-72420B0EB9F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6ABE15C-D295-C3DB-B9F8-BA5249C82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24CABA9-B085-8E06-3DC4-90CD378653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B5D696B-9C8E-0DA5-B3DD-99984253EF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0FF6D6B-F47F-235B-517D-D8122144420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C87F166-5A8E-4CBB-49B3-C23B51D73EE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E9E1F90-944F-E6F3-1A9B-DEC488B8F4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2CF078AD-738B-0519-5D61-40ED3CBA69B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4100204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BB8B-541B-40A0-130D-5DD5F53D6B4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4A2A2BE-EAE6-E591-A7F8-31087367F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384FFE6-F701-155F-D090-756F828D7E5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3C56262D-86B0-ADA5-D7A7-38E94BAEE52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BC6A318-D31E-17A1-4AE5-807631EC2E6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A1CD8F0-7584-B15F-F3A3-E95F89256E0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DA54D6A-0CBF-5A8E-27D1-D5C391CC2C8F}"/>
              </a:ext>
            </a:extLst>
          </p:cNvPr>
          <p:cNvSpPr txBox="1"/>
          <p:nvPr/>
        </p:nvSpPr>
        <p:spPr>
          <a:xfrm>
            <a:off x="4225855" y="2123750"/>
            <a:ext cx="4706203" cy="369331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Recycling of waste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Recycling is one of the most effective ways to reduce the amount of waste on ships. Galleys can implement strict waste separation procedures that allow for the recycling of plastics, glass, metals and paper.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Waste collection and sorting systems: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many modern ships already have integrated waste separation systems. These include special containers for different materials, as well as plastic and paper baling machines, which reduce the volume of waste and facilitate its transportation and recycling at ports.</a:t>
            </a:r>
          </a:p>
        </p:txBody>
      </p:sp>
      <p:sp>
        <p:nvSpPr>
          <p:cNvPr id="3" name="Rectangle 2">
            <a:extLst>
              <a:ext uri="{FF2B5EF4-FFF2-40B4-BE49-F238E27FC236}">
                <a16:creationId xmlns:a16="http://schemas.microsoft.com/office/drawing/2014/main" id="{2A321A72-19F3-1D10-B28C-23C5B239C14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7E25E40-D76B-AD38-24B8-36441BA732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F50A774-AFDB-C6CA-DAFE-A05F43F428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EE9C22A-189E-FF14-BEEA-D35CF4512E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6FEFDBE-FA68-4571-634C-98465D2D19A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57308F0-0843-9C3C-715E-65A0169556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07D4BDD-E351-C951-3C32-45D1CA84F0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37E82DF-6CA5-9C29-8AB1-9F609438900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993220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ECBD1-B00C-2C2D-8D95-1AEE53899EC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718ABAF-23CD-C7EA-6265-812B960CC3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C01EF19-0868-3D24-6D17-22D40EBB154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E2E80354-028F-A4A4-0CE9-2AF45C565FC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0A8ACA3-E27A-290E-A6F0-4A5BA532471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F034358-C1D1-4CB1-2F10-3754874ECF8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5973787-5060-A823-7BF8-EF4953C93243}"/>
              </a:ext>
            </a:extLst>
          </p:cNvPr>
          <p:cNvSpPr txBox="1"/>
          <p:nvPr/>
        </p:nvSpPr>
        <p:spPr>
          <a:xfrm>
            <a:off x="4225855" y="2123750"/>
            <a:ext cx="4706203" cy="203132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Building recycling habits in the crew: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For successful recycling, it is essential that the crew is trained on how to properly sort the waste. Camps can introduce specific training for staff on separate collection and recycling rules, which will increase the efficiency of the process.</a:t>
            </a:r>
          </a:p>
        </p:txBody>
      </p:sp>
      <p:sp>
        <p:nvSpPr>
          <p:cNvPr id="3" name="Rectangle 2">
            <a:extLst>
              <a:ext uri="{FF2B5EF4-FFF2-40B4-BE49-F238E27FC236}">
                <a16:creationId xmlns:a16="http://schemas.microsoft.com/office/drawing/2014/main" id="{F7F304A4-B0B0-0E14-525A-156FFA105FE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F6A452A-B7FD-5DE5-6BBC-C68610F482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E103E45-D473-498B-EAE1-FC05F61969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C4336E5-0F02-4E46-B132-BE2B8D1103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01740B7-9E66-5D3D-0300-D49AA28D3ED9}"/>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2321268-3518-40C7-D869-4D467C65FC4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E482337-296E-C5A3-911A-D93EE6D4E3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21EC93D6-72BE-80F5-38C1-8040A828BF0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113520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CE59-AE22-10CD-7916-E644CA4C27F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0F59219-520F-DC17-B215-52587E1F9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13B347C-72B4-3DD9-020F-4CA6CC86954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599679D9-9A71-5CAD-E4A2-7415C037AB6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228F667-3CFC-05B3-456F-D070BABA1C3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AAEAB61-DA13-D649-BA82-F574C926F1B2}"/>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83BC2E0-CD45-DB08-2705-921F3C1C0D19}"/>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Composting of organic waste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Composting is one of the best ways to manage food waste on board. Many ships now have technologies that allow organic waste to be composted on board instead of being disposed of at sea or on </a:t>
            </a:r>
            <a:r>
              <a:rPr kumimoji="0" lang="en-GB" sz="1800" i="0" u="none" strike="noStrike" kern="1200" cap="none" spc="0" normalizeH="0" baseline="0" noProof="0" dirty="0" err="1">
                <a:ln>
                  <a:noFill/>
                </a:ln>
                <a:solidFill>
                  <a:prstClr val="black"/>
                </a:solidFill>
                <a:effectLst/>
                <a:uLnTx/>
                <a:uFillTx/>
                <a:latin typeface="Calibri" panose="020F0502020204030204"/>
                <a:ea typeface="+mn-ea"/>
                <a:cs typeface="+mn-cs"/>
              </a:rPr>
              <a:t>land.Ship</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composting </a:t>
            </a:r>
            <a:r>
              <a:rPr kumimoji="0" lang="en-GB" sz="1800" i="0" u="none" strike="noStrike" kern="1200" cap="none" spc="0" normalizeH="0" baseline="0" noProof="0" dirty="0" err="1">
                <a:ln>
                  <a:noFill/>
                </a:ln>
                <a:solidFill>
                  <a:prstClr val="black"/>
                </a:solidFill>
                <a:effectLst/>
                <a:uLnTx/>
                <a:uFillTx/>
                <a:latin typeface="Calibri" panose="020F0502020204030204"/>
                <a:ea typeface="+mn-ea"/>
                <a:cs typeface="+mn-cs"/>
              </a:rPr>
              <a:t>systems:These</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systems use technology to rapidly break down organic waste, turning it into compost that can be used to improve soil in ports or in agricultural activities. Composting also reduces the amount of waste that has to be transported to the port.</a:t>
            </a:r>
          </a:p>
        </p:txBody>
      </p:sp>
      <p:sp>
        <p:nvSpPr>
          <p:cNvPr id="3" name="Rectangle 2">
            <a:extLst>
              <a:ext uri="{FF2B5EF4-FFF2-40B4-BE49-F238E27FC236}">
                <a16:creationId xmlns:a16="http://schemas.microsoft.com/office/drawing/2014/main" id="{4C3E4380-C139-5DE4-71F2-4782BE74DB6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533BA93-20D8-DB36-C04D-C5169707E8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CE2433C-D5CC-B42D-E727-E73CA640DC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19A7DCB-88E0-BF07-CB62-9955D8D71A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3341DD1-7DBD-718C-E825-9CFD9F18398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6F963B4-C38D-BB9E-1B8D-41CFA42A77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F362B02-1997-41E9-DF25-78466FE214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55FECBA-93C2-E7A9-F14D-035D4E195C3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411760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How to Support Sustainability in the Galleys</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FFDECC81-E8CB-F929-81C5-0BE16BA54CA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682605" y="1634101"/>
            <a:ext cx="7886699" cy="4436268"/>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D76F8-A1EE-CD61-F90E-472A11374D1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B7D6E40-BEC7-741E-FD6A-B26E7B4D5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7749814-7E2D-6DCD-642D-26F810B59535}"/>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A2368D28-0665-17AD-03F4-1D422C4E161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60F7E02-C811-7CC9-1275-296B154F8DE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B174505-3BA4-DE32-8E70-01FEE3DAAEC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90E2A07-C82A-EE56-0886-AF1E13CCD0F8}"/>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Reducing single-use products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The use of plastics and other single-use products is a major challenge for ships. Plastic utensils, plates and packaging not only generate waste but also contribute to ocean pollution.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Switch to reusable products: one of the most effective strategies is to replace single-use products with reusable alternatives. This includes using metal utensils and plates, glass cups and reusable containers. This practice not only reduces waste but also improves the overall sustainability of the galley.</a:t>
            </a:r>
          </a:p>
        </p:txBody>
      </p:sp>
      <p:sp>
        <p:nvSpPr>
          <p:cNvPr id="3" name="Rectangle 2">
            <a:extLst>
              <a:ext uri="{FF2B5EF4-FFF2-40B4-BE49-F238E27FC236}">
                <a16:creationId xmlns:a16="http://schemas.microsoft.com/office/drawing/2014/main" id="{1FC48413-002B-B7B2-824E-795FACA91CD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737800-2B0B-B0DC-7ADC-1007F48ACF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B9DB473-503D-E7C2-A854-A3ABA02E3B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2E447E9-18A5-3154-55E5-3D10386306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7741DC0-D531-9C1E-E860-0EE93607BD9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553D8B7-AD55-1F81-BEA1-BBDBA6B8BB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F37D91C-9924-3674-4F5D-21B74071CA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3CDA74E0-471D-D6CC-8360-8BC77CEED54D}"/>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796441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F76A6-08F4-3DBB-D07B-AC044292AD0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2B40F6D-662C-36FB-3E3C-572424A38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F15FBE5-9004-65B0-93CE-E6208ED2461F}"/>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2.2 Reducing Food Waste at Sea</a:t>
            </a:r>
          </a:p>
        </p:txBody>
      </p:sp>
      <p:grpSp>
        <p:nvGrpSpPr>
          <p:cNvPr id="4" name="Group 3">
            <a:extLst>
              <a:ext uri="{FF2B5EF4-FFF2-40B4-BE49-F238E27FC236}">
                <a16:creationId xmlns:a16="http://schemas.microsoft.com/office/drawing/2014/main" id="{14A53BBC-72C9-BD10-F080-9285E223B45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7726D72-DDB5-E088-2816-47B6D94D51A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EAE28E1-7DAA-E13E-DC66-D61C2F6DEBC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880D7F5-79FD-C736-DAEC-126D155F43C3}"/>
              </a:ext>
            </a:extLst>
          </p:cNvPr>
          <p:cNvSpPr txBox="1"/>
          <p:nvPr/>
        </p:nvSpPr>
        <p:spPr>
          <a:xfrm>
            <a:off x="4225855" y="2123750"/>
            <a:ext cx="4706203" cy="203132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Use of biodegradable products: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In cases where the use of disposable products is unavoidable, a switch to biodegradable alternatives can be made. For example, instead of plastic straws, paper straws or other natural materials that degrade in the environment can be used. </a:t>
            </a:r>
          </a:p>
        </p:txBody>
      </p:sp>
      <p:sp>
        <p:nvSpPr>
          <p:cNvPr id="3" name="Rectangle 2">
            <a:extLst>
              <a:ext uri="{FF2B5EF4-FFF2-40B4-BE49-F238E27FC236}">
                <a16:creationId xmlns:a16="http://schemas.microsoft.com/office/drawing/2014/main" id="{8CADCA9B-56C8-823C-A9C6-F1A190B90FA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E34D1C1-39DD-22EB-2254-C1C2F76C3E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014731B-08E1-E41F-1FD8-4DF0DD1E72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033B6C3-705A-8B2A-BE58-B0CA2520BE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5DD8BE7-32DF-9637-3C5D-1D27237456E0}"/>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7094CD5-7F20-0749-D2F9-D3F137A9B6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91035D1-5250-50DC-5B65-1A2FFE6672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9653E30-C169-5932-0750-A1D62E941445}"/>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997963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06E3-919F-29D8-FFC4-BD3A2BDD6FF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994DDE7-1A0D-77F2-DE04-EBC857DFD6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31C1DF2-AA1C-55C8-5873-C27BAF539B0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br>
              <a:rPr lang="en-GB" sz="2400" b="1" dirty="0">
                <a:latin typeface="Times New Roman" panose="02020603050405020304" pitchFamily="18" charset="0"/>
                <a:cs typeface="Times New Roman" panose="02020603050405020304" pitchFamily="18" charset="0"/>
              </a:rPr>
            </a:br>
            <a:endParaRPr lang="en-GB"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8DD4164-3A0B-E009-E119-D9623347520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2CBC095-C488-ACCE-4267-46D766CF504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8BDC0D6-2CA0-98EE-8326-10156B9021E4}"/>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D4AB15C6-30A2-8480-3121-A579470CC07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6C6B39A-902A-60BC-CF40-07D4CEE42B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94F855D-2DCB-1681-A842-CF7166F89F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4C02770-4FB6-5CEC-5DDB-3482959728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EC2CDFB-08C9-8355-F973-26FFB572B6A8}"/>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FE6AD8A-4246-8F11-DB02-445DF02A32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ED16840-3CDE-5B81-C6E5-06360EEA8B0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FDBEF530-5E21-41CB-5EE9-87098529DE05}"/>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18646" y="1526588"/>
            <a:ext cx="9125353" cy="4332330"/>
          </a:xfrm>
          <a:prstGeom prst="rect">
            <a:avLst/>
          </a:prstGeom>
          <a:noFill/>
          <a:ln>
            <a:noFill/>
          </a:ln>
        </p:spPr>
      </p:pic>
    </p:spTree>
    <p:extLst>
      <p:ext uri="{BB962C8B-B14F-4D97-AF65-F5344CB8AC3E}">
        <p14:creationId xmlns:p14="http://schemas.microsoft.com/office/powerpoint/2010/main" val="3154262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4C14C-F20A-3C79-1D7E-73B82FE0C48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1B66E80-7A2E-7A2C-EDA3-57D3AA89E1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CD417C9-1B7D-762A-D3C5-E20357FD4E25}"/>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D869B919-9DCA-3423-2B3F-449DD9C794A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FBF29E5-C76B-F6F5-3385-DAF19E18EE4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C5F43257-46D5-7DFA-4965-5043E029FF5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ED6C505-B986-DBA3-6AE6-0FE33885C7BD}"/>
              </a:ext>
            </a:extLst>
          </p:cNvPr>
          <p:cNvSpPr txBox="1"/>
          <p:nvPr/>
        </p:nvSpPr>
        <p:spPr>
          <a:xfrm>
            <a:off x="4225855" y="2123750"/>
            <a:ext cx="4706203" cy="17543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bg-BG"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How to engage the crew in sustainability efforts: reducing personal waste, energy use, and fostering a culture of sustainability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Role of ship management in supporting sustainable galley operations</a:t>
            </a:r>
          </a:p>
        </p:txBody>
      </p:sp>
      <p:sp>
        <p:nvSpPr>
          <p:cNvPr id="3" name="Rectangle 2">
            <a:extLst>
              <a:ext uri="{FF2B5EF4-FFF2-40B4-BE49-F238E27FC236}">
                <a16:creationId xmlns:a16="http://schemas.microsoft.com/office/drawing/2014/main" id="{19E51065-F793-64C4-0CFB-717923C4EF8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F980451-7B97-45DF-AFAE-EED197F3D1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40E64A1-0A53-8D3C-7025-BE6DF991C7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7044D20-082D-3B72-77FC-4B0E9FC041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AA64D9C-D357-0484-4295-CF8FAEC32A6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643DC8E-1791-424C-167D-3381ECD5B8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52AB644-A138-7F79-479B-1B8F84CE947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DA9F7EB-CDA7-CBE6-673F-C38E042BAD32}"/>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804153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7102-F8AF-79A1-5856-61476AE7168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5AEF13-D979-FF7C-33FC-B3B8C438E1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AA37E18-4B67-9AD8-EB4C-2FDE431C9F5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1038B552-4B4B-E1CF-CF70-0DDFAB36B71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EC5A9CE-5966-B161-48CD-3B358DE42B2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3302197-53D6-639B-E9CF-7C34B213606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8A1C07D-5CBD-86A9-4D65-D5D5A223B544}"/>
              </a:ext>
            </a:extLst>
          </p:cNvPr>
          <p:cNvSpPr txBox="1"/>
          <p:nvPr/>
        </p:nvSpPr>
        <p:spPr>
          <a:xfrm>
            <a:off x="4225855" y="2123750"/>
            <a:ext cx="4706203" cy="313932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bg-BG"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How to engage crew in sustainability efforts: reducing personal waste, energy consumption and fostering a culture of sustainability</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Reducing personal waste</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In order to achieve waste reduction on the ship, the crew must be directly involved in the process by changing their habits. Personal waste, such as single-use plastics and unnecessary packaging, can be drastically reduced through everyday sustainable solutions.</a:t>
            </a:r>
          </a:p>
        </p:txBody>
      </p:sp>
      <p:sp>
        <p:nvSpPr>
          <p:cNvPr id="3" name="Rectangle 2">
            <a:extLst>
              <a:ext uri="{FF2B5EF4-FFF2-40B4-BE49-F238E27FC236}">
                <a16:creationId xmlns:a16="http://schemas.microsoft.com/office/drawing/2014/main" id="{E301BAF8-6777-2557-2D9B-4EAEB354A37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56E616C-EE1A-88E3-B669-1626D859C1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57A8441-CCE2-1B44-CA00-CA852E96CD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56CBE8A-2E76-685B-38AD-CCE960075D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9AE2CEB-F08E-7BAC-AA3D-B331865B40A3}"/>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D1194D3-8240-6346-4216-6FAA0B77D6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7C735CC-31FD-CC85-50B1-80FCF82C00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6FB1D58-9B14-07D3-1B2A-B79C3CBDAD22}"/>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635978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B77EE-964D-30EE-9568-DDDB502CCD5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8D946C-48DF-60E4-51A8-390E091F1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236AB40-67FE-84CF-D3DF-CEE36CE9E4D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34EF4A9F-805D-2562-792B-D99D4F95E5D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7792CFC-C816-5738-0D68-F4534DED2DC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DDBE504-9C4D-7C53-C2ED-929A5A976F7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0A7E4F8-C9C8-D152-EF1C-D51A26D9E024}"/>
              </a:ext>
            </a:extLst>
          </p:cNvPr>
          <p:cNvSpPr txBox="1"/>
          <p:nvPr/>
        </p:nvSpPr>
        <p:spPr>
          <a:xfrm>
            <a:off x="4225855" y="2123750"/>
            <a:ext cx="4706203"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bg-BG"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Promote the use of reusable products: it is important to encourage crew to use reusable water bottles, cups, plates and cutlery instead of single-use plastic products. Cooks and galley staff can distribute reusable containers for each crew member to use daily.</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Reduce packaging materials: Crew members can be encouraged to choose products with minimal or no packaging whenever possible, especially with regard to personal products such as hygiene items or groceries.</a:t>
            </a:r>
          </a:p>
        </p:txBody>
      </p:sp>
      <p:sp>
        <p:nvSpPr>
          <p:cNvPr id="3" name="Rectangle 2">
            <a:extLst>
              <a:ext uri="{FF2B5EF4-FFF2-40B4-BE49-F238E27FC236}">
                <a16:creationId xmlns:a16="http://schemas.microsoft.com/office/drawing/2014/main" id="{14076D1A-3761-8E92-E800-A695310CE31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DF8642B-61D2-7CC2-8F2C-C431CC136F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5EE0B90-EE8C-05A7-2E1D-64DA7FE824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0319C03-CCD3-A117-4B02-FB5A1F8FA8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ACF1402-DBE2-DFBD-3232-05FC5C4EC29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3686DE6-581F-F5BD-7B91-5C3D676FC08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C942FED-6F62-8526-E968-7F413200EA9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EE5D135-B821-4A84-8841-6B1FFB3B624F}"/>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69072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59B4-8407-20C5-86BA-0877A5DA6AC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C227E3C-3387-F6A9-F680-1F001BEBDC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5DD32B7-629A-0447-B898-C223F6C6B53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CA15C743-545E-6626-BF33-DB49B60B73D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7DF35AA-BB09-166F-A6F9-03EF77D5682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00BBEB1-E835-D99D-076C-DE1B4C8155A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AEA874E-231C-D37F-786C-B871B0814447}"/>
              </a:ext>
            </a:extLst>
          </p:cNvPr>
          <p:cNvSpPr txBox="1"/>
          <p:nvPr/>
        </p:nvSpPr>
        <p:spPr>
          <a:xfrm>
            <a:off x="4225855" y="2123750"/>
            <a:ext cx="4706203"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bg-BG"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Example: a cruise ship could implement a policy that requires crew members to use only reusable water bottles and metal utensils, with plastic alternatives eliminated or minimized.</a:t>
            </a:r>
          </a:p>
        </p:txBody>
      </p:sp>
      <p:sp>
        <p:nvSpPr>
          <p:cNvPr id="3" name="Rectangle 2">
            <a:extLst>
              <a:ext uri="{FF2B5EF4-FFF2-40B4-BE49-F238E27FC236}">
                <a16:creationId xmlns:a16="http://schemas.microsoft.com/office/drawing/2014/main" id="{F521FB45-CE1E-4156-E7A8-4F1B326EA85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C78B2FE-7D49-F97A-A876-D3EAA8E580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EBA2ED1-3216-AA93-CE47-A74715416A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27727A8-9792-6DB7-F62E-EE6B8BCC32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32A8AE9-1DE0-8B08-7E06-737107D320F9}"/>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F7E5860-17C0-9050-1847-9BE7F7E992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306CFE6-0B61-23CB-0D1A-E679E0B932F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279B71F8-9D95-A53E-0063-1287ABEA127C}"/>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681452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4ADA-A3AC-A335-1AA4-DBE1A226D2A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1208863-7964-D92C-BB7A-E231FD855C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5D5220A-F4BF-C564-C5BC-EB711A4766B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164F75C9-3E28-869D-A0B7-E20665A3E70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D452FA0-5B29-9880-1D0A-04D4E79F0A6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E313C3F3-B9B4-E52D-C54A-833D08347F9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3037C1D-CCE4-CE19-05F4-3304B5925088}"/>
              </a:ext>
            </a:extLst>
          </p:cNvPr>
          <p:cNvSpPr txBox="1"/>
          <p:nvPr/>
        </p:nvSpPr>
        <p:spPr>
          <a:xfrm>
            <a:off x="4225855" y="2123750"/>
            <a:ext cx="4706203" cy="369331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bg-BG"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Reducing energy consumption</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Energy is a critical ship resource that must be managed effectively. Every crew member can contribute to reducing energy consumption through conscious behaviour and choices.</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Turn off unnecessary appliances: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Encouraging crew to turn off lights, appliances and air conditioners when not in use can result in significant energy savings. The galley can establish a schedule for the use of energy-consuming appliances to avoid unnecessary consumption.</a:t>
            </a:r>
          </a:p>
        </p:txBody>
      </p:sp>
      <p:sp>
        <p:nvSpPr>
          <p:cNvPr id="3" name="Rectangle 2">
            <a:extLst>
              <a:ext uri="{FF2B5EF4-FFF2-40B4-BE49-F238E27FC236}">
                <a16:creationId xmlns:a16="http://schemas.microsoft.com/office/drawing/2014/main" id="{304D8C4B-23FA-386E-53B9-57C858E2F74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8758258-DF93-8BB0-6FC5-556C7B09A9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58BE791-C19D-95C5-3485-2004563C19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CE39D19-C1A2-8F30-2898-43F3E55ACEB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FEA2522-DBFE-FD9E-71B7-B3273CF880CE}"/>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C3BA508-69F0-39E9-5EFD-A18E00C8D3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DE851AA-A312-A5FB-6FCF-8CA4BF4253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A20429A-2CFF-FA14-712F-B411D87B98ED}"/>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927424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534B3-9636-0846-7F24-F4265092459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E33E670-C028-9BCC-A6B0-E06C96A950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81E7427-A3DE-DEF1-349D-B7C6C1A3EEF1}"/>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F92CC054-1460-A4BF-972C-BC3820E1879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5D6CD86-F757-9F08-A5F0-3A3BDFD3FA7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348F2B6-52CC-AB31-D5DE-D7116609690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77538F5-3A78-46F6-BF2A-E9CE359D19BF}"/>
              </a:ext>
            </a:extLst>
          </p:cNvPr>
          <p:cNvSpPr txBox="1"/>
          <p:nvPr/>
        </p:nvSpPr>
        <p:spPr>
          <a:xfrm>
            <a:off x="4225855" y="2123750"/>
            <a:ext cx="4706203" cy="3139321"/>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Optimisation of appliance use: </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Chefs can train the crew how to use the galley's energy resources in the most efficient way - for example, cooking several meals at once in the oven or using induction hobs, which are more efficient than traditional hobs.</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Example: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a warship may implement a system to automatically turn off lights in common areas of the ship when these areas are not in use, thereby reducing unnecessary energy consumption.</a:t>
            </a:r>
          </a:p>
        </p:txBody>
      </p:sp>
      <p:sp>
        <p:nvSpPr>
          <p:cNvPr id="3" name="Rectangle 2">
            <a:extLst>
              <a:ext uri="{FF2B5EF4-FFF2-40B4-BE49-F238E27FC236}">
                <a16:creationId xmlns:a16="http://schemas.microsoft.com/office/drawing/2014/main" id="{8BCC1C41-521B-13B1-FAE5-5A115F0A91D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9670ED8-EE3B-40DB-D1A8-F6B6C3E8CE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15C0464-9086-0E0C-DAA1-5423D7F974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B82F9FA-F2B9-6FF0-8770-48F382607F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381DB37-9808-CF19-2621-536C24F221EC}"/>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2A0D6DE-73D9-B858-0878-BEBFEF9F15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B51185F-C324-3A7E-0D23-3DCC912A57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04399E7-20A7-CC9F-D757-1EF9C08E5F5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885638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FCCD-A6E0-799B-F2E8-54DC1043643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E134295-247A-4477-B8B7-3DC5685CB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B86CD9B-1E41-A2CC-0F9F-F9A54C9AE235}"/>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796E4AED-000B-0AAC-8D14-7A49717CDFF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D4313AA-0471-6312-7BD5-266AADA4FF8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91A1D59-9E38-B683-5397-EED7D1568DA2}"/>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445C971-8E6A-BB9A-1085-22A299000193}"/>
              </a:ext>
            </a:extLst>
          </p:cNvPr>
          <p:cNvSpPr txBox="1"/>
          <p:nvPr/>
        </p:nvSpPr>
        <p:spPr>
          <a:xfrm>
            <a:off x="4225855" y="2123750"/>
            <a:ext cx="4706203" cy="4247317"/>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Fostering a culture of sustainability</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Sustainability needs to be part of the daily life of the crew,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creating a culture of responsibility towards resources and the environment. In order to achieve this, training sessions should be held to inform the crew of the importance of sustainable practices and how they can be incorporated into daily activities.</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Education and Awareness: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Regular seminars and training focused on sustainable resource management can raise crew awareness of global environmental challenges and their role in solving them. Topics can include water efficiency, recycling and reducing personal waste.</a:t>
            </a:r>
          </a:p>
        </p:txBody>
      </p:sp>
      <p:sp>
        <p:nvSpPr>
          <p:cNvPr id="3" name="Rectangle 2">
            <a:extLst>
              <a:ext uri="{FF2B5EF4-FFF2-40B4-BE49-F238E27FC236}">
                <a16:creationId xmlns:a16="http://schemas.microsoft.com/office/drawing/2014/main" id="{03DFB3A7-86A1-BD4C-BCC0-5748BED4618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42FD22C7-D2FC-FB92-4E8D-83836EBF25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6D35CB2-134E-A96D-3DF6-FD1325B16B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C0FA84C-91ED-6855-9E00-6583442223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CB942A-60B2-78B8-F79A-F866CDF9F33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EABC46-F23C-C20B-6A9C-46C5A374C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BBBD9FB-E2F5-68B7-26A0-B58095D46E0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22CB6E40-785F-205A-A02B-40483A89BD9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19069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D8795-5376-5BF2-5057-6F9C4A598EC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B3FB3BE-17D1-3654-DD2A-A86A7CDF42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3A16904-B3AA-E3CA-2850-59E5BFD116E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How to Support Sustainability in the Galleys</a:t>
            </a:r>
          </a:p>
        </p:txBody>
      </p:sp>
      <p:grpSp>
        <p:nvGrpSpPr>
          <p:cNvPr id="4" name="Group 3">
            <a:extLst>
              <a:ext uri="{FF2B5EF4-FFF2-40B4-BE49-F238E27FC236}">
                <a16:creationId xmlns:a16="http://schemas.microsoft.com/office/drawing/2014/main" id="{016D7CBB-BDB8-4255-2144-DE6854EF66A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B8FDDC9-1768-3684-FBD4-668225E20A5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63C071E-C8A9-0585-EE8F-F51C614754D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26126CF-8323-A7D6-0530-4A28B6BE264B}"/>
              </a:ext>
            </a:extLst>
          </p:cNvPr>
          <p:cNvSpPr txBox="1"/>
          <p:nvPr/>
        </p:nvSpPr>
        <p:spPr>
          <a:xfrm>
            <a:off x="4225856" y="2123750"/>
            <a:ext cx="4453538" cy="2585323"/>
          </a:xfrm>
          <a:prstGeom prst="rect">
            <a:avLst/>
          </a:prstGeom>
          <a:noFill/>
        </p:spPr>
        <p:txBody>
          <a:bodyPr wrap="square" rtlCol="0">
            <a:spAutoFit/>
          </a:bodyPr>
          <a:lstStyle/>
          <a:p>
            <a:pPr algn="just"/>
            <a:r>
              <a:rPr lang="en-GB" dirty="0"/>
              <a:t>This section will explore the importance of sustainability in the galleys of different types of ships including merchant ships, cruise liners, military vessels and ferries. The scope of sustainable practices that can be implemented in different maritime environments will be explored, as well as ways in which the negative environmental effects of galley operations can be minimized.</a:t>
            </a:r>
          </a:p>
        </p:txBody>
      </p:sp>
      <p:sp>
        <p:nvSpPr>
          <p:cNvPr id="3" name="Rectangle 2">
            <a:extLst>
              <a:ext uri="{FF2B5EF4-FFF2-40B4-BE49-F238E27FC236}">
                <a16:creationId xmlns:a16="http://schemas.microsoft.com/office/drawing/2014/main" id="{EDA23D15-7ADA-3EB5-BDB8-39D06FB2861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53E4176-A0B2-56A2-ADD7-4C420932C1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B7E77BA-CFD0-36F2-666D-4F5C680C73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4824DE5-EAB5-0F86-7F4F-193CE51C74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4EC9290-956B-7D81-5891-E6AFD2183A9D}"/>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13EAEB4-9255-DEEE-248C-2B0AC06284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AF93C98-F809-2D1F-2137-8515CA2CD03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F4D1ACD-D539-FE71-7573-C143520857D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719525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2611-07BB-9C17-C285-CF79BA145A8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DF9C18B-ED18-C0C2-B583-F4EC5849E8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A93ABA4-8010-3F20-980A-AE6DA23B2F7E}"/>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3A540115-CECA-4924-670C-E190F51DE24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72ABC7F-6FA3-75CC-73C5-B61B1A549E9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898BE7BF-9A44-7310-8DA7-16D860E27E1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A8C4C7F-E10A-10B2-C9B2-50D312B2C126}"/>
              </a:ext>
            </a:extLst>
          </p:cNvPr>
          <p:cNvSpPr txBox="1"/>
          <p:nvPr/>
        </p:nvSpPr>
        <p:spPr>
          <a:xfrm>
            <a:off x="4225855" y="2123750"/>
            <a:ext cx="4706203" cy="3139321"/>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Incentive programs: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introducing incentive programs that encourage crew members to implement sustainable practices can create positive motivation. This could include rewards for the crew that best implements waste reduction or energy conservation measures.</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Example: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on a cruise ship, a system could be set up to evaluate the sustainability of each department, with the most successful department receiving a reward or recognition at the end of the voyage.</a:t>
            </a:r>
          </a:p>
        </p:txBody>
      </p:sp>
      <p:sp>
        <p:nvSpPr>
          <p:cNvPr id="3" name="Rectangle 2">
            <a:extLst>
              <a:ext uri="{FF2B5EF4-FFF2-40B4-BE49-F238E27FC236}">
                <a16:creationId xmlns:a16="http://schemas.microsoft.com/office/drawing/2014/main" id="{6A27D03D-5D28-D332-F0B6-BAD9D4D793F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02815C-80B7-0769-4FE4-BE3C4C6540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2240E32-86C7-EF5E-1F30-30F11FAA6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AB29436-2173-20C0-85D8-93584DCD2C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51941A0-5575-6BD1-3E7B-395AC62A4C2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D258295-AC3D-90DE-6FAB-2FF9F9276F0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815D2E6-4755-D231-95F1-8F194A1910A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C20CA30-698A-AE3E-275E-0A8DF1A5F284}"/>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26258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535D-10DD-5075-64C1-62955E8C3C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B0D98B7-6615-4FDA-CF60-8AF7815DC2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2A46F00-DF58-7856-D798-9DCDC53D370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1E04FE64-B68C-B334-B329-0652BFE5491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49593EB-D13B-0B8F-E21B-68C6B22C2A5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50CFA50-AC1A-D706-D859-34277D76094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66716EF-8F96-04DB-959C-52489C872458}"/>
              </a:ext>
            </a:extLst>
          </p:cNvPr>
          <p:cNvSpPr txBox="1"/>
          <p:nvPr/>
        </p:nvSpPr>
        <p:spPr>
          <a:xfrm>
            <a:off x="4329643" y="1898886"/>
            <a:ext cx="4706203" cy="4247317"/>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role of ship management in supporting sustainable galley operations</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Management support is critical to the success of sustainable board practices. Management must establish a sustainability policy that is embedded in the day-to-day operations of the ship and provide resources and support for these efforts.</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Investment in sustainable equipment and technology</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To achieve sustainability in the galley, ship management must provide the necessary equipment and technology to support sustainable cooking and resource management efforts.</a:t>
            </a:r>
          </a:p>
        </p:txBody>
      </p:sp>
      <p:sp>
        <p:nvSpPr>
          <p:cNvPr id="3" name="Rectangle 2">
            <a:extLst>
              <a:ext uri="{FF2B5EF4-FFF2-40B4-BE49-F238E27FC236}">
                <a16:creationId xmlns:a16="http://schemas.microsoft.com/office/drawing/2014/main" id="{4DCC542F-CDF2-C195-9882-C71373D4A69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DF20508-55D3-538F-6D8F-68BF0CF744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1F24C21-A1A0-58B1-8A7E-C026B17486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3447F02-770B-3A06-9B70-27FFADF75B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C668F9A-1F1D-AF4A-A4B9-A685FCB63FF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D36B026-3264-548F-55B4-7F41C7D96B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AADB661-5C65-A4E1-1072-462300D3CD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C25659F-7641-31C0-07E5-A526CCDB06A8}"/>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014459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7ED3-E19A-B7BE-F332-E530343240A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53E14F9-B8C8-40A6-C64C-893A543C9A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CD08570-EBB3-8526-414B-F7226EDD7C0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87149D28-B99B-0FE6-1944-786CE71648F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13E67A7-16B2-91B6-CB7A-B4A25373A37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E886276D-5601-3F5A-4389-CBEA1D35BF74}"/>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7AE2AF5-D26B-0175-AAFB-6930FCF936CA}"/>
              </a:ext>
            </a:extLst>
          </p:cNvPr>
          <p:cNvSpPr txBox="1"/>
          <p:nvPr/>
        </p:nvSpPr>
        <p:spPr>
          <a:xfrm>
            <a:off x="4329643" y="1898886"/>
            <a:ext cx="4706203" cy="3970318"/>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Install energy efficient appliances: </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Management should provide modern, energy-saving appliances to be used in the galley. This includes induction hobs, convection ovens and energy efficient refrigeration systems. These investments not only reduce energy consumption but also reduce operating costs.</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Appliance maintenance and monitoring: management should also ensure regular maintenance of kitchen appliances to ensure they are operating at optimum efficiency. Faulty appliances often consume more energy, leading to increased costs and a greater impact on the environment.</a:t>
            </a:r>
          </a:p>
        </p:txBody>
      </p:sp>
      <p:sp>
        <p:nvSpPr>
          <p:cNvPr id="3" name="Rectangle 2">
            <a:extLst>
              <a:ext uri="{FF2B5EF4-FFF2-40B4-BE49-F238E27FC236}">
                <a16:creationId xmlns:a16="http://schemas.microsoft.com/office/drawing/2014/main" id="{D78F1904-2F4F-5F9B-2A93-B8AA91BAD33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7001F27-D17D-3401-19DA-296225749B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8C58FAC-6FBF-5DA9-09A7-B29C88C581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968359-1325-13AA-522D-3BB0F1B619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BA6AF8D-9788-06F9-E73B-2291A3FC092D}"/>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3F13763-5890-3640-063C-2491F3F6C3A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22144FB-B5CF-D0F5-A550-C3487BA64AF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E98E279-B63C-4725-C959-2E88C3EA2D82}"/>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038485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F1757-2A44-C5A8-DA67-46502221ADD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679AF1C-9A8B-3E56-0EAD-9414E59F16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DF57FFE-B0B6-B86B-6432-1883CDC3982D}"/>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9564DF62-D8E0-2316-64CD-DD5914DC9C7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EFF6BF0-5546-FBFE-2F4B-258BFDC13F0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D663F8C2-7201-AFD2-D26B-C7207058008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B73105B-7F62-03A2-3C82-A3A3E11948F5}"/>
              </a:ext>
            </a:extLst>
          </p:cNvPr>
          <p:cNvSpPr txBox="1"/>
          <p:nvPr/>
        </p:nvSpPr>
        <p:spPr>
          <a:xfrm>
            <a:off x="4329643" y="1898886"/>
            <a:ext cx="4706203" cy="4247317"/>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Example: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cargo ship management can replace outdated refrigeration systems with new, more efficient appliances that maintain optimal temperatures with minimal energy consumption.</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Provide training and support resources</a:t>
            </a:r>
          </a:p>
          <a:p>
            <a:pPr marR="0" lvl="0" algn="just" defTabSz="4572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Successful implementation of sustainable practices depends on crew education. Management must provide resources for regular training and promote a culture of sustainability on board.</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Organise training and seminars: management can organise training on sustainable cooking, energy efficiency and waste management to be held regularly on board.</a:t>
            </a:r>
          </a:p>
        </p:txBody>
      </p:sp>
      <p:sp>
        <p:nvSpPr>
          <p:cNvPr id="3" name="Rectangle 2">
            <a:extLst>
              <a:ext uri="{FF2B5EF4-FFF2-40B4-BE49-F238E27FC236}">
                <a16:creationId xmlns:a16="http://schemas.microsoft.com/office/drawing/2014/main" id="{D2743123-F4F2-E8D6-B58A-6BD79F605B1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734EBF5-B977-592A-CE23-65399DDA39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E9841E6-2842-E491-D171-5F1AFEA146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C9AA330-1E9D-B2DF-C797-8E3600D493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59DA89D-6D1C-E7CB-FC89-B2D143A87E8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2D0F400-E908-09C9-FB10-3E4F7DBA957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4DBD7FF-CCAD-EEBE-A580-26F001CB19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D538C27-88A5-218D-1819-A16340565095}"/>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891322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27FC6-363C-4BE8-0137-85F449EDC90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BB07DFC-3F47-38D1-E412-2024AEC24A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EF0A5ED-7302-B14E-7185-B4A6CF06DF8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2.3 Crew Engagement and Sustainable Practices</a:t>
            </a:r>
          </a:p>
        </p:txBody>
      </p:sp>
      <p:grpSp>
        <p:nvGrpSpPr>
          <p:cNvPr id="4" name="Group 3">
            <a:extLst>
              <a:ext uri="{FF2B5EF4-FFF2-40B4-BE49-F238E27FC236}">
                <a16:creationId xmlns:a16="http://schemas.microsoft.com/office/drawing/2014/main" id="{4E48C0D9-AB6B-28BF-5B57-D8249BB65FB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E446F0E-8CE2-56ED-DE1C-5BCC0E2C0B9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213473F-631C-1DB9-96BE-F29ED26AECB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81D3A88-2B1E-900B-9305-DA06B49EF299}"/>
              </a:ext>
            </a:extLst>
          </p:cNvPr>
          <p:cNvSpPr txBox="1"/>
          <p:nvPr/>
        </p:nvSpPr>
        <p:spPr>
          <a:xfrm>
            <a:off x="4329643" y="1898886"/>
            <a:ext cx="4706203" cy="3970318"/>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These trainings should include both galley staff and other crew members to maximise the impact.</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Provide sustainability guides and materials: </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 addition to training, management can provide written guides and manuals on sustainable practices that are accessible to every crew member. These could include instructions on proper recycling, energy conservation, and personal waste management.</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Example: on a warship, management could introduce mandatory sustainability workshops for new crew members to help them adapt.</a:t>
            </a:r>
          </a:p>
        </p:txBody>
      </p:sp>
      <p:sp>
        <p:nvSpPr>
          <p:cNvPr id="3" name="Rectangle 2">
            <a:extLst>
              <a:ext uri="{FF2B5EF4-FFF2-40B4-BE49-F238E27FC236}">
                <a16:creationId xmlns:a16="http://schemas.microsoft.com/office/drawing/2014/main" id="{6DD5F439-F31B-080C-8ADC-6DA2796D894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373DA6D-35D3-574C-58DB-92443755AF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D43045A-B2FE-33C6-C6BC-54CDA9B7D2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FF66129-60DD-D6F3-DD37-008D589CCF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8CBF559-1998-0873-64FD-47D57E9B63E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CECBAE2-39EF-0507-F9A8-2DF0560B1F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0E12FB9-3A14-38DE-0C57-2F39B711E64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EB3C04B-9773-8A37-1199-8F323552A646}"/>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643000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7EB11-B9F0-B633-B62F-907D73E3E20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5E1F971-5428-BA49-3D0D-F29E610FC1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23795C9-B4DC-DDF9-1AD5-8FE70AE57117}"/>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2.4. Interactive Group Activity</a:t>
            </a:r>
          </a:p>
        </p:txBody>
      </p:sp>
      <p:grpSp>
        <p:nvGrpSpPr>
          <p:cNvPr id="4" name="Group 3">
            <a:extLst>
              <a:ext uri="{FF2B5EF4-FFF2-40B4-BE49-F238E27FC236}">
                <a16:creationId xmlns:a16="http://schemas.microsoft.com/office/drawing/2014/main" id="{E0E80594-4BF7-EBDB-F565-16B5C1934A2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6174DE0-B875-6FD4-7099-81EFA827DFD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6A31912-78BE-031E-63DC-F22F0F74AB54}"/>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E5E9B9D8-11D2-7A71-B644-C0FC296F622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5430F61-9830-9CEB-ED9F-817D7AA7C6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24A8B09-85EB-F3D2-1236-9DB215DFD2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D897D9F-AAA3-3B65-2A10-8D142D7504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49AE567-154D-A3E7-C27E-E497950B81E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14641C0-A8CC-AFCF-F489-EB9D0976B3E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67BF4E6-9C80-AE28-F65A-3706559D07C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5A5D9F9-E53F-5423-E652-BFCE4E79FF9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12852" y="1699427"/>
            <a:ext cx="9144000" cy="4258040"/>
          </a:xfrm>
          <a:prstGeom prst="rect">
            <a:avLst/>
          </a:prstGeom>
          <a:noFill/>
          <a:ln>
            <a:noFill/>
          </a:ln>
        </p:spPr>
      </p:pic>
    </p:spTree>
    <p:extLst>
      <p:ext uri="{BB962C8B-B14F-4D97-AF65-F5344CB8AC3E}">
        <p14:creationId xmlns:p14="http://schemas.microsoft.com/office/powerpoint/2010/main" val="739318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F645-344C-B6C5-0B48-5A6859517A6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72E60FD-6F83-4A11-6253-DCEE95D732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D99F697-B58C-274C-3E5E-8FC21972D837}"/>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2.4. Interactive Group Activity</a:t>
            </a:r>
          </a:p>
        </p:txBody>
      </p:sp>
      <p:grpSp>
        <p:nvGrpSpPr>
          <p:cNvPr id="4" name="Group 3">
            <a:extLst>
              <a:ext uri="{FF2B5EF4-FFF2-40B4-BE49-F238E27FC236}">
                <a16:creationId xmlns:a16="http://schemas.microsoft.com/office/drawing/2014/main" id="{D172D24D-7379-0F7A-EB53-EC5D2ED5464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3EF4757-7360-BF40-042D-F22F2B85894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2C60B9F-D557-D46C-11FB-E425EFB8239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DE2B8AA-E706-D480-3F88-1B498C70D2E1}"/>
              </a:ext>
            </a:extLst>
          </p:cNvPr>
          <p:cNvSpPr txBox="1"/>
          <p:nvPr/>
        </p:nvSpPr>
        <p:spPr>
          <a:xfrm>
            <a:off x="4329643" y="2123750"/>
            <a:ext cx="4706203" cy="1200329"/>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2.4. Interactive Group Activity</a:t>
            </a:r>
          </a:p>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Participants collaborate to identify sustainability challenges and propose solutions for galleys on their types of ships</a:t>
            </a:r>
          </a:p>
        </p:txBody>
      </p:sp>
      <p:sp>
        <p:nvSpPr>
          <p:cNvPr id="3" name="Rectangle 2">
            <a:extLst>
              <a:ext uri="{FF2B5EF4-FFF2-40B4-BE49-F238E27FC236}">
                <a16:creationId xmlns:a16="http://schemas.microsoft.com/office/drawing/2014/main" id="{4DFB48C1-6D2C-1056-A00D-0FD7428D361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1F6E1D8-6370-D412-475A-74E5AE07CA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40CC5A1-35A9-8ACD-518C-988FA6E561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70A3334-C1CA-939B-DFC1-613A622AA8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1C04A37-4BA1-4164-2209-B2C0C618EBD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E0C8880-0691-F3D5-0EB9-43E34189B2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745067D-9DD8-98CC-B6F1-105D481E8DA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D22D352-2F33-F058-54EE-637F3364436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243777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4A62-9169-ABC0-DC5E-4CBCBCDA312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6ED9C4D-2AF7-D578-FB93-F2B1CD50E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EA2CD9F-5BE0-BB12-8833-737397DF4D8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2.4. Interactive Group Activity</a:t>
            </a:r>
          </a:p>
        </p:txBody>
      </p:sp>
      <p:grpSp>
        <p:nvGrpSpPr>
          <p:cNvPr id="4" name="Group 3">
            <a:extLst>
              <a:ext uri="{FF2B5EF4-FFF2-40B4-BE49-F238E27FC236}">
                <a16:creationId xmlns:a16="http://schemas.microsoft.com/office/drawing/2014/main" id="{98AD14DC-DFEF-F790-2097-253BA4CA1C7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93312FF-80A2-2871-BB6F-EAB107D08CF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D3488B8-2935-D65A-CB82-80960557E26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B247301-02C5-A525-0252-2D8FACA0636D}"/>
              </a:ext>
            </a:extLst>
          </p:cNvPr>
          <p:cNvSpPr txBox="1"/>
          <p:nvPr/>
        </p:nvSpPr>
        <p:spPr>
          <a:xfrm>
            <a:off x="4329643" y="2123750"/>
            <a:ext cx="4706203" cy="2862322"/>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aim of this session is to encourage participants to use their knowledge and experience to identify sustainability challenges in the galleys of different ship types and to propose practical solutions to address these challenges. Collaboration and exchange of ideas among participants will be key components of the activity, with the aim of generating innovative and realistic strategies to improve sustainability on board.</a:t>
            </a:r>
          </a:p>
        </p:txBody>
      </p:sp>
      <p:sp>
        <p:nvSpPr>
          <p:cNvPr id="3" name="Rectangle 2">
            <a:extLst>
              <a:ext uri="{FF2B5EF4-FFF2-40B4-BE49-F238E27FC236}">
                <a16:creationId xmlns:a16="http://schemas.microsoft.com/office/drawing/2014/main" id="{C45F4D93-30B2-0E76-92B3-AA53C42A1A3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5A3EAB6-B93D-508E-F7D1-B1ADB6AAB4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9FF112D-E399-7475-C3E1-312839291F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78BACC7-EB13-CF75-459C-B80C4A62B5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F898EB-FAAE-C817-B8AA-B174735E6F4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9B34B7D-7E35-D362-72CD-0425F48D97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AA60CA2-004E-7A6F-DCFD-BDB2EE1B39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A6B887D-A8CA-57D8-817E-A020D560A961}"/>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941804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214AAFE-512D-A716-F037-8BBDD7DC3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28585" y="1703153"/>
            <a:ext cx="8510206" cy="3693319"/>
          </a:xfrm>
          <a:prstGeom prst="rect">
            <a:avLst/>
          </a:prstGeom>
          <a:noFill/>
        </p:spPr>
        <p:txBody>
          <a:bodyPr wrap="square" rtlCol="0">
            <a:spAutoFit/>
          </a:bodyPr>
          <a:lstStyle/>
          <a:p>
            <a:r>
              <a:rPr lang="en-GB" b="1" dirty="0"/>
              <a:t>Multiple Choice Questions (</a:t>
            </a:r>
            <a:r>
              <a:rPr lang="en-GB" b="1" dirty="0" err="1"/>
              <a:t>MCQs</a:t>
            </a:r>
            <a:r>
              <a:rPr lang="en-GB" b="1" dirty="0"/>
              <a:t>)</a:t>
            </a:r>
            <a:endParaRPr lang="bg-BG" b="1" dirty="0"/>
          </a:p>
          <a:p>
            <a:pPr marL="342900" indent="-342900">
              <a:buFont typeface="+mj-lt"/>
              <a:buAutoNum type="arabicPeriod"/>
            </a:pPr>
            <a:r>
              <a:rPr lang="en-GB" b="1" dirty="0"/>
              <a:t>Why is continuous education on sustainability important for galley crews?</a:t>
            </a:r>
            <a:r>
              <a:rPr lang="bg-BG" b="1" dirty="0"/>
              <a:t> </a:t>
            </a:r>
            <a:r>
              <a:rPr lang="en-GB" b="1" dirty="0"/>
              <a:t>Correct Answer: B</a:t>
            </a:r>
            <a:endParaRPr lang="bg-BG" b="1" dirty="0"/>
          </a:p>
          <a:p>
            <a:pPr marL="800100" lvl="1" indent="-342900">
              <a:buFont typeface="Wingdings" panose="05000000000000000000" pitchFamily="2" charset="2"/>
              <a:buChar char="§"/>
            </a:pPr>
            <a:r>
              <a:rPr lang="en-GB" dirty="0"/>
              <a:t>To maintain food hygiene standards only</a:t>
            </a:r>
            <a:endParaRPr lang="bg-BG" dirty="0"/>
          </a:p>
          <a:p>
            <a:pPr marL="800100" lvl="1" indent="-342900">
              <a:buFont typeface="Wingdings" panose="05000000000000000000" pitchFamily="2" charset="2"/>
              <a:buChar char="§"/>
            </a:pPr>
            <a:r>
              <a:rPr lang="en-GB" dirty="0"/>
              <a:t>To address unique sustainability challenges in different maritime environments</a:t>
            </a:r>
            <a:endParaRPr lang="bg-BG" dirty="0"/>
          </a:p>
          <a:p>
            <a:pPr marL="800100" lvl="1" indent="-342900">
              <a:buFont typeface="Wingdings" panose="05000000000000000000" pitchFamily="2" charset="2"/>
              <a:buChar char="§"/>
            </a:pPr>
            <a:r>
              <a:rPr lang="en-GB" dirty="0"/>
              <a:t>To reduce workload on galley crews</a:t>
            </a:r>
            <a:endParaRPr lang="bg-BG" dirty="0"/>
          </a:p>
          <a:p>
            <a:pPr marL="800100" lvl="1" indent="-342900">
              <a:buFont typeface="Wingdings" panose="05000000000000000000" pitchFamily="2" charset="2"/>
              <a:buChar char="§"/>
            </a:pPr>
            <a:r>
              <a:rPr lang="en-GB" dirty="0"/>
              <a:t>To comply with port customs regulations</a:t>
            </a:r>
            <a:endParaRPr lang="bg-BG" dirty="0"/>
          </a:p>
          <a:p>
            <a:pPr marL="0" lvl="1"/>
            <a:r>
              <a:rPr lang="bg-BG" dirty="0"/>
              <a:t>2. </a:t>
            </a:r>
            <a:r>
              <a:rPr lang="en-GB" b="1" dirty="0"/>
              <a:t>Why is monitoring important in sustainability training?</a:t>
            </a:r>
            <a:r>
              <a:rPr lang="bg-BG" b="1" dirty="0"/>
              <a:t> </a:t>
            </a:r>
            <a:r>
              <a:rPr lang="en-GB" b="1" dirty="0"/>
              <a:t>Correct Answer: B</a:t>
            </a:r>
            <a:endParaRPr lang="bg-BG" b="1" dirty="0"/>
          </a:p>
          <a:p>
            <a:pPr marL="800100" lvl="1" indent="-342900">
              <a:buFont typeface="Wingdings" panose="05000000000000000000" pitchFamily="2" charset="2"/>
              <a:buChar char="§"/>
            </a:pPr>
            <a:r>
              <a:rPr lang="en-GB" dirty="0"/>
              <a:t>To penalize staff for errors</a:t>
            </a:r>
            <a:endParaRPr lang="bg-BG" dirty="0"/>
          </a:p>
          <a:p>
            <a:pPr marL="800100" lvl="1" indent="-342900">
              <a:buFont typeface="Wingdings" panose="05000000000000000000" pitchFamily="2" charset="2"/>
              <a:buChar char="§"/>
            </a:pPr>
            <a:r>
              <a:rPr lang="en-GB" dirty="0"/>
              <a:t>To evaluate the effectiveness of training programs and make improvements</a:t>
            </a:r>
            <a:endParaRPr lang="bg-BG" dirty="0"/>
          </a:p>
          <a:p>
            <a:pPr marL="800100" lvl="1" indent="-342900">
              <a:buFont typeface="Wingdings" panose="05000000000000000000" pitchFamily="2" charset="2"/>
              <a:buChar char="§"/>
            </a:pPr>
            <a:r>
              <a:rPr lang="en-GB" dirty="0"/>
              <a:t>To reduce the number of training sessions</a:t>
            </a:r>
            <a:endParaRPr lang="bg-BG" dirty="0"/>
          </a:p>
          <a:p>
            <a:pPr marL="800100" lvl="1" indent="-342900">
              <a:buFont typeface="Wingdings" panose="05000000000000000000" pitchFamily="2" charset="2"/>
              <a:buChar char="§"/>
            </a:pPr>
            <a:r>
              <a:rPr lang="en-GB" dirty="0"/>
              <a:t>To ensure galley crews follow the same menu daily</a:t>
            </a:r>
            <a:endParaRPr lang="bg-BG" dirty="0"/>
          </a:p>
          <a:p>
            <a:pPr marL="800100" lvl="1" indent="-342900">
              <a:buFont typeface="Wingdings" panose="05000000000000000000" pitchFamily="2" charset="2"/>
              <a:buChar char="§"/>
            </a:pPr>
            <a:endParaRPr lang="en-US" dirty="0"/>
          </a:p>
        </p:txBody>
      </p:sp>
      <p:sp>
        <p:nvSpPr>
          <p:cNvPr id="3" name="Rectangle 2">
            <a:extLst>
              <a:ext uri="{FF2B5EF4-FFF2-40B4-BE49-F238E27FC236}">
                <a16:creationId xmlns:a16="http://schemas.microsoft.com/office/drawing/2014/main" id="{BAD0A693-D5C6-A234-1E51-DE3E6F20F58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F54215A8-D6E8-B0D7-8355-BEB7B9431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463B0E5-1D68-BB88-FF41-6ABA35F127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B834827-167A-7F7F-1DB6-0788B878F0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2C2DB2F-C8E0-DA20-6192-1C234DD9780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57326B16-835E-A928-7AAE-54F1AE41BB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8E1DCF78-49AF-21CB-7AC7-344046EB794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552595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7218-DF8F-C953-3C91-081D018C3295}"/>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E5FC2DAB-9939-E43F-FA71-0437CC9D1A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D55BE19-E1D0-0EE4-CF0F-0B886043BC97}"/>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DB94A689-6314-FADD-629C-2BBD7926DA80}"/>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A454FB1C-2889-0683-4811-50A1E65B9BC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0E5E4DE-5945-4723-778C-4E0DB2F8701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6B756E1C-D9DD-CC93-37A0-B0D5D983312B}"/>
              </a:ext>
            </a:extLst>
          </p:cNvPr>
          <p:cNvSpPr txBox="1"/>
          <p:nvPr/>
        </p:nvSpPr>
        <p:spPr>
          <a:xfrm>
            <a:off x="528585" y="1703153"/>
            <a:ext cx="8510206" cy="3139321"/>
          </a:xfrm>
          <a:prstGeom prst="rect">
            <a:avLst/>
          </a:prstGeom>
          <a:noFill/>
        </p:spPr>
        <p:txBody>
          <a:bodyPr wrap="square" rtlCol="0">
            <a:spAutoFit/>
          </a:bodyPr>
          <a:lstStyle/>
          <a:p>
            <a:r>
              <a:rPr lang="en-GB" b="1" dirty="0"/>
              <a:t>Short Answer Questions</a:t>
            </a:r>
            <a:endParaRPr lang="bg-BG" b="1" dirty="0"/>
          </a:p>
          <a:p>
            <a:pPr marL="342900" indent="-342900">
              <a:buAutoNum type="arabicPeriod"/>
            </a:pPr>
            <a:r>
              <a:rPr lang="en-GB" dirty="0"/>
              <a:t>The Need for Sustainability Training in Ship Galleys</a:t>
            </a:r>
            <a:endParaRPr lang="bg-BG" dirty="0"/>
          </a:p>
          <a:p>
            <a:pPr marL="342900" indent="-342900">
              <a:buFont typeface="Arial" panose="020B0604020202020204" pitchFamily="34" charset="0"/>
              <a:buChar char="•"/>
            </a:pPr>
            <a:r>
              <a:rPr lang="en-GB" dirty="0"/>
              <a:t>Why is sustainability training important for galley crews working on different types of ships?</a:t>
            </a:r>
            <a:endParaRPr lang="bg-BG" dirty="0"/>
          </a:p>
          <a:p>
            <a:pPr marL="342900" indent="-342900">
              <a:buFont typeface="Arial" panose="020B0604020202020204" pitchFamily="34" charset="0"/>
              <a:buChar char="•"/>
            </a:pPr>
            <a:r>
              <a:rPr lang="en-GB" dirty="0"/>
              <a:t>What are some unique sustainability challenges faced in maritime environments, such as cruise ships and cargo vessels?</a:t>
            </a:r>
            <a:endParaRPr lang="bg-BG" dirty="0"/>
          </a:p>
          <a:p>
            <a:r>
              <a:rPr lang="en-GB" dirty="0"/>
              <a:t>2. Key Areas for Sustainability Training</a:t>
            </a:r>
            <a:endParaRPr lang="bg-BG" dirty="0"/>
          </a:p>
          <a:p>
            <a:pPr marL="285750" indent="-285750">
              <a:buFont typeface="Arial" panose="020B0604020202020204" pitchFamily="34" charset="0"/>
              <a:buChar char="•"/>
            </a:pPr>
            <a:r>
              <a:rPr lang="en-GB" dirty="0"/>
              <a:t>How can proper food storage in limited galley spaces contribute to sustainability?</a:t>
            </a:r>
            <a:endParaRPr lang="bg-BG" dirty="0"/>
          </a:p>
          <a:p>
            <a:pPr marL="285750" indent="-285750">
              <a:buFont typeface="Arial" panose="020B0604020202020204" pitchFamily="34" charset="0"/>
              <a:buChar char="•"/>
            </a:pPr>
            <a:r>
              <a:rPr lang="en-GB" dirty="0"/>
              <a:t>Describe two methods for segregating waste in a ship’s galley and explain their importance.</a:t>
            </a:r>
            <a:endParaRPr lang="bg-BG" dirty="0"/>
          </a:p>
          <a:p>
            <a:pPr marL="285750" indent="-285750">
              <a:buFont typeface="Arial" panose="020B0604020202020204" pitchFamily="34" charset="0"/>
              <a:buChar char="•"/>
            </a:pPr>
            <a:r>
              <a:rPr lang="en-GB" dirty="0"/>
              <a:t>What are some practices for minimizing water and energy use in galley operations?</a:t>
            </a:r>
            <a:endParaRPr lang="en-US" dirty="0"/>
          </a:p>
        </p:txBody>
      </p:sp>
      <p:sp>
        <p:nvSpPr>
          <p:cNvPr id="3" name="Rectangle 2">
            <a:extLst>
              <a:ext uri="{FF2B5EF4-FFF2-40B4-BE49-F238E27FC236}">
                <a16:creationId xmlns:a16="http://schemas.microsoft.com/office/drawing/2014/main" id="{335C6C54-4647-3415-7493-67C05CE58F7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E7546A83-3127-DA64-C316-FB6DCD3447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98E853DF-E001-C383-DAD8-9932114139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FB7DF4BF-FB30-35DB-71AE-CB842B1833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8F1CCEFC-0475-A5E9-702D-67B90FF0FBB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DB8D4646-6AF3-9863-7670-2413503F79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1CFBCC4D-C39D-ABC8-DA53-DF5E2FA60D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693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E282-B95A-E5E5-7BDE-CAC9BBB3569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95BFF72-720F-3EB3-D19E-7D1DC05E71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070F9B8-1292-675A-CFFD-90C522F3643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How to Support Sustainability in the Galleys</a:t>
            </a:r>
          </a:p>
        </p:txBody>
      </p:sp>
      <p:grpSp>
        <p:nvGrpSpPr>
          <p:cNvPr id="4" name="Group 3">
            <a:extLst>
              <a:ext uri="{FF2B5EF4-FFF2-40B4-BE49-F238E27FC236}">
                <a16:creationId xmlns:a16="http://schemas.microsoft.com/office/drawing/2014/main" id="{CBD2B4B3-0019-1673-C077-0C548996679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048D9F7-FA3F-813A-A493-C6392D573D0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7AB3B24-0491-0077-B17D-CB613C4A6AC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8E62F91-FBE3-578E-A122-844AF3DEB9F4}"/>
              </a:ext>
            </a:extLst>
          </p:cNvPr>
          <p:cNvSpPr txBox="1"/>
          <p:nvPr/>
        </p:nvSpPr>
        <p:spPr>
          <a:xfrm>
            <a:off x="4225856" y="2123750"/>
            <a:ext cx="4453538" cy="2862322"/>
          </a:xfrm>
          <a:prstGeom prst="rect">
            <a:avLst/>
          </a:prstGeom>
          <a:noFill/>
        </p:spPr>
        <p:txBody>
          <a:bodyPr wrap="square" rtlCol="0">
            <a:spAutoFit/>
          </a:bodyPr>
          <a:lstStyle/>
          <a:p>
            <a:pPr algn="just"/>
            <a:r>
              <a:rPr lang="en-GB" dirty="0"/>
              <a:t>In the second part we will focus on reducing food waste at sea. Through portion control and clever provisioning planning, we can ensure that the right amount of food is prepared based on the number of crew and the length of the voyage. </a:t>
            </a:r>
          </a:p>
          <a:p>
            <a:pPr algn="just"/>
            <a:r>
              <a:rPr lang="en-GB" dirty="0"/>
              <a:t>We will look at techniques for reusing leftovers and reducing waste, such as vacuum sealing, freezing and pickling, as well as creative ways to use food scraps.</a:t>
            </a:r>
          </a:p>
        </p:txBody>
      </p:sp>
      <p:sp>
        <p:nvSpPr>
          <p:cNvPr id="3" name="Rectangle 2">
            <a:extLst>
              <a:ext uri="{FF2B5EF4-FFF2-40B4-BE49-F238E27FC236}">
                <a16:creationId xmlns:a16="http://schemas.microsoft.com/office/drawing/2014/main" id="{676DAE5E-A960-4BC8-BCE5-6A91354386A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20A807F4-555C-88A2-599F-777FAF5CBA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65E07C2-732B-A91D-9CCB-36C0DF7F0A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FD655DE-B262-FF92-3066-802F927FAE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09101D9-ABD0-0392-91BA-75628ED483A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F07743B-7E7E-699A-D10F-BE45CA98AF0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331D191-F060-B207-8671-F839D1999A8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0FF57C4-A926-DB54-F305-647F7EB2B8B8}"/>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362517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81505-FD58-2A69-581D-92DA880483C1}"/>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6179C30-77D2-9B18-518B-FF4B5BE71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4B6700B-CEBC-3698-F599-C0B6CD9EB15C}"/>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23BB4543-9901-A964-ECD7-53D5E8B3D018}"/>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8E5C8EBD-AEB8-9CB5-E353-7825DD82D15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727860D-BA1B-A5CD-3710-562BC26D0D8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FD763E31-A915-E850-78F1-3F8BA1233E1D}"/>
              </a:ext>
            </a:extLst>
          </p:cNvPr>
          <p:cNvSpPr txBox="1"/>
          <p:nvPr/>
        </p:nvSpPr>
        <p:spPr>
          <a:xfrm>
            <a:off x="528585" y="1703153"/>
            <a:ext cx="8510206" cy="4524315"/>
          </a:xfrm>
          <a:prstGeom prst="rect">
            <a:avLst/>
          </a:prstGeom>
          <a:noFill/>
        </p:spPr>
        <p:txBody>
          <a:bodyPr wrap="square" rtlCol="0">
            <a:spAutoFit/>
          </a:bodyPr>
          <a:lstStyle/>
          <a:p>
            <a:r>
              <a:rPr lang="en-GB" b="1" dirty="0"/>
              <a:t>Case Study</a:t>
            </a:r>
            <a:endParaRPr lang="bg-BG" b="1" dirty="0"/>
          </a:p>
          <a:p>
            <a:r>
              <a:rPr lang="en-GB" b="1" dirty="0"/>
              <a:t>Scenario:</a:t>
            </a:r>
            <a:endParaRPr lang="bg-BG" b="1" dirty="0"/>
          </a:p>
          <a:p>
            <a:r>
              <a:rPr lang="en-GB" dirty="0"/>
              <a:t>You are the head chef on a cargo ship that is embarking on a 45-day voyage with a crew of 25. The ship has limited storage space, restricted access to fresh provisions during the trip, and strict international regulations for waste disposal at sea. Your goal is to implement sustainability practices in the galley to minimize food waste, conserve water and energy, and ensure compliance with maritime regulations.</a:t>
            </a:r>
            <a:endParaRPr lang="bg-BG" dirty="0"/>
          </a:p>
          <a:p>
            <a:r>
              <a:rPr lang="en-GB" b="1" dirty="0"/>
              <a:t>Challenges:</a:t>
            </a:r>
            <a:endParaRPr lang="bg-BG" b="1" dirty="0"/>
          </a:p>
          <a:p>
            <a:r>
              <a:rPr lang="en-GB" dirty="0"/>
              <a:t>Limited storage space requires efficient use of </a:t>
            </a:r>
            <a:r>
              <a:rPr lang="en-GB" dirty="0" err="1"/>
              <a:t>supplies.Fresh</a:t>
            </a:r>
            <a:r>
              <a:rPr lang="en-GB" dirty="0"/>
              <a:t> provisions will only be available at one stop midway through the </a:t>
            </a:r>
            <a:r>
              <a:rPr lang="en-GB" dirty="0" err="1"/>
              <a:t>voyage.Waste</a:t>
            </a:r>
            <a:r>
              <a:rPr lang="en-GB" dirty="0"/>
              <a:t> disposal at sea is regulated under MARPOL guidelines, requiring careful segregation of waste types.</a:t>
            </a:r>
            <a:endParaRPr lang="bg-BG" dirty="0"/>
          </a:p>
          <a:p>
            <a:r>
              <a:rPr lang="en-GB" dirty="0"/>
              <a:t>Tasks:</a:t>
            </a:r>
            <a:endParaRPr lang="bg-BG" dirty="0"/>
          </a:p>
          <a:p>
            <a:r>
              <a:rPr lang="en-GB" b="1" dirty="0"/>
              <a:t>Menu </a:t>
            </a:r>
            <a:r>
              <a:rPr lang="en-GB" b="1" dirty="0" err="1"/>
              <a:t>Planning:</a:t>
            </a:r>
            <a:r>
              <a:rPr lang="en-GB" dirty="0" err="1"/>
              <a:t>Outline</a:t>
            </a:r>
            <a:r>
              <a:rPr lang="en-GB" dirty="0"/>
              <a:t> a sustainable menu for the first two weeks, considering the crew’s dietary needs, available provisions, and the need to minimize waste.</a:t>
            </a:r>
            <a:endParaRPr lang="bg-BG" dirty="0"/>
          </a:p>
          <a:p>
            <a:r>
              <a:rPr lang="en-GB" dirty="0"/>
              <a:t>Waste </a:t>
            </a:r>
            <a:r>
              <a:rPr lang="en-GB" dirty="0" err="1"/>
              <a:t>Management:Design</a:t>
            </a:r>
            <a:r>
              <a:rPr lang="en-GB" dirty="0"/>
              <a:t> a waste management system that includes segregation, recycling, and safe disposal of organic and hazardous waste.</a:t>
            </a:r>
            <a:endParaRPr lang="bg-BG" dirty="0"/>
          </a:p>
        </p:txBody>
      </p:sp>
      <p:sp>
        <p:nvSpPr>
          <p:cNvPr id="3" name="Rectangle 2">
            <a:extLst>
              <a:ext uri="{FF2B5EF4-FFF2-40B4-BE49-F238E27FC236}">
                <a16:creationId xmlns:a16="http://schemas.microsoft.com/office/drawing/2014/main" id="{5B078C4D-14A2-4BF6-9560-E218F634ECD6}"/>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123CA90-8001-8A1E-3682-93C8DB759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CB407D37-60EE-223B-B5CC-F5111712F0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6B890853-1C56-B3BC-9217-B78C551A74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E9CB9924-02E1-9916-E4D7-EBDDB28A10AE}"/>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426F7A3E-8EC2-3D41-207B-700C61BE7E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F9BD9BCB-C531-D67F-9973-205E685938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3540112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8C9CF-F5DC-206E-260F-CDB5AD55F729}"/>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2D69B8EE-6A45-E8C9-B426-382EECAF1F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94CB3E1-4D7C-5D64-2455-1CC964AA614B}"/>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E9E1175C-AF36-4B51-E587-6ECD51D207D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E0816DD1-915A-B99D-E343-6B2CF82B01E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D864244-3951-9DBF-0AF1-4296690D46B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471EA4AC-9C38-678C-C4A9-54C705A46E15}"/>
              </a:ext>
            </a:extLst>
          </p:cNvPr>
          <p:cNvSpPr txBox="1"/>
          <p:nvPr/>
        </p:nvSpPr>
        <p:spPr>
          <a:xfrm>
            <a:off x="448385" y="1494360"/>
            <a:ext cx="8510206" cy="4616648"/>
          </a:xfrm>
          <a:prstGeom prst="rect">
            <a:avLst/>
          </a:prstGeom>
          <a:noFill/>
        </p:spPr>
        <p:txBody>
          <a:bodyPr wrap="square" rtlCol="0">
            <a:spAutoFit/>
          </a:bodyPr>
          <a:lstStyle/>
          <a:p>
            <a:r>
              <a:rPr lang="en-GB" b="1" dirty="0"/>
              <a:t>Case Study</a:t>
            </a:r>
            <a:endParaRPr lang="bg-BG" b="1" dirty="0"/>
          </a:p>
          <a:p>
            <a:r>
              <a:rPr lang="en-GB" b="1" dirty="0"/>
              <a:t>Conservation Practices:</a:t>
            </a:r>
            <a:endParaRPr lang="bg-BG" b="1" dirty="0"/>
          </a:p>
          <a:p>
            <a:r>
              <a:rPr lang="en-GB" dirty="0"/>
              <a:t>Propose methods to reduce water and energy consumption in galley operations.</a:t>
            </a:r>
            <a:endParaRPr lang="bg-BG" dirty="0"/>
          </a:p>
          <a:p>
            <a:r>
              <a:rPr lang="en-GB" b="1" dirty="0"/>
              <a:t>Sustainability Training:</a:t>
            </a:r>
            <a:endParaRPr lang="bg-BG" b="1" dirty="0"/>
          </a:p>
          <a:p>
            <a:r>
              <a:rPr lang="en-GB" dirty="0"/>
              <a:t>Develop a short training plan for your galley team to ensure they understand and follow sustainable practices.</a:t>
            </a:r>
            <a:endParaRPr lang="bg-BG" dirty="0"/>
          </a:p>
          <a:p>
            <a:r>
              <a:rPr lang="en-GB" b="1" dirty="0"/>
              <a:t>Questions:</a:t>
            </a:r>
            <a:endParaRPr lang="bg-BG" b="1" dirty="0"/>
          </a:p>
          <a:p>
            <a:pPr marL="285750" indent="-285750">
              <a:buFont typeface="Wingdings" panose="05000000000000000000" pitchFamily="2" charset="2"/>
              <a:buChar char="§"/>
            </a:pPr>
            <a:r>
              <a:rPr lang="en-GB" sz="1600" dirty="0"/>
              <a:t>How would you prioritize supplies to ensure the most perishable items are used first while maintaining variety in the menu?</a:t>
            </a:r>
            <a:endParaRPr lang="bg-BG" sz="1600" dirty="0"/>
          </a:p>
          <a:p>
            <a:pPr marL="285750" indent="-285750">
              <a:buFont typeface="Wingdings" panose="05000000000000000000" pitchFamily="2" charset="2"/>
              <a:buChar char="§"/>
            </a:pPr>
            <a:r>
              <a:rPr lang="en-GB" sz="1600" dirty="0"/>
              <a:t>What steps can you take to reuse leftovers and minimize spoilage during the voyage?</a:t>
            </a:r>
            <a:endParaRPr lang="bg-BG" sz="1600" dirty="0"/>
          </a:p>
          <a:p>
            <a:pPr marL="285750" indent="-285750">
              <a:buFont typeface="Wingdings" panose="05000000000000000000" pitchFamily="2" charset="2"/>
              <a:buChar char="§"/>
            </a:pPr>
            <a:r>
              <a:rPr lang="en-GB" sz="1600" dirty="0"/>
              <a:t>How will you ensure compliance with MARPOL regulations when managing waste in the galley?</a:t>
            </a:r>
            <a:endParaRPr lang="bg-BG" sz="1600" dirty="0"/>
          </a:p>
          <a:p>
            <a:pPr marL="285750" indent="-285750">
              <a:buFont typeface="Wingdings" panose="05000000000000000000" pitchFamily="2" charset="2"/>
              <a:buChar char="§"/>
            </a:pPr>
            <a:r>
              <a:rPr lang="en-GB" sz="1600" dirty="0"/>
              <a:t>What strategies can you implement to engage your crew in sustainability efforts throughout the voyage?</a:t>
            </a:r>
            <a:endParaRPr lang="bg-BG" sz="1600" dirty="0"/>
          </a:p>
          <a:p>
            <a:r>
              <a:rPr lang="en-GB" b="1" dirty="0"/>
              <a:t>Expected Outcome:</a:t>
            </a:r>
            <a:endParaRPr lang="bg-BG" b="1" dirty="0"/>
          </a:p>
          <a:p>
            <a:pPr marL="285750" indent="-285750">
              <a:buFont typeface="Wingdings" panose="05000000000000000000" pitchFamily="2" charset="2"/>
              <a:buChar char="§"/>
            </a:pPr>
            <a:r>
              <a:rPr lang="en-GB" sz="1600" dirty="0"/>
              <a:t>Participants should present a detailed solution that highlights innovative strategies for waste reduction, efficient resource use, and crew engagement, tailored to the unique challenges of the maritime environment.</a:t>
            </a:r>
            <a:endParaRPr lang="en-US" sz="1600" dirty="0"/>
          </a:p>
        </p:txBody>
      </p:sp>
      <p:sp>
        <p:nvSpPr>
          <p:cNvPr id="3" name="Rectangle 2">
            <a:extLst>
              <a:ext uri="{FF2B5EF4-FFF2-40B4-BE49-F238E27FC236}">
                <a16:creationId xmlns:a16="http://schemas.microsoft.com/office/drawing/2014/main" id="{8DB488EC-B4A0-60D1-33D2-706C1F77391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65BDCBE-894C-898C-284E-391DC166F3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ECB023EE-9360-DC5B-94AD-1649C55083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130B0E45-E965-6D2B-BF79-001B8B6EE2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811113C-651E-1108-37BC-C9DEB13A69D3}"/>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F3654876-60F0-FDEA-80D4-14FD1116CFF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C975EE9D-3541-11DB-FAAB-8C7E77E632C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3896815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1BE31-84F0-56B0-6540-1600B36DCD8D}"/>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0BE951CA-E711-7AA0-B71B-123B84F3C5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05C8AA3-2008-1642-05F5-4F58C5F6F6EA}"/>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7DA0A33C-304D-2B43-9C17-9FA268D2FEDE}"/>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7041C22E-F092-D428-638A-7C83CF21850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812F55C-A1D8-0681-66FB-F1FD92B525C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E0969A51-9A99-232F-F537-359F52EA58BC}"/>
              </a:ext>
            </a:extLst>
          </p:cNvPr>
          <p:cNvSpPr txBox="1"/>
          <p:nvPr/>
        </p:nvSpPr>
        <p:spPr>
          <a:xfrm>
            <a:off x="528585" y="1703153"/>
            <a:ext cx="8510206" cy="4524315"/>
          </a:xfrm>
          <a:prstGeom prst="rect">
            <a:avLst/>
          </a:prstGeom>
          <a:noFill/>
        </p:spPr>
        <p:txBody>
          <a:bodyPr wrap="square" rtlCol="0">
            <a:spAutoFit/>
          </a:bodyPr>
          <a:lstStyle/>
          <a:p>
            <a:r>
              <a:rPr lang="en-GB" b="1" dirty="0"/>
              <a:t>Group Discussion</a:t>
            </a:r>
            <a:endParaRPr lang="bg-BG" b="1" dirty="0"/>
          </a:p>
          <a:p>
            <a:r>
              <a:rPr lang="en-GB" dirty="0"/>
              <a:t>Sustainability and Waste Management in Ship Galleys</a:t>
            </a:r>
            <a:endParaRPr lang="bg-BG" dirty="0"/>
          </a:p>
          <a:p>
            <a:r>
              <a:rPr lang="en-GB" b="1" dirty="0"/>
              <a:t>Topic:</a:t>
            </a:r>
            <a:endParaRPr lang="bg-BG" b="1" dirty="0"/>
          </a:p>
          <a:p>
            <a:r>
              <a:rPr lang="en-GB" b="1" dirty="0"/>
              <a:t>"Developing Practical Solutions for Sustainability Challenges in Ship Galleys</a:t>
            </a:r>
            <a:r>
              <a:rPr lang="bg-BG" b="1" dirty="0"/>
              <a:t>“</a:t>
            </a:r>
          </a:p>
          <a:p>
            <a:r>
              <a:rPr lang="en-GB" b="1" dirty="0"/>
              <a:t>Objective:</a:t>
            </a:r>
            <a:r>
              <a:rPr lang="bg-BG" b="1" dirty="0"/>
              <a:t> </a:t>
            </a:r>
          </a:p>
          <a:p>
            <a:r>
              <a:rPr lang="en-GB" dirty="0"/>
              <a:t>Facilitate a collaborative discussion to identify practical strategies for improving sustainability in ship galley operations, focusing on waste reduction, resource conservation, and compliance with maritime regulations.</a:t>
            </a:r>
            <a:endParaRPr lang="bg-BG" dirty="0"/>
          </a:p>
          <a:p>
            <a:r>
              <a:rPr lang="en-GB" b="1" dirty="0"/>
              <a:t>Guiding Questions:</a:t>
            </a:r>
            <a:r>
              <a:rPr lang="bg-BG" b="1" dirty="0"/>
              <a:t> </a:t>
            </a:r>
            <a:r>
              <a:rPr lang="en-GB" dirty="0"/>
              <a:t>Menu and Resource </a:t>
            </a:r>
            <a:endParaRPr lang="bg-BG" dirty="0"/>
          </a:p>
          <a:p>
            <a:r>
              <a:rPr lang="en-GB" b="1" dirty="0"/>
              <a:t>Planning:</a:t>
            </a:r>
            <a:r>
              <a:rPr lang="bg-BG" b="1" dirty="0"/>
              <a:t> </a:t>
            </a:r>
          </a:p>
          <a:p>
            <a:pPr marL="285750" indent="-285750">
              <a:buFont typeface="Wingdings" panose="05000000000000000000" pitchFamily="2" charset="2"/>
              <a:buChar char="§"/>
            </a:pPr>
            <a:r>
              <a:rPr lang="en-GB" b="1" dirty="0"/>
              <a:t>What methods can be used to minimize food waste through effective menu and portion planning?</a:t>
            </a:r>
            <a:endParaRPr lang="bg-BG" b="1" dirty="0"/>
          </a:p>
          <a:p>
            <a:pPr marL="285750" indent="-285750">
              <a:buFont typeface="Wingdings" panose="05000000000000000000" pitchFamily="2" charset="2"/>
              <a:buChar char="§"/>
            </a:pPr>
            <a:r>
              <a:rPr lang="en-GB" b="1" dirty="0"/>
              <a:t>How can limited storage space on ships be better utilized to prevent spoilage?</a:t>
            </a:r>
            <a:endParaRPr lang="bg-BG" b="1" dirty="0"/>
          </a:p>
          <a:p>
            <a:r>
              <a:rPr lang="en-GB" b="1" dirty="0"/>
              <a:t>Waste Management:</a:t>
            </a:r>
            <a:endParaRPr lang="bg-BG" b="1" dirty="0"/>
          </a:p>
          <a:p>
            <a:pPr marL="285750" indent="-285750">
              <a:buFont typeface="Arial" panose="020B0604020202020204" pitchFamily="34" charset="0"/>
              <a:buChar char="•"/>
            </a:pPr>
            <a:r>
              <a:rPr lang="en-GB" b="1" dirty="0"/>
              <a:t>What are the best practices for segregating and safely disposing of waste, including recyclables and hazardous materials, under MARPOL regulations?</a:t>
            </a:r>
            <a:endParaRPr lang="bg-BG" b="1" dirty="0"/>
          </a:p>
        </p:txBody>
      </p:sp>
      <p:sp>
        <p:nvSpPr>
          <p:cNvPr id="3" name="Rectangle 2">
            <a:extLst>
              <a:ext uri="{FF2B5EF4-FFF2-40B4-BE49-F238E27FC236}">
                <a16:creationId xmlns:a16="http://schemas.microsoft.com/office/drawing/2014/main" id="{1125308B-F136-9A6B-42CD-6F3FB61CE75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B69A5453-970A-35E8-AA22-AE4241A38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20C4AF02-21DF-9D91-3CE7-CDF764CB22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7FBC8470-2869-C468-CA03-BE6A60B826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0CF0F3A2-B642-D2AE-7A49-CA40135C234D}"/>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C1672514-2BFB-227C-89DF-12953C193E9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25FDF4D9-49F0-A647-74FF-58EA2485935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361941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0A794-08C6-D54D-3919-210E3396AC1C}"/>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4BB125CE-CD14-1E4F-2C6E-FCD519C6BA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677A5E7-5B8D-111D-1803-22087F021F22}"/>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1E340CB8-9668-B462-4446-3132A009B8FB}"/>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608F8498-A365-832C-544D-648DCBA9E82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F0F0068-172E-0476-9939-FBE266DE362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6A3CDE74-D480-BF01-8916-7AD12B06B2A9}"/>
              </a:ext>
            </a:extLst>
          </p:cNvPr>
          <p:cNvSpPr txBox="1"/>
          <p:nvPr/>
        </p:nvSpPr>
        <p:spPr>
          <a:xfrm>
            <a:off x="528585" y="1703153"/>
            <a:ext cx="8510206" cy="3693319"/>
          </a:xfrm>
          <a:prstGeom prst="rect">
            <a:avLst/>
          </a:prstGeom>
          <a:noFill/>
        </p:spPr>
        <p:txBody>
          <a:bodyPr wrap="square" rtlCol="0">
            <a:spAutoFit/>
          </a:bodyPr>
          <a:lstStyle/>
          <a:p>
            <a:r>
              <a:rPr lang="en-GB" b="1" dirty="0"/>
              <a:t>How can waste be reused or repurposed to reduce environmental impact?</a:t>
            </a:r>
            <a:endParaRPr lang="bg-BG" b="1" dirty="0"/>
          </a:p>
          <a:p>
            <a:r>
              <a:rPr lang="en-GB" b="1" dirty="0"/>
              <a:t>Sustainability Training:</a:t>
            </a:r>
            <a:endParaRPr lang="bg-BG" b="1" dirty="0"/>
          </a:p>
          <a:p>
            <a:pPr marL="285750" indent="-285750">
              <a:buFont typeface="Wingdings" panose="05000000000000000000" pitchFamily="2" charset="2"/>
              <a:buChar char="§"/>
            </a:pPr>
            <a:r>
              <a:rPr lang="en-GB" dirty="0"/>
              <a:t>What training techniques (e.g., hands-on workshops, drills, scenario-based training) are most effective for engaging galley crews in sustainability efforts?</a:t>
            </a:r>
            <a:endParaRPr lang="bg-BG" dirty="0"/>
          </a:p>
          <a:p>
            <a:pPr marL="285750" indent="-285750">
              <a:buFont typeface="Wingdings" panose="05000000000000000000" pitchFamily="2" charset="2"/>
              <a:buChar char="§"/>
            </a:pPr>
            <a:r>
              <a:rPr lang="en-GB" dirty="0"/>
              <a:t>How can crews be motivated to adopt and maintain sustainable habits over long voyages?</a:t>
            </a:r>
            <a:endParaRPr lang="bg-BG" dirty="0"/>
          </a:p>
          <a:p>
            <a:r>
              <a:rPr lang="en-GB" b="1" dirty="0"/>
              <a:t>Continuous Improvement:</a:t>
            </a:r>
            <a:endParaRPr lang="bg-BG" b="1" dirty="0"/>
          </a:p>
          <a:p>
            <a:pPr marL="285750" indent="-285750">
              <a:buFont typeface="Wingdings" panose="05000000000000000000" pitchFamily="2" charset="2"/>
              <a:buChar char="§"/>
            </a:pPr>
            <a:r>
              <a:rPr lang="en-GB" dirty="0"/>
              <a:t>How can monitoring systems be implemented to track and improve sustainability practices in the galley?</a:t>
            </a:r>
            <a:endParaRPr lang="bg-BG" dirty="0"/>
          </a:p>
          <a:p>
            <a:pPr marL="285750" indent="-285750">
              <a:buFont typeface="Wingdings" panose="05000000000000000000" pitchFamily="2" charset="2"/>
              <a:buChar char="§"/>
            </a:pPr>
            <a:r>
              <a:rPr lang="en-GB" dirty="0"/>
              <a:t>What role does feedback from the crew play in refining sustainability efforts?</a:t>
            </a:r>
            <a:endParaRPr lang="bg-BG" dirty="0"/>
          </a:p>
          <a:p>
            <a:r>
              <a:rPr lang="en-GB" b="1" dirty="0"/>
              <a:t>Format:</a:t>
            </a:r>
            <a:endParaRPr lang="bg-BG" b="1" dirty="0"/>
          </a:p>
          <a:p>
            <a:r>
              <a:rPr lang="en-GB" dirty="0"/>
              <a:t>Introduction (5 minutes): Moderator introduces the topic and outlines the key challenges in ship galley sustainability.</a:t>
            </a:r>
            <a:endParaRPr lang="bg-BG" dirty="0"/>
          </a:p>
        </p:txBody>
      </p:sp>
      <p:sp>
        <p:nvSpPr>
          <p:cNvPr id="3" name="Rectangle 2">
            <a:extLst>
              <a:ext uri="{FF2B5EF4-FFF2-40B4-BE49-F238E27FC236}">
                <a16:creationId xmlns:a16="http://schemas.microsoft.com/office/drawing/2014/main" id="{37EA77E5-3737-E41D-E744-85088FDEF1D9}"/>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E5695357-0024-16FB-C4A8-579DCE1ACC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FEECBFAF-D4EB-4BA3-670D-05EEA7AA74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F1263E72-56A6-E7D8-1E4B-8780807EBD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F1106F5-3EE3-F270-A28E-419D5A22793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513D4DB8-8794-6E7D-9389-9878289D481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C9030A14-84B8-CC57-EF8C-CBFC9110A0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637370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D416B-F3C8-C218-6357-3AAB5BDBC1A0}"/>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197E438F-E842-2989-25BF-41A6D5426F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59DC9A5-CE10-6903-A5CF-5078ED5AE5CC}"/>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B07D701D-F03B-85AC-574C-02B7764A9686}"/>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238E89BB-F7D5-777B-D65F-4FFC21B6666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E9DE4F1-E7F0-DD77-A978-6F851CC579F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8FB83D41-586C-386B-D9D6-18523FC7668B}"/>
              </a:ext>
            </a:extLst>
          </p:cNvPr>
          <p:cNvSpPr txBox="1"/>
          <p:nvPr/>
        </p:nvSpPr>
        <p:spPr>
          <a:xfrm>
            <a:off x="528585" y="1703153"/>
            <a:ext cx="8510206" cy="3416320"/>
          </a:xfrm>
          <a:prstGeom prst="rect">
            <a:avLst/>
          </a:prstGeom>
          <a:noFill/>
        </p:spPr>
        <p:txBody>
          <a:bodyPr wrap="square" rtlCol="0">
            <a:spAutoFit/>
          </a:bodyPr>
          <a:lstStyle/>
          <a:p>
            <a:r>
              <a:rPr lang="en-GB" b="1" dirty="0"/>
              <a:t>Group Discussion (20–30 minutes): </a:t>
            </a:r>
            <a:endParaRPr lang="bg-BG" b="1" dirty="0"/>
          </a:p>
          <a:p>
            <a:pPr marL="285750" indent="-285750">
              <a:buFont typeface="Wingdings" panose="05000000000000000000" pitchFamily="2" charset="2"/>
              <a:buChar char="§"/>
            </a:pPr>
            <a:r>
              <a:rPr lang="en-GB" b="1" dirty="0"/>
              <a:t>Participants share experiences, </a:t>
            </a:r>
            <a:r>
              <a:rPr lang="en-GB" dirty="0"/>
              <a:t>propose solutions, and respond to the guiding questions.</a:t>
            </a:r>
            <a:endParaRPr lang="bg-BG" dirty="0"/>
          </a:p>
          <a:p>
            <a:r>
              <a:rPr lang="en-GB" b="1" dirty="0"/>
              <a:t>Conclusion (5 minutes): </a:t>
            </a:r>
            <a:r>
              <a:rPr lang="en-GB" dirty="0"/>
              <a:t>The group summarizes key insights and actionable ideas.</a:t>
            </a:r>
            <a:endParaRPr lang="bg-BG" dirty="0"/>
          </a:p>
          <a:p>
            <a:r>
              <a:rPr lang="en-GB" b="1" dirty="0"/>
              <a:t>Expected Outcomes:</a:t>
            </a:r>
            <a:r>
              <a:rPr lang="bg-BG" b="1" dirty="0"/>
              <a:t> </a:t>
            </a:r>
          </a:p>
          <a:p>
            <a:pPr marL="285750" indent="-285750">
              <a:buFont typeface="Wingdings" panose="05000000000000000000" pitchFamily="2" charset="2"/>
              <a:buChar char="§"/>
            </a:pPr>
            <a:r>
              <a:rPr lang="en-GB" dirty="0"/>
              <a:t>Practical, implementable ideas for minimizing waste and conserving resources in ship galleys.</a:t>
            </a:r>
            <a:endParaRPr lang="bg-BG" dirty="0"/>
          </a:p>
          <a:p>
            <a:pPr marL="285750" indent="-285750">
              <a:buFont typeface="Wingdings" panose="05000000000000000000" pitchFamily="2" charset="2"/>
              <a:buChar char="§"/>
            </a:pPr>
            <a:r>
              <a:rPr lang="en-GB" dirty="0"/>
              <a:t>Enhanced understanding of the importance of sustainability training and compliance with regulations.</a:t>
            </a:r>
            <a:endParaRPr lang="bg-BG" dirty="0"/>
          </a:p>
          <a:p>
            <a:pPr marL="285750" indent="-285750">
              <a:buFont typeface="Wingdings" panose="05000000000000000000" pitchFamily="2" charset="2"/>
              <a:buChar char="§"/>
            </a:pPr>
            <a:r>
              <a:rPr lang="en-GB" dirty="0"/>
              <a:t>Collaborative solutions for overcoming maritime-specific sustainability challenges.</a:t>
            </a:r>
            <a:endParaRPr lang="bg-BG" dirty="0"/>
          </a:p>
          <a:p>
            <a:r>
              <a:rPr lang="en-GB" b="1" dirty="0"/>
              <a:t>This discussion encourages critical thinking, teamwork, and the application of sustainability principles in real-world maritime contexts.</a:t>
            </a:r>
            <a:endParaRPr lang="en-US" dirty="0"/>
          </a:p>
        </p:txBody>
      </p:sp>
      <p:sp>
        <p:nvSpPr>
          <p:cNvPr id="3" name="Rectangle 2">
            <a:extLst>
              <a:ext uri="{FF2B5EF4-FFF2-40B4-BE49-F238E27FC236}">
                <a16:creationId xmlns:a16="http://schemas.microsoft.com/office/drawing/2014/main" id="{990183D6-D022-EB66-2F2F-1F2E85CCAE6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3109492-4350-AD95-68DE-820BCD6EA4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4F4C5C11-8BE9-0F70-D8B8-DA1215B541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21D0A47-D806-47C0-1FFB-6344AA9045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7AA17B2A-F266-9988-526B-E9DE0145C75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E38D19AC-136D-3EEE-AD21-508538535DE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B0150D64-A22B-4143-A5CB-22D2EFE3A03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320218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AEF4-665E-B6B3-40E3-A8BF305A4FAB}"/>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9C02774A-73B9-B7F6-A826-91CDB3C9FB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92AC0C6-1D81-1131-9981-75D6A68444F5}"/>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B022CD54-CBF1-9B33-AFB7-9249AE245C4E}"/>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BAF30810-5A26-A866-954F-8FEC6894D8A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024F854-F91A-EC1A-FB1B-CD0C97074B7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3" name="Rectangle 2">
            <a:extLst>
              <a:ext uri="{FF2B5EF4-FFF2-40B4-BE49-F238E27FC236}">
                <a16:creationId xmlns:a16="http://schemas.microsoft.com/office/drawing/2014/main" id="{49C4759F-2801-1C12-D695-B57AD908106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95408045-0445-442B-4BE3-EE0792F137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EE1AD7A-CC18-CF9D-EEC0-E03B89189F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5A934A70-BDF7-4244-352B-CA90412EB5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032C273-F7CB-043C-DE67-ED0BC3936AE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1A75CBE0-8214-5186-084D-D6032006AA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B4E58B1D-54A5-6DFB-C56E-BDEA9963034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1026" name="Picture 2" descr="Discussion of food waste on board a ship">
            <a:extLst>
              <a:ext uri="{FF2B5EF4-FFF2-40B4-BE49-F238E27FC236}">
                <a16:creationId xmlns:a16="http://schemas.microsoft.com/office/drawing/2014/main" id="{11A113B8-87DC-303F-7AE2-549A68BF24F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72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09003-B908-2ECD-CFC1-B2634B991614}"/>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663026C9-1D9E-BD6F-86A7-58817C4BC5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F3DE37B-9BF2-C8EB-5C9C-5E789F377728}"/>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40DB316-307D-EB27-AA3B-54A90B8DF96D}"/>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558C5A34-A10B-095E-2364-7F31C21A9AB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1014B51-3529-A02B-99F6-1E861105BA5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ACD33B9-F133-B8B1-9621-F6A4A5A379B5}"/>
              </a:ext>
            </a:extLst>
          </p:cNvPr>
          <p:cNvSpPr txBox="1"/>
          <p:nvPr/>
        </p:nvSpPr>
        <p:spPr>
          <a:xfrm>
            <a:off x="724061" y="1878559"/>
            <a:ext cx="8311785" cy="4247317"/>
          </a:xfrm>
          <a:prstGeom prst="rect">
            <a:avLst/>
          </a:prstGeom>
          <a:noFill/>
        </p:spPr>
        <p:txBody>
          <a:bodyPr wrap="square" rtlCol="0">
            <a:spAutoFit/>
          </a:bodyPr>
          <a:lstStyle/>
          <a:p>
            <a:pPr marL="285750" indent="-285750">
              <a:buFont typeface="Arial" panose="020B0604020202020204" pitchFamily="34" charset="0"/>
              <a:buChar char="•"/>
            </a:pPr>
            <a:r>
              <a:rPr lang="en-GB" dirty="0" err="1"/>
              <a:t>Demydyuk</a:t>
            </a:r>
            <a:r>
              <a:rPr lang="en-GB" dirty="0"/>
              <a:t>, G. V., </a:t>
            </a:r>
            <a:r>
              <a:rPr lang="en-GB" dirty="0" err="1"/>
              <a:t>Kaurav</a:t>
            </a:r>
            <a:r>
              <a:rPr lang="en-GB" dirty="0"/>
              <a:t>, R. P. S., </a:t>
            </a:r>
            <a:r>
              <a:rPr lang="en-GB" dirty="0" err="1"/>
              <a:t>Carlbäck</a:t>
            </a:r>
            <a:r>
              <a:rPr lang="en-GB" dirty="0"/>
              <a:t>, M., &amp; </a:t>
            </a:r>
            <a:r>
              <a:rPr lang="en-GB" dirty="0" err="1"/>
              <a:t>Vejlgaard</a:t>
            </a:r>
            <a:r>
              <a:rPr lang="en-GB" dirty="0"/>
              <a:t>, H. (</a:t>
            </a:r>
            <a:r>
              <a:rPr lang="en-GB" b="1" dirty="0"/>
              <a:t>2024</a:t>
            </a:r>
            <a:r>
              <a:rPr lang="en-GB" dirty="0"/>
              <a:t>). From galley to gourmet: experience accounting perspective on the evolving dining choices of cruise passengers. Journal of Foodservice Business Research, 1-33.</a:t>
            </a:r>
            <a:endParaRPr lang="bg-BG" dirty="0"/>
          </a:p>
          <a:p>
            <a:pPr marL="285750" indent="-285750">
              <a:buFont typeface="Arial" panose="020B0604020202020204" pitchFamily="34" charset="0"/>
              <a:buChar char="•"/>
            </a:pPr>
            <a:r>
              <a:rPr lang="en-US" dirty="0" err="1"/>
              <a:t>Durlik</a:t>
            </a:r>
            <a:r>
              <a:rPr lang="en-US" dirty="0"/>
              <a:t>, I., Miller, T., Kostecka, E., </a:t>
            </a:r>
            <a:r>
              <a:rPr lang="en-US" dirty="0" err="1"/>
              <a:t>Łobodzińska</a:t>
            </a:r>
            <a:r>
              <a:rPr lang="en-US" dirty="0"/>
              <a:t>, A., &amp; Kostecki, T. (</a:t>
            </a:r>
            <a:r>
              <a:rPr lang="en-US" b="1" dirty="0"/>
              <a:t>2024</a:t>
            </a:r>
            <a:r>
              <a:rPr lang="en-US" dirty="0"/>
              <a:t>). Harnessing AI for Sustainable Shipping and Green Ports: Challenges and Opportunities. Applied Sciences, 14(14), 5994.</a:t>
            </a:r>
            <a:endParaRPr lang="bg-BG" dirty="0"/>
          </a:p>
          <a:p>
            <a:pPr marL="285750" indent="-285750">
              <a:buFont typeface="Arial" panose="020B0604020202020204" pitchFamily="34" charset="0"/>
              <a:buChar char="•"/>
            </a:pPr>
            <a:r>
              <a:rPr lang="en-GB" dirty="0"/>
              <a:t>Shoaib, M., Zhang, S., &amp; Ali, H. (</a:t>
            </a:r>
            <a:r>
              <a:rPr lang="en-GB" b="1" dirty="0"/>
              <a:t>2023</a:t>
            </a:r>
            <a:r>
              <a:rPr lang="en-GB" dirty="0"/>
              <a:t>). Assessment of sustainable green logistics enablers: A robust framework using fuzzy </a:t>
            </a:r>
            <a:r>
              <a:rPr lang="en-GB" dirty="0" err="1"/>
              <a:t>DEMATEL</a:t>
            </a:r>
            <a:r>
              <a:rPr lang="en-GB" dirty="0"/>
              <a:t> and ISM approach. International Journal of Environmental Science and Technology, 20(10), 11407-11426.</a:t>
            </a:r>
            <a:endParaRPr lang="bg-BG" dirty="0"/>
          </a:p>
          <a:p>
            <a:pPr marL="285750" indent="-285750">
              <a:buFont typeface="Arial" panose="020B0604020202020204" pitchFamily="34" charset="0"/>
              <a:buChar char="•"/>
            </a:pPr>
            <a:r>
              <a:rPr lang="en-GB" dirty="0"/>
              <a:t>Dewan, M. H., &amp; </a:t>
            </a:r>
            <a:r>
              <a:rPr lang="en-GB" dirty="0" err="1"/>
              <a:t>Godina</a:t>
            </a:r>
            <a:r>
              <a:rPr lang="en-GB" dirty="0"/>
              <a:t>, R. (</a:t>
            </a:r>
            <a:r>
              <a:rPr lang="en-GB" b="1" dirty="0"/>
              <a:t>2024</a:t>
            </a:r>
            <a:r>
              <a:rPr lang="en-GB" dirty="0"/>
              <a:t>). Unveiling seafarers' awareness and knowledge on energy-efficient and low-carbon shipping: A decade of IMO regulation enforcement. Marine Policy, 161, 106037.</a:t>
            </a:r>
            <a:endParaRPr lang="bg-BG" dirty="0"/>
          </a:p>
          <a:p>
            <a:pPr marL="285750" indent="-285750">
              <a:buFont typeface="Arial" panose="020B0604020202020204" pitchFamily="34" charset="0"/>
              <a:buChar char="•"/>
            </a:pPr>
            <a:r>
              <a:rPr lang="en-GB" dirty="0"/>
              <a:t>Jang, Y. L., Jeong, J., </a:t>
            </a:r>
            <a:r>
              <a:rPr lang="en-GB" dirty="0" err="1"/>
              <a:t>Eo</a:t>
            </a:r>
            <a:r>
              <a:rPr lang="en-GB" dirty="0"/>
              <a:t>, S., Hong, S. H., &amp; Shim, W. J. (</a:t>
            </a:r>
            <a:r>
              <a:rPr lang="en-GB" b="1" dirty="0"/>
              <a:t>2024</a:t>
            </a:r>
            <a:r>
              <a:rPr lang="en-GB" dirty="0"/>
              <a:t>). Occurrence and characteristics of microplastics in greywater from a research vessel. Environmental Pollution, 341, 122941.</a:t>
            </a:r>
            <a:endParaRPr lang="en-US" dirty="0"/>
          </a:p>
        </p:txBody>
      </p:sp>
      <p:sp>
        <p:nvSpPr>
          <p:cNvPr id="3" name="Rectangle 2">
            <a:extLst>
              <a:ext uri="{FF2B5EF4-FFF2-40B4-BE49-F238E27FC236}">
                <a16:creationId xmlns:a16="http://schemas.microsoft.com/office/drawing/2014/main" id="{CE1C7639-6A58-A215-601B-A544D20532E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61781F0-87DB-7225-2303-5B150031CE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0F06898C-D515-62C2-73AB-EA14CFD6D1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D98A69B2-DBDE-22FC-C253-0B7294125A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8B2C5365-5208-0713-6CAA-389C96AFA498}"/>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1B266D12-49FC-336E-527D-C58B2E80E7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4BA38729-250B-29ED-CF29-AD91EA98907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634534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A534-4EA0-7D5D-811D-4206E1726FC7}"/>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D888562D-F5DA-98DB-D5A3-C7D6706073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6A5806A-231F-4085-7D66-8B3379E6649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C0E4B65-DA60-5197-9A11-B9053E1BFE79}"/>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B010DD0A-2FB6-7DE9-3088-260490BCB2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DE563C4-32C5-4C58-F226-8F029288489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9D7B970-2C43-6A88-AF4F-A6DF17ED8A25}"/>
              </a:ext>
            </a:extLst>
          </p:cNvPr>
          <p:cNvSpPr txBox="1"/>
          <p:nvPr/>
        </p:nvSpPr>
        <p:spPr>
          <a:xfrm>
            <a:off x="724061" y="1878559"/>
            <a:ext cx="7908471" cy="4247317"/>
          </a:xfrm>
          <a:prstGeom prst="rect">
            <a:avLst/>
          </a:prstGeom>
          <a:noFill/>
        </p:spPr>
        <p:txBody>
          <a:bodyPr wrap="square" rtlCol="0">
            <a:spAutoFit/>
          </a:bodyPr>
          <a:lstStyle/>
          <a:p>
            <a:pPr marL="285750" indent="-285750">
              <a:buFont typeface="Arial" panose="020B0604020202020204" pitchFamily="34" charset="0"/>
              <a:buChar char="•"/>
            </a:pPr>
            <a:r>
              <a:rPr lang="en-GB" dirty="0"/>
              <a:t>Baum-Talmor, P., &amp; </a:t>
            </a:r>
            <a:r>
              <a:rPr lang="en-GB" dirty="0" err="1"/>
              <a:t>Şahin</a:t>
            </a:r>
            <a:r>
              <a:rPr lang="en-GB" dirty="0"/>
              <a:t>, Ç. E. (</a:t>
            </a:r>
            <a:r>
              <a:rPr lang="en-GB" b="1" dirty="0"/>
              <a:t>2024</a:t>
            </a:r>
            <a:r>
              <a:rPr lang="en-GB" dirty="0"/>
              <a:t>). Employment Practices, Cost Minimization, and Their Implications for Food Provisions and Seafarers’ Wellbeing on board Ships–A Qualitative Analysis. INQUIRY: The Journal of Health Care Organization, Provision, and Financing, 61</a:t>
            </a:r>
            <a:endParaRPr lang="bg-BG" dirty="0"/>
          </a:p>
          <a:p>
            <a:pPr marL="285750" indent="-285750">
              <a:buFont typeface="Arial" panose="020B0604020202020204" pitchFamily="34" charset="0"/>
              <a:buChar char="•"/>
            </a:pPr>
            <a:r>
              <a:rPr lang="en-GB" dirty="0"/>
              <a:t> Yazdani, M., Ariza-Montes, A., Arjona-Fuentes, J. M., &amp; </a:t>
            </a:r>
            <a:r>
              <a:rPr lang="en-GB" dirty="0" err="1"/>
              <a:t>Radic</a:t>
            </a:r>
            <a:r>
              <a:rPr lang="en-GB" dirty="0"/>
              <a:t>, A. (</a:t>
            </a:r>
            <a:r>
              <a:rPr lang="en-GB" b="1" dirty="0"/>
              <a:t>2024</a:t>
            </a:r>
            <a:r>
              <a:rPr lang="en-GB" dirty="0"/>
              <a:t>). Cruise hotel sustainable supplier management using a grey-based decision support framework. Journal of Travel &amp; Tourism Marketing, 41(4), 538-558.</a:t>
            </a:r>
            <a:endParaRPr lang="bg-BG" dirty="0"/>
          </a:p>
          <a:p>
            <a:pPr marL="285750" indent="-285750">
              <a:buFont typeface="Arial" panose="020B0604020202020204" pitchFamily="34" charset="0"/>
              <a:buChar char="•"/>
            </a:pPr>
            <a:r>
              <a:rPr lang="en-GB" dirty="0" err="1"/>
              <a:t>Nittari</a:t>
            </a:r>
            <a:r>
              <a:rPr lang="en-GB" dirty="0"/>
              <a:t>, G., </a:t>
            </a:r>
            <a:r>
              <a:rPr lang="en-GB" dirty="0" err="1"/>
              <a:t>Gibelli</a:t>
            </a:r>
            <a:r>
              <a:rPr lang="en-GB" dirty="0"/>
              <a:t>, F., Bailo, P., </a:t>
            </a:r>
            <a:r>
              <a:rPr lang="en-GB" dirty="0" err="1"/>
              <a:t>Sirignano</a:t>
            </a:r>
            <a:r>
              <a:rPr lang="en-GB" dirty="0"/>
              <a:t>, A., &amp; Ricci, G. (</a:t>
            </a:r>
            <a:r>
              <a:rPr lang="en-GB" b="1" dirty="0"/>
              <a:t>2024</a:t>
            </a:r>
            <a:r>
              <a:rPr lang="en-GB" dirty="0"/>
              <a:t>). Factors affecting mental health of seafarers on board merchant ships: a systematic review. Reviews on environmental health, 39(1), 151-160.</a:t>
            </a:r>
            <a:endParaRPr lang="bg-BG" dirty="0"/>
          </a:p>
          <a:p>
            <a:pPr marL="285750" indent="-285750">
              <a:buFont typeface="Arial" panose="020B0604020202020204" pitchFamily="34" charset="0"/>
              <a:buChar char="•"/>
            </a:pPr>
            <a:r>
              <a:rPr lang="en-GB" dirty="0"/>
              <a:t>De </a:t>
            </a:r>
            <a:r>
              <a:rPr lang="en-GB" dirty="0" err="1"/>
              <a:t>Beukelaer</a:t>
            </a:r>
            <a:r>
              <a:rPr lang="en-GB" dirty="0"/>
              <a:t>, C. (</a:t>
            </a:r>
            <a:r>
              <a:rPr lang="en-GB" b="1" dirty="0"/>
              <a:t>2023</a:t>
            </a:r>
            <a:r>
              <a:rPr lang="en-GB" dirty="0"/>
              <a:t>). What is wrong with the shipping industry?. In Trade winds (pp. 48-74). Manchester University Press.</a:t>
            </a:r>
            <a:endParaRPr lang="bg-BG" dirty="0"/>
          </a:p>
          <a:p>
            <a:pPr marL="285750" indent="-285750">
              <a:buFont typeface="Arial" panose="020B0604020202020204" pitchFamily="34" charset="0"/>
              <a:buChar char="•"/>
            </a:pPr>
            <a:r>
              <a:rPr lang="en-GB" dirty="0" err="1"/>
              <a:t>Kizielewicz</a:t>
            </a:r>
            <a:r>
              <a:rPr lang="en-GB" dirty="0"/>
              <a:t>, J. (</a:t>
            </a:r>
            <a:r>
              <a:rPr lang="en-GB" b="1" dirty="0"/>
              <a:t>2024</a:t>
            </a:r>
            <a:r>
              <a:rPr lang="en-GB" dirty="0"/>
              <a:t>). The commitment of global cruise shipping companies to sustainable development. Current Issues in Tourism, 27(11), 1683-1699.</a:t>
            </a:r>
            <a:endParaRPr lang="bg-BG" dirty="0"/>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63419281-AF1D-74C6-B717-A60769EB283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41271F0-25E6-E89B-2FB8-3874D4543F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0C9488C6-4521-7213-2AE1-EC9EED8CC8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5FA21E67-D7D0-D11E-C785-030EDDAF78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A8C13BA-0F8B-F5D2-332F-61604031BEE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CD0C9CE1-9A6B-BAF3-85B2-E65CFDF0EA0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3E4528B-FDBB-7BBC-CF70-741F8B7824C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389461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D8564-F836-9E44-699F-90E7C65F547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10B3444-C601-9BD2-09B7-02A269028A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D24FB9D-539B-7939-86C4-7DD28AC54EA4}"/>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How to Support Sustainability in the Galleys</a:t>
            </a:r>
          </a:p>
        </p:txBody>
      </p:sp>
      <p:grpSp>
        <p:nvGrpSpPr>
          <p:cNvPr id="4" name="Group 3">
            <a:extLst>
              <a:ext uri="{FF2B5EF4-FFF2-40B4-BE49-F238E27FC236}">
                <a16:creationId xmlns:a16="http://schemas.microsoft.com/office/drawing/2014/main" id="{EF1254B7-B058-43A9-BAB7-13947B35F74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DC22980-8E07-4828-6553-3A20FB6833F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376D2C1-0B1D-04D6-E366-2DA26997C30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2E21F23-E79F-41D0-FF9E-B732A051B136}"/>
              </a:ext>
            </a:extLst>
          </p:cNvPr>
          <p:cNvSpPr txBox="1"/>
          <p:nvPr/>
        </p:nvSpPr>
        <p:spPr>
          <a:xfrm>
            <a:off x="4225856" y="2123750"/>
            <a:ext cx="4453538" cy="3693319"/>
          </a:xfrm>
          <a:prstGeom prst="rect">
            <a:avLst/>
          </a:prstGeom>
          <a:noFill/>
        </p:spPr>
        <p:txBody>
          <a:bodyPr wrap="square" rtlCol="0">
            <a:spAutoFit/>
          </a:bodyPr>
          <a:lstStyle/>
          <a:p>
            <a:pPr algn="just"/>
            <a:r>
              <a:rPr lang="en-GB" dirty="0"/>
              <a:t>We will discuss how using seasonal, local and long-lasting products not only reduces waste but also leads to more efficient management of resources such as water, fuel and energy that are limited on long voyages. We will also look at ship waste management, one of the biggest environmental challenges in the maritime industry.</a:t>
            </a:r>
          </a:p>
          <a:p>
            <a:pPr algn="just"/>
            <a:r>
              <a:rPr lang="en-GB" dirty="0"/>
              <a:t>This lecture is designed not only to present practical approaches to sustainability, but also to encourage active participation and collaboration to improve sustainable board practices.</a:t>
            </a:r>
          </a:p>
        </p:txBody>
      </p:sp>
      <p:sp>
        <p:nvSpPr>
          <p:cNvPr id="3" name="Rectangle 2">
            <a:extLst>
              <a:ext uri="{FF2B5EF4-FFF2-40B4-BE49-F238E27FC236}">
                <a16:creationId xmlns:a16="http://schemas.microsoft.com/office/drawing/2014/main" id="{2721396C-EAED-CA69-8BC2-8F70E51FEF1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48A4401-C22A-970B-ABDB-071813BAE9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CC06FD8-07E2-2A39-6FC8-C1742DA200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11EEF29-6DC4-C9DA-6781-B640BF83DA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8831751-9A75-C41C-9527-842F5CCBA54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0A6CAEA-80E5-FC73-6909-9B6E10E05D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AF73A4E-3D39-E44B-D507-971ACD85034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676AEEC-59EA-BAEF-F370-9BBAE9D2957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01040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175FB-65AB-F9D9-D4D1-56A5B517DE5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29B314E-FF8F-FDA4-F4E8-1E8D0BCF8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C489E1B-B8BB-ADB2-1CCA-B7F13B8F33B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6686BB4F-656B-9482-9A54-A302B262A8B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A55205A-19BE-2FD1-858B-5BEA363397D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2E97549-78C6-AFB4-FACC-FC6A24423D7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792C07EA-5C9E-C291-8798-6540434ED17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F603602-E19C-FF94-B4DC-30E617872E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EEBF17A-28A9-E7B4-DFA7-56FE6B85A2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1C17BD7-C6CB-E1DA-9F97-BF9A6D21DD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657B385-6564-4A9E-B663-75C00AE314B0}"/>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C9B2413-1F49-20F8-4242-33E89E7D71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BC5BB3D-3139-D9B7-D2B9-3FC49DBF9E1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73E94A3C-93C9-ABC7-0A48-B8FD3408F5AD}"/>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10925" y="1600877"/>
            <a:ext cx="9143999" cy="4412591"/>
          </a:xfrm>
          <a:prstGeom prst="rect">
            <a:avLst/>
          </a:prstGeom>
          <a:noFill/>
          <a:ln>
            <a:noFill/>
          </a:ln>
        </p:spPr>
      </p:pic>
    </p:spTree>
    <p:extLst>
      <p:ext uri="{BB962C8B-B14F-4D97-AF65-F5344CB8AC3E}">
        <p14:creationId xmlns:p14="http://schemas.microsoft.com/office/powerpoint/2010/main" val="281885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3700-27D5-C236-6791-68D3F89E5AD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0A5E455-13B7-8363-66E3-981589ED6C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12AF11E-139D-17DA-D924-BD9153B8C334}"/>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2.1 Strategies for Supporting Sustainability</a:t>
            </a:r>
          </a:p>
        </p:txBody>
      </p:sp>
      <p:grpSp>
        <p:nvGrpSpPr>
          <p:cNvPr id="4" name="Group 3">
            <a:extLst>
              <a:ext uri="{FF2B5EF4-FFF2-40B4-BE49-F238E27FC236}">
                <a16:creationId xmlns:a16="http://schemas.microsoft.com/office/drawing/2014/main" id="{ADE008D7-96B8-25DC-A49B-DB0375D1C40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D3F90E7-C02D-C433-18C0-3C19C3A3CFC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315032-E370-53D6-EE9F-436328AD3C3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E0FCE20-6AD9-C30E-5BE5-D2702AD12D72}"/>
              </a:ext>
            </a:extLst>
          </p:cNvPr>
          <p:cNvSpPr txBox="1"/>
          <p:nvPr/>
        </p:nvSpPr>
        <p:spPr>
          <a:xfrm>
            <a:off x="4225856" y="2123750"/>
            <a:ext cx="4453538" cy="2308324"/>
          </a:xfrm>
          <a:prstGeom prst="rect">
            <a:avLst/>
          </a:prstGeom>
          <a:noFill/>
        </p:spPr>
        <p:txBody>
          <a:bodyPr wrap="square" rtlCol="0">
            <a:spAutoFit/>
          </a:bodyPr>
          <a:lstStyle/>
          <a:p>
            <a:pPr marL="285750" indent="-285750" algn="just">
              <a:buFont typeface="Wingdings" panose="05000000000000000000" pitchFamily="2" charset="2"/>
              <a:buChar char="§"/>
            </a:pPr>
            <a:r>
              <a:rPr lang="en-GB" dirty="0"/>
              <a:t>Menu planning to reduce waste: using seasonal, local, and durable supplies</a:t>
            </a:r>
          </a:p>
          <a:p>
            <a:pPr marL="285750" indent="-285750" algn="just">
              <a:buFont typeface="Wingdings" panose="05000000000000000000" pitchFamily="2" charset="2"/>
              <a:buChar char="§"/>
            </a:pPr>
            <a:r>
              <a:rPr lang="en-GB" dirty="0"/>
              <a:t>Efficient resource management (water, fuel, energy) in galleys with limited access to resupply</a:t>
            </a:r>
          </a:p>
          <a:p>
            <a:pPr marL="285750" indent="-285750" algn="just">
              <a:buFont typeface="Wingdings" panose="05000000000000000000" pitchFamily="2" charset="2"/>
              <a:buChar char="§"/>
            </a:pPr>
            <a:r>
              <a:rPr lang="en-GB" dirty="0"/>
              <a:t>Waste management systems on ships: recycling, composting, and minimizing single-use products</a:t>
            </a:r>
          </a:p>
        </p:txBody>
      </p:sp>
      <p:sp>
        <p:nvSpPr>
          <p:cNvPr id="3" name="Rectangle 2">
            <a:extLst>
              <a:ext uri="{FF2B5EF4-FFF2-40B4-BE49-F238E27FC236}">
                <a16:creationId xmlns:a16="http://schemas.microsoft.com/office/drawing/2014/main" id="{C3C27811-6B98-AE81-1626-B6EE664E350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4A1052F-A3EB-968D-F10F-E01C17F9D7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D7EFE30-65CA-53CD-CDBD-BD977EF9E3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3143413-658F-1FFF-DFE6-84D77A744A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6AEB895-68FE-B134-3FBC-13F6BC965BBA}"/>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92851A6-F514-DBED-E76E-78E338C818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9096D6E-2191-C957-BB7C-485E41BC00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2F334A83-A588-684C-6B8E-5DBCB405BE9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843635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1176</TotalTime>
  <Words>5723</Words>
  <Application>Microsoft Office PowerPoint</Application>
  <PresentationFormat>On-screen Show (4:3)</PresentationFormat>
  <Paragraphs>564</Paragraphs>
  <Slides>67</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Calibri Light</vt:lpstr>
      <vt:lpstr>CharterBT-Roman</vt:lpstr>
      <vt:lpstr>coranto-2</vt:lpstr>
      <vt:lpstr>Times New Roman</vt:lpstr>
      <vt:lpstr>Wingdings</vt:lpstr>
      <vt:lpstr>Office Theme</vt:lpstr>
      <vt:lpstr>MARitime Soft Skills for Onboard Healthy Nutrition and CULinary Arts in Seagoing Services – CUL-MAR-Skills</vt:lpstr>
      <vt:lpstr>Learning outcomes of the course </vt:lpstr>
      <vt:lpstr>Content of the course </vt:lpstr>
      <vt:lpstr>How to Support Sustainability in the Galleys</vt:lpstr>
      <vt:lpstr>How to Support Sustainability in the Galleys</vt:lpstr>
      <vt:lpstr>How to Support Sustainability in the Galleys</vt:lpstr>
      <vt:lpstr>How to Support Sustainability in the Galleys</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2.1 Strategies for Supporting Sustainability</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2.2 Reducing Food Waste at Sea</vt:lpstr>
      <vt:lpstr>2.3 Crew Engagement and Sustainable Practices </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2.3 Crew Engagement and Sustainable Practices</vt:lpstr>
      <vt:lpstr>2.4. Interactive Group Activity</vt:lpstr>
      <vt:lpstr>2.4. Interactive Group Activity</vt:lpstr>
      <vt:lpstr>2.4. Interactive Group Activity</vt:lpstr>
      <vt:lpstr>ASSESSMENT</vt:lpstr>
      <vt:lpstr>ASSESSMENT</vt:lpstr>
      <vt:lpstr>ASSESSMENT</vt:lpstr>
      <vt:lpstr>ASSESSMENT</vt:lpstr>
      <vt:lpstr>ASSESSMENT</vt:lpstr>
      <vt:lpstr>ASSESSMENT</vt:lpstr>
      <vt:lpstr>ASSESSMENT</vt:lpstr>
      <vt:lpstr>ASSESSMENT</vt:lpstr>
      <vt:lpstr>Course References </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Popa Catalin</dc:creator>
  <cp:lastModifiedBy>Catalin Popa</cp:lastModifiedBy>
  <cp:revision>26</cp:revision>
  <dcterms:created xsi:type="dcterms:W3CDTF">2023-11-02T13:43:46Z</dcterms:created>
  <dcterms:modified xsi:type="dcterms:W3CDTF">2024-12-07T09:56:37Z</dcterms:modified>
</cp:coreProperties>
</file>