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74" r:id="rId4"/>
    <p:sldId id="287" r:id="rId5"/>
    <p:sldId id="275" r:id="rId6"/>
    <p:sldId id="326" r:id="rId7"/>
    <p:sldId id="327" r:id="rId8"/>
    <p:sldId id="328" r:id="rId9"/>
    <p:sldId id="330" r:id="rId10"/>
    <p:sldId id="331" r:id="rId11"/>
    <p:sldId id="283" r:id="rId12"/>
    <p:sldId id="286" r:id="rId13"/>
    <p:sldId id="284" r:id="rId14"/>
    <p:sldId id="293" r:id="rId15"/>
    <p:sldId id="288" r:id="rId16"/>
    <p:sldId id="289" r:id="rId17"/>
    <p:sldId id="290" r:id="rId18"/>
    <p:sldId id="294"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87" d="100"/>
          <a:sy n="87" d="100"/>
        </p:scale>
        <p:origin x="126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13.12.2024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1C89-9903-90C4-0587-F8E75002C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5B5CF-5BA0-5A62-BAC2-030FFBF76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5B6E-C211-0D4D-CCFD-F4B3FDA00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0B4E4ED-89FA-5BBA-D9A6-208C776D27DD}"/>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282372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E1D94-BA0E-177F-1CB0-B7339A3CD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4CB0E-6F16-4B0C-AAC8-631B0182F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01398-C785-9BF4-8F86-EA051B1FF8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B68F916-9E1D-805F-3F9A-2C9096185C74}"/>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99621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CFF8-F309-B9AA-5F97-E953A6F39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AD8AC-DC7A-02D3-3866-0C32F1DAD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D65BE-DD41-5DC9-AC8D-25636F06F4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A2F192A-DD7A-31C4-C554-E80F2EC1185A}"/>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333380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71C7-F91D-5439-B442-48F231BE1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93819-4B21-6330-992A-33C68D12A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FCDE7-6132-2610-1CB7-A08D9FF5CC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BA493E6-2D42-313C-9654-E8A27C589E8A}"/>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229374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5046-99F8-3874-2BBB-E937E7E67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375E0-9CF6-A1A8-BA39-75121691D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5A2F5-0B67-B603-55F1-6830CB71E6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28BD0A-5908-79FD-ADB4-FB8DE3C94713}"/>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103072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FA57-B53C-17DB-853E-4DAE33107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3CE95-968A-C294-DB4C-6FFE250C4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600C5-6D18-1ED3-0F78-077A6E9C33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9AF2039-30F1-85D1-06D6-60E658A8441A}"/>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29705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7B24F-8EEA-5468-C455-157B5BFB8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B73D9-4A7A-83E0-56FB-06513721D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220BC-0FA5-FB62-AE4C-94AD148F5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D06050E-7A9D-FD79-79F7-F3E0ABC6ED46}"/>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351329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2ADC-8B92-BDCE-16AA-292E18271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00A9D-D2E8-78D5-F512-DACE7F4EF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A4741-CFD5-6807-BDC2-FAA8187BFD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B56397E-840C-9954-3DE7-C7B1CC239755}"/>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387631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304277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242550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09904-4A83-46D6-AAD2-7D6BC01A8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526A5-1CD0-9DE3-850E-20851A939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FEED4-7B2B-4007-1954-440A47869C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E7D6CE0-4784-C01D-1C4A-7A7619AF9DC2}"/>
              </a:ext>
            </a:extLst>
          </p:cNvPr>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04468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D39C5-6E9D-77C5-0DF4-6CF02C96C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50580-9AB6-0A67-B710-92EDEE349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B86B5-32F4-2842-FFB5-3E23F046D0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E02DADC-19D3-C59A-77B7-166C3666FA94}"/>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265187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214B7-3799-5DC3-ADF1-EA44F9388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A667C-A873-3714-CE4C-1D6E3C2D2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D36A2-37E8-BEA9-220E-3F7D9F3A66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7D4C55A-DBBA-6C95-79F2-8C34C68CAFE7}"/>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71040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BEEBD-9853-6DC7-9981-81E1AF10B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06C58-BD4A-00B2-8099-3A6949FB7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4B249-400C-63FC-44C2-DD34763020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C29BD47-40F3-D364-0D8D-6DDB8F00FB2B}"/>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379871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09C7-44F2-3687-6765-FCA6CAFEB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C292D-9D05-BCED-A8C3-8713A4022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0FDDC-A6D1-933B-D6B4-5940229FF1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1BBCB66-58AF-A1CB-F8DA-79E263684A2C}"/>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28701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45F46-571B-3A9E-C6CE-655A6E031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594D7-AF53-75F1-0E41-A187BA0EE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40AA1-C678-0464-A75D-5F152A63AD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1B7B852-A11C-6702-F394-52C3A812569B}"/>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226547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13.12.2024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13.12.2024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13.12.2024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13.12.2024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13.12.2024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13.12.2024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13.12.2024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13.12.2024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13.12.2024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13.12.2024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13.12.2024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13.12.2024</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gov.uk/government/publications/msn-1845-m-food-and-catering-provision-of-food-and-fresh-water/msn-1845-m-amendment-1-food-and-catering-provision-of-food-and-fresh-water" TargetMode="External"/><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hyperlink" Target="https://www.ncbi.nlm.nih.gov/books/NBK31082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oceantg.com/blog/a-seafarers-guide-to-food-safety/"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hyperlink" Target="https://www.inventory-planner.com/minimum-stoc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1944122"/>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sz="24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o-RO" sz="3200" b="1" dirty="0">
                <a:solidFill>
                  <a:schemeClr val="accent1"/>
                </a:solidFill>
                <a:effectLst/>
                <a:latin typeface="Times New Roman" panose="02020603050405020304" pitchFamily="18" charset="0"/>
                <a:ea typeface="Calibri" panose="020F0502020204030204" pitchFamily="34" charset="0"/>
              </a:rPr>
              <a:t>COURSE </a:t>
            </a:r>
            <a:r>
              <a:rPr lang="en-GB" sz="3200" b="1" dirty="0">
                <a:solidFill>
                  <a:schemeClr val="accent1"/>
                </a:solidFill>
                <a:effectLst/>
                <a:latin typeface="Times New Roman" panose="02020603050405020304" pitchFamily="18" charset="0"/>
                <a:ea typeface="Calibri" panose="020F0502020204030204" pitchFamily="34" charset="0"/>
              </a:rPr>
              <a:t>8</a:t>
            </a:r>
            <a:endParaRPr lang="ro-RO" sz="3200" b="1" dirty="0">
              <a:solidFill>
                <a:schemeClr val="accent1"/>
              </a:solidFill>
              <a:effectLst/>
              <a:latin typeface="Times New Roman" panose="02020603050405020304" pitchFamily="18" charset="0"/>
              <a:ea typeface="Calibri" panose="020F0502020204030204" pitchFamily="34" charset="0"/>
            </a:endParaRPr>
          </a:p>
          <a:p>
            <a:pPr algn="ctr"/>
            <a:r>
              <a:rPr lang="ro-RO" sz="3200" b="1" dirty="0">
                <a:solidFill>
                  <a:schemeClr val="accent1"/>
                </a:solidFill>
                <a:latin typeface="Times New Roman" panose="02020603050405020304" pitchFamily="18" charset="0"/>
                <a:ea typeface="Calibri" panose="020F0502020204030204" pitchFamily="34" charset="0"/>
              </a:rPr>
              <a:t>.....................</a:t>
            </a:r>
            <a:endParaRPr lang="ro-RO" sz="3200" dirty="0">
              <a:solidFill>
                <a:schemeClr val="accent1"/>
              </a:solidFill>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AEE1F-EE62-DAE0-D08A-28888633E91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3B1A03B-1657-EA09-3F05-7482C2180AC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D820E5F-6284-6996-476C-75AFADFDE9B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1.6 Vendor Management</a:t>
            </a:r>
          </a:p>
        </p:txBody>
      </p:sp>
      <p:grpSp>
        <p:nvGrpSpPr>
          <p:cNvPr id="4" name="Group 3">
            <a:extLst>
              <a:ext uri="{FF2B5EF4-FFF2-40B4-BE49-F238E27FC236}">
                <a16:creationId xmlns:a16="http://schemas.microsoft.com/office/drawing/2014/main" id="{7F8CBCC9-4652-A286-65F8-AAB5C4E4795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9105DA8-C3A5-F1BC-36B5-CB5D66E0DA7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0249BFF-77F3-306F-A922-895242CF96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87FAB26-6098-AAEE-7335-7FF167D11FA9}"/>
              </a:ext>
            </a:extLst>
          </p:cNvPr>
          <p:cNvSpPr txBox="1"/>
          <p:nvPr/>
        </p:nvSpPr>
        <p:spPr>
          <a:xfrm>
            <a:off x="758749" y="1954650"/>
            <a:ext cx="7626502"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Reliable vendors: </a:t>
            </a:r>
            <a:r>
              <a:rPr lang="en-US" dirty="0"/>
              <a:t>Choose suppliers with proven quality and consistency.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Maintain relationships: </a:t>
            </a:r>
            <a:r>
              <a:rPr lang="en-US" dirty="0"/>
              <a:t>Regular communication. Feedback on delivery performance.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Backup options: </a:t>
            </a:r>
            <a:r>
              <a:rPr lang="en-US" dirty="0"/>
              <a:t>Have alternative vendors for emergencies.</a:t>
            </a:r>
          </a:p>
        </p:txBody>
      </p:sp>
      <p:sp>
        <p:nvSpPr>
          <p:cNvPr id="3" name="Rectangle 2">
            <a:extLst>
              <a:ext uri="{FF2B5EF4-FFF2-40B4-BE49-F238E27FC236}">
                <a16:creationId xmlns:a16="http://schemas.microsoft.com/office/drawing/2014/main" id="{34CAB779-4DCA-28D6-2251-C42E1A733E59}"/>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BECA38F-DB31-BDC3-DD96-DCFE23C72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FA11D42-FFD7-463B-147A-D84D70AC908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64EEDF1-F9B2-40AC-10B8-AC1CE3B5BA0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9587BB4-020F-FBFF-3CD4-B0FE8BC26E0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392A6E8-D800-CED8-7301-00138CB45BD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0B9953F-D91F-35BC-A0B0-E88A561F5EF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9084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81AE-0217-1DBE-2FF4-8C751B66C2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98E6751-6CAF-221B-DB38-489F010BA81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8C18E7A-3357-8B41-85DB-95F852B4850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1.7 Takeaway message</a:t>
            </a:r>
          </a:p>
        </p:txBody>
      </p:sp>
      <p:grpSp>
        <p:nvGrpSpPr>
          <p:cNvPr id="4" name="Group 3">
            <a:extLst>
              <a:ext uri="{FF2B5EF4-FFF2-40B4-BE49-F238E27FC236}">
                <a16:creationId xmlns:a16="http://schemas.microsoft.com/office/drawing/2014/main" id="{2513969B-38A2-E3A2-C855-6EBCD116250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59A34E8-CC8C-9318-ED50-BACBC05AB75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E21E47E-8335-F5EC-4D2C-ED9E8CE59E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3EA5922-1C81-112F-D0A6-CE161D8CABFF}"/>
              </a:ext>
            </a:extLst>
          </p:cNvPr>
          <p:cNvSpPr txBox="1"/>
          <p:nvPr/>
        </p:nvSpPr>
        <p:spPr>
          <a:xfrm>
            <a:off x="876300" y="2053459"/>
            <a:ext cx="7391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Effective inventory management ensures freshness and minimizes waste.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Budget control reduces costs and aligns expenses with financial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Strategic purchasing and receiving uphold quality and reliability.</a:t>
            </a:r>
          </a:p>
          <a:p>
            <a:pPr marL="285750" indent="-285750">
              <a:buFont typeface="Arial" panose="020B0604020202020204" pitchFamily="34" charset="0"/>
              <a:buChar char="•"/>
            </a:pPr>
            <a:endParaRPr lang="en-US" dirty="0"/>
          </a:p>
          <a:p>
            <a:r>
              <a:rPr lang="en-US" b="1" dirty="0"/>
              <a:t>Best Practices</a:t>
            </a:r>
          </a:p>
          <a:p>
            <a:pPr marL="285750" indent="-285750">
              <a:buFont typeface="Arial" panose="020B0604020202020204" pitchFamily="34" charset="0"/>
              <a:buChar char="•"/>
            </a:pPr>
            <a:r>
              <a:rPr lang="en-US" dirty="0"/>
              <a:t>Conduct regular checks and audits. </a:t>
            </a:r>
          </a:p>
          <a:p>
            <a:pPr marL="285750" indent="-285750">
              <a:buFont typeface="Arial" panose="020B0604020202020204" pitchFamily="34" charset="0"/>
              <a:buChar char="•"/>
            </a:pPr>
            <a:r>
              <a:rPr lang="en-US" dirty="0"/>
              <a:t>Foster teamwork and accountability in galley operations.</a:t>
            </a:r>
          </a:p>
          <a:p>
            <a:pPr marL="285750" indent="-285750">
              <a:buFont typeface="Arial" panose="020B0604020202020204" pitchFamily="34" charset="0"/>
              <a:buChar char="•"/>
            </a:pPr>
            <a:r>
              <a:rPr lang="en-US" dirty="0"/>
              <a:t>Leverage technology for efficiency.</a:t>
            </a:r>
          </a:p>
        </p:txBody>
      </p:sp>
      <p:sp>
        <p:nvSpPr>
          <p:cNvPr id="3" name="Rectangle 2">
            <a:extLst>
              <a:ext uri="{FF2B5EF4-FFF2-40B4-BE49-F238E27FC236}">
                <a16:creationId xmlns:a16="http://schemas.microsoft.com/office/drawing/2014/main" id="{876EB0D3-EF02-7F88-540D-3727448DA5E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81C963B-22D1-8C49-E875-F6872C3171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5B568FE-B9F5-6D6F-B64E-1FBE1F54337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1A942D5-7C23-6C84-02CA-25828AA50DD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BAB741E-23F1-1578-F778-E0D6FB73963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9646038-6476-739B-35B3-C17B6A12841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D91C97E-7993-CFD3-FBE0-9E045EB4602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0934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C304-B5D8-AA81-1805-105F345714F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0FD6123-FFD6-8719-7315-7715028D71D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52E3F63-880C-7756-14CA-7696B933364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Key Strategies for Efficient and Accurate Management</a:t>
            </a:r>
          </a:p>
        </p:txBody>
      </p:sp>
      <p:grpSp>
        <p:nvGrpSpPr>
          <p:cNvPr id="4" name="Group 3">
            <a:extLst>
              <a:ext uri="{FF2B5EF4-FFF2-40B4-BE49-F238E27FC236}">
                <a16:creationId xmlns:a16="http://schemas.microsoft.com/office/drawing/2014/main" id="{0A7469C7-8447-DF7F-2A1F-33F178DBCB8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A5CB97F-15C2-C84B-15CA-DD5BB502132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D8D5D10-1AC8-B094-3F31-1996025A61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5189BD08-1F3F-E4F3-A7AE-369B9BC30AD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E2264B1-8656-FB8F-60FB-2726B3DA5C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280860-0375-8F7C-2A24-AB7394C8309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25B22E0-18B4-F97B-DC78-46D0E085D6A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DCE2E86-2D5D-A225-1E3B-289F11C5316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0C0E704-CC7E-3E06-4F15-CB876A8F595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32B783-54D1-C845-3387-F4B1F2837F0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9028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7999-CA81-D2AA-53EE-29B2D1F40AD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727FA47-5078-0681-685B-9742A671588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7EBFB2E-5927-227F-3998-01FF6A37E0E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2.1 Why Effective Inventory Management Matters</a:t>
            </a:r>
          </a:p>
        </p:txBody>
      </p:sp>
      <p:grpSp>
        <p:nvGrpSpPr>
          <p:cNvPr id="4" name="Group 3">
            <a:extLst>
              <a:ext uri="{FF2B5EF4-FFF2-40B4-BE49-F238E27FC236}">
                <a16:creationId xmlns:a16="http://schemas.microsoft.com/office/drawing/2014/main" id="{3A0517B2-F72C-BB36-B27D-CC4476E554D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856941C-B226-D0B4-71D6-3A78AF24F84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ADC0674-ADE0-4834-663C-AB37CAA628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80F2D48-B73C-A059-C19F-54BFC53A4B79}"/>
              </a:ext>
            </a:extLst>
          </p:cNvPr>
          <p:cNvSpPr txBox="1"/>
          <p:nvPr/>
        </p:nvSpPr>
        <p:spPr>
          <a:xfrm>
            <a:off x="876300" y="2228671"/>
            <a:ext cx="7391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Ensures consistent food availability for crew and passengers.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Reduces waste and improves cost control.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Simplifies planning and procurement processes.</a:t>
            </a:r>
          </a:p>
        </p:txBody>
      </p:sp>
      <p:sp>
        <p:nvSpPr>
          <p:cNvPr id="3" name="Rectangle 2">
            <a:extLst>
              <a:ext uri="{FF2B5EF4-FFF2-40B4-BE49-F238E27FC236}">
                <a16:creationId xmlns:a16="http://schemas.microsoft.com/office/drawing/2014/main" id="{DFA0175F-3D5B-AF40-1942-12B8BF7949A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CBE0E5C-0FAD-E210-8161-F066E96626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E48767E-27BB-2314-6FFD-B64CE127533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E46FD64-FAA3-AD0A-7FBF-D17A6CF3826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B8F77E-68D2-BE85-9C41-F257B04FA69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D4333F-2D03-5973-DCDB-DE72A89C576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943B42D-65F8-ABE6-7BCE-E4E05D51F9F8}"/>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68260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6364-DF6B-527B-EC09-C71A06F4E33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FCF5182-4D80-E7E6-EF17-BBE43B5F55A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41B8A51-9F80-8F57-E5DD-01086734D88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2.2 Manual vs. Computerized Inventory Systems</a:t>
            </a:r>
          </a:p>
        </p:txBody>
      </p:sp>
      <p:grpSp>
        <p:nvGrpSpPr>
          <p:cNvPr id="4" name="Group 3">
            <a:extLst>
              <a:ext uri="{FF2B5EF4-FFF2-40B4-BE49-F238E27FC236}">
                <a16:creationId xmlns:a16="http://schemas.microsoft.com/office/drawing/2014/main" id="{EFDBD44F-D2B0-6763-EC0A-86AD0E1EA53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F627B4-29FF-433C-881C-EC8E6ADCBA1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CF4FA9B-70B7-800E-2C9E-A30907A2D0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25B804C-FCCF-1978-C26A-BAF36C90AA15}"/>
              </a:ext>
            </a:extLst>
          </p:cNvPr>
          <p:cNvSpPr txBox="1"/>
          <p:nvPr/>
        </p:nvSpPr>
        <p:spPr>
          <a:xfrm>
            <a:off x="876300" y="2228671"/>
            <a:ext cx="7391400" cy="2585323"/>
          </a:xfrm>
          <a:prstGeom prst="rect">
            <a:avLst/>
          </a:prstGeom>
          <a:noFill/>
        </p:spPr>
        <p:txBody>
          <a:bodyPr wrap="square" rtlCol="0">
            <a:spAutoFit/>
          </a:bodyPr>
          <a:lstStyle/>
          <a:p>
            <a:r>
              <a:rPr lang="en-US" b="1" dirty="0"/>
              <a:t>Manual Systems:</a:t>
            </a:r>
          </a:p>
          <a:p>
            <a:pPr marL="285750" indent="-285750">
              <a:buFont typeface="Arial" panose="020B0604020202020204" pitchFamily="34" charset="0"/>
              <a:buChar char="•"/>
            </a:pPr>
            <a:r>
              <a:rPr lang="en-US" dirty="0"/>
              <a:t>Paper-based logs or spreadsheets.</a:t>
            </a:r>
          </a:p>
          <a:p>
            <a:pPr marL="285750" indent="-285750">
              <a:buFont typeface="Arial" panose="020B0604020202020204" pitchFamily="34" charset="0"/>
              <a:buChar char="•"/>
            </a:pPr>
            <a:r>
              <a:rPr lang="en-US" dirty="0"/>
              <a:t>Requires regular updates and physical checks.</a:t>
            </a:r>
          </a:p>
          <a:p>
            <a:pPr marL="285750" indent="-285750">
              <a:buFont typeface="Arial" panose="020B0604020202020204" pitchFamily="34" charset="0"/>
              <a:buChar char="•"/>
            </a:pPr>
            <a:r>
              <a:rPr lang="en-US" dirty="0"/>
              <a:t>Low initial cost but labor-intensive.</a:t>
            </a:r>
          </a:p>
          <a:p>
            <a:pPr marL="285750" indent="-285750">
              <a:buFont typeface="Arial" panose="020B0604020202020204" pitchFamily="34" charset="0"/>
              <a:buChar char="•"/>
            </a:pPr>
            <a:endParaRPr lang="en-US" dirty="0"/>
          </a:p>
          <a:p>
            <a:r>
              <a:rPr lang="en-US" b="1" dirty="0"/>
              <a:t>Computerized Systems:</a:t>
            </a:r>
          </a:p>
          <a:p>
            <a:pPr marL="285750" indent="-285750">
              <a:buFont typeface="Arial" panose="020B0604020202020204" pitchFamily="34" charset="0"/>
              <a:buChar char="•"/>
            </a:pPr>
            <a:r>
              <a:rPr lang="en-US" dirty="0"/>
              <a:t>Software for tracking and reporting.</a:t>
            </a:r>
          </a:p>
          <a:p>
            <a:pPr marL="285750" indent="-285750">
              <a:buFont typeface="Arial" panose="020B0604020202020204" pitchFamily="34" charset="0"/>
              <a:buChar char="•"/>
            </a:pPr>
            <a:r>
              <a:rPr lang="en-US" dirty="0"/>
              <a:t>Offers real-time updates and analytics.</a:t>
            </a:r>
          </a:p>
          <a:p>
            <a:pPr marL="285750" indent="-285750">
              <a:buFont typeface="Arial" panose="020B0604020202020204" pitchFamily="34" charset="0"/>
              <a:buChar char="•"/>
            </a:pPr>
            <a:r>
              <a:rPr lang="en-US" dirty="0"/>
              <a:t>Higher initial cost but saves time and reduces errors.</a:t>
            </a:r>
          </a:p>
        </p:txBody>
      </p:sp>
      <p:sp>
        <p:nvSpPr>
          <p:cNvPr id="3" name="Rectangle 2">
            <a:extLst>
              <a:ext uri="{FF2B5EF4-FFF2-40B4-BE49-F238E27FC236}">
                <a16:creationId xmlns:a16="http://schemas.microsoft.com/office/drawing/2014/main" id="{9B8A8BFC-9040-0B2D-72A4-1C5EB4F556B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9CBD914-280A-9309-90D2-DEE3DF2FD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0F6A59D-7830-33E7-0C47-4149F8D59FF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2457041-4FCE-78A4-E740-B71A91553BA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66D01EF-A964-907E-A4EA-624EC95854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A532FDD-A6A7-A8A3-F033-E94FD8F3B87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02D29E7-8085-12A6-AAF5-29E6A65AB59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2966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7561-5AB8-A2C2-B7B2-B7039D8C6DE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C2C66F-2C0F-EE7D-FFFF-8246E32C210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DF01FB-9F08-15EB-F775-D01C820F22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2.3 What to Record in the Pantry</a:t>
            </a:r>
          </a:p>
        </p:txBody>
      </p:sp>
      <p:grpSp>
        <p:nvGrpSpPr>
          <p:cNvPr id="4" name="Group 3">
            <a:extLst>
              <a:ext uri="{FF2B5EF4-FFF2-40B4-BE49-F238E27FC236}">
                <a16:creationId xmlns:a16="http://schemas.microsoft.com/office/drawing/2014/main" id="{08258C3D-B13F-7212-3487-0BBF68E1CED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2CB7878-0149-FD34-14F4-EB6796F751C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1A1C211-1A7B-5E7E-66F4-37ADED448A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F6D9BC9-E34E-003F-8219-D2302F08F7C1}"/>
              </a:ext>
            </a:extLst>
          </p:cNvPr>
          <p:cNvSpPr txBox="1"/>
          <p:nvPr/>
        </p:nvSpPr>
        <p:spPr>
          <a:xfrm>
            <a:off x="876300" y="1960375"/>
            <a:ext cx="7391400" cy="2308324"/>
          </a:xfrm>
          <a:prstGeom prst="rect">
            <a:avLst/>
          </a:prstGeom>
          <a:noFill/>
        </p:spPr>
        <p:txBody>
          <a:bodyPr wrap="square" rtlCol="0">
            <a:spAutoFit/>
          </a:bodyPr>
          <a:lstStyle/>
          <a:p>
            <a:r>
              <a:rPr lang="en-US" b="1" dirty="0"/>
              <a:t>Essential Information:</a:t>
            </a:r>
          </a:p>
          <a:p>
            <a:pPr marL="285750" indent="-285750">
              <a:buFont typeface="Arial" panose="020B0604020202020204" pitchFamily="34" charset="0"/>
              <a:buChar char="•"/>
            </a:pPr>
            <a:r>
              <a:rPr lang="en-US" i="1" dirty="0"/>
              <a:t>Item Descriptions: </a:t>
            </a:r>
            <a:r>
              <a:rPr lang="en-US" dirty="0"/>
              <a:t>Clear identification of each product.</a:t>
            </a:r>
          </a:p>
          <a:p>
            <a:pPr marL="285750" indent="-285750">
              <a:buFont typeface="Arial" panose="020B0604020202020204" pitchFamily="34" charset="0"/>
              <a:buChar char="•"/>
            </a:pPr>
            <a:r>
              <a:rPr lang="en-US" i="1" dirty="0"/>
              <a:t>Quantities &amp; Measurement Units: </a:t>
            </a:r>
            <a:r>
              <a:rPr lang="en-US" dirty="0"/>
              <a:t>Accurate count or weight.</a:t>
            </a:r>
          </a:p>
          <a:p>
            <a:pPr marL="285750" indent="-285750">
              <a:buFont typeface="Arial" panose="020B0604020202020204" pitchFamily="34" charset="0"/>
              <a:buChar char="•"/>
            </a:pPr>
            <a:r>
              <a:rPr lang="en-US" i="1" dirty="0"/>
              <a:t>Purchase Details: </a:t>
            </a:r>
            <a:r>
              <a:rPr lang="en-US" dirty="0"/>
              <a:t>Dates, suppliers, and costs.</a:t>
            </a:r>
          </a:p>
          <a:p>
            <a:pPr marL="285750" indent="-285750">
              <a:buFont typeface="Arial" panose="020B0604020202020204" pitchFamily="34" charset="0"/>
              <a:buChar char="•"/>
            </a:pPr>
            <a:endParaRPr lang="en-US" b="1" dirty="0"/>
          </a:p>
          <a:p>
            <a:r>
              <a:rPr lang="en-US" b="1" dirty="0"/>
              <a:t>Benefits: </a:t>
            </a:r>
          </a:p>
          <a:p>
            <a:pPr marL="285750" indent="-285750">
              <a:buFont typeface="Arial" panose="020B0604020202020204" pitchFamily="34" charset="0"/>
              <a:buChar char="•"/>
            </a:pPr>
            <a:r>
              <a:rPr lang="en-US" dirty="0"/>
              <a:t>Facilitates reordering and budget tracking. </a:t>
            </a:r>
          </a:p>
          <a:p>
            <a:pPr marL="285750" indent="-285750">
              <a:buFont typeface="Arial" panose="020B0604020202020204" pitchFamily="34" charset="0"/>
              <a:buChar char="•"/>
            </a:pPr>
            <a:r>
              <a:rPr lang="en-US" dirty="0"/>
              <a:t>Ensures transparency and accountability.</a:t>
            </a:r>
          </a:p>
        </p:txBody>
      </p:sp>
      <p:sp>
        <p:nvSpPr>
          <p:cNvPr id="3" name="Rectangle 2">
            <a:extLst>
              <a:ext uri="{FF2B5EF4-FFF2-40B4-BE49-F238E27FC236}">
                <a16:creationId xmlns:a16="http://schemas.microsoft.com/office/drawing/2014/main" id="{66BBD328-901E-368A-D19E-235E3179B3B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95FFCAB-3763-ABA2-C4D7-5E677570B8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E835712-B443-CA59-37E8-3D7ECFE53F3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697E398-EF39-9835-B504-71CF363BD41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0998CD-6FEA-F82F-39D7-9F995EE6726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6153B55-2CE7-1390-4731-D9C67F966EB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894238C-1CCE-788F-CE5D-3CEEFB9ED9E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485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3A7F-81C6-EB5E-F6F1-807F0352ED5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30A44D2-A223-33CA-928D-5D63500178B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178BFE2-0BD7-8396-79D4-1C83434FAD4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2.4 Setting and managing stock levels</a:t>
            </a:r>
          </a:p>
        </p:txBody>
      </p:sp>
      <p:grpSp>
        <p:nvGrpSpPr>
          <p:cNvPr id="4" name="Group 3">
            <a:extLst>
              <a:ext uri="{FF2B5EF4-FFF2-40B4-BE49-F238E27FC236}">
                <a16:creationId xmlns:a16="http://schemas.microsoft.com/office/drawing/2014/main" id="{7C1C177F-C360-DA28-1F92-4BE4EB9803E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1BBFB7A-3BBE-2891-D5AE-BC13DB13CE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5267514-F568-9CA5-8677-1CCC7391FA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FAB4060-B23A-0588-0B85-1728C1C28869}"/>
              </a:ext>
            </a:extLst>
          </p:cNvPr>
          <p:cNvSpPr txBox="1"/>
          <p:nvPr/>
        </p:nvSpPr>
        <p:spPr>
          <a:xfrm>
            <a:off x="870825" y="2228671"/>
            <a:ext cx="7391400" cy="2862322"/>
          </a:xfrm>
          <a:prstGeom prst="rect">
            <a:avLst/>
          </a:prstGeom>
          <a:noFill/>
        </p:spPr>
        <p:txBody>
          <a:bodyPr wrap="square" rtlCol="0">
            <a:spAutoFit/>
          </a:bodyPr>
          <a:lstStyle/>
          <a:p>
            <a:r>
              <a:rPr lang="en-US" b="1" dirty="0"/>
              <a:t>Minimum &amp; Maximum Levels:</a:t>
            </a:r>
          </a:p>
          <a:p>
            <a:pPr marL="285750" indent="-285750">
              <a:buFont typeface="Arial" panose="020B0604020202020204" pitchFamily="34" charset="0"/>
              <a:buChar char="•"/>
            </a:pPr>
            <a:r>
              <a:rPr lang="en-US" dirty="0"/>
              <a:t>Minimum Levels: Prevent stockouts.</a:t>
            </a:r>
          </a:p>
          <a:p>
            <a:pPr marL="285750" indent="-285750">
              <a:buFont typeface="Arial" panose="020B0604020202020204" pitchFamily="34" charset="0"/>
              <a:buChar char="•"/>
            </a:pPr>
            <a:r>
              <a:rPr lang="en-US" dirty="0"/>
              <a:t>Maximum Levels: Avoid overstocking and spoilage.</a:t>
            </a:r>
          </a:p>
          <a:p>
            <a:pPr marL="285750" indent="-285750">
              <a:buFont typeface="Arial" panose="020B0604020202020204" pitchFamily="34" charset="0"/>
              <a:buChar char="•"/>
            </a:pPr>
            <a:r>
              <a:rPr lang="en-US" dirty="0"/>
              <a:t>Reorder Points: Calculate based on consumption rates and lead times. Plan purchases to align with voyage schedules.</a:t>
            </a:r>
          </a:p>
          <a:p>
            <a:endParaRPr lang="en-US" dirty="0"/>
          </a:p>
          <a:p>
            <a:r>
              <a:rPr lang="en-US" b="1" dirty="0"/>
              <a:t>Example: </a:t>
            </a:r>
          </a:p>
          <a:p>
            <a:pPr marL="285750" indent="-285750">
              <a:buFont typeface="Arial" panose="020B0604020202020204" pitchFamily="34" charset="0"/>
              <a:buChar char="•"/>
            </a:pPr>
            <a:r>
              <a:rPr lang="en-US" dirty="0"/>
              <a:t>Minimum stock: 10 units. </a:t>
            </a:r>
          </a:p>
          <a:p>
            <a:pPr marL="285750" indent="-285750">
              <a:buFont typeface="Arial" panose="020B0604020202020204" pitchFamily="34" charset="0"/>
              <a:buChar char="•"/>
            </a:pPr>
            <a:r>
              <a:rPr lang="en-US" dirty="0"/>
              <a:t>Maximum stock: 50 units. </a:t>
            </a:r>
          </a:p>
          <a:p>
            <a:pPr marL="285750" indent="-285750">
              <a:buFont typeface="Arial" panose="020B0604020202020204" pitchFamily="34" charset="0"/>
              <a:buChar char="•"/>
            </a:pPr>
            <a:r>
              <a:rPr lang="en-US" dirty="0"/>
              <a:t>Reorder point: when 20 units are left to the pantry.</a:t>
            </a:r>
          </a:p>
        </p:txBody>
      </p:sp>
      <p:sp>
        <p:nvSpPr>
          <p:cNvPr id="3" name="Rectangle 2">
            <a:extLst>
              <a:ext uri="{FF2B5EF4-FFF2-40B4-BE49-F238E27FC236}">
                <a16:creationId xmlns:a16="http://schemas.microsoft.com/office/drawing/2014/main" id="{040A66B4-9CC4-B480-B61C-5A04957B074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61314B-8516-3AC1-B519-5A9128A79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8F144FB-6DAE-8A62-9254-B236998F546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9D5DCD-C0EE-EAAE-7F00-D51F2F5920D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4751FDD-323F-202A-E774-381E516103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6773B3-CB77-4940-732F-C5A59585FAB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D89E1FE-7254-4F91-BA57-CE0D3420B33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4874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79F2-65EB-C0A7-5AE9-1AE3B2913F3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2CF1B17-7F82-478A-2970-86F319FDF8F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C4D4D68-CA18-98AD-A0A1-DA8D40DDDA6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2.5 Optimizing Inventory Management</a:t>
            </a:r>
          </a:p>
        </p:txBody>
      </p:sp>
      <p:grpSp>
        <p:nvGrpSpPr>
          <p:cNvPr id="4" name="Group 3">
            <a:extLst>
              <a:ext uri="{FF2B5EF4-FFF2-40B4-BE49-F238E27FC236}">
                <a16:creationId xmlns:a16="http://schemas.microsoft.com/office/drawing/2014/main" id="{BBF0F983-91E4-5239-951C-9409E6C199C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44296E-9522-8EF2-FF18-398E19DF1A5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5A954E8-A53F-DAE5-49FB-B8783F3E5B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8354663-3E45-220D-2B12-693264D855F3}"/>
              </a:ext>
            </a:extLst>
          </p:cNvPr>
          <p:cNvSpPr txBox="1"/>
          <p:nvPr/>
        </p:nvSpPr>
        <p:spPr>
          <a:xfrm>
            <a:off x="876300" y="1883723"/>
            <a:ext cx="7391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Conduct regular inventory checks.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FIFO (First In, First Out) for stock rotation.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Maintain clear communication with the purchasing team.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Leverage technology to automate routine tasks.</a:t>
            </a:r>
          </a:p>
        </p:txBody>
      </p:sp>
      <p:sp>
        <p:nvSpPr>
          <p:cNvPr id="3" name="Rectangle 2">
            <a:extLst>
              <a:ext uri="{FF2B5EF4-FFF2-40B4-BE49-F238E27FC236}">
                <a16:creationId xmlns:a16="http://schemas.microsoft.com/office/drawing/2014/main" id="{D0A9E798-940F-7791-B548-076DDA6E7BD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32C8921-1CD3-B922-7636-6A67A6B725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998F29C-C6BE-991F-1F77-8EE2DE108DA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6D92EFC-6413-B93F-CBA4-3D3997871BB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22F893B-BDB3-EB4C-5D03-C0380867F3C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C88A9EE-13A5-F627-2BEF-6F773FA7E91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5529654-B54C-DDC3-8D1E-CB436254C92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83983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A1108-8DCB-EDFD-6603-0DF47E7982B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00E06C-E9CF-DB4B-7C1F-7517E0DB532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FD5A35-10F2-94D7-1D07-E5FF06AEBA7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2.6 Takeaway messages</a:t>
            </a:r>
          </a:p>
        </p:txBody>
      </p:sp>
      <p:grpSp>
        <p:nvGrpSpPr>
          <p:cNvPr id="4" name="Group 3">
            <a:extLst>
              <a:ext uri="{FF2B5EF4-FFF2-40B4-BE49-F238E27FC236}">
                <a16:creationId xmlns:a16="http://schemas.microsoft.com/office/drawing/2014/main" id="{CB09746E-B2E5-2657-3F68-43D4A2EB1B1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CC46EBB-6AEF-35DE-439F-73CA31C4149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9693DFA-3E06-A3DB-121D-7A4D795A06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3E4A902-0F6F-691E-B5D7-B9F0CA975BDE}"/>
              </a:ext>
            </a:extLst>
          </p:cNvPr>
          <p:cNvSpPr txBox="1"/>
          <p:nvPr/>
        </p:nvSpPr>
        <p:spPr>
          <a:xfrm>
            <a:off x="783217" y="2064411"/>
            <a:ext cx="759969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Choose the right system: manual or computerized.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detailed and accurate inventory records.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Establish and maintain optimal stock levels.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Regular monitoring and proactive management prevent issues.</a:t>
            </a:r>
          </a:p>
        </p:txBody>
      </p:sp>
      <p:sp>
        <p:nvSpPr>
          <p:cNvPr id="3" name="Rectangle 2">
            <a:extLst>
              <a:ext uri="{FF2B5EF4-FFF2-40B4-BE49-F238E27FC236}">
                <a16:creationId xmlns:a16="http://schemas.microsoft.com/office/drawing/2014/main" id="{93714D78-D376-B86F-29AD-62739BADE9D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D636CCC-5236-5EE7-C4C1-2BC8152E7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D2FDE20-FA15-9611-CD18-6A8682CC7BB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0544F64-4044-916D-60B0-6DD962FC4C3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4BE030A-3D9B-8F6D-A332-493ADB4802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6116DF8-7AC4-D37B-4D68-FA6CADBDB3D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81732C3-9DF3-6325-982D-DE99113A220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58103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214AAFE-512D-A716-F037-8BBDD7DC309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28585" y="1703153"/>
            <a:ext cx="8510206" cy="369332"/>
          </a:xfrm>
          <a:prstGeom prst="rect">
            <a:avLst/>
          </a:prstGeom>
          <a:noFill/>
        </p:spPr>
        <p:txBody>
          <a:bodyPr wrap="square" rtlCol="0">
            <a:spAutoFit/>
          </a:bodyPr>
          <a:lstStyle/>
          <a:p>
            <a:pPr marL="342900" indent="-342900">
              <a:buAutoNum type="arabicPeriod"/>
            </a:pPr>
            <a:r>
              <a:rPr lang="en-GB" dirty="0"/>
              <a:t>Please check </a:t>
            </a:r>
            <a:r>
              <a:rPr lang="en-GB" dirty="0" err="1"/>
              <a:t>moodle</a:t>
            </a:r>
            <a:r>
              <a:rPr lang="en-GB" dirty="0"/>
              <a:t> page</a:t>
            </a:r>
            <a:endParaRPr lang="en-US" dirty="0"/>
          </a:p>
        </p:txBody>
      </p:sp>
      <p:sp>
        <p:nvSpPr>
          <p:cNvPr id="3" name="Rectangle 2">
            <a:extLst>
              <a:ext uri="{FF2B5EF4-FFF2-40B4-BE49-F238E27FC236}">
                <a16:creationId xmlns:a16="http://schemas.microsoft.com/office/drawing/2014/main" id="{BAD0A693-D5C6-A234-1E51-DE3E6F20F5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F54215A8-D6E8-B0D7-8355-BEB7B9431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463B0E5-1D68-BB88-FF41-6ABA35F1271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B834827-167A-7F7F-1DB6-0788B878F0C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2C2DB2F-C8E0-DA20-6192-1C234DD9780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7326B16-835E-A928-7AAE-54F1AE41BBE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8E1DCF78-49AF-21CB-7AC7-344046EB794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5259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766795" y="1905934"/>
            <a:ext cx="7618772" cy="2819362"/>
          </a:xfrm>
          <a:prstGeom prst="rect">
            <a:avLst/>
          </a:prstGeom>
          <a:noFill/>
        </p:spPr>
        <p:txBody>
          <a:bodyPr wrap="square" rtlCol="0">
            <a:spAutoFit/>
          </a:bodyPr>
          <a:lstStyle/>
          <a:p>
            <a:pPr>
              <a:lnSpc>
                <a:spcPct val="110000"/>
              </a:lnSpc>
              <a:buFont typeface="+mj-lt"/>
              <a:buAutoNum type="arabicPeriod"/>
            </a:pPr>
            <a:r>
              <a:rPr lang="en-US" dirty="0"/>
              <a:t> Understanding of the inventory management systems</a:t>
            </a:r>
          </a:p>
          <a:p>
            <a:pPr>
              <a:lnSpc>
                <a:spcPct val="110000"/>
              </a:lnSpc>
              <a:buFont typeface="+mj-lt"/>
              <a:buAutoNum type="arabicPeriod"/>
            </a:pPr>
            <a:r>
              <a:rPr lang="en-US" dirty="0"/>
              <a:t> Differentiate between manual and computerized inventory systems.</a:t>
            </a:r>
          </a:p>
          <a:p>
            <a:pPr>
              <a:lnSpc>
                <a:spcPct val="110000"/>
              </a:lnSpc>
              <a:buFont typeface="+mj-lt"/>
              <a:buAutoNum type="arabicPeriod"/>
            </a:pPr>
            <a:r>
              <a:rPr lang="en-US" dirty="0"/>
              <a:t> Select the most suitable inventory method for specific operational needs.</a:t>
            </a:r>
          </a:p>
          <a:p>
            <a:pPr>
              <a:lnSpc>
                <a:spcPct val="110000"/>
              </a:lnSpc>
              <a:buFont typeface="+mj-lt"/>
              <a:buAutoNum type="arabicPeriod"/>
            </a:pPr>
            <a:r>
              <a:rPr lang="en-US" dirty="0"/>
              <a:t> Maintain Accurate Inventory Records.</a:t>
            </a:r>
          </a:p>
          <a:p>
            <a:pPr>
              <a:lnSpc>
                <a:spcPct val="110000"/>
              </a:lnSpc>
              <a:buFont typeface="+mj-lt"/>
              <a:buAutoNum type="arabicPeriod"/>
            </a:pPr>
            <a:r>
              <a:rPr lang="en-US" dirty="0"/>
              <a:t> Analyze inventory records to streamline reordering and budgeting processes.</a:t>
            </a:r>
          </a:p>
          <a:p>
            <a:pPr>
              <a:lnSpc>
                <a:spcPct val="110000"/>
              </a:lnSpc>
              <a:buFont typeface="+mj-lt"/>
              <a:buAutoNum type="arabicPeriod"/>
            </a:pPr>
            <a:r>
              <a:rPr lang="en-US" dirty="0"/>
              <a:t> Set and Monitor Stock.</a:t>
            </a:r>
          </a:p>
          <a:p>
            <a:pPr>
              <a:lnSpc>
                <a:spcPct val="110000"/>
              </a:lnSpc>
              <a:buFont typeface="+mj-lt"/>
              <a:buAutoNum type="arabicPeriod"/>
            </a:pPr>
            <a:r>
              <a:rPr lang="en-US" dirty="0"/>
              <a:t> Stock Waste Prevention</a:t>
            </a:r>
          </a:p>
          <a:p>
            <a:pPr>
              <a:lnSpc>
                <a:spcPct val="110000"/>
              </a:lnSpc>
              <a:buFont typeface="+mj-lt"/>
              <a:buAutoNum type="arabicPeriod"/>
            </a:pPr>
            <a:r>
              <a:rPr lang="en-US" dirty="0"/>
              <a:t> Optimization of Budget Control</a:t>
            </a:r>
          </a:p>
          <a:p>
            <a:pPr>
              <a:lnSpc>
                <a:spcPct val="110000"/>
              </a:lnSpc>
              <a:buFont typeface="+mj-lt"/>
              <a:buAutoNum type="arabicPeriod"/>
            </a:pPr>
            <a:r>
              <a:rPr lang="en-US" dirty="0"/>
              <a:t> Evaluation of Purchasing and Receiving Processes.</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2C08F71A-B0EF-5E44-27E9-85078A28CAE5}"/>
              </a:ext>
            </a:extLst>
          </p:cNvPr>
          <p:cNvSpPr txBox="1"/>
          <p:nvPr/>
        </p:nvSpPr>
        <p:spPr>
          <a:xfrm>
            <a:off x="580396" y="1727617"/>
            <a:ext cx="7983208" cy="4524315"/>
          </a:xfrm>
          <a:prstGeom prst="rect">
            <a:avLst/>
          </a:prstGeom>
          <a:noFill/>
        </p:spPr>
        <p:txBody>
          <a:bodyPr wrap="square" rtlCol="0">
            <a:spAutoFit/>
          </a:bodyPr>
          <a:lstStyle/>
          <a:p>
            <a:pPr marL="342900" indent="-342900">
              <a:buAutoNum type="arabicPeriod"/>
            </a:pPr>
            <a:r>
              <a:rPr lang="en-US" dirty="0"/>
              <a:t>Ocean Technologies Group. A seafarers guide to food safety. Available from:  </a:t>
            </a:r>
            <a:r>
              <a:rPr lang="en-US" dirty="0">
                <a:hlinkClick r:id="rId11"/>
              </a:rPr>
              <a:t>https://oceantg.com/blog/a-seafarers-guide-to-food-safety/</a:t>
            </a:r>
            <a:endParaRPr lang="en-US" dirty="0"/>
          </a:p>
          <a:p>
            <a:pPr marL="342900" indent="-342900">
              <a:buAutoNum type="arabicPeriod"/>
            </a:pPr>
            <a:r>
              <a:rPr lang="en-US" dirty="0"/>
              <a:t>Guide to Ship Sanitation. 3rd edition. Geneva: World Health Organization; 2011. 3, Food. Available from: </a:t>
            </a:r>
            <a:r>
              <a:rPr lang="en-US" dirty="0">
                <a:hlinkClick r:id="rId12"/>
              </a:rPr>
              <a:t>https://www.ncbi.nlm.nih.gov/books/NBK310826/</a:t>
            </a:r>
            <a:endParaRPr lang="en-US" dirty="0"/>
          </a:p>
          <a:p>
            <a:pPr marL="342900" indent="-342900">
              <a:buAutoNum type="arabicPeriod"/>
            </a:pPr>
            <a:r>
              <a:rPr lang="en-US" dirty="0"/>
              <a:t>Maritime &amp; Coastguard Agency. UK Gov. Guidance MSN 1845 (M) Amendment 1: food and catering, provision of food and fresh water. Available from: </a:t>
            </a:r>
            <a:r>
              <a:rPr lang="en-US" dirty="0">
                <a:hlinkClick r:id="rId13"/>
              </a:rPr>
              <a:t>https://www.gov.uk/government/publications/msn-1845-m-food-and-catering-provision-of-food-and-fresh-water/msn-1845-m-amendment-1-food-and-catering-provision-of-food-and-fresh-water</a:t>
            </a:r>
            <a:r>
              <a:rPr lang="en-US" dirty="0"/>
              <a:t> </a:t>
            </a:r>
          </a:p>
          <a:p>
            <a:pPr marL="342900" indent="-342900">
              <a:buAutoNum type="arabicPeriod"/>
            </a:pPr>
            <a:r>
              <a:rPr lang="en-US" dirty="0"/>
              <a:t>Richardson M. Mastering Minimum Stock: A Guide to Optimal Inventory Levels. Available from: </a:t>
            </a:r>
            <a:r>
              <a:rPr lang="en-US" dirty="0">
                <a:hlinkClick r:id="rId14"/>
              </a:rPr>
              <a:t>https://www.inventory-planner.com/minimum-stock/</a:t>
            </a:r>
            <a:r>
              <a:rPr lang="en-US" dirty="0"/>
              <a:t> </a:t>
            </a:r>
          </a:p>
          <a:p>
            <a:pPr marL="342900" indent="-342900">
              <a:buAutoNum type="arabicPeriod"/>
            </a:pPr>
            <a:r>
              <a:rPr lang="en-US" dirty="0" err="1"/>
              <a:t>Arduser</a:t>
            </a:r>
            <a:r>
              <a:rPr lang="en-US" dirty="0"/>
              <a:t> L, Brown R. The Professional Caterer's Handbook: How to Open and Operate a Financially Successful Catering Business. Atlantic Publishing Company. 2006. </a:t>
            </a:r>
          </a:p>
          <a:p>
            <a:pPr marL="342900" indent="-342900">
              <a:buFontTx/>
              <a:buAutoNum type="arabicPeriod"/>
            </a:pPr>
            <a:r>
              <a:rPr lang="en-US" dirty="0"/>
              <a:t>Dopson LR, Hayes DK. Food and Beverage Cost Control. Willey, 7th Edition, 2019. </a:t>
            </a:r>
          </a:p>
        </p:txBody>
      </p:sp>
    </p:spTree>
    <p:extLst>
      <p:ext uri="{BB962C8B-B14F-4D97-AF65-F5344CB8AC3E}">
        <p14:creationId xmlns:p14="http://schemas.microsoft.com/office/powerpoint/2010/main" val="31568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76396" y="1727768"/>
            <a:ext cx="7391400" cy="4446730"/>
          </a:xfrm>
          <a:prstGeom prst="rect">
            <a:avLst/>
          </a:prstGeom>
          <a:noFill/>
        </p:spPr>
        <p:txBody>
          <a:bodyPr wrap="square" rtlCol="0">
            <a:spAutoFit/>
          </a:bodyPr>
          <a:lstStyle/>
          <a:p>
            <a:pPr marL="342900" indent="-342900">
              <a:lnSpc>
                <a:spcPct val="200000"/>
              </a:lnSpc>
              <a:buAutoNum type="arabicPeriod"/>
            </a:pPr>
            <a:r>
              <a:rPr lang="en-US" dirty="0"/>
              <a:t>Introduction to Inventory Management</a:t>
            </a:r>
          </a:p>
          <a:p>
            <a:pPr marL="342900" indent="-342900">
              <a:lnSpc>
                <a:spcPct val="200000"/>
              </a:lnSpc>
              <a:buAutoNum type="arabicPeriod"/>
            </a:pPr>
            <a:r>
              <a:rPr lang="en-US" dirty="0"/>
              <a:t>Manual vs. computerized inventory systems</a:t>
            </a:r>
          </a:p>
          <a:p>
            <a:pPr marL="342900" indent="-342900">
              <a:lnSpc>
                <a:spcPct val="200000"/>
              </a:lnSpc>
              <a:buAutoNum type="arabicPeriod"/>
            </a:pPr>
            <a:r>
              <a:rPr lang="en-US" dirty="0"/>
              <a:t>Inventory Records</a:t>
            </a:r>
          </a:p>
          <a:p>
            <a:pPr marL="342900" indent="-342900">
              <a:lnSpc>
                <a:spcPct val="200000"/>
              </a:lnSpc>
              <a:buAutoNum type="arabicPeriod"/>
            </a:pPr>
            <a:r>
              <a:rPr lang="en-US" dirty="0"/>
              <a:t>Stock Levels and Waste Management</a:t>
            </a:r>
          </a:p>
          <a:p>
            <a:pPr marL="342900" indent="-342900">
              <a:lnSpc>
                <a:spcPct val="200000"/>
              </a:lnSpc>
              <a:buAutoNum type="arabicPeriod"/>
            </a:pPr>
            <a:r>
              <a:rPr lang="en-US" dirty="0"/>
              <a:t>Budget Control Strategies</a:t>
            </a:r>
          </a:p>
          <a:p>
            <a:pPr marL="342900" indent="-342900">
              <a:lnSpc>
                <a:spcPct val="200000"/>
              </a:lnSpc>
              <a:buAutoNum type="arabicPeriod"/>
            </a:pPr>
            <a:r>
              <a:rPr lang="en-US" dirty="0"/>
              <a:t>Purchasing and Receiving Processes</a:t>
            </a:r>
          </a:p>
          <a:p>
            <a:pPr marL="342900" indent="-342900">
              <a:lnSpc>
                <a:spcPct val="200000"/>
              </a:lnSpc>
              <a:buAutoNum type="arabicPeriod"/>
            </a:pPr>
            <a:r>
              <a:rPr lang="en-US" dirty="0"/>
              <a:t>Best Practices for Inventory Management</a:t>
            </a:r>
          </a:p>
          <a:p>
            <a:pPr marL="342900" indent="-342900">
              <a:lnSpc>
                <a:spcPct val="200000"/>
              </a:lnSpc>
              <a:buAutoNum type="arabicPeriod"/>
            </a:pPr>
            <a:r>
              <a:rPr lang="en-US" dirty="0"/>
              <a:t>Assessment</a:t>
            </a: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86E33-F492-EEF4-94DF-1CB4FA90321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D60FC52-8C19-EBAD-DAC3-0B53F8D04F4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0271DB-30C2-64CC-1073-AE892BC4A5E7}"/>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Effective Monitoring and Budget Control for Ship’s Pantry</a:t>
            </a:r>
          </a:p>
        </p:txBody>
      </p:sp>
      <p:grpSp>
        <p:nvGrpSpPr>
          <p:cNvPr id="4" name="Group 3">
            <a:extLst>
              <a:ext uri="{FF2B5EF4-FFF2-40B4-BE49-F238E27FC236}">
                <a16:creationId xmlns:a16="http://schemas.microsoft.com/office/drawing/2014/main" id="{BAF2AF2F-9371-CB6C-B641-77AC182A4FC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5EA2873-D7A2-E9E4-3835-79FCD792AE8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A7281AD-4187-EEE3-C856-92BAB7E8B8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362E86CA-0791-554B-7317-6A329E2B812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1D8B649-90E8-C962-A454-7770EB2561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ED738A-3F4C-CD65-63B6-A2ACE7B7E7D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8983657-4FB6-E75F-0854-37393984A72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A6061A3-85D1-8B18-A255-091EDDEAA9B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2FC4FFC-089D-AC91-DDDB-453CDD776A4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3184392-5B17-1298-BCE6-B410A4C8EF0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9632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1.1 Inventory Management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368452" y="1705202"/>
            <a:ext cx="8407096" cy="4524315"/>
          </a:xfrm>
          <a:prstGeom prst="rect">
            <a:avLst/>
          </a:prstGeom>
          <a:noFill/>
        </p:spPr>
        <p:txBody>
          <a:bodyPr wrap="square" rtlCol="0">
            <a:spAutoFit/>
          </a:bodyPr>
          <a:lstStyle/>
          <a:p>
            <a:r>
              <a:rPr lang="en-US" b="1" dirty="0"/>
              <a:t>Stock rotation</a:t>
            </a:r>
          </a:p>
          <a:p>
            <a:pPr marL="285750" indent="-285750">
              <a:buFont typeface="Arial" panose="020B0604020202020204" pitchFamily="34" charset="0"/>
              <a:buChar char="•"/>
            </a:pPr>
            <a:r>
              <a:rPr lang="en-US" i="1" dirty="0"/>
              <a:t>First In, First Out (FIFO): </a:t>
            </a:r>
            <a:r>
              <a:rPr lang="en-US" dirty="0"/>
              <a:t>Oldest stock used first to prevent spoilage. Label and date perishable items.</a:t>
            </a:r>
          </a:p>
          <a:p>
            <a:pPr marL="285750" indent="-285750">
              <a:buFont typeface="Arial" panose="020B0604020202020204" pitchFamily="34" charset="0"/>
              <a:buChar char="•"/>
            </a:pPr>
            <a:r>
              <a:rPr lang="en-US" i="1" dirty="0"/>
              <a:t>Benefits:</a:t>
            </a:r>
            <a:r>
              <a:rPr lang="en-US" dirty="0"/>
              <a:t> Reduces waste. Ensures freshness of ingredients</a:t>
            </a:r>
          </a:p>
          <a:p>
            <a:pPr marL="285750" indent="-285750">
              <a:buFont typeface="Arial" panose="020B0604020202020204" pitchFamily="34" charset="0"/>
              <a:buChar char="•"/>
            </a:pPr>
            <a:endParaRPr lang="en-US" dirty="0"/>
          </a:p>
          <a:p>
            <a:r>
              <a:rPr lang="en-US" b="1" dirty="0"/>
              <a:t>Accurate counting</a:t>
            </a:r>
          </a:p>
          <a:p>
            <a:pPr marL="285750" indent="-285750">
              <a:buFont typeface="Arial" panose="020B0604020202020204" pitchFamily="34" charset="0"/>
              <a:buChar char="•"/>
            </a:pPr>
            <a:r>
              <a:rPr lang="en-US" i="1" dirty="0"/>
              <a:t>Conduct regular physical inventories: </a:t>
            </a:r>
            <a:r>
              <a:rPr lang="en-US" dirty="0"/>
              <a:t>Weekly or bi-weekly checks. Compare with digital records.</a:t>
            </a:r>
          </a:p>
          <a:p>
            <a:pPr marL="285750" indent="-285750">
              <a:buFont typeface="Arial" panose="020B0604020202020204" pitchFamily="34" charset="0"/>
              <a:buChar char="•"/>
            </a:pPr>
            <a:r>
              <a:rPr lang="en-US" i="1" dirty="0"/>
              <a:t>Use inventory management tools: </a:t>
            </a:r>
            <a:r>
              <a:rPr lang="en-US" dirty="0"/>
              <a:t>Spreadsheet templates, digital inventory software.</a:t>
            </a:r>
          </a:p>
          <a:p>
            <a:pPr marL="285750" indent="-285750">
              <a:buFont typeface="Arial" panose="020B0604020202020204" pitchFamily="34" charset="0"/>
              <a:buChar char="•"/>
            </a:pPr>
            <a:r>
              <a:rPr lang="en-US" i="1" dirty="0"/>
              <a:t>Benefits: </a:t>
            </a:r>
            <a:r>
              <a:rPr lang="en-US" dirty="0"/>
              <a:t>Prevents discrepancies whilst optimizes reorder levels</a:t>
            </a:r>
          </a:p>
          <a:p>
            <a:pPr marL="285750" indent="-285750">
              <a:buFont typeface="Arial" panose="020B0604020202020204" pitchFamily="34" charset="0"/>
              <a:buChar char="•"/>
            </a:pPr>
            <a:endParaRPr lang="en-US" dirty="0"/>
          </a:p>
          <a:p>
            <a:r>
              <a:rPr lang="en-US" b="1" dirty="0"/>
              <a:t>Waste prevention</a:t>
            </a:r>
          </a:p>
          <a:p>
            <a:pPr marL="285750" indent="-285750">
              <a:buFont typeface="Arial" panose="020B0604020202020204" pitchFamily="34" charset="0"/>
              <a:buChar char="•"/>
            </a:pPr>
            <a:r>
              <a:rPr lang="en-US" i="1" dirty="0"/>
              <a:t>Monitor perishable items: </a:t>
            </a:r>
            <a:r>
              <a:rPr lang="en-US" dirty="0"/>
              <a:t>Highlight items nearing expiry. Plan meals around these items</a:t>
            </a:r>
          </a:p>
          <a:p>
            <a:pPr marL="285750" indent="-285750">
              <a:buFont typeface="Arial" panose="020B0604020202020204" pitchFamily="34" charset="0"/>
              <a:buChar char="•"/>
            </a:pPr>
            <a:r>
              <a:rPr lang="en-US" i="1" dirty="0"/>
              <a:t>Organize the pantry: </a:t>
            </a:r>
            <a:r>
              <a:rPr lang="en-US" dirty="0"/>
              <a:t>Clear labeling. Segregate types of inventory (dry, frozen, refrigerated)</a:t>
            </a: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D2AF-5F58-C53A-B2A9-2C4729B287B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3FEBCC4-1FC4-DA7B-EDD8-F97A7F16A45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E8E1CA0-A294-9D4F-7A32-5AFF0AE513FD}"/>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1.2 Cost Tracking</a:t>
            </a:r>
          </a:p>
        </p:txBody>
      </p:sp>
      <p:grpSp>
        <p:nvGrpSpPr>
          <p:cNvPr id="4" name="Group 3">
            <a:extLst>
              <a:ext uri="{FF2B5EF4-FFF2-40B4-BE49-F238E27FC236}">
                <a16:creationId xmlns:a16="http://schemas.microsoft.com/office/drawing/2014/main" id="{FBFAD2C8-901A-5134-B5F6-7B694692843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3D0D1D3-8CDD-1A01-2B8F-B32375C80A5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DF1E7CC-BF4F-D91D-CE25-ED5D09CACF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91D38D1-6864-3A76-5909-CD4752C8772D}"/>
              </a:ext>
            </a:extLst>
          </p:cNvPr>
          <p:cNvSpPr txBox="1"/>
          <p:nvPr/>
        </p:nvSpPr>
        <p:spPr>
          <a:xfrm>
            <a:off x="758749" y="1905374"/>
            <a:ext cx="7626502"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Monitor daily expenses:</a:t>
            </a:r>
            <a:r>
              <a:rPr lang="en-US" dirty="0"/>
              <a:t> Record costs in budget </a:t>
            </a:r>
            <a:r>
              <a:rPr lang="en-US" dirty="0" err="1"/>
              <a:t>logsCompare</a:t>
            </a:r>
            <a:r>
              <a:rPr lang="en-US" dirty="0"/>
              <a:t> actual vs planned expenses.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Regular budget reviews: </a:t>
            </a:r>
            <a:r>
              <a:rPr lang="en-US" dirty="0"/>
              <a:t>Monthly reconciliation meetings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Tools: </a:t>
            </a:r>
            <a:r>
              <a:rPr lang="en-US" dirty="0"/>
              <a:t>Use of budget tracking sheets or appropriate financial management software.</a:t>
            </a:r>
          </a:p>
        </p:txBody>
      </p:sp>
      <p:sp>
        <p:nvSpPr>
          <p:cNvPr id="3" name="Rectangle 2">
            <a:extLst>
              <a:ext uri="{FF2B5EF4-FFF2-40B4-BE49-F238E27FC236}">
                <a16:creationId xmlns:a16="http://schemas.microsoft.com/office/drawing/2014/main" id="{D8D490E6-4594-24AB-9901-F229BD56E9E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E3FE591-6327-1E19-6CFF-A936E25A4B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DD2D9CA-3EA7-2B96-9618-F99FA4CCEBF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E3A368B-2777-F134-AE4A-414FDE0FF46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0840B25-52A8-B0ED-0196-E4590AF81D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9648C2C-1886-250C-981E-238DD59E90C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2EBF02F-8CC6-2D35-5E46-259C678108B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8256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403A-9F95-A863-C3C8-0486408BE3A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A0A86A-D498-561F-1FA3-401A0D97DAC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5DE18D4-55CE-6F63-2D05-FEA3023822B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1.3 Purchasing Strategies</a:t>
            </a:r>
          </a:p>
        </p:txBody>
      </p:sp>
      <p:grpSp>
        <p:nvGrpSpPr>
          <p:cNvPr id="4" name="Group 3">
            <a:extLst>
              <a:ext uri="{FF2B5EF4-FFF2-40B4-BE49-F238E27FC236}">
                <a16:creationId xmlns:a16="http://schemas.microsoft.com/office/drawing/2014/main" id="{D1C11352-3D9B-9BB8-B4F5-DD66B8D1F77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CFE21BD-F51A-369C-F0E8-6965C1C4BFF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77651C3-5CDF-1A10-8472-5501FE43087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7A25B5F-E990-FDC9-2521-CE7BA78D611D}"/>
              </a:ext>
            </a:extLst>
          </p:cNvPr>
          <p:cNvSpPr txBox="1"/>
          <p:nvPr/>
        </p:nvSpPr>
        <p:spPr>
          <a:xfrm>
            <a:off x="758749" y="1954650"/>
            <a:ext cx="762650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Bulk Buying: </a:t>
            </a:r>
            <a:r>
              <a:rPr lang="en-US" dirty="0"/>
              <a:t>Reduce unit costs by purchasing in larger quantities.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Seasonal Discounts: </a:t>
            </a:r>
            <a:r>
              <a:rPr lang="en-US" dirty="0"/>
              <a:t>Focus on cost-effective, seasonal ingredients.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Vendor Negotiations: </a:t>
            </a:r>
            <a:r>
              <a:rPr lang="en-US" dirty="0"/>
              <a:t>Build strong supplier relationships.</a:t>
            </a:r>
          </a:p>
        </p:txBody>
      </p:sp>
      <p:sp>
        <p:nvSpPr>
          <p:cNvPr id="3" name="Rectangle 2">
            <a:extLst>
              <a:ext uri="{FF2B5EF4-FFF2-40B4-BE49-F238E27FC236}">
                <a16:creationId xmlns:a16="http://schemas.microsoft.com/office/drawing/2014/main" id="{D21DFD13-F03E-05A3-58FE-062F0BEDBA4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E834379-5F0E-C1BB-9B9D-8CF1C0AE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BA3DB30-3066-9A1F-F63A-9BA0DB81B36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A95FE34-8D92-1ADF-6EDD-811FDC63CB0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D699BBC-AF61-E7D0-6441-3CAC89C16F2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7ADF371-91D3-C399-7680-0CF99172FC6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E13FAF8-C72D-6CFB-2535-30E596F98E0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89436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4FFBE-78B8-E397-E7F1-6040C6E19CF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04BC86B-A1F1-033D-61E0-D8DCCE5AC05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8506F95-3671-9A89-49F0-2E94A49D00C8}"/>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1.4 Waste Reduction</a:t>
            </a:r>
          </a:p>
        </p:txBody>
      </p:sp>
      <p:grpSp>
        <p:nvGrpSpPr>
          <p:cNvPr id="4" name="Group 3">
            <a:extLst>
              <a:ext uri="{FF2B5EF4-FFF2-40B4-BE49-F238E27FC236}">
                <a16:creationId xmlns:a16="http://schemas.microsoft.com/office/drawing/2014/main" id="{2EA873EA-1846-A349-CF6B-F0F49E08552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D4F6FE8-038B-CA45-781C-7B97FFA21E5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0F22CE4-1BCD-9691-7AF4-5D05CDA7D7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6E4C83D-3A95-E71A-4241-19CA68FE2BC1}"/>
              </a:ext>
            </a:extLst>
          </p:cNvPr>
          <p:cNvSpPr txBox="1"/>
          <p:nvPr/>
        </p:nvSpPr>
        <p:spPr>
          <a:xfrm>
            <a:off x="758749" y="1954650"/>
            <a:ext cx="7626502"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Proper portioning: </a:t>
            </a:r>
            <a:r>
              <a:rPr lang="en-US" dirty="0"/>
              <a:t>Adjust meal sizes to match crew needs. Avoid over-preparation.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Reuse leftovers creatively: </a:t>
            </a:r>
            <a:r>
              <a:rPr lang="en-US" dirty="0"/>
              <a:t>Transform into soups, stews, or other dishes.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Menu planning:</a:t>
            </a:r>
            <a:r>
              <a:rPr lang="en-US" dirty="0"/>
              <a:t> Align with inventory stock to avoid overstocking.</a:t>
            </a:r>
          </a:p>
        </p:txBody>
      </p:sp>
      <p:sp>
        <p:nvSpPr>
          <p:cNvPr id="3" name="Rectangle 2">
            <a:extLst>
              <a:ext uri="{FF2B5EF4-FFF2-40B4-BE49-F238E27FC236}">
                <a16:creationId xmlns:a16="http://schemas.microsoft.com/office/drawing/2014/main" id="{5530B390-1CF1-849B-7054-26BAEFD8311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AA0474C-23C5-6535-3AB3-4C51824054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695C566-16C6-2EB6-9DB6-B5E92879C3C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4FF3AE5-F47B-9AD4-8531-C1C12C901B4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22AA346-8811-4A4B-E7E4-49ED7E80DB8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3ED4341-4912-B184-D484-295D55A0E65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3245090-6BD0-9EC9-2DC8-A2F6D17A49D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66486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847F-6195-170A-D56A-BA575B45EDF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20EF6B5-5FE8-9006-9F85-6D908E010C4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6E418A2-05DE-BC60-5FAD-AA3C7DF99132}"/>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1.5 Quality control</a:t>
            </a:r>
          </a:p>
        </p:txBody>
      </p:sp>
      <p:grpSp>
        <p:nvGrpSpPr>
          <p:cNvPr id="4" name="Group 3">
            <a:extLst>
              <a:ext uri="{FF2B5EF4-FFF2-40B4-BE49-F238E27FC236}">
                <a16:creationId xmlns:a16="http://schemas.microsoft.com/office/drawing/2014/main" id="{02A28237-99FD-9C9D-B309-56763D77AF4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AEB887D-D08A-46B5-7870-55DB9770CAA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1A6E960-C451-985D-5DB0-E2C9B2D91B8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0A9A3CC-E856-67FA-F944-4AF9468C08CE}"/>
              </a:ext>
            </a:extLst>
          </p:cNvPr>
          <p:cNvSpPr txBox="1"/>
          <p:nvPr/>
        </p:nvSpPr>
        <p:spPr>
          <a:xfrm>
            <a:off x="758749" y="1960124"/>
            <a:ext cx="762650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Inspect deliveries: </a:t>
            </a:r>
            <a:r>
              <a:rPr lang="en-US" dirty="0"/>
              <a:t>Check for damages, spoilage, and accurate quantities. Match received items to purchase orders.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Best Practices: </a:t>
            </a:r>
            <a:r>
              <a:rPr lang="en-US" dirty="0"/>
              <a:t>Use thermometers to verify cold items. Ensure proper handling of fresh produce</a:t>
            </a:r>
          </a:p>
        </p:txBody>
      </p:sp>
      <p:sp>
        <p:nvSpPr>
          <p:cNvPr id="3" name="Rectangle 2">
            <a:extLst>
              <a:ext uri="{FF2B5EF4-FFF2-40B4-BE49-F238E27FC236}">
                <a16:creationId xmlns:a16="http://schemas.microsoft.com/office/drawing/2014/main" id="{DE7A4F03-1C18-CBB0-D54D-FDCF586BDC5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C40C529-7F0B-CF40-1ABE-2EF83984BC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4DE3734-E030-CA87-BDDB-2DC78700DD9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8408850-A917-D9C5-BA4A-96DBDF4D0D0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FC67D3C-CEC4-70AB-6068-24C8DA4A161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A6E569F-798D-4293-C057-F4BA3B3100B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E26CC37-111D-C545-36E3-EBEF8A64772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003163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1554</TotalTime>
  <Words>1119</Words>
  <Application>Microsoft Office PowerPoint</Application>
  <PresentationFormat>On-screen Show (4:3)</PresentationFormat>
  <Paragraphs>217</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CharterBT-Roman</vt:lpstr>
      <vt:lpstr>coranto-2</vt:lpstr>
      <vt:lpstr>Times New Roman</vt:lpstr>
      <vt:lpstr>Office Theme</vt:lpstr>
      <vt:lpstr>MARitime Soft Skills for Onboard Healthy Nutrition and CULinary Arts in Seagoing Services – CUL-MAR-Skills</vt:lpstr>
      <vt:lpstr>Learning outcomes of the course </vt:lpstr>
      <vt:lpstr>Content of the course </vt:lpstr>
      <vt:lpstr>1. Effective Monitoring and Budget Control for Ship’s Pantry</vt:lpstr>
      <vt:lpstr>1.1 Inventory Management</vt:lpstr>
      <vt:lpstr>1.2 Cost Tracking</vt:lpstr>
      <vt:lpstr>1.3 Purchasing Strategies</vt:lpstr>
      <vt:lpstr>1.4 Waste Reduction</vt:lpstr>
      <vt:lpstr>1.5 Quality control</vt:lpstr>
      <vt:lpstr>1.6 Vendor Management</vt:lpstr>
      <vt:lpstr>1.7 Takeaway message</vt:lpstr>
      <vt:lpstr>2. Key Strategies for Efficient and Accurate Management</vt:lpstr>
      <vt:lpstr>2.1 Why Effective Inventory Management Matters</vt:lpstr>
      <vt:lpstr>2.2 Manual vs. Computerized Inventory Systems</vt:lpstr>
      <vt:lpstr>2.3 What to Record in the Pantry</vt:lpstr>
      <vt:lpstr>2.4 Setting and managing stock levels</vt:lpstr>
      <vt:lpstr>2.5 Optimizing Inventory Management</vt:lpstr>
      <vt:lpstr>2.6 Takeaway messages</vt:lpstr>
      <vt:lpstr>ASSESSMENT</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Bountziouka, Vasiliki</cp:lastModifiedBy>
  <cp:revision>52</cp:revision>
  <dcterms:created xsi:type="dcterms:W3CDTF">2023-11-02T13:43:46Z</dcterms:created>
  <dcterms:modified xsi:type="dcterms:W3CDTF">2024-12-13T12:16:32Z</dcterms:modified>
</cp:coreProperties>
</file>