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60" r:id="rId3"/>
    <p:sldId id="274" r:id="rId4"/>
    <p:sldId id="287" r:id="rId5"/>
    <p:sldId id="275" r:id="rId6"/>
    <p:sldId id="279" r:id="rId7"/>
    <p:sldId id="280" r:id="rId8"/>
    <p:sldId id="303" r:id="rId9"/>
    <p:sldId id="304" r:id="rId10"/>
    <p:sldId id="281" r:id="rId11"/>
    <p:sldId id="305" r:id="rId12"/>
    <p:sldId id="282" r:id="rId13"/>
    <p:sldId id="306" r:id="rId14"/>
    <p:sldId id="307" r:id="rId15"/>
    <p:sldId id="283" r:id="rId16"/>
    <p:sldId id="286" r:id="rId17"/>
    <p:sldId id="284" r:id="rId18"/>
    <p:sldId id="293" r:id="rId19"/>
    <p:sldId id="288" r:id="rId20"/>
    <p:sldId id="289" r:id="rId21"/>
    <p:sldId id="290" r:id="rId22"/>
    <p:sldId id="291" r:id="rId23"/>
    <p:sldId id="294" r:id="rId24"/>
    <p:sldId id="295" r:id="rId25"/>
    <p:sldId id="296" r:id="rId26"/>
    <p:sldId id="297" r:id="rId27"/>
    <p:sldId id="298" r:id="rId28"/>
    <p:sldId id="299" r:id="rId29"/>
    <p:sldId id="314" r:id="rId30"/>
    <p:sldId id="315" r:id="rId31"/>
    <p:sldId id="316" r:id="rId32"/>
    <p:sldId id="317" r:id="rId33"/>
    <p:sldId id="318" r:id="rId34"/>
    <p:sldId id="319" r:id="rId35"/>
    <p:sldId id="320" r:id="rId36"/>
    <p:sldId id="321" r:id="rId37"/>
    <p:sldId id="322" r:id="rId38"/>
    <p:sldId id="323" r:id="rId39"/>
    <p:sldId id="324" r:id="rId40"/>
    <p:sldId id="308" r:id="rId41"/>
    <p:sldId id="309" r:id="rId42"/>
    <p:sldId id="311" r:id="rId43"/>
    <p:sldId id="312" r:id="rId44"/>
    <p:sldId id="313" r:id="rId45"/>
    <p:sldId id="277" r:id="rId46"/>
    <p:sldId id="278"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87" d="100"/>
          <a:sy n="87" d="100"/>
        </p:scale>
        <p:origin x="1260"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06.12.2024</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B3D0A-DC28-09DE-99BE-36ABCE72C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F6CB4-AC77-0552-F74E-578142F4E1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5B191-5567-959F-BAFF-73C7DF0D64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A18377B-10A0-2EBD-9269-A1E685A96111}"/>
              </a:ext>
            </a:extLst>
          </p:cNvPr>
          <p:cNvSpPr>
            <a:spLocks noGrp="1"/>
          </p:cNvSpPr>
          <p:nvPr>
            <p:ph type="sldNum" sz="quarter" idx="5"/>
          </p:nvPr>
        </p:nvSpPr>
        <p:spPr/>
        <p:txBody>
          <a:bodyPr/>
          <a:lstStyle/>
          <a:p>
            <a:fld id="{6AF66C30-2FAE-4185-83A0-4FB1E4D1FCC6}" type="slidenum">
              <a:rPr lang="ro-RO" smtClean="0"/>
              <a:t>11</a:t>
            </a:fld>
            <a:endParaRPr lang="ro-RO"/>
          </a:p>
        </p:txBody>
      </p:sp>
    </p:spTree>
    <p:extLst>
      <p:ext uri="{BB962C8B-B14F-4D97-AF65-F5344CB8AC3E}">
        <p14:creationId xmlns:p14="http://schemas.microsoft.com/office/powerpoint/2010/main" val="1587754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7216F-D675-BDD3-DBF4-50E220514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45E41-62A0-51B7-8D84-F744631F8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B61EB-2739-DB2D-8EE3-6919B5CA05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7E84323-D9CC-A7F0-1F8F-4A47A34DB146}"/>
              </a:ext>
            </a:extLst>
          </p:cNvPr>
          <p:cNvSpPr>
            <a:spLocks noGrp="1"/>
          </p:cNvSpPr>
          <p:nvPr>
            <p:ph type="sldNum" sz="quarter" idx="5"/>
          </p:nvPr>
        </p:nvSpPr>
        <p:spPr/>
        <p:txBody>
          <a:bodyPr/>
          <a:lstStyle/>
          <a:p>
            <a:fld id="{6AF66C30-2FAE-4185-83A0-4FB1E4D1FCC6}" type="slidenum">
              <a:rPr lang="ro-RO" smtClean="0"/>
              <a:t>12</a:t>
            </a:fld>
            <a:endParaRPr lang="ro-RO"/>
          </a:p>
        </p:txBody>
      </p:sp>
    </p:spTree>
    <p:extLst>
      <p:ext uri="{BB962C8B-B14F-4D97-AF65-F5344CB8AC3E}">
        <p14:creationId xmlns:p14="http://schemas.microsoft.com/office/powerpoint/2010/main" val="1664118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91ADF-DA8B-5BE6-F90E-127F59D8B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9F774-FF7B-C762-615E-0264B060EE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01CBB-40B2-E914-90C4-B764FE5E03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20060326-183A-10E6-E47C-E6FF7FB11F5C}"/>
              </a:ext>
            </a:extLst>
          </p:cNvPr>
          <p:cNvSpPr>
            <a:spLocks noGrp="1"/>
          </p:cNvSpPr>
          <p:nvPr>
            <p:ph type="sldNum" sz="quarter" idx="5"/>
          </p:nvPr>
        </p:nvSpPr>
        <p:spPr/>
        <p:txBody>
          <a:bodyPr/>
          <a:lstStyle/>
          <a:p>
            <a:fld id="{6AF66C30-2FAE-4185-83A0-4FB1E4D1FCC6}" type="slidenum">
              <a:rPr lang="ro-RO" smtClean="0"/>
              <a:t>13</a:t>
            </a:fld>
            <a:endParaRPr lang="ro-RO"/>
          </a:p>
        </p:txBody>
      </p:sp>
    </p:spTree>
    <p:extLst>
      <p:ext uri="{BB962C8B-B14F-4D97-AF65-F5344CB8AC3E}">
        <p14:creationId xmlns:p14="http://schemas.microsoft.com/office/powerpoint/2010/main" val="287296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0392C-0EAB-4FEA-EBFA-A7A43DBF31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EB9E4-669A-89C2-0147-C27648642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DF60FB-7F4F-B952-F190-81986196885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0750383-4A13-8AD6-E2EE-A525AA442A61}"/>
              </a:ext>
            </a:extLst>
          </p:cNvPr>
          <p:cNvSpPr>
            <a:spLocks noGrp="1"/>
          </p:cNvSpPr>
          <p:nvPr>
            <p:ph type="sldNum" sz="quarter" idx="5"/>
          </p:nvPr>
        </p:nvSpPr>
        <p:spPr/>
        <p:txBody>
          <a:bodyPr/>
          <a:lstStyle/>
          <a:p>
            <a:fld id="{6AF66C30-2FAE-4185-83A0-4FB1E4D1FCC6}" type="slidenum">
              <a:rPr lang="ro-RO" smtClean="0"/>
              <a:t>14</a:t>
            </a:fld>
            <a:endParaRPr lang="ro-RO"/>
          </a:p>
        </p:txBody>
      </p:sp>
    </p:spTree>
    <p:extLst>
      <p:ext uri="{BB962C8B-B14F-4D97-AF65-F5344CB8AC3E}">
        <p14:creationId xmlns:p14="http://schemas.microsoft.com/office/powerpoint/2010/main" val="399891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91C89-9903-90C4-0587-F8E75002C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5B5CF-5BA0-5A62-BAC2-030FFBF76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D5B6E-C211-0D4D-CCFD-F4B3FDA00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0B4E4ED-89FA-5BBA-D9A6-208C776D27DD}"/>
              </a:ext>
            </a:extLst>
          </p:cNvPr>
          <p:cNvSpPr>
            <a:spLocks noGrp="1"/>
          </p:cNvSpPr>
          <p:nvPr>
            <p:ph type="sldNum" sz="quarter" idx="5"/>
          </p:nvPr>
        </p:nvSpPr>
        <p:spPr/>
        <p:txBody>
          <a:bodyPr/>
          <a:lstStyle/>
          <a:p>
            <a:fld id="{6AF66C30-2FAE-4185-83A0-4FB1E4D1FCC6}" type="slidenum">
              <a:rPr lang="ro-RO" smtClean="0"/>
              <a:t>15</a:t>
            </a:fld>
            <a:endParaRPr lang="ro-RO"/>
          </a:p>
        </p:txBody>
      </p:sp>
    </p:spTree>
    <p:extLst>
      <p:ext uri="{BB962C8B-B14F-4D97-AF65-F5344CB8AC3E}">
        <p14:creationId xmlns:p14="http://schemas.microsoft.com/office/powerpoint/2010/main" val="2823729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E1D94-BA0E-177F-1CB0-B7339A3CD2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4CB0E-6F16-4B0C-AAC8-631B0182F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201398-C785-9BF4-8F86-EA051B1FF8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B68F916-9E1D-805F-3F9A-2C9096185C74}"/>
              </a:ext>
            </a:extLst>
          </p:cNvPr>
          <p:cNvSpPr>
            <a:spLocks noGrp="1"/>
          </p:cNvSpPr>
          <p:nvPr>
            <p:ph type="sldNum" sz="quarter" idx="5"/>
          </p:nvPr>
        </p:nvSpPr>
        <p:spPr/>
        <p:txBody>
          <a:bodyPr/>
          <a:lstStyle/>
          <a:p>
            <a:fld id="{6AF66C30-2FAE-4185-83A0-4FB1E4D1FCC6}" type="slidenum">
              <a:rPr lang="ro-RO" smtClean="0"/>
              <a:t>16</a:t>
            </a:fld>
            <a:endParaRPr lang="ro-RO"/>
          </a:p>
        </p:txBody>
      </p:sp>
    </p:spTree>
    <p:extLst>
      <p:ext uri="{BB962C8B-B14F-4D97-AF65-F5344CB8AC3E}">
        <p14:creationId xmlns:p14="http://schemas.microsoft.com/office/powerpoint/2010/main" val="996210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1CFF8-F309-B9AA-5F97-E953A6F39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AD8AC-DC7A-02D3-3866-0C32F1DAD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D65BE-DD41-5DC9-AC8D-25636F06F4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A2F192A-DD7A-31C4-C554-E80F2EC1185A}"/>
              </a:ext>
            </a:extLst>
          </p:cNvPr>
          <p:cNvSpPr>
            <a:spLocks noGrp="1"/>
          </p:cNvSpPr>
          <p:nvPr>
            <p:ph type="sldNum" sz="quarter" idx="5"/>
          </p:nvPr>
        </p:nvSpPr>
        <p:spPr/>
        <p:txBody>
          <a:bodyPr/>
          <a:lstStyle/>
          <a:p>
            <a:fld id="{6AF66C30-2FAE-4185-83A0-4FB1E4D1FCC6}" type="slidenum">
              <a:rPr lang="ro-RO" smtClean="0"/>
              <a:t>17</a:t>
            </a:fld>
            <a:endParaRPr lang="ro-RO"/>
          </a:p>
        </p:txBody>
      </p:sp>
    </p:spTree>
    <p:extLst>
      <p:ext uri="{BB962C8B-B14F-4D97-AF65-F5344CB8AC3E}">
        <p14:creationId xmlns:p14="http://schemas.microsoft.com/office/powerpoint/2010/main" val="3333802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871C7-F91D-5439-B442-48F231BE1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93819-4B21-6330-992A-33C68D12A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FCDE7-6132-2610-1CB7-A08D9FF5CC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BA493E6-2D42-313C-9654-E8A27C589E8A}"/>
              </a:ext>
            </a:extLst>
          </p:cNvPr>
          <p:cNvSpPr>
            <a:spLocks noGrp="1"/>
          </p:cNvSpPr>
          <p:nvPr>
            <p:ph type="sldNum" sz="quarter" idx="5"/>
          </p:nvPr>
        </p:nvSpPr>
        <p:spPr/>
        <p:txBody>
          <a:bodyPr/>
          <a:lstStyle/>
          <a:p>
            <a:fld id="{6AF66C30-2FAE-4185-83A0-4FB1E4D1FCC6}" type="slidenum">
              <a:rPr lang="ro-RO" smtClean="0"/>
              <a:t>18</a:t>
            </a:fld>
            <a:endParaRPr lang="ro-RO"/>
          </a:p>
        </p:txBody>
      </p:sp>
    </p:spTree>
    <p:extLst>
      <p:ext uri="{BB962C8B-B14F-4D97-AF65-F5344CB8AC3E}">
        <p14:creationId xmlns:p14="http://schemas.microsoft.com/office/powerpoint/2010/main" val="2293740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45046-99F8-3874-2BBB-E937E7E67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3375E0-9CF6-A1A8-BA39-75121691D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5A2F5-0B67-B603-55F1-6830CB71E6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128BD0A-5908-79FD-ADB4-FB8DE3C94713}"/>
              </a:ext>
            </a:extLst>
          </p:cNvPr>
          <p:cNvSpPr>
            <a:spLocks noGrp="1"/>
          </p:cNvSpPr>
          <p:nvPr>
            <p:ph type="sldNum" sz="quarter" idx="5"/>
          </p:nvPr>
        </p:nvSpPr>
        <p:spPr/>
        <p:txBody>
          <a:bodyPr/>
          <a:lstStyle/>
          <a:p>
            <a:fld id="{6AF66C30-2FAE-4185-83A0-4FB1E4D1FCC6}" type="slidenum">
              <a:rPr lang="ro-RO" smtClean="0"/>
              <a:t>19</a:t>
            </a:fld>
            <a:endParaRPr lang="ro-RO"/>
          </a:p>
        </p:txBody>
      </p:sp>
    </p:spTree>
    <p:extLst>
      <p:ext uri="{BB962C8B-B14F-4D97-AF65-F5344CB8AC3E}">
        <p14:creationId xmlns:p14="http://schemas.microsoft.com/office/powerpoint/2010/main" val="1030727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1FA57-B53C-17DB-853E-4DAE33107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3CE95-968A-C294-DB4C-6FFE250C4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600C5-6D18-1ED3-0F78-077A6E9C33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9AF2039-30F1-85D1-06D6-60E658A8441A}"/>
              </a:ext>
            </a:extLst>
          </p:cNvPr>
          <p:cNvSpPr>
            <a:spLocks noGrp="1"/>
          </p:cNvSpPr>
          <p:nvPr>
            <p:ph type="sldNum" sz="quarter" idx="5"/>
          </p:nvPr>
        </p:nvSpPr>
        <p:spPr/>
        <p:txBody>
          <a:bodyPr/>
          <a:lstStyle/>
          <a:p>
            <a:fld id="{6AF66C30-2FAE-4185-83A0-4FB1E4D1FCC6}" type="slidenum">
              <a:rPr lang="ro-RO" smtClean="0"/>
              <a:t>20</a:t>
            </a:fld>
            <a:endParaRPr lang="ro-RO"/>
          </a:p>
        </p:txBody>
      </p:sp>
    </p:spTree>
    <p:extLst>
      <p:ext uri="{BB962C8B-B14F-4D97-AF65-F5344CB8AC3E}">
        <p14:creationId xmlns:p14="http://schemas.microsoft.com/office/powerpoint/2010/main" val="29705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7B24F-8EEA-5468-C455-157B5BFB8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B73D9-4A7A-83E0-56FB-06513721DE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220BC-0FA5-FB62-AE4C-94AD148F5E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D06050E-7A9D-FD79-79F7-F3E0ABC6ED46}"/>
              </a:ext>
            </a:extLst>
          </p:cNvPr>
          <p:cNvSpPr>
            <a:spLocks noGrp="1"/>
          </p:cNvSpPr>
          <p:nvPr>
            <p:ph type="sldNum" sz="quarter" idx="5"/>
          </p:nvPr>
        </p:nvSpPr>
        <p:spPr/>
        <p:txBody>
          <a:bodyPr/>
          <a:lstStyle/>
          <a:p>
            <a:fld id="{6AF66C30-2FAE-4185-83A0-4FB1E4D1FCC6}" type="slidenum">
              <a:rPr lang="ro-RO" smtClean="0"/>
              <a:t>21</a:t>
            </a:fld>
            <a:endParaRPr lang="ro-RO"/>
          </a:p>
        </p:txBody>
      </p:sp>
    </p:spTree>
    <p:extLst>
      <p:ext uri="{BB962C8B-B14F-4D97-AF65-F5344CB8AC3E}">
        <p14:creationId xmlns:p14="http://schemas.microsoft.com/office/powerpoint/2010/main" val="3513299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34C11-FEB0-0458-7EE7-129346C24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B22BC-9F02-5EBB-4BA5-26FF5849B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D499B-B8F5-3004-6DA5-15F73F299A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2A143F9-D093-982B-D7CC-2699228B290B}"/>
              </a:ext>
            </a:extLst>
          </p:cNvPr>
          <p:cNvSpPr>
            <a:spLocks noGrp="1"/>
          </p:cNvSpPr>
          <p:nvPr>
            <p:ph type="sldNum" sz="quarter" idx="5"/>
          </p:nvPr>
        </p:nvSpPr>
        <p:spPr/>
        <p:txBody>
          <a:bodyPr/>
          <a:lstStyle/>
          <a:p>
            <a:fld id="{6AF66C30-2FAE-4185-83A0-4FB1E4D1FCC6}" type="slidenum">
              <a:rPr lang="ro-RO" smtClean="0"/>
              <a:t>22</a:t>
            </a:fld>
            <a:endParaRPr lang="ro-RO"/>
          </a:p>
        </p:txBody>
      </p:sp>
    </p:spTree>
    <p:extLst>
      <p:ext uri="{BB962C8B-B14F-4D97-AF65-F5344CB8AC3E}">
        <p14:creationId xmlns:p14="http://schemas.microsoft.com/office/powerpoint/2010/main" val="3478805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62ADC-8B92-BDCE-16AA-292E18271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00A9D-D2E8-78D5-F512-DACE7F4EF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A4741-CFD5-6807-BDC2-FAA8187BFD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B56397E-840C-9954-3DE7-C7B1CC239755}"/>
              </a:ext>
            </a:extLst>
          </p:cNvPr>
          <p:cNvSpPr>
            <a:spLocks noGrp="1"/>
          </p:cNvSpPr>
          <p:nvPr>
            <p:ph type="sldNum" sz="quarter" idx="5"/>
          </p:nvPr>
        </p:nvSpPr>
        <p:spPr/>
        <p:txBody>
          <a:bodyPr/>
          <a:lstStyle/>
          <a:p>
            <a:fld id="{6AF66C30-2FAE-4185-83A0-4FB1E4D1FCC6}" type="slidenum">
              <a:rPr lang="ro-RO" smtClean="0"/>
              <a:t>23</a:t>
            </a:fld>
            <a:endParaRPr lang="ro-RO"/>
          </a:p>
        </p:txBody>
      </p:sp>
    </p:spTree>
    <p:extLst>
      <p:ext uri="{BB962C8B-B14F-4D97-AF65-F5344CB8AC3E}">
        <p14:creationId xmlns:p14="http://schemas.microsoft.com/office/powerpoint/2010/main" val="3876312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96AC4-7FA0-6FC6-19D7-23C67C6BE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F4769-AB0A-B6C2-AA0E-FCF1271F0C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372C58-B86A-94D3-AC7F-2E0F0CDDD1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92C43E1-FF01-8732-5B4B-B6E11F5BAB7E}"/>
              </a:ext>
            </a:extLst>
          </p:cNvPr>
          <p:cNvSpPr>
            <a:spLocks noGrp="1"/>
          </p:cNvSpPr>
          <p:nvPr>
            <p:ph type="sldNum" sz="quarter" idx="5"/>
          </p:nvPr>
        </p:nvSpPr>
        <p:spPr/>
        <p:txBody>
          <a:bodyPr/>
          <a:lstStyle/>
          <a:p>
            <a:fld id="{6AF66C30-2FAE-4185-83A0-4FB1E4D1FCC6}" type="slidenum">
              <a:rPr lang="ro-RO" smtClean="0"/>
              <a:t>24</a:t>
            </a:fld>
            <a:endParaRPr lang="ro-RO"/>
          </a:p>
        </p:txBody>
      </p:sp>
    </p:spTree>
    <p:extLst>
      <p:ext uri="{BB962C8B-B14F-4D97-AF65-F5344CB8AC3E}">
        <p14:creationId xmlns:p14="http://schemas.microsoft.com/office/powerpoint/2010/main" val="2475982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59D66-47E6-F359-1D4F-3023CB396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6E909-E527-2536-98AF-3597B0477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21F76-6A96-64F2-1485-7F084DED32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768895D-1C68-4628-12FD-352813225C08}"/>
              </a:ext>
            </a:extLst>
          </p:cNvPr>
          <p:cNvSpPr>
            <a:spLocks noGrp="1"/>
          </p:cNvSpPr>
          <p:nvPr>
            <p:ph type="sldNum" sz="quarter" idx="5"/>
          </p:nvPr>
        </p:nvSpPr>
        <p:spPr/>
        <p:txBody>
          <a:bodyPr/>
          <a:lstStyle/>
          <a:p>
            <a:fld id="{6AF66C30-2FAE-4185-83A0-4FB1E4D1FCC6}" type="slidenum">
              <a:rPr lang="ro-RO" smtClean="0"/>
              <a:t>25</a:t>
            </a:fld>
            <a:endParaRPr lang="ro-RO"/>
          </a:p>
        </p:txBody>
      </p:sp>
    </p:spTree>
    <p:extLst>
      <p:ext uri="{BB962C8B-B14F-4D97-AF65-F5344CB8AC3E}">
        <p14:creationId xmlns:p14="http://schemas.microsoft.com/office/powerpoint/2010/main" val="570756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662BD-86DE-A71C-5812-D21C36961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746D2-0AE4-2E87-7AC3-66BBECF3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D56B2-E862-3E59-59B6-51CDBD95C3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1DC678C-E4BA-BF91-AE87-FEAB02F4BAEC}"/>
              </a:ext>
            </a:extLst>
          </p:cNvPr>
          <p:cNvSpPr>
            <a:spLocks noGrp="1"/>
          </p:cNvSpPr>
          <p:nvPr>
            <p:ph type="sldNum" sz="quarter" idx="5"/>
          </p:nvPr>
        </p:nvSpPr>
        <p:spPr/>
        <p:txBody>
          <a:bodyPr/>
          <a:lstStyle/>
          <a:p>
            <a:fld id="{6AF66C30-2FAE-4185-83A0-4FB1E4D1FCC6}" type="slidenum">
              <a:rPr lang="ro-RO" smtClean="0"/>
              <a:t>26</a:t>
            </a:fld>
            <a:endParaRPr lang="ro-RO"/>
          </a:p>
        </p:txBody>
      </p:sp>
    </p:spTree>
    <p:extLst>
      <p:ext uri="{BB962C8B-B14F-4D97-AF65-F5344CB8AC3E}">
        <p14:creationId xmlns:p14="http://schemas.microsoft.com/office/powerpoint/2010/main" val="1152477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6D801-90C7-00B8-1701-E1D8BEFD3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8BB95-0812-3F10-E3DF-AC2A8E96D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24682-2304-B6CB-E8F0-8F7BCAA64F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3968500-6F89-3F50-F036-379A137D21C9}"/>
              </a:ext>
            </a:extLst>
          </p:cNvPr>
          <p:cNvSpPr>
            <a:spLocks noGrp="1"/>
          </p:cNvSpPr>
          <p:nvPr>
            <p:ph type="sldNum" sz="quarter" idx="5"/>
          </p:nvPr>
        </p:nvSpPr>
        <p:spPr/>
        <p:txBody>
          <a:bodyPr/>
          <a:lstStyle/>
          <a:p>
            <a:fld id="{6AF66C30-2FAE-4185-83A0-4FB1E4D1FCC6}" type="slidenum">
              <a:rPr lang="ro-RO" smtClean="0"/>
              <a:t>27</a:t>
            </a:fld>
            <a:endParaRPr lang="ro-RO"/>
          </a:p>
        </p:txBody>
      </p:sp>
    </p:spTree>
    <p:extLst>
      <p:ext uri="{BB962C8B-B14F-4D97-AF65-F5344CB8AC3E}">
        <p14:creationId xmlns:p14="http://schemas.microsoft.com/office/powerpoint/2010/main" val="4206511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6551-0646-78FE-32AC-494A2DEB9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B325F-956B-5F59-7C61-C1A21286C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AC2A9-C169-9845-1C04-037DD38BA0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845B272-56F8-2AC2-D0A1-7DBE6C57F60D}"/>
              </a:ext>
            </a:extLst>
          </p:cNvPr>
          <p:cNvSpPr>
            <a:spLocks noGrp="1"/>
          </p:cNvSpPr>
          <p:nvPr>
            <p:ph type="sldNum" sz="quarter" idx="5"/>
          </p:nvPr>
        </p:nvSpPr>
        <p:spPr/>
        <p:txBody>
          <a:bodyPr/>
          <a:lstStyle/>
          <a:p>
            <a:fld id="{6AF66C30-2FAE-4185-83A0-4FB1E4D1FCC6}" type="slidenum">
              <a:rPr lang="ro-RO" smtClean="0"/>
              <a:t>28</a:t>
            </a:fld>
            <a:endParaRPr lang="ro-RO"/>
          </a:p>
        </p:txBody>
      </p:sp>
    </p:spTree>
    <p:extLst>
      <p:ext uri="{BB962C8B-B14F-4D97-AF65-F5344CB8AC3E}">
        <p14:creationId xmlns:p14="http://schemas.microsoft.com/office/powerpoint/2010/main" val="37352324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30815-9950-A234-E918-1E67DA258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A1296-1470-D672-C37A-541C193416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B6138-1CB3-4F99-B44F-55B6518F522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C61E7A1-50DA-8D77-C2D4-E9C541234262}"/>
              </a:ext>
            </a:extLst>
          </p:cNvPr>
          <p:cNvSpPr>
            <a:spLocks noGrp="1"/>
          </p:cNvSpPr>
          <p:nvPr>
            <p:ph type="sldNum" sz="quarter" idx="5"/>
          </p:nvPr>
        </p:nvSpPr>
        <p:spPr/>
        <p:txBody>
          <a:bodyPr/>
          <a:lstStyle/>
          <a:p>
            <a:fld id="{6AF66C30-2FAE-4185-83A0-4FB1E4D1FCC6}" type="slidenum">
              <a:rPr lang="ro-RO" smtClean="0"/>
              <a:t>29</a:t>
            </a:fld>
            <a:endParaRPr lang="ro-RO"/>
          </a:p>
        </p:txBody>
      </p:sp>
    </p:spTree>
    <p:extLst>
      <p:ext uri="{BB962C8B-B14F-4D97-AF65-F5344CB8AC3E}">
        <p14:creationId xmlns:p14="http://schemas.microsoft.com/office/powerpoint/2010/main" val="2443845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FACC1-FE05-387C-A937-BF038BD5D9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BFCDC-E150-FD58-7B54-6F9C041E3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31F926-BC7D-DCF0-233E-B7888EDF96C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722F319-25D5-2E1C-FFFF-10CED2106BAF}"/>
              </a:ext>
            </a:extLst>
          </p:cNvPr>
          <p:cNvSpPr>
            <a:spLocks noGrp="1"/>
          </p:cNvSpPr>
          <p:nvPr>
            <p:ph type="sldNum" sz="quarter" idx="5"/>
          </p:nvPr>
        </p:nvSpPr>
        <p:spPr/>
        <p:txBody>
          <a:bodyPr/>
          <a:lstStyle/>
          <a:p>
            <a:fld id="{6AF66C30-2FAE-4185-83A0-4FB1E4D1FCC6}" type="slidenum">
              <a:rPr lang="ro-RO" smtClean="0"/>
              <a:t>30</a:t>
            </a:fld>
            <a:endParaRPr lang="ro-RO"/>
          </a:p>
        </p:txBody>
      </p:sp>
    </p:spTree>
    <p:extLst>
      <p:ext uri="{BB962C8B-B14F-4D97-AF65-F5344CB8AC3E}">
        <p14:creationId xmlns:p14="http://schemas.microsoft.com/office/powerpoint/2010/main" val="3660403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09904-4A83-46D6-AAD2-7D6BC01A8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526A5-1CD0-9DE3-850E-20851A939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7FEED4-7B2B-4007-1954-440A47869C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E7D6CE0-4784-C01D-1C4A-7A7619AF9DC2}"/>
              </a:ext>
            </a:extLst>
          </p:cNvPr>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2044685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41D34-B206-AE50-F05D-FFBAD8451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DE192-88BF-E441-ECA9-F493FA9AB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B7B2A8-9FB8-9524-B0BD-8B44F8A1D1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F83F273-F437-AC5E-D82F-63156218967D}"/>
              </a:ext>
            </a:extLst>
          </p:cNvPr>
          <p:cNvSpPr>
            <a:spLocks noGrp="1"/>
          </p:cNvSpPr>
          <p:nvPr>
            <p:ph type="sldNum" sz="quarter" idx="5"/>
          </p:nvPr>
        </p:nvSpPr>
        <p:spPr/>
        <p:txBody>
          <a:bodyPr/>
          <a:lstStyle/>
          <a:p>
            <a:fld id="{6AF66C30-2FAE-4185-83A0-4FB1E4D1FCC6}" type="slidenum">
              <a:rPr lang="ro-RO" smtClean="0"/>
              <a:t>31</a:t>
            </a:fld>
            <a:endParaRPr lang="ro-RO"/>
          </a:p>
        </p:txBody>
      </p:sp>
    </p:spTree>
    <p:extLst>
      <p:ext uri="{BB962C8B-B14F-4D97-AF65-F5344CB8AC3E}">
        <p14:creationId xmlns:p14="http://schemas.microsoft.com/office/powerpoint/2010/main" val="20324603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13634-40DE-0FC0-A94C-9FDCD6731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ABE4A-4A05-DC63-BA99-05ADEE716D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3C681-730E-F5AD-81B1-AAD3ECAE590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E5968F19-9179-9779-E0CF-F508458C0724}"/>
              </a:ext>
            </a:extLst>
          </p:cNvPr>
          <p:cNvSpPr>
            <a:spLocks noGrp="1"/>
          </p:cNvSpPr>
          <p:nvPr>
            <p:ph type="sldNum" sz="quarter" idx="5"/>
          </p:nvPr>
        </p:nvSpPr>
        <p:spPr/>
        <p:txBody>
          <a:bodyPr/>
          <a:lstStyle/>
          <a:p>
            <a:fld id="{6AF66C30-2FAE-4185-83A0-4FB1E4D1FCC6}" type="slidenum">
              <a:rPr lang="ro-RO" smtClean="0"/>
              <a:t>32</a:t>
            </a:fld>
            <a:endParaRPr lang="ro-RO"/>
          </a:p>
        </p:txBody>
      </p:sp>
    </p:spTree>
    <p:extLst>
      <p:ext uri="{BB962C8B-B14F-4D97-AF65-F5344CB8AC3E}">
        <p14:creationId xmlns:p14="http://schemas.microsoft.com/office/powerpoint/2010/main" val="1508198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A927F-63CC-3DD9-5BCA-F5FD6E856A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53998-4141-0C6F-9139-A191BC6FAB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E06CC-C60B-8237-2A25-8E3E4E0AE8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D3AD020B-C353-43DA-48E8-EE04D12C5E62}"/>
              </a:ext>
            </a:extLst>
          </p:cNvPr>
          <p:cNvSpPr>
            <a:spLocks noGrp="1"/>
          </p:cNvSpPr>
          <p:nvPr>
            <p:ph type="sldNum" sz="quarter" idx="5"/>
          </p:nvPr>
        </p:nvSpPr>
        <p:spPr/>
        <p:txBody>
          <a:bodyPr/>
          <a:lstStyle/>
          <a:p>
            <a:fld id="{6AF66C30-2FAE-4185-83A0-4FB1E4D1FCC6}" type="slidenum">
              <a:rPr lang="ro-RO" smtClean="0"/>
              <a:t>33</a:t>
            </a:fld>
            <a:endParaRPr lang="ro-RO"/>
          </a:p>
        </p:txBody>
      </p:sp>
    </p:spTree>
    <p:extLst>
      <p:ext uri="{BB962C8B-B14F-4D97-AF65-F5344CB8AC3E}">
        <p14:creationId xmlns:p14="http://schemas.microsoft.com/office/powerpoint/2010/main" val="22607872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F2C9D-38EB-D966-BBA7-2D138A3EC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846F7-57FB-BB3D-1D12-1107FFCB35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14954-8C9A-DE60-4209-FF9DF7F8D09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BE3D0E7-BDCF-C4B2-3444-9FF8EE1D35A2}"/>
              </a:ext>
            </a:extLst>
          </p:cNvPr>
          <p:cNvSpPr>
            <a:spLocks noGrp="1"/>
          </p:cNvSpPr>
          <p:nvPr>
            <p:ph type="sldNum" sz="quarter" idx="5"/>
          </p:nvPr>
        </p:nvSpPr>
        <p:spPr/>
        <p:txBody>
          <a:bodyPr/>
          <a:lstStyle/>
          <a:p>
            <a:fld id="{6AF66C30-2FAE-4185-83A0-4FB1E4D1FCC6}" type="slidenum">
              <a:rPr lang="ro-RO" smtClean="0"/>
              <a:t>34</a:t>
            </a:fld>
            <a:endParaRPr lang="ro-RO"/>
          </a:p>
        </p:txBody>
      </p:sp>
    </p:spTree>
    <p:extLst>
      <p:ext uri="{BB962C8B-B14F-4D97-AF65-F5344CB8AC3E}">
        <p14:creationId xmlns:p14="http://schemas.microsoft.com/office/powerpoint/2010/main" val="728025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06F88-F703-E1C3-C36D-73E1CF2EC4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77056-9D66-0752-89B6-B01C92B25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0D747-AB46-8770-DF76-F55D17FF75D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06FDDCB-9022-1828-99DA-F187A7630C0A}"/>
              </a:ext>
            </a:extLst>
          </p:cNvPr>
          <p:cNvSpPr>
            <a:spLocks noGrp="1"/>
          </p:cNvSpPr>
          <p:nvPr>
            <p:ph type="sldNum" sz="quarter" idx="5"/>
          </p:nvPr>
        </p:nvSpPr>
        <p:spPr/>
        <p:txBody>
          <a:bodyPr/>
          <a:lstStyle/>
          <a:p>
            <a:fld id="{6AF66C30-2FAE-4185-83A0-4FB1E4D1FCC6}" type="slidenum">
              <a:rPr lang="ro-RO" smtClean="0"/>
              <a:t>35</a:t>
            </a:fld>
            <a:endParaRPr lang="ro-RO"/>
          </a:p>
        </p:txBody>
      </p:sp>
    </p:spTree>
    <p:extLst>
      <p:ext uri="{BB962C8B-B14F-4D97-AF65-F5344CB8AC3E}">
        <p14:creationId xmlns:p14="http://schemas.microsoft.com/office/powerpoint/2010/main" val="11655644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59A2E-FE5F-90B3-8A28-DC826FD00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55173-6C5F-39C6-DC88-34D53904C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92BB40-CC2D-7E79-5F13-3022A07D43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FD11A92-AA2B-EF4C-FF15-780A60C3D444}"/>
              </a:ext>
            </a:extLst>
          </p:cNvPr>
          <p:cNvSpPr>
            <a:spLocks noGrp="1"/>
          </p:cNvSpPr>
          <p:nvPr>
            <p:ph type="sldNum" sz="quarter" idx="5"/>
          </p:nvPr>
        </p:nvSpPr>
        <p:spPr/>
        <p:txBody>
          <a:bodyPr/>
          <a:lstStyle/>
          <a:p>
            <a:fld id="{6AF66C30-2FAE-4185-83A0-4FB1E4D1FCC6}" type="slidenum">
              <a:rPr lang="ro-RO" smtClean="0"/>
              <a:t>36</a:t>
            </a:fld>
            <a:endParaRPr lang="ro-RO"/>
          </a:p>
        </p:txBody>
      </p:sp>
    </p:spTree>
    <p:extLst>
      <p:ext uri="{BB962C8B-B14F-4D97-AF65-F5344CB8AC3E}">
        <p14:creationId xmlns:p14="http://schemas.microsoft.com/office/powerpoint/2010/main" val="9273241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7FCC0-0882-4447-8409-0D4DAAC6E1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889D9-4F49-B2B7-A4E7-FABB64F445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45C046-936E-3073-132C-97878B9129C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A328FEB-4EC5-30BC-B5A4-AF3BD33DE64A}"/>
              </a:ext>
            </a:extLst>
          </p:cNvPr>
          <p:cNvSpPr>
            <a:spLocks noGrp="1"/>
          </p:cNvSpPr>
          <p:nvPr>
            <p:ph type="sldNum" sz="quarter" idx="5"/>
          </p:nvPr>
        </p:nvSpPr>
        <p:spPr/>
        <p:txBody>
          <a:bodyPr/>
          <a:lstStyle/>
          <a:p>
            <a:fld id="{6AF66C30-2FAE-4185-83A0-4FB1E4D1FCC6}" type="slidenum">
              <a:rPr lang="ro-RO" smtClean="0"/>
              <a:t>37</a:t>
            </a:fld>
            <a:endParaRPr lang="ro-RO"/>
          </a:p>
        </p:txBody>
      </p:sp>
    </p:spTree>
    <p:extLst>
      <p:ext uri="{BB962C8B-B14F-4D97-AF65-F5344CB8AC3E}">
        <p14:creationId xmlns:p14="http://schemas.microsoft.com/office/powerpoint/2010/main" val="2624180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82249-0F9E-0AFD-9A6F-51D204F939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9D5AF5-F88E-DF0C-E476-7FB80273C8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A1923-BD22-D535-F6E8-F6276F1D057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0D64A2D-1D54-E547-CB68-0D167D83528E}"/>
              </a:ext>
            </a:extLst>
          </p:cNvPr>
          <p:cNvSpPr>
            <a:spLocks noGrp="1"/>
          </p:cNvSpPr>
          <p:nvPr>
            <p:ph type="sldNum" sz="quarter" idx="5"/>
          </p:nvPr>
        </p:nvSpPr>
        <p:spPr/>
        <p:txBody>
          <a:bodyPr/>
          <a:lstStyle/>
          <a:p>
            <a:fld id="{6AF66C30-2FAE-4185-83A0-4FB1E4D1FCC6}" type="slidenum">
              <a:rPr lang="ro-RO" smtClean="0"/>
              <a:t>38</a:t>
            </a:fld>
            <a:endParaRPr lang="ro-RO"/>
          </a:p>
        </p:txBody>
      </p:sp>
    </p:spTree>
    <p:extLst>
      <p:ext uri="{BB962C8B-B14F-4D97-AF65-F5344CB8AC3E}">
        <p14:creationId xmlns:p14="http://schemas.microsoft.com/office/powerpoint/2010/main" val="18748807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5133E-D57D-FF98-B2E8-C3544E0C6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58D9B-2440-8A88-E8A2-A8B35391FF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9636E-6F9A-31D5-A6A8-66F0FE3D4F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63A407B-5E73-C800-4D78-DDC92C8A18A4}"/>
              </a:ext>
            </a:extLst>
          </p:cNvPr>
          <p:cNvSpPr>
            <a:spLocks noGrp="1"/>
          </p:cNvSpPr>
          <p:nvPr>
            <p:ph type="sldNum" sz="quarter" idx="5"/>
          </p:nvPr>
        </p:nvSpPr>
        <p:spPr/>
        <p:txBody>
          <a:bodyPr/>
          <a:lstStyle/>
          <a:p>
            <a:fld id="{6AF66C30-2FAE-4185-83A0-4FB1E4D1FCC6}" type="slidenum">
              <a:rPr lang="ro-RO" smtClean="0"/>
              <a:t>39</a:t>
            </a:fld>
            <a:endParaRPr lang="ro-RO"/>
          </a:p>
        </p:txBody>
      </p:sp>
    </p:spTree>
    <p:extLst>
      <p:ext uri="{BB962C8B-B14F-4D97-AF65-F5344CB8AC3E}">
        <p14:creationId xmlns:p14="http://schemas.microsoft.com/office/powerpoint/2010/main" val="33705521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48622-761E-EF13-216A-74830BAFA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2E2CA-AED7-4DFA-186B-C371E3B0D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425460-EC9D-0BCC-76FC-EE70C8A005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6CBBA1F-0864-AD7F-CB72-C948351B20E7}"/>
              </a:ext>
            </a:extLst>
          </p:cNvPr>
          <p:cNvSpPr>
            <a:spLocks noGrp="1"/>
          </p:cNvSpPr>
          <p:nvPr>
            <p:ph type="sldNum" sz="quarter" idx="5"/>
          </p:nvPr>
        </p:nvSpPr>
        <p:spPr/>
        <p:txBody>
          <a:bodyPr/>
          <a:lstStyle/>
          <a:p>
            <a:fld id="{6AF66C30-2FAE-4185-83A0-4FB1E4D1FCC6}" type="slidenum">
              <a:rPr lang="ro-RO" smtClean="0"/>
              <a:t>40</a:t>
            </a:fld>
            <a:endParaRPr lang="ro-RO"/>
          </a:p>
        </p:txBody>
      </p:sp>
    </p:spTree>
    <p:extLst>
      <p:ext uri="{BB962C8B-B14F-4D97-AF65-F5344CB8AC3E}">
        <p14:creationId xmlns:p14="http://schemas.microsoft.com/office/powerpoint/2010/main" val="99505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1611085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9A258-26AD-8DFA-6A82-44AFD78370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F1076-230F-390B-1745-A25AA214B1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1763C5-E90F-9C60-B696-C9D5AA2044D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E3DB11D-BE5E-7A52-F5FE-5CC856D13545}"/>
              </a:ext>
            </a:extLst>
          </p:cNvPr>
          <p:cNvSpPr>
            <a:spLocks noGrp="1"/>
          </p:cNvSpPr>
          <p:nvPr>
            <p:ph type="sldNum" sz="quarter" idx="5"/>
          </p:nvPr>
        </p:nvSpPr>
        <p:spPr/>
        <p:txBody>
          <a:bodyPr/>
          <a:lstStyle/>
          <a:p>
            <a:fld id="{6AF66C30-2FAE-4185-83A0-4FB1E4D1FCC6}" type="slidenum">
              <a:rPr lang="ro-RO" smtClean="0"/>
              <a:t>41</a:t>
            </a:fld>
            <a:endParaRPr lang="ro-RO"/>
          </a:p>
        </p:txBody>
      </p:sp>
    </p:spTree>
    <p:extLst>
      <p:ext uri="{BB962C8B-B14F-4D97-AF65-F5344CB8AC3E}">
        <p14:creationId xmlns:p14="http://schemas.microsoft.com/office/powerpoint/2010/main" val="3062911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72A1C-75DE-DF4D-29C1-F7D44A036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4349BC-E2C7-FE02-6593-C880E20C97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14DEBB-FFFC-A28F-931E-3B701E626EA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71EAF39-A457-8C41-26C7-082EB4377ADA}"/>
              </a:ext>
            </a:extLst>
          </p:cNvPr>
          <p:cNvSpPr>
            <a:spLocks noGrp="1"/>
          </p:cNvSpPr>
          <p:nvPr>
            <p:ph type="sldNum" sz="quarter" idx="5"/>
          </p:nvPr>
        </p:nvSpPr>
        <p:spPr/>
        <p:txBody>
          <a:bodyPr/>
          <a:lstStyle/>
          <a:p>
            <a:fld id="{6AF66C30-2FAE-4185-83A0-4FB1E4D1FCC6}" type="slidenum">
              <a:rPr lang="ro-RO" smtClean="0"/>
              <a:t>42</a:t>
            </a:fld>
            <a:endParaRPr lang="ro-RO"/>
          </a:p>
        </p:txBody>
      </p:sp>
    </p:spTree>
    <p:extLst>
      <p:ext uri="{BB962C8B-B14F-4D97-AF65-F5344CB8AC3E}">
        <p14:creationId xmlns:p14="http://schemas.microsoft.com/office/powerpoint/2010/main" val="1926349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AB8E2-360D-768E-6AFA-B58E7BD1A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4B4A8C-80D5-70AE-A781-F37DD25EB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8C2086-9D91-6575-96B7-D1D3CD5A0AC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F35F5B5-DBB3-C9A5-628A-32189A495AB3}"/>
              </a:ext>
            </a:extLst>
          </p:cNvPr>
          <p:cNvSpPr>
            <a:spLocks noGrp="1"/>
          </p:cNvSpPr>
          <p:nvPr>
            <p:ph type="sldNum" sz="quarter" idx="5"/>
          </p:nvPr>
        </p:nvSpPr>
        <p:spPr/>
        <p:txBody>
          <a:bodyPr/>
          <a:lstStyle/>
          <a:p>
            <a:fld id="{6AF66C30-2FAE-4185-83A0-4FB1E4D1FCC6}" type="slidenum">
              <a:rPr lang="ro-RO" smtClean="0"/>
              <a:t>43</a:t>
            </a:fld>
            <a:endParaRPr lang="ro-RO"/>
          </a:p>
        </p:txBody>
      </p:sp>
    </p:spTree>
    <p:extLst>
      <p:ext uri="{BB962C8B-B14F-4D97-AF65-F5344CB8AC3E}">
        <p14:creationId xmlns:p14="http://schemas.microsoft.com/office/powerpoint/2010/main" val="25163952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70800-40A4-2D12-C37C-8F9EAE2A4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DC3F0A-D61C-4B7D-0AF5-B340507503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C02743-648A-21C9-6FAC-193A788B340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EBC165F9-873A-AE27-2316-3FE109809396}"/>
              </a:ext>
            </a:extLst>
          </p:cNvPr>
          <p:cNvSpPr>
            <a:spLocks noGrp="1"/>
          </p:cNvSpPr>
          <p:nvPr>
            <p:ph type="sldNum" sz="quarter" idx="5"/>
          </p:nvPr>
        </p:nvSpPr>
        <p:spPr/>
        <p:txBody>
          <a:bodyPr/>
          <a:lstStyle/>
          <a:p>
            <a:fld id="{6AF66C30-2FAE-4185-83A0-4FB1E4D1FCC6}" type="slidenum">
              <a:rPr lang="ro-RO" smtClean="0"/>
              <a:t>44</a:t>
            </a:fld>
            <a:endParaRPr lang="ro-RO"/>
          </a:p>
        </p:txBody>
      </p:sp>
    </p:spTree>
    <p:extLst>
      <p:ext uri="{BB962C8B-B14F-4D97-AF65-F5344CB8AC3E}">
        <p14:creationId xmlns:p14="http://schemas.microsoft.com/office/powerpoint/2010/main" val="20694881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45</a:t>
            </a:fld>
            <a:endParaRPr lang="ro-RO"/>
          </a:p>
        </p:txBody>
      </p:sp>
    </p:spTree>
    <p:extLst>
      <p:ext uri="{BB962C8B-B14F-4D97-AF65-F5344CB8AC3E}">
        <p14:creationId xmlns:p14="http://schemas.microsoft.com/office/powerpoint/2010/main" val="30427702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46</a:t>
            </a:fld>
            <a:endParaRPr lang="ro-RO"/>
          </a:p>
        </p:txBody>
      </p:sp>
    </p:spTree>
    <p:extLst>
      <p:ext uri="{BB962C8B-B14F-4D97-AF65-F5344CB8AC3E}">
        <p14:creationId xmlns:p14="http://schemas.microsoft.com/office/powerpoint/2010/main" val="242550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A66B0-B726-4A71-5C8E-3E1BCFFA1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3DE1C-8922-5F23-4067-690080FEB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4E3AE5-CAB4-CCE2-E32A-C77365CAFB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EFDD2C4-0286-CB3A-2D38-D244583BF7C2}"/>
              </a:ext>
            </a:extLst>
          </p:cNvPr>
          <p:cNvSpPr>
            <a:spLocks noGrp="1"/>
          </p:cNvSpPr>
          <p:nvPr>
            <p:ph type="sldNum" sz="quarter" idx="5"/>
          </p:nvPr>
        </p:nvSpPr>
        <p:spPr/>
        <p:txBody>
          <a:bodyPr/>
          <a:lstStyle/>
          <a:p>
            <a:fld id="{6AF66C30-2FAE-4185-83A0-4FB1E4D1FCC6}" type="slidenum">
              <a:rPr lang="ro-RO" smtClean="0"/>
              <a:t>6</a:t>
            </a:fld>
            <a:endParaRPr lang="ro-RO"/>
          </a:p>
        </p:txBody>
      </p:sp>
    </p:spTree>
    <p:extLst>
      <p:ext uri="{BB962C8B-B14F-4D97-AF65-F5344CB8AC3E}">
        <p14:creationId xmlns:p14="http://schemas.microsoft.com/office/powerpoint/2010/main" val="4123552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A3226-CB46-FB09-9C69-0B36002872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45044-9EE1-0F0D-0F51-7184C5E7D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0ACD3-973B-7719-4258-4332FD0CC5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8A2BC28-C856-35B2-43F2-62365E921FBE}"/>
              </a:ext>
            </a:extLst>
          </p:cNvPr>
          <p:cNvSpPr>
            <a:spLocks noGrp="1"/>
          </p:cNvSpPr>
          <p:nvPr>
            <p:ph type="sldNum" sz="quarter" idx="5"/>
          </p:nvPr>
        </p:nvSpPr>
        <p:spPr/>
        <p:txBody>
          <a:bodyPr/>
          <a:lstStyle/>
          <a:p>
            <a:fld id="{6AF66C30-2FAE-4185-83A0-4FB1E4D1FCC6}" type="slidenum">
              <a:rPr lang="ro-RO" smtClean="0"/>
              <a:t>7</a:t>
            </a:fld>
            <a:endParaRPr lang="ro-RO"/>
          </a:p>
        </p:txBody>
      </p:sp>
    </p:spTree>
    <p:extLst>
      <p:ext uri="{BB962C8B-B14F-4D97-AF65-F5344CB8AC3E}">
        <p14:creationId xmlns:p14="http://schemas.microsoft.com/office/powerpoint/2010/main" val="121605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0FE12-841E-F295-A68D-BA19D17530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BA805-F120-4452-ECA4-F761BA734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C1331D-B758-B453-D2F9-2859433749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0F57B32-C489-AC84-6E37-90036336C45C}"/>
              </a:ext>
            </a:extLst>
          </p:cNvPr>
          <p:cNvSpPr>
            <a:spLocks noGrp="1"/>
          </p:cNvSpPr>
          <p:nvPr>
            <p:ph type="sldNum" sz="quarter" idx="5"/>
          </p:nvPr>
        </p:nvSpPr>
        <p:spPr/>
        <p:txBody>
          <a:bodyPr/>
          <a:lstStyle/>
          <a:p>
            <a:fld id="{6AF66C30-2FAE-4185-83A0-4FB1E4D1FCC6}" type="slidenum">
              <a:rPr lang="ro-RO" smtClean="0"/>
              <a:t>8</a:t>
            </a:fld>
            <a:endParaRPr lang="ro-RO"/>
          </a:p>
        </p:txBody>
      </p:sp>
    </p:spTree>
    <p:extLst>
      <p:ext uri="{BB962C8B-B14F-4D97-AF65-F5344CB8AC3E}">
        <p14:creationId xmlns:p14="http://schemas.microsoft.com/office/powerpoint/2010/main" val="3090951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DE8A4-0C6B-1568-37B7-B160B984EA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E48AAE-45E6-1DBD-83C1-52161F8E4E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1491CB-36F7-CE2E-8732-78D2D0AA332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2B1FFB0-9014-47B9-03DA-2F556237401B}"/>
              </a:ext>
            </a:extLst>
          </p:cNvPr>
          <p:cNvSpPr>
            <a:spLocks noGrp="1"/>
          </p:cNvSpPr>
          <p:nvPr>
            <p:ph type="sldNum" sz="quarter" idx="5"/>
          </p:nvPr>
        </p:nvSpPr>
        <p:spPr/>
        <p:txBody>
          <a:bodyPr/>
          <a:lstStyle/>
          <a:p>
            <a:fld id="{6AF66C30-2FAE-4185-83A0-4FB1E4D1FCC6}" type="slidenum">
              <a:rPr lang="ro-RO" smtClean="0"/>
              <a:t>9</a:t>
            </a:fld>
            <a:endParaRPr lang="ro-RO"/>
          </a:p>
        </p:txBody>
      </p:sp>
    </p:spTree>
    <p:extLst>
      <p:ext uri="{BB962C8B-B14F-4D97-AF65-F5344CB8AC3E}">
        <p14:creationId xmlns:p14="http://schemas.microsoft.com/office/powerpoint/2010/main" val="345106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204B5-EB21-F731-C7BF-E8B5FF58C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D2D6D-FF84-BF05-F12E-964297300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0C5217-AC04-624A-D9C4-A5F7A1351C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A8DF118-5BC1-E087-397A-C5977ECCF6CD}"/>
              </a:ext>
            </a:extLst>
          </p:cNvPr>
          <p:cNvSpPr>
            <a:spLocks noGrp="1"/>
          </p:cNvSpPr>
          <p:nvPr>
            <p:ph type="sldNum" sz="quarter" idx="5"/>
          </p:nvPr>
        </p:nvSpPr>
        <p:spPr/>
        <p:txBody>
          <a:bodyPr/>
          <a:lstStyle/>
          <a:p>
            <a:fld id="{6AF66C30-2FAE-4185-83A0-4FB1E4D1FCC6}" type="slidenum">
              <a:rPr lang="ro-RO" smtClean="0"/>
              <a:t>10</a:t>
            </a:fld>
            <a:endParaRPr lang="ro-RO"/>
          </a:p>
        </p:txBody>
      </p:sp>
    </p:spTree>
    <p:extLst>
      <p:ext uri="{BB962C8B-B14F-4D97-AF65-F5344CB8AC3E}">
        <p14:creationId xmlns:p14="http://schemas.microsoft.com/office/powerpoint/2010/main" val="3457179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06.12.2024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06.12.2024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06.12.2024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06.12.2024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06.12.2024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C2A7C-C859-4802-A9B5-5D977F195A3E}" type="datetimeFigureOut">
              <a:rPr lang="ro-RO" smtClean="0"/>
              <a:t>06.12.2024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C2A7C-C859-4802-A9B5-5D977F195A3E}" type="datetimeFigureOut">
              <a:rPr lang="ro-RO" smtClean="0"/>
              <a:t>06.12.2024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C2A7C-C859-4802-A9B5-5D977F195A3E}" type="datetimeFigureOut">
              <a:rPr lang="ro-RO" smtClean="0"/>
              <a:t>06.12.2024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06.12.2024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06.12.2024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06.12.2024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06.12.2024</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3.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5.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jpg"/></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hyperlink" Target="https://www.publicdomainpictures.net/en/view-image.php?image=35604&amp;picture=chefs-kniv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2"/>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ro-RO" sz="1100" b="1" dirty="0" err="1">
                    <a:effectLst/>
                    <a:latin typeface="coranto-2"/>
                  </a:rPr>
                  <a:t>Disclaimer</a:t>
                </a:r>
                <a:r>
                  <a:rPr lang="ro-RO" sz="1100" b="0" i="1" dirty="0">
                    <a:solidFill>
                      <a:srgbClr val="0000FF"/>
                    </a:solidFill>
                    <a:effectLst/>
                    <a:latin typeface="coranto-2"/>
                  </a:rPr>
                  <a:t>: </a:t>
                </a:r>
                <a:r>
                  <a:rPr lang="en-GB" sz="11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dirty="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629264" y="2456939"/>
            <a:ext cx="7885472" cy="1944122"/>
          </a:xfrm>
          <a:prstGeom prst="rect">
            <a:avLst/>
          </a:prstGeom>
          <a:noFill/>
        </p:spPr>
        <p:txBody>
          <a:bodyPr wrap="square">
            <a:spAutoFit/>
          </a:bodyPr>
          <a:lstStyle/>
          <a:p>
            <a:pPr algn="ctr">
              <a:lnSpc>
                <a:spcPct val="150000"/>
              </a:lnSpc>
              <a:spcAft>
                <a:spcPts val="1000"/>
              </a:spcAft>
            </a:pPr>
            <a:r>
              <a:rPr lang="ro-RO"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sz="24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ro-RO" sz="3200" b="1" dirty="0">
                <a:solidFill>
                  <a:schemeClr val="accent1"/>
                </a:solidFill>
                <a:effectLst/>
                <a:latin typeface="Times New Roman" panose="02020603050405020304" pitchFamily="18" charset="0"/>
                <a:ea typeface="Calibri" panose="020F0502020204030204" pitchFamily="34" charset="0"/>
              </a:rPr>
              <a:t>COURSE </a:t>
            </a:r>
            <a:r>
              <a:rPr lang="en-GB" sz="3200" b="1" dirty="0">
                <a:solidFill>
                  <a:schemeClr val="accent1"/>
                </a:solidFill>
                <a:effectLst/>
                <a:latin typeface="Times New Roman" panose="02020603050405020304" pitchFamily="18" charset="0"/>
                <a:ea typeface="Calibri" panose="020F0502020204030204" pitchFamily="34" charset="0"/>
              </a:rPr>
              <a:t>5</a:t>
            </a:r>
            <a:endParaRPr lang="ro-RO" sz="3200" b="1" dirty="0">
              <a:solidFill>
                <a:schemeClr val="accent1"/>
              </a:solidFill>
              <a:effectLst/>
              <a:latin typeface="Times New Roman" panose="02020603050405020304" pitchFamily="18" charset="0"/>
              <a:ea typeface="Calibri" panose="020F0502020204030204" pitchFamily="34" charset="0"/>
            </a:endParaRPr>
          </a:p>
          <a:p>
            <a:pPr algn="ctr"/>
            <a:r>
              <a:rPr lang="ro-RO" sz="3200" b="1" dirty="0">
                <a:solidFill>
                  <a:schemeClr val="accent1"/>
                </a:solidFill>
                <a:latin typeface="Times New Roman" panose="02020603050405020304" pitchFamily="18" charset="0"/>
                <a:ea typeface="Calibri" panose="020F0502020204030204" pitchFamily="34" charset="0"/>
              </a:rPr>
              <a:t>.....................</a:t>
            </a:r>
            <a:endParaRPr lang="ro-RO" sz="3200" dirty="0">
              <a:solidFill>
                <a:schemeClr val="accent1"/>
              </a:solidFill>
            </a:endParaRP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dirty="0">
                <a:solidFill>
                  <a:srgbClr val="7030A0"/>
                </a:solidFill>
              </a:rPr>
              <a:t>KA220-VET - Cooperation partnerships in vocational</a:t>
            </a:r>
            <a:r>
              <a:rPr lang="ro-RO" sz="1000" b="1" dirty="0">
                <a:solidFill>
                  <a:srgbClr val="7030A0"/>
                </a:solidFill>
              </a:rPr>
              <a:t> </a:t>
            </a:r>
            <a:r>
              <a:rPr lang="en-GB" sz="1000" b="1" dirty="0">
                <a:solidFill>
                  <a:srgbClr val="7030A0"/>
                </a:solidFill>
              </a:rPr>
              <a:t>education and training</a:t>
            </a:r>
            <a:endParaRPr lang="ro-RO" sz="1000" b="1" dirty="0">
              <a:solidFill>
                <a:srgbClr val="7030A0"/>
              </a:solidFill>
            </a:endParaRPr>
          </a:p>
          <a:p>
            <a:pPr algn="ctr"/>
            <a:r>
              <a:rPr lang="en-GB" sz="1000" b="1" i="0" u="none" strike="noStrike" baseline="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US" sz="2000" b="1" dirty="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A3105-2A89-6BB7-B5EB-BFF9C2BC36F8}"/>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60A0ACB-AC81-D16D-4FCB-A29FD0C8060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FE75009-8251-DB44-5764-D60EF2F34970}"/>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1.4 Safe Knife Handling and Maintenance Techniques</a:t>
            </a:r>
          </a:p>
        </p:txBody>
      </p:sp>
      <p:grpSp>
        <p:nvGrpSpPr>
          <p:cNvPr id="4" name="Group 3">
            <a:extLst>
              <a:ext uri="{FF2B5EF4-FFF2-40B4-BE49-F238E27FC236}">
                <a16:creationId xmlns:a16="http://schemas.microsoft.com/office/drawing/2014/main" id="{61DD655C-DDEE-85EC-CA21-D9E1E3028A6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1A72DE8-695F-6279-EAB8-792722815FF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869581E2-E8A8-E9E3-E41D-6C3C70D93A7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39464A6-E4F4-D78B-FFC2-E5279E5EB7FE}"/>
              </a:ext>
            </a:extLst>
          </p:cNvPr>
          <p:cNvSpPr txBox="1"/>
          <p:nvPr/>
        </p:nvSpPr>
        <p:spPr>
          <a:xfrm>
            <a:off x="876300" y="1808361"/>
            <a:ext cx="7391400" cy="3693319"/>
          </a:xfrm>
          <a:prstGeom prst="rect">
            <a:avLst/>
          </a:prstGeom>
          <a:noFill/>
        </p:spPr>
        <p:txBody>
          <a:bodyPr wrap="square" rtlCol="0">
            <a:spAutoFit/>
          </a:bodyPr>
          <a:lstStyle/>
          <a:p>
            <a:r>
              <a:rPr lang="en-US" b="1" dirty="0"/>
              <a:t>A. Safe Knife Handling</a:t>
            </a:r>
          </a:p>
          <a:p>
            <a:endParaRPr lang="en-US" b="1" dirty="0"/>
          </a:p>
          <a:p>
            <a:r>
              <a:rPr lang="en-US" b="1" dirty="0"/>
              <a:t>Grip: </a:t>
            </a:r>
            <a:r>
              <a:rPr lang="en-US" dirty="0"/>
              <a:t>Use a firm grip with your thumb and index finger pinching the blade at the base. Keep the rest of your fingers curled around the handle for control.</a:t>
            </a:r>
          </a:p>
          <a:p>
            <a:endParaRPr lang="en-US" dirty="0"/>
          </a:p>
          <a:p>
            <a:r>
              <a:rPr lang="en-US" b="1" dirty="0"/>
              <a:t>Cutting Surface: </a:t>
            </a:r>
            <a:r>
              <a:rPr lang="en-US" dirty="0"/>
              <a:t>Always use a stable, non-slip cutting board to prevent accidents. Avoid cutting directly on metal or glass surfaces.</a:t>
            </a:r>
          </a:p>
          <a:p>
            <a:endParaRPr lang="en-US" dirty="0"/>
          </a:p>
          <a:p>
            <a:r>
              <a:rPr lang="en-US" b="1" dirty="0"/>
              <a:t>Knife Placement: </a:t>
            </a:r>
            <a:r>
              <a:rPr lang="en-US" dirty="0"/>
              <a:t>Never leave knives in sinks or hidden under other utensils. Place knives in a safe, visible location when not in use.</a:t>
            </a:r>
          </a:p>
          <a:p>
            <a:endParaRPr lang="en-US" dirty="0"/>
          </a:p>
          <a:p>
            <a:r>
              <a:rPr lang="en-US" b="1" dirty="0"/>
              <a:t>Cutting Technique: </a:t>
            </a:r>
            <a:r>
              <a:rPr lang="en-US" dirty="0"/>
              <a:t>Use a rocking motion with the chef’s knife for efficient chopping. Keep your guiding hand in a "claw" position to protect your fingers.</a:t>
            </a:r>
          </a:p>
        </p:txBody>
      </p:sp>
      <p:sp>
        <p:nvSpPr>
          <p:cNvPr id="3" name="Rectangle 2">
            <a:extLst>
              <a:ext uri="{FF2B5EF4-FFF2-40B4-BE49-F238E27FC236}">
                <a16:creationId xmlns:a16="http://schemas.microsoft.com/office/drawing/2014/main" id="{E9BCA4C0-77E6-7AE2-AC39-F0C6088F503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3B91A2E-0A70-C623-1FB8-BD6C64F6ED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8F68314-FAA2-1119-7E96-224FEB65EF3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207023B-FB27-B72F-23A8-4CC371FFDFE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7222FD5-FAFB-D6DB-6FE9-B6AAD307683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0BBBE5A-9663-4D79-4146-B654E1E41D4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EFF5BB9-A925-D58A-402F-F2F5FE684EA4}"/>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713886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69FE5-8AC9-7992-1492-E4E739E2D68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3A36709-A692-C5F4-E4C9-D68AD65104E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5436498-7EBF-B0E6-253D-E5EB2EF32C95}"/>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1.4 Safe Knife Handling and Maintenance Techniques</a:t>
            </a:r>
          </a:p>
        </p:txBody>
      </p:sp>
      <p:grpSp>
        <p:nvGrpSpPr>
          <p:cNvPr id="4" name="Group 3">
            <a:extLst>
              <a:ext uri="{FF2B5EF4-FFF2-40B4-BE49-F238E27FC236}">
                <a16:creationId xmlns:a16="http://schemas.microsoft.com/office/drawing/2014/main" id="{DFBBC559-DAFC-FC62-A4AE-8D8F040D28D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1F05B1C7-54E6-45E4-D0BF-7F062610BB2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FC9DCD61-550C-E952-DB06-2050098CFB8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E29E8195-320F-5D1F-3FF6-4A8FEE0550BB}"/>
              </a:ext>
            </a:extLst>
          </p:cNvPr>
          <p:cNvSpPr txBox="1"/>
          <p:nvPr/>
        </p:nvSpPr>
        <p:spPr>
          <a:xfrm>
            <a:off x="876300" y="1808361"/>
            <a:ext cx="7391400" cy="2862322"/>
          </a:xfrm>
          <a:prstGeom prst="rect">
            <a:avLst/>
          </a:prstGeom>
          <a:noFill/>
        </p:spPr>
        <p:txBody>
          <a:bodyPr wrap="square" rtlCol="0">
            <a:spAutoFit/>
          </a:bodyPr>
          <a:lstStyle/>
          <a:p>
            <a:r>
              <a:rPr lang="en-US" b="1" dirty="0"/>
              <a:t>B. Knife Maintenance</a:t>
            </a:r>
          </a:p>
          <a:p>
            <a:endParaRPr lang="en-US" b="1" dirty="0"/>
          </a:p>
          <a:p>
            <a:r>
              <a:rPr lang="en-US" b="1" dirty="0"/>
              <a:t>Cleaning</a:t>
            </a:r>
            <a:r>
              <a:rPr lang="en-US" dirty="0"/>
              <a:t>: Wash knives immediately after use with warm, soapy water. Avoid putting knives in dishwashers to prevent dulling or warping.</a:t>
            </a:r>
          </a:p>
          <a:p>
            <a:endParaRPr lang="en-US" dirty="0"/>
          </a:p>
          <a:p>
            <a:r>
              <a:rPr lang="en-US" b="1" dirty="0"/>
              <a:t>Sharpening</a:t>
            </a:r>
            <a:r>
              <a:rPr lang="en-US" dirty="0"/>
              <a:t>: Hone knives regularly using a honing steel to maintain a sharp edge. Sharpen blades periodically using a whetstone or professional service.</a:t>
            </a:r>
          </a:p>
          <a:p>
            <a:endParaRPr lang="en-US" b="1" dirty="0"/>
          </a:p>
          <a:p>
            <a:r>
              <a:rPr lang="en-US" b="1" dirty="0"/>
              <a:t>Storage</a:t>
            </a:r>
            <a:r>
              <a:rPr lang="en-US" dirty="0"/>
              <a:t>: Use knife blocks, magnetic strips, or blade guards to store knives safely.</a:t>
            </a:r>
          </a:p>
        </p:txBody>
      </p:sp>
      <p:sp>
        <p:nvSpPr>
          <p:cNvPr id="3" name="Rectangle 2">
            <a:extLst>
              <a:ext uri="{FF2B5EF4-FFF2-40B4-BE49-F238E27FC236}">
                <a16:creationId xmlns:a16="http://schemas.microsoft.com/office/drawing/2014/main" id="{D976BE70-3D5A-806B-3DED-5828A4F527FA}"/>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65C725B-F0B3-5197-AC2A-D9E37E124A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8A05FC3F-7C23-E4F0-93CA-508FC5F48EAA}"/>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346113D-21C8-BC45-7921-A0685E34DEF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09FB196-84E0-622E-1A47-B3C8B832939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23C88FB-384A-840B-A314-ED72C8A2939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38C7EF6-D37D-AC3E-5063-9E1D8BA19EEB}"/>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65839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5496-48F7-1007-FC76-610F849B5D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A516F23-3436-FB4E-1060-11BF3762DA54}"/>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ACC9F47-6B56-AB37-D6AA-434A63ED8B0E}"/>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1.5 Mastery of Essential Cutting Techniques</a:t>
            </a:r>
          </a:p>
        </p:txBody>
      </p:sp>
      <p:grpSp>
        <p:nvGrpSpPr>
          <p:cNvPr id="4" name="Group 3">
            <a:extLst>
              <a:ext uri="{FF2B5EF4-FFF2-40B4-BE49-F238E27FC236}">
                <a16:creationId xmlns:a16="http://schemas.microsoft.com/office/drawing/2014/main" id="{84575289-940C-7BD2-0D88-B9B78E0AE67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EE24028-27D9-A111-038F-49EBBAA2779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F7E3A03-BEA6-771F-95F8-A0CF8664559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FFAED06-815F-54A8-443C-71D609363C82}"/>
              </a:ext>
            </a:extLst>
          </p:cNvPr>
          <p:cNvSpPr txBox="1"/>
          <p:nvPr/>
        </p:nvSpPr>
        <p:spPr>
          <a:xfrm>
            <a:off x="476363" y="1620733"/>
            <a:ext cx="8318812" cy="4801314"/>
          </a:xfrm>
          <a:prstGeom prst="rect">
            <a:avLst/>
          </a:prstGeom>
          <a:noFill/>
        </p:spPr>
        <p:txBody>
          <a:bodyPr wrap="square" rtlCol="0">
            <a:spAutoFit/>
          </a:bodyPr>
          <a:lstStyle/>
          <a:p>
            <a:r>
              <a:rPr lang="en-US" b="1" dirty="0"/>
              <a:t>A. Core Cutting Methods</a:t>
            </a:r>
          </a:p>
          <a:p>
            <a:endParaRPr lang="en-US" b="1" dirty="0"/>
          </a:p>
          <a:p>
            <a:r>
              <a:rPr lang="en-US" b="1" dirty="0"/>
              <a:t>Slicing</a:t>
            </a:r>
            <a:r>
              <a:rPr lang="en-US" dirty="0"/>
              <a:t>: Long, even cuts suitable for meats, fruits, and vegetables. Ensure consistent thickness for uniform cooking.</a:t>
            </a:r>
          </a:p>
          <a:p>
            <a:endParaRPr lang="en-US" b="1" dirty="0"/>
          </a:p>
          <a:p>
            <a:r>
              <a:rPr lang="en-US" b="1" dirty="0"/>
              <a:t>Dicing</a:t>
            </a:r>
            <a:r>
              <a:rPr lang="en-US" dirty="0"/>
              <a:t>: Cutting into small, uniform cubes, commonly used for soups, stews, and salads. Fine dice (</a:t>
            </a:r>
            <a:r>
              <a:rPr lang="en-US" dirty="0" err="1"/>
              <a:t>brunoise</a:t>
            </a:r>
            <a:r>
              <a:rPr lang="en-US" dirty="0"/>
              <a:t>) for garnishes; medium dice for general use.</a:t>
            </a:r>
          </a:p>
          <a:p>
            <a:endParaRPr lang="en-US" b="1" dirty="0"/>
          </a:p>
          <a:p>
            <a:r>
              <a:rPr lang="en-US" b="1" dirty="0"/>
              <a:t>Chopping</a:t>
            </a:r>
            <a:r>
              <a:rPr lang="en-US" dirty="0"/>
              <a:t>: Rough, irregular cuts suitable for rustic recipes or when precision isn’t critical.</a:t>
            </a:r>
          </a:p>
          <a:p>
            <a:endParaRPr lang="en-US" b="1" dirty="0"/>
          </a:p>
          <a:p>
            <a:r>
              <a:rPr lang="en-US" b="1" dirty="0"/>
              <a:t>Mincing</a:t>
            </a:r>
            <a:r>
              <a:rPr lang="en-US" dirty="0"/>
              <a:t>: Fine cutting of herbs, garlic, or onions to release maximum flavor.</a:t>
            </a:r>
          </a:p>
          <a:p>
            <a:endParaRPr lang="en-US" b="1" dirty="0"/>
          </a:p>
          <a:p>
            <a:r>
              <a:rPr lang="en-US" b="1" dirty="0"/>
              <a:t>Julienning</a:t>
            </a:r>
            <a:r>
              <a:rPr lang="en-US" dirty="0"/>
              <a:t>: Cutting into thin, matchstick-like strips, often used for stir-fries or garnishes.</a:t>
            </a:r>
          </a:p>
          <a:p>
            <a:endParaRPr lang="en-US" b="1" dirty="0"/>
          </a:p>
          <a:p>
            <a:r>
              <a:rPr lang="en-US" b="1" dirty="0"/>
              <a:t>Chiffonade</a:t>
            </a:r>
            <a:r>
              <a:rPr lang="en-US" dirty="0"/>
              <a:t>: Rolling leafy greens or herbs tightly and slicing into thin ribbons, ideal for salads or garnishes.</a:t>
            </a:r>
          </a:p>
        </p:txBody>
      </p:sp>
      <p:sp>
        <p:nvSpPr>
          <p:cNvPr id="3" name="Rectangle 2">
            <a:extLst>
              <a:ext uri="{FF2B5EF4-FFF2-40B4-BE49-F238E27FC236}">
                <a16:creationId xmlns:a16="http://schemas.microsoft.com/office/drawing/2014/main" id="{E52B8B3A-9A67-AC64-9804-F1E7E6F9C164}"/>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4D105AA1-B87D-BA66-1414-C1E05ED183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B0676AD-96A9-CC7F-1C93-0853041FD84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2FC0120-14B6-0D87-9C6A-32B817741C3D}"/>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9766AFC-C391-DB8F-03C3-9956CFD341F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1B3F132-7043-FD41-502A-B62A3033D80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15F6FA7-9545-F400-A9E2-FD3FB3ABBB63}"/>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73220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95169-A21C-501B-1250-AF8CE13E1EB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C06C68B-5A52-3D5D-8EF4-3C11D03B9C1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4A950E7-C60F-F739-CCED-D341871918A8}"/>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1.5 Mastery of Essential Cutting Techniques</a:t>
            </a:r>
          </a:p>
        </p:txBody>
      </p:sp>
      <p:grpSp>
        <p:nvGrpSpPr>
          <p:cNvPr id="4" name="Group 3">
            <a:extLst>
              <a:ext uri="{FF2B5EF4-FFF2-40B4-BE49-F238E27FC236}">
                <a16:creationId xmlns:a16="http://schemas.microsoft.com/office/drawing/2014/main" id="{2700BD4E-8474-BE5F-E025-02A22729192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9366B86-DA62-8F89-D70C-12A59E0D72B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5CCA90C-126F-61EA-7288-9DF70E3D57F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F214188C-B26F-BB8E-CB04-A72E54DCD49E}"/>
              </a:ext>
            </a:extLst>
          </p:cNvPr>
          <p:cNvSpPr txBox="1"/>
          <p:nvPr/>
        </p:nvSpPr>
        <p:spPr>
          <a:xfrm>
            <a:off x="470889" y="1670010"/>
            <a:ext cx="8196747" cy="3139321"/>
          </a:xfrm>
          <a:prstGeom prst="rect">
            <a:avLst/>
          </a:prstGeom>
          <a:noFill/>
        </p:spPr>
        <p:txBody>
          <a:bodyPr wrap="square" rtlCol="0">
            <a:spAutoFit/>
          </a:bodyPr>
          <a:lstStyle/>
          <a:p>
            <a:r>
              <a:rPr lang="en-US" b="1" dirty="0"/>
              <a:t>B. Best Practices</a:t>
            </a:r>
          </a:p>
          <a:p>
            <a:pPr>
              <a:buFont typeface="Arial" panose="020B0604020202020204" pitchFamily="34" charset="0"/>
              <a:buChar char="•"/>
            </a:pPr>
            <a:endParaRPr lang="en-US" b="1" dirty="0"/>
          </a:p>
          <a:p>
            <a:r>
              <a:rPr lang="en-US" b="1" dirty="0"/>
              <a:t>Preparation</a:t>
            </a:r>
            <a:r>
              <a:rPr lang="en-US" dirty="0"/>
              <a:t>: Organize your workstation with clean tools, ingredients, and adequate lighting.</a:t>
            </a:r>
          </a:p>
          <a:p>
            <a:endParaRPr lang="en-US" b="1" dirty="0"/>
          </a:p>
          <a:p>
            <a:r>
              <a:rPr lang="en-US" b="1" dirty="0"/>
              <a:t>Practice</a:t>
            </a:r>
            <a:r>
              <a:rPr lang="en-US" dirty="0"/>
              <a:t>: Begin slowly to focus on technique before increasing speed.</a:t>
            </a:r>
          </a:p>
          <a:p>
            <a:endParaRPr lang="en-US" b="1" dirty="0"/>
          </a:p>
          <a:p>
            <a:r>
              <a:rPr lang="en-US" b="1" dirty="0"/>
              <a:t>Visual Consistency</a:t>
            </a:r>
            <a:r>
              <a:rPr lang="en-US" dirty="0"/>
              <a:t>: Aim for uniform cuts to enhance presentation and ensure even cooking.</a:t>
            </a:r>
          </a:p>
          <a:p>
            <a:endParaRPr lang="en-US" b="1" dirty="0"/>
          </a:p>
          <a:p>
            <a:r>
              <a:rPr lang="en-US" b="1" dirty="0"/>
              <a:t>Waste Minimization</a:t>
            </a:r>
            <a:r>
              <a:rPr lang="en-US" dirty="0"/>
              <a:t>: Utilize scraps for stocks or compost to reduce food waste.</a:t>
            </a:r>
          </a:p>
        </p:txBody>
      </p:sp>
      <p:sp>
        <p:nvSpPr>
          <p:cNvPr id="3" name="Rectangle 2">
            <a:extLst>
              <a:ext uri="{FF2B5EF4-FFF2-40B4-BE49-F238E27FC236}">
                <a16:creationId xmlns:a16="http://schemas.microsoft.com/office/drawing/2014/main" id="{B019E53F-A9F2-98E2-2B4F-6DD216C9ABC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BCA956E-C58E-4FCA-E6A4-20ED10C0F6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BDD7312-9945-7C70-EA61-3233198427B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A87F059-057B-3744-3B6A-D677B8F22ECF}"/>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40E1F18-E81C-6776-51F0-D7ADF51C434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9A48841-B18A-3860-DE04-245A0C8F3C2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12144F7-C571-6A76-9AF1-F8EF39F2BFF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97495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A4A5F-722D-C43B-0E0D-659BDE0194B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DA79708-B513-DFCA-735F-8E6FEC4F6CF1}"/>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2073254-76F7-D615-8B24-DE0AA90ADAF0}"/>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1.5 Mastery of Essential Cutting Techniques</a:t>
            </a:r>
          </a:p>
        </p:txBody>
      </p:sp>
      <p:grpSp>
        <p:nvGrpSpPr>
          <p:cNvPr id="4" name="Group 3">
            <a:extLst>
              <a:ext uri="{FF2B5EF4-FFF2-40B4-BE49-F238E27FC236}">
                <a16:creationId xmlns:a16="http://schemas.microsoft.com/office/drawing/2014/main" id="{AEB8E00A-35E7-123A-705A-0EBD37988F2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C21C9DB-57A1-C8B9-56CE-77A20F4CDCF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60B7E14-CD6C-CB1C-C0AE-8DBEEEE1C87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DBCE33DF-C649-C502-8C1B-FFC75899669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23A5C4B-036B-D629-A791-B3EC96ECB86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462DE7E-570F-D703-956B-CA5DAEEA1DBA}"/>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9749B89-2DEE-BA13-D59E-D1CEB6F4759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67B177E-5C6A-82E3-A29E-2EDF48D75F5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06FFA5A-4A15-31D2-7D58-D65BCC02CDB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1C0D800-EC35-C83E-AC27-793BF58C3F08}"/>
              </a:ext>
            </a:extLst>
          </p:cNvPr>
          <p:cNvPicPr>
            <a:picLocks noChangeAspect="1"/>
          </p:cNvPicPr>
          <p:nvPr/>
        </p:nvPicPr>
        <p:blipFill>
          <a:blip r:embed="rId10"/>
          <a:stretch>
            <a:fillRect/>
          </a:stretch>
        </p:blipFill>
        <p:spPr>
          <a:xfrm>
            <a:off x="7704595" y="0"/>
            <a:ext cx="1227464" cy="1224789"/>
          </a:xfrm>
          <a:prstGeom prst="rect">
            <a:avLst/>
          </a:prstGeom>
        </p:spPr>
      </p:pic>
      <p:pic>
        <p:nvPicPr>
          <p:cNvPr id="8" name="Picture 7">
            <a:extLst>
              <a:ext uri="{FF2B5EF4-FFF2-40B4-BE49-F238E27FC236}">
                <a16:creationId xmlns:a16="http://schemas.microsoft.com/office/drawing/2014/main" id="{407632DD-024C-0EDB-CB3E-1E7B25C94B75}"/>
              </a:ext>
            </a:extLst>
          </p:cNvPr>
          <p:cNvPicPr>
            <a:picLocks noChangeAspect="1"/>
          </p:cNvPicPr>
          <p:nvPr/>
        </p:nvPicPr>
        <p:blipFill>
          <a:blip r:embed="rId11"/>
          <a:srcRect l="10778" t="6775" r="12096" b="6231"/>
          <a:stretch/>
        </p:blipFill>
        <p:spPr>
          <a:xfrm>
            <a:off x="1051959" y="1700127"/>
            <a:ext cx="7052379" cy="4474507"/>
          </a:xfrm>
          <a:prstGeom prst="rect">
            <a:avLst/>
          </a:prstGeom>
        </p:spPr>
      </p:pic>
    </p:spTree>
    <p:extLst>
      <p:ext uri="{BB962C8B-B14F-4D97-AF65-F5344CB8AC3E}">
        <p14:creationId xmlns:p14="http://schemas.microsoft.com/office/powerpoint/2010/main" val="1601619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581AE-0217-1DBE-2FF4-8C751B66C28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98E6751-6CAF-221B-DB38-489F010BA81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8C18E7A-3357-8B41-85DB-95F852B48501}"/>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1.6 Takeaway message</a:t>
            </a:r>
          </a:p>
        </p:txBody>
      </p:sp>
      <p:grpSp>
        <p:nvGrpSpPr>
          <p:cNvPr id="4" name="Group 3">
            <a:extLst>
              <a:ext uri="{FF2B5EF4-FFF2-40B4-BE49-F238E27FC236}">
                <a16:creationId xmlns:a16="http://schemas.microsoft.com/office/drawing/2014/main" id="{2513969B-38A2-E3A2-C855-6EBCD116250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659A34E8-CC8C-9318-ED50-BACBC05AB75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E21E47E-8335-F5EC-4D2C-ED9E8CE59E2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3EA5922-1C81-112F-D0A6-CE161D8CABFF}"/>
              </a:ext>
            </a:extLst>
          </p:cNvPr>
          <p:cNvSpPr txBox="1"/>
          <p:nvPr/>
        </p:nvSpPr>
        <p:spPr>
          <a:xfrm>
            <a:off x="876300" y="2228671"/>
            <a:ext cx="73914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Faster preparation speeds in tight schedules.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professional touch to meals with clean, consistent cuts.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Enhanced safety, reducing accidents caused by improper cutting techniques.</a:t>
            </a:r>
          </a:p>
        </p:txBody>
      </p:sp>
      <p:sp>
        <p:nvSpPr>
          <p:cNvPr id="3" name="Rectangle 2">
            <a:extLst>
              <a:ext uri="{FF2B5EF4-FFF2-40B4-BE49-F238E27FC236}">
                <a16:creationId xmlns:a16="http://schemas.microsoft.com/office/drawing/2014/main" id="{876EB0D3-EF02-7F88-540D-3727448DA5E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81C963B-22D1-8C49-E875-F6872C3171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5B568FE-B9F5-6D6F-B64E-1FBE1F54337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1A942D5-7C23-6C84-02CA-25828AA50DD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BAB741E-23F1-1578-F778-E0D6FB73963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9646038-6476-739B-35B3-C17B6A12841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D91C97E-7993-CFD3-FBE0-9E045EB46029}"/>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709343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EC304-B5D8-AA81-1805-105F345714F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0FD6123-FFD6-8719-7315-7715028D71D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52E3F63-880C-7756-14CA-7696B9333640}"/>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 Efficiency and creativity in food preparation</a:t>
            </a:r>
          </a:p>
        </p:txBody>
      </p:sp>
      <p:grpSp>
        <p:nvGrpSpPr>
          <p:cNvPr id="4" name="Group 3">
            <a:extLst>
              <a:ext uri="{FF2B5EF4-FFF2-40B4-BE49-F238E27FC236}">
                <a16:creationId xmlns:a16="http://schemas.microsoft.com/office/drawing/2014/main" id="{0A7469C7-8447-DF7F-2A1F-33F178DBCB8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A5CB97F-15C2-C84B-15CA-DD5BB502132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5D8D5D10-1AC8-B094-3F31-1996025A61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5189BD08-1F3F-E4F3-A7AE-369B9BC30AD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EE2264B1-8656-FB8F-60FB-2726B3DA5C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280860-0375-8F7C-2A24-AB7394C8309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25B22E0-18B4-F97B-DC78-46D0E085D6A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DCE2E86-2D5D-A225-1E3B-289F11C5316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0C0E704-CC7E-3E06-4F15-CB876A8F595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32B783-54D1-C845-3387-F4B1F2837F04}"/>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CD7185B1-BA67-F446-9AA3-FD1EFEF71D1D}"/>
              </a:ext>
            </a:extLst>
          </p:cNvPr>
          <p:cNvPicPr>
            <a:picLocks noChangeAspect="1"/>
          </p:cNvPicPr>
          <p:nvPr/>
        </p:nvPicPr>
        <p:blipFill>
          <a:blip r:embed="rId11"/>
          <a:stretch>
            <a:fillRect/>
          </a:stretch>
        </p:blipFill>
        <p:spPr>
          <a:xfrm>
            <a:off x="2673758" y="2059510"/>
            <a:ext cx="3786885" cy="2520000"/>
          </a:xfrm>
          <a:prstGeom prst="rect">
            <a:avLst/>
          </a:prstGeom>
        </p:spPr>
      </p:pic>
    </p:spTree>
    <p:extLst>
      <p:ext uri="{BB962C8B-B14F-4D97-AF65-F5344CB8AC3E}">
        <p14:creationId xmlns:p14="http://schemas.microsoft.com/office/powerpoint/2010/main" val="4190288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27999-CA81-D2AA-53EE-29B2D1F40AD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727FA47-5078-0681-685B-9742A671588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7EBFB2E-5927-227F-3998-01FF6A37E0E4}"/>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2.1 Time Management</a:t>
            </a:r>
          </a:p>
        </p:txBody>
      </p:sp>
      <p:grpSp>
        <p:nvGrpSpPr>
          <p:cNvPr id="4" name="Group 3">
            <a:extLst>
              <a:ext uri="{FF2B5EF4-FFF2-40B4-BE49-F238E27FC236}">
                <a16:creationId xmlns:a16="http://schemas.microsoft.com/office/drawing/2014/main" id="{3A0517B2-F72C-BB36-B27D-CC4476E554D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856941C-B226-D0B4-71D6-3A78AF24F84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ADC0674-ADE0-4834-663C-AB37CAA628D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80F2D48-B73C-A059-C19F-54BFC53A4B79}"/>
              </a:ext>
            </a:extLst>
          </p:cNvPr>
          <p:cNvSpPr txBox="1"/>
          <p:nvPr/>
        </p:nvSpPr>
        <p:spPr>
          <a:xfrm>
            <a:off x="876300" y="2228671"/>
            <a:ext cx="7391400" cy="2585323"/>
          </a:xfrm>
          <a:prstGeom prst="rect">
            <a:avLst/>
          </a:prstGeom>
          <a:noFill/>
        </p:spPr>
        <p:txBody>
          <a:bodyPr wrap="square" rtlCol="0">
            <a:spAutoFit/>
          </a:bodyPr>
          <a:lstStyle/>
          <a:p>
            <a:r>
              <a:rPr lang="en-US" b="1" dirty="0"/>
              <a:t>Meal Planning: </a:t>
            </a:r>
            <a:r>
              <a:rPr lang="en-US" dirty="0"/>
              <a:t>Prepare a clear plan for the menu and recipes to streamline preparation.</a:t>
            </a:r>
          </a:p>
          <a:p>
            <a:endParaRPr lang="en-US" b="1" dirty="0"/>
          </a:p>
          <a:p>
            <a:r>
              <a:rPr lang="en-US" b="1" dirty="0"/>
              <a:t>Batch Cooking: </a:t>
            </a:r>
            <a:r>
              <a:rPr lang="en-US" dirty="0"/>
              <a:t>Cook in larger quantities when possible, storing portions for later use.</a:t>
            </a:r>
          </a:p>
          <a:p>
            <a:endParaRPr lang="en-US" b="1" dirty="0"/>
          </a:p>
          <a:p>
            <a:r>
              <a:rPr lang="en-US" b="1" dirty="0"/>
              <a:t>“</a:t>
            </a:r>
            <a:r>
              <a:rPr lang="en-US" b="1" i="1" dirty="0"/>
              <a:t>Mise </a:t>
            </a:r>
            <a:r>
              <a:rPr lang="en-US" b="1" i="1" dirty="0" err="1"/>
              <a:t>en</a:t>
            </a:r>
            <a:r>
              <a:rPr lang="en-US" b="1" i="1" dirty="0"/>
              <a:t> Place</a:t>
            </a:r>
            <a:r>
              <a:rPr lang="en-US" b="1" dirty="0"/>
              <a:t>”: </a:t>
            </a:r>
            <a:r>
              <a:rPr lang="en-US" dirty="0"/>
              <a:t>A French culinary term meaning “everything in its place”. Prepare and organize ingredients (e.g., chopped vegetables, measured spices) before cooking.</a:t>
            </a:r>
          </a:p>
        </p:txBody>
      </p:sp>
      <p:sp>
        <p:nvSpPr>
          <p:cNvPr id="3" name="Rectangle 2">
            <a:extLst>
              <a:ext uri="{FF2B5EF4-FFF2-40B4-BE49-F238E27FC236}">
                <a16:creationId xmlns:a16="http://schemas.microsoft.com/office/drawing/2014/main" id="{DFA0175F-3D5B-AF40-1942-12B8BF7949A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CBE0E5C-0FAD-E210-8161-F066E96626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E48767E-27BB-2314-6FFD-B64CE127533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E46FD64-FAA3-AD0A-7FBF-D17A6CF3826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6B8F77E-68D2-BE85-9C41-F257B04FA69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1D4333F-2D03-5973-DCDB-DE72A89C576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943B42D-65F8-ABE6-7BCE-E4E05D51F9F8}"/>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682606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E6364-DF6B-527B-EC09-C71A06F4E33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FCF5182-4D80-E7E6-EF17-BBE43B5F55A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41B8A51-9F80-8F57-E5DD-01086734D884}"/>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2.2 Use of Multi-Functional Equipment</a:t>
            </a:r>
          </a:p>
        </p:txBody>
      </p:sp>
      <p:grpSp>
        <p:nvGrpSpPr>
          <p:cNvPr id="4" name="Group 3">
            <a:extLst>
              <a:ext uri="{FF2B5EF4-FFF2-40B4-BE49-F238E27FC236}">
                <a16:creationId xmlns:a16="http://schemas.microsoft.com/office/drawing/2014/main" id="{EFDBD44F-D2B0-6763-EC0A-86AD0E1EA53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6F627B4-29FF-433C-881C-EC8E6ADCBA1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6CF4FA9B-70B7-800E-2C9E-A30907A2D05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25B804C-FCCF-1978-C26A-BAF36C90AA15}"/>
              </a:ext>
            </a:extLst>
          </p:cNvPr>
          <p:cNvSpPr txBox="1"/>
          <p:nvPr/>
        </p:nvSpPr>
        <p:spPr>
          <a:xfrm>
            <a:off x="876300" y="2228671"/>
            <a:ext cx="7391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Invest in versatile appliances to save time and space in the galley.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Utilize tools such as food processors, blenders, or mandolins to speed up repetitive tasks.</a:t>
            </a:r>
          </a:p>
        </p:txBody>
      </p:sp>
      <p:sp>
        <p:nvSpPr>
          <p:cNvPr id="3" name="Rectangle 2">
            <a:extLst>
              <a:ext uri="{FF2B5EF4-FFF2-40B4-BE49-F238E27FC236}">
                <a16:creationId xmlns:a16="http://schemas.microsoft.com/office/drawing/2014/main" id="{9B8A8BFC-9040-0B2D-72A4-1C5EB4F556B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9CBD914-280A-9309-90D2-DEE3DF2FD2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0F6A59D-7830-33E7-0C47-4149F8D59FF3}"/>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2457041-4FCE-78A4-E740-B71A91553BA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66D01EF-A964-907E-A4EA-624EC958540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A532FDD-A6A7-A8A3-F033-E94FD8F3B87F}"/>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02D29E7-8085-12A6-AAF5-29E6A65AB592}"/>
              </a:ext>
            </a:extLst>
          </p:cNvPr>
          <p:cNvPicPr>
            <a:picLocks noChangeAspect="1"/>
          </p:cNvPicPr>
          <p:nvPr/>
        </p:nvPicPr>
        <p:blipFill>
          <a:blip r:embed="rId10"/>
          <a:stretch>
            <a:fillRect/>
          </a:stretch>
        </p:blipFill>
        <p:spPr>
          <a:xfrm>
            <a:off x="7704595" y="0"/>
            <a:ext cx="1227464" cy="1224789"/>
          </a:xfrm>
          <a:prstGeom prst="rect">
            <a:avLst/>
          </a:prstGeom>
        </p:spPr>
      </p:pic>
      <p:pic>
        <p:nvPicPr>
          <p:cNvPr id="5" name="Picture 4">
            <a:extLst>
              <a:ext uri="{FF2B5EF4-FFF2-40B4-BE49-F238E27FC236}">
                <a16:creationId xmlns:a16="http://schemas.microsoft.com/office/drawing/2014/main" id="{6C451AC6-BEA1-28B3-270A-603DCA28D5BC}"/>
              </a:ext>
            </a:extLst>
          </p:cNvPr>
          <p:cNvPicPr>
            <a:picLocks noChangeAspect="1"/>
          </p:cNvPicPr>
          <p:nvPr/>
        </p:nvPicPr>
        <p:blipFill>
          <a:blip r:embed="rId11"/>
          <a:stretch>
            <a:fillRect/>
          </a:stretch>
        </p:blipFill>
        <p:spPr>
          <a:xfrm>
            <a:off x="5860352" y="3436643"/>
            <a:ext cx="2143125" cy="2143125"/>
          </a:xfrm>
          <a:prstGeom prst="rect">
            <a:avLst/>
          </a:prstGeom>
        </p:spPr>
      </p:pic>
      <p:pic>
        <p:nvPicPr>
          <p:cNvPr id="6" name="Picture 5">
            <a:extLst>
              <a:ext uri="{FF2B5EF4-FFF2-40B4-BE49-F238E27FC236}">
                <a16:creationId xmlns:a16="http://schemas.microsoft.com/office/drawing/2014/main" id="{C259A48F-E270-BB02-B76A-E20C305E494E}"/>
              </a:ext>
            </a:extLst>
          </p:cNvPr>
          <p:cNvPicPr>
            <a:picLocks noChangeAspect="1"/>
          </p:cNvPicPr>
          <p:nvPr/>
        </p:nvPicPr>
        <p:blipFill>
          <a:blip r:embed="rId12"/>
          <a:stretch>
            <a:fillRect/>
          </a:stretch>
        </p:blipFill>
        <p:spPr>
          <a:xfrm>
            <a:off x="1619300" y="3439950"/>
            <a:ext cx="2266950" cy="2019300"/>
          </a:xfrm>
          <a:prstGeom prst="rect">
            <a:avLst/>
          </a:prstGeom>
        </p:spPr>
      </p:pic>
    </p:spTree>
    <p:extLst>
      <p:ext uri="{BB962C8B-B14F-4D97-AF65-F5344CB8AC3E}">
        <p14:creationId xmlns:p14="http://schemas.microsoft.com/office/powerpoint/2010/main" val="1929665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07561-5AB8-A2C2-B7B2-B7039D8C6DE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8C2C66F-2C0F-EE7D-FFFF-8246E32C210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4DF01FB-9F08-15EB-F775-D01C820F2259}"/>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2.3 </a:t>
            </a:r>
            <a:r>
              <a:rPr lang="en-GB" sz="2400" b="1" dirty="0">
                <a:latin typeface="Times New Roman" panose="02020603050405020304" pitchFamily="18" charset="0"/>
                <a:cs typeface="Times New Roman" panose="02020603050405020304" pitchFamily="18" charset="0"/>
              </a:rPr>
              <a:t>Minimize food waste</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08258C3D-B13F-7212-3487-0BBF68E1CED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2CB7878-0149-FD34-14F4-EB6796F751C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1A1C211-1A7B-5E7E-66F4-37ADED448A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F6D9BC9-E34E-003F-8219-D2302F08F7C1}"/>
              </a:ext>
            </a:extLst>
          </p:cNvPr>
          <p:cNvSpPr txBox="1"/>
          <p:nvPr/>
        </p:nvSpPr>
        <p:spPr>
          <a:xfrm>
            <a:off x="876300" y="1960375"/>
            <a:ext cx="7391400" cy="1477328"/>
          </a:xfrm>
          <a:prstGeom prst="rect">
            <a:avLst/>
          </a:prstGeom>
          <a:noFill/>
        </p:spPr>
        <p:txBody>
          <a:bodyPr wrap="square" rtlCol="0">
            <a:spAutoFit/>
          </a:bodyPr>
          <a:lstStyle/>
          <a:p>
            <a:r>
              <a:rPr lang="en-US" b="1" dirty="0"/>
              <a:t>Peels and Scraps: </a:t>
            </a:r>
            <a:r>
              <a:rPr lang="en-US" dirty="0"/>
              <a:t>Repurpose vegetable scraps for stocks or soups.</a:t>
            </a:r>
          </a:p>
          <a:p>
            <a:endParaRPr lang="en-US" dirty="0"/>
          </a:p>
          <a:p>
            <a:r>
              <a:rPr lang="en-US" b="1" dirty="0"/>
              <a:t>Portion Control: </a:t>
            </a:r>
            <a:r>
              <a:rPr lang="en-US" dirty="0"/>
              <a:t>Measure ingredients accurately to avoid over-preparation.</a:t>
            </a:r>
          </a:p>
          <a:p>
            <a:endParaRPr lang="en-US" dirty="0"/>
          </a:p>
          <a:p>
            <a:r>
              <a:rPr lang="en-US" b="1" dirty="0"/>
              <a:t>FIFO Principle: </a:t>
            </a:r>
            <a:r>
              <a:rPr lang="en-US" dirty="0"/>
              <a:t>Rotate stock to use older items first, reducing spoilage.</a:t>
            </a:r>
          </a:p>
        </p:txBody>
      </p:sp>
      <p:sp>
        <p:nvSpPr>
          <p:cNvPr id="3" name="Rectangle 2">
            <a:extLst>
              <a:ext uri="{FF2B5EF4-FFF2-40B4-BE49-F238E27FC236}">
                <a16:creationId xmlns:a16="http://schemas.microsoft.com/office/drawing/2014/main" id="{66BBD328-901E-368A-D19E-235E3179B3B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95FFCAB-3763-ABA2-C4D7-5E677570B8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E835712-B443-CA59-37E8-3D7ECFE53F3C}"/>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697E398-EF39-9835-B504-71CF363BD41D}"/>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E0998CD-6FEA-F82F-39D7-9F995EE6726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6153B55-2CE7-1390-4731-D9C67F966EB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894238C-1CCE-788F-CE5D-3CEEFB9ED9E9}"/>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6485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Learning outcomes</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766795" y="1905934"/>
            <a:ext cx="7618772" cy="2209964"/>
          </a:xfrm>
          <a:prstGeom prst="rect">
            <a:avLst/>
          </a:prstGeom>
          <a:noFill/>
        </p:spPr>
        <p:txBody>
          <a:bodyPr wrap="square" rtlCol="0">
            <a:spAutoFit/>
          </a:bodyPr>
          <a:lstStyle/>
          <a:p>
            <a:pPr>
              <a:lnSpc>
                <a:spcPct val="110000"/>
              </a:lnSpc>
              <a:buFont typeface="+mj-lt"/>
              <a:buAutoNum type="arabicPeriod"/>
            </a:pPr>
            <a:r>
              <a:rPr lang="en-US" dirty="0"/>
              <a:t> </a:t>
            </a:r>
            <a:r>
              <a:rPr lang="en-GB" dirty="0"/>
              <a:t>Master basic knife skills</a:t>
            </a:r>
            <a:endParaRPr lang="en-US" dirty="0"/>
          </a:p>
          <a:p>
            <a:pPr>
              <a:lnSpc>
                <a:spcPct val="110000"/>
              </a:lnSpc>
              <a:buFont typeface="+mj-lt"/>
              <a:buAutoNum type="arabicPeriod"/>
            </a:pPr>
            <a:r>
              <a:rPr lang="en-US" dirty="0"/>
              <a:t> </a:t>
            </a:r>
            <a:r>
              <a:rPr lang="en-GB" dirty="0"/>
              <a:t>Apply proper cutting techniques</a:t>
            </a:r>
            <a:endParaRPr lang="en-US" dirty="0"/>
          </a:p>
          <a:p>
            <a:pPr>
              <a:lnSpc>
                <a:spcPct val="110000"/>
              </a:lnSpc>
              <a:buFont typeface="+mj-lt"/>
              <a:buAutoNum type="arabicPeriod"/>
            </a:pPr>
            <a:r>
              <a:rPr lang="en-US" dirty="0"/>
              <a:t> Implement efficient food preparation practices</a:t>
            </a:r>
          </a:p>
          <a:p>
            <a:pPr>
              <a:lnSpc>
                <a:spcPct val="110000"/>
              </a:lnSpc>
              <a:buFont typeface="+mj-lt"/>
              <a:buAutoNum type="arabicPeriod"/>
            </a:pPr>
            <a:r>
              <a:rPr lang="en-US" dirty="0"/>
              <a:t> Ensure safe handling of kitchen equipment</a:t>
            </a:r>
          </a:p>
          <a:p>
            <a:pPr>
              <a:lnSpc>
                <a:spcPct val="110000"/>
              </a:lnSpc>
              <a:buFont typeface="+mj-lt"/>
              <a:buAutoNum type="arabicPeriod"/>
            </a:pPr>
            <a:r>
              <a:rPr lang="en-US" dirty="0"/>
              <a:t> Promote healthy and creative cuisine</a:t>
            </a:r>
          </a:p>
          <a:p>
            <a:pPr>
              <a:lnSpc>
                <a:spcPct val="110000"/>
              </a:lnSpc>
              <a:buFont typeface="+mj-lt"/>
              <a:buAutoNum type="arabicPeriod"/>
            </a:pPr>
            <a:r>
              <a:rPr lang="en-US" dirty="0"/>
              <a:t> Maintain clean and sanitized cutting boards, knives, and preparation surfaces</a:t>
            </a:r>
          </a:p>
          <a:p>
            <a:pPr>
              <a:lnSpc>
                <a:spcPct val="110000"/>
              </a:lnSpc>
              <a:buFont typeface="+mj-lt"/>
              <a:buAutoNum type="arabicPeriod"/>
            </a:pPr>
            <a:r>
              <a:rPr lang="en-US" dirty="0"/>
              <a:t> Prevent cross-contamination between raw and cooked foods</a:t>
            </a: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73A7F-81C6-EB5E-F6F1-807F0352ED5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30A44D2-A223-33CA-928D-5D63500178B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178BFE2-0BD7-8396-79D4-1C83434FAD4A}"/>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2.4 Effective Workflow</a:t>
            </a:r>
          </a:p>
        </p:txBody>
      </p:sp>
      <p:grpSp>
        <p:nvGrpSpPr>
          <p:cNvPr id="4" name="Group 3">
            <a:extLst>
              <a:ext uri="{FF2B5EF4-FFF2-40B4-BE49-F238E27FC236}">
                <a16:creationId xmlns:a16="http://schemas.microsoft.com/office/drawing/2014/main" id="{7C1C177F-C360-DA28-1F92-4BE4EB9803E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1BBFB7A-3BBE-2891-D5AE-BC13DB13CE6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55267514-F568-9CA5-8677-1CCC7391FA3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FAB4060-B23A-0588-0B85-1728C1C28869}"/>
              </a:ext>
            </a:extLst>
          </p:cNvPr>
          <p:cNvSpPr txBox="1"/>
          <p:nvPr/>
        </p:nvSpPr>
        <p:spPr>
          <a:xfrm>
            <a:off x="870825" y="2228671"/>
            <a:ext cx="7391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Design an ergonomic kitchen layout to minimize unnecessary movement.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Assign tasks efficiently among the crew to save time during high-demand periods.</a:t>
            </a:r>
          </a:p>
        </p:txBody>
      </p:sp>
      <p:sp>
        <p:nvSpPr>
          <p:cNvPr id="3" name="Rectangle 2">
            <a:extLst>
              <a:ext uri="{FF2B5EF4-FFF2-40B4-BE49-F238E27FC236}">
                <a16:creationId xmlns:a16="http://schemas.microsoft.com/office/drawing/2014/main" id="{040A66B4-9CC4-B480-B61C-5A04957B074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F61314B-8516-3AC1-B519-5A9128A792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8F144FB-6DAE-8A62-9254-B236998F546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9D5DCD-C0EE-EAAE-7F00-D51F2F5920D9}"/>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4751FDD-323F-202A-E774-381E5161034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16773B3-CB77-4940-732F-C5A59585FAB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D89E1FE-7254-4F91-BA57-CE0D3420B334}"/>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648743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E79F2-65EB-C0A7-5AE9-1AE3B2913F3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2CF1B17-7F82-478A-2970-86F319FDF8F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C4D4D68-CA18-98AD-A0A1-DA8D40DDDA6A}"/>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2.5 Creativity in Food Preparation</a:t>
            </a:r>
          </a:p>
        </p:txBody>
      </p:sp>
      <p:grpSp>
        <p:nvGrpSpPr>
          <p:cNvPr id="4" name="Group 3">
            <a:extLst>
              <a:ext uri="{FF2B5EF4-FFF2-40B4-BE49-F238E27FC236}">
                <a16:creationId xmlns:a16="http://schemas.microsoft.com/office/drawing/2014/main" id="{BBF0F983-91E4-5239-951C-9409E6C199C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644296E-9522-8EF2-FF18-398E19DF1A5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5A954E8-A53F-DAE5-49FB-B8783F3E5B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8354663-3E45-220D-2B12-693264D855F3}"/>
              </a:ext>
            </a:extLst>
          </p:cNvPr>
          <p:cNvSpPr txBox="1"/>
          <p:nvPr/>
        </p:nvSpPr>
        <p:spPr>
          <a:xfrm>
            <a:off x="876300" y="1883723"/>
            <a:ext cx="7391400" cy="4247317"/>
          </a:xfrm>
          <a:prstGeom prst="rect">
            <a:avLst/>
          </a:prstGeom>
          <a:noFill/>
        </p:spPr>
        <p:txBody>
          <a:bodyPr wrap="square" rtlCol="0">
            <a:spAutoFit/>
          </a:bodyPr>
          <a:lstStyle/>
          <a:p>
            <a:r>
              <a:rPr lang="en-US" b="1" dirty="0"/>
              <a:t>Innovative Ingredient Use: </a:t>
            </a:r>
            <a:r>
              <a:rPr lang="en-US" dirty="0"/>
              <a:t>Substitute ingredients to create diverse meals (e.g., use yogurt instead of cream for healthier dishes). Explore different cuisines and techniques to enhance the menu variety.</a:t>
            </a:r>
          </a:p>
          <a:p>
            <a:endParaRPr lang="en-US" b="1" dirty="0"/>
          </a:p>
          <a:p>
            <a:r>
              <a:rPr lang="en-US" b="1" dirty="0"/>
              <a:t>Presentation Techniques: </a:t>
            </a:r>
            <a:r>
              <a:rPr lang="en-US" dirty="0"/>
              <a:t>Plate food attractively using vibrant garnishes, contrasting colors, and balanced portions. Use tools like ring molds or squeeze bottles for professional plating.</a:t>
            </a:r>
          </a:p>
          <a:p>
            <a:endParaRPr lang="en-US" b="1" dirty="0"/>
          </a:p>
          <a:p>
            <a:r>
              <a:rPr lang="en-US" b="1" dirty="0"/>
              <a:t>Incorporating Seasonal and Local Ingredients: </a:t>
            </a:r>
            <a:r>
              <a:rPr lang="en-US" dirty="0"/>
              <a:t>Adjust recipes to feature seasonal produce, enhancing freshness and sustainability. Use locally sourced ingredients to support sustainability and reduce costs. </a:t>
            </a:r>
          </a:p>
          <a:p>
            <a:endParaRPr lang="en-US" b="1" dirty="0"/>
          </a:p>
          <a:p>
            <a:r>
              <a:rPr lang="en-US" b="1" dirty="0"/>
              <a:t>Adapting to Dietary Preferences: </a:t>
            </a:r>
            <a:r>
              <a:rPr lang="en-US" dirty="0"/>
              <a:t>Offer customizable options, such as gluten-free or vegetarian dishes, to cater to diverse crew needs. Experiment with flavor profiles to create memorable meals.</a:t>
            </a:r>
          </a:p>
        </p:txBody>
      </p:sp>
      <p:sp>
        <p:nvSpPr>
          <p:cNvPr id="3" name="Rectangle 2">
            <a:extLst>
              <a:ext uri="{FF2B5EF4-FFF2-40B4-BE49-F238E27FC236}">
                <a16:creationId xmlns:a16="http://schemas.microsoft.com/office/drawing/2014/main" id="{D0A9E798-940F-7791-B548-076DDA6E7BD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D32C8921-1CD3-B922-7636-6A67A6B725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998F29C-C6BE-991F-1F77-8EE2DE108DA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6D92EFC-6413-B93F-CBA4-3D3997871BB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22F893B-BDB3-EB4C-5D03-C0380867F3C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C88A9EE-13A5-F627-2BEF-6F773FA7E91F}"/>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5529654-B54C-DDC3-8D1E-CB436254C920}"/>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83983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7037A-2ABB-E4E5-9DEA-9C1E8F9B65D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0A6E089-7BEC-E1EC-2AC1-DDF96F0474A4}"/>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5126CAB-607A-88F9-D3E0-72F121E5F0D9}"/>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2.6 Practical Tips for Galleys</a:t>
            </a:r>
          </a:p>
        </p:txBody>
      </p:sp>
      <p:grpSp>
        <p:nvGrpSpPr>
          <p:cNvPr id="4" name="Group 3">
            <a:extLst>
              <a:ext uri="{FF2B5EF4-FFF2-40B4-BE49-F238E27FC236}">
                <a16:creationId xmlns:a16="http://schemas.microsoft.com/office/drawing/2014/main" id="{0F80E34F-0377-9CBD-9573-E214FFBC58E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6E08F50-2593-E2FD-F19A-6AA08A028A8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60F442FE-9F8E-27CE-A68F-4E1FAF6244F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1B1B9C6-140C-3F5D-2160-6E28CC8BD2BD}"/>
              </a:ext>
            </a:extLst>
          </p:cNvPr>
          <p:cNvSpPr txBox="1"/>
          <p:nvPr/>
        </p:nvSpPr>
        <p:spPr>
          <a:xfrm>
            <a:off x="876300" y="1823498"/>
            <a:ext cx="7391400" cy="4247317"/>
          </a:xfrm>
          <a:prstGeom prst="rect">
            <a:avLst/>
          </a:prstGeom>
          <a:noFill/>
        </p:spPr>
        <p:txBody>
          <a:bodyPr wrap="square" rtlCol="0">
            <a:spAutoFit/>
          </a:bodyPr>
          <a:lstStyle/>
          <a:p>
            <a:r>
              <a:rPr lang="en-US" b="1" dirty="0"/>
              <a:t>Prioritize Organization:</a:t>
            </a:r>
            <a:r>
              <a:rPr lang="en-US" dirty="0"/>
              <a:t> Label storage areas for quick ingredient access. Maintain a clean workstation to reduce time spent searching for tools or supplies.</a:t>
            </a:r>
          </a:p>
          <a:p>
            <a:endParaRPr lang="en-US" dirty="0"/>
          </a:p>
          <a:p>
            <a:r>
              <a:rPr lang="en-US" b="1" dirty="0"/>
              <a:t>Incorporate Pre-Prep Techniques: </a:t>
            </a:r>
            <a:r>
              <a:rPr lang="en-US" dirty="0"/>
              <a:t>Pre-cut and pre-wash vegetables to reduce preparation time during meal service. Use marinades or pre-mixed seasonings to enhance flavors without added effort.</a:t>
            </a:r>
          </a:p>
          <a:p>
            <a:endParaRPr lang="en-US" b="1" dirty="0"/>
          </a:p>
          <a:p>
            <a:r>
              <a:rPr lang="en-US" b="1" dirty="0"/>
              <a:t>Balance Nutrition and Creativity: </a:t>
            </a:r>
            <a:r>
              <a:rPr lang="en-US" dirty="0"/>
              <a:t>Pair creativity with nutritional balance, ensuring meals are both enjoyable and healthy. Incorporate colorful vegetables and herbs for visual and nutritional appeal.</a:t>
            </a:r>
          </a:p>
          <a:p>
            <a:endParaRPr lang="en-US" b="1" dirty="0"/>
          </a:p>
          <a:p>
            <a:r>
              <a:rPr lang="en-US" b="1" dirty="0"/>
              <a:t>Experiment with Plating Styles: </a:t>
            </a:r>
            <a:r>
              <a:rPr lang="en-US" dirty="0"/>
              <a:t>Test different plating styles to find the most appealing presentations. Use elements like height, symmetry, or asymmetry to make dishes visually interesting.</a:t>
            </a:r>
          </a:p>
        </p:txBody>
      </p:sp>
      <p:sp>
        <p:nvSpPr>
          <p:cNvPr id="3" name="Rectangle 2">
            <a:extLst>
              <a:ext uri="{FF2B5EF4-FFF2-40B4-BE49-F238E27FC236}">
                <a16:creationId xmlns:a16="http://schemas.microsoft.com/office/drawing/2014/main" id="{FB039D02-6BD2-62D9-476C-FC229643F7D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7499C56-79CA-C1D3-73DE-7B69DE18CB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BA4EFF8-FEEE-15F2-527C-C87236AA6B0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02E518F-76F4-A0CC-A976-A14E63F9548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189580E-269D-27C7-2C76-D331120A576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867074-99A9-F7C6-51BB-252A36E438CF}"/>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76A79C0-9040-AA94-98D9-31CFEAA25D73}"/>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337007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A1108-8DCB-EDFD-6603-0DF47E7982B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400E06C-E9CF-DB4B-7C1F-7517E0DB5323}"/>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9FD5A35-10F2-94D7-1D07-E5FF06AEBA75}"/>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2.7 Takeaway messages</a:t>
            </a:r>
          </a:p>
        </p:txBody>
      </p:sp>
      <p:grpSp>
        <p:nvGrpSpPr>
          <p:cNvPr id="4" name="Group 3">
            <a:extLst>
              <a:ext uri="{FF2B5EF4-FFF2-40B4-BE49-F238E27FC236}">
                <a16:creationId xmlns:a16="http://schemas.microsoft.com/office/drawing/2014/main" id="{CB09746E-B2E5-2657-3F68-43D4A2EB1B1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CC46EBB-6AEF-35DE-439F-73CA31C4149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9693DFA-3E06-A3DB-121D-7A4D795A06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3E4A902-0F6F-691E-B5D7-B9F0CA975BDE}"/>
              </a:ext>
            </a:extLst>
          </p:cNvPr>
          <p:cNvSpPr txBox="1"/>
          <p:nvPr/>
        </p:nvSpPr>
        <p:spPr>
          <a:xfrm>
            <a:off x="783217" y="2064411"/>
            <a:ext cx="7599696" cy="2585323"/>
          </a:xfrm>
          <a:prstGeom prst="rect">
            <a:avLst/>
          </a:prstGeom>
          <a:noFill/>
        </p:spPr>
        <p:txBody>
          <a:bodyPr wrap="square" rtlCol="0">
            <a:spAutoFit/>
          </a:bodyPr>
          <a:lstStyle/>
          <a:p>
            <a:r>
              <a:rPr lang="en-US" b="1" dirty="0"/>
              <a:t>Faster Meal Production</a:t>
            </a:r>
            <a:r>
              <a:rPr lang="en-US" dirty="0"/>
              <a:t>: Allows the crew to maintain schedules and serve meals on time.</a:t>
            </a:r>
          </a:p>
          <a:p>
            <a:endParaRPr lang="en-US" b="1" dirty="0"/>
          </a:p>
          <a:p>
            <a:r>
              <a:rPr lang="en-US" b="1" dirty="0"/>
              <a:t>Minimized Stress</a:t>
            </a:r>
            <a:r>
              <a:rPr lang="en-US" dirty="0"/>
              <a:t>: Streamlined workflows reduce pressure during peak hours.</a:t>
            </a:r>
          </a:p>
          <a:p>
            <a:endParaRPr lang="en-US" b="1" dirty="0"/>
          </a:p>
          <a:p>
            <a:r>
              <a:rPr lang="en-US" b="1" dirty="0"/>
              <a:t>Enhanced Dining Experience</a:t>
            </a:r>
            <a:r>
              <a:rPr lang="en-US" dirty="0"/>
              <a:t>: Creative presentation makes meals more enjoyable and memorable.</a:t>
            </a:r>
          </a:p>
          <a:p>
            <a:endParaRPr lang="en-US" b="1" dirty="0"/>
          </a:p>
          <a:p>
            <a:r>
              <a:rPr lang="en-US" b="1" dirty="0"/>
              <a:t>Cost Savings</a:t>
            </a:r>
            <a:r>
              <a:rPr lang="en-US" dirty="0"/>
              <a:t>: Efficient preparation reduces waste and optimizes ingredient use.</a:t>
            </a:r>
          </a:p>
        </p:txBody>
      </p:sp>
      <p:sp>
        <p:nvSpPr>
          <p:cNvPr id="3" name="Rectangle 2">
            <a:extLst>
              <a:ext uri="{FF2B5EF4-FFF2-40B4-BE49-F238E27FC236}">
                <a16:creationId xmlns:a16="http://schemas.microsoft.com/office/drawing/2014/main" id="{93714D78-D376-B86F-29AD-62739BADE9D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D636CCC-5236-5EE7-C4C1-2BC8152E78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D2FDE20-FA15-9611-CD18-6A8682CC7BB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0544F64-4044-916D-60B0-6DD962FC4C3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4BE030A-3D9B-8F6D-A332-493ADB48025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6116DF8-7AC4-D37B-4D68-FA6CADBDB3D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81732C3-9DF3-6325-982D-DE99113A220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581037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39B6A-E057-397B-CDE6-54C48D70CB7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883C93F-ED9D-492E-B323-0022975F7EBA}"/>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2AF59B5-CF49-0F49-4B9B-DBA7B1DC1283}"/>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 Creative and Healthy Meal Preparation</a:t>
            </a:r>
          </a:p>
        </p:txBody>
      </p:sp>
      <p:grpSp>
        <p:nvGrpSpPr>
          <p:cNvPr id="4" name="Group 3">
            <a:extLst>
              <a:ext uri="{FF2B5EF4-FFF2-40B4-BE49-F238E27FC236}">
                <a16:creationId xmlns:a16="http://schemas.microsoft.com/office/drawing/2014/main" id="{0589E33B-7997-0541-7934-CA5E15090CB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F72C7644-ADCE-A6B3-BFAF-21D231BEBDC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8276B9A-10BE-16A8-AE57-FE81C654B0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D4786962-49A4-F1F9-D76E-31AF97B2AB85}"/>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754A56C-2C85-DE34-FF03-0E9C0E2DC8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76BEFD3-1D1D-5B21-2638-EA6AFAF4437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4F24ADD-6679-8F30-8052-D33A76D779E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0D9C584-16DE-535C-9BE5-DE6A522D364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6F412BD-1191-FA88-1E7A-C317C51020C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300CBE5-8305-5E43-4F40-F81A80692115}"/>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63696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AFDD9-93C5-6E4A-28BD-A0FF15E742B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A823D49-F4CA-E2CA-AE09-D8B5295B5A3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3657A3C-24F0-31BB-48C9-3A7626AF57EA}"/>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3.1 Balancing Nutrition and Flavor</a:t>
            </a:r>
          </a:p>
        </p:txBody>
      </p:sp>
      <p:grpSp>
        <p:nvGrpSpPr>
          <p:cNvPr id="4" name="Group 3">
            <a:extLst>
              <a:ext uri="{FF2B5EF4-FFF2-40B4-BE49-F238E27FC236}">
                <a16:creationId xmlns:a16="http://schemas.microsoft.com/office/drawing/2014/main" id="{C056255D-B2A6-1990-48E2-D4C4135DC6C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FBA8796E-2A1C-3570-DD20-D518ACA17E9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1BF84978-F14D-BEC2-BA04-0D4A744DF70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89266AE-BDEB-09E9-CB4C-59382602296C}"/>
              </a:ext>
            </a:extLst>
          </p:cNvPr>
          <p:cNvSpPr txBox="1"/>
          <p:nvPr/>
        </p:nvSpPr>
        <p:spPr>
          <a:xfrm>
            <a:off x="876300" y="2058936"/>
            <a:ext cx="7391400" cy="2308324"/>
          </a:xfrm>
          <a:prstGeom prst="rect">
            <a:avLst/>
          </a:prstGeom>
          <a:noFill/>
        </p:spPr>
        <p:txBody>
          <a:bodyPr wrap="square" rtlCol="0">
            <a:spAutoFit/>
          </a:bodyPr>
          <a:lstStyle/>
          <a:p>
            <a:r>
              <a:rPr lang="en-US" b="1" dirty="0"/>
              <a:t>Use of Healthy Ingredients:</a:t>
            </a:r>
            <a:r>
              <a:rPr lang="en-US" dirty="0"/>
              <a:t> Incorporate whole grains, lean proteins, and healthy fats. Add colorful fruits and vegetables for variety and vitamins.</a:t>
            </a:r>
          </a:p>
          <a:p>
            <a:endParaRPr lang="en-US" dirty="0"/>
          </a:p>
          <a:p>
            <a:r>
              <a:rPr lang="en-US" b="1" dirty="0"/>
              <a:t>Reduce Unhealthy Components: </a:t>
            </a:r>
            <a:r>
              <a:rPr lang="en-US" dirty="0"/>
              <a:t>Limit added sugars, salts, and saturated fats. </a:t>
            </a:r>
            <a:r>
              <a:rPr lang="en-US" dirty="0" err="1"/>
              <a:t>Opt</a:t>
            </a:r>
            <a:r>
              <a:rPr lang="en-US" dirty="0"/>
              <a:t> for natural sweeteners and herbs for seasoning.</a:t>
            </a:r>
          </a:p>
          <a:p>
            <a:endParaRPr lang="en-US" dirty="0"/>
          </a:p>
          <a:p>
            <a:r>
              <a:rPr lang="en-US" b="1" dirty="0"/>
              <a:t>Enhance Flavors Creatively: </a:t>
            </a:r>
            <a:r>
              <a:rPr lang="en-US" dirty="0"/>
              <a:t>Experiment with spices, herbs, and marinades. Use citrus, garlic, or vinegars for zest without extra calories.</a:t>
            </a:r>
          </a:p>
        </p:txBody>
      </p:sp>
      <p:sp>
        <p:nvSpPr>
          <p:cNvPr id="3" name="Rectangle 2">
            <a:extLst>
              <a:ext uri="{FF2B5EF4-FFF2-40B4-BE49-F238E27FC236}">
                <a16:creationId xmlns:a16="http://schemas.microsoft.com/office/drawing/2014/main" id="{91294193-660F-0969-16CA-227F00EA8F8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51CBDCA-F55A-BB64-E5D5-ACC13B7A47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2EB09DE-E7DB-81B3-2DA6-8F19943A75C2}"/>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0546CA3-C26E-01F0-A665-4FA7D77E2A73}"/>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1072980-77EF-00CD-8113-CD3517E335A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9C47F38-9E26-372F-94EF-AB8E9C46110F}"/>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EF43BBE-6B90-2AFD-9957-3D921E3F8A3D}"/>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734988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68663-7A2A-DEF5-3C56-B4BD35AC04B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51F595E-3783-C382-2D9F-A1E707F1B5C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9E17E14-F2C1-CC52-9261-80EF62C4F44E}"/>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3.2 Techniques for Creative Meal Preparation</a:t>
            </a:r>
          </a:p>
        </p:txBody>
      </p:sp>
      <p:grpSp>
        <p:nvGrpSpPr>
          <p:cNvPr id="4" name="Group 3">
            <a:extLst>
              <a:ext uri="{FF2B5EF4-FFF2-40B4-BE49-F238E27FC236}">
                <a16:creationId xmlns:a16="http://schemas.microsoft.com/office/drawing/2014/main" id="{3C77BB30-A442-1C1E-7833-B774FBCA58E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21D98C3-E980-F15C-504B-D1575297A98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ED78562-03CA-8690-82A7-80535F9491F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0A7E65F-43B4-7611-1DDA-8704D0F773AE}"/>
              </a:ext>
            </a:extLst>
          </p:cNvPr>
          <p:cNvSpPr txBox="1"/>
          <p:nvPr/>
        </p:nvSpPr>
        <p:spPr>
          <a:xfrm>
            <a:off x="876300" y="2058936"/>
            <a:ext cx="7391400" cy="2862322"/>
          </a:xfrm>
          <a:prstGeom prst="rect">
            <a:avLst/>
          </a:prstGeom>
          <a:noFill/>
        </p:spPr>
        <p:txBody>
          <a:bodyPr wrap="square" rtlCol="0">
            <a:spAutoFit/>
          </a:bodyPr>
          <a:lstStyle/>
          <a:p>
            <a:r>
              <a:rPr lang="en-US" b="1" dirty="0"/>
              <a:t>Layering Textures and Colors: </a:t>
            </a:r>
            <a:r>
              <a:rPr lang="en-US" dirty="0"/>
              <a:t>Combine crisp, smooth, and crunchy textures for an engaging meal. Add vibrant colors to make dishes more visually appealing.</a:t>
            </a:r>
          </a:p>
          <a:p>
            <a:endParaRPr lang="en-US" dirty="0"/>
          </a:p>
          <a:p>
            <a:r>
              <a:rPr lang="en-US" b="1" dirty="0"/>
              <a:t>Innovative Presentation Styles:</a:t>
            </a:r>
            <a:r>
              <a:rPr lang="en-US" dirty="0"/>
              <a:t> Plate meals artistically using height, symmetry, or patterns. Serve meals in unique ways, like bowls, wraps, or layered dishes.</a:t>
            </a:r>
          </a:p>
          <a:p>
            <a:endParaRPr lang="en-US" dirty="0"/>
          </a:p>
          <a:p>
            <a:r>
              <a:rPr lang="en-US" b="1" dirty="0"/>
              <a:t>Healthy Substitutions: </a:t>
            </a:r>
            <a:r>
              <a:rPr lang="en-US" dirty="0"/>
              <a:t>Replace heavy creams with yogurt or coconut milk. Use whole-wheat pasta, zoodles, or cauliflower rice instead of refined grains.</a:t>
            </a:r>
          </a:p>
        </p:txBody>
      </p:sp>
      <p:sp>
        <p:nvSpPr>
          <p:cNvPr id="3" name="Rectangle 2">
            <a:extLst>
              <a:ext uri="{FF2B5EF4-FFF2-40B4-BE49-F238E27FC236}">
                <a16:creationId xmlns:a16="http://schemas.microsoft.com/office/drawing/2014/main" id="{D1BD04EF-171F-2CF1-B1C4-F82203FBF6A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579B561-6C4B-905E-5DC4-FEC3E948E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BB56D02-3C0B-C713-DCD6-0848A11223DE}"/>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8B587B6-0083-A75F-D197-FA3FF7112F19}"/>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0A431EE-7F9A-3954-D0BC-44C292AAA14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199835E-AFF6-3D58-6C9F-B2E06E062B7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1A78A5D-7EE9-8C70-ED3A-A445F8D74BB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964287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37C42-E400-8187-D871-430AA7ECCF7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8F5823A-E4C2-C4CB-382E-C83649C212F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BBC14EA-07EE-CB34-582F-E6DE430CC144}"/>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3.3 Meal Preparation in Small Spaces</a:t>
            </a:r>
          </a:p>
        </p:txBody>
      </p:sp>
      <p:grpSp>
        <p:nvGrpSpPr>
          <p:cNvPr id="4" name="Group 3">
            <a:extLst>
              <a:ext uri="{FF2B5EF4-FFF2-40B4-BE49-F238E27FC236}">
                <a16:creationId xmlns:a16="http://schemas.microsoft.com/office/drawing/2014/main" id="{002B385B-6D57-C273-69CB-A0DF6ADE429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2064194-CA98-EA9C-C20D-9C385B463F7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F69B873-9D8E-4D19-2E62-395018FC135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357004A-67D6-0508-6F1A-3457B69AA30B}"/>
              </a:ext>
            </a:extLst>
          </p:cNvPr>
          <p:cNvSpPr txBox="1"/>
          <p:nvPr/>
        </p:nvSpPr>
        <p:spPr>
          <a:xfrm>
            <a:off x="876300" y="2064409"/>
            <a:ext cx="7391400" cy="2585323"/>
          </a:xfrm>
          <a:prstGeom prst="rect">
            <a:avLst/>
          </a:prstGeom>
          <a:noFill/>
        </p:spPr>
        <p:txBody>
          <a:bodyPr wrap="square" rtlCol="0">
            <a:spAutoFit/>
          </a:bodyPr>
          <a:lstStyle/>
          <a:p>
            <a:r>
              <a:rPr lang="en-US" b="1" dirty="0"/>
              <a:t>Optimize Galley Space: </a:t>
            </a:r>
            <a:r>
              <a:rPr lang="en-US" dirty="0"/>
              <a:t>Use compact and multi-functional appliances. Keep utensils and tools organized and within reach.</a:t>
            </a:r>
          </a:p>
          <a:p>
            <a:endParaRPr lang="en-US" b="1" dirty="0"/>
          </a:p>
          <a:p>
            <a:r>
              <a:rPr lang="en-US" b="1" dirty="0"/>
              <a:t>Batch Preparation and Storage: </a:t>
            </a:r>
            <a:r>
              <a:rPr lang="en-US" dirty="0"/>
              <a:t>Prepare components in bulk for multiple dishes. Use airtight containers for long-lasting freshness.</a:t>
            </a:r>
          </a:p>
          <a:p>
            <a:endParaRPr lang="en-US" dirty="0"/>
          </a:p>
          <a:p>
            <a:r>
              <a:rPr lang="en-US" b="1" dirty="0"/>
              <a:t>Adapt Recipes to Limitations: </a:t>
            </a:r>
            <a:r>
              <a:rPr lang="en-US" dirty="0"/>
              <a:t>Choose recipes that require minimal ingredients and equipment. Prioritize one-pot or sheet-pan meals for simplicity.</a:t>
            </a:r>
          </a:p>
        </p:txBody>
      </p:sp>
      <p:sp>
        <p:nvSpPr>
          <p:cNvPr id="3" name="Rectangle 2">
            <a:extLst>
              <a:ext uri="{FF2B5EF4-FFF2-40B4-BE49-F238E27FC236}">
                <a16:creationId xmlns:a16="http://schemas.microsoft.com/office/drawing/2014/main" id="{6C93BC12-1661-6825-4D89-5F6D486017E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BF1A015-2276-65E2-5CA1-5DDD41C02F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7EF3D51-4AB8-B91A-29B7-34ED65A372C3}"/>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3A5F65C-78A4-8BAA-6B9D-108F5C23304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E56493C-997A-7E71-6F0B-C9F9380CE90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B8C58CB-F045-C9D6-D1C0-030D0F19F70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827DECB-F08C-7C6B-A39E-D8A078E5CEAD}"/>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204850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B311-494F-D39A-E547-DB2E4D3A465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85B5D0B-2070-A826-C7AE-FC939B14E4CE}"/>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F454BB1-C88A-0403-D261-8E38303FC613}"/>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3.4 Takeaway message</a:t>
            </a:r>
          </a:p>
        </p:txBody>
      </p:sp>
      <p:grpSp>
        <p:nvGrpSpPr>
          <p:cNvPr id="4" name="Group 3">
            <a:extLst>
              <a:ext uri="{FF2B5EF4-FFF2-40B4-BE49-F238E27FC236}">
                <a16:creationId xmlns:a16="http://schemas.microsoft.com/office/drawing/2014/main" id="{EE8838FD-677C-A7C4-135D-125093170BC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9575C95-726A-6C8C-4F1D-1FCD5C0BA7E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8023354-748E-DCA9-53E7-8372302C90B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680C9AD-55DE-6F20-F1F2-B99DF7982723}"/>
              </a:ext>
            </a:extLst>
          </p:cNvPr>
          <p:cNvSpPr txBox="1"/>
          <p:nvPr/>
        </p:nvSpPr>
        <p:spPr>
          <a:xfrm>
            <a:off x="876300" y="2053459"/>
            <a:ext cx="73914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Focus on </a:t>
            </a:r>
            <a:r>
              <a:rPr lang="en-US" b="1" dirty="0"/>
              <a:t>seasonal ingredients </a:t>
            </a:r>
            <a:r>
              <a:rPr lang="en-US" dirty="0"/>
              <a:t>for freshness and flavor.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Adjust dishes to meet </a:t>
            </a:r>
            <a:r>
              <a:rPr lang="en-US" b="1" dirty="0"/>
              <a:t>dietary preferences </a:t>
            </a:r>
            <a:r>
              <a:rPr lang="en-US" dirty="0"/>
              <a:t>like vegetarian or low-carb.</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Experiment with </a:t>
            </a:r>
            <a:r>
              <a:rPr lang="en-US" b="1" dirty="0"/>
              <a:t>international cuisines </a:t>
            </a:r>
            <a:r>
              <a:rPr lang="en-US" dirty="0"/>
              <a:t>for new ideas.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Ensure meals are </a:t>
            </a:r>
            <a:r>
              <a:rPr lang="en-US" b="1" dirty="0"/>
              <a:t>balanced in macronutrients</a:t>
            </a:r>
            <a:r>
              <a:rPr lang="en-US" dirty="0"/>
              <a:t> (proteins, carbs, and fats).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 leftovers creatively to </a:t>
            </a:r>
            <a:r>
              <a:rPr lang="en-US" b="1" dirty="0"/>
              <a:t>reduce waste</a:t>
            </a:r>
            <a:r>
              <a:rPr lang="en-US" dirty="0"/>
              <a:t> and </a:t>
            </a:r>
            <a:r>
              <a:rPr lang="en-US" b="1" dirty="0"/>
              <a:t>inspire new dishes</a:t>
            </a:r>
            <a:r>
              <a:rPr lang="en-US" dirty="0"/>
              <a:t>.</a:t>
            </a:r>
          </a:p>
        </p:txBody>
      </p:sp>
      <p:sp>
        <p:nvSpPr>
          <p:cNvPr id="3" name="Rectangle 2">
            <a:extLst>
              <a:ext uri="{FF2B5EF4-FFF2-40B4-BE49-F238E27FC236}">
                <a16:creationId xmlns:a16="http://schemas.microsoft.com/office/drawing/2014/main" id="{DE82F020-A58C-2684-188F-B29913F709F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83DF3DB-FBA4-AAE5-CB88-FCDF478E06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007A952-13DF-22EF-1F4F-5A42725DC25E}"/>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2A44018-D329-791B-415B-3A2DF9259FB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2A1BA96-180A-7242-7942-317F0648D6D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9414AC8-E54D-579B-F2AD-39244EAD4E26}"/>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DC42E87-07DC-393E-7150-0A4BC199F9EE}"/>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11947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27BC7-8E0C-EDB9-9602-77B568680C1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FB812697-CC37-6CCC-B831-377DCAFED8C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945536E-A616-3F0D-06D3-2E87894157B9}"/>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4. Best Practices for Healthy and Efficient Cooking</a:t>
            </a:r>
          </a:p>
        </p:txBody>
      </p:sp>
      <p:grpSp>
        <p:nvGrpSpPr>
          <p:cNvPr id="4" name="Group 3">
            <a:extLst>
              <a:ext uri="{FF2B5EF4-FFF2-40B4-BE49-F238E27FC236}">
                <a16:creationId xmlns:a16="http://schemas.microsoft.com/office/drawing/2014/main" id="{EA04ABFA-3DAA-B18C-F0D7-2BCEB2797B4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1F7AD2E-4BEB-EE59-695A-2BA7DD6090D7}"/>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81DAB033-EAEB-E6E2-582C-F85B793FD5B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E1563005-878E-D9BC-18D2-EBA69C48B3B7}"/>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6034DD9-139C-BE4F-66BF-4A0427BD7C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40281370-DF31-6AC0-72C0-4A68FD87665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385FD91-8F6F-B896-5B1A-F048E9B689D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154AEF4-1F59-DCD6-FF6D-B4862EDCF8DE}"/>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8438837-295F-7735-271D-FABAEFC2928B}"/>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75F317F-B219-E9C6-73B2-95B69995F5D0}"/>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888964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Content</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76396" y="1853701"/>
            <a:ext cx="7391400" cy="3892732"/>
          </a:xfrm>
          <a:prstGeom prst="rect">
            <a:avLst/>
          </a:prstGeom>
          <a:noFill/>
        </p:spPr>
        <p:txBody>
          <a:bodyPr wrap="square" rtlCol="0">
            <a:spAutoFit/>
          </a:bodyPr>
          <a:lstStyle/>
          <a:p>
            <a:pPr marL="342900" indent="-342900">
              <a:lnSpc>
                <a:spcPct val="200000"/>
              </a:lnSpc>
              <a:buAutoNum type="arabicPeriod"/>
            </a:pPr>
            <a:r>
              <a:rPr lang="en-US" dirty="0"/>
              <a:t>Introduction to knife skills and food preparation techniques</a:t>
            </a:r>
          </a:p>
          <a:p>
            <a:pPr marL="342900" indent="-342900">
              <a:lnSpc>
                <a:spcPct val="200000"/>
              </a:lnSpc>
              <a:buAutoNum type="arabicPeriod"/>
            </a:pPr>
            <a:r>
              <a:rPr lang="en-US" dirty="0"/>
              <a:t>Types of knives and their uses</a:t>
            </a:r>
          </a:p>
          <a:p>
            <a:pPr marL="342900" indent="-342900">
              <a:lnSpc>
                <a:spcPct val="200000"/>
              </a:lnSpc>
              <a:buAutoNum type="arabicPeriod"/>
            </a:pPr>
            <a:r>
              <a:rPr lang="en-GB" dirty="0"/>
              <a:t>Knife handling and maintenance</a:t>
            </a:r>
            <a:endParaRPr lang="en-US" dirty="0"/>
          </a:p>
          <a:p>
            <a:pPr marL="342900" indent="-342900">
              <a:lnSpc>
                <a:spcPct val="200000"/>
              </a:lnSpc>
              <a:buAutoNum type="arabicPeriod"/>
            </a:pPr>
            <a:r>
              <a:rPr lang="en-US" dirty="0"/>
              <a:t>Basic cutting techniques</a:t>
            </a:r>
          </a:p>
          <a:p>
            <a:pPr marL="342900" indent="-342900">
              <a:lnSpc>
                <a:spcPct val="200000"/>
              </a:lnSpc>
              <a:buAutoNum type="arabicPeriod"/>
            </a:pPr>
            <a:r>
              <a:rPr lang="en-US" dirty="0"/>
              <a:t>Safe handling of kitchen equipment</a:t>
            </a:r>
          </a:p>
          <a:p>
            <a:pPr marL="342900" indent="-342900">
              <a:lnSpc>
                <a:spcPct val="200000"/>
              </a:lnSpc>
              <a:buAutoNum type="arabicPeriod"/>
            </a:pPr>
            <a:r>
              <a:rPr lang="en-US" dirty="0"/>
              <a:t>Efficient food preparation methods</a:t>
            </a:r>
          </a:p>
          <a:p>
            <a:pPr marL="342900" indent="-342900">
              <a:lnSpc>
                <a:spcPct val="200000"/>
              </a:lnSpc>
              <a:buAutoNum type="arabicPeriod"/>
            </a:pPr>
            <a:r>
              <a:rPr lang="en-US" dirty="0"/>
              <a:t>Assessment</a:t>
            </a:r>
          </a:p>
        </p:txBody>
      </p:sp>
      <p:sp>
        <p:nvSpPr>
          <p:cNvPr id="3" name="Rectangle 2">
            <a:extLst>
              <a:ext uri="{FF2B5EF4-FFF2-40B4-BE49-F238E27FC236}">
                <a16:creationId xmlns:a16="http://schemas.microsoft.com/office/drawing/2014/main" id="{845324F5-228D-4153-A72B-0D266AEF5B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Tree>
    <p:extLst>
      <p:ext uri="{BB962C8B-B14F-4D97-AF65-F5344CB8AC3E}">
        <p14:creationId xmlns:p14="http://schemas.microsoft.com/office/powerpoint/2010/main" val="1789779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4DFB4-D49B-4B8F-3373-CD8878D4F69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BC249EC-D2D2-D547-3A4D-CCACE45D3ED3}"/>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3B79B36-851A-8007-FF6F-DF575E48C3E3}"/>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4.1 </a:t>
            </a:r>
            <a:r>
              <a:rPr lang="en-GB" sz="2400" b="1" dirty="0">
                <a:latin typeface="Times New Roman" panose="02020603050405020304" pitchFamily="18" charset="0"/>
                <a:cs typeface="Times New Roman" panose="02020603050405020304" pitchFamily="18" charset="0"/>
              </a:rPr>
              <a:t>Healthy Cooking Techniques</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D49A6C6-7C05-776A-B19E-E58BCD449C8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52D78F0-F257-1B40-25C4-8EB5650F6EE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E95A625-4710-026B-BA24-7295CDE575F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114512E-4D6F-4DCB-E31E-A02BBC4C19EB}"/>
              </a:ext>
            </a:extLst>
          </p:cNvPr>
          <p:cNvSpPr txBox="1"/>
          <p:nvPr/>
        </p:nvSpPr>
        <p:spPr>
          <a:xfrm>
            <a:off x="443511" y="2058936"/>
            <a:ext cx="8267929" cy="3416320"/>
          </a:xfrm>
          <a:prstGeom prst="rect">
            <a:avLst/>
          </a:prstGeom>
          <a:noFill/>
        </p:spPr>
        <p:txBody>
          <a:bodyPr wrap="square" rtlCol="0">
            <a:spAutoFit/>
          </a:bodyPr>
          <a:lstStyle/>
          <a:p>
            <a:r>
              <a:rPr lang="en-US" b="1" dirty="0"/>
              <a:t>Steaming: </a:t>
            </a:r>
            <a:r>
              <a:rPr lang="en-US" dirty="0"/>
              <a:t>Cooking food using steam. Ideal for vegetables, fish, and dumplings. </a:t>
            </a:r>
            <a:r>
              <a:rPr lang="en-GB" dirty="0"/>
              <a:t>Preserves vitamins and minerals.</a:t>
            </a:r>
            <a:endParaRPr lang="en-US" dirty="0"/>
          </a:p>
          <a:p>
            <a:pPr marL="285750" indent="-285750">
              <a:buFont typeface="Arial" panose="020B0604020202020204" pitchFamily="34" charset="0"/>
              <a:buChar char="•"/>
            </a:pPr>
            <a:endParaRPr lang="en-US" dirty="0"/>
          </a:p>
          <a:p>
            <a:r>
              <a:rPr lang="en-US" b="1" dirty="0"/>
              <a:t>Grilling: </a:t>
            </a:r>
            <a:r>
              <a:rPr lang="en-US" dirty="0"/>
              <a:t>Cooking food over direct heat, often on a grill or griddle. Adds natural smokiness and flavor. Reduces fat content by letting excess fat drip off.</a:t>
            </a:r>
          </a:p>
          <a:p>
            <a:pPr marL="285750" indent="-285750">
              <a:buFont typeface="Arial" panose="020B0604020202020204" pitchFamily="34" charset="0"/>
              <a:buChar char="•"/>
            </a:pPr>
            <a:endParaRPr lang="en-US" dirty="0"/>
          </a:p>
          <a:p>
            <a:r>
              <a:rPr lang="en-US" b="1" dirty="0"/>
              <a:t>Roasting: </a:t>
            </a:r>
            <a:r>
              <a:rPr lang="en-US" dirty="0"/>
              <a:t>Baking food in the oven with dry heat, often at high temperatures. Ideal for root vegetables, poultry, and meats. Enhances natural sweetness and caramelization. </a:t>
            </a:r>
          </a:p>
          <a:p>
            <a:endParaRPr lang="en-US" dirty="0"/>
          </a:p>
          <a:p>
            <a:r>
              <a:rPr lang="en-US" b="1" dirty="0"/>
              <a:t>Sautéing: </a:t>
            </a:r>
            <a:r>
              <a:rPr lang="en-US" dirty="0"/>
              <a:t>Cooking food quickly in a small amount of oil or butter over medium-high heat. Great for vegetables, seafood, or lean meats. Preserves texture and color of ingredients. </a:t>
            </a:r>
          </a:p>
        </p:txBody>
      </p:sp>
      <p:sp>
        <p:nvSpPr>
          <p:cNvPr id="3" name="Rectangle 2">
            <a:extLst>
              <a:ext uri="{FF2B5EF4-FFF2-40B4-BE49-F238E27FC236}">
                <a16:creationId xmlns:a16="http://schemas.microsoft.com/office/drawing/2014/main" id="{2487388C-9D82-31E9-BD15-B72B9610F79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3E2E4BE-7DD3-D5D6-2108-6F2691410F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2ED8121-68ED-F40D-8649-A3AF6C8CB6A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6B0D88F-613C-5E57-833F-86C7F30D35A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F1E162E7-2162-D71B-CBA7-A7AAE59F66E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F7EE96A-8026-D8A0-8033-B1CAFDDD74E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2AF36B7-4B99-FBFF-8ECE-D7730BD48AA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843380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84A29-5DE8-CEAB-07B0-127192F95B8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A678351-7179-F266-B583-850566914914}"/>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A9C5C26-E3EF-8D87-290F-EA49FB03CA1D}"/>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4.2 </a:t>
            </a:r>
            <a:r>
              <a:rPr lang="en-GB" sz="2400" b="1" dirty="0">
                <a:latin typeface="Times New Roman" panose="02020603050405020304" pitchFamily="18" charset="0"/>
                <a:cs typeface="Times New Roman" panose="02020603050405020304" pitchFamily="18" charset="0"/>
              </a:rPr>
              <a:t>Flavour Enhancement</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B0552A7B-870E-354B-227A-E468E3A8C24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CDBA331-9223-6A52-E860-7253E82ABD8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6B376692-8568-33FB-3CFB-BAA72153C3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816EEB4-A438-64F6-09C1-5A374C80F5BD}"/>
              </a:ext>
            </a:extLst>
          </p:cNvPr>
          <p:cNvSpPr txBox="1"/>
          <p:nvPr/>
        </p:nvSpPr>
        <p:spPr>
          <a:xfrm>
            <a:off x="443511" y="2058936"/>
            <a:ext cx="8267929" cy="3970318"/>
          </a:xfrm>
          <a:prstGeom prst="rect">
            <a:avLst/>
          </a:prstGeom>
          <a:noFill/>
        </p:spPr>
        <p:txBody>
          <a:bodyPr wrap="square" rtlCol="0">
            <a:spAutoFit/>
          </a:bodyPr>
          <a:lstStyle/>
          <a:p>
            <a:r>
              <a:rPr lang="en-US" b="1" dirty="0"/>
              <a:t>Use of herbs and spices: </a:t>
            </a:r>
            <a:r>
              <a:rPr lang="en-US" dirty="0"/>
              <a:t>Basil, rosemary, cumin, turmeric for added depth. Experiment with spice blends from different cuisines.</a:t>
            </a:r>
          </a:p>
          <a:p>
            <a:endParaRPr lang="en-US" dirty="0"/>
          </a:p>
          <a:p>
            <a:r>
              <a:rPr lang="en-US" b="1" dirty="0"/>
              <a:t>Acidity for balance: </a:t>
            </a:r>
            <a:r>
              <a:rPr lang="en-US" dirty="0"/>
              <a:t>Add lemon juice, vinegars, or citrus zest. Enhances brightness and cuts through richness.</a:t>
            </a:r>
          </a:p>
          <a:p>
            <a:endParaRPr lang="en-US" b="1" dirty="0"/>
          </a:p>
          <a:p>
            <a:r>
              <a:rPr lang="en-US" b="1" dirty="0"/>
              <a:t>Layering textures: </a:t>
            </a:r>
            <a:r>
              <a:rPr lang="en-US" dirty="0"/>
              <a:t>Combine crispy, creamy, and tender elements. Provides a more engaging eating experience.</a:t>
            </a:r>
          </a:p>
          <a:p>
            <a:endParaRPr lang="en-US" b="1" dirty="0"/>
          </a:p>
          <a:p>
            <a:r>
              <a:rPr lang="en-US" b="1" dirty="0"/>
              <a:t>Marinades and rubs: </a:t>
            </a:r>
            <a:r>
              <a:rPr lang="en-US" dirty="0"/>
              <a:t>Combine garlic, ginger, and soy for umami flavors. Use yogurt or citrus-based marinades for tenderizing proteins.</a:t>
            </a:r>
          </a:p>
          <a:p>
            <a:endParaRPr lang="en-US" b="1" dirty="0"/>
          </a:p>
          <a:p>
            <a:r>
              <a:rPr lang="en-US" b="1" dirty="0"/>
              <a:t>Natural sweetness: </a:t>
            </a:r>
            <a:r>
              <a:rPr lang="en-US" dirty="0"/>
              <a:t>Add fruits like apples, berries, or dates. Helps balance flavors without refined sugars.</a:t>
            </a:r>
          </a:p>
        </p:txBody>
      </p:sp>
      <p:sp>
        <p:nvSpPr>
          <p:cNvPr id="3" name="Rectangle 2">
            <a:extLst>
              <a:ext uri="{FF2B5EF4-FFF2-40B4-BE49-F238E27FC236}">
                <a16:creationId xmlns:a16="http://schemas.microsoft.com/office/drawing/2014/main" id="{39BCAB19-2DB8-B599-716E-2C7E87353B64}"/>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3CE6189-788E-F072-33D8-374BE986B3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5776B8C-23FD-D83C-C189-54B1A215D98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487FB62-182B-2FB1-ED73-D6D19D65F16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98CC116-83E7-3112-F6FB-3CA48A1C140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93EBE54-F645-556A-DFAE-C29A01C5C1F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F47196A-6DFA-6C4A-B7CD-553FF3BAB315}"/>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794227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13B5D-0B97-BA59-569C-E66FF60FC3F8}"/>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6D4B059-B86F-290B-3C6B-DF5A7AD4C6C4}"/>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4D982AA-485E-3296-B5B8-CBD4C68E49F9}"/>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4.3 Time management in food preparation</a:t>
            </a:r>
          </a:p>
        </p:txBody>
      </p:sp>
      <p:grpSp>
        <p:nvGrpSpPr>
          <p:cNvPr id="4" name="Group 3">
            <a:extLst>
              <a:ext uri="{FF2B5EF4-FFF2-40B4-BE49-F238E27FC236}">
                <a16:creationId xmlns:a16="http://schemas.microsoft.com/office/drawing/2014/main" id="{2430B381-979E-B89F-245F-2142C87B397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9CADE7B-49AD-3085-CC8C-168BC2A4660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0D7EAE7F-84A0-C509-ADA4-BC759E3F2A8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63ACA48-2315-02D2-EFDE-D9B27CE2211A}"/>
              </a:ext>
            </a:extLst>
          </p:cNvPr>
          <p:cNvSpPr txBox="1"/>
          <p:nvPr/>
        </p:nvSpPr>
        <p:spPr>
          <a:xfrm>
            <a:off x="766560" y="2053461"/>
            <a:ext cx="7616350" cy="3970318"/>
          </a:xfrm>
          <a:prstGeom prst="rect">
            <a:avLst/>
          </a:prstGeom>
          <a:noFill/>
        </p:spPr>
        <p:txBody>
          <a:bodyPr wrap="square" rtlCol="0">
            <a:spAutoFit/>
          </a:bodyPr>
          <a:lstStyle/>
          <a:p>
            <a:r>
              <a:rPr lang="en-US" b="1" dirty="0"/>
              <a:t>Meal planning: </a:t>
            </a:r>
            <a:r>
              <a:rPr lang="en-US" dirty="0"/>
              <a:t>Create a weekly menu to avoid last-minute stress. Focus on balanced meals with versatile ingredients.</a:t>
            </a:r>
          </a:p>
          <a:p>
            <a:endParaRPr lang="en-US" dirty="0"/>
          </a:p>
          <a:p>
            <a:r>
              <a:rPr lang="en-US" b="1" dirty="0"/>
              <a:t>Batch cooking: </a:t>
            </a:r>
            <a:r>
              <a:rPr lang="en-US" dirty="0"/>
              <a:t>Prepare large quantities of staples (e.g., grains, soups). Freeze portions for quick reheating. </a:t>
            </a:r>
          </a:p>
          <a:p>
            <a:endParaRPr lang="en-US" dirty="0"/>
          </a:p>
          <a:p>
            <a:r>
              <a:rPr lang="en-US" b="1" dirty="0"/>
              <a:t>Prep in advance: </a:t>
            </a:r>
            <a:r>
              <a:rPr lang="en-US" dirty="0"/>
              <a:t>Chop vegetables, marinate proteins, and measure spices ahead of time. Use pre-portioned ingredients to speed up cooking. </a:t>
            </a:r>
          </a:p>
          <a:p>
            <a:endParaRPr lang="en-US" dirty="0"/>
          </a:p>
          <a:p>
            <a:r>
              <a:rPr lang="en-US" b="1" dirty="0"/>
              <a:t>Use multi-functional equipment:</a:t>
            </a:r>
            <a:r>
              <a:rPr lang="en-US" dirty="0"/>
              <a:t> </a:t>
            </a:r>
            <a:r>
              <a:rPr lang="en-US" dirty="0" err="1"/>
              <a:t>Opt</a:t>
            </a:r>
            <a:r>
              <a:rPr lang="en-US" dirty="0"/>
              <a:t> for pressure cookers, slow cookers, or air fryers. Save time with one-pot or sheet-pan meals. </a:t>
            </a:r>
          </a:p>
          <a:p>
            <a:endParaRPr lang="en-US" dirty="0"/>
          </a:p>
          <a:p>
            <a:r>
              <a:rPr lang="en-US" b="1" dirty="0"/>
              <a:t>Organize workspace:</a:t>
            </a:r>
            <a:r>
              <a:rPr lang="en-US" dirty="0"/>
              <a:t> Keep tools and ingredients easily accessible. Clean as you go to minimize downtime.</a:t>
            </a:r>
          </a:p>
        </p:txBody>
      </p:sp>
      <p:sp>
        <p:nvSpPr>
          <p:cNvPr id="3" name="Rectangle 2">
            <a:extLst>
              <a:ext uri="{FF2B5EF4-FFF2-40B4-BE49-F238E27FC236}">
                <a16:creationId xmlns:a16="http://schemas.microsoft.com/office/drawing/2014/main" id="{2DC4E571-C560-4165-C5AB-8777D6AB016B}"/>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ADE0E770-F2E2-E424-6809-90E831DAD4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EA30A73-0FB8-6F1F-37FC-B16C0A80BDBC}"/>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4A78E39-DAAD-65E2-26D2-A329D11423C2}"/>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F370033-03CD-833D-F260-1C7C553AB5A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DA67828-9BAE-6A92-58EA-7A9FE347AE16}"/>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4E2020A5-0DCB-4FA6-9CD8-5E6E379356A8}"/>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815844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FBDBB-ADE8-CEA6-10E9-702975D05D2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DF45E8C-40F5-94A5-C193-8468DD06002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6CEBEF3-660B-3BF2-25EC-F9A2BCA08496}"/>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4.4 Takeaway message</a:t>
            </a:r>
          </a:p>
        </p:txBody>
      </p:sp>
      <p:grpSp>
        <p:nvGrpSpPr>
          <p:cNvPr id="4" name="Group 3">
            <a:extLst>
              <a:ext uri="{FF2B5EF4-FFF2-40B4-BE49-F238E27FC236}">
                <a16:creationId xmlns:a16="http://schemas.microsoft.com/office/drawing/2014/main" id="{F47A6D4B-4A00-ADBA-A629-536244A04FD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24F077F-E8E5-F91C-534C-E82FB3C9E49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113E6219-8DEB-9C8D-E25D-0A47CC06441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47B115F-13FB-D8F5-D8BE-08944D4DA503}"/>
              </a:ext>
            </a:extLst>
          </p:cNvPr>
          <p:cNvSpPr txBox="1"/>
          <p:nvPr/>
        </p:nvSpPr>
        <p:spPr>
          <a:xfrm>
            <a:off x="766560" y="2053461"/>
            <a:ext cx="761635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Prioritize </a:t>
            </a:r>
            <a:r>
              <a:rPr lang="en-US" b="1" dirty="0"/>
              <a:t>nutrient-rich cooking methods</a:t>
            </a:r>
            <a:r>
              <a:rPr lang="en-US" dirty="0"/>
              <a:t> like steaming and roasting.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 </a:t>
            </a:r>
            <a:r>
              <a:rPr lang="en-US" b="1" dirty="0"/>
              <a:t>natural ingredients </a:t>
            </a:r>
            <a:r>
              <a:rPr lang="en-US" dirty="0"/>
              <a:t>to enhance flavor creatively.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Save time by adopting </a:t>
            </a:r>
            <a:r>
              <a:rPr lang="en-US" b="1" dirty="0"/>
              <a:t>batch cooking </a:t>
            </a:r>
            <a:r>
              <a:rPr lang="en-US" dirty="0"/>
              <a:t>and </a:t>
            </a:r>
            <a:r>
              <a:rPr lang="en-US" b="1" dirty="0"/>
              <a:t>meal planning </a:t>
            </a:r>
            <a:r>
              <a:rPr lang="en-US" dirty="0"/>
              <a:t>habits.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Maintain an </a:t>
            </a:r>
            <a:r>
              <a:rPr lang="en-US" b="1" dirty="0"/>
              <a:t>organized kitchen </a:t>
            </a:r>
            <a:r>
              <a:rPr lang="en-US" dirty="0"/>
              <a:t>to work efficiently.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Continuously explore </a:t>
            </a:r>
            <a:r>
              <a:rPr lang="en-US" b="1" dirty="0"/>
              <a:t>new techniques </a:t>
            </a:r>
            <a:r>
              <a:rPr lang="en-US" dirty="0"/>
              <a:t>to make meals healthier and more flavorful.</a:t>
            </a:r>
          </a:p>
        </p:txBody>
      </p:sp>
      <p:sp>
        <p:nvSpPr>
          <p:cNvPr id="3" name="Rectangle 2">
            <a:extLst>
              <a:ext uri="{FF2B5EF4-FFF2-40B4-BE49-F238E27FC236}">
                <a16:creationId xmlns:a16="http://schemas.microsoft.com/office/drawing/2014/main" id="{5F76DB31-2574-CA75-2F9F-A6108280F8E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36434D1-BC8B-D920-9E16-D79794A1A9F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E67C587-333B-1BDF-B0F4-570FE903F67E}"/>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F2576CF-1B7F-9A49-93CA-7670DD6A2DAF}"/>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DB2A6D7-922A-CA7D-CFDA-BDCC9EE7F9D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0E34924-A685-72D3-4AAC-DBBA49426D6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CCBDA2E-EB11-3BE6-43F4-A1F5E7E5EFD6}"/>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810288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F047-16AA-3E36-9B39-6B35FF43622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F79BD9D-40FB-E556-DB23-2FF06E67B61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2301ADB-BC2F-9785-AC35-B292A3DB64BC}"/>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5. Safe handling of kitchen equipment</a:t>
            </a:r>
          </a:p>
        </p:txBody>
      </p:sp>
      <p:grpSp>
        <p:nvGrpSpPr>
          <p:cNvPr id="4" name="Group 3">
            <a:extLst>
              <a:ext uri="{FF2B5EF4-FFF2-40B4-BE49-F238E27FC236}">
                <a16:creationId xmlns:a16="http://schemas.microsoft.com/office/drawing/2014/main" id="{C0EAEF5A-3AF0-A317-19B3-953DFDCBE826}"/>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DFBF6D0-B5AC-AECE-E040-D32D1408F82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BDF4C6DA-24A9-9574-3955-5AAA5BBEBE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259B9C27-21DD-1662-558F-93783A65324A}"/>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2610289A-3C5D-C500-6ADE-73B7545631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64196CD-AABD-08D5-F409-A25147CA569C}"/>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9B0CA10-9BAA-32FF-45B7-ACC6F8FC5837}"/>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69473A-69CF-3BD0-C529-B45D45D6330A}"/>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5E9688A-EBD7-B7F4-DB4C-37F62343C7E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88BF4BE-A173-753A-ACC4-D810F93A1A0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567134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38815-7E65-7E96-13D9-9A440FA5A98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051A26B-F955-9DF1-5683-B17F4895BDE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CD69AD02-166D-0E01-5087-74306E80EC1E}"/>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5.1 </a:t>
            </a:r>
            <a:r>
              <a:rPr lang="en-GB" sz="2400" b="1" dirty="0">
                <a:latin typeface="Times New Roman" panose="02020603050405020304" pitchFamily="18" charset="0"/>
                <a:cs typeface="Times New Roman" panose="02020603050405020304" pitchFamily="18" charset="0"/>
              </a:rPr>
              <a:t>Why safe handling of kitchen equipment matters</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F8AED69-5C51-7DD2-E385-03A280BDAAB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7D1A77B-F6B8-60FE-C161-34023F84E43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5420A457-BDF6-BA8C-6419-9CDA066FE73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948CC7E-F7BF-7F54-7E76-BDE5DC74BCF0}"/>
              </a:ext>
            </a:extLst>
          </p:cNvPr>
          <p:cNvSpPr txBox="1"/>
          <p:nvPr/>
        </p:nvSpPr>
        <p:spPr>
          <a:xfrm>
            <a:off x="876300" y="2058936"/>
            <a:ext cx="7391400" cy="2031325"/>
          </a:xfrm>
          <a:prstGeom prst="rect">
            <a:avLst/>
          </a:prstGeom>
          <a:noFill/>
        </p:spPr>
        <p:txBody>
          <a:bodyPr wrap="square" rtlCol="0">
            <a:spAutoFit/>
          </a:bodyPr>
          <a:lstStyle/>
          <a:p>
            <a:r>
              <a:rPr lang="en-US" b="1" dirty="0"/>
              <a:t>Safe handling</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Prevents accidents and injuries.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Ensures smooth and efficient food preparation.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Prolongs the life of kitchen tools and appliances.</a:t>
            </a:r>
          </a:p>
        </p:txBody>
      </p:sp>
      <p:sp>
        <p:nvSpPr>
          <p:cNvPr id="3" name="Rectangle 2">
            <a:extLst>
              <a:ext uri="{FF2B5EF4-FFF2-40B4-BE49-F238E27FC236}">
                <a16:creationId xmlns:a16="http://schemas.microsoft.com/office/drawing/2014/main" id="{423D753D-0434-B56B-A61F-FB13B08F7F7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D3206A93-C5F3-F811-FA37-0799010B4C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5521BD9-CFDD-4E12-FE64-F7992BA668A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40ED984-9DB9-CCB3-E234-CA92BAAF408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63DFD1F-F376-CC6E-204F-FDBA3CF0147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4190DCC-6A10-BFBF-58A4-8C72E5BCDBB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CCECE64-575A-13C8-B646-B1D8F56F85B4}"/>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965234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D003C-A000-FDDB-6A4B-B03E19E2DA3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C97741A-5428-36E3-F851-88980DFC27E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D6681EEB-B228-FD6C-9B84-E1A98D860951}"/>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5.2 Proper use and maintenance of kitchen equipment</a:t>
            </a:r>
          </a:p>
        </p:txBody>
      </p:sp>
      <p:grpSp>
        <p:nvGrpSpPr>
          <p:cNvPr id="4" name="Group 3">
            <a:extLst>
              <a:ext uri="{FF2B5EF4-FFF2-40B4-BE49-F238E27FC236}">
                <a16:creationId xmlns:a16="http://schemas.microsoft.com/office/drawing/2014/main" id="{9E11CDD2-505F-8BFF-5A6B-3B0E04F0D4F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9E66175B-CF5F-9996-62D9-92F3B582D80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98A3158-D740-13DF-3F78-6E22AD0C668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DA8F189-FC66-8EC5-6728-C86AFC5D1B6E}"/>
              </a:ext>
            </a:extLst>
          </p:cNvPr>
          <p:cNvSpPr txBox="1"/>
          <p:nvPr/>
        </p:nvSpPr>
        <p:spPr>
          <a:xfrm>
            <a:off x="876300" y="2058936"/>
            <a:ext cx="7391400" cy="2862322"/>
          </a:xfrm>
          <a:prstGeom prst="rect">
            <a:avLst/>
          </a:prstGeom>
          <a:noFill/>
        </p:spPr>
        <p:txBody>
          <a:bodyPr wrap="square" rtlCol="0">
            <a:spAutoFit/>
          </a:bodyPr>
          <a:lstStyle/>
          <a:p>
            <a:r>
              <a:rPr lang="en-US" b="1" dirty="0"/>
              <a:t>Stove and Oven: </a:t>
            </a:r>
            <a:r>
              <a:rPr lang="en-US" dirty="0"/>
              <a:t>Ensure knobs are off when not in use. Clean spills immediately to prevent grease fires. Regularly check for gas leaks or faulty wiring.</a:t>
            </a:r>
          </a:p>
          <a:p>
            <a:endParaRPr lang="en-US" b="1" dirty="0"/>
          </a:p>
          <a:p>
            <a:r>
              <a:rPr lang="en-US" b="1" dirty="0"/>
              <a:t>Blender and Food Processor: </a:t>
            </a:r>
            <a:r>
              <a:rPr lang="en-US" dirty="0"/>
              <a:t>Assemble and secure parts properly before </a:t>
            </a:r>
            <a:r>
              <a:rPr lang="en-US" dirty="0" err="1"/>
              <a:t>use.Never</a:t>
            </a:r>
            <a:r>
              <a:rPr lang="en-US" dirty="0"/>
              <a:t> reach into the bowl while the blades are in motion. Wash blades and containers carefully to avoid cuts.</a:t>
            </a:r>
          </a:p>
          <a:p>
            <a:endParaRPr lang="en-US" dirty="0"/>
          </a:p>
          <a:p>
            <a:r>
              <a:rPr lang="en-US" b="1" dirty="0"/>
              <a:t>Safety Precautions: </a:t>
            </a:r>
            <a:r>
              <a:rPr lang="en-US" dirty="0"/>
              <a:t>Always read the equipment manual. Inspect appliances regularly for wear or damage. Keep cords and plugs away from water.</a:t>
            </a:r>
          </a:p>
        </p:txBody>
      </p:sp>
      <p:sp>
        <p:nvSpPr>
          <p:cNvPr id="3" name="Rectangle 2">
            <a:extLst>
              <a:ext uri="{FF2B5EF4-FFF2-40B4-BE49-F238E27FC236}">
                <a16:creationId xmlns:a16="http://schemas.microsoft.com/office/drawing/2014/main" id="{5A36E178-5F80-7741-AA23-A4F028D1B45B}"/>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9F789C5-A80F-1C34-7E35-BD32EDB053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CCB6585-89FD-7466-6C88-E88833E927B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498361C-A536-CFBC-422F-2936D6634B4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B033A26D-53BB-71DB-2E5D-2A4080A8D1A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0E53E41-4179-DD48-22A3-2E512BC8B63B}"/>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2BA2E2E4-3451-EB10-70EC-691B5CF78193}"/>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835544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1E32-AF30-801C-08B7-629BA9F5F30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601A6F8-05BA-355F-DAE2-9C6365089795}"/>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ADFA838-989A-17A0-B57C-9ADEFAB0F7E1}"/>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5.3 Safe electrical practices in the kitchen</a:t>
            </a:r>
          </a:p>
        </p:txBody>
      </p:sp>
      <p:grpSp>
        <p:nvGrpSpPr>
          <p:cNvPr id="4" name="Group 3">
            <a:extLst>
              <a:ext uri="{FF2B5EF4-FFF2-40B4-BE49-F238E27FC236}">
                <a16:creationId xmlns:a16="http://schemas.microsoft.com/office/drawing/2014/main" id="{FD3ECEEA-D9ED-58AB-C663-2B4E94DD67D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10008AB-62BF-4C53-04EB-3AA7CB6CCB3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19BD9342-5E0A-955E-DBC2-8C7EEAEDCA2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3CA82A6-30E9-A149-01C8-FA11AF9ECC93}"/>
              </a:ext>
            </a:extLst>
          </p:cNvPr>
          <p:cNvSpPr txBox="1"/>
          <p:nvPr/>
        </p:nvSpPr>
        <p:spPr>
          <a:xfrm>
            <a:off x="876300" y="2058936"/>
            <a:ext cx="7391400" cy="3139321"/>
          </a:xfrm>
          <a:prstGeom prst="rect">
            <a:avLst/>
          </a:prstGeom>
          <a:noFill/>
        </p:spPr>
        <p:txBody>
          <a:bodyPr wrap="square" rtlCol="0">
            <a:spAutoFit/>
          </a:bodyPr>
          <a:lstStyle/>
          <a:p>
            <a:r>
              <a:rPr lang="en-US" b="1" dirty="0"/>
              <a:t>Avoid overloading circuits:</a:t>
            </a:r>
            <a:r>
              <a:rPr lang="en-US" dirty="0"/>
              <a:t> Use appliances one at a time on shared outlets. Plug directly into a grounded outlet, avoiding extensions.</a:t>
            </a:r>
          </a:p>
          <a:p>
            <a:endParaRPr lang="en-US" b="1" dirty="0"/>
          </a:p>
          <a:p>
            <a:r>
              <a:rPr lang="en-US" b="1" dirty="0"/>
              <a:t>Prevent water contact: </a:t>
            </a:r>
            <a:r>
              <a:rPr lang="en-US" dirty="0"/>
              <a:t>Keep cords and plugs dry. Never use wet hands to handle electrical appliances.</a:t>
            </a:r>
          </a:p>
          <a:p>
            <a:endParaRPr lang="en-US" b="1" dirty="0"/>
          </a:p>
          <a:p>
            <a:r>
              <a:rPr lang="en-US" b="1" dirty="0"/>
              <a:t>Perform regular inspections:</a:t>
            </a:r>
            <a:r>
              <a:rPr lang="en-US" dirty="0"/>
              <a:t> Check cords for frays, cracks, or damage. Replace damaged equipment immediately.</a:t>
            </a:r>
          </a:p>
          <a:p>
            <a:endParaRPr lang="en-US" b="1" dirty="0"/>
          </a:p>
          <a:p>
            <a:r>
              <a:rPr lang="en-US" b="1" dirty="0"/>
              <a:t>Turn off when not in use: </a:t>
            </a:r>
            <a:r>
              <a:rPr lang="en-US" dirty="0"/>
              <a:t>Unplug appliances after use to conserve energy and reduce risk.</a:t>
            </a:r>
          </a:p>
        </p:txBody>
      </p:sp>
      <p:sp>
        <p:nvSpPr>
          <p:cNvPr id="3" name="Rectangle 2">
            <a:extLst>
              <a:ext uri="{FF2B5EF4-FFF2-40B4-BE49-F238E27FC236}">
                <a16:creationId xmlns:a16="http://schemas.microsoft.com/office/drawing/2014/main" id="{2510C842-1A60-815B-5ADD-9551D284070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54C9EBF-E895-E6D0-5BB5-D9BF076F22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A3F4904-FA48-4F84-9460-F39FA60190E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50EBF48-B8BF-4656-38D7-04353C70733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84714E9-17C8-30AC-26C6-152F5011B3D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CF78990-D19A-1663-5F33-3F0AFB538981}"/>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C329032-F2D3-1A61-1C31-B8C9264B5B6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339543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0D3BF-FFDE-3AEF-8540-C9B47F0AF7B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296D683-8C96-5B4B-D441-CD5C553DC71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D329E57-B3BA-A1C8-0113-E52DF2340ACC}"/>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5.3 Fire safety and injury prevention</a:t>
            </a:r>
          </a:p>
        </p:txBody>
      </p:sp>
      <p:grpSp>
        <p:nvGrpSpPr>
          <p:cNvPr id="4" name="Group 3">
            <a:extLst>
              <a:ext uri="{FF2B5EF4-FFF2-40B4-BE49-F238E27FC236}">
                <a16:creationId xmlns:a16="http://schemas.microsoft.com/office/drawing/2014/main" id="{38C6DD95-2F1B-E3A2-FA67-10418907C7E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EA03089-F542-DD13-CE4F-8135924E13B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2F7389DE-65F2-4551-1634-A6BB80C6497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7C760D0-800D-3798-D39B-B91D37800BBE}"/>
              </a:ext>
            </a:extLst>
          </p:cNvPr>
          <p:cNvSpPr txBox="1"/>
          <p:nvPr/>
        </p:nvSpPr>
        <p:spPr>
          <a:xfrm>
            <a:off x="876300" y="2058936"/>
            <a:ext cx="7391400" cy="2862322"/>
          </a:xfrm>
          <a:prstGeom prst="rect">
            <a:avLst/>
          </a:prstGeom>
          <a:noFill/>
        </p:spPr>
        <p:txBody>
          <a:bodyPr wrap="square" rtlCol="0">
            <a:spAutoFit/>
          </a:bodyPr>
          <a:lstStyle/>
          <a:p>
            <a:r>
              <a:rPr lang="en-US" b="1" dirty="0"/>
              <a:t>Fire safety: </a:t>
            </a:r>
            <a:r>
              <a:rPr lang="en-US" dirty="0"/>
              <a:t>Keep a fire extinguisher within reach. Use pots and pans with handles turned inward to avoid spills. Never leave cooking unattended.</a:t>
            </a:r>
          </a:p>
          <a:p>
            <a:endParaRPr lang="en-US" dirty="0"/>
          </a:p>
          <a:p>
            <a:r>
              <a:rPr lang="en-US" b="1" dirty="0"/>
              <a:t>Responding to fires:</a:t>
            </a:r>
            <a:r>
              <a:rPr lang="en-US" dirty="0"/>
              <a:t> Smother small grease fires with a lid or baking soda. Never use water on a grease fire. Evacuate and call for help if the fire spreads.</a:t>
            </a:r>
          </a:p>
          <a:p>
            <a:endParaRPr lang="en-US" dirty="0"/>
          </a:p>
          <a:p>
            <a:r>
              <a:rPr lang="en-US" b="1" dirty="0"/>
              <a:t>Handling sharp tools: </a:t>
            </a:r>
            <a:r>
              <a:rPr lang="en-US" dirty="0"/>
              <a:t>Always cut on a stable surface. Keep knives sharp; dull blades are more dangerous. Store sharp tools in a secure location, such as a knife block.</a:t>
            </a:r>
          </a:p>
        </p:txBody>
      </p:sp>
      <p:sp>
        <p:nvSpPr>
          <p:cNvPr id="3" name="Rectangle 2">
            <a:extLst>
              <a:ext uri="{FF2B5EF4-FFF2-40B4-BE49-F238E27FC236}">
                <a16:creationId xmlns:a16="http://schemas.microsoft.com/office/drawing/2014/main" id="{24F9AB49-F05B-81DD-4FEA-E4278F7DA810}"/>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3512DF8-6839-65C1-17CE-A95BC8D12E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07FCA36-38FA-D789-A8F2-59443A62A42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E51F0A5-DDBC-9F84-A533-C5AD090743BD}"/>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98FF87E-A85D-8B87-9386-7397CA05C60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96B2D71-7EB0-44A4-A247-1311ECB1C3F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7FF52BB-AADD-298B-5DE1-E8AAB0D48C7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2352277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BAD0B-FE3F-D5DB-ACA7-A10C029F811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023015A6-6728-9531-774C-6A900A78557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A436E91-4F21-F3AD-163B-6BF580BD9B1C}"/>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5.4 Takeaway message</a:t>
            </a:r>
          </a:p>
        </p:txBody>
      </p:sp>
      <p:grpSp>
        <p:nvGrpSpPr>
          <p:cNvPr id="4" name="Group 3">
            <a:extLst>
              <a:ext uri="{FF2B5EF4-FFF2-40B4-BE49-F238E27FC236}">
                <a16:creationId xmlns:a16="http://schemas.microsoft.com/office/drawing/2014/main" id="{CAD74E03-7793-FD61-9062-E34D972A0CD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6A0C8E54-5899-F3CC-7E97-09ABD2FCBD4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94798E1-B50A-B8D0-F03F-0A1696F3E2C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0E810E55-B7A9-DC3E-8E03-2FCCF827008D}"/>
              </a:ext>
            </a:extLst>
          </p:cNvPr>
          <p:cNvSpPr txBox="1"/>
          <p:nvPr/>
        </p:nvSpPr>
        <p:spPr>
          <a:xfrm>
            <a:off x="876300" y="2058936"/>
            <a:ext cx="7391400" cy="2308324"/>
          </a:xfrm>
          <a:prstGeom prst="rect">
            <a:avLst/>
          </a:prstGeom>
          <a:noFill/>
        </p:spPr>
        <p:txBody>
          <a:bodyPr wrap="square" rtlCol="0">
            <a:spAutoFit/>
          </a:bodyPr>
          <a:lstStyle/>
          <a:p>
            <a:r>
              <a:rPr lang="en-US" b="1" dirty="0"/>
              <a:t>Know your tools: </a:t>
            </a:r>
            <a:r>
              <a:rPr lang="en-US" dirty="0"/>
              <a:t>Understand proper use and limits of all equipment. </a:t>
            </a:r>
          </a:p>
          <a:p>
            <a:endParaRPr lang="en-US" dirty="0"/>
          </a:p>
          <a:p>
            <a:r>
              <a:rPr lang="en-US" b="1" dirty="0"/>
              <a:t>Routine maintenance: </a:t>
            </a:r>
            <a:r>
              <a:rPr lang="en-US" dirty="0"/>
              <a:t>Clean and check appliances regularly to avoid hazards.</a:t>
            </a:r>
          </a:p>
          <a:p>
            <a:endParaRPr lang="en-US" dirty="0"/>
          </a:p>
          <a:p>
            <a:r>
              <a:rPr lang="en-US" b="1" dirty="0"/>
              <a:t>Electrical and fire safety: </a:t>
            </a:r>
            <a:r>
              <a:rPr lang="en-US" dirty="0"/>
              <a:t>Follow all safety protocols to prevent accidents.</a:t>
            </a:r>
          </a:p>
          <a:p>
            <a:endParaRPr lang="en-US" dirty="0"/>
          </a:p>
          <a:p>
            <a:r>
              <a:rPr lang="en-US" b="1" dirty="0"/>
              <a:t>Injury prevention:</a:t>
            </a:r>
            <a:r>
              <a:rPr lang="en-US" dirty="0"/>
              <a:t> Use protective gear like oven mitts and avoid distractions while handling hot or sharp tools.</a:t>
            </a:r>
          </a:p>
        </p:txBody>
      </p:sp>
      <p:sp>
        <p:nvSpPr>
          <p:cNvPr id="3" name="Rectangle 2">
            <a:extLst>
              <a:ext uri="{FF2B5EF4-FFF2-40B4-BE49-F238E27FC236}">
                <a16:creationId xmlns:a16="http://schemas.microsoft.com/office/drawing/2014/main" id="{FD591242-80F2-8B01-4A63-3DDF8030B17D}"/>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FBB57D1-D3C0-DD0B-DA8F-DFA1A685C14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C171A57-2D66-D137-E647-B0C449B76E2B}"/>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BB74903-3A72-4D46-8B34-E5107EE5D2B0}"/>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8F3B267-D006-C768-45BC-CD71BEB3C80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56C1ABF-5C32-90DE-9659-CE7CFB9F308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27A0E9C-FF5C-D165-FA3C-32D4C1E243DD}"/>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65156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86E33-F492-EEF4-94DF-1CB4FA90321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D60FC52-8C19-EBAD-DAC3-0B53F8D04F4E}"/>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90271DB-30C2-64CC-1073-AE892BC4A5E7}"/>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 Introduction to knife skills and food preparation techniques</a:t>
            </a:r>
          </a:p>
        </p:txBody>
      </p:sp>
      <p:grpSp>
        <p:nvGrpSpPr>
          <p:cNvPr id="4" name="Group 3">
            <a:extLst>
              <a:ext uri="{FF2B5EF4-FFF2-40B4-BE49-F238E27FC236}">
                <a16:creationId xmlns:a16="http://schemas.microsoft.com/office/drawing/2014/main" id="{BAF2AF2F-9371-CB6C-B641-77AC182A4FC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5EA2873-D7A2-E9E4-3835-79FCD792AE8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FA7281AD-4187-EEE3-C856-92BAB7E8B8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362E86CA-0791-554B-7317-6A329E2B812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1D8B649-90E8-C962-A454-7770EB2561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BED738A-3F4C-CD65-63B6-A2ACE7B7E7D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8983657-4FB6-E75F-0854-37393984A72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A6061A3-85D1-8B18-A255-091EDDEAA9B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2FC4FFC-089D-AC91-DDDB-453CDD776A4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3184392-5B17-1298-BCE6-B410A4C8EF02}"/>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Picture 5" descr="A person cutting a red bell pepper&#10;&#10;Description automatically generated">
            <a:extLst>
              <a:ext uri="{FF2B5EF4-FFF2-40B4-BE49-F238E27FC236}">
                <a16:creationId xmlns:a16="http://schemas.microsoft.com/office/drawing/2014/main" id="{4CDBEC10-7785-FA22-ED25-670037142FE4}"/>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225061" y="2627572"/>
            <a:ext cx="2693878" cy="1800000"/>
          </a:xfrm>
          <a:prstGeom prst="rect">
            <a:avLst/>
          </a:prstGeom>
        </p:spPr>
      </p:pic>
    </p:spTree>
    <p:extLst>
      <p:ext uri="{BB962C8B-B14F-4D97-AF65-F5344CB8AC3E}">
        <p14:creationId xmlns:p14="http://schemas.microsoft.com/office/powerpoint/2010/main" val="1196322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F18DA3-92C6-FEF8-A62F-BC5D3B1D9F6E}"/>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2866180-060A-BFDC-8BA0-9BA402A0560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B0F85967-4633-7EC4-4628-57F904966603}"/>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6. Cross-Contamination Prevention</a:t>
            </a:r>
          </a:p>
        </p:txBody>
      </p:sp>
      <p:grpSp>
        <p:nvGrpSpPr>
          <p:cNvPr id="4" name="Group 3">
            <a:extLst>
              <a:ext uri="{FF2B5EF4-FFF2-40B4-BE49-F238E27FC236}">
                <a16:creationId xmlns:a16="http://schemas.microsoft.com/office/drawing/2014/main" id="{41EE4531-54EA-70D3-8A8F-8DED49CA355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EF9BA74-E549-9D59-E4E1-424BA96A626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083B470B-9D9A-59E5-EEE8-1DFF6042BE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D80DFA0D-A5A3-0697-553A-F2BCC49DE75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D40A721-E1DD-45D9-6141-8FC0CCC3DB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6EFB412-AB7D-AC42-F508-E791E338B2E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24B7BA9-03BE-3D91-61A6-C7A16C5EB287}"/>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E1EF013-FC74-2C67-402C-A00576ABD02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4D2AC45-9725-EE43-605F-08BC1FA461C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1F4BB2D-9741-A922-8B15-18DC524CFFF5}"/>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265787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85104-703C-50E5-E2C8-ACF0610E544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6A73114-2FE9-9D84-6034-861C7C86EEB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54A6A71-A676-7589-7DC0-B02F81FCA7F7}"/>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6.1 </a:t>
            </a:r>
            <a:r>
              <a:rPr lang="en-GB" sz="2400" b="1" dirty="0">
                <a:latin typeface="Times New Roman" panose="02020603050405020304" pitchFamily="18" charset="0"/>
                <a:cs typeface="Times New Roman" panose="02020603050405020304" pitchFamily="18" charset="0"/>
              </a:rPr>
              <a:t>Critical role of hygiene</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B5EB83F-280D-B804-B8B1-FB1DD15FD24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3CBD393-4C99-1EB6-FFF6-0DDF407E061E}"/>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22742BE6-D759-83AB-15BB-23B36A9BA9F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5970226-E652-E1D7-F5A1-0F9EA93712EF}"/>
              </a:ext>
            </a:extLst>
          </p:cNvPr>
          <p:cNvSpPr txBox="1"/>
          <p:nvPr/>
        </p:nvSpPr>
        <p:spPr>
          <a:xfrm>
            <a:off x="876300" y="2058936"/>
            <a:ext cx="7391400" cy="1754326"/>
          </a:xfrm>
          <a:prstGeom prst="rect">
            <a:avLst/>
          </a:prstGeom>
          <a:noFill/>
        </p:spPr>
        <p:txBody>
          <a:bodyPr wrap="square" rtlCol="0">
            <a:spAutoFit/>
          </a:bodyPr>
          <a:lstStyle/>
          <a:p>
            <a:r>
              <a:rPr lang="en-US" b="1" dirty="0"/>
              <a:t>Cross-contamination </a:t>
            </a:r>
            <a:r>
              <a:rPr lang="en-US" dirty="0"/>
              <a:t>is the transfer of harmful microorganisms between foods, surfaces, or hands. It acts as a primary cause of foodborne outbreaks. </a:t>
            </a:r>
          </a:p>
          <a:p>
            <a:pPr marL="285750" indent="-285750">
              <a:buFont typeface="Arial" panose="020B0604020202020204" pitchFamily="34" charset="0"/>
              <a:buChar char="•"/>
            </a:pPr>
            <a:endParaRPr lang="en-US" dirty="0"/>
          </a:p>
          <a:p>
            <a:r>
              <a:rPr lang="en-US" dirty="0"/>
              <a:t>Good hygiene practices can </a:t>
            </a:r>
            <a:r>
              <a:rPr lang="en-US" b="1" i="1" spc="300" dirty="0"/>
              <a:t>prevent</a:t>
            </a:r>
            <a:r>
              <a:rPr lang="en-US" dirty="0"/>
              <a:t> cross-contamination. </a:t>
            </a:r>
          </a:p>
          <a:p>
            <a:pPr marL="285750" indent="-285750">
              <a:buFont typeface="Arial" panose="020B0604020202020204" pitchFamily="34" charset="0"/>
              <a:buChar char="•"/>
            </a:pPr>
            <a:r>
              <a:rPr lang="en-US" dirty="0"/>
              <a:t>Prevents the spread of harmful bacteria and foodborne illnesses. </a:t>
            </a:r>
          </a:p>
          <a:p>
            <a:pPr marL="285750" indent="-285750">
              <a:buFont typeface="Arial" panose="020B0604020202020204" pitchFamily="34" charset="0"/>
              <a:buChar char="•"/>
            </a:pPr>
            <a:r>
              <a:rPr lang="en-US" dirty="0"/>
              <a:t>Is essential for maintaining food safety and crew health.</a:t>
            </a:r>
          </a:p>
        </p:txBody>
      </p:sp>
      <p:sp>
        <p:nvSpPr>
          <p:cNvPr id="3" name="Rectangle 2">
            <a:extLst>
              <a:ext uri="{FF2B5EF4-FFF2-40B4-BE49-F238E27FC236}">
                <a16:creationId xmlns:a16="http://schemas.microsoft.com/office/drawing/2014/main" id="{BCCC1101-53F8-88C1-BDAF-E004DFF8E4EB}"/>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7180D03-D25B-63A3-4B08-AAF2FF68C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8A58FD5-4875-D7AF-6214-F114E66FFC7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C2E2EBA-16BD-DC58-BC49-34064A240A6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073FD4D-1BD9-62B9-10DF-5A8ACD5D4DB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7EFC55C-9F27-E486-1893-B40C9E3EECA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514A2D1-6FCC-A601-786C-7367B13812B5}"/>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153259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B2A99-61CE-DCF9-47C1-0FC3F96B19C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09CE057-7F25-3B85-DAE2-FC6FDF3FA1E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C1FFBBA2-B663-40F0-C0CE-2AF2E354533F}"/>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6.2 Cross-contamination prevention</a:t>
            </a:r>
          </a:p>
        </p:txBody>
      </p:sp>
      <p:grpSp>
        <p:nvGrpSpPr>
          <p:cNvPr id="4" name="Group 3">
            <a:extLst>
              <a:ext uri="{FF2B5EF4-FFF2-40B4-BE49-F238E27FC236}">
                <a16:creationId xmlns:a16="http://schemas.microsoft.com/office/drawing/2014/main" id="{6B4FDCC5-4FAE-C01F-5C63-8BCA737E29F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1AF2C1C1-AA89-8B56-21FE-2E033D721C6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3E3576A-92C9-5894-F0D5-28D27798265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FF6EC04-23FE-A4B0-3AB4-1A7FBEC90D05}"/>
              </a:ext>
            </a:extLst>
          </p:cNvPr>
          <p:cNvSpPr txBox="1"/>
          <p:nvPr/>
        </p:nvSpPr>
        <p:spPr>
          <a:xfrm>
            <a:off x="876300" y="2058936"/>
            <a:ext cx="7391400" cy="2585323"/>
          </a:xfrm>
          <a:prstGeom prst="rect">
            <a:avLst/>
          </a:prstGeom>
          <a:noFill/>
        </p:spPr>
        <p:txBody>
          <a:bodyPr wrap="square" rtlCol="0">
            <a:spAutoFit/>
          </a:bodyPr>
          <a:lstStyle/>
          <a:p>
            <a:r>
              <a:rPr lang="en-US" b="1" dirty="0"/>
              <a:t>Separate Workspaces:</a:t>
            </a:r>
            <a:r>
              <a:rPr lang="en-US" dirty="0"/>
              <a:t> Dedicate areas for raw and ready-to-eat foods. Clean and sanitize surfaces frequently. </a:t>
            </a:r>
          </a:p>
          <a:p>
            <a:endParaRPr lang="en-US" b="1" dirty="0"/>
          </a:p>
          <a:p>
            <a:r>
              <a:rPr lang="en-US" b="1" dirty="0"/>
              <a:t>Proper Use of Utensils and Equipment:</a:t>
            </a:r>
            <a:r>
              <a:rPr lang="en-US" dirty="0"/>
              <a:t> Use separate knives and cutting boards for raw meats, produce, and cooked foods. Color-code tools to avoid mix-ups.</a:t>
            </a:r>
          </a:p>
          <a:p>
            <a:endParaRPr lang="en-US" b="1" dirty="0"/>
          </a:p>
          <a:p>
            <a:r>
              <a:rPr lang="en-US" b="1" dirty="0"/>
              <a:t>Storage Practices:</a:t>
            </a:r>
            <a:r>
              <a:rPr lang="en-US" dirty="0"/>
              <a:t> Store raw foods below cooked or ready-to-eat items in the refrigerator. Seal and label all food containers.</a:t>
            </a:r>
          </a:p>
        </p:txBody>
      </p:sp>
      <p:sp>
        <p:nvSpPr>
          <p:cNvPr id="3" name="Rectangle 2">
            <a:extLst>
              <a:ext uri="{FF2B5EF4-FFF2-40B4-BE49-F238E27FC236}">
                <a16:creationId xmlns:a16="http://schemas.microsoft.com/office/drawing/2014/main" id="{F1EEFBCA-3AA7-EF22-7FFC-91AA633C131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D633145-6AEF-AAB6-1402-0DE27C3638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3D1A417-BE77-7DAE-2182-4FE7D616A34C}"/>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5473492-8D79-ECDC-179D-5573DEB30B9A}"/>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08966D1-3684-22CC-E176-4D0D257F7DF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1A00AAB-E4E9-854C-70E0-A170DDFA23B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241A7FD-12D0-903F-30D2-A08F749C5103}"/>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153714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8CE59-2E0C-BB47-C619-5AD253FF6248}"/>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8FFEC3C-159F-9A4D-98A7-F4280CE83C0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72941B5-1BB6-490E-D3C5-2D7171C83777}"/>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6.3 Cleaning and sanitizing protocols</a:t>
            </a:r>
          </a:p>
        </p:txBody>
      </p:sp>
      <p:grpSp>
        <p:nvGrpSpPr>
          <p:cNvPr id="4" name="Group 3">
            <a:extLst>
              <a:ext uri="{FF2B5EF4-FFF2-40B4-BE49-F238E27FC236}">
                <a16:creationId xmlns:a16="http://schemas.microsoft.com/office/drawing/2014/main" id="{4BE82FB3-E19E-039C-8250-419041BAA05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FF801B81-DFB2-BDD6-AE00-F1023B12E58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A8CDDC4E-844F-2BC6-1F01-06CA05514EB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2CD25BA-944C-C21E-708D-6BCA650832AC}"/>
              </a:ext>
            </a:extLst>
          </p:cNvPr>
          <p:cNvSpPr txBox="1"/>
          <p:nvPr/>
        </p:nvSpPr>
        <p:spPr>
          <a:xfrm>
            <a:off x="876300" y="2058936"/>
            <a:ext cx="7391400" cy="2308324"/>
          </a:xfrm>
          <a:prstGeom prst="rect">
            <a:avLst/>
          </a:prstGeom>
          <a:noFill/>
        </p:spPr>
        <p:txBody>
          <a:bodyPr wrap="square" rtlCol="0">
            <a:spAutoFit/>
          </a:bodyPr>
          <a:lstStyle/>
          <a:p>
            <a:r>
              <a:rPr lang="en-US" b="1" dirty="0"/>
              <a:t>Routine Cleaning</a:t>
            </a:r>
            <a:r>
              <a:rPr lang="en-US" dirty="0"/>
              <a:t>: Clean as you go to maintain a safe and organized workspace. Use hot, soapy water for washing utensils and surfaces.</a:t>
            </a:r>
          </a:p>
          <a:p>
            <a:endParaRPr lang="en-US" b="1" dirty="0"/>
          </a:p>
          <a:p>
            <a:r>
              <a:rPr lang="en-US" b="1" dirty="0"/>
              <a:t>Sanitizing</a:t>
            </a:r>
            <a:r>
              <a:rPr lang="en-US" dirty="0"/>
              <a:t>: Apply food-safe sanitizers to kill bacteria after cleaning. Ensure tools and equipment are completely dry before reuse.</a:t>
            </a:r>
          </a:p>
          <a:p>
            <a:endParaRPr lang="en-US" b="1" dirty="0"/>
          </a:p>
          <a:p>
            <a:r>
              <a:rPr lang="en-US" b="1" dirty="0"/>
              <a:t>Waste Management</a:t>
            </a:r>
            <a:r>
              <a:rPr lang="en-US" dirty="0"/>
              <a:t>: Dispose of food waste promptly to avoid contamination. Use covered bins and empty them regularly.</a:t>
            </a:r>
          </a:p>
        </p:txBody>
      </p:sp>
      <p:sp>
        <p:nvSpPr>
          <p:cNvPr id="3" name="Rectangle 2">
            <a:extLst>
              <a:ext uri="{FF2B5EF4-FFF2-40B4-BE49-F238E27FC236}">
                <a16:creationId xmlns:a16="http://schemas.microsoft.com/office/drawing/2014/main" id="{E6BB8317-157A-5CD4-323E-CC3019D5106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E5DD8782-B227-A81A-8DA4-F398B612E5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5E37CE9-CED2-8451-D57E-AD8344AF286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E291627-F866-AA61-7845-5055339C974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6171549-65B1-BC3B-3381-542BB2753C5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0A642680-7771-A598-174E-C84CA75DC69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55DD203-8156-7F87-247C-237336573FD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556040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504A0-70AE-3830-E9E7-B0F5CA8B3C5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02DFBCC-EC7D-1235-7802-339C865E7F0A}"/>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8F0D21B-FF9C-4D92-236D-F18B791D576F}"/>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6.4 Takeaway message</a:t>
            </a:r>
          </a:p>
        </p:txBody>
      </p:sp>
      <p:grpSp>
        <p:nvGrpSpPr>
          <p:cNvPr id="4" name="Group 3">
            <a:extLst>
              <a:ext uri="{FF2B5EF4-FFF2-40B4-BE49-F238E27FC236}">
                <a16:creationId xmlns:a16="http://schemas.microsoft.com/office/drawing/2014/main" id="{761D7958-174A-0E82-0CCB-CFF31F024C0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102CB6E-0922-851A-8E8A-C1E12968199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606B3FCD-66A6-E50A-9F4E-6BB2BFDE310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5160391-CEAA-EFFB-6D0A-BED125FBDA75}"/>
              </a:ext>
            </a:extLst>
          </p:cNvPr>
          <p:cNvSpPr txBox="1"/>
          <p:nvPr/>
        </p:nvSpPr>
        <p:spPr>
          <a:xfrm>
            <a:off x="876300" y="2058936"/>
            <a:ext cx="73914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Train all staff on food safety protocols and updates.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Perform regular hygiene inspections in the galley.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Use appropriate equipment and calibrated thermometers to ensure proper cooking and storage temperatures.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Encourage a culture of accountability for hygiene among the crew.</a:t>
            </a:r>
          </a:p>
        </p:txBody>
      </p:sp>
      <p:sp>
        <p:nvSpPr>
          <p:cNvPr id="3" name="Rectangle 2">
            <a:extLst>
              <a:ext uri="{FF2B5EF4-FFF2-40B4-BE49-F238E27FC236}">
                <a16:creationId xmlns:a16="http://schemas.microsoft.com/office/drawing/2014/main" id="{7D480F92-9B74-51BB-B3C4-073C7310D19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F0AF374-23F2-FB68-D10C-A37AAA249C7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37B41C2-D870-FBFE-6339-84388D4AB14E}"/>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1D3CB5D-94BE-CCB9-BB30-FCD27C635A3A}"/>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76E1A9D-AED1-EDA5-C015-ED90E068107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4AA0DAD-7C82-F0CE-B771-CDA78F8E713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A9A3AB2-A44C-7F4F-CC33-17753B7BE18C}"/>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741460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214AAFE-512D-A716-F037-8BBDD7DC3093}"/>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528585" y="1703153"/>
            <a:ext cx="8510206" cy="369332"/>
          </a:xfrm>
          <a:prstGeom prst="rect">
            <a:avLst/>
          </a:prstGeom>
          <a:noFill/>
        </p:spPr>
        <p:txBody>
          <a:bodyPr wrap="square" rtlCol="0">
            <a:spAutoFit/>
          </a:bodyPr>
          <a:lstStyle/>
          <a:p>
            <a:pPr marL="342900" indent="-342900">
              <a:buAutoNum type="arabicPeriod"/>
            </a:pPr>
            <a:r>
              <a:rPr lang="en-GB" dirty="0"/>
              <a:t>Please check </a:t>
            </a:r>
            <a:r>
              <a:rPr lang="en-GB" dirty="0" err="1"/>
              <a:t>moodle</a:t>
            </a:r>
            <a:r>
              <a:rPr lang="en-GB" dirty="0"/>
              <a:t> page</a:t>
            </a:r>
            <a:endParaRPr lang="en-US" dirty="0"/>
          </a:p>
        </p:txBody>
      </p:sp>
      <p:sp>
        <p:nvSpPr>
          <p:cNvPr id="3" name="Rectangle 2">
            <a:extLst>
              <a:ext uri="{FF2B5EF4-FFF2-40B4-BE49-F238E27FC236}">
                <a16:creationId xmlns:a16="http://schemas.microsoft.com/office/drawing/2014/main" id="{BAD0A693-D5C6-A234-1E51-DE3E6F20F58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F54215A8-D6E8-B0D7-8355-BEB7B94316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8463B0E5-1D68-BB88-FF41-6ABA35F1271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2B834827-167A-7F7F-1DB6-0788B878F0C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52C2DB2F-C8E0-DA20-6192-1C234DD9780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57326B16-835E-A928-7AAE-54F1AE41BBE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8E1DCF78-49AF-21CB-7AC7-344046EB794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552595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C659298-F00E-C160-AC98-57C2AB9D9A2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ro-RO" sz="2400" b="1" dirty="0" err="1">
                <a:latin typeface="Times New Roman" panose="02020603050405020304" pitchFamily="18" charset="0"/>
                <a:cs typeface="Times New Roman" panose="02020603050405020304" pitchFamily="18" charset="0"/>
              </a:rPr>
              <a:t>Course</a:t>
            </a:r>
            <a:r>
              <a:rPr lang="ro-RO" sz="2400" b="1" dirty="0">
                <a:latin typeface="Times New Roman" panose="02020603050405020304" pitchFamily="18" charset="0"/>
                <a:cs typeface="Times New Roman" panose="02020603050405020304" pitchFamily="18" charset="0"/>
              </a:rPr>
              <a:t> </a:t>
            </a:r>
            <a:r>
              <a:rPr lang="ro-RO" sz="2400" b="1" dirty="0" err="1">
                <a:latin typeface="Times New Roman" panose="02020603050405020304" pitchFamily="18" charset="0"/>
                <a:cs typeface="Times New Roman" panose="02020603050405020304" pitchFamily="18" charset="0"/>
              </a:rPr>
              <a:t>References</a:t>
            </a:r>
            <a:r>
              <a:rPr lang="ro-RO"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E76D60A6-DDFD-3A8D-48D7-8E665365027B}"/>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35676861-8818-6076-3817-BD6BF0AC64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D839E2EA-BDC9-72FD-E8CC-CA7F0BF6A86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E398C495-6DFD-9F72-3738-E70E7F8260C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D1E3FE27-5F93-FDAA-872B-010CFBF4BDA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2D5DFBE6-7AA2-C609-8643-5DC4E9AA1BB9}"/>
              </a:ext>
            </a:extLst>
          </p:cNvPr>
          <p:cNvPicPr>
            <a:picLocks noChangeAspect="1"/>
          </p:cNvPicPr>
          <p:nvPr/>
        </p:nvPicPr>
        <p:blipFill>
          <a:blip r:embed="rId9"/>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ECB5E319-9B81-9AA2-B4B1-BA5AEED2EAF6}"/>
              </a:ext>
            </a:extLst>
          </p:cNvPr>
          <p:cNvPicPr>
            <a:picLocks noChangeAspect="1"/>
          </p:cNvPicPr>
          <p:nvPr/>
        </p:nvPicPr>
        <p:blipFill>
          <a:blip r:embed="rId10"/>
          <a:stretch>
            <a:fillRect/>
          </a:stretch>
        </p:blipFill>
        <p:spPr>
          <a:xfrm>
            <a:off x="7704595" y="0"/>
            <a:ext cx="1227464" cy="1224789"/>
          </a:xfrm>
          <a:prstGeom prst="rect">
            <a:avLst/>
          </a:prstGeom>
        </p:spPr>
      </p:pic>
      <p:sp>
        <p:nvSpPr>
          <p:cNvPr id="5" name="TextBox 4">
            <a:extLst>
              <a:ext uri="{FF2B5EF4-FFF2-40B4-BE49-F238E27FC236}">
                <a16:creationId xmlns:a16="http://schemas.microsoft.com/office/drawing/2014/main" id="{2C08F71A-B0EF-5E44-27E9-85078A28CAE5}"/>
              </a:ext>
            </a:extLst>
          </p:cNvPr>
          <p:cNvSpPr txBox="1"/>
          <p:nvPr/>
        </p:nvSpPr>
        <p:spPr>
          <a:xfrm>
            <a:off x="761084" y="1672525"/>
            <a:ext cx="7643727" cy="1200329"/>
          </a:xfrm>
          <a:prstGeom prst="rect">
            <a:avLst/>
          </a:prstGeom>
          <a:noFill/>
        </p:spPr>
        <p:txBody>
          <a:bodyPr wrap="square" rtlCol="0">
            <a:spAutoFit/>
          </a:bodyPr>
          <a:lstStyle/>
          <a:p>
            <a:pPr marL="342900" indent="-342900">
              <a:buAutoNum type="arabicPeriod"/>
            </a:pPr>
            <a:r>
              <a:rPr lang="en-US" dirty="0"/>
              <a:t>The Culinary Institute of America. </a:t>
            </a:r>
            <a:r>
              <a:rPr lang="en-US" i="1" dirty="0"/>
              <a:t>The Professional Chef</a:t>
            </a:r>
            <a:r>
              <a:rPr lang="en-US" dirty="0"/>
              <a:t>. 10</a:t>
            </a:r>
            <a:r>
              <a:rPr lang="en-US" baseline="30000" dirty="0"/>
              <a:t>th</a:t>
            </a:r>
            <a:r>
              <a:rPr lang="en-US" dirty="0"/>
              <a:t> edition. Willey (2024).</a:t>
            </a:r>
          </a:p>
          <a:p>
            <a:pPr marL="342900" indent="-342900">
              <a:buAutoNum type="arabicPeriod"/>
            </a:pPr>
            <a:r>
              <a:rPr lang="en-US" dirty="0" err="1"/>
              <a:t>Lumb</a:t>
            </a:r>
            <a:r>
              <a:rPr lang="en-US" dirty="0"/>
              <a:t> M. </a:t>
            </a:r>
            <a:r>
              <a:rPr lang="en-US" i="1" dirty="0"/>
              <a:t>Kitchen Knife Skills</a:t>
            </a:r>
            <a:r>
              <a:rPr lang="en-US" dirty="0"/>
              <a:t>. Apple Press; UK ed. edition (2009). </a:t>
            </a:r>
          </a:p>
          <a:p>
            <a:pPr marL="342900" indent="-342900">
              <a:buAutoNum type="arabicPeriod"/>
            </a:pPr>
            <a:r>
              <a:rPr lang="en-US" dirty="0" err="1"/>
              <a:t>Dornenburg</a:t>
            </a:r>
            <a:r>
              <a:rPr lang="en-US" dirty="0"/>
              <a:t> A, Page K. </a:t>
            </a:r>
            <a:r>
              <a:rPr lang="en-US" i="1" dirty="0"/>
              <a:t>Culinary Artistry</a:t>
            </a:r>
            <a:r>
              <a:rPr lang="en-US" dirty="0"/>
              <a:t>. 1</a:t>
            </a:r>
            <a:r>
              <a:rPr lang="en-US" baseline="30000" dirty="0"/>
              <a:t>st</a:t>
            </a:r>
            <a:r>
              <a:rPr lang="en-US" dirty="0"/>
              <a:t> ed. Willey (1996).</a:t>
            </a:r>
          </a:p>
        </p:txBody>
      </p:sp>
    </p:spTree>
    <p:extLst>
      <p:ext uri="{BB962C8B-B14F-4D97-AF65-F5344CB8AC3E}">
        <p14:creationId xmlns:p14="http://schemas.microsoft.com/office/powerpoint/2010/main" val="315684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25E35E7-ADF2-DF87-F593-238EB257855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1.1 </a:t>
            </a:r>
            <a:r>
              <a:rPr lang="ro-RO" sz="2400" b="1" dirty="0">
                <a:latin typeface="Times New Roman" panose="02020603050405020304" pitchFamily="18" charset="0"/>
                <a:cs typeface="Times New Roman" panose="02020603050405020304" pitchFamily="18" charset="0"/>
              </a:rPr>
              <a:t>Why </a:t>
            </a:r>
            <a:r>
              <a:rPr lang="en-GB" sz="2400" b="1" dirty="0">
                <a:latin typeface="Times New Roman" panose="02020603050405020304" pitchFamily="18" charset="0"/>
                <a:cs typeface="Times New Roman" panose="02020603050405020304" pitchFamily="18" charset="0"/>
              </a:rPr>
              <a:t>Are Knife Skills Important</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76300" y="2228671"/>
            <a:ext cx="73914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Efficient cutting saves time and enhances productivity.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Proper techniques reduce food waste and ensure consistency in preparation.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Improves safety and reduces the risk of injuries.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Enhances the visual appeal and quality of meals.</a:t>
            </a:r>
          </a:p>
        </p:txBody>
      </p:sp>
      <p:sp>
        <p:nvSpPr>
          <p:cNvPr id="3" name="Rectangle 2">
            <a:extLst>
              <a:ext uri="{FF2B5EF4-FFF2-40B4-BE49-F238E27FC236}">
                <a16:creationId xmlns:a16="http://schemas.microsoft.com/office/drawing/2014/main" id="{42486440-B35B-62E0-126C-D1DCC0EE54A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2A46AF0-F2FC-5EB2-ECC1-3841E418A1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72290F9-ED76-C9E6-74EE-091CC469C30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733F1F1-E3EB-D09E-0C78-D639209332C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127A4D7-11B0-B7EE-75FC-06409BB713A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2D36D7-A54E-49F0-C31A-A6F15608FB1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8DE7111-D642-DDD9-AC40-A762F4BAA3B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7906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ED699-50B6-09A5-1C55-526570D12C3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94E830A-25B4-5B0C-E989-4AC7E0F2C76A}"/>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D6C77C2-46B0-0D8E-D265-3F7FDCC3A878}"/>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1.2 </a:t>
            </a:r>
            <a:r>
              <a:rPr lang="en-GB" sz="2400" b="1" dirty="0">
                <a:latin typeface="Times New Roman" panose="02020603050405020304" pitchFamily="18" charset="0"/>
                <a:cs typeface="Times New Roman" panose="02020603050405020304" pitchFamily="18" charset="0"/>
              </a:rPr>
              <a:t>Why is Knife Skills relevant to Galley operations</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04EEC131-3D60-95BF-5CBB-1FFE7F21DBE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2EFD496-3D57-A42C-A8B5-A5ADB7AF98D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577779C-6417-AC20-8AA1-0C5746F1EBD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5B191C6-37D3-6330-F41E-68CA5BD83781}"/>
              </a:ext>
            </a:extLst>
          </p:cNvPr>
          <p:cNvSpPr txBox="1"/>
          <p:nvPr/>
        </p:nvSpPr>
        <p:spPr>
          <a:xfrm>
            <a:off x="876300" y="2228671"/>
            <a:ext cx="516312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Space constraints demand precision and organization.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High crew expectations require consistent, high-quality meal preparation.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Adherence to safety standards ensures a hazard-free environment.</a:t>
            </a:r>
          </a:p>
        </p:txBody>
      </p:sp>
      <p:sp>
        <p:nvSpPr>
          <p:cNvPr id="3" name="Rectangle 2">
            <a:extLst>
              <a:ext uri="{FF2B5EF4-FFF2-40B4-BE49-F238E27FC236}">
                <a16:creationId xmlns:a16="http://schemas.microsoft.com/office/drawing/2014/main" id="{1D463373-3F6E-48B6-27BC-8292F30FD40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992F909-2F3A-66E8-2386-9A05E636B8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337AB42-6D67-E613-2539-1F499D7B9FC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13644A2-9D60-2107-ECE9-98FF81EA9C89}"/>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9ADE232-EF03-826E-40A1-DF319574463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A2093E6-3A89-72D3-0B64-4AB73569765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7386556-098C-4AEE-D6F8-178899281E98}"/>
              </a:ext>
            </a:extLst>
          </p:cNvPr>
          <p:cNvPicPr>
            <a:picLocks noChangeAspect="1"/>
          </p:cNvPicPr>
          <p:nvPr/>
        </p:nvPicPr>
        <p:blipFill>
          <a:blip r:embed="rId10"/>
          <a:stretch>
            <a:fillRect/>
          </a:stretch>
        </p:blipFill>
        <p:spPr>
          <a:xfrm>
            <a:off x="7704595" y="0"/>
            <a:ext cx="1227464" cy="1224789"/>
          </a:xfrm>
          <a:prstGeom prst="rect">
            <a:avLst/>
          </a:prstGeom>
        </p:spPr>
      </p:pic>
      <p:pic>
        <p:nvPicPr>
          <p:cNvPr id="6" name="Picture 5">
            <a:extLst>
              <a:ext uri="{FF2B5EF4-FFF2-40B4-BE49-F238E27FC236}">
                <a16:creationId xmlns:a16="http://schemas.microsoft.com/office/drawing/2014/main" id="{9C25A489-4CC5-6C8D-E719-5C4ADC61D5E6}"/>
              </a:ext>
            </a:extLst>
          </p:cNvPr>
          <p:cNvPicPr>
            <a:picLocks noChangeAspect="1"/>
          </p:cNvPicPr>
          <p:nvPr/>
        </p:nvPicPr>
        <p:blipFill>
          <a:blip r:embed="rId11"/>
          <a:stretch>
            <a:fillRect/>
          </a:stretch>
        </p:blipFill>
        <p:spPr>
          <a:xfrm>
            <a:off x="5951814" y="2049136"/>
            <a:ext cx="2758214" cy="2758214"/>
          </a:xfrm>
          <a:prstGeom prst="rect">
            <a:avLst/>
          </a:prstGeom>
        </p:spPr>
      </p:pic>
    </p:spTree>
    <p:extLst>
      <p:ext uri="{BB962C8B-B14F-4D97-AF65-F5344CB8AC3E}">
        <p14:creationId xmlns:p14="http://schemas.microsoft.com/office/powerpoint/2010/main" val="92037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AAA1A-0D33-3E36-F283-C17AB1B13A3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472E7F1-E2F3-61EE-9C7F-68AB86F5C75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8D097CB-59F8-EF60-CA98-C9731053F961}"/>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1.3 </a:t>
            </a:r>
            <a:r>
              <a:rPr lang="en-GB" sz="2400" b="1" dirty="0">
                <a:latin typeface="Times New Roman" panose="02020603050405020304" pitchFamily="18" charset="0"/>
                <a:cs typeface="Times New Roman" panose="02020603050405020304" pitchFamily="18" charset="0"/>
              </a:rPr>
              <a:t>Types of knives and their specific applications</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12E1DB32-D9A7-E43F-801F-F2AD5392634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5852AD2-7910-FABA-DB5B-C6470B3B8D4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4D90C6A-9900-D72F-162C-65A5C23497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35F64026-0E46-9A99-EEDD-98E983A86E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FDE7266-8504-F6C2-D986-526EB77752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D4B3CC-A6FD-9906-1CD3-7C5C77E36D54}"/>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6D43EB3-D7F2-7190-2007-70D6D5D030E7}"/>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28877B9-D36A-E5B2-0F51-C371D395100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B73FABD-42BD-4F2A-00B5-E3A0CA709A2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39FDE50-6F2A-7F20-F5FE-7FDAFA053667}"/>
              </a:ext>
            </a:extLst>
          </p:cNvPr>
          <p:cNvPicPr>
            <a:picLocks noChangeAspect="1"/>
          </p:cNvPicPr>
          <p:nvPr/>
        </p:nvPicPr>
        <p:blipFill>
          <a:blip r:embed="rId10"/>
          <a:stretch>
            <a:fillRect/>
          </a:stretch>
        </p:blipFill>
        <p:spPr>
          <a:xfrm>
            <a:off x="7704595" y="0"/>
            <a:ext cx="1227464" cy="1224789"/>
          </a:xfrm>
          <a:prstGeom prst="rect">
            <a:avLst/>
          </a:prstGeom>
        </p:spPr>
      </p:pic>
      <p:pic>
        <p:nvPicPr>
          <p:cNvPr id="15" name="Picture 14">
            <a:extLst>
              <a:ext uri="{FF2B5EF4-FFF2-40B4-BE49-F238E27FC236}">
                <a16:creationId xmlns:a16="http://schemas.microsoft.com/office/drawing/2014/main" id="{711D7EEF-0D7D-2ADE-D0AA-768977898942}"/>
              </a:ext>
            </a:extLst>
          </p:cNvPr>
          <p:cNvPicPr>
            <a:picLocks noChangeAspect="1"/>
          </p:cNvPicPr>
          <p:nvPr/>
        </p:nvPicPr>
        <p:blipFill>
          <a:blip r:embed="rId11"/>
          <a:stretch>
            <a:fillRect/>
          </a:stretch>
        </p:blipFill>
        <p:spPr>
          <a:xfrm>
            <a:off x="1920788" y="1598834"/>
            <a:ext cx="5304956" cy="4572000"/>
          </a:xfrm>
          <a:prstGeom prst="rect">
            <a:avLst/>
          </a:prstGeom>
        </p:spPr>
      </p:pic>
    </p:spTree>
    <p:extLst>
      <p:ext uri="{BB962C8B-B14F-4D97-AF65-F5344CB8AC3E}">
        <p14:creationId xmlns:p14="http://schemas.microsoft.com/office/powerpoint/2010/main" val="27181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CA5E1-E895-624E-B98D-BBACE58BA0F0}"/>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B6CE4F45-6458-F7EE-5E18-D34B1D89852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F6C7416-527B-943B-2CB5-88DE5EF4C1FF}"/>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1.3.1 Common Knife Types</a:t>
            </a:r>
          </a:p>
        </p:txBody>
      </p:sp>
      <p:grpSp>
        <p:nvGrpSpPr>
          <p:cNvPr id="4" name="Group 3">
            <a:extLst>
              <a:ext uri="{FF2B5EF4-FFF2-40B4-BE49-F238E27FC236}">
                <a16:creationId xmlns:a16="http://schemas.microsoft.com/office/drawing/2014/main" id="{BBDB1263-A487-26FA-22A6-D1108DF3655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BB0EC84-6E75-FD50-37EC-B94113E69A5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E81F7A0-5D35-3701-CCA8-3F818270E7E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CED198D-A62C-B2CD-75E0-BB37336D1098}"/>
              </a:ext>
            </a:extLst>
          </p:cNvPr>
          <p:cNvSpPr txBox="1"/>
          <p:nvPr/>
        </p:nvSpPr>
        <p:spPr>
          <a:xfrm>
            <a:off x="197118" y="1670152"/>
            <a:ext cx="8760718" cy="4524315"/>
          </a:xfrm>
          <a:prstGeom prst="rect">
            <a:avLst/>
          </a:prstGeom>
          <a:noFill/>
        </p:spPr>
        <p:txBody>
          <a:bodyPr wrap="square" rtlCol="0">
            <a:spAutoFit/>
          </a:bodyPr>
          <a:lstStyle/>
          <a:p>
            <a:r>
              <a:rPr lang="en-US" b="1" dirty="0"/>
              <a:t>Chef’s Knife: </a:t>
            </a:r>
            <a:r>
              <a:rPr lang="en-US" dirty="0"/>
              <a:t>Versatile and multipurpose. Suitable for chopping, slicing, dicing, and mincing a variety of ingredients.</a:t>
            </a:r>
          </a:p>
          <a:p>
            <a:endParaRPr lang="en-US" b="1" dirty="0"/>
          </a:p>
          <a:p>
            <a:r>
              <a:rPr lang="en-US" b="1" dirty="0"/>
              <a:t>Paring Knife: </a:t>
            </a:r>
            <a:r>
              <a:rPr lang="en-US" dirty="0"/>
              <a:t>Ideal for small, intricate tasks like peeling fruits and vegetables or deveining shrimp.</a:t>
            </a:r>
          </a:p>
          <a:p>
            <a:endParaRPr lang="en-US" dirty="0"/>
          </a:p>
          <a:p>
            <a:r>
              <a:rPr lang="en-US" b="1" dirty="0"/>
              <a:t>Serrated Knife: </a:t>
            </a:r>
            <a:r>
              <a:rPr lang="en-US" dirty="0"/>
              <a:t>Designed for cutting through foods with a hard exterior and soft interior, such as bread or tomatoes.</a:t>
            </a:r>
          </a:p>
          <a:p>
            <a:endParaRPr lang="en-US" dirty="0"/>
          </a:p>
          <a:p>
            <a:r>
              <a:rPr lang="en-US" b="1" dirty="0"/>
              <a:t>Boning Knife: </a:t>
            </a:r>
            <a:r>
              <a:rPr lang="en-US" dirty="0"/>
              <a:t>Used for deboning meat and fish. Flexible blades help maneuver around bones and joints.</a:t>
            </a:r>
          </a:p>
          <a:p>
            <a:endParaRPr lang="en-US" b="1" dirty="0"/>
          </a:p>
          <a:p>
            <a:r>
              <a:rPr lang="en-US" b="1" dirty="0"/>
              <a:t>Cleaver: </a:t>
            </a:r>
            <a:r>
              <a:rPr lang="en-US" dirty="0"/>
              <a:t>Heavy and wide, perfect for cutting through bones or dense vegetables like squash.</a:t>
            </a:r>
          </a:p>
          <a:p>
            <a:endParaRPr lang="en-US" b="1" dirty="0"/>
          </a:p>
          <a:p>
            <a:r>
              <a:rPr lang="en-US" b="1" dirty="0"/>
              <a:t>Santoku knife: </a:t>
            </a:r>
            <a:r>
              <a:rPr lang="en-US" dirty="0"/>
              <a:t>A Japanese knife that excels in slicing, dicing, and chopping with a straighter edge for a clean cut.</a:t>
            </a:r>
          </a:p>
        </p:txBody>
      </p:sp>
      <p:sp>
        <p:nvSpPr>
          <p:cNvPr id="3" name="Rectangle 2">
            <a:extLst>
              <a:ext uri="{FF2B5EF4-FFF2-40B4-BE49-F238E27FC236}">
                <a16:creationId xmlns:a16="http://schemas.microsoft.com/office/drawing/2014/main" id="{5D806AB8-79A1-85F7-F7AF-2EA082F1A48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6DB43D1-2DE7-A4CB-0A5C-6E3C1F0227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E34A867-61D2-4E2A-2F12-C11B1F37D4A4}"/>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A2BC3376-A586-9B16-706D-0DDAAC45B38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7887F74B-FCFE-B3E2-17CF-9481955ED38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C1DDE92-D1A5-368B-7F10-8B4421C7E971}"/>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CBA6F6A-0076-38FB-A2F9-39E8DC1924CC}"/>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869655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6A313-8032-520A-5289-23A21C76B396}"/>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12324788-6CB2-D86A-D3E3-EE2F1314348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3B34A65-D9B8-CA26-8FE1-B6F7B62AFD8A}"/>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1.3.2 Benefit of using appropriate knives</a:t>
            </a:r>
          </a:p>
        </p:txBody>
      </p:sp>
      <p:grpSp>
        <p:nvGrpSpPr>
          <p:cNvPr id="4" name="Group 3">
            <a:extLst>
              <a:ext uri="{FF2B5EF4-FFF2-40B4-BE49-F238E27FC236}">
                <a16:creationId xmlns:a16="http://schemas.microsoft.com/office/drawing/2014/main" id="{138FB798-8700-7DB6-AAF4-D2B1910FCD7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BB566F59-C946-08F1-1D8B-A7718FA46D8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B386533-31EC-7B93-678A-157B7FD394B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5D33AF0-35CF-3498-96AA-24E33E36BA0C}"/>
              </a:ext>
            </a:extLst>
          </p:cNvPr>
          <p:cNvSpPr txBox="1"/>
          <p:nvPr/>
        </p:nvSpPr>
        <p:spPr>
          <a:xfrm>
            <a:off x="465413" y="2064379"/>
            <a:ext cx="8224125" cy="1754326"/>
          </a:xfrm>
          <a:prstGeom prst="rect">
            <a:avLst/>
          </a:prstGeom>
          <a:noFill/>
        </p:spPr>
        <p:txBody>
          <a:bodyPr wrap="square" rtlCol="0">
            <a:spAutoFit/>
          </a:bodyPr>
          <a:lstStyle/>
          <a:p>
            <a:r>
              <a:rPr lang="en-US" b="1" dirty="0"/>
              <a:t>Precision Cuts</a:t>
            </a:r>
            <a:r>
              <a:rPr lang="en-US" dirty="0"/>
              <a:t>: Ensure consistent cooking times and presentation.</a:t>
            </a:r>
          </a:p>
          <a:p>
            <a:endParaRPr lang="en-US" b="1" dirty="0"/>
          </a:p>
          <a:p>
            <a:r>
              <a:rPr lang="en-US" b="1" dirty="0"/>
              <a:t>Time Efficiency</a:t>
            </a:r>
            <a:r>
              <a:rPr lang="en-US" dirty="0"/>
              <a:t>: The right knife for the task minimizes effort and enhances workflow.</a:t>
            </a:r>
          </a:p>
          <a:p>
            <a:endParaRPr lang="en-US" b="1" dirty="0"/>
          </a:p>
          <a:p>
            <a:r>
              <a:rPr lang="en-US" b="1" dirty="0"/>
              <a:t>Safety</a:t>
            </a:r>
            <a:r>
              <a:rPr lang="en-US" dirty="0"/>
              <a:t>: Using a specialized knife reduces the risk of accidents caused by improper tools.</a:t>
            </a:r>
          </a:p>
        </p:txBody>
      </p:sp>
      <p:sp>
        <p:nvSpPr>
          <p:cNvPr id="3" name="Rectangle 2">
            <a:extLst>
              <a:ext uri="{FF2B5EF4-FFF2-40B4-BE49-F238E27FC236}">
                <a16:creationId xmlns:a16="http://schemas.microsoft.com/office/drawing/2014/main" id="{54741EC1-B611-0278-0FEE-FB0FE9F5306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8BB3625-4957-33B2-8BC5-3F0DDFE234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CCEBCFA-7CA0-4E34-6C4E-D5B46012956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2AF94044-D8BA-3F96-2D72-91BA2DC4951D}"/>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8E767DC-C566-6493-D63B-7B28D6BEBD7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A614686-31FE-FF34-A95F-323F97B8FF3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CCC5B8B-9E7F-422F-2D46-0AFA958988D0}"/>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1498603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1489</TotalTime>
  <Words>2994</Words>
  <Application>Microsoft Office PowerPoint</Application>
  <PresentationFormat>On-screen Show (4:3)</PresentationFormat>
  <Paragraphs>470</Paragraphs>
  <Slides>46</Slides>
  <Notes>45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CharterBT-Roman</vt:lpstr>
      <vt:lpstr>coranto-2</vt:lpstr>
      <vt:lpstr>Times New Roman</vt:lpstr>
      <vt:lpstr>Office Theme</vt:lpstr>
      <vt:lpstr>MARitime Soft Skills for Onboard Healthy Nutrition and CULinary Arts in Seagoing Services – CUL-MAR-Skills</vt:lpstr>
      <vt:lpstr>Learning outcomes of the course </vt:lpstr>
      <vt:lpstr>Content of the course </vt:lpstr>
      <vt:lpstr>1. Introduction to knife skills and food preparation techniques</vt:lpstr>
      <vt:lpstr>1.1 Why Are Knife Skills Important</vt:lpstr>
      <vt:lpstr>1.2 Why is Knife Skills relevant to Galley operations</vt:lpstr>
      <vt:lpstr>1.3 Types of knives and their specific applications</vt:lpstr>
      <vt:lpstr>1.3.1 Common Knife Types</vt:lpstr>
      <vt:lpstr>1.3.2 Benefit of using appropriate knives</vt:lpstr>
      <vt:lpstr>1.4 Safe Knife Handling and Maintenance Techniques</vt:lpstr>
      <vt:lpstr>1.4 Safe Knife Handling and Maintenance Techniques</vt:lpstr>
      <vt:lpstr>1.5 Mastery of Essential Cutting Techniques</vt:lpstr>
      <vt:lpstr>1.5 Mastery of Essential Cutting Techniques</vt:lpstr>
      <vt:lpstr>1.5 Mastery of Essential Cutting Techniques</vt:lpstr>
      <vt:lpstr>1.6 Takeaway message</vt:lpstr>
      <vt:lpstr>2. Efficiency and creativity in food preparation</vt:lpstr>
      <vt:lpstr>2.1 Time Management</vt:lpstr>
      <vt:lpstr>2.2 Use of Multi-Functional Equipment</vt:lpstr>
      <vt:lpstr>2.3 Minimize food waste</vt:lpstr>
      <vt:lpstr>2.4 Effective Workflow</vt:lpstr>
      <vt:lpstr>2.5 Creativity in Food Preparation</vt:lpstr>
      <vt:lpstr>2.6 Practical Tips for Galleys</vt:lpstr>
      <vt:lpstr>2.7 Takeaway messages</vt:lpstr>
      <vt:lpstr>3. Creative and Healthy Meal Preparation</vt:lpstr>
      <vt:lpstr>3.1 Balancing Nutrition and Flavor</vt:lpstr>
      <vt:lpstr>3.2 Techniques for Creative Meal Preparation</vt:lpstr>
      <vt:lpstr>3.3 Meal Preparation in Small Spaces</vt:lpstr>
      <vt:lpstr>3.4 Takeaway message</vt:lpstr>
      <vt:lpstr>4. Best Practices for Healthy and Efficient Cooking</vt:lpstr>
      <vt:lpstr>4.1 Healthy Cooking Techniques</vt:lpstr>
      <vt:lpstr>4.2 Flavour Enhancement</vt:lpstr>
      <vt:lpstr>4.3 Time management in food preparation</vt:lpstr>
      <vt:lpstr>4.4 Takeaway message</vt:lpstr>
      <vt:lpstr>5. Safe handling of kitchen equipment</vt:lpstr>
      <vt:lpstr>5.1 Why safe handling of kitchen equipment matters</vt:lpstr>
      <vt:lpstr>5.2 Proper use and maintenance of kitchen equipment</vt:lpstr>
      <vt:lpstr>5.3 Safe electrical practices in the kitchen</vt:lpstr>
      <vt:lpstr>5.3 Fire safety and injury prevention</vt:lpstr>
      <vt:lpstr>5.4 Takeaway message</vt:lpstr>
      <vt:lpstr>6. Cross-Contamination Prevention</vt:lpstr>
      <vt:lpstr>6.1 Critical role of hygiene</vt:lpstr>
      <vt:lpstr>6.2 Cross-contamination prevention</vt:lpstr>
      <vt:lpstr>6.3 Cleaning and sanitizing protocols</vt:lpstr>
      <vt:lpstr>6.4 Takeaway message</vt:lpstr>
      <vt:lpstr>ASSESSMENT</vt:lpstr>
      <vt:lpstr>Course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Bountziouka, Vasiliki</cp:lastModifiedBy>
  <cp:revision>48</cp:revision>
  <dcterms:created xsi:type="dcterms:W3CDTF">2023-11-02T13:43:46Z</dcterms:created>
  <dcterms:modified xsi:type="dcterms:W3CDTF">2024-12-06T07:34:49Z</dcterms:modified>
</cp:coreProperties>
</file>