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60" r:id="rId3"/>
    <p:sldId id="274" r:id="rId4"/>
    <p:sldId id="287" r:id="rId5"/>
    <p:sldId id="275" r:id="rId6"/>
    <p:sldId id="279" r:id="rId7"/>
    <p:sldId id="280" r:id="rId8"/>
    <p:sldId id="281" r:id="rId9"/>
    <p:sldId id="282" r:id="rId10"/>
    <p:sldId id="283" r:id="rId11"/>
    <p:sldId id="286" r:id="rId12"/>
    <p:sldId id="284" r:id="rId13"/>
    <p:sldId id="293" r:id="rId14"/>
    <p:sldId id="288" r:id="rId15"/>
    <p:sldId id="289" r:id="rId16"/>
    <p:sldId id="290" r:id="rId17"/>
    <p:sldId id="291" r:id="rId18"/>
    <p:sldId id="292" r:id="rId19"/>
    <p:sldId id="294" r:id="rId20"/>
    <p:sldId id="295" r:id="rId21"/>
    <p:sldId id="296" r:id="rId22"/>
    <p:sldId id="297" r:id="rId23"/>
    <p:sldId id="298" r:id="rId24"/>
    <p:sldId id="299" r:id="rId25"/>
    <p:sldId id="300" r:id="rId26"/>
    <p:sldId id="301" r:id="rId27"/>
    <p:sldId id="302" r:id="rId28"/>
    <p:sldId id="277" r:id="rId29"/>
    <p:sldId id="278"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29E"/>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447" autoAdjust="0"/>
  </p:normalViewPr>
  <p:slideViewPr>
    <p:cSldViewPr snapToGrid="0">
      <p:cViewPr varScale="1">
        <p:scale>
          <a:sx n="87" d="100"/>
          <a:sy n="87" d="100"/>
        </p:scale>
        <p:origin x="1260" y="4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R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A5D29-62BA-4825-B781-E3C87B93B46F}" type="datetimeFigureOut">
              <a:rPr lang="ro-RO" smtClean="0"/>
              <a:t>22.11.2024</a:t>
            </a:fld>
            <a:endParaRPr lang="ro-RO"/>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o-R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R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F66C30-2FAE-4185-83A0-4FB1E4D1FCC6}" type="slidenum">
              <a:rPr lang="ro-RO" smtClean="0"/>
              <a:t>‹#›</a:t>
            </a:fld>
            <a:endParaRPr lang="ro-RO"/>
          </a:p>
        </p:txBody>
      </p:sp>
    </p:spTree>
    <p:extLst>
      <p:ext uri="{BB962C8B-B14F-4D97-AF65-F5344CB8AC3E}">
        <p14:creationId xmlns:p14="http://schemas.microsoft.com/office/powerpoint/2010/main" val="1790657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a:t>
            </a:fld>
            <a:endParaRPr lang="ro-RO"/>
          </a:p>
        </p:txBody>
      </p:sp>
    </p:spTree>
    <p:extLst>
      <p:ext uri="{BB962C8B-B14F-4D97-AF65-F5344CB8AC3E}">
        <p14:creationId xmlns:p14="http://schemas.microsoft.com/office/powerpoint/2010/main" val="1113412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E1D94-BA0E-177F-1CB0-B7339A3CD2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4CB0E-6F16-4B0C-AAC8-631B0182F7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01398-C785-9BF4-8F86-EA051B1FF8F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B68F916-9E1D-805F-3F9A-2C9096185C74}"/>
              </a:ext>
            </a:extLst>
          </p:cNvPr>
          <p:cNvSpPr>
            <a:spLocks noGrp="1"/>
          </p:cNvSpPr>
          <p:nvPr>
            <p:ph type="sldNum" sz="quarter" idx="5"/>
          </p:nvPr>
        </p:nvSpPr>
        <p:spPr/>
        <p:txBody>
          <a:bodyPr/>
          <a:lstStyle/>
          <a:p>
            <a:fld id="{6AF66C30-2FAE-4185-83A0-4FB1E4D1FCC6}" type="slidenum">
              <a:rPr lang="ro-RO" smtClean="0"/>
              <a:t>11</a:t>
            </a:fld>
            <a:endParaRPr lang="ro-RO"/>
          </a:p>
        </p:txBody>
      </p:sp>
    </p:spTree>
    <p:extLst>
      <p:ext uri="{BB962C8B-B14F-4D97-AF65-F5344CB8AC3E}">
        <p14:creationId xmlns:p14="http://schemas.microsoft.com/office/powerpoint/2010/main" val="996210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A1CFF8-F309-B9AA-5F97-E953A6F39B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FAD8AC-DC7A-02D3-3866-0C32F1DADE6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2D65BE-DD41-5DC9-AC8D-25636F06F43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A2F192A-DD7A-31C4-C554-E80F2EC1185A}"/>
              </a:ext>
            </a:extLst>
          </p:cNvPr>
          <p:cNvSpPr>
            <a:spLocks noGrp="1"/>
          </p:cNvSpPr>
          <p:nvPr>
            <p:ph type="sldNum" sz="quarter" idx="5"/>
          </p:nvPr>
        </p:nvSpPr>
        <p:spPr/>
        <p:txBody>
          <a:bodyPr/>
          <a:lstStyle/>
          <a:p>
            <a:fld id="{6AF66C30-2FAE-4185-83A0-4FB1E4D1FCC6}" type="slidenum">
              <a:rPr lang="ro-RO" smtClean="0"/>
              <a:t>12</a:t>
            </a:fld>
            <a:endParaRPr lang="ro-RO"/>
          </a:p>
        </p:txBody>
      </p:sp>
    </p:spTree>
    <p:extLst>
      <p:ext uri="{BB962C8B-B14F-4D97-AF65-F5344CB8AC3E}">
        <p14:creationId xmlns:p14="http://schemas.microsoft.com/office/powerpoint/2010/main" val="3333802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871C7-F91D-5439-B442-48F231BE12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93819-4B21-6330-992A-33C68D12A1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FCDE7-6132-2610-1CB7-A08D9FF5CC7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BA493E6-2D42-313C-9654-E8A27C589E8A}"/>
              </a:ext>
            </a:extLst>
          </p:cNvPr>
          <p:cNvSpPr>
            <a:spLocks noGrp="1"/>
          </p:cNvSpPr>
          <p:nvPr>
            <p:ph type="sldNum" sz="quarter" idx="5"/>
          </p:nvPr>
        </p:nvSpPr>
        <p:spPr/>
        <p:txBody>
          <a:bodyPr/>
          <a:lstStyle/>
          <a:p>
            <a:fld id="{6AF66C30-2FAE-4185-83A0-4FB1E4D1FCC6}" type="slidenum">
              <a:rPr lang="ro-RO" smtClean="0"/>
              <a:t>13</a:t>
            </a:fld>
            <a:endParaRPr lang="ro-RO"/>
          </a:p>
        </p:txBody>
      </p:sp>
    </p:spTree>
    <p:extLst>
      <p:ext uri="{BB962C8B-B14F-4D97-AF65-F5344CB8AC3E}">
        <p14:creationId xmlns:p14="http://schemas.microsoft.com/office/powerpoint/2010/main" val="22937406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45046-99F8-3874-2BBB-E937E7E67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3375E0-9CF6-A1A8-BA39-75121691D7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25A2F5-0B67-B603-55F1-6830CB71E6B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128BD0A-5908-79FD-ADB4-FB8DE3C94713}"/>
              </a:ext>
            </a:extLst>
          </p:cNvPr>
          <p:cNvSpPr>
            <a:spLocks noGrp="1"/>
          </p:cNvSpPr>
          <p:nvPr>
            <p:ph type="sldNum" sz="quarter" idx="5"/>
          </p:nvPr>
        </p:nvSpPr>
        <p:spPr/>
        <p:txBody>
          <a:bodyPr/>
          <a:lstStyle/>
          <a:p>
            <a:fld id="{6AF66C30-2FAE-4185-83A0-4FB1E4D1FCC6}" type="slidenum">
              <a:rPr lang="ro-RO" smtClean="0"/>
              <a:t>14</a:t>
            </a:fld>
            <a:endParaRPr lang="ro-RO"/>
          </a:p>
        </p:txBody>
      </p:sp>
    </p:spTree>
    <p:extLst>
      <p:ext uri="{BB962C8B-B14F-4D97-AF65-F5344CB8AC3E}">
        <p14:creationId xmlns:p14="http://schemas.microsoft.com/office/powerpoint/2010/main" val="103072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71FA57-B53C-17DB-853E-4DAE33107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A3CE95-968A-C294-DB4C-6FFE250C4D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8600C5-6D18-1ED3-0F78-077A6E9C336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9AF2039-30F1-85D1-06D6-60E658A8441A}"/>
              </a:ext>
            </a:extLst>
          </p:cNvPr>
          <p:cNvSpPr>
            <a:spLocks noGrp="1"/>
          </p:cNvSpPr>
          <p:nvPr>
            <p:ph type="sldNum" sz="quarter" idx="5"/>
          </p:nvPr>
        </p:nvSpPr>
        <p:spPr/>
        <p:txBody>
          <a:bodyPr/>
          <a:lstStyle/>
          <a:p>
            <a:fld id="{6AF66C30-2FAE-4185-83A0-4FB1E4D1FCC6}" type="slidenum">
              <a:rPr lang="ro-RO" smtClean="0"/>
              <a:t>15</a:t>
            </a:fld>
            <a:endParaRPr lang="ro-RO"/>
          </a:p>
        </p:txBody>
      </p:sp>
    </p:spTree>
    <p:extLst>
      <p:ext uri="{BB962C8B-B14F-4D97-AF65-F5344CB8AC3E}">
        <p14:creationId xmlns:p14="http://schemas.microsoft.com/office/powerpoint/2010/main" val="2970582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7B24F-8EEA-5468-C455-157B5BFB80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1B73D9-4A7A-83E0-56FB-06513721DE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7220BC-0FA5-FB62-AE4C-94AD148F5EB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7D06050E-7A9D-FD79-79F7-F3E0ABC6ED46}"/>
              </a:ext>
            </a:extLst>
          </p:cNvPr>
          <p:cNvSpPr>
            <a:spLocks noGrp="1"/>
          </p:cNvSpPr>
          <p:nvPr>
            <p:ph type="sldNum" sz="quarter" idx="5"/>
          </p:nvPr>
        </p:nvSpPr>
        <p:spPr/>
        <p:txBody>
          <a:bodyPr/>
          <a:lstStyle/>
          <a:p>
            <a:fld id="{6AF66C30-2FAE-4185-83A0-4FB1E4D1FCC6}" type="slidenum">
              <a:rPr lang="ro-RO" smtClean="0"/>
              <a:t>16</a:t>
            </a:fld>
            <a:endParaRPr lang="ro-RO"/>
          </a:p>
        </p:txBody>
      </p:sp>
    </p:spTree>
    <p:extLst>
      <p:ext uri="{BB962C8B-B14F-4D97-AF65-F5344CB8AC3E}">
        <p14:creationId xmlns:p14="http://schemas.microsoft.com/office/powerpoint/2010/main" val="3513299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34C11-FEB0-0458-7EE7-129346C24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FB22BC-9F02-5EBB-4BA5-26FF5849BEB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8D499B-B8F5-3004-6DA5-15F73F299A4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2A143F9-D093-982B-D7CC-2699228B290B}"/>
              </a:ext>
            </a:extLst>
          </p:cNvPr>
          <p:cNvSpPr>
            <a:spLocks noGrp="1"/>
          </p:cNvSpPr>
          <p:nvPr>
            <p:ph type="sldNum" sz="quarter" idx="5"/>
          </p:nvPr>
        </p:nvSpPr>
        <p:spPr/>
        <p:txBody>
          <a:bodyPr/>
          <a:lstStyle/>
          <a:p>
            <a:fld id="{6AF66C30-2FAE-4185-83A0-4FB1E4D1FCC6}" type="slidenum">
              <a:rPr lang="ro-RO" smtClean="0"/>
              <a:t>17</a:t>
            </a:fld>
            <a:endParaRPr lang="ro-RO"/>
          </a:p>
        </p:txBody>
      </p:sp>
    </p:spTree>
    <p:extLst>
      <p:ext uri="{BB962C8B-B14F-4D97-AF65-F5344CB8AC3E}">
        <p14:creationId xmlns:p14="http://schemas.microsoft.com/office/powerpoint/2010/main" val="3478805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C617D-8AB7-0163-F3EE-EE1633D392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06963-3642-5CDF-5201-8AB0BFD84C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44E1A91-6BFB-4A15-9E69-E435D1081F3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810AC6F-D42C-45B9-BC17-A3C5FAEC7D82}"/>
              </a:ext>
            </a:extLst>
          </p:cNvPr>
          <p:cNvSpPr>
            <a:spLocks noGrp="1"/>
          </p:cNvSpPr>
          <p:nvPr>
            <p:ph type="sldNum" sz="quarter" idx="5"/>
          </p:nvPr>
        </p:nvSpPr>
        <p:spPr/>
        <p:txBody>
          <a:bodyPr/>
          <a:lstStyle/>
          <a:p>
            <a:fld id="{6AF66C30-2FAE-4185-83A0-4FB1E4D1FCC6}" type="slidenum">
              <a:rPr lang="ro-RO" smtClean="0"/>
              <a:t>18</a:t>
            </a:fld>
            <a:endParaRPr lang="ro-RO"/>
          </a:p>
        </p:txBody>
      </p:sp>
    </p:spTree>
    <p:extLst>
      <p:ext uri="{BB962C8B-B14F-4D97-AF65-F5344CB8AC3E}">
        <p14:creationId xmlns:p14="http://schemas.microsoft.com/office/powerpoint/2010/main" val="29629643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62ADC-8B92-BDCE-16AA-292E18271B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00A9D-D2E8-78D5-F512-DACE7F4EFA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A4741-CFD5-6807-BDC2-FAA8187BFD1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9B56397E-840C-9954-3DE7-C7B1CC239755}"/>
              </a:ext>
            </a:extLst>
          </p:cNvPr>
          <p:cNvSpPr>
            <a:spLocks noGrp="1"/>
          </p:cNvSpPr>
          <p:nvPr>
            <p:ph type="sldNum" sz="quarter" idx="5"/>
          </p:nvPr>
        </p:nvSpPr>
        <p:spPr/>
        <p:txBody>
          <a:bodyPr/>
          <a:lstStyle/>
          <a:p>
            <a:fld id="{6AF66C30-2FAE-4185-83A0-4FB1E4D1FCC6}" type="slidenum">
              <a:rPr lang="ro-RO" smtClean="0"/>
              <a:t>19</a:t>
            </a:fld>
            <a:endParaRPr lang="ro-RO"/>
          </a:p>
        </p:txBody>
      </p:sp>
    </p:spTree>
    <p:extLst>
      <p:ext uri="{BB962C8B-B14F-4D97-AF65-F5344CB8AC3E}">
        <p14:creationId xmlns:p14="http://schemas.microsoft.com/office/powerpoint/2010/main" val="38763126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96AC4-7FA0-6FC6-19D7-23C67C6BE5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1F4769-AB0A-B6C2-AA0E-FCF1271F0C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372C58-B86A-94D3-AC7F-2E0F0CDDD1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B92C43E1-FF01-8732-5B4B-B6E11F5BAB7E}"/>
              </a:ext>
            </a:extLst>
          </p:cNvPr>
          <p:cNvSpPr>
            <a:spLocks noGrp="1"/>
          </p:cNvSpPr>
          <p:nvPr>
            <p:ph type="sldNum" sz="quarter" idx="5"/>
          </p:nvPr>
        </p:nvSpPr>
        <p:spPr/>
        <p:txBody>
          <a:bodyPr/>
          <a:lstStyle/>
          <a:p>
            <a:fld id="{6AF66C30-2FAE-4185-83A0-4FB1E4D1FCC6}" type="slidenum">
              <a:rPr lang="ro-RO" smtClean="0"/>
              <a:t>20</a:t>
            </a:fld>
            <a:endParaRPr lang="ro-RO"/>
          </a:p>
        </p:txBody>
      </p:sp>
    </p:spTree>
    <p:extLst>
      <p:ext uri="{BB962C8B-B14F-4D97-AF65-F5344CB8AC3E}">
        <p14:creationId xmlns:p14="http://schemas.microsoft.com/office/powerpoint/2010/main" val="247598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3</a:t>
            </a:fld>
            <a:endParaRPr lang="ro-RO"/>
          </a:p>
        </p:txBody>
      </p:sp>
    </p:spTree>
    <p:extLst>
      <p:ext uri="{BB962C8B-B14F-4D97-AF65-F5344CB8AC3E}">
        <p14:creationId xmlns:p14="http://schemas.microsoft.com/office/powerpoint/2010/main" val="3348823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59D66-47E6-F359-1D4F-3023CB396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6E909-E527-2536-98AF-3597B04774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221F76-6A96-64F2-1485-7F084DED323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768895D-1C68-4628-12FD-352813225C08}"/>
              </a:ext>
            </a:extLst>
          </p:cNvPr>
          <p:cNvSpPr>
            <a:spLocks noGrp="1"/>
          </p:cNvSpPr>
          <p:nvPr>
            <p:ph type="sldNum" sz="quarter" idx="5"/>
          </p:nvPr>
        </p:nvSpPr>
        <p:spPr/>
        <p:txBody>
          <a:bodyPr/>
          <a:lstStyle/>
          <a:p>
            <a:fld id="{6AF66C30-2FAE-4185-83A0-4FB1E4D1FCC6}" type="slidenum">
              <a:rPr lang="ro-RO" smtClean="0"/>
              <a:t>21</a:t>
            </a:fld>
            <a:endParaRPr lang="ro-RO"/>
          </a:p>
        </p:txBody>
      </p:sp>
    </p:spTree>
    <p:extLst>
      <p:ext uri="{BB962C8B-B14F-4D97-AF65-F5344CB8AC3E}">
        <p14:creationId xmlns:p14="http://schemas.microsoft.com/office/powerpoint/2010/main" val="5707568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0662BD-86DE-A71C-5812-D21C369612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0746D2-0AE4-2E87-7AC3-66BBECF3A6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6FD56B2-E862-3E59-59B6-51CDBD95C37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1DC678C-E4BA-BF91-AE87-FEAB02F4BAEC}"/>
              </a:ext>
            </a:extLst>
          </p:cNvPr>
          <p:cNvSpPr>
            <a:spLocks noGrp="1"/>
          </p:cNvSpPr>
          <p:nvPr>
            <p:ph type="sldNum" sz="quarter" idx="5"/>
          </p:nvPr>
        </p:nvSpPr>
        <p:spPr/>
        <p:txBody>
          <a:bodyPr/>
          <a:lstStyle/>
          <a:p>
            <a:fld id="{6AF66C30-2FAE-4185-83A0-4FB1E4D1FCC6}" type="slidenum">
              <a:rPr lang="ro-RO" smtClean="0"/>
              <a:t>22</a:t>
            </a:fld>
            <a:endParaRPr lang="ro-RO"/>
          </a:p>
        </p:txBody>
      </p:sp>
    </p:spTree>
    <p:extLst>
      <p:ext uri="{BB962C8B-B14F-4D97-AF65-F5344CB8AC3E}">
        <p14:creationId xmlns:p14="http://schemas.microsoft.com/office/powerpoint/2010/main" val="1152477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6D801-90C7-00B8-1701-E1D8BEFD34C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38BB95-0812-3F10-E3DF-AC2A8E96D7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24682-2304-B6CB-E8F0-8F7BCAA64F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33968500-6F89-3F50-F036-379A137D21C9}"/>
              </a:ext>
            </a:extLst>
          </p:cNvPr>
          <p:cNvSpPr>
            <a:spLocks noGrp="1"/>
          </p:cNvSpPr>
          <p:nvPr>
            <p:ph type="sldNum" sz="quarter" idx="5"/>
          </p:nvPr>
        </p:nvSpPr>
        <p:spPr/>
        <p:txBody>
          <a:bodyPr/>
          <a:lstStyle/>
          <a:p>
            <a:fld id="{6AF66C30-2FAE-4185-83A0-4FB1E4D1FCC6}" type="slidenum">
              <a:rPr lang="ro-RO" smtClean="0"/>
              <a:t>23</a:t>
            </a:fld>
            <a:endParaRPr lang="ro-RO"/>
          </a:p>
        </p:txBody>
      </p:sp>
    </p:spTree>
    <p:extLst>
      <p:ext uri="{BB962C8B-B14F-4D97-AF65-F5344CB8AC3E}">
        <p14:creationId xmlns:p14="http://schemas.microsoft.com/office/powerpoint/2010/main" val="4206511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46551-0646-78FE-32AC-494A2DEB93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7B325F-956B-5F59-7C61-C1A21286CC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8AC2A9-C169-9845-1C04-037DD38BA04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845B272-56F8-2AC2-D0A1-7DBE6C57F60D}"/>
              </a:ext>
            </a:extLst>
          </p:cNvPr>
          <p:cNvSpPr>
            <a:spLocks noGrp="1"/>
          </p:cNvSpPr>
          <p:nvPr>
            <p:ph type="sldNum" sz="quarter" idx="5"/>
          </p:nvPr>
        </p:nvSpPr>
        <p:spPr/>
        <p:txBody>
          <a:bodyPr/>
          <a:lstStyle/>
          <a:p>
            <a:fld id="{6AF66C30-2FAE-4185-83A0-4FB1E4D1FCC6}" type="slidenum">
              <a:rPr lang="ro-RO" smtClean="0"/>
              <a:t>24</a:t>
            </a:fld>
            <a:endParaRPr lang="ro-RO"/>
          </a:p>
        </p:txBody>
      </p:sp>
    </p:spTree>
    <p:extLst>
      <p:ext uri="{BB962C8B-B14F-4D97-AF65-F5344CB8AC3E}">
        <p14:creationId xmlns:p14="http://schemas.microsoft.com/office/powerpoint/2010/main" val="37352324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DCC86-351F-CDDC-E16A-F7401F655B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5036EA-20D0-F3A6-039E-2FA50A55A5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59F8B1-C3F6-4662-75DC-B011DC89585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ADD6CF10-606D-A528-7CB3-00AC3E4D8742}"/>
              </a:ext>
            </a:extLst>
          </p:cNvPr>
          <p:cNvSpPr>
            <a:spLocks noGrp="1"/>
          </p:cNvSpPr>
          <p:nvPr>
            <p:ph type="sldNum" sz="quarter" idx="5"/>
          </p:nvPr>
        </p:nvSpPr>
        <p:spPr/>
        <p:txBody>
          <a:bodyPr/>
          <a:lstStyle/>
          <a:p>
            <a:fld id="{6AF66C30-2FAE-4185-83A0-4FB1E4D1FCC6}" type="slidenum">
              <a:rPr lang="ro-RO" smtClean="0"/>
              <a:t>25</a:t>
            </a:fld>
            <a:endParaRPr lang="ro-RO"/>
          </a:p>
        </p:txBody>
      </p:sp>
    </p:spTree>
    <p:extLst>
      <p:ext uri="{BB962C8B-B14F-4D97-AF65-F5344CB8AC3E}">
        <p14:creationId xmlns:p14="http://schemas.microsoft.com/office/powerpoint/2010/main" val="32949623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F4139-6146-BC7B-1A3D-37325808A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489FB8-ED50-16B7-F4B6-AC3A8C5555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E5AED1-9BAD-C96A-D7EB-09EFB25A6D8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458C97FC-971F-A634-3A1C-D6C384EEED2D}"/>
              </a:ext>
            </a:extLst>
          </p:cNvPr>
          <p:cNvSpPr>
            <a:spLocks noGrp="1"/>
          </p:cNvSpPr>
          <p:nvPr>
            <p:ph type="sldNum" sz="quarter" idx="5"/>
          </p:nvPr>
        </p:nvSpPr>
        <p:spPr/>
        <p:txBody>
          <a:bodyPr/>
          <a:lstStyle/>
          <a:p>
            <a:fld id="{6AF66C30-2FAE-4185-83A0-4FB1E4D1FCC6}" type="slidenum">
              <a:rPr lang="ro-RO" smtClean="0"/>
              <a:t>26</a:t>
            </a:fld>
            <a:endParaRPr lang="ro-RO"/>
          </a:p>
        </p:txBody>
      </p:sp>
    </p:spTree>
    <p:extLst>
      <p:ext uri="{BB962C8B-B14F-4D97-AF65-F5344CB8AC3E}">
        <p14:creationId xmlns:p14="http://schemas.microsoft.com/office/powerpoint/2010/main" val="3393449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B1824-5253-733F-4AA2-79880E3FAB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4F3AD9-15D8-B5FB-20A4-7B7D3DDF4D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5FAB2D-E7B6-23B1-DC96-47984F75E5A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8B9E02F6-49D5-BBD9-98F0-4C763E01A955}"/>
              </a:ext>
            </a:extLst>
          </p:cNvPr>
          <p:cNvSpPr>
            <a:spLocks noGrp="1"/>
          </p:cNvSpPr>
          <p:nvPr>
            <p:ph type="sldNum" sz="quarter" idx="5"/>
          </p:nvPr>
        </p:nvSpPr>
        <p:spPr/>
        <p:txBody>
          <a:bodyPr/>
          <a:lstStyle/>
          <a:p>
            <a:fld id="{6AF66C30-2FAE-4185-83A0-4FB1E4D1FCC6}" type="slidenum">
              <a:rPr lang="ro-RO" smtClean="0"/>
              <a:t>27</a:t>
            </a:fld>
            <a:endParaRPr lang="ro-RO"/>
          </a:p>
        </p:txBody>
      </p:sp>
    </p:spTree>
    <p:extLst>
      <p:ext uri="{BB962C8B-B14F-4D97-AF65-F5344CB8AC3E}">
        <p14:creationId xmlns:p14="http://schemas.microsoft.com/office/powerpoint/2010/main" val="2683953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28</a:t>
            </a:fld>
            <a:endParaRPr lang="ro-RO"/>
          </a:p>
        </p:txBody>
      </p:sp>
    </p:spTree>
    <p:extLst>
      <p:ext uri="{BB962C8B-B14F-4D97-AF65-F5344CB8AC3E}">
        <p14:creationId xmlns:p14="http://schemas.microsoft.com/office/powerpoint/2010/main" val="30427702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29</a:t>
            </a:fld>
            <a:endParaRPr lang="ro-RO"/>
          </a:p>
        </p:txBody>
      </p:sp>
    </p:spTree>
    <p:extLst>
      <p:ext uri="{BB962C8B-B14F-4D97-AF65-F5344CB8AC3E}">
        <p14:creationId xmlns:p14="http://schemas.microsoft.com/office/powerpoint/2010/main" val="2425507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09904-4A83-46D6-AAD2-7D6BC01A8E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A526A5-1CD0-9DE3-850E-20851A939C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7FEED4-7B2B-4007-1954-440A47869C0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1E7D6CE0-4784-C01D-1C4A-7A7619AF9DC2}"/>
              </a:ext>
            </a:extLst>
          </p:cNvPr>
          <p:cNvSpPr>
            <a:spLocks noGrp="1"/>
          </p:cNvSpPr>
          <p:nvPr>
            <p:ph type="sldNum" sz="quarter" idx="5"/>
          </p:nvPr>
        </p:nvSpPr>
        <p:spPr/>
        <p:txBody>
          <a:bodyPr/>
          <a:lstStyle/>
          <a:p>
            <a:fld id="{6AF66C30-2FAE-4185-83A0-4FB1E4D1FCC6}" type="slidenum">
              <a:rPr lang="ro-RO" smtClean="0"/>
              <a:t>4</a:t>
            </a:fld>
            <a:endParaRPr lang="ro-RO"/>
          </a:p>
        </p:txBody>
      </p:sp>
    </p:spTree>
    <p:extLst>
      <p:ext uri="{BB962C8B-B14F-4D97-AF65-F5344CB8AC3E}">
        <p14:creationId xmlns:p14="http://schemas.microsoft.com/office/powerpoint/2010/main" val="2044685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p:cNvSpPr>
            <a:spLocks noGrp="1"/>
          </p:cNvSpPr>
          <p:nvPr>
            <p:ph type="sldNum" sz="quarter" idx="5"/>
          </p:nvPr>
        </p:nvSpPr>
        <p:spPr/>
        <p:txBody>
          <a:bodyPr/>
          <a:lstStyle/>
          <a:p>
            <a:fld id="{6AF66C30-2FAE-4185-83A0-4FB1E4D1FCC6}" type="slidenum">
              <a:rPr lang="ro-RO" smtClean="0"/>
              <a:t>5</a:t>
            </a:fld>
            <a:endParaRPr lang="ro-RO"/>
          </a:p>
        </p:txBody>
      </p:sp>
    </p:spTree>
    <p:extLst>
      <p:ext uri="{BB962C8B-B14F-4D97-AF65-F5344CB8AC3E}">
        <p14:creationId xmlns:p14="http://schemas.microsoft.com/office/powerpoint/2010/main" val="1611085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EA66B0-B726-4A71-5C8E-3E1BCFFA1F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23DE1C-8922-5F23-4067-690080FEBB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4E3AE5-CAB4-CCE2-E32A-C77365CAFB6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0EFDD2C4-0286-CB3A-2D38-D244583BF7C2}"/>
              </a:ext>
            </a:extLst>
          </p:cNvPr>
          <p:cNvSpPr>
            <a:spLocks noGrp="1"/>
          </p:cNvSpPr>
          <p:nvPr>
            <p:ph type="sldNum" sz="quarter" idx="5"/>
          </p:nvPr>
        </p:nvSpPr>
        <p:spPr/>
        <p:txBody>
          <a:bodyPr/>
          <a:lstStyle/>
          <a:p>
            <a:fld id="{6AF66C30-2FAE-4185-83A0-4FB1E4D1FCC6}" type="slidenum">
              <a:rPr lang="ro-RO" smtClean="0"/>
              <a:t>6</a:t>
            </a:fld>
            <a:endParaRPr lang="ro-RO"/>
          </a:p>
        </p:txBody>
      </p:sp>
    </p:spTree>
    <p:extLst>
      <p:ext uri="{BB962C8B-B14F-4D97-AF65-F5344CB8AC3E}">
        <p14:creationId xmlns:p14="http://schemas.microsoft.com/office/powerpoint/2010/main" val="4123552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A3226-CB46-FB09-9C69-0B36002872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45044-9EE1-0F0D-0F51-7184C5E7DF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00ACD3-973B-7719-4258-4332FD0CC59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C8A2BC28-C856-35B2-43F2-62365E921FBE}"/>
              </a:ext>
            </a:extLst>
          </p:cNvPr>
          <p:cNvSpPr>
            <a:spLocks noGrp="1"/>
          </p:cNvSpPr>
          <p:nvPr>
            <p:ph type="sldNum" sz="quarter" idx="5"/>
          </p:nvPr>
        </p:nvSpPr>
        <p:spPr/>
        <p:txBody>
          <a:bodyPr/>
          <a:lstStyle/>
          <a:p>
            <a:fld id="{6AF66C30-2FAE-4185-83A0-4FB1E4D1FCC6}" type="slidenum">
              <a:rPr lang="ro-RO" smtClean="0"/>
              <a:t>7</a:t>
            </a:fld>
            <a:endParaRPr lang="ro-RO"/>
          </a:p>
        </p:txBody>
      </p:sp>
    </p:spTree>
    <p:extLst>
      <p:ext uri="{BB962C8B-B14F-4D97-AF65-F5344CB8AC3E}">
        <p14:creationId xmlns:p14="http://schemas.microsoft.com/office/powerpoint/2010/main" val="1216059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204B5-EB21-F731-C7BF-E8B5FF58C1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8D2D6D-FF84-BF05-F12E-9642973008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0C5217-AC04-624A-D9C4-A5F7A1351CF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5A8DF118-5BC1-E087-397A-C5977ECCF6CD}"/>
              </a:ext>
            </a:extLst>
          </p:cNvPr>
          <p:cNvSpPr>
            <a:spLocks noGrp="1"/>
          </p:cNvSpPr>
          <p:nvPr>
            <p:ph type="sldNum" sz="quarter" idx="5"/>
          </p:nvPr>
        </p:nvSpPr>
        <p:spPr/>
        <p:txBody>
          <a:bodyPr/>
          <a:lstStyle/>
          <a:p>
            <a:fld id="{6AF66C30-2FAE-4185-83A0-4FB1E4D1FCC6}" type="slidenum">
              <a:rPr lang="ro-RO" smtClean="0"/>
              <a:t>8</a:t>
            </a:fld>
            <a:endParaRPr lang="ro-RO"/>
          </a:p>
        </p:txBody>
      </p:sp>
    </p:spTree>
    <p:extLst>
      <p:ext uri="{BB962C8B-B14F-4D97-AF65-F5344CB8AC3E}">
        <p14:creationId xmlns:p14="http://schemas.microsoft.com/office/powerpoint/2010/main" val="3457179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07216F-D675-BDD3-DBF4-50E2205149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145E41-62A0-51B7-8D84-F744631F8B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4B61EB-2739-DB2D-8EE3-6919B5CA05A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67E84323-D9CC-A7F0-1F8F-4A47A34DB146}"/>
              </a:ext>
            </a:extLst>
          </p:cNvPr>
          <p:cNvSpPr>
            <a:spLocks noGrp="1"/>
          </p:cNvSpPr>
          <p:nvPr>
            <p:ph type="sldNum" sz="quarter" idx="5"/>
          </p:nvPr>
        </p:nvSpPr>
        <p:spPr/>
        <p:txBody>
          <a:bodyPr/>
          <a:lstStyle/>
          <a:p>
            <a:fld id="{6AF66C30-2FAE-4185-83A0-4FB1E4D1FCC6}" type="slidenum">
              <a:rPr lang="ro-RO" smtClean="0"/>
              <a:t>9</a:t>
            </a:fld>
            <a:endParaRPr lang="ro-RO"/>
          </a:p>
        </p:txBody>
      </p:sp>
    </p:spTree>
    <p:extLst>
      <p:ext uri="{BB962C8B-B14F-4D97-AF65-F5344CB8AC3E}">
        <p14:creationId xmlns:p14="http://schemas.microsoft.com/office/powerpoint/2010/main" val="166411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91C89-9903-90C4-0587-F8E75002C5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A5B5CF-5BA0-5A62-BAC2-030FFBF76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4BD5B6E-C211-0D4D-CCFD-F4B3FDA00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 New Roman" panose="02020603050405020304" pitchFamily="18" charset="0"/>
                <a:ea typeface="Palatino-Roman"/>
              </a:rPr>
              <a:t>      </a:t>
            </a:r>
            <a:endParaRPr lang="ro-RO" dirty="0"/>
          </a:p>
        </p:txBody>
      </p:sp>
      <p:sp>
        <p:nvSpPr>
          <p:cNvPr id="4" name="Slide Number Placeholder 3">
            <a:extLst>
              <a:ext uri="{FF2B5EF4-FFF2-40B4-BE49-F238E27FC236}">
                <a16:creationId xmlns:a16="http://schemas.microsoft.com/office/drawing/2014/main" id="{F0B4E4ED-89FA-5BBA-D9A6-208C776D27DD}"/>
              </a:ext>
            </a:extLst>
          </p:cNvPr>
          <p:cNvSpPr>
            <a:spLocks noGrp="1"/>
          </p:cNvSpPr>
          <p:nvPr>
            <p:ph type="sldNum" sz="quarter" idx="5"/>
          </p:nvPr>
        </p:nvSpPr>
        <p:spPr/>
        <p:txBody>
          <a:bodyPr/>
          <a:lstStyle/>
          <a:p>
            <a:fld id="{6AF66C30-2FAE-4185-83A0-4FB1E4D1FCC6}" type="slidenum">
              <a:rPr lang="ro-RO" smtClean="0"/>
              <a:t>10</a:t>
            </a:fld>
            <a:endParaRPr lang="ro-RO"/>
          </a:p>
        </p:txBody>
      </p:sp>
    </p:spTree>
    <p:extLst>
      <p:ext uri="{BB962C8B-B14F-4D97-AF65-F5344CB8AC3E}">
        <p14:creationId xmlns:p14="http://schemas.microsoft.com/office/powerpoint/2010/main" val="2823729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22.11.2024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65079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22.11.2024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18007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22.11.2024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297173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4C2A7C-C859-4802-A9B5-5D977F195A3E}" type="datetimeFigureOut">
              <a:rPr lang="ro-RO" smtClean="0"/>
              <a:t>22.11.2024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93929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4C2A7C-C859-4802-A9B5-5D977F195A3E}" type="datetimeFigureOut">
              <a:rPr lang="ro-RO" smtClean="0"/>
              <a:t>22.11.2024</a:t>
            </a:fld>
            <a:endParaRPr lang="ro-RO"/>
          </a:p>
        </p:txBody>
      </p:sp>
      <p:sp>
        <p:nvSpPr>
          <p:cNvPr id="5" name="Footer Placeholder 4"/>
          <p:cNvSpPr>
            <a:spLocks noGrp="1"/>
          </p:cNvSpPr>
          <p:nvPr>
            <p:ph type="ftr" sz="quarter" idx="11"/>
          </p:nvPr>
        </p:nvSpPr>
        <p:spPr/>
        <p:txBody>
          <a:bodyPr/>
          <a:lstStyle/>
          <a:p>
            <a:endParaRPr lang="ro-RO"/>
          </a:p>
        </p:txBody>
      </p:sp>
      <p:sp>
        <p:nvSpPr>
          <p:cNvPr id="6" name="Slide Number Placeholder 5"/>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8961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4C2A7C-C859-4802-A9B5-5D977F195A3E}" type="datetimeFigureOut">
              <a:rPr lang="ro-RO" smtClean="0"/>
              <a:t>22.11.2024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3240342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4C2A7C-C859-4802-A9B5-5D977F195A3E}" type="datetimeFigureOut">
              <a:rPr lang="ro-RO" smtClean="0"/>
              <a:t>22.11.2024</a:t>
            </a:fld>
            <a:endParaRPr lang="ro-RO"/>
          </a:p>
        </p:txBody>
      </p:sp>
      <p:sp>
        <p:nvSpPr>
          <p:cNvPr id="8" name="Footer Placeholder 7"/>
          <p:cNvSpPr>
            <a:spLocks noGrp="1"/>
          </p:cNvSpPr>
          <p:nvPr>
            <p:ph type="ftr" sz="quarter" idx="11"/>
          </p:nvPr>
        </p:nvSpPr>
        <p:spPr/>
        <p:txBody>
          <a:bodyPr/>
          <a:lstStyle/>
          <a:p>
            <a:endParaRPr lang="ro-RO"/>
          </a:p>
        </p:txBody>
      </p:sp>
      <p:sp>
        <p:nvSpPr>
          <p:cNvPr id="9" name="Slide Number Placeholder 8"/>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462316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4C2A7C-C859-4802-A9B5-5D977F195A3E}" type="datetimeFigureOut">
              <a:rPr lang="ro-RO" smtClean="0"/>
              <a:t>22.11.2024</a:t>
            </a:fld>
            <a:endParaRPr lang="ro-RO"/>
          </a:p>
        </p:txBody>
      </p:sp>
      <p:sp>
        <p:nvSpPr>
          <p:cNvPr id="4" name="Footer Placeholder 3"/>
          <p:cNvSpPr>
            <a:spLocks noGrp="1"/>
          </p:cNvSpPr>
          <p:nvPr>
            <p:ph type="ftr" sz="quarter" idx="11"/>
          </p:nvPr>
        </p:nvSpPr>
        <p:spPr/>
        <p:txBody>
          <a:bodyPr/>
          <a:lstStyle/>
          <a:p>
            <a:endParaRPr lang="ro-RO"/>
          </a:p>
        </p:txBody>
      </p:sp>
      <p:sp>
        <p:nvSpPr>
          <p:cNvPr id="5" name="Slide Number Placeholder 4"/>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04900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C2A7C-C859-4802-A9B5-5D977F195A3E}" type="datetimeFigureOut">
              <a:rPr lang="ro-RO" smtClean="0"/>
              <a:t>22.11.2024</a:t>
            </a:fld>
            <a:endParaRPr lang="ro-RO"/>
          </a:p>
        </p:txBody>
      </p:sp>
      <p:sp>
        <p:nvSpPr>
          <p:cNvPr id="3" name="Footer Placeholder 2"/>
          <p:cNvSpPr>
            <a:spLocks noGrp="1"/>
          </p:cNvSpPr>
          <p:nvPr>
            <p:ph type="ftr" sz="quarter" idx="11"/>
          </p:nvPr>
        </p:nvSpPr>
        <p:spPr/>
        <p:txBody>
          <a:bodyPr/>
          <a:lstStyle/>
          <a:p>
            <a:endParaRPr lang="ro-RO"/>
          </a:p>
        </p:txBody>
      </p:sp>
      <p:sp>
        <p:nvSpPr>
          <p:cNvPr id="4" name="Slide Number Placeholder 3"/>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2155841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22.11.2024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1609522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A4C2A7C-C859-4802-A9B5-5D977F195A3E}" type="datetimeFigureOut">
              <a:rPr lang="ro-RO" smtClean="0"/>
              <a:t>22.11.2024</a:t>
            </a:fld>
            <a:endParaRPr lang="ro-RO"/>
          </a:p>
        </p:txBody>
      </p:sp>
      <p:sp>
        <p:nvSpPr>
          <p:cNvPr id="6" name="Footer Placeholder 5"/>
          <p:cNvSpPr>
            <a:spLocks noGrp="1"/>
          </p:cNvSpPr>
          <p:nvPr>
            <p:ph type="ftr" sz="quarter" idx="11"/>
          </p:nvPr>
        </p:nvSpPr>
        <p:spPr/>
        <p:txBody>
          <a:bodyPr/>
          <a:lstStyle/>
          <a:p>
            <a:endParaRPr lang="ro-RO"/>
          </a:p>
        </p:txBody>
      </p:sp>
      <p:sp>
        <p:nvSpPr>
          <p:cNvPr id="7" name="Slide Number Placeholder 6"/>
          <p:cNvSpPr>
            <a:spLocks noGrp="1"/>
          </p:cNvSpPr>
          <p:nvPr>
            <p:ph type="sldNum" sz="quarter" idx="12"/>
          </p:nvPr>
        </p:nvSpPr>
        <p:spPr/>
        <p:txBody>
          <a:bodyPr/>
          <a:lstStyle/>
          <a:p>
            <a:fld id="{D787D03F-6E53-4CCD-9A62-A9DFA3A3F59F}" type="slidenum">
              <a:rPr lang="ro-RO" smtClean="0"/>
              <a:t>‹#›</a:t>
            </a:fld>
            <a:endParaRPr lang="ro-RO"/>
          </a:p>
        </p:txBody>
      </p:sp>
    </p:spTree>
    <p:extLst>
      <p:ext uri="{BB962C8B-B14F-4D97-AF65-F5344CB8AC3E}">
        <p14:creationId xmlns:p14="http://schemas.microsoft.com/office/powerpoint/2010/main" val="506328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C2A7C-C859-4802-A9B5-5D977F195A3E}" type="datetimeFigureOut">
              <a:rPr lang="ro-RO" smtClean="0"/>
              <a:t>22.11.2024</a:t>
            </a:fld>
            <a:endParaRPr lang="ro-RO"/>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87D03F-6E53-4CCD-9A62-A9DFA3A3F59F}" type="slidenum">
              <a:rPr lang="ro-RO" smtClean="0"/>
              <a:t>‹#›</a:t>
            </a:fld>
            <a:endParaRPr lang="ro-RO"/>
          </a:p>
        </p:txBody>
      </p:sp>
    </p:spTree>
    <p:extLst>
      <p:ext uri="{BB962C8B-B14F-4D97-AF65-F5344CB8AC3E}">
        <p14:creationId xmlns:p14="http://schemas.microsoft.com/office/powerpoint/2010/main" val="5823269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9.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29.xml.rels><?xml version="1.0" encoding="UTF-8" standalone="yes"?>
<Relationships xmlns="http://schemas.openxmlformats.org/package/2006/relationships"><Relationship Id="rId8" Type="http://schemas.openxmlformats.org/officeDocument/2006/relationships/hyperlink" Target="https://www.who.int/foodsafety/areas_work/food-hygiene/5keys/en/" TargetMode="External"/><Relationship Id="rId13" Type="http://schemas.openxmlformats.org/officeDocument/2006/relationships/image" Target="../media/image3.png"/><Relationship Id="rId18" Type="http://schemas.openxmlformats.org/officeDocument/2006/relationships/image" Target="../media/image8.png"/><Relationship Id="rId3" Type="http://schemas.openxmlformats.org/officeDocument/2006/relationships/image" Target="../media/image1.jpg"/><Relationship Id="rId7" Type="http://schemas.openxmlformats.org/officeDocument/2006/relationships/hyperlink" Target="https://www.fsis.usda.gov/food-safety" TargetMode="External"/><Relationship Id="rId12" Type="http://schemas.openxmlformats.org/officeDocument/2006/relationships/hyperlink" Target="https://www.food.gov.uk/business-guidance/food-safety-management" TargetMode="External"/><Relationship Id="rId17" Type="http://schemas.openxmlformats.org/officeDocument/2006/relationships/image" Target="../media/image7.png"/><Relationship Id="rId2" Type="http://schemas.openxmlformats.org/officeDocument/2006/relationships/notesSlide" Target="../notesSlides/notesSlide28.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www.fda.gov/food/foodborne-pathogens/bad-bug-book-second-edition" TargetMode="External"/><Relationship Id="rId11" Type="http://schemas.openxmlformats.org/officeDocument/2006/relationships/hyperlink" Target="http://www.fao.org/food/food-safety-quality/a-z-index/cold-chain/en/" TargetMode="External"/><Relationship Id="rId5" Type="http://schemas.openxmlformats.org/officeDocument/2006/relationships/hyperlink" Target="https://openknowledge.fao.org/handle/20.500.14283/i5667e" TargetMode="External"/><Relationship Id="rId15" Type="http://schemas.openxmlformats.org/officeDocument/2006/relationships/image" Target="../media/image5.png"/><Relationship Id="rId10" Type="http://schemas.openxmlformats.org/officeDocument/2006/relationships/hyperlink" Target="https://www.cdc.gov/foodsafety/" TargetMode="External"/><Relationship Id="rId4" Type="http://schemas.openxmlformats.org/officeDocument/2006/relationships/image" Target="../media/image2.jpeg"/><Relationship Id="rId9" Type="http://schemas.openxmlformats.org/officeDocument/2006/relationships/hyperlink" Target="https://www.fda.gov/food/hazard-analysis-critical-control-point-haccp/haccp-principles-application-guidelines" TargetMode="External"/><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image" Target="../media/image1.jp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18B9692E-6064-8558-29AD-3AA0F3572CFB}"/>
              </a:ext>
            </a:extLst>
          </p:cNvPr>
          <p:cNvGrpSpPr/>
          <p:nvPr/>
        </p:nvGrpSpPr>
        <p:grpSpPr>
          <a:xfrm>
            <a:off x="0" y="154025"/>
            <a:ext cx="9144000" cy="6711366"/>
            <a:chOff x="89508" y="93100"/>
            <a:chExt cx="9144000" cy="6711366"/>
          </a:xfrm>
        </p:grpSpPr>
        <p:grpSp>
          <p:nvGrpSpPr>
            <p:cNvPr id="14" name="Group 13">
              <a:extLst>
                <a:ext uri="{FF2B5EF4-FFF2-40B4-BE49-F238E27FC236}">
                  <a16:creationId xmlns:a16="http://schemas.microsoft.com/office/drawing/2014/main" id="{D0C96BE2-4BD2-1091-1160-6855A653B5E0}"/>
                </a:ext>
              </a:extLst>
            </p:cNvPr>
            <p:cNvGrpSpPr/>
            <p:nvPr/>
          </p:nvGrpSpPr>
          <p:grpSpPr>
            <a:xfrm>
              <a:off x="108154" y="93100"/>
              <a:ext cx="6100827" cy="680626"/>
              <a:chOff x="0" y="7926"/>
              <a:chExt cx="8325033" cy="902779"/>
            </a:xfrm>
          </p:grpSpPr>
          <p:pic>
            <p:nvPicPr>
              <p:cNvPr id="16" name="Picture 15">
                <a:extLst>
                  <a:ext uri="{FF2B5EF4-FFF2-40B4-BE49-F238E27FC236}">
                    <a16:creationId xmlns:a16="http://schemas.microsoft.com/office/drawing/2014/main" id="{3B459FD3-2179-9298-1537-F47F1C9D0472}"/>
                  </a:ext>
                </a:extLst>
              </p:cNvPr>
              <p:cNvPicPr>
                <a:picLocks noChangeAspect="1"/>
              </p:cNvPicPr>
              <p:nvPr/>
            </p:nvPicPr>
            <p:blipFill>
              <a:blip r:embed="rId2"/>
              <a:stretch>
                <a:fillRect/>
              </a:stretch>
            </p:blipFill>
            <p:spPr>
              <a:xfrm>
                <a:off x="0" y="8201"/>
                <a:ext cx="4392445" cy="902504"/>
              </a:xfrm>
              <a:prstGeom prst="rect">
                <a:avLst/>
              </a:prstGeom>
            </p:spPr>
          </p:pic>
          <p:sp>
            <p:nvSpPr>
              <p:cNvPr id="17" name="Rectangle 16">
                <a:extLst>
                  <a:ext uri="{FF2B5EF4-FFF2-40B4-BE49-F238E27FC236}">
                    <a16:creationId xmlns:a16="http://schemas.microsoft.com/office/drawing/2014/main" id="{AFD102F7-9A39-8C2E-D8A9-6A75EB6B412A}"/>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27" name="Group 26">
              <a:extLst>
                <a:ext uri="{FF2B5EF4-FFF2-40B4-BE49-F238E27FC236}">
                  <a16:creationId xmlns:a16="http://schemas.microsoft.com/office/drawing/2014/main" id="{63009B5C-9384-AAC8-DAB1-048AE88647D9}"/>
                </a:ext>
              </a:extLst>
            </p:cNvPr>
            <p:cNvGrpSpPr/>
            <p:nvPr/>
          </p:nvGrpSpPr>
          <p:grpSpPr>
            <a:xfrm>
              <a:off x="89508" y="6166959"/>
              <a:ext cx="9144000" cy="637507"/>
              <a:chOff x="89508" y="6166959"/>
              <a:chExt cx="9144000" cy="637507"/>
            </a:xfrm>
          </p:grpSpPr>
          <p:pic>
            <p:nvPicPr>
              <p:cNvPr id="4" name="Picture 3" descr="Blue Background Powerpoint posted by Michelle Mercado">
                <a:extLst>
                  <a:ext uri="{FF2B5EF4-FFF2-40B4-BE49-F238E27FC236}">
                    <a16:creationId xmlns:a16="http://schemas.microsoft.com/office/drawing/2014/main" id="{4AD9420D-EFF1-E66D-D2C8-C03D0C4A66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6" name="Rectangle 25">
                <a:extLst>
                  <a:ext uri="{FF2B5EF4-FFF2-40B4-BE49-F238E27FC236}">
                    <a16:creationId xmlns:a16="http://schemas.microsoft.com/office/drawing/2014/main" id="{27381F8E-EA18-0E61-3F5C-67A3A691F72E}"/>
                  </a:ext>
                </a:extLst>
              </p:cNvPr>
              <p:cNvSpPr/>
              <p:nvPr/>
            </p:nvSpPr>
            <p:spPr>
              <a:xfrm>
                <a:off x="108154" y="6336958"/>
                <a:ext cx="9035846" cy="430887"/>
              </a:xfrm>
              <a:prstGeom prst="rect">
                <a:avLst/>
              </a:prstGeom>
              <a:noFill/>
            </p:spPr>
            <p:txBody>
              <a:bodyPr wrap="square" lIns="91440" tIns="45720" rIns="91440" bIns="45720" anchor="ctr" anchorCtr="0">
                <a:spAutoFit/>
              </a:bodyPr>
              <a:lstStyle/>
              <a:p>
                <a:pPr algn="ctr"/>
                <a:r>
                  <a:rPr lang="ro-RO" sz="1100" b="1" dirty="0" err="1">
                    <a:effectLst/>
                    <a:latin typeface="coranto-2"/>
                  </a:rPr>
                  <a:t>Disclaimer</a:t>
                </a:r>
                <a:r>
                  <a:rPr lang="ro-RO" sz="1100" b="0" i="1" dirty="0">
                    <a:solidFill>
                      <a:srgbClr val="0000FF"/>
                    </a:solidFill>
                    <a:effectLst/>
                    <a:latin typeface="coranto-2"/>
                  </a:rPr>
                  <a:t>: </a:t>
                </a:r>
                <a:r>
                  <a:rPr lang="en-GB" sz="1100" b="0" i="1" dirty="0">
                    <a:solidFill>
                      <a:srgbClr val="0000FF"/>
                    </a:solidFill>
                    <a:effectLst/>
                    <a:latin typeface="coranto-2"/>
                  </a:rPr>
                  <a:t>“Funded by the European Union. Views and opinions expressed are however those of the author(s) only and do not necessarily reflect those of the European Union or the ANPCDEFP. Neither the European Union nor the ANPCDEFP can be held responsible for them”</a:t>
                </a:r>
                <a:endParaRPr lang="en-GB" sz="1100" i="1" dirty="0">
                  <a:solidFill>
                    <a:srgbClr val="0000FF"/>
                  </a:solidFill>
                </a:endParaRPr>
              </a:p>
            </p:txBody>
          </p:sp>
        </p:grpSp>
      </p:grpSp>
      <p:sp>
        <p:nvSpPr>
          <p:cNvPr id="30" name="TextBox 29">
            <a:extLst>
              <a:ext uri="{FF2B5EF4-FFF2-40B4-BE49-F238E27FC236}">
                <a16:creationId xmlns:a16="http://schemas.microsoft.com/office/drawing/2014/main" id="{DA711A02-E7F7-91A7-49CA-CB11FD1335F5}"/>
              </a:ext>
            </a:extLst>
          </p:cNvPr>
          <p:cNvSpPr txBox="1"/>
          <p:nvPr/>
        </p:nvSpPr>
        <p:spPr>
          <a:xfrm>
            <a:off x="629264" y="2456939"/>
            <a:ext cx="7885472" cy="1944122"/>
          </a:xfrm>
          <a:prstGeom prst="rect">
            <a:avLst/>
          </a:prstGeom>
          <a:noFill/>
        </p:spPr>
        <p:txBody>
          <a:bodyPr wrap="square">
            <a:spAutoFit/>
          </a:bodyPr>
          <a:lstStyle/>
          <a:p>
            <a:pPr algn="ctr">
              <a:lnSpc>
                <a:spcPct val="150000"/>
              </a:lnSpc>
              <a:spcAft>
                <a:spcPts val="1000"/>
              </a:spcAft>
            </a:pPr>
            <a:r>
              <a:rPr lang="ro-RO" sz="32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sz="24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ro-RO" sz="3200" b="1" dirty="0">
                <a:solidFill>
                  <a:schemeClr val="accent1"/>
                </a:solidFill>
                <a:effectLst/>
                <a:latin typeface="Times New Roman" panose="02020603050405020304" pitchFamily="18" charset="0"/>
                <a:ea typeface="Calibri" panose="020F0502020204030204" pitchFamily="34" charset="0"/>
              </a:rPr>
              <a:t>COURSE </a:t>
            </a:r>
            <a:r>
              <a:rPr lang="en-GB" sz="3200" b="1" dirty="0">
                <a:solidFill>
                  <a:schemeClr val="accent1"/>
                </a:solidFill>
                <a:effectLst/>
                <a:latin typeface="Times New Roman" panose="02020603050405020304" pitchFamily="18" charset="0"/>
                <a:ea typeface="Calibri" panose="020F0502020204030204" pitchFamily="34" charset="0"/>
              </a:rPr>
              <a:t>4</a:t>
            </a:r>
            <a:endParaRPr lang="ro-RO" sz="3200" b="1" dirty="0">
              <a:solidFill>
                <a:schemeClr val="accent1"/>
              </a:solidFill>
              <a:effectLst/>
              <a:latin typeface="Times New Roman" panose="02020603050405020304" pitchFamily="18" charset="0"/>
              <a:ea typeface="Calibri" panose="020F0502020204030204" pitchFamily="34" charset="0"/>
            </a:endParaRPr>
          </a:p>
          <a:p>
            <a:pPr algn="ctr"/>
            <a:r>
              <a:rPr lang="ro-RO" sz="3200" b="1" dirty="0">
                <a:solidFill>
                  <a:schemeClr val="accent1"/>
                </a:solidFill>
                <a:latin typeface="Times New Roman" panose="02020603050405020304" pitchFamily="18" charset="0"/>
                <a:ea typeface="Calibri" panose="020F0502020204030204" pitchFamily="34" charset="0"/>
              </a:rPr>
              <a:t>.....................</a:t>
            </a:r>
            <a:endParaRPr lang="ro-RO" sz="3200" dirty="0">
              <a:solidFill>
                <a:schemeClr val="accent1"/>
              </a:solidFill>
            </a:endParaRPr>
          </a:p>
        </p:txBody>
      </p:sp>
      <p:pic>
        <p:nvPicPr>
          <p:cNvPr id="3" name="Picture 2">
            <a:extLst>
              <a:ext uri="{FF2B5EF4-FFF2-40B4-BE49-F238E27FC236}">
                <a16:creationId xmlns:a16="http://schemas.microsoft.com/office/drawing/2014/main" id="{7AB896D3-5AB3-5EA5-2840-20B5DAFEED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92893"/>
            <a:ext cx="623570" cy="620864"/>
          </a:xfrm>
          <a:prstGeom prst="rect">
            <a:avLst/>
          </a:prstGeom>
        </p:spPr>
      </p:pic>
      <p:pic>
        <p:nvPicPr>
          <p:cNvPr id="5" name="Picture 4">
            <a:extLst>
              <a:ext uri="{FF2B5EF4-FFF2-40B4-BE49-F238E27FC236}">
                <a16:creationId xmlns:a16="http://schemas.microsoft.com/office/drawing/2014/main" id="{62D5C2EE-BF62-6A7A-4967-3BB63107FED7}"/>
              </a:ext>
            </a:extLst>
          </p:cNvPr>
          <p:cNvPicPr>
            <a:picLocks noChangeAspect="1"/>
          </p:cNvPicPr>
          <p:nvPr/>
        </p:nvPicPr>
        <p:blipFill>
          <a:blip r:embed="rId5"/>
          <a:stretch>
            <a:fillRect/>
          </a:stretch>
        </p:blipFill>
        <p:spPr>
          <a:xfrm>
            <a:off x="4910225" y="92893"/>
            <a:ext cx="629555" cy="637524"/>
          </a:xfrm>
          <a:prstGeom prst="rect">
            <a:avLst/>
          </a:prstGeom>
        </p:spPr>
      </p:pic>
      <p:pic>
        <p:nvPicPr>
          <p:cNvPr id="6" name="Picture 5">
            <a:extLst>
              <a:ext uri="{FF2B5EF4-FFF2-40B4-BE49-F238E27FC236}">
                <a16:creationId xmlns:a16="http://schemas.microsoft.com/office/drawing/2014/main" id="{6EE98C28-27E5-4015-221F-CC1B897B60A1}"/>
              </a:ext>
            </a:extLst>
          </p:cNvPr>
          <p:cNvPicPr>
            <a:picLocks noChangeAspect="1"/>
          </p:cNvPicPr>
          <p:nvPr/>
        </p:nvPicPr>
        <p:blipFill>
          <a:blip r:embed="rId6"/>
          <a:stretch>
            <a:fillRect/>
          </a:stretch>
        </p:blipFill>
        <p:spPr>
          <a:xfrm>
            <a:off x="5631268" y="111773"/>
            <a:ext cx="1053458" cy="579268"/>
          </a:xfrm>
          <a:prstGeom prst="rect">
            <a:avLst/>
          </a:prstGeom>
        </p:spPr>
      </p:pic>
      <p:pic>
        <p:nvPicPr>
          <p:cNvPr id="7" name="Picture 6">
            <a:extLst>
              <a:ext uri="{FF2B5EF4-FFF2-40B4-BE49-F238E27FC236}">
                <a16:creationId xmlns:a16="http://schemas.microsoft.com/office/drawing/2014/main" id="{AE5BF4A6-5957-08DB-1934-BABAF3FB715E}"/>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703496" y="76233"/>
            <a:ext cx="623570" cy="680419"/>
          </a:xfrm>
          <a:prstGeom prst="rect">
            <a:avLst/>
          </a:prstGeom>
        </p:spPr>
      </p:pic>
      <p:pic>
        <p:nvPicPr>
          <p:cNvPr id="8" name="Picture 7">
            <a:extLst>
              <a:ext uri="{FF2B5EF4-FFF2-40B4-BE49-F238E27FC236}">
                <a16:creationId xmlns:a16="http://schemas.microsoft.com/office/drawing/2014/main" id="{52B21BB7-7C4D-019E-2B1D-8AF0CC6B5541}"/>
              </a:ext>
            </a:extLst>
          </p:cNvPr>
          <p:cNvPicPr>
            <a:picLocks noChangeAspect="1"/>
          </p:cNvPicPr>
          <p:nvPr/>
        </p:nvPicPr>
        <p:blipFill>
          <a:blip r:embed="rId8"/>
          <a:stretch>
            <a:fillRect/>
          </a:stretch>
        </p:blipFill>
        <p:spPr>
          <a:xfrm>
            <a:off x="3979270" y="76233"/>
            <a:ext cx="858938" cy="620864"/>
          </a:xfrm>
          <a:prstGeom prst="rect">
            <a:avLst/>
          </a:prstGeom>
        </p:spPr>
      </p:pic>
      <p:pic>
        <p:nvPicPr>
          <p:cNvPr id="9" name="Picture 8">
            <a:extLst>
              <a:ext uri="{FF2B5EF4-FFF2-40B4-BE49-F238E27FC236}">
                <a16:creationId xmlns:a16="http://schemas.microsoft.com/office/drawing/2014/main" id="{F22C4691-35E4-A5A9-0954-7D6B318D9F97}"/>
              </a:ext>
            </a:extLst>
          </p:cNvPr>
          <p:cNvPicPr>
            <a:picLocks noChangeAspect="1"/>
          </p:cNvPicPr>
          <p:nvPr/>
        </p:nvPicPr>
        <p:blipFill>
          <a:blip r:embed="rId9"/>
          <a:stretch>
            <a:fillRect/>
          </a:stretch>
        </p:blipFill>
        <p:spPr>
          <a:xfrm>
            <a:off x="7704595" y="29230"/>
            <a:ext cx="1227464" cy="1224789"/>
          </a:xfrm>
          <a:prstGeom prst="rect">
            <a:avLst/>
          </a:prstGeom>
        </p:spPr>
      </p:pic>
      <p:sp>
        <p:nvSpPr>
          <p:cNvPr id="11" name="TextBox 10">
            <a:extLst>
              <a:ext uri="{FF2B5EF4-FFF2-40B4-BE49-F238E27FC236}">
                <a16:creationId xmlns:a16="http://schemas.microsoft.com/office/drawing/2014/main" id="{60EF569C-B7B9-5402-9510-889E99A358EB}"/>
              </a:ext>
            </a:extLst>
          </p:cNvPr>
          <p:cNvSpPr txBox="1"/>
          <p:nvPr/>
        </p:nvSpPr>
        <p:spPr>
          <a:xfrm>
            <a:off x="796460" y="1466200"/>
            <a:ext cx="7885472" cy="400110"/>
          </a:xfrm>
          <a:prstGeom prst="rect">
            <a:avLst/>
          </a:prstGeom>
          <a:noFill/>
        </p:spPr>
        <p:txBody>
          <a:bodyPr wrap="square">
            <a:spAutoFit/>
          </a:bodyPr>
          <a:lstStyle/>
          <a:p>
            <a:pPr algn="ctr"/>
            <a:r>
              <a:rPr lang="en-GB" sz="1000" b="1" dirty="0">
                <a:solidFill>
                  <a:srgbClr val="7030A0"/>
                </a:solidFill>
              </a:rPr>
              <a:t>KA220-VET - Cooperation partnerships in vocational</a:t>
            </a:r>
            <a:r>
              <a:rPr lang="ro-RO" sz="1000" b="1" dirty="0">
                <a:solidFill>
                  <a:srgbClr val="7030A0"/>
                </a:solidFill>
              </a:rPr>
              <a:t> </a:t>
            </a:r>
            <a:r>
              <a:rPr lang="en-GB" sz="1000" b="1" dirty="0">
                <a:solidFill>
                  <a:srgbClr val="7030A0"/>
                </a:solidFill>
              </a:rPr>
              <a:t>education and training</a:t>
            </a:r>
            <a:endParaRPr lang="ro-RO" sz="1000" b="1" dirty="0">
              <a:solidFill>
                <a:srgbClr val="7030A0"/>
              </a:solidFill>
            </a:endParaRPr>
          </a:p>
          <a:p>
            <a:pPr algn="ctr"/>
            <a:r>
              <a:rPr lang="en-GB" sz="1000" b="1" i="0" u="none" strike="noStrike" baseline="0" dirty="0">
                <a:solidFill>
                  <a:srgbClr val="7030A0"/>
                </a:solidFill>
              </a:rPr>
              <a:t>2023-1-RO01-KA220-VET-000156711</a:t>
            </a:r>
          </a:p>
        </p:txBody>
      </p:sp>
      <p:sp>
        <p:nvSpPr>
          <p:cNvPr id="12" name="Title 1">
            <a:extLst>
              <a:ext uri="{FF2B5EF4-FFF2-40B4-BE49-F238E27FC236}">
                <a16:creationId xmlns:a16="http://schemas.microsoft.com/office/drawing/2014/main" id="{E8A74367-A032-23BC-E011-516C85BB11BE}"/>
              </a:ext>
            </a:extLst>
          </p:cNvPr>
          <p:cNvSpPr>
            <a:spLocks noGrp="1"/>
          </p:cNvSpPr>
          <p:nvPr>
            <p:ph type="ctrTitle"/>
          </p:nvPr>
        </p:nvSpPr>
        <p:spPr>
          <a:xfrm>
            <a:off x="1375835" y="861041"/>
            <a:ext cx="6368830" cy="606528"/>
          </a:xfrm>
        </p:spPr>
        <p:txBody>
          <a:bodyPr>
            <a:noAutofit/>
          </a:bodyPr>
          <a:lstStyle/>
          <a:p>
            <a:pPr algn="ct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MARitime</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Soft Skills for Onboard Healthy Nutrition and</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 </a:t>
            </a:r>
            <a:r>
              <a:rPr lang="en-GB" sz="2000" b="1" i="0" u="none" strike="noStrike" baseline="0" dirty="0" err="1">
                <a:solidFill>
                  <a:srgbClr val="FF0000"/>
                </a:solidFill>
                <a:effectLst>
                  <a:outerShdw blurRad="38100" dist="38100" dir="2700000" algn="tl">
                    <a:srgbClr val="000000">
                      <a:alpha val="43137"/>
                    </a:srgbClr>
                  </a:outerShdw>
                </a:effectLst>
                <a:latin typeface="CharterBT-Roman"/>
              </a:rPr>
              <a:t>CULinary</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 Arts in Seagoing Services – </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CUL</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a:solidFill>
                  <a:srgbClr val="FF0000"/>
                </a:solidFill>
                <a:effectLst>
                  <a:outerShdw blurRad="38100" dist="38100" dir="2700000" algn="tl">
                    <a:srgbClr val="000000">
                      <a:alpha val="43137"/>
                    </a:srgbClr>
                  </a:outerShdw>
                </a:effectLst>
                <a:latin typeface="CharterBT-Roman"/>
              </a:rPr>
              <a:t>MAR</a:t>
            </a:r>
            <a:r>
              <a:rPr lang="en-GB" sz="2000" b="1" i="0" u="none" strike="noStrike" baseline="0" dirty="0">
                <a:solidFill>
                  <a:srgbClr val="FF0000"/>
                </a:solidFill>
                <a:effectLst>
                  <a:outerShdw blurRad="38100" dist="38100" dir="2700000" algn="tl">
                    <a:srgbClr val="000000">
                      <a:alpha val="43137"/>
                    </a:srgbClr>
                  </a:outerShdw>
                </a:effectLst>
                <a:latin typeface="CharterBT-Roman"/>
              </a:rPr>
              <a:t>-</a:t>
            </a:r>
            <a:r>
              <a:rPr lang="ro-RO" sz="2000" b="1" i="0" u="none" strike="noStrike" baseline="0" dirty="0" err="1">
                <a:solidFill>
                  <a:srgbClr val="FF0000"/>
                </a:solidFill>
                <a:effectLst>
                  <a:outerShdw blurRad="38100" dist="38100" dir="2700000" algn="tl">
                    <a:srgbClr val="000000">
                      <a:alpha val="43137"/>
                    </a:srgbClr>
                  </a:outerShdw>
                </a:effectLst>
                <a:latin typeface="CharterBT-Roman"/>
              </a:rPr>
              <a:t>Skills</a:t>
            </a:r>
            <a:endParaRPr lang="en-US" sz="2000" b="1" dirty="0">
              <a:solidFill>
                <a:srgbClr val="0000FF"/>
              </a:solidFill>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9920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581AE-0217-1DBE-2FF4-8C751B66C28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98E6751-6CAF-221B-DB38-489F010BA81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8C18E7A-3357-8B41-85DB-95F852B48501}"/>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1.6 Takeaway message</a:t>
            </a:r>
          </a:p>
        </p:txBody>
      </p:sp>
      <p:grpSp>
        <p:nvGrpSpPr>
          <p:cNvPr id="4" name="Group 3">
            <a:extLst>
              <a:ext uri="{FF2B5EF4-FFF2-40B4-BE49-F238E27FC236}">
                <a16:creationId xmlns:a16="http://schemas.microsoft.com/office/drawing/2014/main" id="{2513969B-38A2-E3A2-C855-6EBCD116250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659A34E8-CC8C-9318-ED50-BACBC05AB75C}"/>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EE21E47E-8335-F5EC-4D2C-ED9E8CE59E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3EA5922-1C81-112F-D0A6-CE161D8CABFF}"/>
              </a:ext>
            </a:extLst>
          </p:cNvPr>
          <p:cNvSpPr txBox="1"/>
          <p:nvPr/>
        </p:nvSpPr>
        <p:spPr>
          <a:xfrm>
            <a:off x="876300" y="2228671"/>
            <a:ext cx="7391400" cy="2031325"/>
          </a:xfrm>
          <a:prstGeom prst="rect">
            <a:avLst/>
          </a:prstGeom>
          <a:noFill/>
        </p:spPr>
        <p:txBody>
          <a:bodyPr wrap="square" rtlCol="0">
            <a:spAutoFit/>
          </a:bodyPr>
          <a:lstStyle/>
          <a:p>
            <a:r>
              <a:rPr lang="en-US" b="1" dirty="0"/>
              <a:t>Personal Hygiene: </a:t>
            </a:r>
            <a:r>
              <a:rPr lang="en-US" dirty="0"/>
              <a:t>Hand-washing, protective clothing, and illness reporting are essential.</a:t>
            </a:r>
          </a:p>
          <a:p>
            <a:endParaRPr lang="en-US" dirty="0"/>
          </a:p>
          <a:p>
            <a:r>
              <a:rPr lang="en-US" b="1" dirty="0"/>
              <a:t>Sanitize Workspaces: </a:t>
            </a:r>
            <a:r>
              <a:rPr lang="en-US" dirty="0"/>
              <a:t>Regular cleaning prevents </a:t>
            </a:r>
            <a:r>
              <a:rPr lang="en-US" dirty="0" err="1"/>
              <a:t>contamination.Proper</a:t>
            </a:r>
            <a:r>
              <a:rPr lang="en-US" dirty="0"/>
              <a:t> </a:t>
            </a:r>
          </a:p>
          <a:p>
            <a:endParaRPr lang="en-US" dirty="0"/>
          </a:p>
          <a:p>
            <a:r>
              <a:rPr lang="en-US" b="1" dirty="0"/>
              <a:t>Handling and Storage: </a:t>
            </a:r>
            <a:r>
              <a:rPr lang="en-US" dirty="0"/>
              <a:t>Following handling and storage guidelines keeps food safe and reduces waste.</a:t>
            </a:r>
          </a:p>
        </p:txBody>
      </p:sp>
      <p:sp>
        <p:nvSpPr>
          <p:cNvPr id="3" name="Rectangle 2">
            <a:extLst>
              <a:ext uri="{FF2B5EF4-FFF2-40B4-BE49-F238E27FC236}">
                <a16:creationId xmlns:a16="http://schemas.microsoft.com/office/drawing/2014/main" id="{876EB0D3-EF02-7F88-540D-3727448DA5E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81C963B-22D1-8C49-E875-F6872C3171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55B568FE-B9F5-6D6F-B64E-1FBE1F54337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1A942D5-7C23-6C84-02CA-25828AA50DDE}"/>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BAB741E-23F1-1578-F778-E0D6FB73963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9646038-6476-739B-35B3-C17B6A128414}"/>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1D91C97E-7993-CFD3-FBE0-9E045EB46029}"/>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709343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C304-B5D8-AA81-1805-105F345714F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0FD6123-FFD6-8719-7315-7715028D71D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52E3F63-880C-7756-14CA-7696B9333640}"/>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 Guidelines for Safe and Effective Food Management in the Galley </a:t>
            </a:r>
          </a:p>
        </p:txBody>
      </p:sp>
      <p:grpSp>
        <p:nvGrpSpPr>
          <p:cNvPr id="4" name="Group 3">
            <a:extLst>
              <a:ext uri="{FF2B5EF4-FFF2-40B4-BE49-F238E27FC236}">
                <a16:creationId xmlns:a16="http://schemas.microsoft.com/office/drawing/2014/main" id="{0A7469C7-8447-DF7F-2A1F-33F178DBCB8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A5CB97F-15C2-C84B-15CA-DD5BB502132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D8D5D10-1AC8-B094-3F31-1996025A614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5189BD08-1F3F-E4F3-A7AE-369B9BC30AD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EE2264B1-8656-FB8F-60FB-2726B3DA5C6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280860-0375-8F7C-2A24-AB7394C8309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25B22E0-18B4-F97B-DC78-46D0E085D6A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DCE2E86-2D5D-A225-1E3B-289F11C5316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40C0E704-CC7E-3E06-4F15-CB876A8F595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932B783-54D1-C845-3387-F4B1F2837F0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190288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A27999-CA81-D2AA-53EE-29B2D1F40AD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727FA47-5078-0681-685B-9742A671588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67EBFB2E-5927-227F-3998-01FF6A37E0E4}"/>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2.1 Receiving and Inspecting Food</a:t>
            </a:r>
          </a:p>
        </p:txBody>
      </p:sp>
      <p:grpSp>
        <p:nvGrpSpPr>
          <p:cNvPr id="4" name="Group 3">
            <a:extLst>
              <a:ext uri="{FF2B5EF4-FFF2-40B4-BE49-F238E27FC236}">
                <a16:creationId xmlns:a16="http://schemas.microsoft.com/office/drawing/2014/main" id="{3A0517B2-F72C-BB36-B27D-CC4476E554D0}"/>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856941C-B226-D0B4-71D6-3A78AF24F84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ADC0674-ADE0-4834-663C-AB37CAA628D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80F2D48-B73C-A059-C19F-54BFC53A4B79}"/>
              </a:ext>
            </a:extLst>
          </p:cNvPr>
          <p:cNvSpPr txBox="1"/>
          <p:nvPr/>
        </p:nvSpPr>
        <p:spPr>
          <a:xfrm>
            <a:off x="876300" y="2228671"/>
            <a:ext cx="7391400" cy="3139321"/>
          </a:xfrm>
          <a:prstGeom prst="rect">
            <a:avLst/>
          </a:prstGeom>
          <a:noFill/>
        </p:spPr>
        <p:txBody>
          <a:bodyPr wrap="square" rtlCol="0">
            <a:spAutoFit/>
          </a:bodyPr>
          <a:lstStyle/>
          <a:p>
            <a:r>
              <a:rPr lang="en-US" b="1" dirty="0"/>
              <a:t>Food should be inspected upon receive.</a:t>
            </a:r>
          </a:p>
          <a:p>
            <a:endParaRPr lang="en-US" b="1" dirty="0"/>
          </a:p>
          <a:p>
            <a:r>
              <a:rPr lang="en-US" b="1" dirty="0"/>
              <a:t>Quality and freshness checks: </a:t>
            </a:r>
            <a:r>
              <a:rPr lang="en-US" dirty="0"/>
              <a:t>Ensure that fresh items like fruits, vegetables, and meats meet quality standards. Look for signs of spoilage, such as unusual odors, colors, or textures.</a:t>
            </a:r>
          </a:p>
          <a:p>
            <a:endParaRPr lang="en-US" b="1" dirty="0"/>
          </a:p>
          <a:p>
            <a:r>
              <a:rPr lang="en-US" b="1" dirty="0"/>
              <a:t>Inspect for damage: </a:t>
            </a:r>
            <a:r>
              <a:rPr lang="en-US" dirty="0"/>
              <a:t>Check for damaged packaging or cans, which may indicate compromised quality or contamination risk.</a:t>
            </a:r>
          </a:p>
          <a:p>
            <a:endParaRPr lang="en-US" b="1" dirty="0"/>
          </a:p>
          <a:p>
            <a:r>
              <a:rPr lang="en-US" b="1" dirty="0"/>
              <a:t>Prompt storage: </a:t>
            </a:r>
            <a:r>
              <a:rPr lang="en-US" dirty="0"/>
              <a:t>Immediately store food items at the correct temperature (refrigerated, frozen, or ambient) to maintain freshness and prevent spoilage.</a:t>
            </a:r>
          </a:p>
        </p:txBody>
      </p:sp>
      <p:sp>
        <p:nvSpPr>
          <p:cNvPr id="3" name="Rectangle 2">
            <a:extLst>
              <a:ext uri="{FF2B5EF4-FFF2-40B4-BE49-F238E27FC236}">
                <a16:creationId xmlns:a16="http://schemas.microsoft.com/office/drawing/2014/main" id="{DFA0175F-3D5B-AF40-1942-12B8BF7949A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CBE0E5C-0FAD-E210-8161-F066E966265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E48767E-27BB-2314-6FFD-B64CE1275335}"/>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E46FD64-FAA3-AD0A-7FBF-D17A6CF3826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6B8F77E-68D2-BE85-9C41-F257B04FA69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D4333F-2D03-5973-DCDB-DE72A89C576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943B42D-65F8-ABE6-7BCE-E4E05D51F9F8}"/>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682606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8E6364-DF6B-527B-EC09-C71A06F4E33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FCF5182-4D80-E7E6-EF17-BBE43B5F55A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41B8A51-9F80-8F57-E5DD-01086734D884}"/>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2.2 Proper Food Storage Temperatures and </a:t>
            </a:r>
            <a:r>
              <a:rPr lang="en-US" sz="2400" b="1" dirty="0" err="1">
                <a:latin typeface="Times New Roman" panose="02020603050405020304" pitchFamily="18" charset="0"/>
                <a:cs typeface="Times New Roman" panose="02020603050405020304" pitchFamily="18" charset="0"/>
              </a:rPr>
              <a:t>Organisation</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EFDBD44F-D2B0-6763-EC0A-86AD0E1EA537}"/>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6F627B4-29FF-433C-881C-EC8E6ADCBA1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CF4FA9B-70B7-800E-2C9E-A30907A2D05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925B804C-FCCF-1978-C26A-BAF36C90AA15}"/>
              </a:ext>
            </a:extLst>
          </p:cNvPr>
          <p:cNvSpPr txBox="1"/>
          <p:nvPr/>
        </p:nvSpPr>
        <p:spPr>
          <a:xfrm>
            <a:off x="876300" y="2228671"/>
            <a:ext cx="7391400" cy="2862322"/>
          </a:xfrm>
          <a:prstGeom prst="rect">
            <a:avLst/>
          </a:prstGeom>
          <a:noFill/>
        </p:spPr>
        <p:txBody>
          <a:bodyPr wrap="square" rtlCol="0">
            <a:spAutoFit/>
          </a:bodyPr>
          <a:lstStyle/>
          <a:p>
            <a:r>
              <a:rPr lang="en-US" b="1" dirty="0"/>
              <a:t>Refrigerated storage: </a:t>
            </a:r>
            <a:r>
              <a:rPr lang="en-US" dirty="0"/>
              <a:t>Keep perishable items like dairy, meat, and some vegetables between 0–5°C.</a:t>
            </a:r>
          </a:p>
          <a:p>
            <a:endParaRPr lang="en-US" dirty="0"/>
          </a:p>
          <a:p>
            <a:r>
              <a:rPr lang="en-US" b="1" dirty="0"/>
              <a:t>Frozen storage: </a:t>
            </a:r>
            <a:r>
              <a:rPr lang="en-US" dirty="0"/>
              <a:t>Maintain frozen items at -18°C or below to prevent spoilage.</a:t>
            </a:r>
          </a:p>
          <a:p>
            <a:endParaRPr lang="en-US" dirty="0"/>
          </a:p>
          <a:p>
            <a:r>
              <a:rPr lang="en-US" b="1" dirty="0"/>
              <a:t>Ambient storage: </a:t>
            </a:r>
            <a:r>
              <a:rPr lang="en-US" dirty="0"/>
              <a:t>Store dry goods like grains and canned foods in a cool, dry place.</a:t>
            </a:r>
          </a:p>
          <a:p>
            <a:endParaRPr lang="en-US" dirty="0"/>
          </a:p>
          <a:p>
            <a:r>
              <a:rPr lang="en-US" b="1" dirty="0"/>
              <a:t>Regular temperature checks:</a:t>
            </a:r>
            <a:r>
              <a:rPr lang="en-US" dirty="0"/>
              <a:t> Monitor and record temperatures regularly to ensure compliance with food safety standards.</a:t>
            </a:r>
          </a:p>
        </p:txBody>
      </p:sp>
      <p:sp>
        <p:nvSpPr>
          <p:cNvPr id="3" name="Rectangle 2">
            <a:extLst>
              <a:ext uri="{FF2B5EF4-FFF2-40B4-BE49-F238E27FC236}">
                <a16:creationId xmlns:a16="http://schemas.microsoft.com/office/drawing/2014/main" id="{9B8A8BFC-9040-0B2D-72A4-1C5EB4F556B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C9CBD914-280A-9309-90D2-DEE3DF2FD2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0F6A59D-7830-33E7-0C47-4149F8D59FF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2457041-4FCE-78A4-E740-B71A91553BA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66D01EF-A964-907E-A4EA-624EC958540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A532FDD-A6A7-A8A3-F033-E94FD8F3B87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02D29E7-8085-12A6-AAF5-29E6A65AB59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929665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307561-5AB8-A2C2-B7B2-B7039D8C6DE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8C2C66F-2C0F-EE7D-FFFF-8246E32C210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4DF01FB-9F08-15EB-F775-D01C820F225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2.3 </a:t>
            </a:r>
            <a:r>
              <a:rPr lang="en-GB" sz="2400" b="1" dirty="0">
                <a:latin typeface="Times New Roman" panose="02020603050405020304" pitchFamily="18" charset="0"/>
                <a:cs typeface="Times New Roman" panose="02020603050405020304" pitchFamily="18" charset="0"/>
              </a:rPr>
              <a:t>First-In First-Out (FIFO)</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8258C3D-B13F-7212-3487-0BBF68E1CED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52CB7878-0149-FD34-14F4-EB6796F751C5}"/>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1A1C211-1A7B-5E7E-66F4-37ADED448AD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F6D9BC9-E34E-003F-8219-D2302F08F7C1}"/>
              </a:ext>
            </a:extLst>
          </p:cNvPr>
          <p:cNvSpPr txBox="1"/>
          <p:nvPr/>
        </p:nvSpPr>
        <p:spPr>
          <a:xfrm>
            <a:off x="876300" y="1741361"/>
            <a:ext cx="7391400" cy="2862322"/>
          </a:xfrm>
          <a:prstGeom prst="rect">
            <a:avLst/>
          </a:prstGeom>
          <a:noFill/>
        </p:spPr>
        <p:txBody>
          <a:bodyPr wrap="square" rtlCol="0">
            <a:spAutoFit/>
          </a:bodyPr>
          <a:lstStyle/>
          <a:p>
            <a:r>
              <a:rPr lang="en-US" dirty="0"/>
              <a:t>Rotate stock using FIFO principles: </a:t>
            </a:r>
          </a:p>
          <a:p>
            <a:endParaRPr lang="en-US" dirty="0"/>
          </a:p>
          <a:p>
            <a:r>
              <a:rPr lang="en-US" b="1" dirty="0"/>
              <a:t>Label and date incoming stock: </a:t>
            </a:r>
            <a:r>
              <a:rPr lang="en-US" dirty="0"/>
              <a:t>Clearly mark received items with the date and time of receipt.</a:t>
            </a:r>
          </a:p>
          <a:p>
            <a:endParaRPr lang="en-US" dirty="0"/>
          </a:p>
          <a:p>
            <a:r>
              <a:rPr lang="en-US" b="1" dirty="0"/>
              <a:t>Use older items first: </a:t>
            </a:r>
            <a:r>
              <a:rPr lang="en-US" dirty="0"/>
              <a:t>Place new stock behind older items to prevent spoilage and minimize waste.</a:t>
            </a:r>
          </a:p>
          <a:p>
            <a:endParaRPr lang="en-US" dirty="0"/>
          </a:p>
          <a:p>
            <a:r>
              <a:rPr lang="en-US" b="1" dirty="0"/>
              <a:t>Regular inventory checks: </a:t>
            </a:r>
            <a:r>
              <a:rPr lang="en-US" dirty="0"/>
              <a:t>Conduct weekly checks to verify that stock is rotated and expiration dates are observed.</a:t>
            </a:r>
          </a:p>
        </p:txBody>
      </p:sp>
      <p:sp>
        <p:nvSpPr>
          <p:cNvPr id="3" name="Rectangle 2">
            <a:extLst>
              <a:ext uri="{FF2B5EF4-FFF2-40B4-BE49-F238E27FC236}">
                <a16:creationId xmlns:a16="http://schemas.microsoft.com/office/drawing/2014/main" id="{66BBD328-901E-368A-D19E-235E3179B3B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95FFCAB-3763-ABA2-C4D7-5E677570B84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E835712-B443-CA59-37E8-3D7ECFE53F3C}"/>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697E398-EF39-9835-B504-71CF363BD41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E0998CD-6FEA-F82F-39D7-9F995EE67265}"/>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6153B55-2CE7-1390-4731-D9C67F966EB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894238C-1CCE-788F-CE5D-3CEEFB9ED9E9}"/>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64859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B73A7F-81C6-EB5E-F6F1-807F0352ED5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30A44D2-A223-33CA-928D-5D63500178BC}"/>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178BFE2-0BD7-8396-79D4-1C83434FAD4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2.4 Separation of Raw and Cooked Foods in Storage</a:t>
            </a:r>
          </a:p>
        </p:txBody>
      </p:sp>
      <p:grpSp>
        <p:nvGrpSpPr>
          <p:cNvPr id="4" name="Group 3">
            <a:extLst>
              <a:ext uri="{FF2B5EF4-FFF2-40B4-BE49-F238E27FC236}">
                <a16:creationId xmlns:a16="http://schemas.microsoft.com/office/drawing/2014/main" id="{7C1C177F-C360-DA28-1F92-4BE4EB9803E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1BBFB7A-3BBE-2891-D5AE-BC13DB13CE6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5267514-F568-9CA5-8677-1CCC7391FA3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FAB4060-B23A-0588-0B85-1728C1C28869}"/>
              </a:ext>
            </a:extLst>
          </p:cNvPr>
          <p:cNvSpPr txBox="1"/>
          <p:nvPr/>
        </p:nvSpPr>
        <p:spPr>
          <a:xfrm>
            <a:off x="870825" y="2228671"/>
            <a:ext cx="7391400" cy="2862322"/>
          </a:xfrm>
          <a:prstGeom prst="rect">
            <a:avLst/>
          </a:prstGeom>
          <a:noFill/>
        </p:spPr>
        <p:txBody>
          <a:bodyPr wrap="square" rtlCol="0">
            <a:spAutoFit/>
          </a:bodyPr>
          <a:lstStyle/>
          <a:p>
            <a:r>
              <a:rPr lang="en-US" b="1" dirty="0"/>
              <a:t>To prevent cross-contamination in storage:</a:t>
            </a:r>
          </a:p>
          <a:p>
            <a:endParaRPr lang="en-US" b="1" dirty="0"/>
          </a:p>
          <a:p>
            <a:r>
              <a:rPr lang="en-US" b="1" dirty="0"/>
              <a:t>Store raw foods on lower shelves: </a:t>
            </a:r>
            <a:r>
              <a:rPr lang="en-US" dirty="0"/>
              <a:t>Keep raw meats and seafood on lower shelves to prevent drips onto other items.</a:t>
            </a:r>
          </a:p>
          <a:p>
            <a:endParaRPr lang="en-US" b="1" dirty="0"/>
          </a:p>
          <a:p>
            <a:r>
              <a:rPr lang="en-US" b="1" dirty="0"/>
              <a:t>Separate raw and cooked foods: </a:t>
            </a:r>
            <a:r>
              <a:rPr lang="en-US" dirty="0"/>
              <a:t>Use designated areas for raw and cooked foods to avoid cross-contamination.</a:t>
            </a:r>
          </a:p>
          <a:p>
            <a:endParaRPr lang="en-US" b="1" dirty="0"/>
          </a:p>
          <a:p>
            <a:r>
              <a:rPr lang="en-US" b="1" dirty="0"/>
              <a:t>Sealed containers: </a:t>
            </a:r>
            <a:r>
              <a:rPr lang="en-US" dirty="0"/>
              <a:t>Store both raw and cooked items in airtight containers to maintain freshness and prevent contamination.</a:t>
            </a:r>
          </a:p>
        </p:txBody>
      </p:sp>
      <p:sp>
        <p:nvSpPr>
          <p:cNvPr id="3" name="Rectangle 2">
            <a:extLst>
              <a:ext uri="{FF2B5EF4-FFF2-40B4-BE49-F238E27FC236}">
                <a16:creationId xmlns:a16="http://schemas.microsoft.com/office/drawing/2014/main" id="{040A66B4-9CC4-B480-B61C-5A04957B074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F61314B-8516-3AC1-B519-5A9128A792A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8F144FB-6DAE-8A62-9254-B236998F546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49D5DCD-C0EE-EAAE-7F00-D51F2F5920D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4751FDD-323F-202A-E774-381E5161034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6773B3-CB77-4940-732F-C5A59585FAB5}"/>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D89E1FE-7254-4F91-BA57-CE0D3420B33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648743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E79F2-65EB-C0A7-5AE9-1AE3B2913F34}"/>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E2CF1B17-7F82-478A-2970-86F319FDF8FB}"/>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C4D4D68-CA18-98AD-A0A1-DA8D40DDDA6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2.5 Using Clean Utensils and Cutting Boards</a:t>
            </a:r>
          </a:p>
        </p:txBody>
      </p:sp>
      <p:grpSp>
        <p:nvGrpSpPr>
          <p:cNvPr id="4" name="Group 3">
            <a:extLst>
              <a:ext uri="{FF2B5EF4-FFF2-40B4-BE49-F238E27FC236}">
                <a16:creationId xmlns:a16="http://schemas.microsoft.com/office/drawing/2014/main" id="{BBF0F983-91E4-5239-951C-9409E6C199C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644296E-9522-8EF2-FF18-398E19DF1A5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C5A954E8-A53F-DAE5-49FB-B8783F3E5B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B8354663-3E45-220D-2B12-693264D855F3}"/>
              </a:ext>
            </a:extLst>
          </p:cNvPr>
          <p:cNvSpPr txBox="1"/>
          <p:nvPr/>
        </p:nvSpPr>
        <p:spPr>
          <a:xfrm>
            <a:off x="876300" y="2228671"/>
            <a:ext cx="7391400" cy="2308324"/>
          </a:xfrm>
          <a:prstGeom prst="rect">
            <a:avLst/>
          </a:prstGeom>
          <a:noFill/>
        </p:spPr>
        <p:txBody>
          <a:bodyPr wrap="square" rtlCol="0">
            <a:spAutoFit/>
          </a:bodyPr>
          <a:lstStyle/>
          <a:p>
            <a:r>
              <a:rPr lang="en-US" b="1" dirty="0"/>
              <a:t>Separate utensils for different foods: </a:t>
            </a:r>
            <a:r>
              <a:rPr lang="en-US" dirty="0"/>
              <a:t>Use designated (e.g., color coded) cutting boards and knives for raw meat, vegetables, and cooked foods.</a:t>
            </a:r>
          </a:p>
          <a:p>
            <a:endParaRPr lang="en-US" dirty="0"/>
          </a:p>
          <a:p>
            <a:r>
              <a:rPr lang="en-US" b="1" dirty="0"/>
              <a:t>Regular cleaning of utensils: </a:t>
            </a:r>
            <a:r>
              <a:rPr lang="en-US" dirty="0"/>
              <a:t>Wash utensils and surfaces immediately after handling raw items to avoid cross-contamination.</a:t>
            </a:r>
          </a:p>
          <a:p>
            <a:endParaRPr lang="en-US" b="1" dirty="0"/>
          </a:p>
          <a:p>
            <a:r>
              <a:rPr lang="en-US" b="1" dirty="0"/>
              <a:t>Sanitizing between tasks: </a:t>
            </a:r>
            <a:r>
              <a:rPr lang="en-US" dirty="0"/>
              <a:t>Sanitize all cutting surfaces and utensils before switching between raw and cooked items.</a:t>
            </a:r>
          </a:p>
        </p:txBody>
      </p:sp>
      <p:sp>
        <p:nvSpPr>
          <p:cNvPr id="3" name="Rectangle 2">
            <a:extLst>
              <a:ext uri="{FF2B5EF4-FFF2-40B4-BE49-F238E27FC236}">
                <a16:creationId xmlns:a16="http://schemas.microsoft.com/office/drawing/2014/main" id="{D0A9E798-940F-7791-B548-076DDA6E7BD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D32C8921-1CD3-B922-7636-6A67A6B725C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C998F29C-C6BE-991F-1F77-8EE2DE108DA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6D92EFC-6413-B93F-CBA4-3D3997871BB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22F893B-BDB3-EB4C-5D03-C0380867F3C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C88A9EE-13A5-F627-2BEF-6F773FA7E91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5529654-B54C-DDC3-8D1E-CB436254C920}"/>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839834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7037A-2ABB-E4E5-9DEA-9C1E8F9B65D9}"/>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0A6E089-7BEC-E1EC-2AC1-DDF96F0474A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55126CAB-607A-88F9-D3E0-72F121E5F0D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2.6 Key Cross-Contamination Prevention Tips</a:t>
            </a:r>
          </a:p>
        </p:txBody>
      </p:sp>
      <p:grpSp>
        <p:nvGrpSpPr>
          <p:cNvPr id="4" name="Group 3">
            <a:extLst>
              <a:ext uri="{FF2B5EF4-FFF2-40B4-BE49-F238E27FC236}">
                <a16:creationId xmlns:a16="http://schemas.microsoft.com/office/drawing/2014/main" id="{0F80E34F-0377-9CBD-9573-E214FFBC58E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6E08F50-2593-E2FD-F19A-6AA08A028A8A}"/>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60F442FE-9F8E-27CE-A68F-4E1FAF6244F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D1B1B9C6-140C-3F5D-2160-6E28CC8BD2BD}"/>
              </a:ext>
            </a:extLst>
          </p:cNvPr>
          <p:cNvSpPr txBox="1"/>
          <p:nvPr/>
        </p:nvSpPr>
        <p:spPr>
          <a:xfrm>
            <a:off x="876300" y="2228671"/>
            <a:ext cx="7391400" cy="2308324"/>
          </a:xfrm>
          <a:prstGeom prst="rect">
            <a:avLst/>
          </a:prstGeom>
          <a:noFill/>
        </p:spPr>
        <p:txBody>
          <a:bodyPr wrap="square" rtlCol="0">
            <a:spAutoFit/>
          </a:bodyPr>
          <a:lstStyle/>
          <a:p>
            <a:r>
              <a:rPr lang="en-US" b="1" dirty="0"/>
              <a:t>Separate raw and cooked foods: </a:t>
            </a:r>
            <a:r>
              <a:rPr lang="en-US" dirty="0"/>
              <a:t>Keep raw items away from prepared foods to avoid bacteria transfer.</a:t>
            </a:r>
          </a:p>
          <a:p>
            <a:endParaRPr lang="en-US" b="1" dirty="0"/>
          </a:p>
          <a:p>
            <a:r>
              <a:rPr lang="en-US" b="1" dirty="0"/>
              <a:t>Protective barriers: </a:t>
            </a:r>
            <a:r>
              <a:rPr lang="en-US" dirty="0"/>
              <a:t>Use gloves, disposable aprons, or utensil covers as needed to maintain hygiene.</a:t>
            </a:r>
          </a:p>
          <a:p>
            <a:endParaRPr lang="en-US" b="1" dirty="0"/>
          </a:p>
          <a:p>
            <a:r>
              <a:rPr lang="en-US" b="1" dirty="0"/>
              <a:t>Cover and label: </a:t>
            </a:r>
            <a:r>
              <a:rPr lang="en-US" dirty="0"/>
              <a:t>Cover prepared foods and label them with contents and date to prevent accidental mix-ups.</a:t>
            </a:r>
          </a:p>
        </p:txBody>
      </p:sp>
      <p:sp>
        <p:nvSpPr>
          <p:cNvPr id="3" name="Rectangle 2">
            <a:extLst>
              <a:ext uri="{FF2B5EF4-FFF2-40B4-BE49-F238E27FC236}">
                <a16:creationId xmlns:a16="http://schemas.microsoft.com/office/drawing/2014/main" id="{FB039D02-6BD2-62D9-476C-FC229643F7D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7499C56-79CA-C1D3-73DE-7B69DE18CB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BA4EFF8-FEEE-15F2-527C-C87236AA6B0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02E518F-76F4-A0CC-A976-A14E63F9548C}"/>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1189580E-269D-27C7-2C76-D331120A576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8867074-99A9-F7C6-51BB-252A36E438C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76A79C0-9040-AA94-98D9-31CFEAA25D73}"/>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3370073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AFAFCA-6591-01BB-A93F-2AF0E76DFC62}"/>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79EC54DC-E9BB-96B3-873D-3EE919726BD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FDF3C408-22AB-3725-1F37-16B898CC7E33}"/>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2.7 Recommended Food Cooking Temperatures</a:t>
            </a:r>
          </a:p>
        </p:txBody>
      </p:sp>
      <p:grpSp>
        <p:nvGrpSpPr>
          <p:cNvPr id="4" name="Group 3">
            <a:extLst>
              <a:ext uri="{FF2B5EF4-FFF2-40B4-BE49-F238E27FC236}">
                <a16:creationId xmlns:a16="http://schemas.microsoft.com/office/drawing/2014/main" id="{D49E337D-2BBE-978D-D320-50586B70456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9A2E4DA-6CBD-02DF-2219-2DFB41072C88}"/>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B8BD6F2-9086-DC6E-C6AF-1F257449E73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84F044E-A627-9D8F-CB32-9E2F6444CB21}"/>
              </a:ext>
            </a:extLst>
          </p:cNvPr>
          <p:cNvSpPr txBox="1"/>
          <p:nvPr/>
        </p:nvSpPr>
        <p:spPr>
          <a:xfrm>
            <a:off x="876300" y="2228671"/>
            <a:ext cx="7391400" cy="2862322"/>
          </a:xfrm>
          <a:prstGeom prst="rect">
            <a:avLst/>
          </a:prstGeom>
          <a:noFill/>
        </p:spPr>
        <p:txBody>
          <a:bodyPr wrap="square" rtlCol="0">
            <a:spAutoFit/>
          </a:bodyPr>
          <a:lstStyle/>
          <a:p>
            <a:r>
              <a:rPr lang="en-US" b="1" dirty="0"/>
              <a:t>Safe minimum temperatures: </a:t>
            </a:r>
          </a:p>
          <a:p>
            <a:pPr marL="285750" indent="-285750">
              <a:buFont typeface="Arial" panose="020B0604020202020204" pitchFamily="34" charset="0"/>
              <a:buChar char="•"/>
            </a:pPr>
            <a:r>
              <a:rPr lang="en-US" dirty="0"/>
              <a:t>Poultry: 74°C (165°F)</a:t>
            </a:r>
          </a:p>
          <a:p>
            <a:pPr marL="285750" indent="-285750">
              <a:buFont typeface="Arial" panose="020B0604020202020204" pitchFamily="34" charset="0"/>
              <a:buChar char="•"/>
            </a:pPr>
            <a:r>
              <a:rPr lang="en-US" dirty="0"/>
              <a:t>Ground meats: 71°C (160°F)</a:t>
            </a:r>
          </a:p>
          <a:p>
            <a:pPr marL="285750" indent="-285750">
              <a:buFont typeface="Arial" panose="020B0604020202020204" pitchFamily="34" charset="0"/>
              <a:buChar char="•"/>
            </a:pPr>
            <a:r>
              <a:rPr lang="en-US" dirty="0"/>
              <a:t>Fish: 63°C (145°F)</a:t>
            </a:r>
          </a:p>
          <a:p>
            <a:endParaRPr lang="en-US" dirty="0"/>
          </a:p>
          <a:p>
            <a:r>
              <a:rPr lang="en-US" b="1" dirty="0"/>
              <a:t>Use of thermometers: </a:t>
            </a:r>
            <a:r>
              <a:rPr lang="en-US" dirty="0"/>
              <a:t>Always check internal temperatures with a calibrated food thermometer.</a:t>
            </a:r>
          </a:p>
          <a:p>
            <a:endParaRPr lang="en-US" dirty="0"/>
          </a:p>
          <a:p>
            <a:r>
              <a:rPr lang="en-US" b="1" dirty="0"/>
              <a:t>Rest time after cooking:</a:t>
            </a:r>
            <a:r>
              <a:rPr lang="en-US" dirty="0"/>
              <a:t> Allow some foods (like roasts) to rest, which helps kill bacteria by maintaining heat.</a:t>
            </a:r>
          </a:p>
        </p:txBody>
      </p:sp>
      <p:sp>
        <p:nvSpPr>
          <p:cNvPr id="3" name="Rectangle 2">
            <a:extLst>
              <a:ext uri="{FF2B5EF4-FFF2-40B4-BE49-F238E27FC236}">
                <a16:creationId xmlns:a16="http://schemas.microsoft.com/office/drawing/2014/main" id="{3214331A-756A-0D6E-1541-0002831C1915}"/>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147DCDA6-A248-088F-6708-D863707C19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B8E07D9-74AB-8B1D-9FA0-E79D46C6CD5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118D1CA-B772-2076-A6B7-B97BEA800FDA}"/>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43B23704-7FC6-5EDC-2C66-63AA423073C0}"/>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EC2CEEE-AB7D-0A54-3E03-03BBD002D5B3}"/>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220791B-5F00-B3F7-5415-BD0FB8AF0263}"/>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94904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A1108-8DCB-EDFD-6603-0DF47E7982B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9400E06C-E9CF-DB4B-7C1F-7517E0DB532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9FD5A35-10F2-94D7-1D07-E5FF06AEBA75}"/>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2.8 Takeaway messages</a:t>
            </a:r>
          </a:p>
        </p:txBody>
      </p:sp>
      <p:grpSp>
        <p:nvGrpSpPr>
          <p:cNvPr id="4" name="Group 3">
            <a:extLst>
              <a:ext uri="{FF2B5EF4-FFF2-40B4-BE49-F238E27FC236}">
                <a16:creationId xmlns:a16="http://schemas.microsoft.com/office/drawing/2014/main" id="{CB09746E-B2E5-2657-3F68-43D4A2EB1B11}"/>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CCC46EBB-6AEF-35DE-439F-73CA31C4149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9693DFA-3E06-A3DB-121D-7A4D795A062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73E4A902-0F6F-691E-B5D7-B9F0CA975BDE}"/>
              </a:ext>
            </a:extLst>
          </p:cNvPr>
          <p:cNvSpPr txBox="1"/>
          <p:nvPr/>
        </p:nvSpPr>
        <p:spPr>
          <a:xfrm>
            <a:off x="876300" y="2228671"/>
            <a:ext cx="7391400" cy="2862322"/>
          </a:xfrm>
          <a:prstGeom prst="rect">
            <a:avLst/>
          </a:prstGeom>
          <a:noFill/>
        </p:spPr>
        <p:txBody>
          <a:bodyPr wrap="square" rtlCol="0">
            <a:spAutoFit/>
          </a:bodyPr>
          <a:lstStyle/>
          <a:p>
            <a:r>
              <a:rPr lang="en-US" b="1" dirty="0"/>
              <a:t>For safe food handling, storage, and preparation:</a:t>
            </a:r>
            <a:br>
              <a:rPr lang="en-US" b="1" dirty="0"/>
            </a:br>
            <a:br>
              <a:rPr lang="en-US" dirty="0"/>
            </a:br>
            <a:r>
              <a:rPr lang="en-US" b="1" dirty="0"/>
              <a:t>Inspect, label, and rotate:</a:t>
            </a:r>
            <a:r>
              <a:rPr lang="en-US" dirty="0"/>
              <a:t> Ensure food is fresh, correctly labeled, and stored using FIFO.</a:t>
            </a:r>
          </a:p>
          <a:p>
            <a:endParaRPr lang="en-US" dirty="0"/>
          </a:p>
          <a:p>
            <a:r>
              <a:rPr lang="en-US" b="1" dirty="0"/>
              <a:t>Temperature control: </a:t>
            </a:r>
            <a:r>
              <a:rPr lang="en-US" dirty="0"/>
              <a:t>Follow proper storage and cooking temperatures for all food items.</a:t>
            </a:r>
          </a:p>
          <a:p>
            <a:endParaRPr lang="en-US" dirty="0"/>
          </a:p>
          <a:p>
            <a:r>
              <a:rPr lang="en-US" b="1" dirty="0"/>
              <a:t>Avoid cross-contamination: </a:t>
            </a:r>
            <a:r>
              <a:rPr lang="en-US" dirty="0"/>
              <a:t>Use separate utensils and equipment for raw and cooked foods.</a:t>
            </a:r>
          </a:p>
        </p:txBody>
      </p:sp>
      <p:sp>
        <p:nvSpPr>
          <p:cNvPr id="3" name="Rectangle 2">
            <a:extLst>
              <a:ext uri="{FF2B5EF4-FFF2-40B4-BE49-F238E27FC236}">
                <a16:creationId xmlns:a16="http://schemas.microsoft.com/office/drawing/2014/main" id="{93714D78-D376-B86F-29AD-62739BADE9D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D636CCC-5236-5EE7-C4C1-2BC8152E78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D2FDE20-FA15-9611-CD18-6A8682CC7BB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30544F64-4044-916D-60B0-6DD962FC4C3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C4BE030A-3D9B-8F6D-A332-493ADB480254}"/>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96116DF8-7AC4-D37B-4D68-FA6CADBDB3D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381732C3-9DF3-6325-982D-DE99113A220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58103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Learning outcomes</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grpSp>
          <p:nvGrpSpPr>
            <p:cNvPr id="5" name="Group 4">
              <a:extLst>
                <a:ext uri="{FF2B5EF4-FFF2-40B4-BE49-F238E27FC236}">
                  <a16:creationId xmlns:a16="http://schemas.microsoft.com/office/drawing/2014/main" id="{906E373F-7CEC-0816-0DE0-F40EEE7CFF29}"/>
                </a:ext>
              </a:extLst>
            </p:cNvPr>
            <p:cNvGrpSpPr/>
            <p:nvPr/>
          </p:nvGrpSpPr>
          <p:grpSpPr>
            <a:xfrm>
              <a:off x="108154" y="93100"/>
              <a:ext cx="6100827" cy="680626"/>
              <a:chOff x="0" y="7926"/>
              <a:chExt cx="8325033" cy="902779"/>
            </a:xfrm>
          </p:grpSpPr>
          <p:pic>
            <p:nvPicPr>
              <p:cNvPr id="11" name="Picture 10">
                <a:extLst>
                  <a:ext uri="{FF2B5EF4-FFF2-40B4-BE49-F238E27FC236}">
                    <a16:creationId xmlns:a16="http://schemas.microsoft.com/office/drawing/2014/main" id="{ECB12ADB-6DE6-2CD5-5B8E-453C83DB84B8}"/>
                  </a:ext>
                </a:extLst>
              </p:cNvPr>
              <p:cNvPicPr>
                <a:picLocks noChangeAspect="1"/>
              </p:cNvPicPr>
              <p:nvPr/>
            </p:nvPicPr>
            <p:blipFill>
              <a:blip r:embed="rId3"/>
              <a:stretch>
                <a:fillRect/>
              </a:stretch>
            </p:blipFill>
            <p:spPr>
              <a:xfrm>
                <a:off x="0" y="8201"/>
                <a:ext cx="4392445" cy="902504"/>
              </a:xfrm>
              <a:prstGeom prst="rect">
                <a:avLst/>
              </a:prstGeom>
            </p:spPr>
          </p:pic>
          <p:sp>
            <p:nvSpPr>
              <p:cNvPr id="12" name="Rectangle 11">
                <a:extLst>
                  <a:ext uri="{FF2B5EF4-FFF2-40B4-BE49-F238E27FC236}">
                    <a16:creationId xmlns:a16="http://schemas.microsoft.com/office/drawing/2014/main" id="{3918D063-6CD9-818F-0B92-D5AA466AA41D}"/>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grpSp>
        <p:grpSp>
          <p:nvGrpSpPr>
            <p:cNvPr id="6" name="Group 5">
              <a:extLst>
                <a:ext uri="{FF2B5EF4-FFF2-40B4-BE49-F238E27FC236}">
                  <a16:creationId xmlns:a16="http://schemas.microsoft.com/office/drawing/2014/main" id="{A26C2482-DA1F-182D-DA7A-E4CADBFC8EC0}"/>
                </a:ext>
              </a:extLst>
            </p:cNvPr>
            <p:cNvGrpSpPr/>
            <p:nvPr/>
          </p:nvGrpSpPr>
          <p:grpSpPr>
            <a:xfrm>
              <a:off x="0" y="6233651"/>
              <a:ext cx="9144000" cy="637507"/>
              <a:chOff x="0" y="6233651"/>
              <a:chExt cx="9144000" cy="637507"/>
            </a:xfrm>
          </p:grpSpPr>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pic>
            <p:nvPicPr>
              <p:cNvPr id="8" name="Picture 7">
                <a:extLst>
                  <a:ext uri="{FF2B5EF4-FFF2-40B4-BE49-F238E27FC236}">
                    <a16:creationId xmlns:a16="http://schemas.microsoft.com/office/drawing/2014/main" id="{A586B1B4-3E52-886F-E8B6-FB1FC1312765}"/>
                  </a:ext>
                </a:extLst>
              </p:cNvPr>
              <p:cNvPicPr>
                <a:picLocks noChangeAspect="1"/>
              </p:cNvPicPr>
              <p:nvPr/>
            </p:nvPicPr>
            <p:blipFill>
              <a:blip r:embed="rId5"/>
              <a:stretch>
                <a:fillRect/>
              </a:stretch>
            </p:blipFill>
            <p:spPr>
              <a:xfrm>
                <a:off x="8495072" y="6243483"/>
                <a:ext cx="559420" cy="622148"/>
              </a:xfrm>
              <a:prstGeom prst="rect">
                <a:avLst/>
              </a:prstGeom>
            </p:spPr>
          </p:pic>
          <p:sp>
            <p:nvSpPr>
              <p:cNvPr id="9" name="Rectangle 8">
                <a:extLst>
                  <a:ext uri="{FF2B5EF4-FFF2-40B4-BE49-F238E27FC236}">
                    <a16:creationId xmlns:a16="http://schemas.microsoft.com/office/drawing/2014/main" id="{C2A3D723-34B1-B70C-1FCA-0FABAC0F1F01}"/>
                  </a:ext>
                </a:extLst>
              </p:cNvPr>
              <p:cNvSpPr/>
              <p:nvPr/>
            </p:nvSpPr>
            <p:spPr>
              <a:xfrm>
                <a:off x="1782751" y="6280060"/>
                <a:ext cx="5578498" cy="587148"/>
              </a:xfrm>
              <a:prstGeom prst="rect">
                <a:avLst/>
              </a:prstGeom>
              <a:noFill/>
            </p:spPr>
            <p:txBody>
              <a:bodyPr wrap="square" lIns="91440" tIns="45720" rIns="91440" bIns="45720" anchor="ctr" anchorCtr="0">
                <a:spAutoFit/>
              </a:bodyPr>
              <a:lstStyle/>
              <a:p>
                <a:pPr algn="ctr">
                  <a:lnSpc>
                    <a:spcPct val="150000"/>
                  </a:lnSpc>
                  <a:spcAft>
                    <a:spcPts val="1000"/>
                  </a:spcAft>
                </a:pPr>
                <a:r>
                  <a:rPr lang="ro-RO" sz="2400"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NAVAL COMMUNICATIONS</a:t>
                </a:r>
                <a:endParaRPr lang="ro-RO" sz="1800"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sp>
        <p:nvSpPr>
          <p:cNvPr id="21" name="TextBox 20">
            <a:extLst>
              <a:ext uri="{FF2B5EF4-FFF2-40B4-BE49-F238E27FC236}">
                <a16:creationId xmlns:a16="http://schemas.microsoft.com/office/drawing/2014/main" id="{4A543130-7339-D6F9-E1AD-DEEABE3928B8}"/>
              </a:ext>
            </a:extLst>
          </p:cNvPr>
          <p:cNvSpPr txBox="1"/>
          <p:nvPr/>
        </p:nvSpPr>
        <p:spPr>
          <a:xfrm>
            <a:off x="766795" y="1878559"/>
            <a:ext cx="7618772" cy="4038157"/>
          </a:xfrm>
          <a:prstGeom prst="rect">
            <a:avLst/>
          </a:prstGeom>
          <a:noFill/>
        </p:spPr>
        <p:txBody>
          <a:bodyPr wrap="square" rtlCol="0">
            <a:spAutoFit/>
          </a:bodyPr>
          <a:lstStyle/>
          <a:p>
            <a:pPr>
              <a:lnSpc>
                <a:spcPct val="110000"/>
              </a:lnSpc>
              <a:buFont typeface="+mj-lt"/>
              <a:buAutoNum type="arabicPeriod"/>
            </a:pPr>
            <a:r>
              <a:rPr lang="en-US" dirty="0"/>
              <a:t> Understand the Importance of Food Safety and Hygiene</a:t>
            </a:r>
          </a:p>
          <a:p>
            <a:pPr>
              <a:lnSpc>
                <a:spcPct val="110000"/>
              </a:lnSpc>
              <a:buFont typeface="+mj-lt"/>
              <a:buAutoNum type="arabicPeriod"/>
            </a:pPr>
            <a:r>
              <a:rPr lang="en-US" dirty="0"/>
              <a:t> Apply personal hygiene protocols, including proper handwashing, use of protective gear, and illness reporting</a:t>
            </a:r>
          </a:p>
          <a:p>
            <a:pPr>
              <a:lnSpc>
                <a:spcPct val="110000"/>
              </a:lnSpc>
              <a:buFont typeface="+mj-lt"/>
              <a:buAutoNum type="arabicPeriod"/>
            </a:pPr>
            <a:r>
              <a:rPr lang="en-US" dirty="0"/>
              <a:t> Clean and sanitize workspaces, utensils, and equipment effectively</a:t>
            </a:r>
          </a:p>
          <a:p>
            <a:pPr>
              <a:lnSpc>
                <a:spcPct val="110000"/>
              </a:lnSpc>
              <a:buFont typeface="+mj-lt"/>
              <a:buAutoNum type="arabicPeriod"/>
            </a:pPr>
            <a:r>
              <a:rPr lang="en-US" dirty="0"/>
              <a:t> Inspect incoming food items for quality, freshness, and signs of damage</a:t>
            </a:r>
          </a:p>
          <a:p>
            <a:pPr>
              <a:lnSpc>
                <a:spcPct val="110000"/>
              </a:lnSpc>
              <a:buFont typeface="+mj-lt"/>
              <a:buAutoNum type="arabicPeriod"/>
            </a:pPr>
            <a:r>
              <a:rPr lang="en-US" dirty="0"/>
              <a:t> Store food correctly, ensuring appropriate temperature conditions for refrigerated, frozen, and ambient items</a:t>
            </a:r>
          </a:p>
          <a:p>
            <a:pPr>
              <a:lnSpc>
                <a:spcPct val="110000"/>
              </a:lnSpc>
              <a:buFont typeface="+mj-lt"/>
              <a:buAutoNum type="arabicPeriod"/>
            </a:pPr>
            <a:r>
              <a:rPr lang="en-US" dirty="0"/>
              <a:t> Use clean and designated utensils, cutting boards, and equipment for raw and cooked foods</a:t>
            </a:r>
          </a:p>
          <a:p>
            <a:pPr>
              <a:lnSpc>
                <a:spcPct val="110000"/>
              </a:lnSpc>
              <a:buFont typeface="+mj-lt"/>
              <a:buAutoNum type="arabicPeriod"/>
            </a:pPr>
            <a:r>
              <a:rPr lang="en-US" dirty="0"/>
              <a:t> Ensure separation of raw and cooked foods during storage and preparation</a:t>
            </a:r>
          </a:p>
          <a:p>
            <a:pPr>
              <a:lnSpc>
                <a:spcPct val="110000"/>
              </a:lnSpc>
              <a:buFont typeface="+mj-lt"/>
              <a:buAutoNum type="arabicPeriod"/>
            </a:pPr>
            <a:r>
              <a:rPr lang="en-US" dirty="0"/>
              <a:t> Understand the importance of temperature control for food safety</a:t>
            </a:r>
          </a:p>
          <a:p>
            <a:pPr>
              <a:lnSpc>
                <a:spcPct val="110000"/>
              </a:lnSpc>
              <a:buFont typeface="+mj-lt"/>
              <a:buAutoNum type="arabicPeriod"/>
            </a:pPr>
            <a:r>
              <a:rPr lang="en-US" dirty="0"/>
              <a:t> Perform and document regular checks for refrigeration, freezing, and cooking temperatures.</a:t>
            </a:r>
          </a:p>
        </p:txBody>
      </p:sp>
      <p:grpSp>
        <p:nvGrpSpPr>
          <p:cNvPr id="3" name="Group 2">
            <a:extLst>
              <a:ext uri="{FF2B5EF4-FFF2-40B4-BE49-F238E27FC236}">
                <a16:creationId xmlns:a16="http://schemas.microsoft.com/office/drawing/2014/main" id="{5A7EC230-E1E3-85A8-E065-18FF4B2BD9C6}"/>
              </a:ext>
            </a:extLst>
          </p:cNvPr>
          <p:cNvGrpSpPr/>
          <p:nvPr/>
        </p:nvGrpSpPr>
        <p:grpSpPr>
          <a:xfrm>
            <a:off x="0" y="124795"/>
            <a:ext cx="9144000" cy="6711366"/>
            <a:chOff x="89508" y="93100"/>
            <a:chExt cx="9144000" cy="6711366"/>
          </a:xfrm>
        </p:grpSpPr>
        <p:grpSp>
          <p:nvGrpSpPr>
            <p:cNvPr id="18" name="Group 17">
              <a:extLst>
                <a:ext uri="{FF2B5EF4-FFF2-40B4-BE49-F238E27FC236}">
                  <a16:creationId xmlns:a16="http://schemas.microsoft.com/office/drawing/2014/main" id="{12C00F62-E686-73E5-8801-0C872124F0CA}"/>
                </a:ext>
              </a:extLst>
            </p:cNvPr>
            <p:cNvGrpSpPr/>
            <p:nvPr/>
          </p:nvGrpSpPr>
          <p:grpSpPr>
            <a:xfrm>
              <a:off x="108154" y="93100"/>
              <a:ext cx="6100827" cy="680626"/>
              <a:chOff x="0" y="7926"/>
              <a:chExt cx="8325033" cy="902779"/>
            </a:xfrm>
          </p:grpSpPr>
          <p:pic>
            <p:nvPicPr>
              <p:cNvPr id="23" name="Picture 22">
                <a:extLst>
                  <a:ext uri="{FF2B5EF4-FFF2-40B4-BE49-F238E27FC236}">
                    <a16:creationId xmlns:a16="http://schemas.microsoft.com/office/drawing/2014/main" id="{9FDA1246-3717-9A2B-EAE1-7B5EF4AFF653}"/>
                  </a:ext>
                </a:extLst>
              </p:cNvPr>
              <p:cNvPicPr>
                <a:picLocks noChangeAspect="1"/>
              </p:cNvPicPr>
              <p:nvPr/>
            </p:nvPicPr>
            <p:blipFill>
              <a:blip r:embed="rId3"/>
              <a:stretch>
                <a:fillRect/>
              </a:stretch>
            </p:blipFill>
            <p:spPr>
              <a:xfrm>
                <a:off x="0" y="8201"/>
                <a:ext cx="4392445" cy="902504"/>
              </a:xfrm>
              <a:prstGeom prst="rect">
                <a:avLst/>
              </a:prstGeom>
            </p:spPr>
          </p:pic>
          <p:sp>
            <p:nvSpPr>
              <p:cNvPr id="24" name="Rectangle 23">
                <a:extLst>
                  <a:ext uri="{FF2B5EF4-FFF2-40B4-BE49-F238E27FC236}">
                    <a16:creationId xmlns:a16="http://schemas.microsoft.com/office/drawing/2014/main" id="{BE9B3047-BC2D-532F-083D-5F681FDF47D4}"/>
                  </a:ext>
                </a:extLst>
              </p:cNvPr>
              <p:cNvSpPr/>
              <p:nvPr/>
            </p:nvSpPr>
            <p:spPr>
              <a:xfrm>
                <a:off x="4219897" y="7926"/>
                <a:ext cx="4105136" cy="90250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dirty="0"/>
              </a:p>
            </p:txBody>
          </p:sp>
        </p:grpSp>
        <p:grpSp>
          <p:nvGrpSpPr>
            <p:cNvPr id="19" name="Group 18">
              <a:extLst>
                <a:ext uri="{FF2B5EF4-FFF2-40B4-BE49-F238E27FC236}">
                  <a16:creationId xmlns:a16="http://schemas.microsoft.com/office/drawing/2014/main" id="{D78F0A92-C101-D9FA-0D52-C2BBDBC7B505}"/>
                </a:ext>
              </a:extLst>
            </p:cNvPr>
            <p:cNvGrpSpPr/>
            <p:nvPr/>
          </p:nvGrpSpPr>
          <p:grpSpPr>
            <a:xfrm>
              <a:off x="89508" y="6166959"/>
              <a:ext cx="9144000" cy="637507"/>
              <a:chOff x="89508" y="6166959"/>
              <a:chExt cx="9144000" cy="637507"/>
            </a:xfrm>
          </p:grpSpPr>
          <p:pic>
            <p:nvPicPr>
              <p:cNvPr id="20" name="Picture 19" descr="Blue Background Powerpoint posted by Michelle Mercado">
                <a:extLst>
                  <a:ext uri="{FF2B5EF4-FFF2-40B4-BE49-F238E27FC236}">
                    <a16:creationId xmlns:a16="http://schemas.microsoft.com/office/drawing/2014/main" id="{11F407A1-D898-86D3-5BDD-44F6BBC70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9508" y="6166959"/>
                <a:ext cx="9144000" cy="637507"/>
              </a:xfrm>
              <a:prstGeom prst="rect">
                <a:avLst/>
              </a:prstGeom>
              <a:noFill/>
              <a:ln>
                <a:noFill/>
              </a:ln>
            </p:spPr>
          </p:pic>
          <p:sp>
            <p:nvSpPr>
              <p:cNvPr id="22" name="Rectangle 21">
                <a:extLst>
                  <a:ext uri="{FF2B5EF4-FFF2-40B4-BE49-F238E27FC236}">
                    <a16:creationId xmlns:a16="http://schemas.microsoft.com/office/drawing/2014/main" id="{9D7CF5EE-1B4F-F1DA-7702-7BA289D5B8A8}"/>
                  </a:ext>
                </a:extLst>
              </p:cNvPr>
              <p:cNvSpPr/>
              <p:nvPr/>
            </p:nvSpPr>
            <p:spPr>
              <a:xfrm>
                <a:off x="89508" y="6280365"/>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grpSp>
      </p:grpSp>
      <p:pic>
        <p:nvPicPr>
          <p:cNvPr id="25" name="Picture 24">
            <a:extLst>
              <a:ext uri="{FF2B5EF4-FFF2-40B4-BE49-F238E27FC236}">
                <a16:creationId xmlns:a16="http://schemas.microsoft.com/office/drawing/2014/main" id="{05594B4A-8B71-6469-FEEC-1DC6E3BDC7D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745FF978-3A88-8DDD-A5D1-EEE165EE65BA}"/>
              </a:ext>
            </a:extLst>
          </p:cNvPr>
          <p:cNvPicPr>
            <a:picLocks noChangeAspect="1"/>
          </p:cNvPicPr>
          <p:nvPr/>
        </p:nvPicPr>
        <p:blipFill>
          <a:blip r:embed="rId7"/>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7E66753-CB1E-C444-DD18-3E6D95A3A441}"/>
              </a:ext>
            </a:extLst>
          </p:cNvPr>
          <p:cNvPicPr>
            <a:picLocks noChangeAspect="1"/>
          </p:cNvPicPr>
          <p:nvPr/>
        </p:nvPicPr>
        <p:blipFill>
          <a:blip r:embed="rId8"/>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F12CA07-09BB-A123-1817-BB85B36D5D98}"/>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8C276544-BB89-F992-351F-774B7D2D7D2E}"/>
              </a:ext>
            </a:extLst>
          </p:cNvPr>
          <p:cNvPicPr>
            <a:picLocks noChangeAspect="1"/>
          </p:cNvPicPr>
          <p:nvPr/>
        </p:nvPicPr>
        <p:blipFill>
          <a:blip r:embed="rId10"/>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23D7081-C475-55F5-AC0E-4D1C1FD36883}"/>
              </a:ext>
            </a:extLst>
          </p:cNvPr>
          <p:cNvPicPr>
            <a:picLocks noChangeAspect="1"/>
          </p:cNvPicPr>
          <p:nvPr/>
        </p:nvPicPr>
        <p:blipFill>
          <a:blip r:embed="rId11"/>
          <a:stretch>
            <a:fillRect/>
          </a:stretch>
        </p:blipFill>
        <p:spPr>
          <a:xfrm>
            <a:off x="7704595" y="0"/>
            <a:ext cx="1227464" cy="1224789"/>
          </a:xfrm>
          <a:prstGeom prst="rect">
            <a:avLst/>
          </a:prstGeom>
        </p:spPr>
      </p:pic>
    </p:spTree>
    <p:extLst>
      <p:ext uri="{BB962C8B-B14F-4D97-AF65-F5344CB8AC3E}">
        <p14:creationId xmlns:p14="http://schemas.microsoft.com/office/powerpoint/2010/main" val="3255075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39B6A-E057-397B-CDE6-54C48D70CB7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883C93F-ED9D-492E-B323-0022975F7EB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2AF59B5-CF49-0F49-4B9B-DBA7B1DC1283}"/>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 Monitoring and recording </a:t>
            </a:r>
            <a:br>
              <a:rPr lang="en-US" sz="24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temperature controls</a:t>
            </a:r>
          </a:p>
        </p:txBody>
      </p:sp>
      <p:grpSp>
        <p:nvGrpSpPr>
          <p:cNvPr id="4" name="Group 3">
            <a:extLst>
              <a:ext uri="{FF2B5EF4-FFF2-40B4-BE49-F238E27FC236}">
                <a16:creationId xmlns:a16="http://schemas.microsoft.com/office/drawing/2014/main" id="{0589E33B-7997-0541-7934-CA5E15090CB9}"/>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72C7644-ADCE-A6B3-BFAF-21D231BEBDCB}"/>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8276B9A-10BE-16A8-AE57-FE81C654B0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D4786962-49A4-F1F9-D76E-31AF97B2AB85}"/>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754A56C-2C85-DE34-FF03-0E9C0E2DC8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B76BEFD3-1D1D-5B21-2638-EA6AFAF4437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44F24ADD-6679-8F30-8052-D33A76D779E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90D9C584-16DE-535C-9BE5-DE6A522D364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6F412BD-1191-FA88-1E7A-C317C51020C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300CBE5-8305-5E43-4F40-F81A80692115}"/>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6369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AFDD9-93C5-6E4A-28BD-A0FF15E742B5}"/>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A823D49-F4CA-E2CA-AE09-D8B5295B5A38}"/>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23657A3C-24F0-31BB-48C9-3A7626AF57E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3.1 Why to monitor and record temperatures?</a:t>
            </a:r>
          </a:p>
        </p:txBody>
      </p:sp>
      <p:grpSp>
        <p:nvGrpSpPr>
          <p:cNvPr id="4" name="Group 3">
            <a:extLst>
              <a:ext uri="{FF2B5EF4-FFF2-40B4-BE49-F238E27FC236}">
                <a16:creationId xmlns:a16="http://schemas.microsoft.com/office/drawing/2014/main" id="{C056255D-B2A6-1990-48E2-D4C4135DC6C5}"/>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FBA8796E-2A1C-3570-DD20-D518ACA17E9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1BF84978-F14D-BEC2-BA04-0D4A744DF70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289266AE-BDEB-09E9-CB4C-59382602296C}"/>
              </a:ext>
            </a:extLst>
          </p:cNvPr>
          <p:cNvSpPr txBox="1"/>
          <p:nvPr/>
        </p:nvSpPr>
        <p:spPr>
          <a:xfrm>
            <a:off x="876300" y="2228671"/>
            <a:ext cx="7391400" cy="2308324"/>
          </a:xfrm>
          <a:prstGeom prst="rect">
            <a:avLst/>
          </a:prstGeom>
          <a:noFill/>
        </p:spPr>
        <p:txBody>
          <a:bodyPr wrap="square" rtlCol="0">
            <a:spAutoFit/>
          </a:bodyPr>
          <a:lstStyle/>
          <a:p>
            <a:r>
              <a:rPr lang="en-US" b="1" dirty="0"/>
              <a:t>Prevent Food Spoilage:</a:t>
            </a:r>
            <a:r>
              <a:rPr lang="en-US" dirty="0"/>
              <a:t> Maintaining correct temperatures preserves food quality and safety.</a:t>
            </a:r>
          </a:p>
          <a:p>
            <a:endParaRPr lang="en-US" b="1" dirty="0"/>
          </a:p>
          <a:p>
            <a:r>
              <a:rPr lang="en-US" b="1" dirty="0"/>
              <a:t>Reduce Risk of Foodborne Illness: </a:t>
            </a:r>
            <a:r>
              <a:rPr lang="en-US" dirty="0"/>
              <a:t>Avoid bacterial growth by adhering to temperature guidelines.</a:t>
            </a:r>
          </a:p>
          <a:p>
            <a:endParaRPr lang="en-US" b="1" dirty="0"/>
          </a:p>
          <a:p>
            <a:r>
              <a:rPr lang="en-US" b="1" dirty="0"/>
              <a:t>Compliance with Safety Standards: </a:t>
            </a:r>
            <a:r>
              <a:rPr lang="en-US" dirty="0"/>
              <a:t>Meet regulatory requirements for food safety aboard ships.</a:t>
            </a:r>
          </a:p>
        </p:txBody>
      </p:sp>
      <p:sp>
        <p:nvSpPr>
          <p:cNvPr id="3" name="Rectangle 2">
            <a:extLst>
              <a:ext uri="{FF2B5EF4-FFF2-40B4-BE49-F238E27FC236}">
                <a16:creationId xmlns:a16="http://schemas.microsoft.com/office/drawing/2014/main" id="{91294193-660F-0969-16CA-227F00EA8F8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51CBDCA-F55A-BB64-E5D5-ACC13B7A47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2EB09DE-E7DB-81B3-2DA6-8F19943A75C2}"/>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C0546CA3-C26E-01F0-A665-4FA7D77E2A73}"/>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1072980-77EF-00CD-8113-CD3517E335AC}"/>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9C47F38-9E26-372F-94EF-AB8E9C46110F}"/>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DEF43BBE-6B90-2AFD-9957-3D921E3F8A3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734988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268663-7A2A-DEF5-3C56-B4BD35AC04BD}"/>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51F595E-3783-C382-2D9F-A1E707F1B5C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9E17E14-F2C1-CC52-9261-80EF62C4F44E}"/>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3.2 Monitoring Refrigerator and Freezer Temperatures</a:t>
            </a:r>
          </a:p>
        </p:txBody>
      </p:sp>
      <p:grpSp>
        <p:nvGrpSpPr>
          <p:cNvPr id="4" name="Group 3">
            <a:extLst>
              <a:ext uri="{FF2B5EF4-FFF2-40B4-BE49-F238E27FC236}">
                <a16:creationId xmlns:a16="http://schemas.microsoft.com/office/drawing/2014/main" id="{3C77BB30-A442-1C1E-7833-B774FBCA58EE}"/>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E21D98C3-E980-F15C-504B-D1575297A98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ED78562-03CA-8690-82A7-80535F9491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0A7E65F-43B4-7611-1DDA-8704D0F773AE}"/>
              </a:ext>
            </a:extLst>
          </p:cNvPr>
          <p:cNvSpPr txBox="1"/>
          <p:nvPr/>
        </p:nvSpPr>
        <p:spPr>
          <a:xfrm>
            <a:off x="876300" y="2228671"/>
            <a:ext cx="7391400" cy="3139321"/>
          </a:xfrm>
          <a:prstGeom prst="rect">
            <a:avLst/>
          </a:prstGeom>
          <a:noFill/>
        </p:spPr>
        <p:txBody>
          <a:bodyPr wrap="square" rtlCol="0">
            <a:spAutoFit/>
          </a:bodyPr>
          <a:lstStyle/>
          <a:p>
            <a:r>
              <a:rPr lang="en-US" b="1" dirty="0"/>
              <a:t>Use Calibrated Thermometers: </a:t>
            </a:r>
            <a:r>
              <a:rPr lang="en-US" dirty="0"/>
              <a:t>Ensure thermometers are accurate and regularly calibrated.</a:t>
            </a:r>
          </a:p>
          <a:p>
            <a:endParaRPr lang="en-US" dirty="0"/>
          </a:p>
          <a:p>
            <a:r>
              <a:rPr lang="en-US" b="1" dirty="0"/>
              <a:t>Temperature Guidelines: </a:t>
            </a:r>
          </a:p>
          <a:p>
            <a:pPr marL="285750" indent="-285750">
              <a:buFont typeface="Arial" panose="020B0604020202020204" pitchFamily="34" charset="0"/>
              <a:buChar char="•"/>
            </a:pPr>
            <a:r>
              <a:rPr lang="en-US" u="sng" dirty="0"/>
              <a:t>Refrigerators:</a:t>
            </a:r>
            <a:r>
              <a:rPr lang="en-US" dirty="0"/>
              <a:t> Maintain between 0–5°C.</a:t>
            </a:r>
          </a:p>
          <a:p>
            <a:pPr marL="285750" indent="-285750">
              <a:buFont typeface="Arial" panose="020B0604020202020204" pitchFamily="34" charset="0"/>
              <a:buChar char="•"/>
            </a:pPr>
            <a:r>
              <a:rPr lang="en-US" u="sng" dirty="0"/>
              <a:t>Freezers:</a:t>
            </a:r>
            <a:r>
              <a:rPr lang="en-US" dirty="0"/>
              <a:t> Keep at -18°C or lower.</a:t>
            </a:r>
          </a:p>
          <a:p>
            <a:endParaRPr lang="en-US" dirty="0"/>
          </a:p>
          <a:p>
            <a:r>
              <a:rPr lang="en-US" b="1" dirty="0"/>
              <a:t>Placement: </a:t>
            </a:r>
            <a:r>
              <a:rPr lang="en-US" dirty="0"/>
              <a:t>Place thermometers in central storage areas for accurate readings.</a:t>
            </a:r>
          </a:p>
          <a:p>
            <a:endParaRPr lang="en-US" dirty="0"/>
          </a:p>
          <a:p>
            <a:r>
              <a:rPr lang="en-US" b="1" dirty="0"/>
              <a:t>Frequency:</a:t>
            </a:r>
            <a:r>
              <a:rPr lang="en-US" dirty="0"/>
              <a:t> Check and log temperatures at least twice daily.</a:t>
            </a:r>
          </a:p>
        </p:txBody>
      </p:sp>
      <p:sp>
        <p:nvSpPr>
          <p:cNvPr id="3" name="Rectangle 2">
            <a:extLst>
              <a:ext uri="{FF2B5EF4-FFF2-40B4-BE49-F238E27FC236}">
                <a16:creationId xmlns:a16="http://schemas.microsoft.com/office/drawing/2014/main" id="{D1BD04EF-171F-2CF1-B1C4-F82203FBF6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0579B561-6C4B-905E-5DC4-FEC3E948EA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ABB56D02-3C0B-C713-DCD6-0848A11223D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8B587B6-0083-A75F-D197-FA3FF7112F1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50A431EE-7F9A-3954-D0BC-44C292AAA14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1199835E-AFF6-3D58-6C9F-B2E06E062B7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81A78A5D-7EE9-8C70-ED3A-A445F8D74BB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964287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B37C42-E400-8187-D871-430AA7ECCF7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8F5823A-E4C2-C4CB-382E-C83649C212F9}"/>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0BBC14EA-07EE-CB34-582F-E6DE430CC144}"/>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3.3 Cooking Temperature Monitoring</a:t>
            </a:r>
          </a:p>
        </p:txBody>
      </p:sp>
      <p:grpSp>
        <p:nvGrpSpPr>
          <p:cNvPr id="4" name="Group 3">
            <a:extLst>
              <a:ext uri="{FF2B5EF4-FFF2-40B4-BE49-F238E27FC236}">
                <a16:creationId xmlns:a16="http://schemas.microsoft.com/office/drawing/2014/main" id="{002B385B-6D57-C273-69CB-A0DF6ADE429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2064194-CA98-EA9C-C20D-9C385B463F72}"/>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4F69B873-9D8E-4D19-2E62-395018FC13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8357004A-67D6-0508-6F1A-3457B69AA30B}"/>
              </a:ext>
            </a:extLst>
          </p:cNvPr>
          <p:cNvSpPr txBox="1"/>
          <p:nvPr/>
        </p:nvSpPr>
        <p:spPr>
          <a:xfrm>
            <a:off x="876300" y="2228671"/>
            <a:ext cx="7391400" cy="1200329"/>
          </a:xfrm>
          <a:prstGeom prst="rect">
            <a:avLst/>
          </a:prstGeom>
          <a:noFill/>
        </p:spPr>
        <p:txBody>
          <a:bodyPr wrap="square" rtlCol="0">
            <a:spAutoFit/>
          </a:bodyPr>
          <a:lstStyle/>
          <a:p>
            <a:r>
              <a:rPr lang="en-US" b="1" dirty="0"/>
              <a:t>Thermometer Usage: </a:t>
            </a:r>
            <a:r>
              <a:rPr lang="en-US" dirty="0"/>
              <a:t>Insert thermometer into the thickest part of the food, avoiding bones or fat.</a:t>
            </a:r>
          </a:p>
          <a:p>
            <a:endParaRPr lang="en-US" b="1" dirty="0"/>
          </a:p>
          <a:p>
            <a:r>
              <a:rPr lang="en-US" b="1" dirty="0"/>
              <a:t>Verification Steps: </a:t>
            </a:r>
            <a:r>
              <a:rPr lang="en-US" dirty="0"/>
              <a:t>Double-check readings to confirm safe cooking levels.</a:t>
            </a:r>
          </a:p>
        </p:txBody>
      </p:sp>
      <p:sp>
        <p:nvSpPr>
          <p:cNvPr id="3" name="Rectangle 2">
            <a:extLst>
              <a:ext uri="{FF2B5EF4-FFF2-40B4-BE49-F238E27FC236}">
                <a16:creationId xmlns:a16="http://schemas.microsoft.com/office/drawing/2014/main" id="{6C93BC12-1661-6825-4D89-5F6D486017E3}"/>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6BF1A015-2276-65E2-5CA1-5DDD41C02F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7EF3D51-4AB8-B91A-29B7-34ED65A372C3}"/>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13A5F65C-78A4-8BAA-6B9D-108F5C233045}"/>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3E56493C-997A-7E71-6F0B-C9F9380CE90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3B8C58CB-F045-C9D6-D1C0-030D0F19F70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7827DECB-F08C-7C6B-A39E-D8A078E5CEAD}"/>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204850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B311-494F-D39A-E547-DB2E4D3A465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385B5D0B-2070-A826-C7AE-FC939B14E4C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F454BB1-C88A-0403-D261-8E38303FC613}"/>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3.4 Temperature Control and Equipment Maintenance</a:t>
            </a:r>
          </a:p>
        </p:txBody>
      </p:sp>
      <p:grpSp>
        <p:nvGrpSpPr>
          <p:cNvPr id="4" name="Group 3">
            <a:extLst>
              <a:ext uri="{FF2B5EF4-FFF2-40B4-BE49-F238E27FC236}">
                <a16:creationId xmlns:a16="http://schemas.microsoft.com/office/drawing/2014/main" id="{EE8838FD-677C-A7C4-135D-125093170BC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575C95-726A-6C8C-4F1D-1FCD5C0BA7E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8023354-748E-DCA9-53E7-8372302C90B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680C9AD-55DE-6F20-F1F2-B99DF7982723}"/>
              </a:ext>
            </a:extLst>
          </p:cNvPr>
          <p:cNvSpPr txBox="1"/>
          <p:nvPr/>
        </p:nvSpPr>
        <p:spPr>
          <a:xfrm>
            <a:off x="876300" y="2228671"/>
            <a:ext cx="7391400" cy="2862322"/>
          </a:xfrm>
          <a:prstGeom prst="rect">
            <a:avLst/>
          </a:prstGeom>
          <a:noFill/>
        </p:spPr>
        <p:txBody>
          <a:bodyPr wrap="square" rtlCol="0">
            <a:spAutoFit/>
          </a:bodyPr>
          <a:lstStyle/>
          <a:p>
            <a:r>
              <a:rPr lang="en-US" dirty="0"/>
              <a:t>Ensuring equipment functionality is essential. </a:t>
            </a:r>
          </a:p>
          <a:p>
            <a:endParaRPr lang="en-US" b="1" dirty="0"/>
          </a:p>
          <a:p>
            <a:r>
              <a:rPr lang="en-US" b="1" dirty="0"/>
              <a:t>Refrigeration and Freezing Equipment: </a:t>
            </a:r>
            <a:r>
              <a:rPr lang="en-US" dirty="0"/>
              <a:t>Regularly inspect for proper cooling performance. Check door seals and replace damaged gaskets.</a:t>
            </a:r>
          </a:p>
          <a:p>
            <a:endParaRPr lang="en-US" b="1" dirty="0"/>
          </a:p>
          <a:p>
            <a:r>
              <a:rPr lang="en-US" b="1" dirty="0"/>
              <a:t>Cleaning and Maintenance: </a:t>
            </a:r>
            <a:r>
              <a:rPr lang="en-US" dirty="0"/>
              <a:t>Clean coils, vents, and interiors periodically to maintain efficiency.</a:t>
            </a:r>
          </a:p>
          <a:p>
            <a:endParaRPr lang="en-US" b="1" dirty="0"/>
          </a:p>
          <a:p>
            <a:r>
              <a:rPr lang="en-US" b="1" dirty="0"/>
              <a:t>Emergency Planning: </a:t>
            </a:r>
            <a:r>
              <a:rPr lang="en-US" dirty="0"/>
              <a:t>Have backup cooling systems in case of equipment failure.</a:t>
            </a:r>
          </a:p>
        </p:txBody>
      </p:sp>
      <p:sp>
        <p:nvSpPr>
          <p:cNvPr id="3" name="Rectangle 2">
            <a:extLst>
              <a:ext uri="{FF2B5EF4-FFF2-40B4-BE49-F238E27FC236}">
                <a16:creationId xmlns:a16="http://schemas.microsoft.com/office/drawing/2014/main" id="{DE82F020-A58C-2684-188F-B29913F709F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583DF3DB-FBA4-AAE5-CB88-FCDF478E06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1007A952-13DF-22EF-1F4F-5A42725DC25E}"/>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2A44018-D329-791B-415B-3A2DF9259FB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2A1BA96-180A-7242-7942-317F0648D6D2}"/>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79414AC8-E54D-579B-F2AD-39244EAD4E2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6DC42E87-07DC-393E-7150-0A4BC199F9EE}"/>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119471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29D7F-DE73-9A6F-4128-BE9AD816FA97}"/>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C1E2E3A5-3DF6-B38C-B823-591C2319DBDF}"/>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377E7C5D-542A-158B-D91E-BAB78A20EC0A}"/>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3.5 Recording and Documentation</a:t>
            </a:r>
          </a:p>
        </p:txBody>
      </p:sp>
      <p:grpSp>
        <p:nvGrpSpPr>
          <p:cNvPr id="4" name="Group 3">
            <a:extLst>
              <a:ext uri="{FF2B5EF4-FFF2-40B4-BE49-F238E27FC236}">
                <a16:creationId xmlns:a16="http://schemas.microsoft.com/office/drawing/2014/main" id="{BD5034E6-D6FD-3C9C-E532-32BEFC7B2CB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91EB5DBD-4876-A0E9-153F-FC044CD62AB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78434BDE-1482-B2D2-FDFD-26C11775903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0A3987C-0434-1A3F-0053-2FA798B36777}"/>
              </a:ext>
            </a:extLst>
          </p:cNvPr>
          <p:cNvSpPr txBox="1"/>
          <p:nvPr/>
        </p:nvSpPr>
        <p:spPr>
          <a:xfrm>
            <a:off x="876300" y="2228671"/>
            <a:ext cx="7391400" cy="2308324"/>
          </a:xfrm>
          <a:prstGeom prst="rect">
            <a:avLst/>
          </a:prstGeom>
          <a:noFill/>
        </p:spPr>
        <p:txBody>
          <a:bodyPr wrap="square" rtlCol="0">
            <a:spAutoFit/>
          </a:bodyPr>
          <a:lstStyle/>
          <a:p>
            <a:r>
              <a:rPr lang="en-US" b="1" dirty="0"/>
              <a:t>Maintaining accurate temperature logs: </a:t>
            </a:r>
            <a:r>
              <a:rPr lang="en-US" dirty="0"/>
              <a:t>Record date, time, and exact readings for refrigerators, freezers, and cooked foods.</a:t>
            </a:r>
          </a:p>
          <a:p>
            <a:endParaRPr lang="en-US" b="1" dirty="0"/>
          </a:p>
          <a:p>
            <a:r>
              <a:rPr lang="en-US" b="1" dirty="0"/>
              <a:t>Perform regular interval checks: </a:t>
            </a:r>
            <a:r>
              <a:rPr lang="en-US" dirty="0"/>
              <a:t>Conduct checks during each shift and after maintenance.</a:t>
            </a:r>
          </a:p>
          <a:p>
            <a:endParaRPr lang="en-US" b="1" dirty="0"/>
          </a:p>
          <a:p>
            <a:r>
              <a:rPr lang="en-US" b="1" dirty="0"/>
              <a:t>Data analysis: </a:t>
            </a:r>
            <a:r>
              <a:rPr lang="en-US" dirty="0"/>
              <a:t>Periodically review logs to identify trends or potential issues, such as temperature fluctuations.</a:t>
            </a:r>
          </a:p>
        </p:txBody>
      </p:sp>
      <p:sp>
        <p:nvSpPr>
          <p:cNvPr id="3" name="Rectangle 2">
            <a:extLst>
              <a:ext uri="{FF2B5EF4-FFF2-40B4-BE49-F238E27FC236}">
                <a16:creationId xmlns:a16="http://schemas.microsoft.com/office/drawing/2014/main" id="{6198FCAA-7FE6-69C9-F08A-4B92242A8FDA}"/>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F7A24EF0-053D-D111-124D-4A3458A424F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62174E-9BFE-AF1D-BDB5-F9930700B49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8CC3B1E4-AD64-7811-3846-4028CD17DED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1205675-7898-914D-69E8-D031B3A320F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55BF2C9D-9AD2-1CA7-0941-A2C7B25FEBB6}"/>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B757210-B8C5-75BF-58A2-2FC638D9262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424477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BE4046-6DCE-244A-FE99-986541AC23E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59090DD3-2E9C-F2C0-52E6-CC86EDBE963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76DE6BDD-81C1-DB93-5442-7C231496CB7E}"/>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3.6 Identifying and Addressing Issues</a:t>
            </a:r>
          </a:p>
        </p:txBody>
      </p:sp>
      <p:grpSp>
        <p:nvGrpSpPr>
          <p:cNvPr id="4" name="Group 3">
            <a:extLst>
              <a:ext uri="{FF2B5EF4-FFF2-40B4-BE49-F238E27FC236}">
                <a16:creationId xmlns:a16="http://schemas.microsoft.com/office/drawing/2014/main" id="{85363C8C-0131-5E76-9172-57FA2466B514}"/>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868B8A4-B54B-A4BB-3CD9-6A35F86CF761}"/>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57CF9B7F-AFED-97F8-2AA6-A92E45DE8B5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133D39CB-78FD-5B09-83BE-C7DCD49336CF}"/>
              </a:ext>
            </a:extLst>
          </p:cNvPr>
          <p:cNvSpPr txBox="1"/>
          <p:nvPr/>
        </p:nvSpPr>
        <p:spPr>
          <a:xfrm>
            <a:off x="876300" y="2228671"/>
            <a:ext cx="7391400" cy="2585323"/>
          </a:xfrm>
          <a:prstGeom prst="rect">
            <a:avLst/>
          </a:prstGeom>
          <a:noFill/>
        </p:spPr>
        <p:txBody>
          <a:bodyPr wrap="square" rtlCol="0">
            <a:spAutoFit/>
          </a:bodyPr>
          <a:lstStyle/>
          <a:p>
            <a:r>
              <a:rPr lang="en-US" b="1" dirty="0"/>
              <a:t>Use a chart to record temperature and monitor data trends over time.</a:t>
            </a:r>
          </a:p>
          <a:p>
            <a:endParaRPr lang="en-US" b="1" dirty="0"/>
          </a:p>
          <a:p>
            <a:r>
              <a:rPr lang="en-US" b="1" dirty="0"/>
              <a:t>Spotting Trends: </a:t>
            </a:r>
            <a:r>
              <a:rPr lang="en-US" dirty="0"/>
              <a:t>Identify recurring temperature drops or spikes.</a:t>
            </a:r>
          </a:p>
          <a:p>
            <a:endParaRPr lang="en-US" b="1" dirty="0"/>
          </a:p>
          <a:p>
            <a:r>
              <a:rPr lang="en-US" b="1" dirty="0"/>
              <a:t>Immediate Action: </a:t>
            </a:r>
            <a:r>
              <a:rPr lang="en-US" dirty="0"/>
              <a:t>Address malfunctioning equipment or improperly stored food immediately.</a:t>
            </a:r>
          </a:p>
          <a:p>
            <a:endParaRPr lang="en-US" b="1" dirty="0"/>
          </a:p>
          <a:p>
            <a:r>
              <a:rPr lang="en-US" b="1" dirty="0"/>
              <a:t>Compliance Reviews: </a:t>
            </a:r>
            <a:r>
              <a:rPr lang="en-US" dirty="0"/>
              <a:t>Use records to demonstrate adherence to food safety protocols during inspections.</a:t>
            </a:r>
          </a:p>
        </p:txBody>
      </p:sp>
      <p:sp>
        <p:nvSpPr>
          <p:cNvPr id="3" name="Rectangle 2">
            <a:extLst>
              <a:ext uri="{FF2B5EF4-FFF2-40B4-BE49-F238E27FC236}">
                <a16:creationId xmlns:a16="http://schemas.microsoft.com/office/drawing/2014/main" id="{F28353CB-61CC-229A-B569-F6298F0E669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0585F25-91DF-6457-906C-A0FC0EE035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1A45F6-1B3C-2239-E66C-FCD727395FAA}"/>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9A3B613E-7FCC-861C-5364-9AE5C26363A8}"/>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0594F51C-3C96-10E8-5265-0995622D651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FB22AF70-69D0-1EFE-69CD-B0F000980B0A}"/>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44E3545-5D8A-E416-0CB3-24D4E86EE399}"/>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4727684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5C56D-7EB4-AB5E-8C92-9B778AF697E3}"/>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4AA16EF4-5ACA-0DDB-5FA4-848CCBB321B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601EAB0-BB48-315D-FAE6-32FE1983BFB5}"/>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3.7 Takeaway message</a:t>
            </a:r>
          </a:p>
        </p:txBody>
      </p:sp>
      <p:grpSp>
        <p:nvGrpSpPr>
          <p:cNvPr id="4" name="Group 3">
            <a:extLst>
              <a:ext uri="{FF2B5EF4-FFF2-40B4-BE49-F238E27FC236}">
                <a16:creationId xmlns:a16="http://schemas.microsoft.com/office/drawing/2014/main" id="{ADD81B33-F7DB-28AB-55CB-F37C450F7AF8}"/>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BBEA0C0-6923-AE5C-F0C3-15A03D247C4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1D6E3FF-ABDB-2AF6-CD53-3C83F8D48BA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63A1D35D-7E83-0F0A-D9EF-DE0030EC20C9}"/>
              </a:ext>
            </a:extLst>
          </p:cNvPr>
          <p:cNvSpPr txBox="1"/>
          <p:nvPr/>
        </p:nvSpPr>
        <p:spPr>
          <a:xfrm>
            <a:off x="876300" y="2228671"/>
            <a:ext cx="7391400" cy="1477328"/>
          </a:xfrm>
          <a:prstGeom prst="rect">
            <a:avLst/>
          </a:prstGeom>
          <a:noFill/>
        </p:spPr>
        <p:txBody>
          <a:bodyPr wrap="square" rtlCol="0">
            <a:spAutoFit/>
          </a:bodyPr>
          <a:lstStyle/>
          <a:p>
            <a:r>
              <a:rPr lang="en-US" b="1" dirty="0"/>
              <a:t>Monitor Regularly: </a:t>
            </a:r>
            <a:r>
              <a:rPr lang="en-US" dirty="0"/>
              <a:t>Use calibrated thermometers for accurate readings.</a:t>
            </a:r>
          </a:p>
          <a:p>
            <a:endParaRPr lang="en-US" b="1" dirty="0"/>
          </a:p>
          <a:p>
            <a:r>
              <a:rPr lang="en-US" b="1" dirty="0"/>
              <a:t>Maintain Logs: </a:t>
            </a:r>
            <a:r>
              <a:rPr lang="en-US" dirty="0"/>
              <a:t>Record and review temperature data for storage and cooking.</a:t>
            </a:r>
          </a:p>
          <a:p>
            <a:endParaRPr lang="en-US" b="1" dirty="0"/>
          </a:p>
          <a:p>
            <a:r>
              <a:rPr lang="en-US" b="1" dirty="0"/>
              <a:t>Ensure Equipment Reliability: </a:t>
            </a:r>
            <a:r>
              <a:rPr lang="en-US" dirty="0"/>
              <a:t>Regularly clean and maintain cooling systems.</a:t>
            </a:r>
          </a:p>
        </p:txBody>
      </p:sp>
      <p:sp>
        <p:nvSpPr>
          <p:cNvPr id="3" name="Rectangle 2">
            <a:extLst>
              <a:ext uri="{FF2B5EF4-FFF2-40B4-BE49-F238E27FC236}">
                <a16:creationId xmlns:a16="http://schemas.microsoft.com/office/drawing/2014/main" id="{B5D8D1CF-9A06-056B-DF3F-4705D6E2AEB8}"/>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B93ED4F8-202A-A69F-F7D1-8AE8191359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3E72E6C0-89BC-E716-C07C-BEC698E498ED}"/>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B0506BFC-3348-A121-C338-CCBC813C6EC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27A92C24-9C01-2A38-BACD-8A9BC50B698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E44752E2-A969-B28F-F28A-7830FB63F15C}"/>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04ABE2DF-2DAC-EA8F-01AB-3F947F27C8F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7895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1214AAFE-512D-A716-F037-8BBDD7DC3093}"/>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ASSESSMENT</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64900"/>
            <a:chOff x="0" y="93100"/>
            <a:chExt cx="9144000" cy="6764900"/>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20493"/>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528585" y="1703153"/>
            <a:ext cx="8510206" cy="369332"/>
          </a:xfrm>
          <a:prstGeom prst="rect">
            <a:avLst/>
          </a:prstGeom>
          <a:noFill/>
        </p:spPr>
        <p:txBody>
          <a:bodyPr wrap="square" rtlCol="0">
            <a:spAutoFit/>
          </a:bodyPr>
          <a:lstStyle/>
          <a:p>
            <a:pPr marL="342900" indent="-342900">
              <a:buAutoNum type="arabicPeriod"/>
            </a:pPr>
            <a:r>
              <a:rPr lang="en-GB" dirty="0"/>
              <a:t>Please check </a:t>
            </a:r>
            <a:r>
              <a:rPr lang="en-GB" dirty="0" err="1"/>
              <a:t>moodle</a:t>
            </a:r>
            <a:r>
              <a:rPr lang="en-GB" dirty="0"/>
              <a:t> page</a:t>
            </a:r>
            <a:endParaRPr lang="en-US" dirty="0"/>
          </a:p>
        </p:txBody>
      </p:sp>
      <p:sp>
        <p:nvSpPr>
          <p:cNvPr id="3" name="Rectangle 2">
            <a:extLst>
              <a:ext uri="{FF2B5EF4-FFF2-40B4-BE49-F238E27FC236}">
                <a16:creationId xmlns:a16="http://schemas.microsoft.com/office/drawing/2014/main" id="{BAD0A693-D5C6-A234-1E51-DE3E6F20F58C}"/>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F54215A8-D6E8-B0D7-8355-BEB7B94316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8463B0E5-1D68-BB88-FF41-6ABA35F12719}"/>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2B834827-167A-7F7F-1DB6-0788B878F0C6}"/>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52C2DB2F-C8E0-DA20-6192-1C234DD97806}"/>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57326B16-835E-A928-7AAE-54F1AE41BBEE}"/>
              </a:ext>
            </a:extLst>
          </p:cNvPr>
          <p:cNvPicPr>
            <a:picLocks noChangeAspect="1"/>
          </p:cNvPicPr>
          <p:nvPr/>
        </p:nvPicPr>
        <p:blipFill>
          <a:blip r:embed="rId9"/>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8E1DCF78-49AF-21CB-7AC7-344046EB794A}"/>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5525950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C659298-F00E-C160-AC98-57C2AB9D9A27}"/>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239486" y="1043090"/>
            <a:ext cx="8665028" cy="571213"/>
          </a:xfrm>
        </p:spPr>
        <p:txBody>
          <a:bodyPr>
            <a:noAutofit/>
          </a:bodyPr>
          <a:lstStyle/>
          <a:p>
            <a:pPr algn="ctr"/>
            <a:r>
              <a:rPr lang="ro-RO" sz="2400" b="1" dirty="0" err="1">
                <a:latin typeface="Times New Roman" panose="02020603050405020304" pitchFamily="18" charset="0"/>
                <a:cs typeface="Times New Roman" panose="02020603050405020304" pitchFamily="18" charset="0"/>
              </a:rPr>
              <a:t>Course</a:t>
            </a:r>
            <a:r>
              <a:rPr lang="ro-RO" sz="2400" b="1" dirty="0">
                <a:latin typeface="Times New Roman" panose="02020603050405020304" pitchFamily="18" charset="0"/>
                <a:cs typeface="Times New Roman" panose="02020603050405020304" pitchFamily="18" charset="0"/>
              </a:rPr>
              <a:t> </a:t>
            </a:r>
            <a:r>
              <a:rPr lang="ro-RO" sz="2400" b="1" dirty="0" err="1">
                <a:latin typeface="Times New Roman" panose="02020603050405020304" pitchFamily="18" charset="0"/>
                <a:cs typeface="Times New Roman" panose="02020603050405020304" pitchFamily="18" charset="0"/>
              </a:rPr>
              <a:t>References</a:t>
            </a:r>
            <a:r>
              <a:rPr lang="ro-RO" sz="2400" b="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361380" y="1604792"/>
            <a:ext cx="8674466" cy="4524315"/>
          </a:xfrm>
          <a:prstGeom prst="rect">
            <a:avLst/>
          </a:prstGeom>
          <a:noFill/>
        </p:spPr>
        <p:txBody>
          <a:bodyPr wrap="square" rtlCol="0">
            <a:spAutoFit/>
          </a:bodyPr>
          <a:lstStyle/>
          <a:p>
            <a:pPr marL="342900" indent="-342900">
              <a:buAutoNum type="arabicPeriod"/>
            </a:pPr>
            <a:r>
              <a:rPr lang="en-GB" dirty="0"/>
              <a:t>FAO. Understanding the Codex Alimentarius. </a:t>
            </a:r>
            <a:r>
              <a:rPr lang="en-GB" dirty="0">
                <a:hlinkClick r:id="rId5"/>
              </a:rPr>
              <a:t>https://openknowledge.fao.org/handle/20.500.14283/i5667e</a:t>
            </a:r>
            <a:endParaRPr lang="en-GB" dirty="0"/>
          </a:p>
          <a:p>
            <a:pPr marL="342900" indent="-342900">
              <a:buAutoNum type="arabicPeriod"/>
            </a:pPr>
            <a:r>
              <a:rPr lang="en-GB" dirty="0"/>
              <a:t>FDA. </a:t>
            </a:r>
            <a:r>
              <a:rPr lang="en-US" dirty="0"/>
              <a:t>Foodborne Pathogenic Microorganisms and Natural Toxins Handbook</a:t>
            </a:r>
            <a:r>
              <a:rPr lang="en-GB" dirty="0"/>
              <a:t>. </a:t>
            </a:r>
            <a:r>
              <a:rPr lang="en-GB" dirty="0">
                <a:hlinkClick r:id="rId6"/>
              </a:rPr>
              <a:t>https://www.fda.gov/food/foodborne-pathogens/bad-bug-book-second-edition</a:t>
            </a:r>
            <a:endParaRPr lang="en-GB" dirty="0"/>
          </a:p>
          <a:p>
            <a:pPr marL="342900" indent="-342900">
              <a:buAutoNum type="arabicPeriod"/>
            </a:pPr>
            <a:r>
              <a:rPr lang="en-US" dirty="0"/>
              <a:t>USDA. Food safety and inspection service. </a:t>
            </a:r>
            <a:r>
              <a:rPr lang="en-US" dirty="0">
                <a:hlinkClick r:id="rId7"/>
              </a:rPr>
              <a:t>https://www.fsis.usda.gov/food-safety</a:t>
            </a:r>
            <a:r>
              <a:rPr lang="en-US" dirty="0"/>
              <a:t> </a:t>
            </a:r>
          </a:p>
          <a:p>
            <a:pPr marL="342900" indent="-342900">
              <a:buAutoNum type="arabicPeriod"/>
            </a:pPr>
            <a:r>
              <a:rPr lang="en-US" dirty="0"/>
              <a:t>WHO. Five Keys to Safer Food. </a:t>
            </a:r>
            <a:r>
              <a:rPr lang="en-US" dirty="0">
                <a:hlinkClick r:id="rId8"/>
              </a:rPr>
              <a:t>https://www.who.int/foodsafety/areas_work/food-hygiene/5keys/en/</a:t>
            </a:r>
            <a:endParaRPr lang="en-US" dirty="0"/>
          </a:p>
          <a:p>
            <a:pPr marL="342900" indent="-342900">
              <a:buAutoNum type="arabicPeriod"/>
            </a:pPr>
            <a:r>
              <a:rPr lang="en-US" dirty="0"/>
              <a:t>HACCP (Hazard Analysis Critical Control Point) Guidelines. </a:t>
            </a:r>
            <a:r>
              <a:rPr lang="en-US" dirty="0">
                <a:hlinkClick r:id="rId9"/>
              </a:rPr>
              <a:t>https://www.fda.gov/food/hazard-analysis-critical-control-point-haccp/haccp-principles-application-guidelines</a:t>
            </a:r>
            <a:endParaRPr lang="en-US" dirty="0"/>
          </a:p>
          <a:p>
            <a:pPr marL="342900" indent="-342900">
              <a:buAutoNum type="arabicPeriod"/>
            </a:pPr>
            <a:r>
              <a:rPr lang="en-US" dirty="0"/>
              <a:t>Centers for Disease Control and Prevention. Food Safety. </a:t>
            </a:r>
            <a:r>
              <a:rPr lang="en-US" dirty="0">
                <a:hlinkClick r:id="rId10"/>
              </a:rPr>
              <a:t>https://www.cdc.gov/foodsafety/</a:t>
            </a:r>
            <a:r>
              <a:rPr lang="en-US" dirty="0"/>
              <a:t> </a:t>
            </a:r>
          </a:p>
          <a:p>
            <a:pPr marL="342900" indent="-342900">
              <a:buAutoNum type="arabicPeriod"/>
            </a:pPr>
            <a:r>
              <a:rPr lang="en-US" dirty="0"/>
              <a:t>FAO. Cold Chain Management. </a:t>
            </a:r>
            <a:r>
              <a:rPr lang="en-US" dirty="0">
                <a:hlinkClick r:id="rId11"/>
              </a:rPr>
              <a:t>http://www.fao.org/food/food-safety-quality/a-z-index/cold-chain/en/</a:t>
            </a:r>
            <a:endParaRPr lang="en-US" dirty="0"/>
          </a:p>
          <a:p>
            <a:pPr marL="342900" indent="-342900">
              <a:buAutoNum type="arabicPeriod"/>
            </a:pPr>
            <a:r>
              <a:rPr lang="en-US" dirty="0"/>
              <a:t>UK Food Standards Agency. Food Safety Management Procedures. </a:t>
            </a:r>
            <a:r>
              <a:rPr lang="en-US" dirty="0">
                <a:hlinkClick r:id="rId12"/>
              </a:rPr>
              <a:t>https://www.food.gov.uk/business-guidance/food-safety-management</a:t>
            </a:r>
            <a:endParaRPr lang="en-US" dirty="0"/>
          </a:p>
        </p:txBody>
      </p:sp>
      <p:sp>
        <p:nvSpPr>
          <p:cNvPr id="3" name="Rectangle 2">
            <a:extLst>
              <a:ext uri="{FF2B5EF4-FFF2-40B4-BE49-F238E27FC236}">
                <a16:creationId xmlns:a16="http://schemas.microsoft.com/office/drawing/2014/main" id="{E76D60A6-DDFD-3A8D-48D7-8E665365027B}"/>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35676861-8818-6076-3817-BD6BF0AC64A2}"/>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D839E2EA-BDC9-72FD-E8CC-CA7F0BF6A86D}"/>
              </a:ext>
            </a:extLst>
          </p:cNvPr>
          <p:cNvPicPr>
            <a:picLocks noChangeAspect="1"/>
          </p:cNvPicPr>
          <p:nvPr/>
        </p:nvPicPr>
        <p:blipFill>
          <a:blip r:embed="rId14"/>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E398C495-6DFD-9F72-3738-E70E7F8260C5}"/>
              </a:ext>
            </a:extLst>
          </p:cNvPr>
          <p:cNvPicPr>
            <a:picLocks noChangeAspect="1"/>
          </p:cNvPicPr>
          <p:nvPr/>
        </p:nvPicPr>
        <p:blipFill>
          <a:blip r:embed="rId15"/>
          <a:stretch>
            <a:fillRect/>
          </a:stretch>
        </p:blipFill>
        <p:spPr>
          <a:xfrm>
            <a:off x="5631268" y="82543"/>
            <a:ext cx="1053458" cy="579268"/>
          </a:xfrm>
          <a:prstGeom prst="rect">
            <a:avLst/>
          </a:prstGeom>
        </p:spPr>
      </p:pic>
      <p:pic>
        <p:nvPicPr>
          <p:cNvPr id="22" name="Picture 21">
            <a:extLst>
              <a:ext uri="{FF2B5EF4-FFF2-40B4-BE49-F238E27FC236}">
                <a16:creationId xmlns:a16="http://schemas.microsoft.com/office/drawing/2014/main" id="{D1E3FE27-5F93-FDAA-872B-010CFBF4BDA4}"/>
              </a:ext>
            </a:extLst>
          </p:cNvPr>
          <p:cNvPicPr/>
          <p:nvPr/>
        </p:nvPicPr>
        <p:blipFill>
          <a:blip r:embed="rId16"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3" name="Picture 22">
            <a:extLst>
              <a:ext uri="{FF2B5EF4-FFF2-40B4-BE49-F238E27FC236}">
                <a16:creationId xmlns:a16="http://schemas.microsoft.com/office/drawing/2014/main" id="{2D5DFBE6-7AA2-C609-8643-5DC4E9AA1BB9}"/>
              </a:ext>
            </a:extLst>
          </p:cNvPr>
          <p:cNvPicPr>
            <a:picLocks noChangeAspect="1"/>
          </p:cNvPicPr>
          <p:nvPr/>
        </p:nvPicPr>
        <p:blipFill>
          <a:blip r:embed="rId1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ECB5E319-9B81-9AA2-B4B1-BA5AEED2EAF6}"/>
              </a:ext>
            </a:extLst>
          </p:cNvPr>
          <p:cNvPicPr>
            <a:picLocks noChangeAspect="1"/>
          </p:cNvPicPr>
          <p:nvPr/>
        </p:nvPicPr>
        <p:blipFill>
          <a:blip r:embed="rId18"/>
          <a:stretch>
            <a:fillRect/>
          </a:stretch>
        </p:blipFill>
        <p:spPr>
          <a:xfrm>
            <a:off x="7704595" y="0"/>
            <a:ext cx="1227464" cy="1224789"/>
          </a:xfrm>
          <a:prstGeom prst="rect">
            <a:avLst/>
          </a:prstGeom>
        </p:spPr>
      </p:pic>
    </p:spTree>
    <p:extLst>
      <p:ext uri="{BB962C8B-B14F-4D97-AF65-F5344CB8AC3E}">
        <p14:creationId xmlns:p14="http://schemas.microsoft.com/office/powerpoint/2010/main" val="315684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39479" y="1043090"/>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Content</a:t>
            </a:r>
            <a:r>
              <a:rPr lang="ro-RO" sz="2400" b="1" dirty="0">
                <a:latin typeface="Times New Roman" panose="02020603050405020304" pitchFamily="18" charset="0"/>
                <a:cs typeface="Times New Roman" panose="02020603050405020304" pitchFamily="18" charset="0"/>
              </a:rPr>
              <a:t> of </a:t>
            </a:r>
            <a:r>
              <a:rPr lang="en-US" sz="2400" b="1" dirty="0">
                <a:latin typeface="Times New Roman" panose="02020603050405020304" pitchFamily="18" charset="0"/>
                <a:cs typeface="Times New Roman" panose="02020603050405020304" pitchFamily="18" charset="0"/>
              </a:rPr>
              <a:t>the</a:t>
            </a:r>
            <a:r>
              <a:rPr lang="ro-RO" sz="2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course </a:t>
            </a: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93100"/>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59971" y="2242457"/>
            <a:ext cx="7391400" cy="2230739"/>
          </a:xfrm>
          <a:prstGeom prst="rect">
            <a:avLst/>
          </a:prstGeom>
          <a:noFill/>
        </p:spPr>
        <p:txBody>
          <a:bodyPr wrap="square" rtlCol="0">
            <a:spAutoFit/>
          </a:bodyPr>
          <a:lstStyle/>
          <a:p>
            <a:pPr marL="342900" indent="-342900">
              <a:lnSpc>
                <a:spcPct val="200000"/>
              </a:lnSpc>
              <a:buAutoNum type="arabicPeriod"/>
            </a:pPr>
            <a:r>
              <a:rPr lang="en-US" dirty="0"/>
              <a:t>Essential food safety and hygiene practices for the galley</a:t>
            </a:r>
          </a:p>
          <a:p>
            <a:pPr marL="342900" indent="-342900">
              <a:lnSpc>
                <a:spcPct val="200000"/>
              </a:lnSpc>
              <a:buAutoNum type="arabicPeriod"/>
            </a:pPr>
            <a:r>
              <a:rPr lang="en-US" dirty="0"/>
              <a:t>Proper food handling, storage, and preparation techniques</a:t>
            </a:r>
          </a:p>
          <a:p>
            <a:pPr marL="342900" indent="-342900">
              <a:lnSpc>
                <a:spcPct val="200000"/>
              </a:lnSpc>
              <a:buAutoNum type="arabicPeriod"/>
            </a:pPr>
            <a:r>
              <a:rPr lang="en-US" dirty="0"/>
              <a:t>Monitoring and recording temperature controls</a:t>
            </a:r>
          </a:p>
          <a:p>
            <a:pPr marL="342900" indent="-342900">
              <a:lnSpc>
                <a:spcPct val="200000"/>
              </a:lnSpc>
              <a:buAutoNum type="arabicPeriod"/>
            </a:pPr>
            <a:r>
              <a:rPr lang="en-US" dirty="0"/>
              <a:t>Assessment</a:t>
            </a:r>
          </a:p>
        </p:txBody>
      </p:sp>
      <p:sp>
        <p:nvSpPr>
          <p:cNvPr id="3" name="Rectangle 2">
            <a:extLst>
              <a:ext uri="{FF2B5EF4-FFF2-40B4-BE49-F238E27FC236}">
                <a16:creationId xmlns:a16="http://schemas.microsoft.com/office/drawing/2014/main" id="{845324F5-228D-4153-A72B-0D266AEF5B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8" name="Picture 17">
            <a:extLst>
              <a:ext uri="{FF2B5EF4-FFF2-40B4-BE49-F238E27FC236}">
                <a16:creationId xmlns:a16="http://schemas.microsoft.com/office/drawing/2014/main" id="{A963229A-E8BE-8801-D027-3F5C8D9619A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19" name="Picture 18">
            <a:extLst>
              <a:ext uri="{FF2B5EF4-FFF2-40B4-BE49-F238E27FC236}">
                <a16:creationId xmlns:a16="http://schemas.microsoft.com/office/drawing/2014/main" id="{151A0662-2225-F5BD-60BC-F97042F8A3FE}"/>
              </a:ext>
            </a:extLst>
          </p:cNvPr>
          <p:cNvPicPr>
            <a:picLocks noChangeAspect="1"/>
          </p:cNvPicPr>
          <p:nvPr/>
        </p:nvPicPr>
        <p:blipFill>
          <a:blip r:embed="rId5"/>
          <a:stretch>
            <a:fillRect/>
          </a:stretch>
        </p:blipFill>
        <p:spPr>
          <a:xfrm>
            <a:off x="4910225" y="63663"/>
            <a:ext cx="629555" cy="637524"/>
          </a:xfrm>
          <a:prstGeom prst="rect">
            <a:avLst/>
          </a:prstGeom>
        </p:spPr>
      </p:pic>
      <p:pic>
        <p:nvPicPr>
          <p:cNvPr id="20" name="Picture 19">
            <a:extLst>
              <a:ext uri="{FF2B5EF4-FFF2-40B4-BE49-F238E27FC236}">
                <a16:creationId xmlns:a16="http://schemas.microsoft.com/office/drawing/2014/main" id="{A2695C1C-6F36-EC6D-C5C1-4426212D4F63}"/>
              </a:ext>
            </a:extLst>
          </p:cNvPr>
          <p:cNvPicPr>
            <a:picLocks noChangeAspect="1"/>
          </p:cNvPicPr>
          <p:nvPr/>
        </p:nvPicPr>
        <p:blipFill>
          <a:blip r:embed="rId6"/>
          <a:stretch>
            <a:fillRect/>
          </a:stretch>
        </p:blipFill>
        <p:spPr>
          <a:xfrm>
            <a:off x="5631268" y="82543"/>
            <a:ext cx="1053458" cy="579268"/>
          </a:xfrm>
          <a:prstGeom prst="rect">
            <a:avLst/>
          </a:prstGeom>
        </p:spPr>
      </p:pic>
      <p:pic>
        <p:nvPicPr>
          <p:cNvPr id="23" name="Picture 22">
            <a:extLst>
              <a:ext uri="{FF2B5EF4-FFF2-40B4-BE49-F238E27FC236}">
                <a16:creationId xmlns:a16="http://schemas.microsoft.com/office/drawing/2014/main" id="{704CDA06-91E4-DB1A-BD68-BB219A8D5E92}"/>
              </a:ext>
            </a:extLst>
          </p:cNvPr>
          <p:cNvPicPr>
            <a:picLocks noChangeAspect="1"/>
          </p:cNvPicPr>
          <p:nvPr/>
        </p:nvPicPr>
        <p:blipFill>
          <a:blip r:embed="rId7"/>
          <a:stretch>
            <a:fillRect/>
          </a:stretch>
        </p:blipFill>
        <p:spPr>
          <a:xfrm>
            <a:off x="3979270" y="47003"/>
            <a:ext cx="858938" cy="620864"/>
          </a:xfrm>
          <a:prstGeom prst="rect">
            <a:avLst/>
          </a:prstGeom>
        </p:spPr>
      </p:pic>
      <p:pic>
        <p:nvPicPr>
          <p:cNvPr id="24" name="Picture 23">
            <a:extLst>
              <a:ext uri="{FF2B5EF4-FFF2-40B4-BE49-F238E27FC236}">
                <a16:creationId xmlns:a16="http://schemas.microsoft.com/office/drawing/2014/main" id="{95FAA71F-F8EE-762E-AF1D-42A6626C3D34}"/>
              </a:ext>
            </a:extLst>
          </p:cNvPr>
          <p:cNvPicPr>
            <a:picLocks noChangeAspect="1"/>
          </p:cNvPicPr>
          <p:nvPr/>
        </p:nvPicPr>
        <p:blipFill>
          <a:blip r:embed="rId8"/>
          <a:stretch>
            <a:fillRect/>
          </a:stretch>
        </p:blipFill>
        <p:spPr>
          <a:xfrm>
            <a:off x="7704595" y="0"/>
            <a:ext cx="1227464" cy="1224789"/>
          </a:xfrm>
          <a:prstGeom prst="rect">
            <a:avLst/>
          </a:prstGeom>
        </p:spPr>
      </p:pic>
      <p:pic>
        <p:nvPicPr>
          <p:cNvPr id="25" name="Picture 24">
            <a:extLst>
              <a:ext uri="{FF2B5EF4-FFF2-40B4-BE49-F238E27FC236}">
                <a16:creationId xmlns:a16="http://schemas.microsoft.com/office/drawing/2014/main" id="{B6E99952-81DA-D218-B34A-ED26AD8719AA}"/>
              </a:ext>
            </a:extLst>
          </p:cNvPr>
          <p:cNvPicPr>
            <a:picLocks noChangeAspect="1"/>
          </p:cNvPicPr>
          <p:nvPr/>
        </p:nvPicPr>
        <p:blipFill>
          <a:blip r:embed="rId9"/>
          <a:stretch>
            <a:fillRect/>
          </a:stretch>
        </p:blipFill>
        <p:spPr>
          <a:xfrm>
            <a:off x="18646" y="154232"/>
            <a:ext cx="3218912" cy="680419"/>
          </a:xfrm>
          <a:prstGeom prst="rect">
            <a:avLst/>
          </a:prstGeom>
        </p:spPr>
      </p:pic>
      <p:pic>
        <p:nvPicPr>
          <p:cNvPr id="22" name="Picture 21">
            <a:extLst>
              <a:ext uri="{FF2B5EF4-FFF2-40B4-BE49-F238E27FC236}">
                <a16:creationId xmlns:a16="http://schemas.microsoft.com/office/drawing/2014/main" id="{D26F931A-B16F-764A-FAA2-2A19FA2D477C}"/>
              </a:ext>
            </a:extLst>
          </p:cNvPr>
          <p:cNvPicPr/>
          <p:nvPr/>
        </p:nvPicPr>
        <p:blipFill>
          <a:blip r:embed="rId10"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spTree>
    <p:extLst>
      <p:ext uri="{BB962C8B-B14F-4D97-AF65-F5344CB8AC3E}">
        <p14:creationId xmlns:p14="http://schemas.microsoft.com/office/powerpoint/2010/main" val="1789779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86E33-F492-EEF4-94DF-1CB4FA90321A}"/>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D60FC52-8C19-EBAD-DAC3-0B53F8D04F4E}"/>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90271DB-30C2-64CC-1073-AE892BC4A5E7}"/>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 Maintaining Safe and Hygienic Conditions in the Ship's Kitchen</a:t>
            </a:r>
          </a:p>
        </p:txBody>
      </p:sp>
      <p:grpSp>
        <p:nvGrpSpPr>
          <p:cNvPr id="4" name="Group 3">
            <a:extLst>
              <a:ext uri="{FF2B5EF4-FFF2-40B4-BE49-F238E27FC236}">
                <a16:creationId xmlns:a16="http://schemas.microsoft.com/office/drawing/2014/main" id="{BAF2AF2F-9371-CB6C-B641-77AC182A4FC2}"/>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85EA2873-D7A2-E9E4-3835-79FCD792AE89}"/>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FA7281AD-4187-EEE3-C856-92BAB7E8B84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3" name="Rectangle 2">
            <a:extLst>
              <a:ext uri="{FF2B5EF4-FFF2-40B4-BE49-F238E27FC236}">
                <a16:creationId xmlns:a16="http://schemas.microsoft.com/office/drawing/2014/main" id="{362E86CA-0791-554B-7317-6A329E2B812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1D8B649-90E8-C962-A454-7770EB25611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0BED738A-3F4C-CD65-63B6-A2ACE7B7E7D6}"/>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78983657-4FB6-E75F-0854-37393984A72B}"/>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6A6061A3-85D1-8B18-A255-091EDDEAA9B8}"/>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22FC4FFC-089D-AC91-DDDB-453CDD776A4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A3184392-5B17-1298-BCE6-B410A4C8EF02}"/>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1196322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25E35E7-ADF2-DF87-F593-238EB2578556}"/>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FB18B8A-F333-2823-E4C5-2F382FABFC59}"/>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1.1 </a:t>
            </a:r>
            <a:r>
              <a:rPr lang="ro-RO" sz="2400" b="1" dirty="0">
                <a:latin typeface="Times New Roman" panose="02020603050405020304" pitchFamily="18" charset="0"/>
                <a:cs typeface="Times New Roman" panose="02020603050405020304" pitchFamily="18" charset="0"/>
              </a:rPr>
              <a:t>Why Food Safety Matters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A81020B7-6199-F090-F61D-88E549EFF36A}"/>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3918D063-6CD9-818F-0B92-D5AA466AA41D}"/>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8871C56-B0CA-B50E-DCCE-AB940CBF213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4A543130-7339-D6F9-E1AD-DEEABE3928B8}"/>
              </a:ext>
            </a:extLst>
          </p:cNvPr>
          <p:cNvSpPr txBox="1"/>
          <p:nvPr/>
        </p:nvSpPr>
        <p:spPr>
          <a:xfrm>
            <a:off x="876300" y="2228671"/>
            <a:ext cx="7391400" cy="2308324"/>
          </a:xfrm>
          <a:prstGeom prst="rect">
            <a:avLst/>
          </a:prstGeom>
          <a:noFill/>
        </p:spPr>
        <p:txBody>
          <a:bodyPr wrap="square" rtlCol="0">
            <a:spAutoFit/>
          </a:bodyPr>
          <a:lstStyle/>
          <a:p>
            <a:r>
              <a:rPr lang="en-US" b="1" dirty="0"/>
              <a:t>Prevents Foodborne Illnesses: </a:t>
            </a:r>
            <a:r>
              <a:rPr lang="en-US" dirty="0"/>
              <a:t>Proper food safety measures help prevent illness, keeping both crew and passengers healthy.</a:t>
            </a:r>
          </a:p>
          <a:p>
            <a:endParaRPr lang="en-US" dirty="0"/>
          </a:p>
          <a:p>
            <a:r>
              <a:rPr lang="en-US" b="1" dirty="0"/>
              <a:t>Confined Environment: </a:t>
            </a:r>
            <a:r>
              <a:rPr lang="en-US" dirty="0"/>
              <a:t>On a ship, the risk of contamination spreading is higher due to close quarters.</a:t>
            </a:r>
          </a:p>
          <a:p>
            <a:endParaRPr lang="en-US" dirty="0"/>
          </a:p>
          <a:p>
            <a:r>
              <a:rPr lang="en-US" b="1" dirty="0"/>
              <a:t>Responsibility of the Galley Staff: </a:t>
            </a:r>
            <a:r>
              <a:rPr lang="en-US" dirty="0"/>
              <a:t>Every team member plays a critical role in upholding food safety practices.</a:t>
            </a:r>
          </a:p>
        </p:txBody>
      </p:sp>
      <p:sp>
        <p:nvSpPr>
          <p:cNvPr id="3" name="Rectangle 2">
            <a:extLst>
              <a:ext uri="{FF2B5EF4-FFF2-40B4-BE49-F238E27FC236}">
                <a16:creationId xmlns:a16="http://schemas.microsoft.com/office/drawing/2014/main" id="{42486440-B35B-62E0-126C-D1DCC0EE54AE}"/>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82A46AF0-F2FC-5EB2-ECC1-3841E418A12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272290F9-ED76-C9E6-74EE-091CC469C307}"/>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D733F1F1-E3EB-D09E-0C78-D639209332C1}"/>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D127A4D7-11B0-B7EE-75FC-06409BB713A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6D2D36D7-A54E-49F0-C31A-A6F15608FB1D}"/>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58DE7111-D642-DDD9-AC40-A762F4BAA3B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9063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1ED699-50B6-09A5-1C55-526570D12C3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D94E830A-25B4-5B0C-E989-4AC7E0F2C76A}"/>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9D6C77C2-46B0-0D8E-D265-3F7FDCC3A878}"/>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1.2 </a:t>
            </a:r>
            <a:r>
              <a:rPr lang="ro-RO" sz="2400" b="1" dirty="0">
                <a:latin typeface="Times New Roman" panose="02020603050405020304" pitchFamily="18" charset="0"/>
                <a:cs typeface="Times New Roman" panose="02020603050405020304" pitchFamily="18" charset="0"/>
              </a:rPr>
              <a:t>Personal Hygiene Standards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04EEC131-3D60-95BF-5CBB-1FFE7F21DBE3}"/>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42EFD496-3D57-A42C-A8B5-A5ADB7AF98D6}"/>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9577779C-6417-AC20-8AA1-0C5746F1EB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C5B191C6-37D3-6330-F41E-68CA5BD83781}"/>
              </a:ext>
            </a:extLst>
          </p:cNvPr>
          <p:cNvSpPr txBox="1"/>
          <p:nvPr/>
        </p:nvSpPr>
        <p:spPr>
          <a:xfrm>
            <a:off x="876300" y="2228671"/>
            <a:ext cx="7391400" cy="2585323"/>
          </a:xfrm>
          <a:prstGeom prst="rect">
            <a:avLst/>
          </a:prstGeom>
          <a:noFill/>
        </p:spPr>
        <p:txBody>
          <a:bodyPr wrap="square" rtlCol="0">
            <a:spAutoFit/>
          </a:bodyPr>
          <a:lstStyle/>
          <a:p>
            <a:r>
              <a:rPr lang="en-US" b="1" dirty="0"/>
              <a:t>Hand-Washing Techniques: </a:t>
            </a:r>
            <a:r>
              <a:rPr lang="en-US" dirty="0"/>
              <a:t>Wash hands for at least 20 seconds with soap and hot water. Clean under nails and up to wrists.</a:t>
            </a:r>
          </a:p>
          <a:p>
            <a:endParaRPr lang="en-US" dirty="0"/>
          </a:p>
          <a:p>
            <a:r>
              <a:rPr lang="en-US" b="1" dirty="0"/>
              <a:t>Protective Clothing: </a:t>
            </a:r>
            <a:r>
              <a:rPr lang="en-US" dirty="0"/>
              <a:t>Always wear gloves, hairnets, and clean uniforms to prevent contamination. Change gloves regularly, especially when switching between tasks.</a:t>
            </a:r>
          </a:p>
          <a:p>
            <a:endParaRPr lang="en-US" dirty="0"/>
          </a:p>
          <a:p>
            <a:r>
              <a:rPr lang="en-US" b="1" dirty="0"/>
              <a:t>Illness Reporting:</a:t>
            </a:r>
            <a:r>
              <a:rPr lang="en-US" dirty="0"/>
              <a:t> Report any symptoms of illness (fever, sore throat, nausea) to avoid spreading pathogens. Avoid handling food if experiencing symptoms.</a:t>
            </a:r>
          </a:p>
        </p:txBody>
      </p:sp>
      <p:sp>
        <p:nvSpPr>
          <p:cNvPr id="3" name="Rectangle 2">
            <a:extLst>
              <a:ext uri="{FF2B5EF4-FFF2-40B4-BE49-F238E27FC236}">
                <a16:creationId xmlns:a16="http://schemas.microsoft.com/office/drawing/2014/main" id="{1D463373-3F6E-48B6-27BC-8292F30FD401}"/>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3992F909-2F3A-66E8-2386-9A05E636B8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D337AB42-6D67-E613-2539-1F499D7B9FC0}"/>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E13644A2-9D60-2107-ECE9-98FF81EA9C89}"/>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A9ADE232-EF03-826E-40A1-DF319574463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DA2093E6-3A89-72D3-0B64-4AB735697652}"/>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97386556-098C-4AEE-D6F8-178899281E98}"/>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920376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6AAA1A-0D33-3E36-F283-C17AB1B13A3C}"/>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A472E7F1-E2F3-61EE-9C7F-68AB86F5C752}"/>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88D097CB-59F8-EF60-CA98-C9731053F961}"/>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1.3 </a:t>
            </a:r>
            <a:r>
              <a:rPr lang="ro-RO" sz="2400" b="1" dirty="0">
                <a:latin typeface="Times New Roman" panose="02020603050405020304" pitchFamily="18" charset="0"/>
                <a:cs typeface="Times New Roman" panose="02020603050405020304" pitchFamily="18" charset="0"/>
              </a:rPr>
              <a:t>Keeping the Galley Clean</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12E1DB32-D9A7-E43F-801F-F2AD5392634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75852AD2-7910-FABA-DB5B-C6470B3B8D4F}"/>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D4D90C6A-9900-D72F-162C-65A5C23497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08A4AC44-F7DA-71B7-031F-8C7FC8E739E4}"/>
              </a:ext>
            </a:extLst>
          </p:cNvPr>
          <p:cNvSpPr txBox="1"/>
          <p:nvPr/>
        </p:nvSpPr>
        <p:spPr>
          <a:xfrm>
            <a:off x="876300" y="2228671"/>
            <a:ext cx="7391400" cy="2862322"/>
          </a:xfrm>
          <a:prstGeom prst="rect">
            <a:avLst/>
          </a:prstGeom>
          <a:noFill/>
        </p:spPr>
        <p:txBody>
          <a:bodyPr wrap="square" rtlCol="0">
            <a:spAutoFit/>
          </a:bodyPr>
          <a:lstStyle/>
          <a:p>
            <a:r>
              <a:rPr lang="en-US" b="1" dirty="0"/>
              <a:t>Sanitize Surfaces Regularly: </a:t>
            </a:r>
            <a:r>
              <a:rPr lang="en-US" dirty="0"/>
              <a:t>Clean countertops, cutting boards, and utensils before, during, and after each use. Use designated cleaning cloths and sanitizing agents for different surfaces. </a:t>
            </a:r>
          </a:p>
          <a:p>
            <a:endParaRPr lang="en-US" dirty="0"/>
          </a:p>
          <a:p>
            <a:r>
              <a:rPr lang="en-US" b="1" dirty="0"/>
              <a:t>Separate Raw and Cooked Foods:</a:t>
            </a:r>
            <a:r>
              <a:rPr lang="en-US" dirty="0"/>
              <a:t> Use separate cutting boards and knives for raw and cooked items to avoid cross-contamination. Label boards by color (e.g., red for raw meat, green for vegetables).</a:t>
            </a:r>
          </a:p>
          <a:p>
            <a:endParaRPr lang="en-US" dirty="0"/>
          </a:p>
          <a:p>
            <a:r>
              <a:rPr lang="en-US" b="1" dirty="0"/>
              <a:t>Equipment Sanitization: </a:t>
            </a:r>
            <a:r>
              <a:rPr lang="en-US" dirty="0"/>
              <a:t>Clean equipment like blenders, food processors, and slicers thoroughly after each use to avoid bacterial build-up.</a:t>
            </a:r>
          </a:p>
        </p:txBody>
      </p:sp>
      <p:sp>
        <p:nvSpPr>
          <p:cNvPr id="3" name="Rectangle 2">
            <a:extLst>
              <a:ext uri="{FF2B5EF4-FFF2-40B4-BE49-F238E27FC236}">
                <a16:creationId xmlns:a16="http://schemas.microsoft.com/office/drawing/2014/main" id="{35F64026-0E46-9A99-EEDD-98E983A86EFF}"/>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7FDE7266-8504-F6C2-D986-526EB77752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91D4B3CC-A6FD-9906-1CD3-7C5C77E36D54}"/>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56D43EB3-D7F2-7190-2007-70D6D5D030E7}"/>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828877B9-D36A-E5B2-0F51-C371D3951009}"/>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B73FABD-42BD-4F2A-00B5-E3A0CA709A27}"/>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B39FDE50-6F2A-7F20-F5FE-7FDAFA053667}"/>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7181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A3105-2A89-6BB7-B5EB-BFF9C2BC36F8}"/>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860A0ACB-AC81-D16D-4FCB-A29FD0C80600}"/>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4FE75009-8251-DB44-5764-D60EF2F34970}"/>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1.4 </a:t>
            </a:r>
            <a:r>
              <a:rPr lang="ro-RO" sz="2400" b="1" dirty="0">
                <a:latin typeface="Times New Roman" panose="02020603050405020304" pitchFamily="18" charset="0"/>
                <a:cs typeface="Times New Roman" panose="02020603050405020304" pitchFamily="18" charset="0"/>
              </a:rPr>
              <a:t>Safe Food Handling Practices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61DD655C-DDEE-85EC-CA21-D9E1E3028A6D}"/>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A1A72DE8-695F-6279-EAB8-792722815FF0}"/>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869581E2-E8A8-E9E3-E41D-6C3C70D93A7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A39464A6-E4F4-D78B-FFC2-E5279E5EB7FE}"/>
              </a:ext>
            </a:extLst>
          </p:cNvPr>
          <p:cNvSpPr txBox="1"/>
          <p:nvPr/>
        </p:nvSpPr>
        <p:spPr>
          <a:xfrm>
            <a:off x="876300" y="2228671"/>
            <a:ext cx="7391400" cy="2585323"/>
          </a:xfrm>
          <a:prstGeom prst="rect">
            <a:avLst/>
          </a:prstGeom>
          <a:noFill/>
        </p:spPr>
        <p:txBody>
          <a:bodyPr wrap="square" rtlCol="0">
            <a:spAutoFit/>
          </a:bodyPr>
          <a:lstStyle/>
          <a:p>
            <a:r>
              <a:rPr lang="en-US" b="1" dirty="0"/>
              <a:t>Avoid Cross-Contamination:</a:t>
            </a:r>
            <a:r>
              <a:rPr lang="en-US" dirty="0"/>
              <a:t> Always use separate cutting boards for different types of food. Avoid placing cooked food on surfaces where raw food was prepared.</a:t>
            </a:r>
          </a:p>
          <a:p>
            <a:endParaRPr lang="en-US" dirty="0"/>
          </a:p>
          <a:p>
            <a:r>
              <a:rPr lang="en-US" b="1" dirty="0"/>
              <a:t>4 Basic Food Handling Tips:</a:t>
            </a:r>
          </a:p>
          <a:p>
            <a:pPr marL="342900" indent="-342900">
              <a:buFont typeface="+mj-lt"/>
              <a:buAutoNum type="arabicPeriod"/>
            </a:pPr>
            <a:r>
              <a:rPr lang="en-US" b="1" dirty="0"/>
              <a:t>Clean: </a:t>
            </a:r>
            <a:r>
              <a:rPr lang="en-US" dirty="0"/>
              <a:t>Wash hands and surfaces often.</a:t>
            </a:r>
          </a:p>
          <a:p>
            <a:pPr marL="342900" indent="-342900">
              <a:buFont typeface="+mj-lt"/>
              <a:buAutoNum type="arabicPeriod"/>
            </a:pPr>
            <a:r>
              <a:rPr lang="en-US" b="1" dirty="0"/>
              <a:t>Separate: </a:t>
            </a:r>
            <a:r>
              <a:rPr lang="en-US" dirty="0"/>
              <a:t>Keep raw and cooked foods separate.</a:t>
            </a:r>
          </a:p>
          <a:p>
            <a:pPr marL="342900" indent="-342900">
              <a:buFont typeface="+mj-lt"/>
              <a:buAutoNum type="arabicPeriod"/>
            </a:pPr>
            <a:r>
              <a:rPr lang="en-US" b="1" dirty="0"/>
              <a:t>Cook: </a:t>
            </a:r>
            <a:r>
              <a:rPr lang="en-US" dirty="0"/>
              <a:t>Ensure food reaches safe internal temperatures.</a:t>
            </a:r>
          </a:p>
          <a:p>
            <a:pPr marL="342900" indent="-342900">
              <a:buFont typeface="+mj-lt"/>
              <a:buAutoNum type="arabicPeriod"/>
            </a:pPr>
            <a:r>
              <a:rPr lang="en-US" b="1" dirty="0"/>
              <a:t>Chill: </a:t>
            </a:r>
            <a:r>
              <a:rPr lang="en-US" dirty="0"/>
              <a:t>Refrigerate perishables within 2 hours.</a:t>
            </a:r>
          </a:p>
        </p:txBody>
      </p:sp>
      <p:sp>
        <p:nvSpPr>
          <p:cNvPr id="3" name="Rectangle 2">
            <a:extLst>
              <a:ext uri="{FF2B5EF4-FFF2-40B4-BE49-F238E27FC236}">
                <a16:creationId xmlns:a16="http://schemas.microsoft.com/office/drawing/2014/main" id="{E9BCA4C0-77E6-7AE2-AC39-F0C6088F5032}"/>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93B91A2E-0A70-C623-1FB8-BD6C64F6ED8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F8F68314-FAA2-1119-7E96-224FEB65EF3F}"/>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F207023B-FB27-B72F-23A8-4CC371FFDFE4}"/>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7222FD5-FAFB-D6DB-6FE9-B6AAD307683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A0BBBE5A-9663-4D79-4146-B654E1E41D4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FEFF5BB9-A925-D58A-402F-F2F5FE684EA4}"/>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3713886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5C5496-48F7-1007-FC76-610F849B5DBB}"/>
            </a:ext>
          </a:extLst>
        </p:cNvPr>
        <p:cNvGrpSpPr/>
        <p:nvPr/>
      </p:nvGrpSpPr>
      <p:grpSpPr>
        <a:xfrm>
          <a:off x="0" y="0"/>
          <a:ext cx="0" cy="0"/>
          <a:chOff x="0" y="0"/>
          <a:chExt cx="0" cy="0"/>
        </a:xfrm>
      </p:grpSpPr>
      <p:pic>
        <p:nvPicPr>
          <p:cNvPr id="31" name="Picture 30">
            <a:extLst>
              <a:ext uri="{FF2B5EF4-FFF2-40B4-BE49-F238E27FC236}">
                <a16:creationId xmlns:a16="http://schemas.microsoft.com/office/drawing/2014/main" id="{6A516F23-3436-FB4E-1060-11BF3762DA54}"/>
              </a:ext>
            </a:extLst>
          </p:cNvPr>
          <p:cNvPicPr>
            <a:picLocks noChangeAspect="1"/>
          </p:cNvPicPr>
          <p:nvPr/>
        </p:nvPicPr>
        <p:blipFill>
          <a:blip r:embed="rId3"/>
          <a:stretch>
            <a:fillRect/>
          </a:stretch>
        </p:blipFill>
        <p:spPr>
          <a:xfrm>
            <a:off x="18646" y="154232"/>
            <a:ext cx="3218912" cy="680419"/>
          </a:xfrm>
          <a:prstGeom prst="rect">
            <a:avLst/>
          </a:prstGeom>
        </p:spPr>
      </p:pic>
      <p:sp>
        <p:nvSpPr>
          <p:cNvPr id="2" name="Title 1">
            <a:extLst>
              <a:ext uri="{FF2B5EF4-FFF2-40B4-BE49-F238E27FC236}">
                <a16:creationId xmlns:a16="http://schemas.microsoft.com/office/drawing/2014/main" id="{AACC9F47-6B56-AB37-D6AA-434A63ED8B0E}"/>
              </a:ext>
            </a:extLst>
          </p:cNvPr>
          <p:cNvSpPr>
            <a:spLocks noGrp="1"/>
          </p:cNvSpPr>
          <p:nvPr>
            <p:ph type="title"/>
          </p:nvPr>
        </p:nvSpPr>
        <p:spPr>
          <a:xfrm>
            <a:off x="628650" y="1107174"/>
            <a:ext cx="7886700" cy="571213"/>
          </a:xfrm>
        </p:spPr>
        <p:txBody>
          <a:bodyPr>
            <a:noAutofit/>
          </a:bodyPr>
          <a:lstStyle/>
          <a:p>
            <a:pPr algn="ctr"/>
            <a:r>
              <a:rPr lang="en-US" sz="2400" b="1" dirty="0">
                <a:latin typeface="Times New Roman" panose="02020603050405020304" pitchFamily="18" charset="0"/>
                <a:cs typeface="Times New Roman" panose="02020603050405020304" pitchFamily="18" charset="0"/>
              </a:rPr>
              <a:t>1.5 </a:t>
            </a:r>
            <a:r>
              <a:rPr lang="ro-RO" sz="2400" b="1" dirty="0">
                <a:latin typeface="Times New Roman" panose="02020603050405020304" pitchFamily="18" charset="0"/>
                <a:cs typeface="Times New Roman" panose="02020603050405020304" pitchFamily="18" charset="0"/>
              </a:rPr>
              <a:t>Food Storage Essentials</a:t>
            </a:r>
            <a:endParaRPr lang="en-US" sz="2400" b="1" dirty="0">
              <a:latin typeface="Times New Roman" panose="02020603050405020304" pitchFamily="18" charset="0"/>
              <a:cs typeface="Times New Roman" panose="02020603050405020304" pitchFamily="18" charset="0"/>
            </a:endParaRPr>
          </a:p>
        </p:txBody>
      </p:sp>
      <p:grpSp>
        <p:nvGrpSpPr>
          <p:cNvPr id="4" name="Group 3">
            <a:extLst>
              <a:ext uri="{FF2B5EF4-FFF2-40B4-BE49-F238E27FC236}">
                <a16:creationId xmlns:a16="http://schemas.microsoft.com/office/drawing/2014/main" id="{84575289-940C-7BD2-0D88-B9B78E0AE67B}"/>
              </a:ext>
            </a:extLst>
          </p:cNvPr>
          <p:cNvGrpSpPr/>
          <p:nvPr/>
        </p:nvGrpSpPr>
        <p:grpSpPr>
          <a:xfrm>
            <a:off x="0" y="79942"/>
            <a:ext cx="9144000" cy="6778058"/>
            <a:chOff x="0" y="93100"/>
            <a:chExt cx="9144000" cy="6778058"/>
          </a:xfrm>
        </p:grpSpPr>
        <p:sp>
          <p:nvSpPr>
            <p:cNvPr id="12" name="Rectangle 11">
              <a:extLst>
                <a:ext uri="{FF2B5EF4-FFF2-40B4-BE49-F238E27FC236}">
                  <a16:creationId xmlns:a16="http://schemas.microsoft.com/office/drawing/2014/main" id="{2EE24028-27D9-A111-038F-49EBBAA27793}"/>
                </a:ext>
              </a:extLst>
            </p:cNvPr>
            <p:cNvSpPr/>
            <p:nvPr/>
          </p:nvSpPr>
          <p:spPr>
            <a:xfrm>
              <a:off x="3200618" y="93100"/>
              <a:ext cx="3008363" cy="68041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o-RO"/>
            </a:p>
          </p:txBody>
        </p:sp>
        <p:pic>
          <p:nvPicPr>
            <p:cNvPr id="7" name="Picture 6" descr="Blue Background Powerpoint posted by Michelle Mercado">
              <a:extLst>
                <a:ext uri="{FF2B5EF4-FFF2-40B4-BE49-F238E27FC236}">
                  <a16:creationId xmlns:a16="http://schemas.microsoft.com/office/drawing/2014/main" id="{3F7E3A03-BEA6-771F-95F8-A0CF8664559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6233651"/>
              <a:ext cx="9144000" cy="637507"/>
            </a:xfrm>
            <a:prstGeom prst="rect">
              <a:avLst/>
            </a:prstGeom>
            <a:noFill/>
            <a:ln>
              <a:noFill/>
            </a:ln>
          </p:spPr>
        </p:pic>
      </p:grpSp>
      <p:sp>
        <p:nvSpPr>
          <p:cNvPr id="21" name="TextBox 20">
            <a:extLst>
              <a:ext uri="{FF2B5EF4-FFF2-40B4-BE49-F238E27FC236}">
                <a16:creationId xmlns:a16="http://schemas.microsoft.com/office/drawing/2014/main" id="{3FFAED06-815F-54A8-443C-71D609363C82}"/>
              </a:ext>
            </a:extLst>
          </p:cNvPr>
          <p:cNvSpPr txBox="1"/>
          <p:nvPr/>
        </p:nvSpPr>
        <p:spPr>
          <a:xfrm>
            <a:off x="876300" y="2228671"/>
            <a:ext cx="7391400" cy="2585323"/>
          </a:xfrm>
          <a:prstGeom prst="rect">
            <a:avLst/>
          </a:prstGeom>
          <a:noFill/>
        </p:spPr>
        <p:txBody>
          <a:bodyPr wrap="square" rtlCol="0">
            <a:spAutoFit/>
          </a:bodyPr>
          <a:lstStyle/>
          <a:p>
            <a:r>
              <a:rPr lang="en-US" b="1" dirty="0"/>
              <a:t>Temperature Control: </a:t>
            </a:r>
            <a:r>
              <a:rPr lang="en-US" dirty="0"/>
              <a:t>Store perishables in a fridge at 0–5°C and frozen items at -18°C. Monitor and record temperatures regularly to ensure compliance.</a:t>
            </a:r>
          </a:p>
          <a:p>
            <a:endParaRPr lang="en-US" dirty="0"/>
          </a:p>
          <a:p>
            <a:r>
              <a:rPr lang="en-US" b="1" dirty="0"/>
              <a:t>Separation of Foods: </a:t>
            </a:r>
            <a:r>
              <a:rPr lang="en-US" dirty="0"/>
              <a:t>Keep raw meats on lower shelves to avoid dripping on other items. Label all stored food with clear expiration dates and use older stock first (FIFO method). </a:t>
            </a:r>
          </a:p>
          <a:p>
            <a:endParaRPr lang="en-US" dirty="0"/>
          </a:p>
          <a:p>
            <a:r>
              <a:rPr lang="en-US" b="1" dirty="0"/>
              <a:t>Regular Inspections: </a:t>
            </a:r>
            <a:r>
              <a:rPr lang="en-US" dirty="0"/>
              <a:t>Check for signs of spoilage, freezer burn, or expired products. Rotate stock to use older items first..</a:t>
            </a:r>
          </a:p>
        </p:txBody>
      </p:sp>
      <p:sp>
        <p:nvSpPr>
          <p:cNvPr id="3" name="Rectangle 2">
            <a:extLst>
              <a:ext uri="{FF2B5EF4-FFF2-40B4-BE49-F238E27FC236}">
                <a16:creationId xmlns:a16="http://schemas.microsoft.com/office/drawing/2014/main" id="{E52B8B3A-9A67-AC64-9804-F1E7E6F9C164}"/>
              </a:ext>
            </a:extLst>
          </p:cNvPr>
          <p:cNvSpPr/>
          <p:nvPr/>
        </p:nvSpPr>
        <p:spPr>
          <a:xfrm>
            <a:off x="0" y="6312060"/>
            <a:ext cx="9035846" cy="463397"/>
          </a:xfrm>
          <a:prstGeom prst="rect">
            <a:avLst/>
          </a:prstGeom>
          <a:noFill/>
        </p:spPr>
        <p:txBody>
          <a:bodyPr wrap="square" lIns="91440" tIns="45720" rIns="91440" bIns="45720" anchor="ctr" anchorCtr="0">
            <a:spAutoFit/>
          </a:bodyPr>
          <a:lstStyle/>
          <a:p>
            <a:pPr algn="ctr">
              <a:lnSpc>
                <a:spcPct val="150000"/>
              </a:lnSpc>
              <a:spcAft>
                <a:spcPts val="1000"/>
              </a:spcAft>
            </a:pPr>
            <a:r>
              <a:rPr lang="ro-RO" b="1" dirty="0">
                <a:solidFill>
                  <a:srgbClr val="2B229E"/>
                </a:solidFill>
                <a:effectLst/>
                <a:latin typeface="Times New Roman" panose="02020603050405020304" pitchFamily="18" charset="0"/>
                <a:ea typeface="Calibri" panose="020F0502020204030204" pitchFamily="34" charset="0"/>
                <a:cs typeface="Times New Roman" panose="02020603050405020304" pitchFamily="18" charset="0"/>
              </a:rPr>
              <a:t>ONBOARD HEALTHY NUTRITION</a:t>
            </a:r>
            <a:endParaRPr lang="ro-RO" dirty="0">
              <a:solidFill>
                <a:srgbClr val="2B229E"/>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5" name="Picture 24">
            <a:extLst>
              <a:ext uri="{FF2B5EF4-FFF2-40B4-BE49-F238E27FC236}">
                <a16:creationId xmlns:a16="http://schemas.microsoft.com/office/drawing/2014/main" id="{4D105AA1-B87D-BA66-1414-C1E05ED1838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41383" y="63663"/>
            <a:ext cx="623570" cy="620864"/>
          </a:xfrm>
          <a:prstGeom prst="rect">
            <a:avLst/>
          </a:prstGeom>
        </p:spPr>
      </p:pic>
      <p:pic>
        <p:nvPicPr>
          <p:cNvPr id="26" name="Picture 25">
            <a:extLst>
              <a:ext uri="{FF2B5EF4-FFF2-40B4-BE49-F238E27FC236}">
                <a16:creationId xmlns:a16="http://schemas.microsoft.com/office/drawing/2014/main" id="{EB0676AD-96A9-CC7F-1C93-0853041FD841}"/>
              </a:ext>
            </a:extLst>
          </p:cNvPr>
          <p:cNvPicPr>
            <a:picLocks noChangeAspect="1"/>
          </p:cNvPicPr>
          <p:nvPr/>
        </p:nvPicPr>
        <p:blipFill>
          <a:blip r:embed="rId6"/>
          <a:stretch>
            <a:fillRect/>
          </a:stretch>
        </p:blipFill>
        <p:spPr>
          <a:xfrm>
            <a:off x="4910225" y="63663"/>
            <a:ext cx="629555" cy="637524"/>
          </a:xfrm>
          <a:prstGeom prst="rect">
            <a:avLst/>
          </a:prstGeom>
        </p:spPr>
      </p:pic>
      <p:pic>
        <p:nvPicPr>
          <p:cNvPr id="27" name="Picture 26">
            <a:extLst>
              <a:ext uri="{FF2B5EF4-FFF2-40B4-BE49-F238E27FC236}">
                <a16:creationId xmlns:a16="http://schemas.microsoft.com/office/drawing/2014/main" id="{02FC0120-14B6-0D87-9C6A-32B817741C3D}"/>
              </a:ext>
            </a:extLst>
          </p:cNvPr>
          <p:cNvPicPr>
            <a:picLocks noChangeAspect="1"/>
          </p:cNvPicPr>
          <p:nvPr/>
        </p:nvPicPr>
        <p:blipFill>
          <a:blip r:embed="rId7"/>
          <a:stretch>
            <a:fillRect/>
          </a:stretch>
        </p:blipFill>
        <p:spPr>
          <a:xfrm>
            <a:off x="5631268" y="82543"/>
            <a:ext cx="1053458" cy="579268"/>
          </a:xfrm>
          <a:prstGeom prst="rect">
            <a:avLst/>
          </a:prstGeom>
        </p:spPr>
      </p:pic>
      <p:pic>
        <p:nvPicPr>
          <p:cNvPr id="28" name="Picture 27">
            <a:extLst>
              <a:ext uri="{FF2B5EF4-FFF2-40B4-BE49-F238E27FC236}">
                <a16:creationId xmlns:a16="http://schemas.microsoft.com/office/drawing/2014/main" id="{E9766AFC-C391-DB8F-03C3-9956CFD341F3}"/>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703496" y="47003"/>
            <a:ext cx="623570" cy="680419"/>
          </a:xfrm>
          <a:prstGeom prst="rect">
            <a:avLst/>
          </a:prstGeom>
        </p:spPr>
      </p:pic>
      <p:pic>
        <p:nvPicPr>
          <p:cNvPr id="29" name="Picture 28">
            <a:extLst>
              <a:ext uri="{FF2B5EF4-FFF2-40B4-BE49-F238E27FC236}">
                <a16:creationId xmlns:a16="http://schemas.microsoft.com/office/drawing/2014/main" id="{B1B3F132-7043-FD41-502A-B62A3033D800}"/>
              </a:ext>
            </a:extLst>
          </p:cNvPr>
          <p:cNvPicPr>
            <a:picLocks noChangeAspect="1"/>
          </p:cNvPicPr>
          <p:nvPr/>
        </p:nvPicPr>
        <p:blipFill>
          <a:blip r:embed="rId9"/>
          <a:stretch>
            <a:fillRect/>
          </a:stretch>
        </p:blipFill>
        <p:spPr>
          <a:xfrm>
            <a:off x="3979270" y="47003"/>
            <a:ext cx="858938" cy="620864"/>
          </a:xfrm>
          <a:prstGeom prst="rect">
            <a:avLst/>
          </a:prstGeom>
        </p:spPr>
      </p:pic>
      <p:pic>
        <p:nvPicPr>
          <p:cNvPr id="30" name="Picture 29">
            <a:extLst>
              <a:ext uri="{FF2B5EF4-FFF2-40B4-BE49-F238E27FC236}">
                <a16:creationId xmlns:a16="http://schemas.microsoft.com/office/drawing/2014/main" id="{E15F6FA7-9545-F400-A9E2-FD3FB3ABBB63}"/>
              </a:ext>
            </a:extLst>
          </p:cNvPr>
          <p:cNvPicPr>
            <a:picLocks noChangeAspect="1"/>
          </p:cNvPicPr>
          <p:nvPr/>
        </p:nvPicPr>
        <p:blipFill>
          <a:blip r:embed="rId10"/>
          <a:stretch>
            <a:fillRect/>
          </a:stretch>
        </p:blipFill>
        <p:spPr>
          <a:xfrm>
            <a:off x="7704595" y="0"/>
            <a:ext cx="1227464" cy="1224789"/>
          </a:xfrm>
          <a:prstGeom prst="rect">
            <a:avLst/>
          </a:prstGeom>
        </p:spPr>
      </p:pic>
    </p:spTree>
    <p:extLst>
      <p:ext uri="{BB962C8B-B14F-4D97-AF65-F5344CB8AC3E}">
        <p14:creationId xmlns:p14="http://schemas.microsoft.com/office/powerpoint/2010/main" val="273220360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859</TotalTime>
  <Words>1992</Words>
  <Application>Microsoft Office PowerPoint</Application>
  <PresentationFormat>On-screen Show (4:3)</PresentationFormat>
  <Paragraphs>294</Paragraphs>
  <Slides>29</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CharterBT-Roman</vt:lpstr>
      <vt:lpstr>coranto-2</vt:lpstr>
      <vt:lpstr>Times New Roman</vt:lpstr>
      <vt:lpstr>Office Theme</vt:lpstr>
      <vt:lpstr>MARitime Soft Skills for Onboard Healthy Nutrition and CULinary Arts in Seagoing Services – CUL-MAR-Skills</vt:lpstr>
      <vt:lpstr>Learning outcomes of the course </vt:lpstr>
      <vt:lpstr>Content of the course </vt:lpstr>
      <vt:lpstr>1. Maintaining Safe and Hygienic Conditions in the Ship's Kitchen</vt:lpstr>
      <vt:lpstr>1.1 Why Food Safety Matters</vt:lpstr>
      <vt:lpstr>1.2 Personal Hygiene Standards</vt:lpstr>
      <vt:lpstr>1.3 Keeping the Galley Clean</vt:lpstr>
      <vt:lpstr>1.4 Safe Food Handling Practices</vt:lpstr>
      <vt:lpstr>1.5 Food Storage Essentials</vt:lpstr>
      <vt:lpstr>1.6 Takeaway message</vt:lpstr>
      <vt:lpstr>2. Guidelines for Safe and Effective Food Management in the Galley </vt:lpstr>
      <vt:lpstr>2.1 Receiving and Inspecting Food</vt:lpstr>
      <vt:lpstr>2.2 Proper Food Storage Temperatures and Organisation</vt:lpstr>
      <vt:lpstr>2.3 First-In First-Out (FIFO)</vt:lpstr>
      <vt:lpstr>2.4 Separation of Raw and Cooked Foods in Storage</vt:lpstr>
      <vt:lpstr>2.5 Using Clean Utensils and Cutting Boards</vt:lpstr>
      <vt:lpstr>2.6 Key Cross-Contamination Prevention Tips</vt:lpstr>
      <vt:lpstr>2.7 Recommended Food Cooking Temperatures</vt:lpstr>
      <vt:lpstr>2.8 Takeaway messages</vt:lpstr>
      <vt:lpstr>3. Monitoring and recording  temperature controls</vt:lpstr>
      <vt:lpstr>3.1 Why to monitor and record temperatures?</vt:lpstr>
      <vt:lpstr>3.2 Monitoring Refrigerator and Freezer Temperatures</vt:lpstr>
      <vt:lpstr>3.3 Cooking Temperature Monitoring</vt:lpstr>
      <vt:lpstr>3.4 Temperature Control and Equipment Maintenance</vt:lpstr>
      <vt:lpstr>3.5 Recording and Documentation</vt:lpstr>
      <vt:lpstr>3.6 Identifying and Addressing Issues</vt:lpstr>
      <vt:lpstr>3.7 Takeaway message</vt:lpstr>
      <vt:lpstr>ASSESSMENT</vt:lpstr>
      <vt:lpstr>Course 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Cristea Ovidiu</dc:creator>
  <cp:lastModifiedBy>Bountziouka, Vasiliki</cp:lastModifiedBy>
  <cp:revision>33</cp:revision>
  <dcterms:created xsi:type="dcterms:W3CDTF">2023-11-02T13:43:46Z</dcterms:created>
  <dcterms:modified xsi:type="dcterms:W3CDTF">2024-11-22T19:21:15Z</dcterms:modified>
</cp:coreProperties>
</file>