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4" r:id="rId1"/>
  </p:sldMasterIdLst>
  <p:notesMasterIdLst>
    <p:notesMasterId r:id="rId64"/>
  </p:notesMasterIdLst>
  <p:handoutMasterIdLst>
    <p:handoutMasterId r:id="rId65"/>
  </p:handoutMasterIdLst>
  <p:sldIdLst>
    <p:sldId id="268" r:id="rId2"/>
    <p:sldId id="279" r:id="rId3"/>
    <p:sldId id="467" r:id="rId4"/>
    <p:sldId id="466"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3" r:id="rId27"/>
    <p:sldId id="464" r:id="rId28"/>
    <p:sldId id="465" r:id="rId29"/>
    <p:sldId id="468" r:id="rId30"/>
    <p:sldId id="469" r:id="rId31"/>
    <p:sldId id="472" r:id="rId32"/>
    <p:sldId id="471"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6" r:id="rId47"/>
    <p:sldId id="487" r:id="rId48"/>
    <p:sldId id="488" r:id="rId49"/>
    <p:sldId id="489" r:id="rId50"/>
    <p:sldId id="490" r:id="rId51"/>
    <p:sldId id="491" r:id="rId52"/>
    <p:sldId id="492" r:id="rId53"/>
    <p:sldId id="493" r:id="rId54"/>
    <p:sldId id="494" r:id="rId55"/>
    <p:sldId id="495" r:id="rId56"/>
    <p:sldId id="496" r:id="rId57"/>
    <p:sldId id="497" r:id="rId58"/>
    <p:sldId id="498" r:id="rId59"/>
    <p:sldId id="499" r:id="rId60"/>
    <p:sldId id="500" r:id="rId61"/>
    <p:sldId id="501" r:id="rId62"/>
    <p:sldId id="503" r:id="rId6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84">
          <p15:clr>
            <a:srgbClr val="A4A3A4"/>
          </p15:clr>
        </p15:guide>
        <p15:guide id="3" orient="horz" pos="3792">
          <p15:clr>
            <a:srgbClr val="A4A3A4"/>
          </p15:clr>
        </p15:guide>
        <p15:guide id="4" pos="959">
          <p15:clr>
            <a:srgbClr val="A4A3A4"/>
          </p15:clr>
        </p15:guide>
        <p15:guide id="5" pos="671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99FF"/>
    <a:srgbClr val="99CCFF"/>
    <a:srgbClr val="D3552D"/>
    <a:srgbClr val="E96717"/>
    <a:srgbClr val="00CC00"/>
    <a:srgbClr val="006699"/>
    <a:srgbClr val="EAAAFC"/>
    <a:srgbClr val="33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4660"/>
  </p:normalViewPr>
  <p:slideViewPr>
    <p:cSldViewPr>
      <p:cViewPr varScale="1">
        <p:scale>
          <a:sx n="102" d="100"/>
          <a:sy n="102" d="100"/>
        </p:scale>
        <p:origin x="1092" y="102"/>
      </p:cViewPr>
      <p:guideLst>
        <p:guide orient="horz" pos="2160"/>
        <p:guide orient="horz" pos="384"/>
        <p:guide orient="horz" pos="3792"/>
        <p:guide pos="959"/>
        <p:guide pos="6719"/>
      </p:guideLst>
    </p:cSldViewPr>
  </p:slideViewPr>
  <p:notesTextViewPr>
    <p:cViewPr>
      <p:scale>
        <a:sx n="100" d="100"/>
        <a:sy n="100" d="100"/>
      </p:scale>
      <p:origin x="0" y="0"/>
    </p:cViewPr>
  </p:notesTextViewPr>
  <p:notesViewPr>
    <p:cSldViewPr showGuides="1">
      <p:cViewPr varScale="1">
        <p:scale>
          <a:sx n="76" d="100"/>
          <a:sy n="76" d="100"/>
        </p:scale>
        <p:origin x="253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ınar ÖZDEMİR" userId="4f34ec08-7da0-4b50-8f97-eb41fb9873f0" providerId="ADAL" clId="{A4F64783-6968-4B1B-B26C-7C76F3251BAF}"/>
    <pc:docChg chg="modSld">
      <pc:chgData name="Pınar ÖZDEMİR" userId="4f34ec08-7da0-4b50-8f97-eb41fb9873f0" providerId="ADAL" clId="{A4F64783-6968-4B1B-B26C-7C76F3251BAF}" dt="2024-12-25T11:29:08.389" v="5" actId="20577"/>
      <pc:docMkLst>
        <pc:docMk/>
      </pc:docMkLst>
      <pc:sldChg chg="modSp mod">
        <pc:chgData name="Pınar ÖZDEMİR" userId="4f34ec08-7da0-4b50-8f97-eb41fb9873f0" providerId="ADAL" clId="{A4F64783-6968-4B1B-B26C-7C76F3251BAF}" dt="2024-12-25T11:29:08.389" v="5" actId="20577"/>
        <pc:sldMkLst>
          <pc:docMk/>
          <pc:sldMk cId="1380709097" sldId="279"/>
        </pc:sldMkLst>
        <pc:spChg chg="mod">
          <ac:chgData name="Pınar ÖZDEMİR" userId="4f34ec08-7da0-4b50-8f97-eb41fb9873f0" providerId="ADAL" clId="{A4F64783-6968-4B1B-B26C-7C76F3251BAF}" dt="2024-12-25T11:29:08.389" v="5" actId="20577"/>
          <ac:spMkLst>
            <pc:docMk/>
            <pc:sldMk cId="1380709097" sldId="279"/>
            <ac:spMk id="3" creationId="{2D12A2A1-ADFD-4E04-576E-94E0147FD59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A74EB7-856E-45FD-83F0-5F7C6F3E4372}" type="datetimeFigureOut">
              <a:rPr lang="en-US"/>
              <a:t>12/25/2024</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886E15-F82A-4596-A46C-375C6D3981E1}" type="slidenum">
              <a:rPr/>
              <a:t>‹#›</a:t>
            </a:fld>
            <a:endParaRPr dirty="0"/>
          </a:p>
        </p:txBody>
      </p:sp>
    </p:spTree>
    <p:extLst>
      <p:ext uri="{BB962C8B-B14F-4D97-AF65-F5344CB8AC3E}">
        <p14:creationId xmlns:p14="http://schemas.microsoft.com/office/powerpoint/2010/main" val="868308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1B0E40-8125-41F8-BB6C-139D8D531A4F}" type="datetimeFigureOut">
              <a:rPr lang="en-US"/>
              <a:t>12/25/2024</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105DB2-FD3E-441D-8B7E-7AE83ECE27B3}" type="slidenum">
              <a:rPr/>
              <a:t>‹#›</a:t>
            </a:fld>
            <a:endParaRPr dirty="0"/>
          </a:p>
        </p:txBody>
      </p:sp>
    </p:spTree>
    <p:extLst>
      <p:ext uri="{BB962C8B-B14F-4D97-AF65-F5344CB8AC3E}">
        <p14:creationId xmlns:p14="http://schemas.microsoft.com/office/powerpoint/2010/main" val="289472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a:t>
            </a:fld>
            <a:endParaRPr lang="en-US" dirty="0"/>
          </a:p>
        </p:txBody>
      </p:sp>
    </p:spTree>
    <p:extLst>
      <p:ext uri="{BB962C8B-B14F-4D97-AF65-F5344CB8AC3E}">
        <p14:creationId xmlns:p14="http://schemas.microsoft.com/office/powerpoint/2010/main" val="4085276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Although</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water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does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not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give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us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is not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part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this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pyramid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it is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indispensable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our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bodies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normal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circumstances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1.5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liters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should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be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consumed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per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warm</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climates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when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undertaking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strong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physical</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activity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playing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sport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it is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necessary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drink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more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fluids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best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drink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water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from</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unopened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bottles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quality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drinking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water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uncertain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Not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everybody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drink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all</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types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mineral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water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some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contain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high</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level</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minerals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Variation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key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16</a:t>
            </a:fld>
            <a:endParaRPr lang="en-US" dirty="0"/>
          </a:p>
        </p:txBody>
      </p:sp>
    </p:spTree>
    <p:extLst>
      <p:ext uri="{BB962C8B-B14F-4D97-AF65-F5344CB8AC3E}">
        <p14:creationId xmlns:p14="http://schemas.microsoft.com/office/powerpoint/2010/main" val="4285366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Although</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remains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difficult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estimate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impact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poor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occupational</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accidents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connection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between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fatigue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nutritional</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deficiency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iron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vitamin B) is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well</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known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Iron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deficiency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accounts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loss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productivity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results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fatigue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loss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dexterity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Lack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induce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drowsiness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is a risk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ship</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18</a:t>
            </a:fld>
            <a:endParaRPr lang="en-US" dirty="0"/>
          </a:p>
        </p:txBody>
      </p:sp>
    </p:spTree>
    <p:extLst>
      <p:ext uri="{BB962C8B-B14F-4D97-AF65-F5344CB8AC3E}">
        <p14:creationId xmlns:p14="http://schemas.microsoft.com/office/powerpoint/2010/main" val="3716238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Hypoglycaemia</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low</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blood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sugar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shorten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attention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spans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slow</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down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processing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Snacking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sugary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foods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drinks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gives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short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surge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but can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leave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body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more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tired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afterward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https://link.springer.com/article/10.1007/s00125-020-05366-3</a:t>
            </a:r>
            <a:endParaRPr lang="tr-TR" sz="9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19</a:t>
            </a:fld>
            <a:endParaRPr lang="en-US" dirty="0"/>
          </a:p>
        </p:txBody>
      </p:sp>
    </p:spTree>
    <p:extLst>
      <p:ext uri="{BB962C8B-B14F-4D97-AF65-F5344CB8AC3E}">
        <p14:creationId xmlns:p14="http://schemas.microsoft.com/office/powerpoint/2010/main" val="3095140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work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means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meals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cannot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be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taken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“normal”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regular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times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work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interfere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with</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standard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eating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routine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Poor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habits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lead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broken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sleep</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tiredness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digestive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problems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Light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meals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best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solution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soups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salads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lean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meat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beginning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protein-</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rich</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like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yogurt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milk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lean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meat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Later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on in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carbohydrates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like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bread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potato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salad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pasta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salad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whole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grains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20</a:t>
            </a:fld>
            <a:endParaRPr lang="en-US" dirty="0"/>
          </a:p>
        </p:txBody>
      </p:sp>
    </p:spTree>
    <p:extLst>
      <p:ext uri="{BB962C8B-B14F-4D97-AF65-F5344CB8AC3E}">
        <p14:creationId xmlns:p14="http://schemas.microsoft.com/office/powerpoint/2010/main" val="3496594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800"/>
              </a:spcAft>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you</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working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afternoon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evening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shifts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warm</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meal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noon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instead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in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middle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50000"/>
              </a:lnSpc>
              <a:spcAft>
                <a:spcPts val="800"/>
              </a:spcAft>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you</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working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night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try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breakfast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late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afternoon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early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evening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After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work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light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snack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avoid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going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feeling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hungry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23</a:t>
            </a:fld>
            <a:endParaRPr lang="en-US" dirty="0"/>
          </a:p>
        </p:txBody>
      </p:sp>
    </p:spTree>
    <p:extLst>
      <p:ext uri="{BB962C8B-B14F-4D97-AF65-F5344CB8AC3E}">
        <p14:creationId xmlns:p14="http://schemas.microsoft.com/office/powerpoint/2010/main" val="3001862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Caffeine is a natural component of coffee (75 mg per cup) and tea (30 mg per cup), today also energy drinks and even some sports drinks contain varied levels of caffeine up to 80 mg per unit, compared to the 23 mg in a Coca- Cola which is a lot. Some herbal stimulants can contain naturally occurring caffeine, especially guarana and mate. Caffeine stimulates short-term memory, e.g. to memorize a telephone number before writing it down. It also keeps one awake, but this does not lead to better physical performance.</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24</a:t>
            </a:fld>
            <a:endParaRPr lang="en-US" dirty="0"/>
          </a:p>
        </p:txBody>
      </p:sp>
    </p:spTree>
    <p:extLst>
      <p:ext uri="{BB962C8B-B14F-4D97-AF65-F5344CB8AC3E}">
        <p14:creationId xmlns:p14="http://schemas.microsoft.com/office/powerpoint/2010/main" val="1376820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Duty and watchkeeping can raise the consumption of coffee or tea drastically and besides the presumed stimulating effect of caffeine, this also has negative effects. Too much caffeine can cause side effects such as tension (stress), restlessness, trembling, insomnia, headaches, and heart palpitations. </a:t>
            </a:r>
            <a:r>
              <a:rPr lang="tr-TR" sz="1200" dirty="0">
                <a:effectLst/>
                <a:latin typeface="Calibri" panose="020F0502020204030204" pitchFamily="34" charset="0"/>
                <a:ea typeface="Calibri" panose="020F0502020204030204" pitchFamily="34" charset="0"/>
                <a:cs typeface="Times New Roman" panose="02020603050405020304" pitchFamily="18" charset="0"/>
              </a:rPr>
              <a:t>The maximum dose of caffeine is 400 mg per day. Try to drink a maximum of 3 cups of coffee or tea per shift</a:t>
            </a:r>
            <a:r>
              <a:rPr lang="tr-TR" sz="16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25</a:t>
            </a:fld>
            <a:endParaRPr lang="en-US" dirty="0"/>
          </a:p>
        </p:txBody>
      </p:sp>
    </p:spTree>
    <p:extLst>
      <p:ext uri="{BB962C8B-B14F-4D97-AF65-F5344CB8AC3E}">
        <p14:creationId xmlns:p14="http://schemas.microsoft.com/office/powerpoint/2010/main" val="2274586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the type of food eaten in the West does not contain enough Omega-3 fatty acids. The balance between omega 3 and omega 6 is particularly important as both use the same enzymes in metabolism. Omega 3 is found in </a:t>
            </a:r>
            <a:r>
              <a:rPr lang="en-US" dirty="0" err="1"/>
              <a:t>algea</a:t>
            </a:r>
            <a:r>
              <a:rPr lang="en-US" dirty="0"/>
              <a:t>, plankton, rapeseed, linseed, walnut, or soya oil. Fat fish and fish oil contain a lot of Omega-3 fatty acids.</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29</a:t>
            </a:fld>
            <a:endParaRPr lang="en-US" dirty="0"/>
          </a:p>
        </p:txBody>
      </p:sp>
    </p:spTree>
    <p:extLst>
      <p:ext uri="{BB962C8B-B14F-4D97-AF65-F5344CB8AC3E}">
        <p14:creationId xmlns:p14="http://schemas.microsoft.com/office/powerpoint/2010/main" val="4094447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209F3-53C1-54DA-563D-84A2ED5D5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5D805-E882-CF6A-7719-2DF3BC998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AB668-E824-47A6-3E97-B24F485C351B}"/>
              </a:ext>
            </a:extLst>
          </p:cNvPr>
          <p:cNvSpPr>
            <a:spLocks noGrp="1"/>
          </p:cNvSpPr>
          <p:nvPr>
            <p:ph type="body" idx="1"/>
          </p:nvPr>
        </p:nvSpPr>
        <p:spPr/>
        <p:txBody>
          <a:bodyPr/>
          <a:lstStyle/>
          <a:p>
            <a:r>
              <a:rPr lang="en-US" dirty="0"/>
              <a:t>If snacks are available during the day always ensure that a healthy alternative such as fruit or </a:t>
            </a:r>
            <a:r>
              <a:rPr lang="en-US" dirty="0" err="1"/>
              <a:t>yoğurt</a:t>
            </a:r>
            <a:r>
              <a:rPr lang="en-US" dirty="0"/>
              <a:t> is available and try to encourage the crew to go for one of these options to go for one of these options as opposed to a less healthy snack.</a:t>
            </a:r>
          </a:p>
          <a:p>
            <a:r>
              <a:rPr lang="en-US" dirty="0"/>
              <a:t>Do not offer snacks rich in fat and sugar.</a:t>
            </a:r>
          </a:p>
          <a:p>
            <a:endParaRPr lang="en-US" dirty="0"/>
          </a:p>
        </p:txBody>
      </p:sp>
      <p:sp>
        <p:nvSpPr>
          <p:cNvPr id="4" name="Slide Number Placeholder 3">
            <a:extLst>
              <a:ext uri="{FF2B5EF4-FFF2-40B4-BE49-F238E27FC236}">
                <a16:creationId xmlns:a16="http://schemas.microsoft.com/office/drawing/2014/main" id="{B30389BF-A666-C6B1-6C3E-BE0B74D965C4}"/>
              </a:ext>
            </a:extLst>
          </p:cNvPr>
          <p:cNvSpPr>
            <a:spLocks noGrp="1"/>
          </p:cNvSpPr>
          <p:nvPr>
            <p:ph type="sldNum" sz="quarter" idx="5"/>
          </p:nvPr>
        </p:nvSpPr>
        <p:spPr/>
        <p:txBody>
          <a:bodyPr/>
          <a:lstStyle/>
          <a:p>
            <a:fld id="{BF105DB2-FD3E-441D-8B7E-7AE83ECE27B3}" type="slidenum">
              <a:rPr lang="en-US" smtClean="0"/>
              <a:t>30</a:t>
            </a:fld>
            <a:endParaRPr lang="en-US" dirty="0"/>
          </a:p>
        </p:txBody>
      </p:sp>
    </p:spTree>
    <p:extLst>
      <p:ext uri="{BB962C8B-B14F-4D97-AF65-F5344CB8AC3E}">
        <p14:creationId xmlns:p14="http://schemas.microsoft.com/office/powerpoint/2010/main" val="1826356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93CB7-CC97-6BD4-4C9A-2E42019EE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A3E67-70A4-1756-A924-E01BD8ED1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17EB7-DA76-8EF5-FA87-9DB0E312469E}"/>
              </a:ext>
            </a:extLst>
          </p:cNvPr>
          <p:cNvSpPr>
            <a:spLocks noGrp="1"/>
          </p:cNvSpPr>
          <p:nvPr>
            <p:ph type="body" idx="1"/>
          </p:nvPr>
        </p:nvSpPr>
        <p:spPr/>
        <p:txBody>
          <a:bodyPr/>
          <a:lstStyle/>
          <a:p>
            <a:r>
              <a:rPr lang="en-US" dirty="0"/>
              <a:t>A person working at an intensive pace or in a very hot environment such as the engine room loses water and salt through sweat. This salt should be made up by consuming more water and salt. </a:t>
            </a:r>
          </a:p>
          <a:p>
            <a:r>
              <a:rPr lang="en-US" dirty="0"/>
              <a:t>Fluid intake should equal fluid loss: what goes out must come in. On average, about one liter of water each hour may be required to replace the fluid loss.</a:t>
            </a:r>
          </a:p>
          <a:p>
            <a:r>
              <a:rPr lang="en-US" dirty="0"/>
              <a:t>Plenty of cool drinking water (1-15 C) should be readily available and workers should be encouraged to drink water every 15*20 minutes, even if they do not feel thirsty. Sports drinks specially designed to replace body fluids and electrolytes can also help workers remain properly hydrated.</a:t>
            </a:r>
          </a:p>
          <a:p>
            <a:endParaRPr lang="en-US" dirty="0"/>
          </a:p>
        </p:txBody>
      </p:sp>
      <p:sp>
        <p:nvSpPr>
          <p:cNvPr id="4" name="Slide Number Placeholder 3">
            <a:extLst>
              <a:ext uri="{FF2B5EF4-FFF2-40B4-BE49-F238E27FC236}">
                <a16:creationId xmlns:a16="http://schemas.microsoft.com/office/drawing/2014/main" id="{9662BCB0-C86B-B80C-9A81-B168A5D811E9}"/>
              </a:ext>
            </a:extLst>
          </p:cNvPr>
          <p:cNvSpPr>
            <a:spLocks noGrp="1"/>
          </p:cNvSpPr>
          <p:nvPr>
            <p:ph type="sldNum" sz="quarter" idx="5"/>
          </p:nvPr>
        </p:nvSpPr>
        <p:spPr/>
        <p:txBody>
          <a:bodyPr/>
          <a:lstStyle/>
          <a:p>
            <a:fld id="{BF105DB2-FD3E-441D-8B7E-7AE83ECE27B3}" type="slidenum">
              <a:rPr lang="en-US" smtClean="0"/>
              <a:t>31</a:t>
            </a:fld>
            <a:endParaRPr lang="en-US" dirty="0"/>
          </a:p>
        </p:txBody>
      </p:sp>
    </p:spTree>
    <p:extLst>
      <p:ext uri="{BB962C8B-B14F-4D97-AF65-F5344CB8AC3E}">
        <p14:creationId xmlns:p14="http://schemas.microsoft.com/office/powerpoint/2010/main" val="369587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These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foods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excellent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complex</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carbohydrates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vitamins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minerals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dietary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fibre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recommended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5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servings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be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consumed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preferably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including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1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whole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grain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products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average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person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eats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175-420 g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bread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(5-12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slices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210-350 g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potatoes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(3-5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pieces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180-300 g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rice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per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When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working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shifts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this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group</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better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taken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towards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instead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beginning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F105DB2-FD3E-441D-8B7E-7AE83ECE27B3}" type="slidenum">
              <a:rPr lang="en-US" smtClean="0"/>
              <a:t>6</a:t>
            </a:fld>
            <a:endParaRPr lang="en-US" dirty="0"/>
          </a:p>
        </p:txBody>
      </p:sp>
    </p:spTree>
    <p:extLst>
      <p:ext uri="{BB962C8B-B14F-4D97-AF65-F5344CB8AC3E}">
        <p14:creationId xmlns:p14="http://schemas.microsoft.com/office/powerpoint/2010/main" val="3824138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3AEA-CF3C-D16E-764C-E74E26D87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37A34-90AD-DE48-4563-E19023971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C3BA3-6A18-614C-B0FE-98CD9028D3C9}"/>
              </a:ext>
            </a:extLst>
          </p:cNvPr>
          <p:cNvSpPr>
            <a:spLocks noGrp="1"/>
          </p:cNvSpPr>
          <p:nvPr>
            <p:ph type="body" idx="1"/>
          </p:nvPr>
        </p:nvSpPr>
        <p:spPr/>
        <p:txBody>
          <a:bodyPr/>
          <a:lstStyle/>
          <a:p>
            <a:r>
              <a:rPr lang="en-US" dirty="0"/>
              <a:t>A worker used to or acclimatized to lifting heavy loads, or working in high temperatures, sweats more ‘efficiently’</a:t>
            </a:r>
          </a:p>
          <a:p>
            <a:r>
              <a:rPr lang="en-US" dirty="0"/>
              <a:t>They sweat sooner and sweat to a greater degree but they use less salt in their sweat than </a:t>
            </a:r>
            <a:r>
              <a:rPr lang="en-US" dirty="0" err="1"/>
              <a:t>labourers</a:t>
            </a:r>
            <a:r>
              <a:rPr lang="en-US" dirty="0"/>
              <a:t> who are not used to such work. For this reason, the salt in a normal diet is usually enough to maintain the electrolyte balance and keep the body working well. </a:t>
            </a:r>
          </a:p>
          <a:p>
            <a:r>
              <a:rPr lang="en-US" dirty="0"/>
              <a:t>For workers who are not used to manual labor or working in high temperatures and who will therefore lose more salt in their sweat, it may be a good idea to use salt in your food. Salt tablets are not a suitable alternative; however, as the salt does not enter the body system as fast as water or other fluids. Too much salt can cause body temperature to rise and can also make someone feel thirsty or sick. Workers on salt-restricted diets should talk to their doctor about how much salt they need for their job. </a:t>
            </a:r>
          </a:p>
          <a:p>
            <a:endParaRPr lang="en-US" dirty="0"/>
          </a:p>
        </p:txBody>
      </p:sp>
      <p:sp>
        <p:nvSpPr>
          <p:cNvPr id="4" name="Slide Number Placeholder 3">
            <a:extLst>
              <a:ext uri="{FF2B5EF4-FFF2-40B4-BE49-F238E27FC236}">
                <a16:creationId xmlns:a16="http://schemas.microsoft.com/office/drawing/2014/main" id="{8C8C6F9A-3BF6-13AE-EE64-C3A472F505E8}"/>
              </a:ext>
            </a:extLst>
          </p:cNvPr>
          <p:cNvSpPr>
            <a:spLocks noGrp="1"/>
          </p:cNvSpPr>
          <p:nvPr>
            <p:ph type="sldNum" sz="quarter" idx="5"/>
          </p:nvPr>
        </p:nvSpPr>
        <p:spPr/>
        <p:txBody>
          <a:bodyPr/>
          <a:lstStyle/>
          <a:p>
            <a:fld id="{BF105DB2-FD3E-441D-8B7E-7AE83ECE27B3}" type="slidenum">
              <a:rPr lang="en-US" smtClean="0"/>
              <a:t>32</a:t>
            </a:fld>
            <a:endParaRPr lang="en-US" dirty="0"/>
          </a:p>
        </p:txBody>
      </p:sp>
    </p:spTree>
    <p:extLst>
      <p:ext uri="{BB962C8B-B14F-4D97-AF65-F5344CB8AC3E}">
        <p14:creationId xmlns:p14="http://schemas.microsoft.com/office/powerpoint/2010/main" val="190620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9787D-8A4C-BA26-BCD9-B3043C264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A28FA-C5A7-9D43-2685-0C1868D6C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DCD82-379B-FC3A-E6E8-2D544F4730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C47CA1-A43C-2B25-1707-D4CF9FCBA2FA}"/>
              </a:ext>
            </a:extLst>
          </p:cNvPr>
          <p:cNvSpPr>
            <a:spLocks noGrp="1"/>
          </p:cNvSpPr>
          <p:nvPr>
            <p:ph type="sldNum" sz="quarter" idx="5"/>
          </p:nvPr>
        </p:nvSpPr>
        <p:spPr/>
        <p:txBody>
          <a:bodyPr/>
          <a:lstStyle/>
          <a:p>
            <a:fld id="{BF105DB2-FD3E-441D-8B7E-7AE83ECE27B3}" type="slidenum">
              <a:rPr lang="en-US" smtClean="0"/>
              <a:t>33</a:t>
            </a:fld>
            <a:endParaRPr lang="en-US" dirty="0"/>
          </a:p>
        </p:txBody>
      </p:sp>
    </p:spTree>
    <p:extLst>
      <p:ext uri="{BB962C8B-B14F-4D97-AF65-F5344CB8AC3E}">
        <p14:creationId xmlns:p14="http://schemas.microsoft.com/office/powerpoint/2010/main" val="2277309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09427-FB6C-FC13-30A6-52831FFAC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11B64-EC77-E29D-89ED-1A50BDBD4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94865-C52D-9A3D-D686-B18A90767111}"/>
              </a:ext>
            </a:extLst>
          </p:cNvPr>
          <p:cNvSpPr>
            <a:spLocks noGrp="1"/>
          </p:cNvSpPr>
          <p:nvPr>
            <p:ph type="body" idx="1"/>
          </p:nvPr>
        </p:nvSpPr>
        <p:spPr/>
        <p:txBody>
          <a:bodyPr/>
          <a:lstStyle/>
          <a:p>
            <a:r>
              <a:rPr lang="en-US" dirty="0"/>
              <a:t>Variety Chief Cooks plan nutritionally balanced meals ahead of time. This should include adequate amounts of;</a:t>
            </a:r>
          </a:p>
          <a:p>
            <a:r>
              <a:rPr lang="en-US" dirty="0"/>
              <a:t>Carbohydrates - ideally whole grain meals because of their high fiber content.</a:t>
            </a:r>
          </a:p>
          <a:p>
            <a:r>
              <a:rPr lang="en-US" dirty="0"/>
              <a:t>Proteins - These take the longest to digest, therefore sustaining seafarers for a longer period. Sources of protein include poultry, beef, legumes, and dairy products.</a:t>
            </a:r>
          </a:p>
          <a:p>
            <a:r>
              <a:rPr lang="en-US" dirty="0"/>
              <a:t>Vitamins and minerals are not only present in fresh fruits and vegetables but in all sorts of foods.</a:t>
            </a:r>
          </a:p>
          <a:p>
            <a:r>
              <a:rPr lang="en-US" dirty="0"/>
              <a:t>Fats and oils are super-important for immune health. In addition, all hormones depend on fatty-rich foods. Good fats are unsaturated and have a lower risk of disease. These include olive oil, nuts, seeds, and avocado. On the other hand, bad fats contained in fatty meat, butter, ghee, and processed foods should be avoided.</a:t>
            </a:r>
          </a:p>
          <a:p>
            <a:endParaRPr lang="en-US" dirty="0"/>
          </a:p>
        </p:txBody>
      </p:sp>
      <p:sp>
        <p:nvSpPr>
          <p:cNvPr id="4" name="Slide Number Placeholder 3">
            <a:extLst>
              <a:ext uri="{FF2B5EF4-FFF2-40B4-BE49-F238E27FC236}">
                <a16:creationId xmlns:a16="http://schemas.microsoft.com/office/drawing/2014/main" id="{257FCC43-2AC7-022F-C904-3E33E70DB6F2}"/>
              </a:ext>
            </a:extLst>
          </p:cNvPr>
          <p:cNvSpPr>
            <a:spLocks noGrp="1"/>
          </p:cNvSpPr>
          <p:nvPr>
            <p:ph type="sldNum" sz="quarter" idx="5"/>
          </p:nvPr>
        </p:nvSpPr>
        <p:spPr/>
        <p:txBody>
          <a:bodyPr/>
          <a:lstStyle/>
          <a:p>
            <a:fld id="{BF105DB2-FD3E-441D-8B7E-7AE83ECE27B3}" type="slidenum">
              <a:rPr lang="en-US" smtClean="0"/>
              <a:t>34</a:t>
            </a:fld>
            <a:endParaRPr lang="en-US" dirty="0"/>
          </a:p>
        </p:txBody>
      </p:sp>
    </p:spTree>
    <p:extLst>
      <p:ext uri="{BB962C8B-B14F-4D97-AF65-F5344CB8AC3E}">
        <p14:creationId xmlns:p14="http://schemas.microsoft.com/office/powerpoint/2010/main" val="3470496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6388C-70CD-BA19-CC8D-22B8FA1D1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3FD81-B7BB-327D-DBCE-3978B39EE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9DA1C2-228E-2D91-0A84-EB549745CF3A}"/>
              </a:ext>
            </a:extLst>
          </p:cNvPr>
          <p:cNvSpPr>
            <a:spLocks noGrp="1"/>
          </p:cNvSpPr>
          <p:nvPr>
            <p:ph type="body" idx="1"/>
          </p:nvPr>
        </p:nvSpPr>
        <p:spPr/>
        <p:txBody>
          <a:bodyPr/>
          <a:lstStyle/>
          <a:p>
            <a:r>
              <a:rPr lang="en-US" dirty="0"/>
              <a:t>Onboard a sea vessel, Chief Cooks must monitor consumption levels and adhere to the recommended calories across the key food groups Meal planning reduces food waste and, as a result, mitigates the potential man-made greenhouse gas emissions crisis. Proper meal planning also ensures that provisions are ordered and utilized correctly according to the desired quantity and the expiration date. Provisions are normally utilized using the First-In-First-Out approach.  In addition, fresh and perishable provisions are used first before frozen and canned provisions.</a:t>
            </a:r>
          </a:p>
        </p:txBody>
      </p:sp>
      <p:sp>
        <p:nvSpPr>
          <p:cNvPr id="4" name="Slide Number Placeholder 3">
            <a:extLst>
              <a:ext uri="{FF2B5EF4-FFF2-40B4-BE49-F238E27FC236}">
                <a16:creationId xmlns:a16="http://schemas.microsoft.com/office/drawing/2014/main" id="{30205C63-9553-6C9E-F52A-62A4E529F466}"/>
              </a:ext>
            </a:extLst>
          </p:cNvPr>
          <p:cNvSpPr>
            <a:spLocks noGrp="1"/>
          </p:cNvSpPr>
          <p:nvPr>
            <p:ph type="sldNum" sz="quarter" idx="5"/>
          </p:nvPr>
        </p:nvSpPr>
        <p:spPr/>
        <p:txBody>
          <a:bodyPr/>
          <a:lstStyle/>
          <a:p>
            <a:fld id="{BF105DB2-FD3E-441D-8B7E-7AE83ECE27B3}" type="slidenum">
              <a:rPr lang="en-US" smtClean="0"/>
              <a:t>35</a:t>
            </a:fld>
            <a:endParaRPr lang="en-US" dirty="0"/>
          </a:p>
        </p:txBody>
      </p:sp>
    </p:spTree>
    <p:extLst>
      <p:ext uri="{BB962C8B-B14F-4D97-AF65-F5344CB8AC3E}">
        <p14:creationId xmlns:p14="http://schemas.microsoft.com/office/powerpoint/2010/main" val="4070880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8401E-E3E8-285B-793B-66B0EA5E5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EAFF4-9BC7-D030-DC53-470B35CC2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BD790-989E-4E0E-9393-7D3C5BB52D6D}"/>
              </a:ext>
            </a:extLst>
          </p:cNvPr>
          <p:cNvSpPr>
            <a:spLocks noGrp="1"/>
          </p:cNvSpPr>
          <p:nvPr>
            <p:ph type="body" idx="1"/>
          </p:nvPr>
        </p:nvSpPr>
        <p:spPr/>
        <p:txBody>
          <a:bodyPr/>
          <a:lstStyle/>
          <a:p>
            <a:r>
              <a:rPr lang="en-US" dirty="0"/>
              <a:t>In their meal planning, chief cooks need to consider the cost, quality, and quantity of ingredients required to maximize utility and minimize </a:t>
            </a:r>
            <a:r>
              <a:rPr lang="en-US" dirty="0" err="1"/>
              <a:t>waste.Different</a:t>
            </a:r>
            <a:r>
              <a:rPr lang="en-US" dirty="0"/>
              <a:t> cooking methods are used for different types of meals. Cooking methods may include braising, boiling, stewing, and roasting. Menu planning comes in handy for chief cooks to determine the cooking method that is most suitable for a particular meal. The cooking methods also influence the flavor, texture, and appearance of food. “In the long run, meal planning helps manage weight better, ensures a balanced diet, presents healthier food options, and limits food waste."  IFS Dietician, Pettie </a:t>
            </a:r>
            <a:r>
              <a:rPr lang="en-US" dirty="0" err="1"/>
              <a:t>Peeters</a:t>
            </a:r>
            <a:r>
              <a:rPr lang="en-US" dirty="0"/>
              <a:t>. Our Chief Cooks are guided by the data provided in our IFS food monitoring software. The interface provides shipowners and ship managers with precise cost, nutritional value, and quantity information. At IFS, looking out for the well-being of our crew and seafarers is paramount. Being a data-driven company, we are keen to source wholesome, healthy, and quality food even within a controlled budget .</a:t>
            </a:r>
          </a:p>
        </p:txBody>
      </p:sp>
      <p:sp>
        <p:nvSpPr>
          <p:cNvPr id="4" name="Slide Number Placeholder 3">
            <a:extLst>
              <a:ext uri="{FF2B5EF4-FFF2-40B4-BE49-F238E27FC236}">
                <a16:creationId xmlns:a16="http://schemas.microsoft.com/office/drawing/2014/main" id="{FAB7C6FF-6695-962E-6CFE-AEEBD82BFCEC}"/>
              </a:ext>
            </a:extLst>
          </p:cNvPr>
          <p:cNvSpPr>
            <a:spLocks noGrp="1"/>
          </p:cNvSpPr>
          <p:nvPr>
            <p:ph type="sldNum" sz="quarter" idx="5"/>
          </p:nvPr>
        </p:nvSpPr>
        <p:spPr/>
        <p:txBody>
          <a:bodyPr/>
          <a:lstStyle/>
          <a:p>
            <a:fld id="{BF105DB2-FD3E-441D-8B7E-7AE83ECE27B3}" type="slidenum">
              <a:rPr lang="en-US" smtClean="0"/>
              <a:t>36</a:t>
            </a:fld>
            <a:endParaRPr lang="en-US" dirty="0"/>
          </a:p>
        </p:txBody>
      </p:sp>
    </p:spTree>
    <p:extLst>
      <p:ext uri="{BB962C8B-B14F-4D97-AF65-F5344CB8AC3E}">
        <p14:creationId xmlns:p14="http://schemas.microsoft.com/office/powerpoint/2010/main" val="814593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CDDF0-16D2-D750-E68C-82053F9DEC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937F3-1987-EB50-9141-0E5B84B22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FB2B6-90FC-2D22-9318-684032E1AA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335A55-892C-8E02-C8B1-113DA3A6A031}"/>
              </a:ext>
            </a:extLst>
          </p:cNvPr>
          <p:cNvSpPr>
            <a:spLocks noGrp="1"/>
          </p:cNvSpPr>
          <p:nvPr>
            <p:ph type="sldNum" sz="quarter" idx="5"/>
          </p:nvPr>
        </p:nvSpPr>
        <p:spPr/>
        <p:txBody>
          <a:bodyPr/>
          <a:lstStyle/>
          <a:p>
            <a:fld id="{BF105DB2-FD3E-441D-8B7E-7AE83ECE27B3}" type="slidenum">
              <a:rPr lang="en-US" smtClean="0"/>
              <a:t>37</a:t>
            </a:fld>
            <a:endParaRPr lang="en-US" dirty="0"/>
          </a:p>
        </p:txBody>
      </p:sp>
    </p:spTree>
    <p:extLst>
      <p:ext uri="{BB962C8B-B14F-4D97-AF65-F5344CB8AC3E}">
        <p14:creationId xmlns:p14="http://schemas.microsoft.com/office/powerpoint/2010/main" val="1141681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E2ED-7F20-FC77-A9E7-B866AF520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AB4EA-3DA4-4AEC-F763-D0A057774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54247-7BBA-2BFF-1608-0B3DC7CE6004}"/>
              </a:ext>
            </a:extLst>
          </p:cNvPr>
          <p:cNvSpPr>
            <a:spLocks noGrp="1"/>
          </p:cNvSpPr>
          <p:nvPr>
            <p:ph type="body" idx="1"/>
          </p:nvPr>
        </p:nvSpPr>
        <p:spPr/>
        <p:txBody>
          <a:bodyPr/>
          <a:lstStyle/>
          <a:p>
            <a:r>
              <a:rPr lang="en-US" dirty="0"/>
              <a:t>A balanced diet is essential for energy, mental clarity, and overall health, especially in environments where physical demands might be high.</a:t>
            </a:r>
          </a:p>
          <a:p>
            <a:r>
              <a:rPr lang="en-US" dirty="0"/>
              <a:t>   - Macronutrients: Ensure meals include adequate protein (for muscle maintenance and repair), healthy fats (for sustained energy), and complex carbohydrates (for quick energy and fiber).</a:t>
            </a:r>
          </a:p>
          <a:p>
            <a:r>
              <a:rPr lang="en-US" dirty="0"/>
              <a:t>   - Micronutrients: Include a variety of fruits and vegetables for essential vitamins and minerals that support immunity, cognitive function, and general health.</a:t>
            </a:r>
          </a:p>
          <a:p>
            <a:endParaRPr lang="en-US" dirty="0"/>
          </a:p>
        </p:txBody>
      </p:sp>
      <p:sp>
        <p:nvSpPr>
          <p:cNvPr id="4" name="Slide Number Placeholder 3">
            <a:extLst>
              <a:ext uri="{FF2B5EF4-FFF2-40B4-BE49-F238E27FC236}">
                <a16:creationId xmlns:a16="http://schemas.microsoft.com/office/drawing/2014/main" id="{AC294409-68D0-01B2-27E5-A393437C8F9D}"/>
              </a:ext>
            </a:extLst>
          </p:cNvPr>
          <p:cNvSpPr>
            <a:spLocks noGrp="1"/>
          </p:cNvSpPr>
          <p:nvPr>
            <p:ph type="sldNum" sz="quarter" idx="5"/>
          </p:nvPr>
        </p:nvSpPr>
        <p:spPr/>
        <p:txBody>
          <a:bodyPr/>
          <a:lstStyle/>
          <a:p>
            <a:fld id="{BF105DB2-FD3E-441D-8B7E-7AE83ECE27B3}" type="slidenum">
              <a:rPr lang="en-US" smtClean="0"/>
              <a:t>38</a:t>
            </a:fld>
            <a:endParaRPr lang="en-US" dirty="0"/>
          </a:p>
        </p:txBody>
      </p:sp>
    </p:spTree>
    <p:extLst>
      <p:ext uri="{BB962C8B-B14F-4D97-AF65-F5344CB8AC3E}">
        <p14:creationId xmlns:p14="http://schemas.microsoft.com/office/powerpoint/2010/main" val="885853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4E8CC-BAAE-3BBA-2843-1730E8738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AF1DE-0510-504E-2034-92881442E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FD000-8637-AB35-F97B-0940690772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DBFE71-029E-E09D-5135-2AA7D4DF6FEF}"/>
              </a:ext>
            </a:extLst>
          </p:cNvPr>
          <p:cNvSpPr>
            <a:spLocks noGrp="1"/>
          </p:cNvSpPr>
          <p:nvPr>
            <p:ph type="sldNum" sz="quarter" idx="5"/>
          </p:nvPr>
        </p:nvSpPr>
        <p:spPr/>
        <p:txBody>
          <a:bodyPr/>
          <a:lstStyle/>
          <a:p>
            <a:fld id="{BF105DB2-FD3E-441D-8B7E-7AE83ECE27B3}" type="slidenum">
              <a:rPr lang="en-US" smtClean="0"/>
              <a:t>39</a:t>
            </a:fld>
            <a:endParaRPr lang="en-US" dirty="0"/>
          </a:p>
        </p:txBody>
      </p:sp>
    </p:spTree>
    <p:extLst>
      <p:ext uri="{BB962C8B-B14F-4D97-AF65-F5344CB8AC3E}">
        <p14:creationId xmlns:p14="http://schemas.microsoft.com/office/powerpoint/2010/main" val="2424916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ABB99-BE70-D58C-FFE9-FB2604F03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48D8B-D7E7-3812-6E25-D3B3DD762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70807-A0E5-3132-2CF2-C00FAA9032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2695E2-A038-62A2-486F-9B8AFF437AF7}"/>
              </a:ext>
            </a:extLst>
          </p:cNvPr>
          <p:cNvSpPr>
            <a:spLocks noGrp="1"/>
          </p:cNvSpPr>
          <p:nvPr>
            <p:ph type="sldNum" sz="quarter" idx="5"/>
          </p:nvPr>
        </p:nvSpPr>
        <p:spPr/>
        <p:txBody>
          <a:bodyPr/>
          <a:lstStyle/>
          <a:p>
            <a:fld id="{BF105DB2-FD3E-441D-8B7E-7AE83ECE27B3}" type="slidenum">
              <a:rPr lang="en-US" smtClean="0"/>
              <a:t>40</a:t>
            </a:fld>
            <a:endParaRPr lang="en-US" dirty="0"/>
          </a:p>
        </p:txBody>
      </p:sp>
    </p:spTree>
    <p:extLst>
      <p:ext uri="{BB962C8B-B14F-4D97-AF65-F5344CB8AC3E}">
        <p14:creationId xmlns:p14="http://schemas.microsoft.com/office/powerpoint/2010/main" val="3747375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A823C-387D-4157-2267-8781E1392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01965-695E-1B47-BEB6-86607BB8D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A0DED-22FF-A3FC-4A8E-705CC603E009}"/>
              </a:ext>
            </a:extLst>
          </p:cNvPr>
          <p:cNvSpPr>
            <a:spLocks noGrp="1"/>
          </p:cNvSpPr>
          <p:nvPr>
            <p:ph type="body" idx="1"/>
          </p:nvPr>
        </p:nvSpPr>
        <p:spPr/>
        <p:txBody>
          <a:bodyPr/>
          <a:lstStyle/>
          <a:p>
            <a:r>
              <a:rPr lang="en-US" dirty="0"/>
              <a:t>. Exercise and Physical Activity</a:t>
            </a:r>
          </a:p>
          <a:p>
            <a:r>
              <a:rPr lang="en-US" dirty="0"/>
              <a:t>Being sedentary for long periods, especially on long voyages or flights, can negatively impact physical health and mental well-being.</a:t>
            </a:r>
          </a:p>
          <a:p>
            <a:r>
              <a:rPr lang="en-US" dirty="0"/>
              <a:t>Daily Physical Activity: Aim for at least 30 minutes of movement daily, whether through body-weight exercises, resistance bands, or just walking around if space allows.</a:t>
            </a:r>
          </a:p>
          <a:p>
            <a:r>
              <a:rPr lang="en-US" dirty="0"/>
              <a:t> Stretching: Incorporate regular stretching to prevent stiffness and improve circulation. Simple stretches and mobility exercises can prevent injury and relieve muscle tension.</a:t>
            </a:r>
          </a:p>
          <a:p>
            <a:r>
              <a:rPr lang="en-US" dirty="0"/>
              <a:t> Strength and Cardio Options: If possible, include strength exercises (like squats, lunges, and push-ups) and cardiovascular activities to maintain fitness levels.</a:t>
            </a:r>
          </a:p>
          <a:p>
            <a:endParaRPr lang="en-US" dirty="0"/>
          </a:p>
        </p:txBody>
      </p:sp>
      <p:sp>
        <p:nvSpPr>
          <p:cNvPr id="4" name="Slide Number Placeholder 3">
            <a:extLst>
              <a:ext uri="{FF2B5EF4-FFF2-40B4-BE49-F238E27FC236}">
                <a16:creationId xmlns:a16="http://schemas.microsoft.com/office/drawing/2014/main" id="{FA46ED27-CD17-758F-3475-854102136593}"/>
              </a:ext>
            </a:extLst>
          </p:cNvPr>
          <p:cNvSpPr>
            <a:spLocks noGrp="1"/>
          </p:cNvSpPr>
          <p:nvPr>
            <p:ph type="sldNum" sz="quarter" idx="5"/>
          </p:nvPr>
        </p:nvSpPr>
        <p:spPr/>
        <p:txBody>
          <a:bodyPr/>
          <a:lstStyle/>
          <a:p>
            <a:fld id="{BF105DB2-FD3E-441D-8B7E-7AE83ECE27B3}" type="slidenum">
              <a:rPr lang="en-US" smtClean="0"/>
              <a:t>41</a:t>
            </a:fld>
            <a:endParaRPr lang="en-US" dirty="0"/>
          </a:p>
        </p:txBody>
      </p:sp>
    </p:spTree>
    <p:extLst>
      <p:ext uri="{BB962C8B-B14F-4D97-AF65-F5344CB8AC3E}">
        <p14:creationId xmlns:p14="http://schemas.microsoft.com/office/powerpoint/2010/main" val="140411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This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group</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consists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preferably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fresh</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but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also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dried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frozen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canned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juices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They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rich</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vitamins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C,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potassium</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fiber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excluding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juices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flavonoids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2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3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servings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especially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deep</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bright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yellow</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orange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colored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ones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8</a:t>
            </a:fld>
            <a:endParaRPr lang="en-US" dirty="0"/>
          </a:p>
        </p:txBody>
      </p:sp>
    </p:spTree>
    <p:extLst>
      <p:ext uri="{BB962C8B-B14F-4D97-AF65-F5344CB8AC3E}">
        <p14:creationId xmlns:p14="http://schemas.microsoft.com/office/powerpoint/2010/main" val="3199184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EA1AF-11C1-3CE7-D3F7-A93D7AEAA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8D9C1-FFCB-F201-F743-330A44B544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D6820-06C2-357C-FFF6-A943E831414E}"/>
              </a:ext>
            </a:extLst>
          </p:cNvPr>
          <p:cNvSpPr>
            <a:spLocks noGrp="1"/>
          </p:cNvSpPr>
          <p:nvPr>
            <p:ph type="body" idx="1"/>
          </p:nvPr>
        </p:nvSpPr>
        <p:spPr/>
        <p:txBody>
          <a:bodyPr/>
          <a:lstStyle/>
          <a:p>
            <a:r>
              <a:rPr lang="en-US" dirty="0"/>
              <a:t>Isolation, confined spaces, and long hours can lead to mental stress and fatigue. Nutrition plays a critical role in managing stress, but mental health practices are equally essential.</a:t>
            </a:r>
          </a:p>
          <a:p>
            <a:r>
              <a:rPr lang="en-US" dirty="0"/>
              <a:t>Mental Health Support: Access to counseling or check-ins with a mental health professional (via telemedicine if needed) can be beneficial.</a:t>
            </a:r>
          </a:p>
          <a:p>
            <a:r>
              <a:rPr lang="en-US" dirty="0"/>
              <a:t>Mindfulness and Relaxation: Techniques like meditation, deep breathing exercises, or journaling can help manage stress, reduce anxiety, and improve focus.</a:t>
            </a:r>
          </a:p>
          <a:p>
            <a:r>
              <a:rPr lang="en-US" dirty="0"/>
              <a:t>Adequate Sleep: Establishing a regular sleep schedule is important for mental clarity and mood stability. Aim for 7-9 hours of sleep, as uninterrupted as possible, to prevent fatigue.</a:t>
            </a:r>
          </a:p>
          <a:p>
            <a:endParaRPr lang="en-US" dirty="0"/>
          </a:p>
        </p:txBody>
      </p:sp>
      <p:sp>
        <p:nvSpPr>
          <p:cNvPr id="4" name="Slide Number Placeholder 3">
            <a:extLst>
              <a:ext uri="{FF2B5EF4-FFF2-40B4-BE49-F238E27FC236}">
                <a16:creationId xmlns:a16="http://schemas.microsoft.com/office/drawing/2014/main" id="{0B35F801-3506-9353-3E07-330A98683D27}"/>
              </a:ext>
            </a:extLst>
          </p:cNvPr>
          <p:cNvSpPr>
            <a:spLocks noGrp="1"/>
          </p:cNvSpPr>
          <p:nvPr>
            <p:ph type="sldNum" sz="quarter" idx="5"/>
          </p:nvPr>
        </p:nvSpPr>
        <p:spPr/>
        <p:txBody>
          <a:bodyPr/>
          <a:lstStyle/>
          <a:p>
            <a:fld id="{BF105DB2-FD3E-441D-8B7E-7AE83ECE27B3}" type="slidenum">
              <a:rPr lang="en-US" smtClean="0"/>
              <a:t>42</a:t>
            </a:fld>
            <a:endParaRPr lang="en-US" dirty="0"/>
          </a:p>
        </p:txBody>
      </p:sp>
    </p:spTree>
    <p:extLst>
      <p:ext uri="{BB962C8B-B14F-4D97-AF65-F5344CB8AC3E}">
        <p14:creationId xmlns:p14="http://schemas.microsoft.com/office/powerpoint/2010/main" val="3645974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8E667-35EF-46E6-E09F-B9BACD296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E811C-D526-6B75-814B-3B19901C3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943D8-B7B8-F202-D5B7-4BCD89DC9A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662D6D-30B1-12FB-1E7C-090CB8869A42}"/>
              </a:ext>
            </a:extLst>
          </p:cNvPr>
          <p:cNvSpPr>
            <a:spLocks noGrp="1"/>
          </p:cNvSpPr>
          <p:nvPr>
            <p:ph type="sldNum" sz="quarter" idx="5"/>
          </p:nvPr>
        </p:nvSpPr>
        <p:spPr/>
        <p:txBody>
          <a:bodyPr/>
          <a:lstStyle/>
          <a:p>
            <a:fld id="{BF105DB2-FD3E-441D-8B7E-7AE83ECE27B3}" type="slidenum">
              <a:rPr lang="en-US" smtClean="0"/>
              <a:t>43</a:t>
            </a:fld>
            <a:endParaRPr lang="en-US" dirty="0"/>
          </a:p>
        </p:txBody>
      </p:sp>
    </p:spTree>
    <p:extLst>
      <p:ext uri="{BB962C8B-B14F-4D97-AF65-F5344CB8AC3E}">
        <p14:creationId xmlns:p14="http://schemas.microsoft.com/office/powerpoint/2010/main" val="2680534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700A2-F2C5-3232-F2CA-9726BB3B9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957F0-F48F-3EFC-BDF9-A90BF2BA3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0A1E6-274C-9538-FFD7-25F7084635CC}"/>
              </a:ext>
            </a:extLst>
          </p:cNvPr>
          <p:cNvSpPr>
            <a:spLocks noGrp="1"/>
          </p:cNvSpPr>
          <p:nvPr>
            <p:ph type="body" idx="1"/>
          </p:nvPr>
        </p:nvSpPr>
        <p:spPr/>
        <p:txBody>
          <a:bodyPr/>
          <a:lstStyle/>
          <a:p>
            <a:r>
              <a:rPr lang="en-US" dirty="0"/>
              <a:t>Each crew member or passenger may have unique dietary needs based on their health, fitness level, and personal preferences.</a:t>
            </a:r>
          </a:p>
          <a:p>
            <a:r>
              <a:rPr lang="en-US" dirty="0"/>
              <a:t>Dietary Restrictions and Preferences: Catering to dietary restrictions (like allergies, intolerances, or personal choices) is crucial for individual well-being.</a:t>
            </a:r>
          </a:p>
          <a:p>
            <a:r>
              <a:rPr lang="en-US" dirty="0"/>
              <a:t>Supplementation: Where access to fresh produce is limited, supplements like multivitamins, omega-3s, and probiotics may support nutrient intake.</a:t>
            </a:r>
          </a:p>
          <a:p>
            <a:endParaRPr lang="en-US" dirty="0"/>
          </a:p>
        </p:txBody>
      </p:sp>
      <p:sp>
        <p:nvSpPr>
          <p:cNvPr id="4" name="Slide Number Placeholder 3">
            <a:extLst>
              <a:ext uri="{FF2B5EF4-FFF2-40B4-BE49-F238E27FC236}">
                <a16:creationId xmlns:a16="http://schemas.microsoft.com/office/drawing/2014/main" id="{1E258A7E-66C1-A63D-37CE-3A68C0D0EB37}"/>
              </a:ext>
            </a:extLst>
          </p:cNvPr>
          <p:cNvSpPr>
            <a:spLocks noGrp="1"/>
          </p:cNvSpPr>
          <p:nvPr>
            <p:ph type="sldNum" sz="quarter" idx="5"/>
          </p:nvPr>
        </p:nvSpPr>
        <p:spPr/>
        <p:txBody>
          <a:bodyPr/>
          <a:lstStyle/>
          <a:p>
            <a:fld id="{BF105DB2-FD3E-441D-8B7E-7AE83ECE27B3}" type="slidenum">
              <a:rPr lang="en-US" smtClean="0"/>
              <a:t>44</a:t>
            </a:fld>
            <a:endParaRPr lang="en-US" dirty="0"/>
          </a:p>
        </p:txBody>
      </p:sp>
    </p:spTree>
    <p:extLst>
      <p:ext uri="{BB962C8B-B14F-4D97-AF65-F5344CB8AC3E}">
        <p14:creationId xmlns:p14="http://schemas.microsoft.com/office/powerpoint/2010/main" val="21984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0A650-8B4F-BEA9-B1AA-042B8DA24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0C47E-4075-98E0-0149-14E6036005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4C8C7-EABA-AB5F-B8BE-870B5E998B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104E05-5394-0174-B9E6-5E4A98D31382}"/>
              </a:ext>
            </a:extLst>
          </p:cNvPr>
          <p:cNvSpPr>
            <a:spLocks noGrp="1"/>
          </p:cNvSpPr>
          <p:nvPr>
            <p:ph type="sldNum" sz="quarter" idx="5"/>
          </p:nvPr>
        </p:nvSpPr>
        <p:spPr/>
        <p:txBody>
          <a:bodyPr/>
          <a:lstStyle/>
          <a:p>
            <a:fld id="{BF105DB2-FD3E-441D-8B7E-7AE83ECE27B3}" type="slidenum">
              <a:rPr lang="en-US" smtClean="0"/>
              <a:t>45</a:t>
            </a:fld>
            <a:endParaRPr lang="en-US" dirty="0"/>
          </a:p>
        </p:txBody>
      </p:sp>
    </p:spTree>
    <p:extLst>
      <p:ext uri="{BB962C8B-B14F-4D97-AF65-F5344CB8AC3E}">
        <p14:creationId xmlns:p14="http://schemas.microsoft.com/office/powerpoint/2010/main" val="4194867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1DEE2-9FC2-FB3A-62B2-F52E39306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80262-59D7-9F54-2D2E-218EF62A0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967E34-CDDB-37E6-8CAA-9B15E4B565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A6F16D-15CF-DA25-8394-3738EDC7149A}"/>
              </a:ext>
            </a:extLst>
          </p:cNvPr>
          <p:cNvSpPr>
            <a:spLocks noGrp="1"/>
          </p:cNvSpPr>
          <p:nvPr>
            <p:ph type="sldNum" sz="quarter" idx="5"/>
          </p:nvPr>
        </p:nvSpPr>
        <p:spPr/>
        <p:txBody>
          <a:bodyPr/>
          <a:lstStyle/>
          <a:p>
            <a:fld id="{BF105DB2-FD3E-441D-8B7E-7AE83ECE27B3}" type="slidenum">
              <a:rPr lang="en-US" smtClean="0"/>
              <a:t>46</a:t>
            </a:fld>
            <a:endParaRPr lang="en-US" dirty="0"/>
          </a:p>
        </p:txBody>
      </p:sp>
    </p:spTree>
    <p:extLst>
      <p:ext uri="{BB962C8B-B14F-4D97-AF65-F5344CB8AC3E}">
        <p14:creationId xmlns:p14="http://schemas.microsoft.com/office/powerpoint/2010/main" val="406955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B3E09-6FCA-4852-C040-553756836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BAF1B-4BDD-52A9-C07E-8D27098A9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29F43-C61A-F377-57B4-A466325E4E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329B6A-ED77-4D77-7AB4-99EB3B9741A6}"/>
              </a:ext>
            </a:extLst>
          </p:cNvPr>
          <p:cNvSpPr>
            <a:spLocks noGrp="1"/>
          </p:cNvSpPr>
          <p:nvPr>
            <p:ph type="sldNum" sz="quarter" idx="5"/>
          </p:nvPr>
        </p:nvSpPr>
        <p:spPr/>
        <p:txBody>
          <a:bodyPr/>
          <a:lstStyle/>
          <a:p>
            <a:fld id="{BF105DB2-FD3E-441D-8B7E-7AE83ECE27B3}" type="slidenum">
              <a:rPr lang="en-US" smtClean="0"/>
              <a:t>47</a:t>
            </a:fld>
            <a:endParaRPr lang="en-US" dirty="0"/>
          </a:p>
        </p:txBody>
      </p:sp>
    </p:spTree>
    <p:extLst>
      <p:ext uri="{BB962C8B-B14F-4D97-AF65-F5344CB8AC3E}">
        <p14:creationId xmlns:p14="http://schemas.microsoft.com/office/powerpoint/2010/main" val="3813061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718FB-51A0-D21F-FC88-AB83AB12E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49C39-369B-F85D-82D9-DCEAF89BD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02573-82C4-D220-6C79-081A369169C3}"/>
              </a:ext>
            </a:extLst>
          </p:cNvPr>
          <p:cNvSpPr>
            <a:spLocks noGrp="1"/>
          </p:cNvSpPr>
          <p:nvPr>
            <p:ph type="body" idx="1"/>
          </p:nvPr>
        </p:nvSpPr>
        <p:spPr/>
        <p:txBody>
          <a:bodyPr/>
          <a:lstStyle/>
          <a:p>
            <a:r>
              <a:rPr lang="en-US" dirty="0"/>
              <a:t>Onboard tasks can be physically and mentally demanding, especially for crew members, and a balanced diet provides the energy needed to meet these demands.</a:t>
            </a:r>
          </a:p>
          <a:p>
            <a:r>
              <a:rPr lang="en-US" dirty="0"/>
              <a:t>Stable Energy Levels: Nutrient-dense meals rich in complex carbohydrates, proteins, and healthy fats help stabilize blood sugar, avoiding energy spikes and crashes. This is essential for maintaining consistent energy and preventing fatigue.</a:t>
            </a:r>
          </a:p>
          <a:p>
            <a:r>
              <a:rPr lang="en-US" dirty="0"/>
              <a:t>Endurance and Physical Strength: Proteins, vitamins, and minerals are necessary for muscle maintenance and recovery. A diet rich in these nutrients supports stamina, which is particularly important for physically demanding tasks on ships, planes, or long-haul transport vehicles.</a:t>
            </a:r>
          </a:p>
          <a:p>
            <a:endParaRPr lang="en-US" dirty="0"/>
          </a:p>
        </p:txBody>
      </p:sp>
      <p:sp>
        <p:nvSpPr>
          <p:cNvPr id="4" name="Slide Number Placeholder 3">
            <a:extLst>
              <a:ext uri="{FF2B5EF4-FFF2-40B4-BE49-F238E27FC236}">
                <a16:creationId xmlns:a16="http://schemas.microsoft.com/office/drawing/2014/main" id="{6FAFEA9D-3DFA-106E-E1AA-33B44DCE0A70}"/>
              </a:ext>
            </a:extLst>
          </p:cNvPr>
          <p:cNvSpPr>
            <a:spLocks noGrp="1"/>
          </p:cNvSpPr>
          <p:nvPr>
            <p:ph type="sldNum" sz="quarter" idx="5"/>
          </p:nvPr>
        </p:nvSpPr>
        <p:spPr/>
        <p:txBody>
          <a:bodyPr/>
          <a:lstStyle/>
          <a:p>
            <a:fld id="{BF105DB2-FD3E-441D-8B7E-7AE83ECE27B3}" type="slidenum">
              <a:rPr lang="en-US" smtClean="0"/>
              <a:t>48</a:t>
            </a:fld>
            <a:endParaRPr lang="en-US" dirty="0"/>
          </a:p>
        </p:txBody>
      </p:sp>
    </p:spTree>
    <p:extLst>
      <p:ext uri="{BB962C8B-B14F-4D97-AF65-F5344CB8AC3E}">
        <p14:creationId xmlns:p14="http://schemas.microsoft.com/office/powerpoint/2010/main" val="889998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76486-83C0-CD70-ABAB-89FF1C7FE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B30DE-C202-2130-0F58-8509AB052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B7A91-4F28-4924-08ED-2A0E4CEE53B7}"/>
              </a:ext>
            </a:extLst>
          </p:cNvPr>
          <p:cNvSpPr>
            <a:spLocks noGrp="1"/>
          </p:cNvSpPr>
          <p:nvPr>
            <p:ph type="body" idx="1"/>
          </p:nvPr>
        </p:nvSpPr>
        <p:spPr/>
        <p:txBody>
          <a:bodyPr/>
          <a:lstStyle/>
          <a:p>
            <a:r>
              <a:rPr lang="en-US" dirty="0"/>
              <a:t>2. Cognitive Performance and Focus</a:t>
            </a:r>
          </a:p>
          <a:p>
            <a:r>
              <a:rPr lang="en-US" dirty="0"/>
              <a:t>Nutrition directly impacts brain health and cognitive abilities, both of which are crucial for alertness and decision-making onboard.</a:t>
            </a:r>
          </a:p>
          <a:p>
            <a:r>
              <a:rPr lang="en-US" dirty="0"/>
              <a:t>Mental Clarity and Focus: Foods high in omega-3 fatty acids (found in fish, walnuts, and flaxseed) are known to support brain function and may improve focus and memory, while foods rich in antioxidants (like berries and leafy greens) reduce oxidative stress that can impair cognition.</a:t>
            </a:r>
          </a:p>
          <a:p>
            <a:r>
              <a:rPr lang="en-US" dirty="0"/>
              <a:t>Stress Management: Nutrients such as B vitamins, magnesium, and amino acids from protein sources are known to regulate stress hormones. Consistent intake of these nutrients supports calmness, reduces anxiety, and helps in managing onboard stress.</a:t>
            </a:r>
          </a:p>
          <a:p>
            <a:endParaRPr lang="en-US" dirty="0"/>
          </a:p>
        </p:txBody>
      </p:sp>
      <p:sp>
        <p:nvSpPr>
          <p:cNvPr id="4" name="Slide Number Placeholder 3">
            <a:extLst>
              <a:ext uri="{FF2B5EF4-FFF2-40B4-BE49-F238E27FC236}">
                <a16:creationId xmlns:a16="http://schemas.microsoft.com/office/drawing/2014/main" id="{41C96B2A-867E-CC40-4B0F-ED653BE5C8B8}"/>
              </a:ext>
            </a:extLst>
          </p:cNvPr>
          <p:cNvSpPr>
            <a:spLocks noGrp="1"/>
          </p:cNvSpPr>
          <p:nvPr>
            <p:ph type="sldNum" sz="quarter" idx="5"/>
          </p:nvPr>
        </p:nvSpPr>
        <p:spPr/>
        <p:txBody>
          <a:bodyPr/>
          <a:lstStyle/>
          <a:p>
            <a:fld id="{BF105DB2-FD3E-441D-8B7E-7AE83ECE27B3}" type="slidenum">
              <a:rPr lang="en-US" smtClean="0"/>
              <a:t>49</a:t>
            </a:fld>
            <a:endParaRPr lang="en-US" dirty="0"/>
          </a:p>
        </p:txBody>
      </p:sp>
    </p:spTree>
    <p:extLst>
      <p:ext uri="{BB962C8B-B14F-4D97-AF65-F5344CB8AC3E}">
        <p14:creationId xmlns:p14="http://schemas.microsoft.com/office/powerpoint/2010/main" val="1298100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68C1E-D658-2036-C8E5-301CCF963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CEBC2-6B1D-D8F3-50DB-1189FBF66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49ED1-B872-DC4C-E24C-0D77DC4F127E}"/>
              </a:ext>
            </a:extLst>
          </p:cNvPr>
          <p:cNvSpPr>
            <a:spLocks noGrp="1"/>
          </p:cNvSpPr>
          <p:nvPr>
            <p:ph type="body" idx="1"/>
          </p:nvPr>
        </p:nvSpPr>
        <p:spPr/>
        <p:txBody>
          <a:bodyPr/>
          <a:lstStyle/>
          <a:p>
            <a:r>
              <a:rPr lang="en-US" dirty="0"/>
              <a:t>Living and working in confined spaces, often far from home, can affect mental health. Nutrition can help balance mood and improve emotional resilience.</a:t>
            </a:r>
          </a:p>
          <a:p>
            <a:r>
              <a:rPr lang="en-US" dirty="0"/>
              <a:t>Mood Regulation: Certain nutrients like tryptophan (found in turkey, bananas, and oats) are precursors to serotonin, a neurotransmitter linked to mood regulation. A steady intake of these foods can help uplift mood and decrease irritability or feelings of isolation.</a:t>
            </a:r>
          </a:p>
          <a:p>
            <a:r>
              <a:rPr lang="en-US" dirty="0"/>
              <a:t>Reduction of Stress-Related Cravings: Balanced nutrition helps prevent stress-induced cravings for unhealthy, sugary, or processed foods, which can negatively impact emotional health and lead to energy crashes.</a:t>
            </a:r>
          </a:p>
          <a:p>
            <a:endParaRPr lang="en-US" dirty="0"/>
          </a:p>
        </p:txBody>
      </p:sp>
      <p:sp>
        <p:nvSpPr>
          <p:cNvPr id="4" name="Slide Number Placeholder 3">
            <a:extLst>
              <a:ext uri="{FF2B5EF4-FFF2-40B4-BE49-F238E27FC236}">
                <a16:creationId xmlns:a16="http://schemas.microsoft.com/office/drawing/2014/main" id="{3C724BEE-7434-FBC4-4735-5CDFD17F1F7D}"/>
              </a:ext>
            </a:extLst>
          </p:cNvPr>
          <p:cNvSpPr>
            <a:spLocks noGrp="1"/>
          </p:cNvSpPr>
          <p:nvPr>
            <p:ph type="sldNum" sz="quarter" idx="5"/>
          </p:nvPr>
        </p:nvSpPr>
        <p:spPr/>
        <p:txBody>
          <a:bodyPr/>
          <a:lstStyle/>
          <a:p>
            <a:fld id="{BF105DB2-FD3E-441D-8B7E-7AE83ECE27B3}" type="slidenum">
              <a:rPr lang="en-US" smtClean="0"/>
              <a:t>50</a:t>
            </a:fld>
            <a:endParaRPr lang="en-US" dirty="0"/>
          </a:p>
        </p:txBody>
      </p:sp>
    </p:spTree>
    <p:extLst>
      <p:ext uri="{BB962C8B-B14F-4D97-AF65-F5344CB8AC3E}">
        <p14:creationId xmlns:p14="http://schemas.microsoft.com/office/powerpoint/2010/main" val="1560692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50EEC-2F5C-BCA7-9F92-1F14E1BD9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51D30-0CD4-160E-DC33-42403C8D72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9BE53-CA17-F490-20B1-3303F9B9E976}"/>
              </a:ext>
            </a:extLst>
          </p:cNvPr>
          <p:cNvSpPr>
            <a:spLocks noGrp="1"/>
          </p:cNvSpPr>
          <p:nvPr>
            <p:ph type="body" idx="1"/>
          </p:nvPr>
        </p:nvSpPr>
        <p:spPr/>
        <p:txBody>
          <a:bodyPr/>
          <a:lstStyle/>
          <a:p>
            <a:r>
              <a:rPr lang="en-US" dirty="0"/>
              <a:t>Healthy nutrition strengthens the immune system, which is essential for anyone onboard who may be more vulnerable to contagious illnesses due to close quarters and shared spaces.</a:t>
            </a:r>
          </a:p>
          <a:p>
            <a:r>
              <a:rPr lang="en-US" dirty="0"/>
              <a:t>Enhanced Immunity: Foods rich in vitamin C (citrus fruits, peppers), zinc (nuts, seeds), and other antioxidants help the body fight infections. This is especially important onboard, where medical facilities may be limited and disease prevention is key.</a:t>
            </a:r>
          </a:p>
          <a:p>
            <a:r>
              <a:rPr lang="en-US" dirty="0"/>
              <a:t>Prevention of Chronic Illnesses: A nutritious diet that limits processed foods, unhealthy fats, and added sugars reduces the risk of chronic diseases such as hypertension, diabetes, and obesity, which are more challenging to manage in isolated or confined environments.</a:t>
            </a:r>
          </a:p>
          <a:p>
            <a:endParaRPr lang="en-US" dirty="0"/>
          </a:p>
        </p:txBody>
      </p:sp>
      <p:sp>
        <p:nvSpPr>
          <p:cNvPr id="4" name="Slide Number Placeholder 3">
            <a:extLst>
              <a:ext uri="{FF2B5EF4-FFF2-40B4-BE49-F238E27FC236}">
                <a16:creationId xmlns:a16="http://schemas.microsoft.com/office/drawing/2014/main" id="{8387D8B4-5279-DA8E-D7FA-9C0A794AE81C}"/>
              </a:ext>
            </a:extLst>
          </p:cNvPr>
          <p:cNvSpPr>
            <a:spLocks noGrp="1"/>
          </p:cNvSpPr>
          <p:nvPr>
            <p:ph type="sldNum" sz="quarter" idx="5"/>
          </p:nvPr>
        </p:nvSpPr>
        <p:spPr/>
        <p:txBody>
          <a:bodyPr/>
          <a:lstStyle/>
          <a:p>
            <a:fld id="{BF105DB2-FD3E-441D-8B7E-7AE83ECE27B3}" type="slidenum">
              <a:rPr lang="en-US" smtClean="0"/>
              <a:t>51</a:t>
            </a:fld>
            <a:endParaRPr lang="en-US" dirty="0"/>
          </a:p>
        </p:txBody>
      </p:sp>
    </p:spTree>
    <p:extLst>
      <p:ext uri="{BB962C8B-B14F-4D97-AF65-F5344CB8AC3E}">
        <p14:creationId xmlns:p14="http://schemas.microsoft.com/office/powerpoint/2010/main" val="2249539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9</a:t>
            </a:fld>
            <a:endParaRPr lang="en-US" dirty="0"/>
          </a:p>
        </p:txBody>
      </p:sp>
    </p:spTree>
    <p:extLst>
      <p:ext uri="{BB962C8B-B14F-4D97-AF65-F5344CB8AC3E}">
        <p14:creationId xmlns:p14="http://schemas.microsoft.com/office/powerpoint/2010/main" val="1487790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2C6B0-033E-2151-2867-7D601A1D8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62F60-61AC-71CD-575D-F55DE7649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822C4-4A80-AFF0-ED2E-30604104321E}"/>
              </a:ext>
            </a:extLst>
          </p:cNvPr>
          <p:cNvSpPr>
            <a:spLocks noGrp="1"/>
          </p:cNvSpPr>
          <p:nvPr>
            <p:ph type="body" idx="1"/>
          </p:nvPr>
        </p:nvSpPr>
        <p:spPr/>
        <p:txBody>
          <a:bodyPr/>
          <a:lstStyle/>
          <a:p>
            <a:r>
              <a:rPr lang="en-US" dirty="0"/>
              <a:t>Different onboard environments (like aircraft cabins or maritime vessels) often have dry air and limited water access, which can lead to dehydration and related health issues.</a:t>
            </a:r>
          </a:p>
          <a:p>
            <a:r>
              <a:rPr lang="en-US" dirty="0"/>
              <a:t>Hydration for Vital Functions: Water is essential for digestion, circulation, and temperature regulation, all of which are necessary to function well. Staying hydrated is crucial for maintaining mental focus, energy, and physical endurance.</a:t>
            </a:r>
          </a:p>
          <a:p>
            <a:r>
              <a:rPr lang="en-US" dirty="0"/>
              <a:t>Nutrient Absorption: Adequate hydration improves the body’s ability to absorb and transport essential nutrients, ensuring maximum benefit from the foods consumed.</a:t>
            </a:r>
          </a:p>
          <a:p>
            <a:endParaRPr lang="en-US" dirty="0"/>
          </a:p>
        </p:txBody>
      </p:sp>
      <p:sp>
        <p:nvSpPr>
          <p:cNvPr id="4" name="Slide Number Placeholder 3">
            <a:extLst>
              <a:ext uri="{FF2B5EF4-FFF2-40B4-BE49-F238E27FC236}">
                <a16:creationId xmlns:a16="http://schemas.microsoft.com/office/drawing/2014/main" id="{D6E9F46F-F4F9-A5F3-48F9-70FA97857E16}"/>
              </a:ext>
            </a:extLst>
          </p:cNvPr>
          <p:cNvSpPr>
            <a:spLocks noGrp="1"/>
          </p:cNvSpPr>
          <p:nvPr>
            <p:ph type="sldNum" sz="quarter" idx="5"/>
          </p:nvPr>
        </p:nvSpPr>
        <p:spPr/>
        <p:txBody>
          <a:bodyPr/>
          <a:lstStyle/>
          <a:p>
            <a:fld id="{BF105DB2-FD3E-441D-8B7E-7AE83ECE27B3}" type="slidenum">
              <a:rPr lang="en-US" smtClean="0"/>
              <a:t>52</a:t>
            </a:fld>
            <a:endParaRPr lang="en-US" dirty="0"/>
          </a:p>
        </p:txBody>
      </p:sp>
    </p:spTree>
    <p:extLst>
      <p:ext uri="{BB962C8B-B14F-4D97-AF65-F5344CB8AC3E}">
        <p14:creationId xmlns:p14="http://schemas.microsoft.com/office/powerpoint/2010/main" val="1453005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F7144-7984-1D3E-0621-7E0C39A94C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6221F-113E-5B64-4416-0F0A30875B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8D7F2-ED1E-DEEE-AA42-68237A37CF8D}"/>
              </a:ext>
            </a:extLst>
          </p:cNvPr>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Poor diet and dehydration can amplify the effects of fatigue and jet lag, which are common in long-haul travel or extended shifts.</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Balanced Blood Sugar Levels: Regular, nutrient-rich meals with whole grains, lean proteins, and healthy fats prevent blood sugar crashes, helping reduce the sensation of fatigue and supporting stable energy throughout the day.</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Adaptation to Time Zone Changes: Proper timing of meals and consuming foods that support melatonin production (like cherries and tomatoes) can help regulate sleep-wake cycles, aiding in quicker recovery from jet lag.</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7AA68C9-9052-D59A-8D5F-4F0CF57B1DDF}"/>
              </a:ext>
            </a:extLst>
          </p:cNvPr>
          <p:cNvSpPr>
            <a:spLocks noGrp="1"/>
          </p:cNvSpPr>
          <p:nvPr>
            <p:ph type="sldNum" sz="quarter" idx="5"/>
          </p:nvPr>
        </p:nvSpPr>
        <p:spPr/>
        <p:txBody>
          <a:bodyPr/>
          <a:lstStyle/>
          <a:p>
            <a:fld id="{BF105DB2-FD3E-441D-8B7E-7AE83ECE27B3}" type="slidenum">
              <a:rPr lang="en-US" smtClean="0"/>
              <a:t>53</a:t>
            </a:fld>
            <a:endParaRPr lang="en-US" dirty="0"/>
          </a:p>
        </p:txBody>
      </p:sp>
    </p:spTree>
    <p:extLst>
      <p:ext uri="{BB962C8B-B14F-4D97-AF65-F5344CB8AC3E}">
        <p14:creationId xmlns:p14="http://schemas.microsoft.com/office/powerpoint/2010/main" val="404627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7949B-5299-B171-CF93-C3E1CC51C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0D714-2BA7-9E81-EDCD-70C5121DB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0AD17-3D46-6B20-48C5-C4713F77C7D2}"/>
              </a:ext>
            </a:extLst>
          </p:cNvPr>
          <p:cNvSpPr>
            <a:spLocks noGrp="1"/>
          </p:cNvSpPr>
          <p:nvPr>
            <p:ph type="body" idx="1"/>
          </p:nvPr>
        </p:nvSpPr>
        <p:spPr/>
        <p:txBody>
          <a:bodyPr/>
          <a:lstStyle/>
          <a:p>
            <a:r>
              <a:rPr lang="en-US" dirty="0"/>
              <a:t>Good nutrition supports a positive onboard community, contributing to morale and teamwork.</a:t>
            </a:r>
          </a:p>
          <a:p>
            <a:r>
              <a:rPr lang="en-US" dirty="0"/>
              <a:t>Shared Meals and Social Connection: Sharing healthy, enjoyable meals can foster a sense of camaraderie, reducing isolation and promoting a positive atmosphere.</a:t>
            </a:r>
          </a:p>
          <a:p>
            <a:r>
              <a:rPr lang="en-US" dirty="0"/>
              <a:t>Positive Work Environment: Proper nutrition reduces irritability and stress, helping crew members or passengers maintain a cooperative and harmonious environment onboard.</a:t>
            </a:r>
          </a:p>
          <a:p>
            <a:endParaRPr lang="en-US" dirty="0"/>
          </a:p>
        </p:txBody>
      </p:sp>
      <p:sp>
        <p:nvSpPr>
          <p:cNvPr id="4" name="Slide Number Placeholder 3">
            <a:extLst>
              <a:ext uri="{FF2B5EF4-FFF2-40B4-BE49-F238E27FC236}">
                <a16:creationId xmlns:a16="http://schemas.microsoft.com/office/drawing/2014/main" id="{1D85C51F-BCD5-8B35-CB9C-E7323780BFFF}"/>
              </a:ext>
            </a:extLst>
          </p:cNvPr>
          <p:cNvSpPr>
            <a:spLocks noGrp="1"/>
          </p:cNvSpPr>
          <p:nvPr>
            <p:ph type="sldNum" sz="quarter" idx="5"/>
          </p:nvPr>
        </p:nvSpPr>
        <p:spPr/>
        <p:txBody>
          <a:bodyPr/>
          <a:lstStyle/>
          <a:p>
            <a:fld id="{BF105DB2-FD3E-441D-8B7E-7AE83ECE27B3}" type="slidenum">
              <a:rPr lang="en-US" smtClean="0"/>
              <a:t>54</a:t>
            </a:fld>
            <a:endParaRPr lang="en-US" dirty="0"/>
          </a:p>
        </p:txBody>
      </p:sp>
    </p:spTree>
    <p:extLst>
      <p:ext uri="{BB962C8B-B14F-4D97-AF65-F5344CB8AC3E}">
        <p14:creationId xmlns:p14="http://schemas.microsoft.com/office/powerpoint/2010/main" val="20190959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36931-F8D7-48F5-641A-767E0C856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D34E0-4BFB-C649-DF07-F3100C82EC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51FA2-E609-0570-B05C-5ACC0B40F7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591DEF-A54A-2BF6-AE12-28F6ADA36244}"/>
              </a:ext>
            </a:extLst>
          </p:cNvPr>
          <p:cNvSpPr>
            <a:spLocks noGrp="1"/>
          </p:cNvSpPr>
          <p:nvPr>
            <p:ph type="sldNum" sz="quarter" idx="5"/>
          </p:nvPr>
        </p:nvSpPr>
        <p:spPr/>
        <p:txBody>
          <a:bodyPr/>
          <a:lstStyle/>
          <a:p>
            <a:fld id="{BF105DB2-FD3E-441D-8B7E-7AE83ECE27B3}" type="slidenum">
              <a:rPr lang="en-US" smtClean="0"/>
              <a:t>55</a:t>
            </a:fld>
            <a:endParaRPr lang="en-US" dirty="0"/>
          </a:p>
        </p:txBody>
      </p:sp>
    </p:spTree>
    <p:extLst>
      <p:ext uri="{BB962C8B-B14F-4D97-AF65-F5344CB8AC3E}">
        <p14:creationId xmlns:p14="http://schemas.microsoft.com/office/powerpoint/2010/main" val="27421173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627D-E99F-81CB-D03D-8BAAAA851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9C886-7259-93E9-6ACE-3780BD195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755E6-EF12-3294-A06F-230ACAF808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B22609-DB45-4F66-255A-AB4AC2C356A6}"/>
              </a:ext>
            </a:extLst>
          </p:cNvPr>
          <p:cNvSpPr>
            <a:spLocks noGrp="1"/>
          </p:cNvSpPr>
          <p:nvPr>
            <p:ph type="sldNum" sz="quarter" idx="5"/>
          </p:nvPr>
        </p:nvSpPr>
        <p:spPr/>
        <p:txBody>
          <a:bodyPr/>
          <a:lstStyle/>
          <a:p>
            <a:fld id="{BF105DB2-FD3E-441D-8B7E-7AE83ECE27B3}" type="slidenum">
              <a:rPr lang="en-US" smtClean="0"/>
              <a:t>56</a:t>
            </a:fld>
            <a:endParaRPr lang="en-US" dirty="0"/>
          </a:p>
        </p:txBody>
      </p:sp>
    </p:spTree>
    <p:extLst>
      <p:ext uri="{BB962C8B-B14F-4D97-AF65-F5344CB8AC3E}">
        <p14:creationId xmlns:p14="http://schemas.microsoft.com/office/powerpoint/2010/main" val="850029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E4A21-E6E1-86EF-4898-C5EF25722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30EEA-57F6-CD93-1E1F-BBB1C8174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A3165-B0C7-3A10-5C96-30A44AA863D8}"/>
              </a:ext>
            </a:extLst>
          </p:cNvPr>
          <p:cNvSpPr>
            <a:spLocks noGrp="1"/>
          </p:cNvSpPr>
          <p:nvPr>
            <p:ph type="body" idx="1"/>
          </p:nvPr>
        </p:nvSpPr>
        <p:spPr/>
        <p:txBody>
          <a:bodyPr/>
          <a:lstStyle/>
          <a:p>
            <a:r>
              <a:rPr lang="en-US" dirty="0"/>
              <a:t>1. Physical Health and Stamina</a:t>
            </a:r>
          </a:p>
          <a:p>
            <a:r>
              <a:rPr lang="en-US" dirty="0"/>
              <a:t>•	Energy Needs: Life at sea demands high energy due to physically intensive tasks like operating machinery, handling cargo, and standing long hours on watch. Nutrient-rich meals supply the energy necessary for sailors to perform these tasks effectively.</a:t>
            </a:r>
          </a:p>
          <a:p>
            <a:r>
              <a:rPr lang="en-US" dirty="0"/>
              <a:t>•	Preventing Deficiencies: Limited access to fresh food can lead to nutrient deficiencies, such as vitamin C deficiency, which historically led to scurvy among sailors. Balanced meals help prevent these health issues by ensuring an adequate intake of essential vitamins and minerals.</a:t>
            </a:r>
          </a:p>
          <a:p>
            <a:endParaRPr lang="en-US" dirty="0"/>
          </a:p>
        </p:txBody>
      </p:sp>
      <p:sp>
        <p:nvSpPr>
          <p:cNvPr id="4" name="Slide Number Placeholder 3">
            <a:extLst>
              <a:ext uri="{FF2B5EF4-FFF2-40B4-BE49-F238E27FC236}">
                <a16:creationId xmlns:a16="http://schemas.microsoft.com/office/drawing/2014/main" id="{2B9A310C-A58F-F094-829E-E54F43D137C9}"/>
              </a:ext>
            </a:extLst>
          </p:cNvPr>
          <p:cNvSpPr>
            <a:spLocks noGrp="1"/>
          </p:cNvSpPr>
          <p:nvPr>
            <p:ph type="sldNum" sz="quarter" idx="5"/>
          </p:nvPr>
        </p:nvSpPr>
        <p:spPr/>
        <p:txBody>
          <a:bodyPr/>
          <a:lstStyle/>
          <a:p>
            <a:fld id="{BF105DB2-FD3E-441D-8B7E-7AE83ECE27B3}" type="slidenum">
              <a:rPr lang="en-US" smtClean="0"/>
              <a:t>57</a:t>
            </a:fld>
            <a:endParaRPr lang="en-US" dirty="0"/>
          </a:p>
        </p:txBody>
      </p:sp>
    </p:spTree>
    <p:extLst>
      <p:ext uri="{BB962C8B-B14F-4D97-AF65-F5344CB8AC3E}">
        <p14:creationId xmlns:p14="http://schemas.microsoft.com/office/powerpoint/2010/main" val="1165582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234EA-5B24-DB79-191C-551F8FA72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4FA0A-F268-4EDF-C048-47A642E96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A87689-72F5-6290-82FF-69BC91E35567}"/>
              </a:ext>
            </a:extLst>
          </p:cNvPr>
          <p:cNvSpPr>
            <a:spLocks noGrp="1"/>
          </p:cNvSpPr>
          <p:nvPr>
            <p:ph type="body" idx="1"/>
          </p:nvPr>
        </p:nvSpPr>
        <p:spPr/>
        <p:txBody>
          <a:bodyPr/>
          <a:lstStyle/>
          <a:p>
            <a:r>
              <a:rPr lang="en-US" dirty="0"/>
              <a:t>2. Mental Health and Cognitive Function</a:t>
            </a:r>
          </a:p>
          <a:p>
            <a:r>
              <a:rPr lang="en-US" dirty="0"/>
              <a:t>•	Concentration and Alertness: Long shifts and unpredictable hours require high levels of concentration. Nutritious meals support cognitive function, which is crucial for making sound decisions, staying alert, and ensuring safety in potentially hazardous conditions.</a:t>
            </a:r>
          </a:p>
          <a:p>
            <a:r>
              <a:rPr lang="en-US" dirty="0"/>
              <a:t>•	Mood and Morale: Nutrient-rich meals can improve mood and reduce stress, which helps maintain a positive work environment. Poor diet, on the other hand, can lead to irritability, fatigue, and decreased morale, which can affect teamwork and productivity.</a:t>
            </a:r>
          </a:p>
          <a:p>
            <a:endParaRPr lang="en-US" dirty="0"/>
          </a:p>
        </p:txBody>
      </p:sp>
      <p:sp>
        <p:nvSpPr>
          <p:cNvPr id="4" name="Slide Number Placeholder 3">
            <a:extLst>
              <a:ext uri="{FF2B5EF4-FFF2-40B4-BE49-F238E27FC236}">
                <a16:creationId xmlns:a16="http://schemas.microsoft.com/office/drawing/2014/main" id="{3DB7E297-75D4-60BF-9996-E0FCDB122675}"/>
              </a:ext>
            </a:extLst>
          </p:cNvPr>
          <p:cNvSpPr>
            <a:spLocks noGrp="1"/>
          </p:cNvSpPr>
          <p:nvPr>
            <p:ph type="sldNum" sz="quarter" idx="5"/>
          </p:nvPr>
        </p:nvSpPr>
        <p:spPr/>
        <p:txBody>
          <a:bodyPr/>
          <a:lstStyle/>
          <a:p>
            <a:fld id="{BF105DB2-FD3E-441D-8B7E-7AE83ECE27B3}" type="slidenum">
              <a:rPr lang="en-US" smtClean="0"/>
              <a:t>58</a:t>
            </a:fld>
            <a:endParaRPr lang="en-US" dirty="0"/>
          </a:p>
        </p:txBody>
      </p:sp>
    </p:spTree>
    <p:extLst>
      <p:ext uri="{BB962C8B-B14F-4D97-AF65-F5344CB8AC3E}">
        <p14:creationId xmlns:p14="http://schemas.microsoft.com/office/powerpoint/2010/main" val="2510076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FA1CA-0101-4E83-56B5-347C06505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125DB-E0AD-343D-6B1C-AD455CD3F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C3BF0-2A6B-4428-C5B1-D4245BC283D1}"/>
              </a:ext>
            </a:extLst>
          </p:cNvPr>
          <p:cNvSpPr>
            <a:spLocks noGrp="1"/>
          </p:cNvSpPr>
          <p:nvPr>
            <p:ph type="body" idx="1"/>
          </p:nvPr>
        </p:nvSpPr>
        <p:spPr/>
        <p:txBody>
          <a:bodyPr/>
          <a:lstStyle/>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3. Immune System Support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Resistance to Illness: At sea, sailors are often isolated for extended periods, and illness can spread quickly in close quarters. Balanced nutrition supports immune health, making crew members less susceptible to infections, which is critical as medical resources are limited on board.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17F3013-4FB2-A03E-474A-0665AD87DA97}"/>
              </a:ext>
            </a:extLst>
          </p:cNvPr>
          <p:cNvSpPr>
            <a:spLocks noGrp="1"/>
          </p:cNvSpPr>
          <p:nvPr>
            <p:ph type="sldNum" sz="quarter" idx="5"/>
          </p:nvPr>
        </p:nvSpPr>
        <p:spPr/>
        <p:txBody>
          <a:bodyPr/>
          <a:lstStyle/>
          <a:p>
            <a:fld id="{BF105DB2-FD3E-441D-8B7E-7AE83ECE27B3}" type="slidenum">
              <a:rPr lang="en-US" smtClean="0"/>
              <a:t>59</a:t>
            </a:fld>
            <a:endParaRPr lang="en-US" dirty="0"/>
          </a:p>
        </p:txBody>
      </p:sp>
    </p:spTree>
    <p:extLst>
      <p:ext uri="{BB962C8B-B14F-4D97-AF65-F5344CB8AC3E}">
        <p14:creationId xmlns:p14="http://schemas.microsoft.com/office/powerpoint/2010/main" val="3852329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4FFD5-65BD-D0D6-64B2-4D0053299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4D19B-C097-3088-60A9-3DCC373CA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0747B-A716-A3CC-4DB8-87CF30191843}"/>
              </a:ext>
            </a:extLst>
          </p:cNvPr>
          <p:cNvSpPr>
            <a:spLocks noGrp="1"/>
          </p:cNvSpPr>
          <p:nvPr>
            <p:ph type="body" idx="1"/>
          </p:nvPr>
        </p:nvSpPr>
        <p:spPr/>
        <p:txBody>
          <a:bodyPr/>
          <a:lstStyle/>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4. Adaptability to Harsh Conditions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Weather Resilience: Working in extreme weather conditions, like cold or intense sun, places additional strain on the body. A diet rich in antioxidants, healthy fats, and proteins helps the body adapt and withstand these stresses.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Recovery and Endurance: Sea duties are taxing, and proper nutrition aids in faster recovery from physical exertion, minimizing injury risk and maintaining endurance over long voyages.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5817D24-0028-6675-81A0-B2E36B8CDE96}"/>
              </a:ext>
            </a:extLst>
          </p:cNvPr>
          <p:cNvSpPr>
            <a:spLocks noGrp="1"/>
          </p:cNvSpPr>
          <p:nvPr>
            <p:ph type="sldNum" sz="quarter" idx="5"/>
          </p:nvPr>
        </p:nvSpPr>
        <p:spPr/>
        <p:txBody>
          <a:bodyPr/>
          <a:lstStyle/>
          <a:p>
            <a:fld id="{BF105DB2-FD3E-441D-8B7E-7AE83ECE27B3}" type="slidenum">
              <a:rPr lang="en-US" smtClean="0"/>
              <a:t>60</a:t>
            </a:fld>
            <a:endParaRPr lang="en-US" dirty="0"/>
          </a:p>
        </p:txBody>
      </p:sp>
    </p:spTree>
    <p:extLst>
      <p:ext uri="{BB962C8B-B14F-4D97-AF65-F5344CB8AC3E}">
        <p14:creationId xmlns:p14="http://schemas.microsoft.com/office/powerpoint/2010/main" val="2466475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E5FE8-92E2-CB7C-58B6-78D6CFF70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2CEA9-544F-A3A0-A6FD-AA70A0612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9DD0D-8BB8-0615-462C-7D099DE3BEED}"/>
              </a:ext>
            </a:extLst>
          </p:cNvPr>
          <p:cNvSpPr>
            <a:spLocks noGrp="1"/>
          </p:cNvSpPr>
          <p:nvPr>
            <p:ph type="body" idx="1"/>
          </p:nvPr>
        </p:nvSpPr>
        <p:spPr/>
        <p:txBody>
          <a:bodyPr/>
          <a:lstStyle/>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5. Long-Term Health and Safety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Chronic Disease Prevention: Balanced diets help reduce the risk of long-term health issues such as obesity, cardiovascular disease, and diabetes. Keeping crew members healthy reduces downtime and ensures they remain fit to work.</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Operational Safety: When sailors are healthy, alert, and energized, they’re better able to perform tasks safely and efficiently, which is essential for preventing accidents and maintaining a secure work environment.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ACFE8E0-B08E-16CC-2F3B-7FC553ED193E}"/>
              </a:ext>
            </a:extLst>
          </p:cNvPr>
          <p:cNvSpPr>
            <a:spLocks noGrp="1"/>
          </p:cNvSpPr>
          <p:nvPr>
            <p:ph type="sldNum" sz="quarter" idx="5"/>
          </p:nvPr>
        </p:nvSpPr>
        <p:spPr/>
        <p:txBody>
          <a:bodyPr/>
          <a:lstStyle/>
          <a:p>
            <a:fld id="{BF105DB2-FD3E-441D-8B7E-7AE83ECE27B3}" type="slidenum">
              <a:rPr lang="en-US" smtClean="0"/>
              <a:t>61</a:t>
            </a:fld>
            <a:endParaRPr lang="en-US" dirty="0"/>
          </a:p>
        </p:txBody>
      </p:sp>
    </p:spTree>
    <p:extLst>
      <p:ext uri="{BB962C8B-B14F-4D97-AF65-F5344CB8AC3E}">
        <p14:creationId xmlns:p14="http://schemas.microsoft.com/office/powerpoint/2010/main" val="1430601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This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group</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consists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leafy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non-leafy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cruciferous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root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vegetables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They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rich</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vitamins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 C,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folic</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acid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minerals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such</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calcium</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iron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potassium</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fibre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phyto-chemicals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2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servings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include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1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daily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dark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green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yellow-orange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vegetables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10</a:t>
            </a:fld>
            <a:endParaRPr lang="en-US" dirty="0"/>
          </a:p>
        </p:txBody>
      </p:sp>
    </p:spTree>
    <p:extLst>
      <p:ext uri="{BB962C8B-B14F-4D97-AF65-F5344CB8AC3E}">
        <p14:creationId xmlns:p14="http://schemas.microsoft.com/office/powerpoint/2010/main" val="1527920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AE1D9-91EF-256A-B8C7-867130E4A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DF0D4-8B4A-86C7-B49E-95A675968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62B3E-2A29-90D0-5DFB-B609603278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1DA11D-B5C2-3F00-24A9-6FE0AFCBA097}"/>
              </a:ext>
            </a:extLst>
          </p:cNvPr>
          <p:cNvSpPr>
            <a:spLocks noGrp="1"/>
          </p:cNvSpPr>
          <p:nvPr>
            <p:ph type="sldNum" sz="quarter" idx="5"/>
          </p:nvPr>
        </p:nvSpPr>
        <p:spPr/>
        <p:txBody>
          <a:bodyPr/>
          <a:lstStyle/>
          <a:p>
            <a:fld id="{BF105DB2-FD3E-441D-8B7E-7AE83ECE27B3}" type="slidenum">
              <a:rPr lang="en-US" smtClean="0"/>
              <a:t>62</a:t>
            </a:fld>
            <a:endParaRPr lang="en-US" dirty="0"/>
          </a:p>
        </p:txBody>
      </p:sp>
    </p:spTree>
    <p:extLst>
      <p:ext uri="{BB962C8B-B14F-4D97-AF65-F5344CB8AC3E}">
        <p14:creationId xmlns:p14="http://schemas.microsoft.com/office/powerpoint/2010/main" val="356742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2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servings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should be eaten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include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1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daily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dark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green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yellow-orange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vegetables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should be included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1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½ C.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cooked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vegetables</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1 C.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vegetable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juice</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1 C.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raw</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vegetables</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11</a:t>
            </a:fld>
            <a:endParaRPr lang="en-US" dirty="0"/>
          </a:p>
        </p:txBody>
      </p:sp>
    </p:spTree>
    <p:extLst>
      <p:ext uri="{BB962C8B-B14F-4D97-AF65-F5344CB8AC3E}">
        <p14:creationId xmlns:p14="http://schemas.microsoft.com/office/powerpoint/2010/main" val="813637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This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group</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includes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meat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poultry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fish</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seafood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Alternatives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soya,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pulses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nuts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seeds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These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foods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excellent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protein,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iron</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zinc</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100 g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per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sufficient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1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100 g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meat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poultry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fish</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100 g is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about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size of a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deck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cards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palm</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your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hand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½ C.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cooked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beans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legumes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nuts</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2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eggs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4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egg</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whites</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12</a:t>
            </a:fld>
            <a:endParaRPr lang="en-US" dirty="0"/>
          </a:p>
        </p:txBody>
      </p:sp>
    </p:spTree>
    <p:extLst>
      <p:ext uri="{BB962C8B-B14F-4D97-AF65-F5344CB8AC3E}">
        <p14:creationId xmlns:p14="http://schemas.microsoft.com/office/powerpoint/2010/main" val="2685708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These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foods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excellent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protein,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calcium</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B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vitamins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Drink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2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3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glasses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skimmed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half-fat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milk</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yogurt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per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try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2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servings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cheese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Remember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bear</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mind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quantity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these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foods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try</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use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low-fat</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products</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where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kern="100" dirty="0" err="1">
                <a:effectLst/>
                <a:latin typeface="Calibri" panose="020F0502020204030204" pitchFamily="34" charset="0"/>
                <a:ea typeface="Calibri" panose="020F0502020204030204" pitchFamily="34" charset="0"/>
                <a:cs typeface="Times New Roman" panose="02020603050405020304" pitchFamily="18" charset="0"/>
              </a:rPr>
              <a:t>possible</a:t>
            </a:r>
            <a:r>
              <a:rPr lang="tr-TR" sz="12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13</a:t>
            </a:fld>
            <a:endParaRPr lang="en-US" dirty="0"/>
          </a:p>
        </p:txBody>
      </p:sp>
    </p:spTree>
    <p:extLst>
      <p:ext uri="{BB962C8B-B14F-4D97-AF65-F5344CB8AC3E}">
        <p14:creationId xmlns:p14="http://schemas.microsoft.com/office/powerpoint/2010/main" val="1285159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a:effectLst/>
                <a:latin typeface="Calibri" panose="020F0502020204030204" pitchFamily="34" charset="0"/>
                <a:ea typeface="Calibri" panose="020F0502020204030204" pitchFamily="34" charset="0"/>
                <a:cs typeface="Times New Roman" panose="02020603050405020304" pitchFamily="18" charset="0"/>
              </a:rPr>
              <a:t>Although</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fat</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gives</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contains</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essential</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vitamins</a:t>
            </a:r>
            <a:r>
              <a:rPr lang="tr-TR" sz="1200" dirty="0">
                <a:effectLst/>
                <a:latin typeface="Calibri" panose="020F0502020204030204" pitchFamily="34" charset="0"/>
                <a:ea typeface="Calibri" panose="020F0502020204030204" pitchFamily="34" charset="0"/>
                <a:cs typeface="Times New Roman" panose="02020603050405020304" pitchFamily="18" charset="0"/>
              </a:rPr>
              <a:t> A, D, E,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dirty="0">
                <a:effectLst/>
                <a:latin typeface="Calibri" panose="020F0502020204030204" pitchFamily="34" charset="0"/>
                <a:ea typeface="Calibri" panose="020F0502020204030204" pitchFamily="34" charset="0"/>
                <a:cs typeface="Times New Roman" panose="02020603050405020304" pitchFamily="18" charset="0"/>
              </a:rPr>
              <a:t> K,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too</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much</a:t>
            </a:r>
            <a:r>
              <a:rPr lang="tr-TR" sz="1200" dirty="0">
                <a:effectLst/>
                <a:latin typeface="Calibri" panose="020F0502020204030204" pitchFamily="34" charset="0"/>
                <a:ea typeface="Calibri" panose="020F0502020204030204" pitchFamily="34" charset="0"/>
                <a:cs typeface="Times New Roman" panose="02020603050405020304" pitchFamily="18" charset="0"/>
              </a:rPr>
              <a:t> of it can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lead</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increased</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weight</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increased</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cholesterol</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levels</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Therefore</a:t>
            </a:r>
            <a:r>
              <a:rPr lang="tr-TR" sz="1200" dirty="0">
                <a:effectLst/>
                <a:latin typeface="Calibri" panose="020F0502020204030204" pitchFamily="34" charset="0"/>
                <a:ea typeface="Calibri" panose="020F0502020204030204" pitchFamily="34" charset="0"/>
                <a:cs typeface="Times New Roman" panose="02020603050405020304" pitchFamily="18" charset="0"/>
              </a:rPr>
              <a:t> it is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important</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keep</a:t>
            </a:r>
            <a:r>
              <a:rPr lang="tr-TR" sz="1200" dirty="0">
                <a:effectLst/>
                <a:latin typeface="Calibri" panose="020F0502020204030204" pitchFamily="34" charset="0"/>
                <a:ea typeface="Calibri" panose="020F0502020204030204" pitchFamily="34" charset="0"/>
                <a:cs typeface="Times New Roman" panose="02020603050405020304" pitchFamily="18" charset="0"/>
              </a:rPr>
              <a:t> an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eye</a:t>
            </a:r>
            <a:r>
              <a:rPr lang="tr-TR" sz="1200" dirty="0">
                <a:effectLst/>
                <a:latin typeface="Calibri" panose="020F0502020204030204" pitchFamily="34" charset="0"/>
                <a:ea typeface="Calibri" panose="020F0502020204030204" pitchFamily="34" charset="0"/>
                <a:cs typeface="Times New Roman" panose="02020603050405020304" pitchFamily="18" charset="0"/>
              </a:rPr>
              <a:t> on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amount</a:t>
            </a:r>
            <a:r>
              <a:rPr lang="tr-TR" sz="1200" dirty="0">
                <a:effectLst/>
                <a:latin typeface="Calibri" panose="020F0502020204030204" pitchFamily="34" charset="0"/>
                <a:ea typeface="Calibri" panose="020F0502020204030204" pitchFamily="34" charset="0"/>
                <a:cs typeface="Times New Roman" panose="02020603050405020304" pitchFamily="18" charset="0"/>
              </a:rPr>
              <a:t> of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fat</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you</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so</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you</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don’t</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too</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much</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This</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group</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contains</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chips</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mayonnaise</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fat</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sauces</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cream</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etc</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should</a:t>
            </a:r>
            <a:r>
              <a:rPr lang="tr-TR" sz="1200" dirty="0">
                <a:effectLst/>
                <a:latin typeface="Calibri" panose="020F0502020204030204" pitchFamily="34" charset="0"/>
                <a:ea typeface="Calibri" panose="020F0502020204030204" pitchFamily="34" charset="0"/>
                <a:cs typeface="Times New Roman" panose="02020603050405020304" pitchFamily="18" charset="0"/>
              </a:rPr>
              <a:t> be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taken</a:t>
            </a:r>
            <a:r>
              <a:rPr lang="tr-TR" sz="1200" dirty="0">
                <a:effectLst/>
                <a:latin typeface="Calibri" panose="020F0502020204030204" pitchFamily="34" charset="0"/>
                <a:ea typeface="Calibri" panose="020F0502020204030204" pitchFamily="34" charset="0"/>
                <a:cs typeface="Times New Roman" panose="02020603050405020304" pitchFamily="18" charset="0"/>
              </a:rPr>
              <a:t> in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limited</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quantities</a:t>
            </a:r>
            <a:r>
              <a:rPr lang="tr-TR" sz="1200" dirty="0">
                <a:effectLst/>
                <a:latin typeface="Calibri" panose="020F0502020204030204" pitchFamily="34" charset="0"/>
                <a:ea typeface="Calibri" panose="020F0502020204030204" pitchFamily="34" charset="0"/>
                <a:cs typeface="Times New Roman" panose="02020603050405020304" pitchFamily="18" charset="0"/>
              </a:rPr>
              <a:t>. High salt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consumption</a:t>
            </a:r>
            <a:r>
              <a:rPr lang="tr-TR" sz="12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raise</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blood</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pressure</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which</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creates</a:t>
            </a:r>
            <a:r>
              <a:rPr lang="tr-TR" sz="1200" dirty="0">
                <a:effectLst/>
                <a:latin typeface="Calibri" panose="020F0502020204030204" pitchFamily="34" charset="0"/>
                <a:ea typeface="Calibri" panose="020F0502020204030204" pitchFamily="34" charset="0"/>
                <a:cs typeface="Times New Roman" panose="02020603050405020304" pitchFamily="18" charset="0"/>
              </a:rPr>
              <a:t> a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greater</a:t>
            </a:r>
            <a:r>
              <a:rPr lang="tr-TR" sz="1200" dirty="0">
                <a:effectLst/>
                <a:latin typeface="Calibri" panose="020F0502020204030204" pitchFamily="34" charset="0"/>
                <a:ea typeface="Calibri" panose="020F0502020204030204" pitchFamily="34" charset="0"/>
                <a:cs typeface="Times New Roman" panose="02020603050405020304" pitchFamily="18" charset="0"/>
              </a:rPr>
              <a:t> risk of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developing</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heart</a:t>
            </a: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disease</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14</a:t>
            </a:fld>
            <a:endParaRPr lang="en-US" dirty="0"/>
          </a:p>
        </p:txBody>
      </p:sp>
    </p:spTree>
    <p:extLst>
      <p:ext uri="{BB962C8B-B14F-4D97-AF65-F5344CB8AC3E}">
        <p14:creationId xmlns:p14="http://schemas.microsoft.com/office/powerpoint/2010/main" val="2752487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title block"/>
          <p:cNvSpPr/>
          <p:nvPr/>
        </p:nvSpPr>
        <p:spPr bwMode="invGray">
          <a:xfrm>
            <a:off x="1141413" y="1600200"/>
            <a:ext cx="11047412" cy="3276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7" name="top graphic"/>
          <p:cNvGrpSpPr/>
          <p:nvPr/>
        </p:nvGrpSpPr>
        <p:grpSpPr>
          <a:xfrm>
            <a:off x="1279" y="0"/>
            <a:ext cx="12188952" cy="429768"/>
            <a:chOff x="1279" y="0"/>
            <a:chExt cx="12188952" cy="429768"/>
          </a:xfrm>
        </p:grpSpPr>
        <p:sp>
          <p:nvSpPr>
            <p:cNvPr id="8" name="Rectangle 7"/>
            <p:cNvSpPr/>
            <p:nvPr/>
          </p:nvSpPr>
          <p:spPr>
            <a:xfrm>
              <a:off x="1279" y="0"/>
              <a:ext cx="1218895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1279" y="228600"/>
              <a:ext cx="12188952" cy="201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Rectangle 9"/>
            <p:cNvSpPr/>
            <p:nvPr/>
          </p:nvSpPr>
          <p:spPr>
            <a:xfrm>
              <a:off x="1279" y="306324"/>
              <a:ext cx="1218895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nvGrpSpPr>
          <p:cNvPr id="23" name="bottom graphic"/>
          <p:cNvGrpSpPr/>
          <p:nvPr/>
        </p:nvGrpSpPr>
        <p:grpSpPr>
          <a:xfrm>
            <a:off x="0" y="6080760"/>
            <a:ext cx="12190231" cy="777240"/>
            <a:chOff x="0" y="6080760"/>
            <a:chExt cx="12190231" cy="777240"/>
          </a:xfrm>
        </p:grpSpPr>
        <p:sp>
          <p:nvSpPr>
            <p:cNvPr id="13" name="Rectangle 12"/>
            <p:cNvSpPr/>
            <p:nvPr/>
          </p:nvSpPr>
          <p:spPr>
            <a:xfrm>
              <a:off x="0" y="6217920"/>
              <a:ext cx="12188825" cy="64008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dirty="0"/>
            </a:p>
          </p:txBody>
        </p:sp>
        <p:sp>
          <p:nvSpPr>
            <p:cNvPr id="14" name="Rectangle 13"/>
            <p:cNvSpPr/>
            <p:nvPr/>
          </p:nvSpPr>
          <p:spPr>
            <a:xfrm>
              <a:off x="1279" y="60807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5" name="Rectangle 14"/>
            <p:cNvSpPr/>
            <p:nvPr/>
          </p:nvSpPr>
          <p:spPr>
            <a:xfrm>
              <a:off x="1279" y="6172200"/>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ctrTitle"/>
          </p:nvPr>
        </p:nvSpPr>
        <p:spPr bwMode="invGray">
          <a:xfrm>
            <a:off x="1522414" y="1905000"/>
            <a:ext cx="9143998" cy="2667000"/>
          </a:xfrm>
        </p:spPr>
        <p:txBody>
          <a:bodyPr anchor="b">
            <a:normAutofit/>
          </a:bodyPr>
          <a:lstStyle>
            <a:lvl1pPr>
              <a:lnSpc>
                <a:spcPct val="80000"/>
              </a:lnSpc>
              <a:defRPr sz="6600">
                <a:solidFill>
                  <a:schemeClr val="bg1"/>
                </a:solidFill>
                <a:effectLst>
                  <a:outerShdw blurRad="88900" algn="ctr" rotWithShape="0">
                    <a:prstClr val="black">
                      <a:alpha val="35000"/>
                    </a:prstClr>
                  </a:outerShdw>
                </a:effectLst>
              </a:defRPr>
            </a:lvl1pPr>
          </a:lstStyle>
          <a:p>
            <a:r>
              <a:rPr lang="en-US"/>
              <a:t>Click to edit Master title style</a:t>
            </a:r>
            <a:endParaRPr dirty="0"/>
          </a:p>
        </p:txBody>
      </p:sp>
      <p:sp>
        <p:nvSpPr>
          <p:cNvPr id="3" name="Subtitle 2"/>
          <p:cNvSpPr>
            <a:spLocks noGrp="1"/>
          </p:cNvSpPr>
          <p:nvPr>
            <p:ph type="subTitle" idx="1"/>
          </p:nvPr>
        </p:nvSpPr>
        <p:spPr>
          <a:xfrm>
            <a:off x="1522413" y="5029200"/>
            <a:ext cx="8229598" cy="838200"/>
          </a:xfrm>
        </p:spPr>
        <p:txBody>
          <a:bodyPr/>
          <a:lstStyle>
            <a:lvl1pPr marL="0" indent="0" algn="l">
              <a:lnSpc>
                <a:spcPct val="90000"/>
              </a:lnSpc>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1" name="Footer Placeholder 20"/>
          <p:cNvSpPr>
            <a:spLocks noGrp="1"/>
          </p:cNvSpPr>
          <p:nvPr>
            <p:ph type="ftr" sz="quarter" idx="11"/>
          </p:nvPr>
        </p:nvSpPr>
        <p:spPr/>
        <p:txBody>
          <a:bodyPr/>
          <a:lstStyle/>
          <a:p>
            <a:r>
              <a:rPr lang="en-US" dirty="0"/>
              <a:t>Add a footer</a:t>
            </a:r>
          </a:p>
        </p:txBody>
      </p:sp>
      <p:sp>
        <p:nvSpPr>
          <p:cNvPr id="20" name="Date Placeholder 19"/>
          <p:cNvSpPr>
            <a:spLocks noGrp="1"/>
          </p:cNvSpPr>
          <p:nvPr>
            <p:ph type="dt" sz="half" idx="10"/>
          </p:nvPr>
        </p:nvSpPr>
        <p:spPr/>
        <p:txBody>
          <a:bodyPr/>
          <a:lstStyle/>
          <a:p>
            <a:fld id="{333B76B7-5811-4114-8A95-998148FFD529}" type="datetime1">
              <a:rPr lang="en-US" smtClean="0"/>
              <a:t>12/25/2024</a:t>
            </a:fld>
            <a:endParaRPr lang="en-US" dirty="0"/>
          </a:p>
        </p:txBody>
      </p:sp>
      <p:sp>
        <p:nvSpPr>
          <p:cNvPr id="22" name="Slide Number Placeholder 21"/>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08816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175C077A-EF7A-41AA-8976-110EB7416C60}" type="datetime1">
              <a:rPr lang="en-US" smtClean="0"/>
              <a:t>12/25/2024</a:t>
            </a:fld>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22379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94507" y="609600"/>
            <a:ext cx="1143001"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3" y="609600"/>
            <a:ext cx="7696198" cy="54102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FF5912B-6681-4BDF-AE10-F59636249FF3}" type="datetime1">
              <a:rPr lang="en-US" smtClean="0"/>
              <a:t>12/25/2024</a:t>
            </a:fld>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65341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05C8E22-D0BA-4CB4-9C32-B27533199514}" type="datetime1">
              <a:rPr lang="en-US" smtClean="0"/>
              <a:t>12/25/2024</a:t>
            </a:fld>
            <a:endParaRPr dirty="0"/>
          </a:p>
        </p:txBody>
      </p:sp>
      <p:sp>
        <p:nvSpPr>
          <p:cNvPr id="6" name="Slide Number Placeholder 5"/>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50647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FC2180A9-7A83-412D-A8AC-5AF60A8AA507}" type="datetime1">
              <a:rPr lang="en-US" smtClean="0"/>
              <a:t>12/25/2024</a:t>
            </a:fld>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89459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522413" y="4876800"/>
            <a:ext cx="8229598"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4" name="Date Placeholder 3"/>
          <p:cNvSpPr>
            <a:spLocks noGrp="1"/>
          </p:cNvSpPr>
          <p:nvPr>
            <p:ph type="dt" sz="half" idx="10"/>
          </p:nvPr>
        </p:nvSpPr>
        <p:spPr/>
        <p:txBody>
          <a:bodyPr/>
          <a:lstStyle>
            <a:lvl1pPr>
              <a:defRPr>
                <a:solidFill>
                  <a:schemeClr val="tx1"/>
                </a:solidFill>
              </a:defRPr>
            </a:lvl1pPr>
          </a:lstStyle>
          <a:p>
            <a:fld id="{6A563DF0-FDDF-4143-9D8C-6AF41892E174}" type="datetime1">
              <a:rPr lang="en-US" smtClean="0"/>
              <a:t>12/25/2024</a:t>
            </a:fld>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48410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413" y="1904999"/>
            <a:ext cx="4435564"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30849" y="1904999"/>
            <a:ext cx="4435564"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8BB83F9-4677-4C31-8407-7919061A580B}" type="datetime1">
              <a:rPr lang="en-US" smtClean="0"/>
              <a:t>12/25/2024</a:t>
            </a:fld>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5122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3" y="1828800"/>
            <a:ext cx="4419599"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3" y="2590801"/>
            <a:ext cx="4419599"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4" y="1828800"/>
            <a:ext cx="4419599"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6814" y="2590801"/>
            <a:ext cx="4419599"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33939A6-3450-434F-A872-BEE63F7EB093}" type="datetime1">
              <a:rPr lang="en-US" smtClean="0"/>
              <a:t>12/25/2024</a:t>
            </a:fld>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9770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3BABB1C-FA00-4171-BA31-4C5E719472F3}" type="datetime1">
              <a:rPr lang="en-US" smtClean="0"/>
              <a:t>12/25/2024</a:t>
            </a:fld>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98131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6" name="bottom graphic"/>
          <p:cNvGrpSpPr/>
          <p:nvPr userDrawn="1"/>
        </p:nvGrpSpPr>
        <p:grpSpPr>
          <a:xfrm>
            <a:off x="0" y="6309360"/>
            <a:ext cx="12190231"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D76C8610-5B57-4C6B-BF9F-F5397A1F60B8}" type="datetime1">
              <a:rPr lang="en-US" smtClean="0"/>
              <a:t>12/25/2024</a:t>
            </a:fld>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03003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frame"/>
          <p:cNvSpPr/>
          <p:nvPr/>
        </p:nvSpPr>
        <p:spPr>
          <a:xfrm>
            <a:off x="1217610" y="1019175"/>
            <a:ext cx="6126480" cy="4572000"/>
          </a:xfrm>
          <a:prstGeom prst="rect">
            <a:avLst/>
          </a:prstGeom>
          <a:noFill/>
          <a:ln w="101600">
            <a:solidFill>
              <a:schemeClr val="accent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7923214" y="1371600"/>
            <a:ext cx="3124200" cy="2057400"/>
          </a:xfrm>
        </p:spPr>
        <p:txBody>
          <a:bodyPr anchor="b">
            <a:normAutofit/>
          </a:bodyPr>
          <a:lstStyle>
            <a:lvl1pPr algn="l">
              <a:defRPr sz="3200" b="1"/>
            </a:lvl1pPr>
          </a:lstStyle>
          <a:p>
            <a:r>
              <a:rPr lang="en-US"/>
              <a:t>Click to edit Master title style</a:t>
            </a:r>
            <a:endParaRPr/>
          </a:p>
        </p:txBody>
      </p:sp>
      <p:sp>
        <p:nvSpPr>
          <p:cNvPr id="3" name="Content Placeholder 2"/>
          <p:cNvSpPr>
            <a:spLocks noGrp="1"/>
          </p:cNvSpPr>
          <p:nvPr>
            <p:ph idx="1"/>
          </p:nvPr>
        </p:nvSpPr>
        <p:spPr>
          <a:xfrm>
            <a:off x="1491930" y="1293495"/>
            <a:ext cx="5577840" cy="40233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923214" y="3536829"/>
            <a:ext cx="3124200" cy="1797169"/>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BADBF3DD-8B6D-46AA-BCA9-242D4EF63DDF}" type="datetime1">
              <a:rPr lang="en-US" smtClean="0"/>
              <a:t>12/25/2024</a:t>
            </a:fld>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61613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frame"/>
          <p:cNvSpPr/>
          <p:nvPr/>
        </p:nvSpPr>
        <p:spPr>
          <a:xfrm>
            <a:off x="1217610" y="1019175"/>
            <a:ext cx="6126480" cy="4572000"/>
          </a:xfrm>
          <a:prstGeom prst="rect">
            <a:avLst/>
          </a:prstGeom>
          <a:noFill/>
          <a:ln w="101600">
            <a:solidFill>
              <a:schemeClr val="accent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7923214" y="1371600"/>
            <a:ext cx="3124200" cy="2057400"/>
          </a:xfrm>
        </p:spPr>
        <p:txBody>
          <a:bodyPr anchor="b">
            <a:norm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400490" y="1202055"/>
            <a:ext cx="5760720" cy="4206240"/>
          </a:xfrm>
          <a:solidFill>
            <a:schemeClr val="bg1">
              <a:lumMod val="95000"/>
            </a:schemeClr>
          </a:solidFill>
        </p:spPr>
        <p:txBody>
          <a:bodyPr tIns="914400">
            <a:normAutofit/>
          </a:bodyPr>
          <a:lstStyle>
            <a:lvl1pPr marL="0" indent="0" algn="ctr">
              <a:spcBef>
                <a:spcPts val="0"/>
              </a:spcBef>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923214" y="3536829"/>
            <a:ext cx="3124200" cy="1797171"/>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3C41AE9-3D4A-4A08-B03D-DC6D2ADF5464}" type="datetime1">
              <a:rPr lang="en-US" smtClean="0"/>
              <a:t>12/25/2024</a:t>
            </a:fld>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93186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14" name="bottom graphic"/>
          <p:cNvGrpSpPr/>
          <p:nvPr/>
        </p:nvGrpSpPr>
        <p:grpSpPr>
          <a:xfrm>
            <a:off x="0" y="6309360"/>
            <a:ext cx="12190231"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nvGrpSpPr>
          <p:cNvPr id="10" name="top graphic"/>
          <p:cNvGrpSpPr/>
          <p:nvPr/>
        </p:nvGrpSpPr>
        <p:grpSpPr>
          <a:xfrm>
            <a:off x="1279" y="0"/>
            <a:ext cx="12188952" cy="320040"/>
            <a:chOff x="1279" y="0"/>
            <a:chExt cx="12188952" cy="320040"/>
          </a:xfrm>
        </p:grpSpPr>
        <p:sp>
          <p:nvSpPr>
            <p:cNvPr id="11" name="Rectangle 10"/>
            <p:cNvSpPr/>
            <p:nvPr/>
          </p:nvSpPr>
          <p:spPr>
            <a:xfrm>
              <a:off x="1279" y="0"/>
              <a:ext cx="12188952" cy="1702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2" name="Rectangle 11"/>
            <p:cNvSpPr/>
            <p:nvPr/>
          </p:nvSpPr>
          <p:spPr>
            <a:xfrm>
              <a:off x="1279" y="170234"/>
              <a:ext cx="12188952" cy="14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3" name="Rectangle 12"/>
            <p:cNvSpPr/>
            <p:nvPr/>
          </p:nvSpPr>
          <p:spPr>
            <a:xfrm>
              <a:off x="1279" y="231421"/>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Placeholder 1"/>
          <p:cNvSpPr>
            <a:spLocks noGrp="1"/>
          </p:cNvSpPr>
          <p:nvPr>
            <p:ph type="title"/>
          </p:nvPr>
        </p:nvSpPr>
        <p:spPr>
          <a:xfrm>
            <a:off x="1522876" y="609600"/>
            <a:ext cx="9143538" cy="10668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76" y="1905000"/>
            <a:ext cx="9143538" cy="36974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bwMode="auto">
          <a:xfrm>
            <a:off x="1507498" y="6516865"/>
            <a:ext cx="6062145" cy="228600"/>
          </a:xfrm>
          <a:prstGeom prst="rect">
            <a:avLst/>
          </a:prstGeom>
        </p:spPr>
        <p:txBody>
          <a:bodyPr vert="horz" lIns="91440" tIns="45720" rIns="91440" bIns="45720" rtlCol="0" anchor="ctr"/>
          <a:lstStyle>
            <a:lvl1pPr algn="l">
              <a:defRPr sz="1100" cap="all" baseline="0">
                <a:solidFill>
                  <a:schemeClr val="bg1"/>
                </a:solidFill>
              </a:defRPr>
            </a:lvl1pPr>
          </a:lstStyle>
          <a:p>
            <a:r>
              <a:rPr lang="en-US" dirty="0"/>
              <a:t>Add a footer</a:t>
            </a:r>
          </a:p>
        </p:txBody>
      </p:sp>
      <p:sp>
        <p:nvSpPr>
          <p:cNvPr id="4" name="Date Placeholder 3"/>
          <p:cNvSpPr>
            <a:spLocks noGrp="1"/>
          </p:cNvSpPr>
          <p:nvPr>
            <p:ph type="dt" sz="half" idx="2"/>
          </p:nvPr>
        </p:nvSpPr>
        <p:spPr bwMode="auto">
          <a:xfrm>
            <a:off x="7994363" y="6516865"/>
            <a:ext cx="1327622" cy="228600"/>
          </a:xfrm>
          <a:prstGeom prst="rect">
            <a:avLst/>
          </a:prstGeom>
        </p:spPr>
        <p:txBody>
          <a:bodyPr vert="horz" lIns="91440" tIns="45720" rIns="91440" bIns="45720" rtlCol="0" anchor="ctr"/>
          <a:lstStyle>
            <a:lvl1pPr algn="r">
              <a:defRPr sz="1100">
                <a:solidFill>
                  <a:schemeClr val="bg1"/>
                </a:solidFill>
              </a:defRPr>
            </a:lvl1pPr>
          </a:lstStyle>
          <a:p>
            <a:fld id="{5C6E67D0-0200-42BE-A0B2-78C70FBBB312}" type="datetime1">
              <a:rPr lang="en-US" smtClean="0"/>
              <a:pPr/>
              <a:t>12/25/2024</a:t>
            </a:fld>
            <a:endParaRPr lang="en-US" dirty="0"/>
          </a:p>
        </p:txBody>
      </p:sp>
      <p:sp>
        <p:nvSpPr>
          <p:cNvPr id="6" name="Slide Number Placeholder 5"/>
          <p:cNvSpPr>
            <a:spLocks noGrp="1"/>
          </p:cNvSpPr>
          <p:nvPr>
            <p:ph type="sldNum" sz="quarter" idx="4"/>
          </p:nvPr>
        </p:nvSpPr>
        <p:spPr bwMode="auto">
          <a:xfrm>
            <a:off x="9730094" y="6516865"/>
            <a:ext cx="936319" cy="228600"/>
          </a:xfrm>
          <a:prstGeom prst="rect">
            <a:avLst/>
          </a:prstGeom>
        </p:spPr>
        <p:txBody>
          <a:bodyPr vert="horz" lIns="91440" tIns="45720" rIns="91440" bIns="45720" rtlCol="0" anchor="ctr"/>
          <a:lstStyle>
            <a:lvl1pPr algn="r">
              <a:defRPr sz="1100">
                <a:solidFill>
                  <a:schemeClr val="bg1"/>
                </a:solidFill>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31068189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1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accent1">
              <a:lumMod val="50000"/>
            </a:schemeClr>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1"/>
        </a:buClr>
        <a:buSzPct val="80000"/>
        <a:buFont typeface="Wingdings"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Clr>
          <a:schemeClr val="tx1"/>
        </a:buClr>
        <a:buSzPct val="10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tx1"/>
        </a:buClr>
        <a:buSzPct val="80000"/>
        <a:buFont typeface="Wingdings" pitchFamily="2" charset="2"/>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t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hyperlink" Target="https://earth.org/what-is-food-waste/" TargetMode="External"/><Relationship Id="rId4" Type="http://schemas.openxmlformats.org/officeDocument/2006/relationships/image" Target="../media/image4.png"/><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9.png"/></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9.png"/></Relationships>
</file>

<file path=ppt/slides/_rels/slide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9.png"/></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9.png"/></Relationships>
</file>

<file path=ppt/slides/_rels/slide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9.png"/></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9.png"/></Relationships>
</file>

<file path=ppt/slides/_rels/slide4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9.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9.png"/></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9.png"/></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9.png"/></Relationships>
</file>

<file path=ppt/slides/_rels/slide5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9.png"/></Relationships>
</file>

<file path=ppt/slides/_rels/slide5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9.png"/></Relationships>
</file>

<file path=ppt/slides/_rels/slide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0.png"/><Relationship Id="rId5" Type="http://schemas.openxmlformats.org/officeDocument/2006/relationships/image" Target="../media/image5.pn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9.png"/></Relationships>
</file>

<file path=ppt/slides/_rels/slide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51.png"/><Relationship Id="rId4" Type="http://schemas.openxmlformats.org/officeDocument/2006/relationships/image" Target="../media/image4.png"/><Relationship Id="rId9" Type="http://schemas.openxmlformats.org/officeDocument/2006/relationships/image" Target="../media/image9.png"/></Relationships>
</file>

<file path=ppt/slides/_rels/slide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3.png"/><Relationship Id="rId5" Type="http://schemas.openxmlformats.org/officeDocument/2006/relationships/image" Target="../media/image5.pn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9.png"/></Relationships>
</file>

<file path=ppt/slides/_rels/slide5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5.png"/><Relationship Id="rId5" Type="http://schemas.openxmlformats.org/officeDocument/2006/relationships/image" Target="../media/image5.png"/><Relationship Id="rId10" Type="http://schemas.openxmlformats.org/officeDocument/2006/relationships/image" Target="../media/image54.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56.png"/><Relationship Id="rId4" Type="http://schemas.openxmlformats.org/officeDocument/2006/relationships/image" Target="../media/image4.png"/><Relationship Id="rId9" Type="http://schemas.openxmlformats.org/officeDocument/2006/relationships/image" Target="../media/image9.png"/></Relationships>
</file>

<file path=ppt/slides/_rels/slide6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8.png"/><Relationship Id="rId5" Type="http://schemas.openxmlformats.org/officeDocument/2006/relationships/image" Target="../media/image5.png"/><Relationship Id="rId10" Type="http://schemas.openxmlformats.org/officeDocument/2006/relationships/image" Target="../media/image57.png"/><Relationship Id="rId4" Type="http://schemas.openxmlformats.org/officeDocument/2006/relationships/image" Target="../media/image4.png"/><Relationship Id="rId9" Type="http://schemas.openxmlformats.org/officeDocument/2006/relationships/image" Target="../media/image9.png"/></Relationships>
</file>

<file path=ppt/slides/_rels/slide6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59.png"/><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765820" y="1196752"/>
            <a:ext cx="10441160" cy="3024336"/>
          </a:xfrm>
        </p:spPr>
        <p:txBody>
          <a:bodyPr>
            <a:noAutofit/>
          </a:bodyPr>
          <a:lstStyle/>
          <a:p>
            <a:pPr algn="ctr"/>
            <a:r>
              <a:rPr lang="en-GB" sz="44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44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44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44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44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44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4400" b="1" i="0" u="none" strike="noStrike" baseline="0" dirty="0">
                <a:solidFill>
                  <a:srgbClr val="FF0000"/>
                </a:solidFill>
                <a:effectLst>
                  <a:outerShdw blurRad="38100" dist="38100" dir="2700000" algn="tl">
                    <a:srgbClr val="000000">
                      <a:alpha val="43137"/>
                    </a:srgbClr>
                  </a:outerShdw>
                </a:effectLst>
                <a:latin typeface="CharterBT-Roman"/>
              </a:rPr>
              <a:t>-</a:t>
            </a:r>
            <a:r>
              <a:rPr lang="ro-RO" sz="44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4400" b="1" i="0" u="none" strike="noStrike" baseline="0" dirty="0">
                <a:solidFill>
                  <a:srgbClr val="FF0000"/>
                </a:solidFill>
                <a:effectLst>
                  <a:outerShdw blurRad="38100" dist="38100" dir="2700000" algn="tl">
                    <a:srgbClr val="000000">
                      <a:alpha val="43137"/>
                    </a:srgbClr>
                  </a:outerShdw>
                </a:effectLst>
                <a:latin typeface="CharterBT-Roman"/>
              </a:rPr>
              <a:t>-</a:t>
            </a:r>
            <a:r>
              <a:rPr lang="ro-RO" sz="4400" b="1" i="0" u="none" strike="noStrike" baseline="0" dirty="0" err="1">
                <a:solidFill>
                  <a:srgbClr val="FF0000"/>
                </a:solidFill>
                <a:effectLst>
                  <a:outerShdw blurRad="38100" dist="38100" dir="2700000" algn="tl">
                    <a:srgbClr val="000000">
                      <a:alpha val="43137"/>
                    </a:srgbClr>
                  </a:outerShdw>
                </a:effectLst>
                <a:latin typeface="CharterBT-Roman"/>
              </a:rPr>
              <a:t>Skills</a:t>
            </a:r>
            <a:br>
              <a:rPr lang="en-GB" sz="4400" b="1" i="0" u="none" strike="noStrike" baseline="0" dirty="0">
                <a:solidFill>
                  <a:srgbClr val="FF0000"/>
                </a:solidFill>
                <a:effectLst>
                  <a:outerShdw blurRad="38100" dist="38100" dir="2700000" algn="tl">
                    <a:srgbClr val="000000">
                      <a:alpha val="43137"/>
                    </a:srgbClr>
                  </a:outerShdw>
                </a:effectLst>
                <a:latin typeface="CharterBT-Roman"/>
              </a:rPr>
            </a:br>
            <a:br>
              <a:rPr lang="en-GB" sz="4400" b="1" i="0" u="none" strike="noStrike" baseline="0" dirty="0">
                <a:solidFill>
                  <a:srgbClr val="FF0000"/>
                </a:solidFill>
                <a:effectLst>
                  <a:outerShdw blurRad="38100" dist="38100" dir="2700000" algn="tl">
                    <a:srgbClr val="000000">
                      <a:alpha val="43137"/>
                    </a:srgbClr>
                  </a:outerShdw>
                </a:effectLst>
                <a:latin typeface="CharterBT-Roman"/>
              </a:rPr>
            </a:br>
            <a:endParaRPr lang="en-US" sz="2400" b="1" dirty="0">
              <a:solidFill>
                <a:srgbClr val="0000FF"/>
              </a:solidFill>
              <a:effectLst>
                <a:outerShdw blurRad="38100" dist="38100" dir="2700000" algn="tl">
                  <a:srgbClr val="000000">
                    <a:alpha val="43137"/>
                  </a:srgbClr>
                </a:outerShdw>
              </a:effectLst>
              <a:highlight>
                <a:srgbClr val="FFFF00"/>
              </a:highlight>
            </a:endParaRPr>
          </a:p>
        </p:txBody>
      </p:sp>
      <p:sp>
        <p:nvSpPr>
          <p:cNvPr id="3" name="Content Placeholder 2"/>
          <p:cNvSpPr>
            <a:spLocks noGrp="1"/>
          </p:cNvSpPr>
          <p:nvPr>
            <p:ph type="subTitle" idx="1"/>
          </p:nvPr>
        </p:nvSpPr>
        <p:spPr>
          <a:xfrm>
            <a:off x="0" y="5230128"/>
            <a:ext cx="9626831" cy="898588"/>
          </a:xfrm>
        </p:spPr>
        <p:txBody>
          <a:bodyPr>
            <a:noAutofit/>
          </a:bodyPr>
          <a:lstStyle/>
          <a:p>
            <a:r>
              <a:rPr lang="en-GB" sz="2200" b="1" dirty="0">
                <a:solidFill>
                  <a:srgbClr val="7030A0"/>
                </a:solidFill>
              </a:rPr>
              <a:t>KA220-VET - Cooperation partnerships in vocational</a:t>
            </a:r>
            <a:r>
              <a:rPr lang="ro-RO" sz="2200" b="1" dirty="0">
                <a:solidFill>
                  <a:srgbClr val="7030A0"/>
                </a:solidFill>
              </a:rPr>
              <a:t> </a:t>
            </a:r>
            <a:r>
              <a:rPr lang="en-GB" sz="2200" b="1" dirty="0">
                <a:solidFill>
                  <a:srgbClr val="7030A0"/>
                </a:solidFill>
              </a:rPr>
              <a:t>education and training</a:t>
            </a:r>
            <a:endParaRPr lang="ro-RO" sz="2200" b="1" dirty="0">
              <a:solidFill>
                <a:srgbClr val="7030A0"/>
              </a:solidFill>
            </a:endParaRPr>
          </a:p>
          <a:p>
            <a:r>
              <a:rPr lang="en-GB" sz="2200" b="1" i="0" u="none" strike="noStrike" baseline="0" dirty="0">
                <a:solidFill>
                  <a:srgbClr val="7030A0"/>
                </a:solidFill>
              </a:rPr>
              <a:t>2023-1-RO01-KA220-HED-000155888</a:t>
            </a:r>
            <a:endParaRPr lang="en-US" sz="2200" b="1" dirty="0">
              <a:solidFill>
                <a:srgbClr val="7030A0"/>
              </a:solidFill>
            </a:endParaRPr>
          </a:p>
        </p:txBody>
      </p:sp>
      <p:pic>
        <p:nvPicPr>
          <p:cNvPr id="4" name="Picture 3">
            <a:extLst>
              <a:ext uri="{FF2B5EF4-FFF2-40B4-BE49-F238E27FC236}">
                <a16:creationId xmlns:a16="http://schemas.microsoft.com/office/drawing/2014/main" id="{FD23F522-17A5-9AB4-3989-B20C7839F7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6336" y="106446"/>
            <a:ext cx="989302" cy="985008"/>
          </a:xfrm>
          <a:prstGeom prst="rect">
            <a:avLst/>
          </a:prstGeom>
        </p:spPr>
      </p:pic>
      <p:pic>
        <p:nvPicPr>
          <p:cNvPr id="8" name="Picture 7">
            <a:extLst>
              <a:ext uri="{FF2B5EF4-FFF2-40B4-BE49-F238E27FC236}">
                <a16:creationId xmlns:a16="http://schemas.microsoft.com/office/drawing/2014/main" id="{905B9CB0-C9B2-50F4-419B-540CBE2F3522}"/>
              </a:ext>
            </a:extLst>
          </p:cNvPr>
          <p:cNvPicPr>
            <a:picLocks noChangeAspect="1"/>
          </p:cNvPicPr>
          <p:nvPr/>
        </p:nvPicPr>
        <p:blipFill>
          <a:blip r:embed="rId4"/>
          <a:stretch>
            <a:fillRect/>
          </a:stretch>
        </p:blipFill>
        <p:spPr>
          <a:xfrm>
            <a:off x="9046740" y="3363168"/>
            <a:ext cx="2950679" cy="2945505"/>
          </a:xfrm>
          <a:prstGeom prst="rect">
            <a:avLst/>
          </a:prstGeom>
        </p:spPr>
      </p:pic>
      <p:pic>
        <p:nvPicPr>
          <p:cNvPr id="15" name="Picture 14">
            <a:extLst>
              <a:ext uri="{FF2B5EF4-FFF2-40B4-BE49-F238E27FC236}">
                <a16:creationId xmlns:a16="http://schemas.microsoft.com/office/drawing/2014/main" id="{FAAE85A0-0DB3-5D39-CC8F-BF0D926E752C}"/>
              </a:ext>
            </a:extLst>
          </p:cNvPr>
          <p:cNvPicPr>
            <a:picLocks noChangeAspect="1"/>
          </p:cNvPicPr>
          <p:nvPr/>
        </p:nvPicPr>
        <p:blipFill>
          <a:blip r:embed="rId5"/>
          <a:stretch>
            <a:fillRect/>
          </a:stretch>
        </p:blipFill>
        <p:spPr>
          <a:xfrm>
            <a:off x="7407528" y="131252"/>
            <a:ext cx="844218" cy="854904"/>
          </a:xfrm>
          <a:prstGeom prst="rect">
            <a:avLst/>
          </a:prstGeom>
        </p:spPr>
      </p:pic>
      <p:pic>
        <p:nvPicPr>
          <p:cNvPr id="18" name="Picture 17">
            <a:extLst>
              <a:ext uri="{FF2B5EF4-FFF2-40B4-BE49-F238E27FC236}">
                <a16:creationId xmlns:a16="http://schemas.microsoft.com/office/drawing/2014/main" id="{F6F4E74A-7D7A-86B2-3269-4F9B1BD6AF08}"/>
              </a:ext>
            </a:extLst>
          </p:cNvPr>
          <p:cNvPicPr>
            <a:picLocks noChangeAspect="1"/>
          </p:cNvPicPr>
          <p:nvPr/>
        </p:nvPicPr>
        <p:blipFill>
          <a:blip r:embed="rId6"/>
          <a:stretch>
            <a:fillRect/>
          </a:stretch>
        </p:blipFill>
        <p:spPr>
          <a:xfrm>
            <a:off x="8700631" y="174645"/>
            <a:ext cx="1372001" cy="754426"/>
          </a:xfrm>
          <a:prstGeom prst="rect">
            <a:avLst/>
          </a:prstGeom>
        </p:spPr>
      </p:pic>
      <p:sp>
        <p:nvSpPr>
          <p:cNvPr id="28" name="TextBox 27">
            <a:extLst>
              <a:ext uri="{FF2B5EF4-FFF2-40B4-BE49-F238E27FC236}">
                <a16:creationId xmlns:a16="http://schemas.microsoft.com/office/drawing/2014/main" id="{5987D51E-D180-AAAF-9910-17A0ECD4CDCC}"/>
              </a:ext>
            </a:extLst>
          </p:cNvPr>
          <p:cNvSpPr txBox="1"/>
          <p:nvPr/>
        </p:nvSpPr>
        <p:spPr>
          <a:xfrm>
            <a:off x="65359" y="6276430"/>
            <a:ext cx="12058106" cy="523220"/>
          </a:xfrm>
          <a:prstGeom prst="rect">
            <a:avLst/>
          </a:prstGeom>
          <a:noFill/>
          <a:ln>
            <a:solidFill>
              <a:schemeClr val="accent1">
                <a:lumMod val="20000"/>
                <a:lumOff val="80000"/>
              </a:schemeClr>
            </a:solidFill>
          </a:ln>
        </p:spPr>
        <p:txBody>
          <a:bodyPr wrap="square">
            <a:spAutoFit/>
          </a:bodyPr>
          <a:lstStyle/>
          <a:p>
            <a:pPr algn="ctr"/>
            <a:r>
              <a:rPr lang="ro-RO" sz="1400" b="1" dirty="0" err="1">
                <a:effectLst/>
                <a:latin typeface="coranto-2"/>
              </a:rPr>
              <a:t>Disclaimer</a:t>
            </a:r>
            <a:r>
              <a:rPr lang="ro-RO" sz="1400" b="0" i="1" dirty="0">
                <a:solidFill>
                  <a:srgbClr val="0000FF"/>
                </a:solidFill>
                <a:effectLst/>
                <a:latin typeface="coranto-2"/>
              </a:rPr>
              <a:t>: </a:t>
            </a:r>
            <a:r>
              <a:rPr lang="en-GB" sz="14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400" i="1" dirty="0">
              <a:solidFill>
                <a:srgbClr val="0000FF"/>
              </a:solidFill>
            </a:endParaRPr>
          </a:p>
        </p:txBody>
      </p:sp>
      <p:pic>
        <p:nvPicPr>
          <p:cNvPr id="1028" name="Picture 4" descr="EU logos for funding">
            <a:extLst>
              <a:ext uri="{FF2B5EF4-FFF2-40B4-BE49-F238E27FC236}">
                <a16:creationId xmlns:a16="http://schemas.microsoft.com/office/drawing/2014/main" id="{6E3F07EC-3A2A-90A3-0A0D-D91AF02DD4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518"/>
          <a:stretch/>
        </p:blipFill>
        <p:spPr bwMode="auto">
          <a:xfrm>
            <a:off x="100977" y="69668"/>
            <a:ext cx="3152288" cy="6477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7ED44AD8-386B-4A85-A0AF-1E1BB069255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029739" y="69668"/>
            <a:ext cx="1089900" cy="1180081"/>
          </a:xfrm>
          <a:prstGeom prst="rect">
            <a:avLst/>
          </a:prstGeom>
        </p:spPr>
      </p:pic>
      <p:pic>
        <p:nvPicPr>
          <p:cNvPr id="35" name="Picture 34">
            <a:extLst>
              <a:ext uri="{FF2B5EF4-FFF2-40B4-BE49-F238E27FC236}">
                <a16:creationId xmlns:a16="http://schemas.microsoft.com/office/drawing/2014/main" id="{7C7E9E89-C08E-EE44-7A41-1AB22B475DE4}"/>
              </a:ext>
            </a:extLst>
          </p:cNvPr>
          <p:cNvPicPr>
            <a:picLocks noChangeAspect="1"/>
          </p:cNvPicPr>
          <p:nvPr/>
        </p:nvPicPr>
        <p:blipFill>
          <a:blip r:embed="rId9"/>
          <a:stretch>
            <a:fillRect/>
          </a:stretch>
        </p:blipFill>
        <p:spPr>
          <a:xfrm>
            <a:off x="5875366" y="131252"/>
            <a:ext cx="1268781" cy="917109"/>
          </a:xfrm>
          <a:prstGeom prst="rect">
            <a:avLst/>
          </a:prstGeom>
        </p:spPr>
      </p:pic>
      <p:pic>
        <p:nvPicPr>
          <p:cNvPr id="36" name="Picture 35">
            <a:extLst>
              <a:ext uri="{FF2B5EF4-FFF2-40B4-BE49-F238E27FC236}">
                <a16:creationId xmlns:a16="http://schemas.microsoft.com/office/drawing/2014/main" id="{0FC39270-9532-8C00-47C4-F39126C6EB56}"/>
              </a:ext>
            </a:extLst>
          </p:cNvPr>
          <p:cNvPicPr>
            <a:picLocks noChangeAspect="1"/>
          </p:cNvPicPr>
          <p:nvPr/>
        </p:nvPicPr>
        <p:blipFill>
          <a:blip r:embed="rId10"/>
          <a:stretch>
            <a:fillRect/>
          </a:stretch>
        </p:blipFill>
        <p:spPr>
          <a:xfrm>
            <a:off x="10970403" y="11566"/>
            <a:ext cx="1182658" cy="1180081"/>
          </a:xfrm>
          <a:prstGeom prst="rect">
            <a:avLst/>
          </a:prstGeom>
        </p:spPr>
      </p:pic>
    </p:spTree>
    <p:extLst>
      <p:ext uri="{BB962C8B-B14F-4D97-AF65-F5344CB8AC3E}">
        <p14:creationId xmlns:p14="http://schemas.microsoft.com/office/powerpoint/2010/main" val="295718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2288A57-940E-875E-D1B8-BFCE3FFE456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F02BA4F-5719-C5E3-A247-5BBD557F63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9FABEBEC-743A-2A15-BDDA-742314BA97B9}"/>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F297779D-F709-E949-3526-13358A74DB9C}"/>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AA1AB350-7404-4BEC-77C3-354AE28EB0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3017AE3-FF34-8B96-77C0-86362B18FF4B}"/>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BF409096-CC1B-1B3D-5C22-519E6214E2B7}"/>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F710B23C-5D3D-B38C-B4B7-2ED1F8D0956D}"/>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0B114D34-85CF-6C58-5D10-6D562ABABA33}"/>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A3CBBF6A-F349-41E8-0B13-464C3BAF74FF}"/>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F7693737-E632-FD14-8165-598E60AC5F1D}"/>
              </a:ext>
            </a:extLst>
          </p:cNvPr>
          <p:cNvSpPr txBox="1"/>
          <p:nvPr/>
        </p:nvSpPr>
        <p:spPr>
          <a:xfrm>
            <a:off x="693812" y="2060849"/>
            <a:ext cx="10729191" cy="3292633"/>
          </a:xfrm>
          <a:prstGeom prst="rect">
            <a:avLst/>
          </a:prstGeom>
          <a:noFill/>
          <a:ln>
            <a:solidFill>
              <a:schemeClr val="accent1">
                <a:lumMod val="20000"/>
                <a:lumOff val="80000"/>
              </a:schemeClr>
            </a:solidFill>
          </a:ln>
        </p:spPr>
        <p:txBody>
          <a:bodyPr wrap="square">
            <a:spAutoFit/>
          </a:bodyPr>
          <a:lstStyle/>
          <a:p>
            <a:pPr>
              <a:lnSpc>
                <a:spcPct val="107000"/>
              </a:lnSpc>
              <a:spcAft>
                <a:spcPts val="800"/>
              </a:spcAft>
            </a:pPr>
            <a:r>
              <a:rPr lang="tr-TR"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800" b="1" kern="100" dirty="0" err="1">
                <a:effectLst/>
                <a:latin typeface="Calibri" panose="020F0502020204030204" pitchFamily="34" charset="0"/>
                <a:ea typeface="Calibri" panose="020F0502020204030204" pitchFamily="34" charset="0"/>
                <a:cs typeface="Times New Roman" panose="02020603050405020304" pitchFamily="18" charset="0"/>
              </a:rPr>
              <a:t>Vegetables</a:t>
            </a:r>
            <a:endParaRPr lang="tr-TR"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Leafy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non-leafy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cruciferous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root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vegetables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R</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ich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vitamins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C,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folic</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acid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minerals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such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as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calcium</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iron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potassium</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fibre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phyto-chemicals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359E000-1EFF-C540-095C-95DD1CFEECAA}"/>
              </a:ext>
            </a:extLst>
          </p:cNvPr>
          <p:cNvPicPr>
            <a:picLocks noChangeAspect="1"/>
          </p:cNvPicPr>
          <p:nvPr/>
        </p:nvPicPr>
        <p:blipFill>
          <a:blip r:embed="rId10"/>
          <a:stretch>
            <a:fillRect/>
          </a:stretch>
        </p:blipFill>
        <p:spPr>
          <a:xfrm>
            <a:off x="4629657" y="4365104"/>
            <a:ext cx="2857500" cy="1600200"/>
          </a:xfrm>
          <a:prstGeom prst="rect">
            <a:avLst/>
          </a:prstGeom>
        </p:spPr>
      </p:pic>
    </p:spTree>
    <p:extLst>
      <p:ext uri="{BB962C8B-B14F-4D97-AF65-F5344CB8AC3E}">
        <p14:creationId xmlns:p14="http://schemas.microsoft.com/office/powerpoint/2010/main" val="263449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CB9668-3C91-6CFD-61F8-45DA64EC8E9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BF671D9-E636-5201-9076-1C81F11AA9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4DBFE358-2D52-AFAD-DCC7-7DF0E90E9257}"/>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6F939ABB-BD9D-3F17-FEE2-4FFDA6DD7314}"/>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C3A1AAE7-CD49-B589-3141-EC6437CFD4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08D6BBA-B5F9-B10E-5283-3DA4750DE06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8CBC5756-B419-70D8-92EB-9213FADBC2DB}"/>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8925BAA2-5082-B858-8854-7BDB10EEF154}"/>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A6BD7288-8C64-E98A-7E1F-BACD6CBBB481}"/>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A20ADFC4-F7DF-52E2-970A-4619A2C28004}"/>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14A466F1-D45F-E3AD-123D-F448FB52A1D1}"/>
              </a:ext>
            </a:extLst>
          </p:cNvPr>
          <p:cNvSpPr txBox="1"/>
          <p:nvPr/>
        </p:nvSpPr>
        <p:spPr>
          <a:xfrm>
            <a:off x="693812" y="2060849"/>
            <a:ext cx="10729191" cy="2849113"/>
          </a:xfrm>
          <a:prstGeom prst="rect">
            <a:avLst/>
          </a:prstGeom>
          <a:noFill/>
          <a:ln>
            <a:solidFill>
              <a:schemeClr val="accent1">
                <a:lumMod val="20000"/>
                <a:lumOff val="80000"/>
              </a:schemeClr>
            </a:solidFill>
          </a:ln>
        </p:spPr>
        <p:txBody>
          <a:bodyPr wrap="square">
            <a:spAutoFit/>
          </a:bodyPr>
          <a:lstStyle/>
          <a:p>
            <a:pPr algn="just">
              <a:lnSpc>
                <a:spcPct val="107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2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servings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should be eaten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include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1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daily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dark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green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yellow-orange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vegetables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should be included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1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½ C.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cooked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vegetables</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1 C.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vegetable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juice</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1 C.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raw</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vegetables</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23BD81F-3A94-6F81-F22D-B8413ECFCC6C}"/>
              </a:ext>
            </a:extLst>
          </p:cNvPr>
          <p:cNvPicPr>
            <a:picLocks noChangeAspect="1"/>
          </p:cNvPicPr>
          <p:nvPr/>
        </p:nvPicPr>
        <p:blipFill>
          <a:blip r:embed="rId10"/>
          <a:stretch>
            <a:fillRect/>
          </a:stretch>
        </p:blipFill>
        <p:spPr>
          <a:xfrm>
            <a:off x="6510091" y="3068960"/>
            <a:ext cx="3242723" cy="2189981"/>
          </a:xfrm>
          <a:prstGeom prst="rect">
            <a:avLst/>
          </a:prstGeom>
        </p:spPr>
      </p:pic>
    </p:spTree>
    <p:extLst>
      <p:ext uri="{BB962C8B-B14F-4D97-AF65-F5344CB8AC3E}">
        <p14:creationId xmlns:p14="http://schemas.microsoft.com/office/powerpoint/2010/main" val="355355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7441E06-8E65-3A74-52B1-EDA77CEE5A6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3DF295F-1250-D30C-CE8B-630225E2BC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148EAF00-10CC-23BE-B8A3-B284467D5B2B}"/>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45CD431F-F7C4-CE0D-C122-A9F63F7B6F53}"/>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D69F6B50-2B1A-8703-393F-CE2FD3D160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A7130FD-E954-0B66-A5A2-4D46B38FA19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C9B08354-DF79-95C2-1A7F-79EC5479BE80}"/>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E56DA1DE-9848-2ABF-C16E-E8A5261597CD}"/>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40BF84D1-CE90-6B7C-679F-A646E31F0270}"/>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9F35E532-5172-9C61-D993-4EE2247BC554}"/>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C9E92018-4B2A-6C3A-D9E9-0D889CA174EA}"/>
              </a:ext>
            </a:extLst>
          </p:cNvPr>
          <p:cNvSpPr txBox="1"/>
          <p:nvPr/>
        </p:nvSpPr>
        <p:spPr>
          <a:xfrm>
            <a:off x="693812" y="2060849"/>
            <a:ext cx="10729191" cy="4444999"/>
          </a:xfrm>
          <a:prstGeom prst="rect">
            <a:avLst/>
          </a:prstGeom>
          <a:noFill/>
          <a:ln>
            <a:solidFill>
              <a:schemeClr val="accent1">
                <a:lumMod val="20000"/>
                <a:lumOff val="80000"/>
              </a:schemeClr>
            </a:solidFill>
          </a:ln>
        </p:spPr>
        <p:txBody>
          <a:bodyPr wrap="square">
            <a:spAutoFit/>
          </a:bodyPr>
          <a:lstStyle/>
          <a:p>
            <a:pPr algn="just">
              <a:lnSpc>
                <a:spcPct val="107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Meat</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fish</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alternatives</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M</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poultry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fish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seafood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Alternatives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soya,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pulses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nuts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seeds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S</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ources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protein,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iron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zinc</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100 g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per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sufficient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1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100 g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poultry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fish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100 g is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about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size of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deck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cards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palm</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your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hand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½ C.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cooked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beans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legumes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nuts</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2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eggs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4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egg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whites</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3513B86-C5B5-ADD3-6980-4883A4839218}"/>
              </a:ext>
            </a:extLst>
          </p:cNvPr>
          <p:cNvPicPr>
            <a:picLocks noChangeAspect="1"/>
          </p:cNvPicPr>
          <p:nvPr/>
        </p:nvPicPr>
        <p:blipFill>
          <a:blip r:embed="rId10"/>
          <a:stretch>
            <a:fillRect/>
          </a:stretch>
        </p:blipFill>
        <p:spPr>
          <a:xfrm>
            <a:off x="6913693" y="4077072"/>
            <a:ext cx="4392488" cy="2459360"/>
          </a:xfrm>
          <a:prstGeom prst="rect">
            <a:avLst/>
          </a:prstGeom>
        </p:spPr>
      </p:pic>
    </p:spTree>
    <p:extLst>
      <p:ext uri="{BB962C8B-B14F-4D97-AF65-F5344CB8AC3E}">
        <p14:creationId xmlns:p14="http://schemas.microsoft.com/office/powerpoint/2010/main" val="178437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D1B3D08-7BA0-AF0E-E83B-D53D13B336F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381CA17-E58D-DAC6-C06C-262587AAA8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E053F6F5-4B90-0950-D4C1-28D311497FE1}"/>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F9CDEE69-5E33-8BF6-8C90-40F069978AAD}"/>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54FB818A-B64D-4CBC-4837-33668606C5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7D42403-E3B4-E378-2E7B-606B91E75DD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239AF02E-3CC1-26EE-BD70-1EA3E543AFC4}"/>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29565B5A-A7AD-5110-4246-2D40F6A829F4}"/>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5A5970BB-6537-6ACD-782B-562CA545F964}"/>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CD854FCF-5354-2ABB-8D83-EF032A2DF858}"/>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83EDD6E0-38C9-BE4D-D1AE-DC50DADC8F51}"/>
              </a:ext>
            </a:extLst>
          </p:cNvPr>
          <p:cNvSpPr txBox="1"/>
          <p:nvPr/>
        </p:nvSpPr>
        <p:spPr>
          <a:xfrm>
            <a:off x="693812" y="2060849"/>
            <a:ext cx="10729191" cy="4968861"/>
          </a:xfrm>
          <a:prstGeom prst="rect">
            <a:avLst/>
          </a:prstGeom>
          <a:noFill/>
          <a:ln>
            <a:solidFill>
              <a:schemeClr val="accent1">
                <a:lumMod val="20000"/>
                <a:lumOff val="80000"/>
              </a:schemeClr>
            </a:solidFill>
          </a:ln>
        </p:spPr>
        <p:txBody>
          <a:bodyPr wrap="square">
            <a:spAutoFit/>
          </a:bodyPr>
          <a:lstStyle/>
          <a:p>
            <a:pPr algn="just">
              <a:lnSpc>
                <a:spcPct val="107000"/>
              </a:lnSpc>
              <a:spcAft>
                <a:spcPts val="800"/>
              </a:spcAft>
            </a:pPr>
            <a:r>
              <a:rPr lang="tr-TR"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800" b="1" kern="100" dirty="0" err="1">
                <a:effectLst/>
                <a:latin typeface="Calibri" panose="020F0502020204030204" pitchFamily="34" charset="0"/>
                <a:ea typeface="Calibri" panose="020F0502020204030204" pitchFamily="34" charset="0"/>
                <a:cs typeface="Times New Roman" panose="02020603050405020304" pitchFamily="18" charset="0"/>
              </a:rPr>
              <a:t>Milk</a:t>
            </a:r>
            <a:r>
              <a:rPr lang="tr-TR" sz="2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800" b="1" kern="100" dirty="0" err="1">
                <a:effectLst/>
                <a:latin typeface="Calibri" panose="020F0502020204030204" pitchFamily="34" charset="0"/>
                <a:ea typeface="Calibri" panose="020F0502020204030204" pitchFamily="34" charset="0"/>
                <a:cs typeface="Times New Roman" panose="02020603050405020304" pitchFamily="18" charset="0"/>
              </a:rPr>
              <a:t>dairy</a:t>
            </a:r>
            <a:r>
              <a:rPr lang="tr-TR" sz="2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800" b="1" kern="100" dirty="0" err="1">
                <a:effectLst/>
                <a:latin typeface="Calibri" panose="020F0502020204030204" pitchFamily="34" charset="0"/>
                <a:ea typeface="Calibri" panose="020F0502020204030204" pitchFamily="34" charset="0"/>
                <a:cs typeface="Times New Roman" panose="02020603050405020304" pitchFamily="18" charset="0"/>
              </a:rPr>
              <a:t>products</a:t>
            </a:r>
            <a:r>
              <a:rPr lang="tr-TR" sz="2800" b="1"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800" b="1" kern="100" dirty="0" err="1">
                <a:effectLst/>
                <a:latin typeface="Calibri" panose="020F0502020204030204" pitchFamily="34" charset="0"/>
                <a:ea typeface="Calibri" panose="020F0502020204030204" pitchFamily="34" charset="0"/>
                <a:cs typeface="Times New Roman" panose="02020603050405020304" pitchFamily="18" charset="0"/>
              </a:rPr>
              <a:t>alternatives</a:t>
            </a:r>
            <a:endParaRPr lang="tr-TR"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E</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xcellent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protein,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calcium</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B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vitamins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2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3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glasses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skimmed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half-fat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milk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yogurt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per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2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servings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cheese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1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250 g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1 C. of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skimmed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half-fat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milk</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yogurt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50 g hard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cheese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lower-fat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versions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are</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EF867DD-89F1-6DEB-B583-46FF6337AB3E}"/>
              </a:ext>
            </a:extLst>
          </p:cNvPr>
          <p:cNvPicPr>
            <a:picLocks noChangeAspect="1"/>
          </p:cNvPicPr>
          <p:nvPr/>
        </p:nvPicPr>
        <p:blipFill>
          <a:blip r:embed="rId10"/>
          <a:stretch>
            <a:fillRect/>
          </a:stretch>
        </p:blipFill>
        <p:spPr>
          <a:xfrm>
            <a:off x="8194326" y="4293096"/>
            <a:ext cx="2552700" cy="1790700"/>
          </a:xfrm>
          <a:prstGeom prst="rect">
            <a:avLst/>
          </a:prstGeom>
        </p:spPr>
      </p:pic>
    </p:spTree>
    <p:extLst>
      <p:ext uri="{BB962C8B-B14F-4D97-AF65-F5344CB8AC3E}">
        <p14:creationId xmlns:p14="http://schemas.microsoft.com/office/powerpoint/2010/main" val="296780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CE07D79-E271-F178-7991-3B987D8BB22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EA53144-E05A-1E35-055B-F89D4D625F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1AC6C1DE-D3B0-31E6-EAAD-72DE0622A595}"/>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0ABBA75A-3D88-E3B7-E7B4-23E74B2CA0F4}"/>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3F528D88-61BD-7F6A-4C0E-AE76AA5216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FAD0234-562F-3FAD-84F2-D6CCA5AB6B4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398B49EC-FAD2-A2D0-8636-290E7AB7D55D}"/>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E9AEFE4F-300B-3D6B-5A38-9D2E7DAD8ED1}"/>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0140DA8C-9597-F7E0-82D9-F72BC161D1BE}"/>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6A32AF31-1977-40A6-B981-B647AD9FFD1D}"/>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4C5AF416-0D87-73C8-6728-B955EB0458A5}"/>
              </a:ext>
            </a:extLst>
          </p:cNvPr>
          <p:cNvSpPr txBox="1"/>
          <p:nvPr/>
        </p:nvSpPr>
        <p:spPr>
          <a:xfrm>
            <a:off x="783569" y="2060848"/>
            <a:ext cx="10729191" cy="4350486"/>
          </a:xfrm>
          <a:prstGeom prst="rect">
            <a:avLst/>
          </a:prstGeom>
          <a:noFill/>
          <a:ln>
            <a:solidFill>
              <a:schemeClr val="accent1">
                <a:lumMod val="20000"/>
                <a:lumOff val="80000"/>
              </a:schemeClr>
            </a:solidFill>
          </a:ln>
        </p:spPr>
        <p:txBody>
          <a:bodyPr wrap="square">
            <a:spAutoFit/>
          </a:bodyPr>
          <a:lstStyle/>
          <a:p>
            <a:pPr algn="just">
              <a:lnSpc>
                <a:spcPct val="107000"/>
              </a:lnSpc>
              <a:spcAft>
                <a:spcPts val="800"/>
              </a:spcAft>
            </a:pPr>
            <a:r>
              <a:rPr lang="tr-TR"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Fats</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oil</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salt &amp;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sugar</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400" dirty="0">
                <a:latin typeface="Calibri" panose="020F0502020204030204" pitchFamily="34" charset="0"/>
                <a:ea typeface="Calibri" panose="020F0502020204030204" pitchFamily="34" charset="0"/>
                <a:cs typeface="Times New Roman" panose="02020603050405020304" pitchFamily="18" charset="0"/>
              </a:rPr>
              <a:t>F</a:t>
            </a:r>
            <a:r>
              <a:rPr lang="tr-TR" sz="2400" dirty="0">
                <a:effectLst/>
                <a:latin typeface="Calibri" panose="020F0502020204030204" pitchFamily="34" charset="0"/>
                <a:ea typeface="Calibri" panose="020F0502020204030204" pitchFamily="34" charset="0"/>
                <a:cs typeface="Times New Roman" panose="02020603050405020304" pitchFamily="18" charset="0"/>
              </a:rPr>
              <a:t>at</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tr-TR" sz="24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tr-TR" sz="2400" dirty="0" err="1">
                <a:effectLst/>
                <a:latin typeface="Calibri" panose="020F0502020204030204" pitchFamily="34" charset="0"/>
                <a:ea typeface="Calibri" panose="020F0502020204030204" pitchFamily="34" charset="0"/>
                <a:cs typeface="Times New Roman" panose="02020603050405020304" pitchFamily="18" charset="0"/>
              </a:rPr>
              <a:t>essential</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vitamins</a:t>
            </a:r>
            <a:r>
              <a:rPr lang="tr-TR" sz="2400" dirty="0">
                <a:effectLst/>
                <a:latin typeface="Calibri" panose="020F0502020204030204" pitchFamily="34" charset="0"/>
                <a:ea typeface="Calibri" panose="020F0502020204030204" pitchFamily="34" charset="0"/>
                <a:cs typeface="Times New Roman" panose="02020603050405020304" pitchFamily="18" charset="0"/>
              </a:rPr>
              <a:t> A, D, E,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2400" dirty="0">
                <a:effectLst/>
                <a:latin typeface="Calibri" panose="020F0502020204030204" pitchFamily="34" charset="0"/>
                <a:ea typeface="Calibri" panose="020F0502020204030204" pitchFamily="34" charset="0"/>
                <a:cs typeface="Times New Roman" panose="02020603050405020304" pitchFamily="18" charset="0"/>
              </a:rPr>
              <a:t> K</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tr-TR" sz="2400" dirty="0">
                <a:effectLst/>
                <a:latin typeface="Calibri" panose="020F0502020204030204" pitchFamily="34" charset="0"/>
                <a:ea typeface="Calibri" panose="020F0502020204030204" pitchFamily="34" charset="0"/>
                <a:cs typeface="Times New Roman" panose="02020603050405020304" pitchFamily="18" charset="0"/>
              </a:rPr>
              <a:t>High salt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consumption</a:t>
            </a:r>
            <a:r>
              <a:rPr lang="en-US" sz="2400" dirty="0">
                <a:latin typeface="Calibri" panose="020F050202020403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tr-TR" sz="2400" dirty="0" err="1">
                <a:effectLst/>
                <a:latin typeface="Calibri" panose="020F0502020204030204" pitchFamily="34" charset="0"/>
                <a:ea typeface="Calibri" panose="020F0502020204030204" pitchFamily="34" charset="0"/>
                <a:cs typeface="Times New Roman" panose="02020603050405020304" pitchFamily="18" charset="0"/>
              </a:rPr>
              <a:t>raise</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blood</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pressure</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tr-TR" sz="2400" dirty="0">
                <a:effectLst/>
                <a:latin typeface="Calibri" panose="020F0502020204030204" pitchFamily="34" charset="0"/>
                <a:ea typeface="Calibri" panose="020F0502020204030204" pitchFamily="34" charset="0"/>
                <a:cs typeface="Times New Roman" panose="02020603050405020304" pitchFamily="18" charset="0"/>
              </a:rPr>
              <a:t>risk of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developing</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heart</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disease</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B3A96C4-2F34-EB85-B728-4AE01FE7D3FF}"/>
              </a:ext>
            </a:extLst>
          </p:cNvPr>
          <p:cNvPicPr>
            <a:picLocks noChangeAspect="1"/>
          </p:cNvPicPr>
          <p:nvPr/>
        </p:nvPicPr>
        <p:blipFill>
          <a:blip r:embed="rId10"/>
          <a:stretch>
            <a:fillRect/>
          </a:stretch>
        </p:blipFill>
        <p:spPr>
          <a:xfrm>
            <a:off x="7246540" y="3411860"/>
            <a:ext cx="3028950" cy="1514475"/>
          </a:xfrm>
          <a:prstGeom prst="rect">
            <a:avLst/>
          </a:prstGeom>
        </p:spPr>
      </p:pic>
    </p:spTree>
    <p:extLst>
      <p:ext uri="{BB962C8B-B14F-4D97-AF65-F5344CB8AC3E}">
        <p14:creationId xmlns:p14="http://schemas.microsoft.com/office/powerpoint/2010/main" val="339237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458702F-66D1-67DD-3BC4-F9D4A99E4E9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26FB21A-9BE9-2AA8-390F-2A951E8B3B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FF2DDE57-3DAE-B0D8-F741-E76132E20789}"/>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C8DDD5E6-B5F1-B14E-64AA-29C5CF0C07D7}"/>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01521519-F468-CF30-5E09-03D537BE35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61D71C3-911E-060C-44D5-AFE6EAB0FF4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10A24796-518E-7C36-EB17-C46C545515C1}"/>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736679C0-8DFB-456F-865E-A7E00168B1D6}"/>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BF4FA845-A7EA-57DD-71C1-3AD4D43447FF}"/>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61A818C4-3115-17A6-1295-FA9F4EFCFF99}"/>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BD872F4A-006E-1569-A9A2-91714D5E0D9F}"/>
              </a:ext>
            </a:extLst>
          </p:cNvPr>
          <p:cNvSpPr txBox="1"/>
          <p:nvPr/>
        </p:nvSpPr>
        <p:spPr>
          <a:xfrm>
            <a:off x="693812" y="2060849"/>
            <a:ext cx="10729191" cy="4863447"/>
          </a:xfrm>
          <a:prstGeom prst="rect">
            <a:avLst/>
          </a:prstGeom>
          <a:noFill/>
          <a:ln>
            <a:solidFill>
              <a:schemeClr val="accent1">
                <a:lumMod val="20000"/>
                <a:lumOff val="80000"/>
              </a:schemeClr>
            </a:solidFill>
          </a:ln>
        </p:spPr>
        <p:txBody>
          <a:bodyPr wrap="square">
            <a:spAutoFit/>
          </a:bodyPr>
          <a:lstStyle/>
          <a:p>
            <a:pPr algn="just">
              <a:lnSpc>
                <a:spcPct val="107000"/>
              </a:lnSpc>
              <a:spcAft>
                <a:spcPts val="800"/>
              </a:spcAft>
            </a:pPr>
            <a:r>
              <a:rPr lang="tr-TR"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Fats</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oil</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salt &amp;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sugar</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Sugary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drinks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loaded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with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calories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provide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little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Such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foods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also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major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source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tooth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decay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1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1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teaspoon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oil</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butter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margarine</a:t>
            </a:r>
          </a:p>
          <a:p>
            <a:pPr algn="just">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2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teaspoons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Tahini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paste</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1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tablespoon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regular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salad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dressing</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D63B0E8-57AA-963C-708F-B93091609EA0}"/>
              </a:ext>
            </a:extLst>
          </p:cNvPr>
          <p:cNvPicPr>
            <a:picLocks noChangeAspect="1"/>
          </p:cNvPicPr>
          <p:nvPr/>
        </p:nvPicPr>
        <p:blipFill>
          <a:blip r:embed="rId9"/>
          <a:stretch>
            <a:fillRect/>
          </a:stretch>
        </p:blipFill>
        <p:spPr>
          <a:xfrm>
            <a:off x="7462302" y="3861048"/>
            <a:ext cx="3846718" cy="2481754"/>
          </a:xfrm>
          <a:prstGeom prst="rect">
            <a:avLst/>
          </a:prstGeom>
        </p:spPr>
      </p:pic>
    </p:spTree>
    <p:extLst>
      <p:ext uri="{BB962C8B-B14F-4D97-AF65-F5344CB8AC3E}">
        <p14:creationId xmlns:p14="http://schemas.microsoft.com/office/powerpoint/2010/main" val="17352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405B7E5-50CB-1045-E513-63E96B25D3C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FB5ED6C-BA31-8D40-364A-7DCFDF1EDB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0A73F19B-6AF4-CD1C-542C-E74F7070FBF6}"/>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0048259F-D2CD-910E-AF77-6F8EDB7786AF}"/>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E9890168-4109-239A-0C95-2EBC3B3E2A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C8EB182-B059-5D43-1226-A9C0C1165B4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46D10992-39FE-11D7-68CF-EB88FD947281}"/>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E94C5CC3-CB04-B15F-EB57-8F393B4606C3}"/>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C1290FE8-AC83-735F-F920-C1BDDFAED613}"/>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CF56F307-7B52-AAE1-A05F-E1F5895C6E0D}"/>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D0F45DBB-92E6-739B-26FF-1F8C8A67573B}"/>
              </a:ext>
            </a:extLst>
          </p:cNvPr>
          <p:cNvSpPr txBox="1"/>
          <p:nvPr/>
        </p:nvSpPr>
        <p:spPr>
          <a:xfrm>
            <a:off x="693812" y="2060849"/>
            <a:ext cx="10729191" cy="3307765"/>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tr-TR"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Water</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I</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ndispensable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1.5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liters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should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be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consumed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per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U</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nopened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bottles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quality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drinking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water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uncertain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S</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ome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contain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high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level</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minerals</a:t>
            </a: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895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1E8C4F8-B6B7-ECE9-3C5A-CE8F07DEFA01}"/>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5AF47E1-D681-7761-BBB3-C2EDA29C83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92CD8197-F0A4-FB95-07CC-B966213546B0}"/>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236E856E-2265-2E86-E780-76957502D489}"/>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796E75B4-D929-7CE4-7644-4E4162C484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322C3BC-5BA2-0F7F-8172-24986F79300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A48FF106-FD26-8481-82BB-69D9F9669EA1}"/>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F03B2824-7E8E-701A-31B5-A66E041DC9B1}"/>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BF8BE12F-2001-B490-C109-6F068A019A71}"/>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3A2C8519-A44B-9DE5-56BB-83E31E56594D}"/>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0A30EA7D-59B2-34F6-F89C-9AB3B0C2E85A}"/>
              </a:ext>
            </a:extLst>
          </p:cNvPr>
          <p:cNvSpPr txBox="1"/>
          <p:nvPr/>
        </p:nvSpPr>
        <p:spPr>
          <a:xfrm>
            <a:off x="783569" y="2132856"/>
            <a:ext cx="10729191" cy="4299831"/>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Products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containing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caffeine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such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as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tea</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coffee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soft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drinks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should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not be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drunk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more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than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3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times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per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should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be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avoided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five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hours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before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sleeping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50000"/>
              </a:lnSpc>
              <a:spcAft>
                <a:spcPts val="800"/>
              </a:spcAft>
            </a:pP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tr-TR" sz="24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414B8-AA99-89E1-9D94-5D736A3C4693}"/>
              </a:ext>
            </a:extLst>
          </p:cNvPr>
          <p:cNvPicPr>
            <a:picLocks noChangeAspect="1"/>
          </p:cNvPicPr>
          <p:nvPr/>
        </p:nvPicPr>
        <p:blipFill>
          <a:blip r:embed="rId9"/>
          <a:stretch>
            <a:fillRect/>
          </a:stretch>
        </p:blipFill>
        <p:spPr>
          <a:xfrm>
            <a:off x="4654252" y="3645024"/>
            <a:ext cx="2880319" cy="2787663"/>
          </a:xfrm>
          <a:prstGeom prst="rect">
            <a:avLst/>
          </a:prstGeom>
        </p:spPr>
      </p:pic>
    </p:spTree>
    <p:extLst>
      <p:ext uri="{BB962C8B-B14F-4D97-AF65-F5344CB8AC3E}">
        <p14:creationId xmlns:p14="http://schemas.microsoft.com/office/powerpoint/2010/main" val="374263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8E5F04-4FA0-C3D4-5DD9-C94739E743E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5CF20E6-B665-F082-926A-5CBC1351CA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95BC4667-5050-0086-2B53-47CF2BF0F380}"/>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B978B5E8-583C-3483-2B02-15867919DA92}"/>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12FB9655-1607-4644-117E-E1FBDEB24A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517AE6F-598D-5787-5D1E-E49220CDAEA3}"/>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36A339E5-BC21-FF1D-D5AA-F3EC37F6CB76}"/>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B4A9D7F9-250B-1302-48A6-9B775116F55D}"/>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C743CF2D-49DA-2DD5-089B-74536EF3F567}"/>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AC9E65E0-E1EC-31E4-FEE1-A3FC85BD539E}"/>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534EEFE9-674B-0A20-13B4-99B454685146}"/>
              </a:ext>
            </a:extLst>
          </p:cNvPr>
          <p:cNvSpPr txBox="1"/>
          <p:nvPr/>
        </p:nvSpPr>
        <p:spPr>
          <a:xfrm>
            <a:off x="783569" y="2132856"/>
            <a:ext cx="10729191" cy="4762650"/>
          </a:xfrm>
          <a:prstGeom prst="rect">
            <a:avLst/>
          </a:prstGeom>
          <a:noFill/>
          <a:ln>
            <a:solidFill>
              <a:schemeClr val="accent1">
                <a:lumMod val="20000"/>
                <a:lumOff val="80000"/>
              </a:schemeClr>
            </a:solidFill>
          </a:ln>
        </p:spPr>
        <p:txBody>
          <a:bodyPr wrap="square">
            <a:spAutoFit/>
          </a:bodyPr>
          <a:lstStyle/>
          <a:p>
            <a:pPr algn="just">
              <a:lnSpc>
                <a:spcPct val="107000"/>
              </a:lnSpc>
              <a:spcAft>
                <a:spcPts val="800"/>
              </a:spcAft>
            </a:pP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Healthy</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Safety</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Arial" panose="020B060402020202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D</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ifficult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estimate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impact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poor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occupational</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accidents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Arial" panose="020B060402020202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he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connection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between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fatigue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nutritional</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deficiency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well</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known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indent="-342900" algn="just">
              <a:lnSpc>
                <a:spcPct val="107000"/>
              </a:lnSpc>
              <a:spcAft>
                <a:spcPts val="800"/>
              </a:spcAft>
              <a:buFont typeface="Arial" panose="020B0604020202020204" pitchFamily="34" charset="0"/>
              <a:buChar char="•"/>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Iron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deficiency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leads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loss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productivity</a:t>
            </a:r>
            <a:r>
              <a:rPr lang="en-US" sz="2400" kern="100" dirty="0">
                <a:latin typeface="Calibri" panose="020F0502020204030204" pitchFamily="34"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Arial" panose="020B060402020202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R</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esults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fatigue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loss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dexterity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indent="-342900" algn="just">
              <a:lnSpc>
                <a:spcPct val="107000"/>
              </a:lnSpc>
              <a:spcAft>
                <a:spcPts val="800"/>
              </a:spcAft>
              <a:buFont typeface="Arial" panose="020B0604020202020204" pitchFamily="34" charset="0"/>
              <a:buChar char="•"/>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Lack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induce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drowsiness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tr-TR" sz="24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39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F9996B1-7B4B-B50E-5022-DD342DD0C31B}"/>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0108CBE-7CAC-B0DE-2C05-1977E4FC95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F9B91F3A-AC09-4868-2218-263BB9EBB87E}"/>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44CEA474-FF72-D08C-9C20-8A239962DEFE}"/>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9B85BFBF-5591-DCB7-A28D-866DD0677D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150D26C-6885-CC5E-AA1C-4FA0651D0A73}"/>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BC80F2F1-DB66-097D-032F-A7208B1C21E4}"/>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8E700C88-FF5C-AF8D-3CF2-290342903345}"/>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DE5DEB35-DCCD-4718-960C-F32D3C1B17BB}"/>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F72DD082-9C3E-92A7-A361-88A9EDA10D3B}"/>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7B3282C9-CB4D-EEDD-045C-71D01904C899}"/>
              </a:ext>
            </a:extLst>
          </p:cNvPr>
          <p:cNvSpPr txBox="1"/>
          <p:nvPr/>
        </p:nvSpPr>
        <p:spPr>
          <a:xfrm>
            <a:off x="783569" y="2132856"/>
            <a:ext cx="10729191" cy="589072"/>
          </a:xfrm>
          <a:prstGeom prst="rect">
            <a:avLst/>
          </a:prstGeom>
          <a:noFill/>
          <a:ln>
            <a:solidFill>
              <a:schemeClr val="accent1">
                <a:lumMod val="20000"/>
                <a:lumOff val="80000"/>
              </a:schemeClr>
            </a:solidFill>
          </a:ln>
        </p:spPr>
        <p:txBody>
          <a:bodyPr wrap="square">
            <a:spAutoFit/>
          </a:bodyPr>
          <a:lstStyle/>
          <a:p>
            <a:pPr algn="ctr">
              <a:lnSpc>
                <a:spcPct val="150000"/>
              </a:lnSpc>
              <a:spcAft>
                <a:spcPts val="800"/>
              </a:spcAft>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Hypoglycaemia</a:t>
            </a: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178AD35-5BFB-DB69-F8FE-0F21F032A238}"/>
              </a:ext>
            </a:extLst>
          </p:cNvPr>
          <p:cNvPicPr>
            <a:picLocks noChangeAspect="1"/>
          </p:cNvPicPr>
          <p:nvPr/>
        </p:nvPicPr>
        <p:blipFill>
          <a:blip r:embed="rId10"/>
          <a:stretch>
            <a:fillRect/>
          </a:stretch>
        </p:blipFill>
        <p:spPr>
          <a:xfrm>
            <a:off x="3888997" y="2711294"/>
            <a:ext cx="4320480" cy="2952328"/>
          </a:xfrm>
          <a:prstGeom prst="rect">
            <a:avLst/>
          </a:prstGeom>
        </p:spPr>
      </p:pic>
    </p:spTree>
    <p:extLst>
      <p:ext uri="{BB962C8B-B14F-4D97-AF65-F5344CB8AC3E}">
        <p14:creationId xmlns:p14="http://schemas.microsoft.com/office/powerpoint/2010/main" val="357168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F571560-36B0-F446-525B-8BF5A00226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28DC340B-063C-BBB8-5035-ADD0A9E4AA5D}"/>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32091E66-2443-FBBE-EC56-B6718AEE3015}"/>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20E91D11-FEA9-2193-F316-D48041FE2A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18D6897-C07E-29A0-9907-08008B0055E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EC6C46FE-4C32-E356-4FE9-4B86626310C8}"/>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1A0C3D39-27DE-74BB-E121-2E3C0F4F0B1A}"/>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9524874F-652A-B921-8D8F-020FD4F94302}"/>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4B0476CE-0ACE-CEC3-9D50-DC1467553580}"/>
              </a:ext>
            </a:extLst>
          </p:cNvPr>
          <p:cNvSpPr txBox="1"/>
          <p:nvPr/>
        </p:nvSpPr>
        <p:spPr>
          <a:xfrm>
            <a:off x="477789" y="1192659"/>
            <a:ext cx="10585175" cy="1077218"/>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800" b="1" dirty="0">
                <a:effectLst/>
                <a:latin typeface="Calibri" panose="020F0502020204030204" pitchFamily="34" charset="0"/>
                <a:ea typeface="Calibri" panose="020F0502020204030204" pitchFamily="34" charset="0"/>
                <a:cs typeface="Times New Roman" panose="02020603050405020304" pitchFamily="18" charset="0"/>
              </a:rPr>
              <a:t>Proper Nutrition and </a:t>
            </a:r>
            <a:r>
              <a:rPr lang="tr-TR" sz="2800" b="1" dirty="0" err="1">
                <a:effectLst/>
                <a:latin typeface="Calibri" panose="020F0502020204030204" pitchFamily="34" charset="0"/>
                <a:ea typeface="Calibri" panose="020F0502020204030204" pitchFamily="34" charset="0"/>
                <a:cs typeface="Times New Roman" panose="02020603050405020304" pitchFamily="18" charset="0"/>
              </a:rPr>
              <a:t>Wellbeing</a:t>
            </a:r>
            <a:r>
              <a:rPr lang="tr-TR" sz="2800" b="1" dirty="0">
                <a:effectLst/>
                <a:latin typeface="Calibri" panose="020F0502020204030204" pitchFamily="34" charset="0"/>
                <a:ea typeface="Calibri" panose="020F0502020204030204" pitchFamily="34" charset="0"/>
                <a:cs typeface="Times New Roman" panose="02020603050405020304" pitchFamily="18" charset="0"/>
              </a:rPr>
              <a:t> </a:t>
            </a:r>
            <a:r>
              <a:rPr lang="tr-TR" sz="2800" b="1" dirty="0" err="1">
                <a:effectLst/>
                <a:latin typeface="Calibri" panose="020F0502020204030204" pitchFamily="34" charset="0"/>
                <a:ea typeface="Calibri" panose="020F0502020204030204" pitchFamily="34" charset="0"/>
                <a:cs typeface="Times New Roman" panose="02020603050405020304" pitchFamily="18" charset="0"/>
              </a:rPr>
              <a:t>Onboard</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3" name="TextBox 2">
            <a:extLst>
              <a:ext uri="{FF2B5EF4-FFF2-40B4-BE49-F238E27FC236}">
                <a16:creationId xmlns:a16="http://schemas.microsoft.com/office/drawing/2014/main" id="{2D12A2A1-ADFD-4E04-576E-94E0147FD59A}"/>
              </a:ext>
            </a:extLst>
          </p:cNvPr>
          <p:cNvSpPr txBox="1"/>
          <p:nvPr/>
        </p:nvSpPr>
        <p:spPr>
          <a:xfrm>
            <a:off x="477790" y="2060849"/>
            <a:ext cx="10585174" cy="3738652"/>
          </a:xfrm>
          <a:prstGeom prst="rect">
            <a:avLst/>
          </a:prstGeom>
          <a:noFill/>
          <a:ln>
            <a:solidFill>
              <a:schemeClr val="accent1">
                <a:lumMod val="20000"/>
                <a:lumOff val="80000"/>
              </a:schemeClr>
            </a:solidFill>
          </a:ln>
        </p:spPr>
        <p:txBody>
          <a:bodyPr wrap="square">
            <a:spAutoFit/>
          </a:bodyPr>
          <a:lstStyle/>
          <a:p>
            <a:pPr marL="0" marR="0" algn="just" fontAlgn="base" hangingPunct="0">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the end of </a:t>
            </a:r>
            <a:r>
              <a:rPr lang="en-US" sz="1800" kern="100">
                <a:effectLst/>
                <a:latin typeface="Calibri" panose="020F0502020204030204" pitchFamily="34" charset="0"/>
                <a:ea typeface="Calibri" panose="020F0502020204030204" pitchFamily="34" charset="0"/>
                <a:cs typeface="Times New Roman" panose="02020603050405020304" pitchFamily="18" charset="0"/>
              </a:rPr>
              <a:t>this chapter,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participants will be able to:</a:t>
            </a:r>
          </a:p>
          <a:p>
            <a:pPr marL="342900" marR="0" lvl="0" indent="-342900" algn="just" fontAlgn="base" hangingPunct="0">
              <a:lnSpc>
                <a:spcPct val="150000"/>
              </a:lnSpc>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Understand the nutritional requirements specific to seafarers, including macro- and micronutrients essential for health and endurance at sea.</a:t>
            </a:r>
          </a:p>
          <a:p>
            <a:pPr marL="342900" marR="0" lvl="0" indent="-342900" algn="just" fontAlgn="base" hangingPunct="0">
              <a:lnSpc>
                <a:spcPct val="150000"/>
              </a:lnSpc>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Identify and address common nutritional deficiencies and health issues that may arise in the seafaring population.</a:t>
            </a:r>
          </a:p>
          <a:p>
            <a:pPr marL="342900" marR="0" lvl="0" indent="-342900" algn="just" fontAlgn="base" hangingPunct="0">
              <a:lnSpc>
                <a:spcPct val="150000"/>
              </a:lnSpc>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Develop balanced meal plans that can be implemented on board, considering limitations in food storage, preparation facilities, and available ingredients.</a:t>
            </a:r>
          </a:p>
          <a:p>
            <a:pPr marL="285750" indent="-285750">
              <a:lnSpc>
                <a:spcPct val="200000"/>
              </a:lnSpc>
              <a:spcAft>
                <a:spcPts val="800"/>
              </a:spcAft>
              <a:buFont typeface="Arial" panose="020B0604020202020204" pitchFamily="34" charset="0"/>
              <a:buChar char="•"/>
            </a:pP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070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4994ADF-0D65-946D-40BF-1D5605E70A5A}"/>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562ED2B-193E-21B9-55B6-A850643BE8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5E9523BD-F7C1-D612-9A18-35AC3A367143}"/>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5BBCC66F-28F4-61C6-9B7C-ACFE9C7EFDA2}"/>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DA5961E0-2B98-DFF2-87CE-2CBC413FFD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6281AD9-72A5-2D9E-D6AF-2DD9DCB9962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83B07DA4-C0FF-1B1F-B92E-457CBDB8251F}"/>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7A47DB4C-BB38-9001-34F8-289DF8279715}"/>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7C33072F-C7A9-24FE-6872-EF805B2E54F4}"/>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9DC00925-D31B-4DD3-8706-A481BD83035B}"/>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CE6910B0-1F0B-945D-16A9-AA777CEB4FA4}"/>
              </a:ext>
            </a:extLst>
          </p:cNvPr>
          <p:cNvSpPr txBox="1"/>
          <p:nvPr/>
        </p:nvSpPr>
        <p:spPr>
          <a:xfrm>
            <a:off x="783569" y="2132856"/>
            <a:ext cx="10729191" cy="4426020"/>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Healthy</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kern="100" dirty="0">
                <a:latin typeface="Calibri" panose="020F0502020204030204" pitchFamily="34" charset="0"/>
                <a:ea typeface="Calibri" panose="020F0502020204030204" pitchFamily="34" charset="0"/>
                <a:cs typeface="Times New Roman" panose="02020603050405020304" pitchFamily="18" charset="0"/>
              </a:rPr>
              <a:t>W</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ork</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work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interfere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with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standard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routine</a:t>
            </a:r>
            <a:r>
              <a:rPr lang="en-US" sz="2400" kern="100" dirty="0">
                <a:latin typeface="Calibri" panose="020F0502020204030204" pitchFamily="34" charset="0"/>
                <a:ea typeface="Calibri" panose="020F0502020204030204" pitchFamily="34" charset="0"/>
                <a:cs typeface="Times New Roman" panose="02020603050405020304" pitchFamily="18" charset="0"/>
              </a:rPr>
              <a:t>, cause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broken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sleep</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tiredness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digestive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problems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Light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meals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best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solution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soups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salads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lean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eginning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protein-</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rich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like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yogurt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milk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lean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Later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on in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carbohydrates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like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bread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potato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salad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pasta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salad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whole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grains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200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EC52E05-38AE-B978-A15B-6CD46CF509E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EF41C3B-C68F-6C3E-428D-C534CA3692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6A81757C-8945-EEE6-EEE3-9A4F35648544}"/>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9E49521F-762A-ABDE-41DA-8997A87222B7}"/>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E3B20EB9-A181-7A4E-C310-89FF243C9A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A1D0E2B-3557-C865-9822-39D967805F8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DB146018-B0DD-157C-18C2-D1B21E5249B0}"/>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D78C5C3F-2358-42F7-79C0-4614BC1B5CF1}"/>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AAF1694C-2C86-1CFA-CF24-62D737E8C624}"/>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9B4C17C3-4544-0BFC-EED2-18C85A828AA3}"/>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CF717230-217C-77EC-72FC-34A4701C2358}"/>
              </a:ext>
            </a:extLst>
          </p:cNvPr>
          <p:cNvSpPr txBox="1"/>
          <p:nvPr/>
        </p:nvSpPr>
        <p:spPr>
          <a:xfrm>
            <a:off x="783569" y="2132856"/>
            <a:ext cx="10729191" cy="4094647"/>
          </a:xfrm>
          <a:prstGeom prst="rect">
            <a:avLst/>
          </a:prstGeom>
          <a:noFill/>
          <a:ln>
            <a:solidFill>
              <a:schemeClr val="accent1">
                <a:lumMod val="20000"/>
                <a:lumOff val="80000"/>
              </a:schemeClr>
            </a:solidFill>
          </a:ln>
        </p:spPr>
        <p:txBody>
          <a:bodyPr wrap="square">
            <a:spAutoFit/>
          </a:bodyPr>
          <a:lstStyle/>
          <a:p>
            <a:pPr marL="342900" lvl="0" indent="-342900" algn="just">
              <a:lnSpc>
                <a:spcPct val="150000"/>
              </a:lnSpc>
              <a:buFont typeface="Symbol" panose="05050102010706020507" pitchFamily="18" charset="2"/>
              <a:buChar char=""/>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Try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less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spicy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fried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fatty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sweets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Try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cut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back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caffeine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intake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try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juice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change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50000"/>
              </a:lnSpc>
              <a:buFont typeface="Symbol" panose="05050102010706020507" pitchFamily="18" charset="2"/>
              <a:buChar char=""/>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light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snacks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like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yogurt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glass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milk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50000"/>
              </a:lnSpc>
              <a:spcAft>
                <a:spcPts val="800"/>
              </a:spcAft>
              <a:buFont typeface="Symbol" panose="05050102010706020507" pitchFamily="18" charset="2"/>
              <a:buChar char=""/>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meal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provides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enough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before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starts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50000"/>
              </a:lnSpc>
              <a:spcAft>
                <a:spcPts val="800"/>
              </a:spcAft>
            </a:pPr>
            <a:endParaRPr lang="tr-TR" sz="24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750FD9E-7193-7F73-2E4B-4AADEE2342EF}"/>
              </a:ext>
            </a:extLst>
          </p:cNvPr>
          <p:cNvPicPr>
            <a:picLocks noChangeAspect="1"/>
          </p:cNvPicPr>
          <p:nvPr/>
        </p:nvPicPr>
        <p:blipFill>
          <a:blip r:embed="rId9"/>
          <a:stretch>
            <a:fillRect/>
          </a:stretch>
        </p:blipFill>
        <p:spPr>
          <a:xfrm>
            <a:off x="4315739" y="4517901"/>
            <a:ext cx="2619375" cy="1743075"/>
          </a:xfrm>
          <a:prstGeom prst="rect">
            <a:avLst/>
          </a:prstGeom>
        </p:spPr>
      </p:pic>
    </p:spTree>
    <p:extLst>
      <p:ext uri="{BB962C8B-B14F-4D97-AF65-F5344CB8AC3E}">
        <p14:creationId xmlns:p14="http://schemas.microsoft.com/office/powerpoint/2010/main" val="68519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C7FCCA8-2686-F8B1-AEE4-75CB4A7BAC1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3F3171E-B8C8-FFB3-3F91-A8C8E77C48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5688CDB0-6BE2-A729-EA00-744AB6DD28EC}"/>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8621FD54-1F02-78B5-2ADD-CC81E879A79C}"/>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1B6ADAC6-D7A8-632A-5831-9A5C37AFAD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7405234-EE87-BFAB-F980-D67B37435DF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9BE5B0BD-BC0E-317F-5894-498542423122}"/>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9874C435-0E8B-D21B-87C7-786E493A1C98}"/>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6A2A8391-2CD6-50E2-4F88-6AA6557B8027}"/>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ED60E7AA-863D-FAF3-06B6-8772D3C7D1BB}"/>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250B6F26-A383-9D86-6F2F-68AEB07A51EA}"/>
              </a:ext>
            </a:extLst>
          </p:cNvPr>
          <p:cNvSpPr txBox="1"/>
          <p:nvPr/>
        </p:nvSpPr>
        <p:spPr>
          <a:xfrm>
            <a:off x="783569" y="2132856"/>
            <a:ext cx="10729191" cy="1799660"/>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all</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know</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smoking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bad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your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Try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cut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down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consider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others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when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you</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light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up</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Never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smoke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when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others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50000"/>
              </a:lnSpc>
            </a:pPr>
            <a:r>
              <a:rPr lang="tr-TR" sz="2400" dirty="0" err="1">
                <a:effectLst/>
                <a:latin typeface="Calibri" panose="020F0502020204030204" pitchFamily="34" charset="0"/>
                <a:ea typeface="Calibri" panose="020F0502020204030204" pitchFamily="34" charset="0"/>
                <a:cs typeface="Times New Roman" panose="02020603050405020304" pitchFamily="18" charset="0"/>
              </a:rPr>
              <a:t>Take</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regular</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exercise</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if</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possible</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least</a:t>
            </a:r>
            <a:r>
              <a:rPr lang="tr-TR" sz="2400" dirty="0">
                <a:effectLst/>
                <a:latin typeface="Calibri" panose="020F0502020204030204" pitchFamily="34" charset="0"/>
                <a:ea typeface="Calibri" panose="020F0502020204030204" pitchFamily="34" charset="0"/>
                <a:cs typeface="Times New Roman" panose="02020603050405020304" pitchFamily="18" charset="0"/>
              </a:rPr>
              <a:t> 30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minutes</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per</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7596E76-2854-C76E-8D9E-C5E355C15983}"/>
              </a:ext>
            </a:extLst>
          </p:cNvPr>
          <p:cNvPicPr>
            <a:picLocks noChangeAspect="1"/>
          </p:cNvPicPr>
          <p:nvPr/>
        </p:nvPicPr>
        <p:blipFill>
          <a:blip r:embed="rId9"/>
          <a:stretch>
            <a:fillRect/>
          </a:stretch>
        </p:blipFill>
        <p:spPr>
          <a:xfrm>
            <a:off x="3430116" y="4136686"/>
            <a:ext cx="4464496" cy="2683828"/>
          </a:xfrm>
          <a:prstGeom prst="rect">
            <a:avLst/>
          </a:prstGeom>
        </p:spPr>
      </p:pic>
    </p:spTree>
    <p:extLst>
      <p:ext uri="{BB962C8B-B14F-4D97-AF65-F5344CB8AC3E}">
        <p14:creationId xmlns:p14="http://schemas.microsoft.com/office/powerpoint/2010/main" val="291746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E5F40F-25BC-0B8F-60CE-CB086D63B6C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32FB72-AE50-073B-01B5-C2A597CC1B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90D5BA5D-D836-EC28-FD7F-C459B3F6705C}"/>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D741EDB2-5BEC-BF31-BF3A-653B07D58DE4}"/>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0DBED41A-0395-8D9A-50D1-08F2AAED7D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8E63246-4DF2-1168-254F-7A9606D20E3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850B8387-1F94-B076-982D-A0EBAE71EADE}"/>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33F6FBBF-6258-4F2A-3129-56068D44DA3C}"/>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BD76B5F8-4404-3906-9D57-1B358B636B07}"/>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1A57CAF4-E709-BAE4-CFDC-2FC658ECE441}"/>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010E1440-575B-EC9F-81FD-1531F03B3600}"/>
              </a:ext>
            </a:extLst>
          </p:cNvPr>
          <p:cNvSpPr txBox="1"/>
          <p:nvPr/>
        </p:nvSpPr>
        <p:spPr>
          <a:xfrm>
            <a:off x="477789" y="2132856"/>
            <a:ext cx="11305255" cy="2456250"/>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fternoon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evening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shifts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warm</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meal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noon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instead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in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middle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5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N</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ight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shifts: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try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breakfast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late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afternoon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early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evening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After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work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light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snack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avoid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going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feeling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hungry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7731132-7772-1A5F-E979-374633BFCA47}"/>
              </a:ext>
            </a:extLst>
          </p:cNvPr>
          <p:cNvPicPr>
            <a:picLocks noChangeAspect="1"/>
          </p:cNvPicPr>
          <p:nvPr/>
        </p:nvPicPr>
        <p:blipFill>
          <a:blip r:embed="rId10"/>
          <a:stretch>
            <a:fillRect/>
          </a:stretch>
        </p:blipFill>
        <p:spPr>
          <a:xfrm>
            <a:off x="4222204" y="4100745"/>
            <a:ext cx="2828925" cy="1619250"/>
          </a:xfrm>
          <a:prstGeom prst="rect">
            <a:avLst/>
          </a:prstGeom>
        </p:spPr>
      </p:pic>
    </p:spTree>
    <p:extLst>
      <p:ext uri="{BB962C8B-B14F-4D97-AF65-F5344CB8AC3E}">
        <p14:creationId xmlns:p14="http://schemas.microsoft.com/office/powerpoint/2010/main" val="254740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717FFD-49CE-590C-CD3F-BE3DF7AEF60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04E1945-804D-D89A-32AE-C8EB774213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7EB85CB4-BCAE-EF37-4A0A-C7A5E73BFF66}"/>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EB74D726-28AD-3059-725E-B34B571F75FD}"/>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83284C15-D705-2E6C-D3F5-E894E224EC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503368B-BC66-CFF4-9CC9-4E8FDB715C1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1BB348BC-9C91-38A4-A6AC-AA2A5D1F9626}"/>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38C7E506-D9FD-ABBC-5474-D5C791C67920}"/>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BB8B8E7D-1757-1E49-1530-331DD717DFE7}"/>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F7063856-9DF3-F5D6-84B6-9DA267BFC01E}"/>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93416B55-3B4C-2B04-4779-46D1B3018EEE}"/>
              </a:ext>
            </a:extLst>
          </p:cNvPr>
          <p:cNvSpPr txBox="1"/>
          <p:nvPr/>
        </p:nvSpPr>
        <p:spPr>
          <a:xfrm>
            <a:off x="783569" y="2132856"/>
            <a:ext cx="10729191" cy="4369786"/>
          </a:xfrm>
          <a:prstGeom prst="rect">
            <a:avLst/>
          </a:prstGeom>
          <a:noFill/>
          <a:ln>
            <a:solidFill>
              <a:schemeClr val="accent1">
                <a:lumMod val="20000"/>
                <a:lumOff val="80000"/>
              </a:schemeClr>
            </a:solidFill>
          </a:ln>
        </p:spPr>
        <p:txBody>
          <a:bodyPr wrap="square">
            <a:spAutoFit/>
          </a:bodyPr>
          <a:lstStyle/>
          <a:p>
            <a:pPr algn="just">
              <a:lnSpc>
                <a:spcPct val="107000"/>
              </a:lnSpc>
              <a:spcAft>
                <a:spcPts val="800"/>
              </a:spcAft>
            </a:pP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Caffeine</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offee (75 mg per cup)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ea (30 mg per cup)</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nergy drinks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some sports drinks up to 80 mg per unit</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Coca- Cola </a:t>
            </a:r>
            <a:r>
              <a:rPr lang="tr-TR" sz="2400" kern="100" dirty="0">
                <a:latin typeface="Calibri" panose="020F0502020204030204" pitchFamily="34" charset="0"/>
                <a:ea typeface="Calibri" panose="020F0502020204030204" pitchFamily="34" charset="0"/>
                <a:cs typeface="Times New Roman" panose="02020603050405020304" pitchFamily="18" charset="0"/>
              </a:rPr>
              <a:t>23 mg </a:t>
            </a:r>
            <a:r>
              <a:rPr lang="en-US" sz="2400" kern="100" dirty="0">
                <a:latin typeface="Calibri" panose="020F0502020204030204" pitchFamily="34" charset="0"/>
                <a:ea typeface="Calibri" panose="020F0502020204030204" pitchFamily="34" charset="0"/>
                <a:cs typeface="Times New Roman" panose="02020603050405020304" pitchFamily="18" charset="0"/>
              </a:rPr>
              <a:t>per unit</a:t>
            </a:r>
          </a:p>
          <a:p>
            <a:pPr marL="342900" indent="-342900" algn="just">
              <a:lnSpc>
                <a:spcPct val="150000"/>
              </a:lnSpc>
              <a:spcAft>
                <a:spcPts val="800"/>
              </a:spcAft>
              <a:buFont typeface="Arial" panose="020B0604020202020204" pitchFamily="34" charset="0"/>
              <a:buChar char="•"/>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Some herbal stimulants, especially guarana</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mate.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i="1" kern="100" dirty="0">
                <a:effectLst/>
                <a:latin typeface="Calibri" panose="020F0502020204030204" pitchFamily="34" charset="0"/>
                <a:ea typeface="Calibri" panose="020F0502020204030204" pitchFamily="34" charset="0"/>
                <a:cs typeface="Times New Roman" panose="02020603050405020304" pitchFamily="18" charset="0"/>
              </a:rPr>
              <a:t>It k</a:t>
            </a:r>
            <a:r>
              <a:rPr lang="tr-TR" sz="2400" i="1" kern="100" dirty="0">
                <a:effectLst/>
                <a:latin typeface="Calibri" panose="020F0502020204030204" pitchFamily="34" charset="0"/>
                <a:ea typeface="Calibri" panose="020F0502020204030204" pitchFamily="34" charset="0"/>
                <a:cs typeface="Times New Roman" panose="02020603050405020304" pitchFamily="18" charset="0"/>
              </a:rPr>
              <a:t>eeps one awake, but this does not lead to better physical performance.</a:t>
            </a:r>
          </a:p>
        </p:txBody>
      </p:sp>
    </p:spTree>
    <p:extLst>
      <p:ext uri="{BB962C8B-B14F-4D97-AF65-F5344CB8AC3E}">
        <p14:creationId xmlns:p14="http://schemas.microsoft.com/office/powerpoint/2010/main" val="106460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E4CA37D-132D-D87C-CE3E-56F225E0EC1B}"/>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4C6400A-3F05-FD97-4422-46D82C1D65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4D540CEA-85C4-4EFB-A2FC-C8DFAF439A13}"/>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A1863167-D047-40E6-9FA6-FB7EA68EE431}"/>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1C4B5A1F-07A0-A327-C38B-F4148882D8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0BA8609-DCDB-1956-B0D4-182FF5A7CF6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489F9682-096B-95DB-FDF0-37667AE9143E}"/>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99EA6961-3E83-63E2-852E-0FAD57839C1C}"/>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9F4C7432-A155-3D8E-2C92-D46C4BD34B86}"/>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B58300DF-BCED-99CE-D45A-E5D63FFB8E0F}"/>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DCEF6025-DC56-7704-B09B-94F6947C9FDF}"/>
              </a:ext>
            </a:extLst>
          </p:cNvPr>
          <p:cNvSpPr txBox="1"/>
          <p:nvPr/>
        </p:nvSpPr>
        <p:spPr>
          <a:xfrm>
            <a:off x="783569" y="2132856"/>
            <a:ext cx="10729191" cy="4267194"/>
          </a:xfrm>
          <a:prstGeom prst="rect">
            <a:avLst/>
          </a:prstGeom>
          <a:noFill/>
          <a:ln>
            <a:solidFill>
              <a:schemeClr val="accent1">
                <a:lumMod val="20000"/>
                <a:lumOff val="80000"/>
              </a:schemeClr>
            </a:solidFill>
          </a:ln>
        </p:spPr>
        <p:txBody>
          <a:bodyPr wrap="square">
            <a:spAutoFit/>
          </a:bodyPr>
          <a:lstStyle/>
          <a:p>
            <a:pPr algn="just">
              <a:lnSpc>
                <a:spcPct val="107000"/>
              </a:lnSpc>
              <a:spcAft>
                <a:spcPts val="800"/>
              </a:spcAft>
            </a:pP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Caffeine</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Duty and watchkeeping can raise the consumption of coffee or tea drastically</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Too much caffeine can cause side effects such as tension (stress), restlessness, trembling, insomnia, headaches, and heart palpitations.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maximum dose of caffeine is 400 mg per day. </a:t>
            </a:r>
          </a:p>
          <a:p>
            <a:pPr marL="342900" indent="-342900" algn="just">
              <a:lnSpc>
                <a:spcPct val="150000"/>
              </a:lnSpc>
              <a:spcAft>
                <a:spcPts val="80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Try to drink a maximum of 3 cups of coffee or tea per shift.</a:t>
            </a:r>
          </a:p>
          <a:p>
            <a:pPr marL="342900" indent="-342900" algn="just">
              <a:lnSpc>
                <a:spcPct val="150000"/>
              </a:lnSpc>
              <a:spcAft>
                <a:spcPts val="800"/>
              </a:spcAft>
              <a:buFont typeface="Arial" panose="020B0604020202020204" pitchFamily="34" charset="0"/>
              <a:buChar char="•"/>
            </a:pP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0E8FA6A-D9CC-BB6F-F0E7-BF7DAF933D4A}"/>
              </a:ext>
            </a:extLst>
          </p:cNvPr>
          <p:cNvPicPr>
            <a:picLocks noChangeAspect="1"/>
          </p:cNvPicPr>
          <p:nvPr/>
        </p:nvPicPr>
        <p:blipFill>
          <a:blip r:embed="rId10"/>
          <a:stretch>
            <a:fillRect/>
          </a:stretch>
        </p:blipFill>
        <p:spPr>
          <a:xfrm>
            <a:off x="8976151" y="4077072"/>
            <a:ext cx="1914525" cy="2390775"/>
          </a:xfrm>
          <a:prstGeom prst="rect">
            <a:avLst/>
          </a:prstGeom>
        </p:spPr>
      </p:pic>
    </p:spTree>
    <p:extLst>
      <p:ext uri="{BB962C8B-B14F-4D97-AF65-F5344CB8AC3E}">
        <p14:creationId xmlns:p14="http://schemas.microsoft.com/office/powerpoint/2010/main" val="76601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B00949-4A88-4E34-7530-9D7DC7EF11D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56E154B-B67C-8147-0AAF-027EFEEFD0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934D07F3-EDA5-AA85-B06F-12463309BCDB}"/>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E1B35005-8CAC-11E6-23C9-623F7E6660EA}"/>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E36778B6-527B-9D41-CAE9-78DB669914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3493E0F-6111-BDC2-949B-CC934578A66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05FAC575-14F5-6A15-E527-520413960C71}"/>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B72F9407-E688-648B-7772-16D69ADBDBBC}"/>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65C99692-080B-F36A-822C-907E8417FCFF}"/>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952C649B-EB3A-07EE-8E4D-6973CAA4508B}"/>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E84CAC19-B85C-DABD-9E6A-4E93E7037CD6}"/>
              </a:ext>
            </a:extLst>
          </p:cNvPr>
          <p:cNvSpPr txBox="1"/>
          <p:nvPr/>
        </p:nvSpPr>
        <p:spPr>
          <a:xfrm>
            <a:off x="783569" y="2132856"/>
            <a:ext cx="10729191" cy="4323428"/>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Breakfast</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Breakfast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most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important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meal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provides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good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start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healthy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breakfast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delivers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20 - 25 %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total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Breakfast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helps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improve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concentration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dexterity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throughout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morning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People,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who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skip</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breakfast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tend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more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snacks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often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overcompensate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loss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large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lunch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rich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fats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sugar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54968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7ACAC0-6CFF-B9B4-2135-3ED4CFFE9361}"/>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35C9AA6-EF08-3CAC-9C6F-425C6CE6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3B0D1140-9D56-63E0-7679-E7D94ED1B6BF}"/>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87F93A68-C08F-0772-2B14-012F641A2F3E}"/>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A2311F1D-7628-A2EC-B251-6E6B25CA20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108E882-E7C3-9298-9718-7D35E73067A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CE263199-90A1-AE3D-49FE-D8A05D0470CB}"/>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197B597B-2A4F-0508-7DD9-13AAE3B258C1}"/>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BC06FA76-2A6A-A492-BFBC-E0809B8B275F}"/>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0B36EB20-4A13-0753-E8AD-B54A98BE6668}"/>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FDC01A8C-369C-239F-B1D3-223DD1B6F0C5}"/>
              </a:ext>
            </a:extLst>
          </p:cNvPr>
          <p:cNvSpPr txBox="1"/>
          <p:nvPr/>
        </p:nvSpPr>
        <p:spPr>
          <a:xfrm>
            <a:off x="783569" y="2132856"/>
            <a:ext cx="10729191" cy="4220835"/>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Carbohydrates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found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lot in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bread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grain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products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rice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pasta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excellent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Milk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milk</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products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good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protein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breakfast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recommended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you</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several</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pieces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per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is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good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idea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start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with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juice</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also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stewed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compote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as it is not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always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possible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get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full</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quota</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nutrients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from</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fresh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00362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EE7D2CA-CC19-857B-C899-BA9F03A74D2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F2710DC-79BB-80FB-D390-0056D1343E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764D1128-B5F8-3B54-7643-8B85F8F92B47}"/>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E6B1BAE6-263B-3243-661B-30097C260F64}"/>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FD6ECA7C-4D0B-FAB9-EEC9-152E3A9348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DCB7F4B-F1D7-A8AC-EAD1-7B6608BC72B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F8833451-EBB6-C452-3B48-883505633FFD}"/>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B02283A8-7F3B-B0AC-A33F-167A04D86600}"/>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298289A1-A376-4CD5-020C-F4527BCE35E8}"/>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5FC13FC6-A867-62C7-0793-72014EBBC88A}"/>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BF7ECA05-A0DF-82DD-FED9-4C531C83F0AB}"/>
              </a:ext>
            </a:extLst>
          </p:cNvPr>
          <p:cNvSpPr txBox="1"/>
          <p:nvPr/>
        </p:nvSpPr>
        <p:spPr>
          <a:xfrm>
            <a:off x="783569" y="2132856"/>
            <a:ext cx="10729191" cy="4220835"/>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Fats</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Tx/>
              <a:buChar char="-"/>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Some fats are essential for health. -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Fats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foods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made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up</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4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different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types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fatty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acids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a:latin typeface="Calibri" panose="020F0502020204030204" pitchFamily="34" charset="0"/>
                <a:ea typeface="Calibri" panose="020F0502020204030204" pitchFamily="34" charset="0"/>
                <a:cs typeface="Times New Roman" panose="02020603050405020304" pitchFamily="18" charset="0"/>
              </a:rPr>
              <a:t>Omega 3 is an </a:t>
            </a:r>
            <a:r>
              <a:rPr lang="tr-TR" sz="2400" kern="100" dirty="0" err="1">
                <a:latin typeface="Calibri" panose="020F0502020204030204" pitchFamily="34" charset="0"/>
                <a:ea typeface="Calibri" panose="020F0502020204030204" pitchFamily="34" charset="0"/>
                <a:cs typeface="Times New Roman" panose="02020603050405020304" pitchFamily="18" charset="0"/>
              </a:rPr>
              <a:t>essential</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fat</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and</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plays</a:t>
            </a:r>
            <a:r>
              <a:rPr lang="tr-TR" sz="2400" kern="100" dirty="0">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latin typeface="Calibri" panose="020F0502020204030204" pitchFamily="34" charset="0"/>
                <a:ea typeface="Calibri" panose="020F0502020204030204" pitchFamily="34" charset="0"/>
                <a:cs typeface="Times New Roman" panose="02020603050405020304" pitchFamily="18" charset="0"/>
              </a:rPr>
              <a:t>crucial</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part</a:t>
            </a:r>
            <a:r>
              <a:rPr lang="tr-TR" sz="2400" kern="100" dirty="0">
                <a:latin typeface="Calibri" panose="020F0502020204030204" pitchFamily="34" charset="0"/>
                <a:ea typeface="Calibri" panose="020F0502020204030204" pitchFamily="34" charset="0"/>
                <a:cs typeface="Times New Roman" panose="02020603050405020304" pitchFamily="18" charset="0"/>
              </a:rPr>
              <a:t> in </a:t>
            </a:r>
            <a:r>
              <a:rPr lang="tr-TR" sz="2400" kern="100" dirty="0" err="1">
                <a:latin typeface="Calibri" panose="020F0502020204030204" pitchFamily="34" charset="0"/>
                <a:ea typeface="Calibri" panose="020F0502020204030204" pitchFamily="34" charset="0"/>
                <a:cs typeface="Times New Roman" panose="02020603050405020304" pitchFamily="18" charset="0"/>
              </a:rPr>
              <a:t>the</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development</a:t>
            </a:r>
            <a:r>
              <a:rPr lang="tr-TR" sz="2400" kern="100" dirty="0">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latin typeface="Calibri" panose="020F0502020204030204" pitchFamily="34" charset="0"/>
                <a:ea typeface="Calibri" panose="020F0502020204030204" pitchFamily="34" charset="0"/>
                <a:cs typeface="Times New Roman" panose="02020603050405020304" pitchFamily="18" charset="0"/>
              </a:rPr>
              <a:t>the</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brain</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and</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the</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nervous</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system</a:t>
            </a:r>
            <a:r>
              <a:rPr lang="tr-TR" sz="2400" kern="100" dirty="0">
                <a:latin typeface="Calibri" panose="020F0502020204030204" pitchFamily="34" charset="0"/>
                <a:ea typeface="Calibri" panose="020F0502020204030204" pitchFamily="34" charset="0"/>
                <a:cs typeface="Times New Roman" panose="02020603050405020304" pitchFamily="18" charset="0"/>
              </a:rPr>
              <a:t> it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prevents</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cardiovascular</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disease</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and</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supports</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the</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immune</a:t>
            </a:r>
            <a:r>
              <a:rPr lang="tr-TR" sz="2400" kern="100" dirty="0">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latin typeface="Calibri" panose="020F0502020204030204" pitchFamily="34" charset="0"/>
                <a:ea typeface="Calibri" panose="020F0502020204030204" pitchFamily="34" charset="0"/>
                <a:cs typeface="Times New Roman" panose="02020603050405020304" pitchFamily="18" charset="0"/>
              </a:rPr>
              <a:t>system</a:t>
            </a:r>
            <a:r>
              <a:rPr lang="tr-TR" sz="2400" kern="100" dirty="0">
                <a:latin typeface="Calibri" panose="020F0502020204030204" pitchFamily="34" charset="0"/>
                <a:ea typeface="Calibri" panose="020F0502020204030204" pitchFamily="34" charset="0"/>
                <a:cs typeface="Times New Roman" panose="02020603050405020304" pitchFamily="18" charset="0"/>
              </a:rPr>
              <a:t>.</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Tx/>
              <a:buChar char="-"/>
            </a:pP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6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40CE2E7-C5EF-894D-4E00-F154815DD2D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6629A90-29A9-5F69-86BF-1E183680D4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81833819-050B-E95E-DB1D-20351DECDAE1}"/>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848B5904-CD68-1E68-4C71-49C04E145415}"/>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9BD6ECC0-9DF6-839E-13E6-5E18A8EB15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4496990-7070-5B8E-B41C-4B42700F578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B95A4B3B-1DD3-CDA4-78A6-5CF504BCDFC9}"/>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5F86AC16-C7F0-420C-90AC-096C707AB014}"/>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2DDACEAF-5593-3309-BDA0-04816D9B16AC}"/>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42DA4900-6B6F-BCAD-D3A3-A1BE098D79C9}"/>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D3EFECAB-5A8F-628F-0635-917E35B7C70D}"/>
              </a:ext>
            </a:extLst>
          </p:cNvPr>
          <p:cNvSpPr txBox="1"/>
          <p:nvPr/>
        </p:nvSpPr>
        <p:spPr>
          <a:xfrm>
            <a:off x="783569" y="2132856"/>
            <a:ext cx="10729191" cy="3733523"/>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Fats</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he type of food eaten in the West does not contain enough Omega-3 fatty acids.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Aft>
                <a:spcPts val="800"/>
              </a:spcAft>
              <a:buFont typeface="Arial" panose="020B0604020202020204" pitchFamily="34" charset="0"/>
              <a:buChar char="•"/>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The balance between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mega 3 and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mega 6 is particularly important as both use the same enzymes in metabolism.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Aft>
                <a:spcPts val="800"/>
              </a:spcAft>
              <a:buFont typeface="Arial" panose="020B0604020202020204" pitchFamily="34" charset="0"/>
              <a:buChar char="•"/>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Omega 3 is found in algea, plankton, rapeseed, linseed, walnut, or soya oil.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Aft>
                <a:spcPts val="800"/>
              </a:spcAft>
              <a:buFont typeface="Arial" panose="020B0604020202020204" pitchFamily="34" charset="0"/>
              <a:buChar char="•"/>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Fat fish and fish oil contain a lot of Omega-3 fatty acids.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Tx/>
              <a:buChar char="-"/>
            </a:pP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468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1DBBCA-C2F0-2131-E813-BC2E07A38D7B}"/>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0501C56-718D-D6C2-9B40-A1DE4A9E98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03B05C1A-C455-2C52-409F-70DDE4CFF606}"/>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F020AC3D-BC15-F738-51EC-CF45C155F970}"/>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EECAED5B-317C-A232-234D-8FD66DD54B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4240775-A2EE-5EDC-AFDB-F56C0AA2B41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C7C17A93-ABCA-31EE-6967-CC636B621917}"/>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78D9ACC9-F517-926E-76FD-975D14B5A4DA}"/>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B6B32821-C94B-710E-8EBE-86855E3D6DEC}"/>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D2D252EC-A7C7-F828-188A-A181E87A195C}"/>
              </a:ext>
            </a:extLst>
          </p:cNvPr>
          <p:cNvSpPr txBox="1"/>
          <p:nvPr/>
        </p:nvSpPr>
        <p:spPr>
          <a:xfrm>
            <a:off x="369776" y="1192658"/>
            <a:ext cx="10585175" cy="1107996"/>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8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r>
              <a:rPr lang="en-US" sz="2800" b="1"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Introduction to Maritime Nutrition</a:t>
            </a:r>
            <a:endParaRPr lang="en-US" i="1" dirty="0"/>
          </a:p>
        </p:txBody>
      </p:sp>
      <p:sp>
        <p:nvSpPr>
          <p:cNvPr id="3" name="TextBox 2">
            <a:extLst>
              <a:ext uri="{FF2B5EF4-FFF2-40B4-BE49-F238E27FC236}">
                <a16:creationId xmlns:a16="http://schemas.microsoft.com/office/drawing/2014/main" id="{6CCA2114-9BFC-D6DD-1B84-12DCA08537CC}"/>
              </a:ext>
            </a:extLst>
          </p:cNvPr>
          <p:cNvSpPr txBox="1"/>
          <p:nvPr/>
        </p:nvSpPr>
        <p:spPr>
          <a:xfrm>
            <a:off x="549796" y="2387219"/>
            <a:ext cx="10513168" cy="1295868"/>
          </a:xfrm>
          <a:prstGeom prst="rect">
            <a:avLst/>
          </a:prstGeom>
          <a:noFill/>
          <a:ln>
            <a:solidFill>
              <a:schemeClr val="accent1">
                <a:lumMod val="20000"/>
                <a:lumOff val="80000"/>
              </a:schemeClr>
            </a:solidFill>
          </a:ln>
        </p:spPr>
        <p:txBody>
          <a:bodyPr wrap="square">
            <a:spAutoFit/>
          </a:bodyPr>
          <a:lstStyle/>
          <a:p>
            <a:pPr marL="285750" marR="0" lvl="0" indent="-285750" algn="just" fontAlgn="base" hangingPunct="0">
              <a:lnSpc>
                <a:spcPct val="150000"/>
              </a:lnSpc>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Promote best practices for food safety, storage, and handling in maritime settings to prevent spoilage and foodborne illnesses.</a:t>
            </a:r>
          </a:p>
          <a:p>
            <a:pPr marL="342900" marR="0" lvl="0" indent="-342900" algn="just" fontAlgn="base" hangingPunct="0">
              <a:lnSpc>
                <a:spcPct val="150000"/>
              </a:lnSpc>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Advocate for the importance of nutrition in fostering a healthy and safe environment on board.</a:t>
            </a: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030" name="Picture 6" descr="Importance of healthy nutrition on board ship for a seafarer.">
            <a:extLst>
              <a:ext uri="{FF2B5EF4-FFF2-40B4-BE49-F238E27FC236}">
                <a16:creationId xmlns:a16="http://schemas.microsoft.com/office/drawing/2014/main" id="{6B663CB4-7936-B9A4-DEE4-F99EE2AA67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4172" y="4005064"/>
            <a:ext cx="3456384"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11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6DDB78B-B6C0-A8F1-6FCC-9B578EA91D8A}"/>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FF31488-78C9-2E96-42F5-0C435EC1C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51E32D5D-E4F1-4EA7-A50E-6642920D64B0}"/>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0BDF7B29-404D-C10B-A022-56EF8D7D7D7A}"/>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B635785A-BBFE-AE97-8DEC-77D3F0A1E2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A139CF3-6FA1-1776-4892-6D09F7B82D8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35C0F7CF-CC4E-2607-5EE0-7AF4B11FBE9F}"/>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74300881-C4B5-E4F6-0313-7716DA2F0A94}"/>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C229B2A6-FBA2-7C43-4251-FF074F5ABBC9}"/>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CB7C71FB-691A-2F7B-9F4C-5011CF861842}"/>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6071321E-3AA6-7B06-5DBE-8C0292F19903}"/>
              </a:ext>
            </a:extLst>
          </p:cNvPr>
          <p:cNvSpPr txBox="1"/>
          <p:nvPr/>
        </p:nvSpPr>
        <p:spPr>
          <a:xfrm>
            <a:off x="783569" y="2132856"/>
            <a:ext cx="10729191" cy="2799934"/>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Snacks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healthy alternative such as fruit or yo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urt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should be </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available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nacks rich in fat and sugar</a:t>
            </a:r>
            <a:r>
              <a:rPr lang="en-US" kern="100" dirty="0">
                <a:latin typeface="Calibri" panose="020F0502020204030204" pitchFamily="34" charset="0"/>
                <a:ea typeface="Calibri" panose="020F0502020204030204" pitchFamily="34" charset="0"/>
                <a:cs typeface="Times New Roman" panose="02020603050405020304" pitchFamily="18" charset="0"/>
              </a:rPr>
              <a:t> should not be consumed.</a:t>
            </a:r>
          </a:p>
          <a:p>
            <a:pPr marL="0" marR="0" algn="just">
              <a:lnSpc>
                <a:spcPct val="150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26FB1B1-9490-D37E-5CD1-34BC3052C137}"/>
              </a:ext>
            </a:extLst>
          </p:cNvPr>
          <p:cNvPicPr>
            <a:picLocks noChangeAspect="1"/>
          </p:cNvPicPr>
          <p:nvPr/>
        </p:nvPicPr>
        <p:blipFill>
          <a:blip r:embed="rId10"/>
          <a:stretch>
            <a:fillRect/>
          </a:stretch>
        </p:blipFill>
        <p:spPr>
          <a:xfrm>
            <a:off x="1341884" y="4509120"/>
            <a:ext cx="2857500" cy="1600200"/>
          </a:xfrm>
          <a:prstGeom prst="rect">
            <a:avLst/>
          </a:prstGeom>
        </p:spPr>
      </p:pic>
      <p:pic>
        <p:nvPicPr>
          <p:cNvPr id="5" name="Picture 4">
            <a:extLst>
              <a:ext uri="{FF2B5EF4-FFF2-40B4-BE49-F238E27FC236}">
                <a16:creationId xmlns:a16="http://schemas.microsoft.com/office/drawing/2014/main" id="{27CC0E3D-85D5-24F0-60F9-76E7F0ED74DC}"/>
              </a:ext>
            </a:extLst>
          </p:cNvPr>
          <p:cNvPicPr>
            <a:picLocks noChangeAspect="1"/>
          </p:cNvPicPr>
          <p:nvPr/>
        </p:nvPicPr>
        <p:blipFill>
          <a:blip r:embed="rId11"/>
          <a:stretch>
            <a:fillRect/>
          </a:stretch>
        </p:blipFill>
        <p:spPr>
          <a:xfrm>
            <a:off x="4757699" y="4385857"/>
            <a:ext cx="2143125" cy="2143125"/>
          </a:xfrm>
          <a:prstGeom prst="rect">
            <a:avLst/>
          </a:prstGeom>
        </p:spPr>
      </p:pic>
      <p:pic>
        <p:nvPicPr>
          <p:cNvPr id="6" name="Picture 5">
            <a:extLst>
              <a:ext uri="{FF2B5EF4-FFF2-40B4-BE49-F238E27FC236}">
                <a16:creationId xmlns:a16="http://schemas.microsoft.com/office/drawing/2014/main" id="{EFE8D65D-D3F4-A934-7073-791B18B5BF63}"/>
              </a:ext>
            </a:extLst>
          </p:cNvPr>
          <p:cNvPicPr>
            <a:picLocks noChangeAspect="1"/>
          </p:cNvPicPr>
          <p:nvPr/>
        </p:nvPicPr>
        <p:blipFill>
          <a:blip r:embed="rId12"/>
          <a:stretch>
            <a:fillRect/>
          </a:stretch>
        </p:blipFill>
        <p:spPr>
          <a:xfrm>
            <a:off x="8047039" y="4505325"/>
            <a:ext cx="2619375" cy="1743075"/>
          </a:xfrm>
          <a:prstGeom prst="rect">
            <a:avLst/>
          </a:prstGeom>
        </p:spPr>
      </p:pic>
    </p:spTree>
    <p:extLst>
      <p:ext uri="{BB962C8B-B14F-4D97-AF65-F5344CB8AC3E}">
        <p14:creationId xmlns:p14="http://schemas.microsoft.com/office/powerpoint/2010/main" val="249568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B3E2464-18E8-C91B-8031-10CA29F0E92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67CA13F-ADF9-1DEA-EF7B-29EBAAEA49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112D6C7A-5457-9358-D5F8-68B1D2E3A09E}"/>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12FDB1D1-3462-C610-79D4-40591A8D2AEE}"/>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E6862249-BA7F-7E28-9932-4F0215131C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51723D3-29C9-131D-F9AF-43AADAE6100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098C993E-4035-4647-DA71-F6E2059086AC}"/>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EEA77245-7787-139F-5B44-8510D786C6EA}"/>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97684746-434C-A119-F53D-B9E72CDA3CDE}"/>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BAFFD897-A683-560E-68B2-C5E415D03E4E}"/>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A5C6D435-267E-87D7-3E49-7BB289AA95AE}"/>
              </a:ext>
            </a:extLst>
          </p:cNvPr>
          <p:cNvSpPr txBox="1"/>
          <p:nvPr/>
        </p:nvSpPr>
        <p:spPr>
          <a:xfrm>
            <a:off x="783569" y="2132856"/>
            <a:ext cx="10729191" cy="309123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Working</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extreme</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heat</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Salt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Fluid</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Supplements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I</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ntensive pace or in a very hot environment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causes loss of </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water and salt through sweat.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Aft>
                <a:spcPts val="800"/>
              </a:spcAft>
              <a:buFont typeface="Arial" panose="020B0604020202020204" pitchFamily="34" charset="0"/>
              <a:buChar char="•"/>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Fluid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intake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should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equal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fluid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loss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what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goes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out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must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come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in. On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average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about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liter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water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each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hour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may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be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required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replace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fluid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loss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Aft>
                <a:spcPts val="800"/>
              </a:spcAft>
              <a:buFont typeface="Arial" panose="020B0604020202020204" pitchFamily="34" charset="0"/>
              <a:buChar char="•"/>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Plenty of cool drinking water (1-15 C) should be readily available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Seafarers </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should be encouraged to drink water every 15*20 minutes, even if they do not feel thirsty. </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401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9201B20-890F-58BA-7006-26E97E43D76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C72F473-2436-43B5-8BBF-C5BCEB25D1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0B8E9CDF-0435-E4DA-C9F4-3AB3A775112D}"/>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D4A618B7-F67B-1D46-DCE8-B26E243AFAAE}"/>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52915954-1186-28B1-1041-3B4BD4A0ED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235E573-E730-5147-461F-58339E6CE16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7E82F244-F1F3-6551-3B56-99327CB22CEB}"/>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F63E15C9-2498-D8BC-EAB0-DFB1160A1E5D}"/>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C8E6C670-3E63-D07D-F5CE-F384BC1105C2}"/>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6D97E40A-03D0-9C41-6E42-C037C6984782}"/>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60F54C10-AA55-32BA-E925-F403AFC18150}"/>
              </a:ext>
            </a:extLst>
          </p:cNvPr>
          <p:cNvSpPr txBox="1"/>
          <p:nvPr/>
        </p:nvSpPr>
        <p:spPr>
          <a:xfrm>
            <a:off x="783569" y="2132856"/>
            <a:ext cx="10729191" cy="4426020"/>
          </a:xfrm>
          <a:prstGeom prst="rect">
            <a:avLst/>
          </a:prstGeom>
          <a:noFill/>
          <a:ln>
            <a:solidFill>
              <a:schemeClr val="accent1">
                <a:lumMod val="20000"/>
                <a:lumOff val="80000"/>
              </a:schemeClr>
            </a:solidFill>
          </a:ln>
        </p:spPr>
        <p:txBody>
          <a:bodyPr wrap="square">
            <a:spAutoFit/>
          </a:bodyPr>
          <a:lstStyle/>
          <a:p>
            <a:pPr marL="285750" marR="0" indent="-285750" algn="just">
              <a:lnSpc>
                <a:spcPct val="150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ifting heavy loads, or working in high temperatures</a:t>
            </a:r>
            <a:r>
              <a:rPr lang="en-US" kern="100" dirty="0">
                <a:latin typeface="Calibri" panose="020F0502020204030204" pitchFamily="34" charset="0"/>
                <a:ea typeface="Calibri" panose="020F0502020204030204" pitchFamily="34" charset="0"/>
                <a:cs typeface="Times New Roman" panose="02020603050405020304" pitchFamily="18" charset="0"/>
              </a:rPr>
              <a:t> cause seafarers to sweat </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more ‘efficiently’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sooner and to a greater degree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indent="-285750" algn="just">
              <a:lnSpc>
                <a:spcPct val="150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salt in a normal diet is usually enough to maintain the electrolyte balance and keep the body working well.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Aft>
                <a:spcPts val="800"/>
              </a:spcAft>
              <a:buFont typeface="Arial" panose="020B0604020202020204" pitchFamily="34" charset="0"/>
              <a:buChar char="•"/>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For workers who are not used to manual labor or working in high temperatures and who will therefore lose more salt in their sweat, it may be a good idea to use salt in your food.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Aft>
                <a:spcPts val="800"/>
              </a:spcAft>
              <a:buFont typeface="Arial" panose="020B0604020202020204" pitchFamily="34" charset="0"/>
              <a:buChar char="•"/>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Salt tablets are not a suitable alternative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indent="-285750" algn="just">
              <a:lnSpc>
                <a:spcPct val="150000"/>
              </a:lnSpc>
              <a:spcAft>
                <a:spcPts val="800"/>
              </a:spcAft>
              <a:buFont typeface="Arial" panose="020B0604020202020204" pitchFamily="34" charset="0"/>
              <a:buChar char="•"/>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Too much salt can cause body temperature to rise and can also make someone feel thirsty or sick.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92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3191625-D8B9-0126-66A3-D280E522747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784193B-C212-38A5-7F1D-DC0FBA6350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968C18B5-83C6-160A-1196-B7B95FA1E80C}"/>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C467259A-8A7B-346C-34E3-DFC6579F89FC}"/>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42E95EB3-22FA-3F35-C886-C9472BB913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9924E71-DD99-1755-B309-860EE5B7F2C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2B065451-578C-8B23-06BD-895D416E1F5C}"/>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650776D4-9B74-B1E6-D48C-DCC577F62A3C}"/>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A265E2FF-4ED4-34E5-C22D-CB8C1F4629A1}"/>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C6406035-0CC9-00AB-04FE-B84181CE68AB}"/>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4D6A2A30-9C0D-4701-71FD-125F612A4080}"/>
              </a:ext>
            </a:extLst>
          </p:cNvPr>
          <p:cNvSpPr txBox="1"/>
          <p:nvPr/>
        </p:nvSpPr>
        <p:spPr>
          <a:xfrm>
            <a:off x="783569" y="2132856"/>
            <a:ext cx="10729191" cy="1813958"/>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2. 2. </a:t>
            </a:r>
            <a:r>
              <a:rPr lang="tr-TR" sz="1800" b="1"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The</a:t>
            </a:r>
            <a:r>
              <a:rPr lang="tr-TR"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Role of Meal Planning </a:t>
            </a:r>
            <a:r>
              <a:rPr lang="tr-TR" sz="1800" b="1"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Onboard</a:t>
            </a:r>
            <a:r>
              <a:rPr lang="tr-TR"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tr-TR" sz="1800" b="1"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Ships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Seafarers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face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unique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challenges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course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their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duties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As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such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becomes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imperative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factor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in meal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planning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careful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meal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selection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proper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meal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replenish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dipping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levels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promote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work</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efficiency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2" name="Picture 1">
            <a:extLst>
              <a:ext uri="{FF2B5EF4-FFF2-40B4-BE49-F238E27FC236}">
                <a16:creationId xmlns:a16="http://schemas.microsoft.com/office/drawing/2014/main" id="{82BE3B5F-E90A-065E-A561-FBBAC0C55D89}"/>
              </a:ext>
            </a:extLst>
          </p:cNvPr>
          <p:cNvPicPr>
            <a:picLocks noChangeAspect="1"/>
          </p:cNvPicPr>
          <p:nvPr/>
        </p:nvPicPr>
        <p:blipFill>
          <a:blip r:embed="rId10"/>
          <a:stretch>
            <a:fillRect/>
          </a:stretch>
        </p:blipFill>
        <p:spPr>
          <a:xfrm>
            <a:off x="4078188" y="4293096"/>
            <a:ext cx="3597659" cy="2088232"/>
          </a:xfrm>
          <a:prstGeom prst="rect">
            <a:avLst/>
          </a:prstGeom>
        </p:spPr>
      </p:pic>
    </p:spTree>
    <p:extLst>
      <p:ext uri="{BB962C8B-B14F-4D97-AF65-F5344CB8AC3E}">
        <p14:creationId xmlns:p14="http://schemas.microsoft.com/office/powerpoint/2010/main" val="286785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D373154-AEF5-0C67-9F98-B60CBF24CDC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1A82FF6-48BC-4783-9FD2-1F01AF0365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77270555-2690-7D35-79A1-41D85DB53404}"/>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80D336C1-CD95-5C18-60CE-273BAA56AC54}"/>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5B91BDB7-A7CE-DD22-A450-DE293F372DB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78706B6-7593-3B44-3951-F36F7DB561E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52499C6C-8B95-2A68-2F52-2C8A93F59C00}"/>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29EE7BD8-1F7B-F705-1E91-29243CD274AD}"/>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772702E5-8CCC-7B9A-EDBE-B7E854078195}"/>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E5D4027C-F719-631E-99FF-2807330C24E0}"/>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0928DAF7-9A1A-E1A0-51C2-D326616B3BBF}"/>
              </a:ext>
            </a:extLst>
          </p:cNvPr>
          <p:cNvSpPr txBox="1"/>
          <p:nvPr/>
        </p:nvSpPr>
        <p:spPr>
          <a:xfrm>
            <a:off x="783569" y="2132856"/>
            <a:ext cx="10729191" cy="243464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Variety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Carbohydrates - ideally whole grain meals because of their high fiber content.</a:t>
            </a:r>
          </a:p>
          <a:p>
            <a:pPr marL="342900" marR="0" lvl="0" indent="-342900" algn="just">
              <a:lnSpc>
                <a:spcPct val="150000"/>
              </a:lnSpc>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Proteins - poultry, beef, legumes, and dairy products.</a:t>
            </a:r>
          </a:p>
          <a:p>
            <a:pPr marL="342900" marR="0" lvl="0" indent="-342900" algn="just">
              <a:lnSpc>
                <a:spcPct val="150000"/>
              </a:lnSpc>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Vitamins and minerals fresh fruits and vegetables; all sorts of foods.</a:t>
            </a:r>
          </a:p>
          <a:p>
            <a:pPr marL="342900" marR="0" lvl="0" indent="-342900" algn="just">
              <a:lnSpc>
                <a:spcPct val="150000"/>
              </a:lnSpc>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Fats and oils olive oil, nuts, seeds, and avocado. </a:t>
            </a:r>
            <a:r>
              <a:rPr lang="en-US" kern="100" dirty="0">
                <a:latin typeface="Calibri" panose="020F0502020204030204" pitchFamily="34" charset="0"/>
                <a:ea typeface="Calibri" panose="020F0502020204030204" pitchFamily="34" charset="0"/>
                <a:cs typeface="Times New Roman" panose="02020603050405020304" pitchFamily="18" charset="0"/>
              </a:rPr>
              <a:t>B</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 fats contained in fatty meat, butter, ghee, and processed foods should be avoided.</a:t>
            </a:r>
          </a:p>
        </p:txBody>
      </p:sp>
      <p:pic>
        <p:nvPicPr>
          <p:cNvPr id="2" name="Picture 1">
            <a:extLst>
              <a:ext uri="{FF2B5EF4-FFF2-40B4-BE49-F238E27FC236}">
                <a16:creationId xmlns:a16="http://schemas.microsoft.com/office/drawing/2014/main" id="{D06D55D5-5632-4F63-5BE7-BD9E670B981F}"/>
              </a:ext>
            </a:extLst>
          </p:cNvPr>
          <p:cNvPicPr>
            <a:picLocks noChangeAspect="1"/>
          </p:cNvPicPr>
          <p:nvPr/>
        </p:nvPicPr>
        <p:blipFill>
          <a:blip r:embed="rId10"/>
          <a:stretch>
            <a:fillRect/>
          </a:stretch>
        </p:blipFill>
        <p:spPr>
          <a:xfrm>
            <a:off x="4338497" y="4941168"/>
            <a:ext cx="2628900" cy="1733550"/>
          </a:xfrm>
          <a:prstGeom prst="rect">
            <a:avLst/>
          </a:prstGeom>
        </p:spPr>
      </p:pic>
    </p:spTree>
    <p:extLst>
      <p:ext uri="{BB962C8B-B14F-4D97-AF65-F5344CB8AC3E}">
        <p14:creationId xmlns:p14="http://schemas.microsoft.com/office/powerpoint/2010/main" val="277648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95226A0-875A-8A2D-1233-268115DFFB8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C432374-42E1-8F70-ACC0-62E9D04BD1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49D9A90C-4765-B047-1C9C-C386E2288E75}"/>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E970CBA8-B9CE-E7F4-6132-C796F4867403}"/>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243600F5-3F1C-574E-12DD-33F14B5241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80D839C-4056-954D-8C50-382E4101830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8AC85C09-6F9D-DAD2-428E-DC8D4E33B5F1}"/>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7FB93B9C-FB50-95D2-6043-284F870E3ECE}"/>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7EF7C46E-BA1C-9A91-7067-8CFE9D8FB1B6}"/>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6AD98976-C554-5D06-0EC6-A080E79D6085}"/>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EEA4BB3F-9EF3-FCB1-D016-0D33FF5E82D0}"/>
              </a:ext>
            </a:extLst>
          </p:cNvPr>
          <p:cNvSpPr txBox="1"/>
          <p:nvPr/>
        </p:nvSpPr>
        <p:spPr>
          <a:xfrm>
            <a:off x="609341" y="2132856"/>
            <a:ext cx="10729191" cy="295273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Sustainability </a:t>
            </a:r>
          </a:p>
          <a:p>
            <a:pPr marL="285750" marR="0" indent="-285750" algn="just">
              <a:lnSpc>
                <a:spcPct val="150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Reducing</a:t>
            </a:r>
            <a:r>
              <a:rPr lang="en-US" b="1" kern="100" dirty="0">
                <a:latin typeface="Calibri" panose="020F0502020204030204" pitchFamily="34" charset="0"/>
                <a:ea typeface="Calibri" panose="020F0502020204030204" pitchFamily="34" charset="0"/>
                <a:cs typeface="Times New Roman" panose="02020603050405020304" pitchFamily="18" charset="0"/>
              </a:rPr>
              <a:t> </a:t>
            </a:r>
            <a:r>
              <a:rPr lang="tr-TR" kern="100" dirty="0">
                <a:latin typeface="Calibri" panose="020F0502020204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food waste</a:t>
            </a:r>
            <a:r>
              <a:rPr lang="en-US" kern="100" dirty="0">
                <a:latin typeface="Calibri" panose="020F0502020204030204" pitchFamily="34" charset="0"/>
                <a:ea typeface="Calibri" panose="020F0502020204030204" pitchFamily="34" charset="0"/>
                <a:cs typeface="Times New Roman" panose="02020603050405020304" pitchFamily="18" charset="0"/>
              </a:rPr>
              <a:t> </a:t>
            </a:r>
          </a:p>
          <a:p>
            <a:pPr marL="285750" marR="0" indent="-285750" algn="just">
              <a:lnSpc>
                <a:spcPct val="150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Mitigating the potential man-made greenhouse gas emissions crisis. </a:t>
            </a:r>
          </a:p>
          <a:p>
            <a:pPr marL="285750" marR="0" indent="-285750" algn="just">
              <a:lnSpc>
                <a:spcPct val="150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Ensuring that provisions are ordered and utilized correctly according to the desired quantity and the expiration date. Utilizing provisions of the First-In-First-Out approach. </a:t>
            </a:r>
          </a:p>
          <a:p>
            <a:pPr marL="285750" marR="0" indent="-285750" algn="just">
              <a:lnSpc>
                <a:spcPct val="150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Using fresh and perishable provisions first before frozen and canned provisions.</a:t>
            </a:r>
          </a:p>
        </p:txBody>
      </p:sp>
    </p:spTree>
    <p:extLst>
      <p:ext uri="{BB962C8B-B14F-4D97-AF65-F5344CB8AC3E}">
        <p14:creationId xmlns:p14="http://schemas.microsoft.com/office/powerpoint/2010/main" val="412417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DF88ED3-8274-1D90-F773-049B8C074DF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B06BC99-517B-EB7B-B97B-0DF9196D15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80BA9369-9BF7-1792-19EA-6A9C04FBCFB2}"/>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90318F9D-5890-ABE5-430F-FD2F9F26C818}"/>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ABA8BABB-D954-2E57-44B5-B605701417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4D988C3-7BF5-010D-BA52-15194859334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7E9E57B5-9A4A-07E4-5EE0-80C94CCA481F}"/>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DA3EE57C-1C39-F6B2-E5C3-3F5E3F08DED8}"/>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6B3944C8-4FB1-96EA-4CC8-C9173E8B9420}"/>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27D3E3C7-8827-D64E-5638-E111E79DCF84}"/>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6B38A236-F088-793C-2C77-396241CBF549}"/>
              </a:ext>
            </a:extLst>
          </p:cNvPr>
          <p:cNvSpPr txBox="1"/>
          <p:nvPr/>
        </p:nvSpPr>
        <p:spPr>
          <a:xfrm>
            <a:off x="729816" y="2204864"/>
            <a:ext cx="10729191" cy="2537233"/>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Economical and efficient food production.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Determining the cost, quality, and quantity of ingredients required to maximize utility and minimize waste. </a:t>
            </a:r>
          </a:p>
          <a:p>
            <a:pPr marL="285750" indent="-285750" algn="just">
              <a:lnSpc>
                <a:spcPct val="150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Using d</a:t>
            </a:r>
            <a:r>
              <a:rPr lang="en-US" sz="1800" dirty="0">
                <a:effectLst/>
                <a:latin typeface="Calibri" panose="020F0502020204030204" pitchFamily="34" charset="0"/>
                <a:ea typeface="Calibri" panose="020F0502020204030204" pitchFamily="34" charset="0"/>
                <a:cs typeface="Times New Roman" panose="02020603050405020304" pitchFamily="18" charset="0"/>
              </a:rPr>
              <a:t>ifferent cooking methods such as </a:t>
            </a:r>
            <a:r>
              <a:rPr lang="en-US" dirty="0">
                <a:latin typeface="Calibri" panose="020F0502020204030204" pitchFamily="34" charset="0"/>
                <a:ea typeface="Calibri" panose="020F0502020204030204" pitchFamily="34" charset="0"/>
                <a:cs typeface="Times New Roman" panose="02020603050405020304" pitchFamily="18" charset="0"/>
              </a:rPr>
              <a:t>braising, boiling, stewing, and roasting depending on the meal. </a:t>
            </a:r>
          </a:p>
          <a:p>
            <a:pPr marL="285750" indent="-285750" algn="just">
              <a:lnSpc>
                <a:spcPct val="150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Managing weight better, ensuring a balanced diet, presenting healthier food options, and limiting food waste </a:t>
            </a:r>
          </a:p>
          <a:p>
            <a:pPr marL="285750" indent="-285750" algn="just">
              <a:lnSpc>
                <a:spcPct val="150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*IFS  example for food monitoring software.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851DBE1-15E7-AC43-AE00-4C8DE9C0A451}"/>
              </a:ext>
            </a:extLst>
          </p:cNvPr>
          <p:cNvPicPr>
            <a:picLocks noChangeAspect="1"/>
          </p:cNvPicPr>
          <p:nvPr/>
        </p:nvPicPr>
        <p:blipFill>
          <a:blip r:embed="rId10"/>
          <a:stretch>
            <a:fillRect/>
          </a:stretch>
        </p:blipFill>
        <p:spPr>
          <a:xfrm>
            <a:off x="4380878" y="4865241"/>
            <a:ext cx="2857500" cy="1600200"/>
          </a:xfrm>
          <a:prstGeom prst="rect">
            <a:avLst/>
          </a:prstGeom>
        </p:spPr>
      </p:pic>
    </p:spTree>
    <p:extLst>
      <p:ext uri="{BB962C8B-B14F-4D97-AF65-F5344CB8AC3E}">
        <p14:creationId xmlns:p14="http://schemas.microsoft.com/office/powerpoint/2010/main" val="127885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4D8853C-A114-3913-4819-98C6AB2AD53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3EA0319-264F-873B-12F4-B02ED99B42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FFD9E618-B4DC-6470-46BA-F74762EE6A56}"/>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935632DF-F056-FC53-0D4E-880138B394D5}"/>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C540971E-B85C-3C29-DA28-1A97625E76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920C0C0-DF60-2B5E-B027-CC37BBBBF923}"/>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8239E29C-85E9-010E-1A09-433EA267D699}"/>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7BB0C7BC-74CA-07D9-2F57-C4A79A5DFC2C}"/>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AE12AA02-0DDA-FD84-2149-31D30EA1ACED}"/>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D06908E6-652B-539F-61CC-A660DF747015}"/>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A38BDEA4-BAF5-6D1E-0F25-DEBC6AF00C7F}"/>
              </a:ext>
            </a:extLst>
          </p:cNvPr>
          <p:cNvSpPr txBox="1"/>
          <p:nvPr/>
        </p:nvSpPr>
        <p:spPr>
          <a:xfrm>
            <a:off x="609341" y="2132856"/>
            <a:ext cx="10729191" cy="1694823"/>
          </a:xfrm>
          <a:prstGeom prst="rect">
            <a:avLst/>
          </a:prstGeom>
          <a:noFill/>
          <a:ln>
            <a:solidFill>
              <a:schemeClr val="accent1">
                <a:lumMod val="20000"/>
                <a:lumOff val="80000"/>
              </a:schemeClr>
            </a:solidFill>
          </a:ln>
        </p:spPr>
        <p:txBody>
          <a:bodyPr wrap="square">
            <a:spAutoFit/>
          </a:bodyPr>
          <a:lstStyle/>
          <a:p>
            <a:pPr marL="457200" marR="0" algn="just" fontAlgn="base" hangingPunct="0">
              <a:lnSpc>
                <a:spcPct val="107000"/>
              </a:lnSpc>
              <a:spcAft>
                <a:spcPts val="800"/>
              </a:spcAft>
            </a:pP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Balanced</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meals</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meet</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crew's</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nutritional</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needs</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maintain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proper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well-being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whether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on 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ship</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aircraft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situation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where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people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away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from</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typical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routines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requires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thoughtful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approach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diet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exercise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mental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hydration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Here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key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principles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9F31143-F7AE-61A3-E80F-EA90A3161B32}"/>
              </a:ext>
            </a:extLst>
          </p:cNvPr>
          <p:cNvPicPr>
            <a:picLocks noChangeAspect="1"/>
          </p:cNvPicPr>
          <p:nvPr/>
        </p:nvPicPr>
        <p:blipFill>
          <a:blip r:embed="rId10"/>
          <a:stretch>
            <a:fillRect/>
          </a:stretch>
        </p:blipFill>
        <p:spPr>
          <a:xfrm>
            <a:off x="3310975" y="3812482"/>
            <a:ext cx="4399381" cy="2464468"/>
          </a:xfrm>
          <a:prstGeom prst="rect">
            <a:avLst/>
          </a:prstGeom>
        </p:spPr>
      </p:pic>
    </p:spTree>
    <p:extLst>
      <p:ext uri="{BB962C8B-B14F-4D97-AF65-F5344CB8AC3E}">
        <p14:creationId xmlns:p14="http://schemas.microsoft.com/office/powerpoint/2010/main" val="186117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00461A2-59EA-6CA8-D5CA-BA52C0782E9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6DCF60F-3CCE-BF46-2176-56EA65ADDC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9BA22367-AD14-EF96-43D0-F1A0DAF2234C}"/>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7590C4EE-BD3C-5117-6A9D-8CBE31003472}"/>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D04F5F2D-128C-BA51-6E26-87A378C943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D5F0FAC-4E38-81D1-6412-F4099BED07AB}"/>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2482CA0D-AB8E-054C-CE70-2A6E2266F7B4}"/>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F321B766-499B-D83B-FC6C-0155606C8978}"/>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A5820ACD-CBCE-07DF-64EC-CE99F8080F47}"/>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269F1271-ADD6-BF07-54FC-945A50E730E7}"/>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AAD326C1-8563-E16B-A561-6A2ECF2743D7}"/>
              </a:ext>
            </a:extLst>
          </p:cNvPr>
          <p:cNvSpPr txBox="1"/>
          <p:nvPr/>
        </p:nvSpPr>
        <p:spPr>
          <a:xfrm>
            <a:off x="609341" y="2132856"/>
            <a:ext cx="10729191" cy="1780872"/>
          </a:xfrm>
          <a:prstGeom prst="rect">
            <a:avLst/>
          </a:prstGeom>
          <a:noFill/>
          <a:ln>
            <a:solidFill>
              <a:schemeClr val="accent1">
                <a:lumMod val="20000"/>
                <a:lumOff val="80000"/>
              </a:schemeClr>
            </a:solidFill>
          </a:ln>
        </p:spPr>
        <p:txBody>
          <a:bodyPr wrap="square">
            <a:spAutoFit/>
          </a:bodyPr>
          <a:lstStyle/>
          <a:p>
            <a:pPr marL="457200" marR="0" algn="just" fontAlgn="base" hangingPunct="0">
              <a:lnSpc>
                <a:spcPct val="107000"/>
              </a:lnSpc>
              <a:spcAft>
                <a:spcPts val="800"/>
              </a:spcAft>
            </a:pP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Balanced</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meals</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meet</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crew's</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nutritional</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needs</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1.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Balanced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Aft>
                <a:spcPts val="800"/>
              </a:spcAft>
              <a:buFontTx/>
              <a:buChar char="-"/>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Macronutrients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adequate protein</a:t>
            </a:r>
            <a:r>
              <a:rPr lang="en-US" kern="100" dirty="0">
                <a:latin typeface="Calibri" panose="020F0502020204030204" pitchFamily="34" charset="0"/>
                <a:ea typeface="Calibri" panose="020F0502020204030204" pitchFamily="34" charset="0"/>
                <a:cs typeface="Times New Roman" panose="02020603050405020304" pitchFamily="18" charset="0"/>
              </a:rPr>
              <a:t>, </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healthy fats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and complex carbohydrates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indent="-285750" algn="just">
              <a:lnSpc>
                <a:spcPct val="150000"/>
              </a:lnSpc>
              <a:spcAft>
                <a:spcPts val="800"/>
              </a:spcAft>
              <a:buFontTx/>
              <a:buChar char="-"/>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Micronutrients: a variety of fruits and vegetables for essential vitamins and minerals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3F87E7E3-DA2B-87A7-18C7-06E154016B70}"/>
              </a:ext>
            </a:extLst>
          </p:cNvPr>
          <p:cNvPicPr>
            <a:picLocks noChangeAspect="1"/>
          </p:cNvPicPr>
          <p:nvPr/>
        </p:nvPicPr>
        <p:blipFill>
          <a:blip r:embed="rId10"/>
          <a:stretch>
            <a:fillRect/>
          </a:stretch>
        </p:blipFill>
        <p:spPr>
          <a:xfrm>
            <a:off x="3934172" y="4293096"/>
            <a:ext cx="3960440" cy="2016224"/>
          </a:xfrm>
          <a:prstGeom prst="rect">
            <a:avLst/>
          </a:prstGeom>
        </p:spPr>
      </p:pic>
    </p:spTree>
    <p:extLst>
      <p:ext uri="{BB962C8B-B14F-4D97-AF65-F5344CB8AC3E}">
        <p14:creationId xmlns:p14="http://schemas.microsoft.com/office/powerpoint/2010/main" val="26541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D808F4C-7650-1DD3-8845-976AE6B8F49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49EECD7-E34C-968C-C54E-F5408E9C05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1B5378AE-246E-8AF5-A9C5-08F36AE41EC2}"/>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B8152E86-4C04-85C1-A080-6BF0ED377ACC}"/>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2F34813C-DC6B-656B-734B-59DA0C2AC6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F6949F6-659F-8F18-471E-36C9BBD4796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945DA00F-F2D6-E948-5183-E4F331B304DA}"/>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20CC4501-C571-174B-496A-7E0431ED48BC}"/>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7165CB75-7736-9DFD-4B72-46597CC86CFA}"/>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A75F5527-D50A-7AF6-3B10-71CBFAFC7D44}"/>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24872C37-D3F5-EF80-CBA7-ECCB52AB57CA}"/>
              </a:ext>
            </a:extLst>
          </p:cNvPr>
          <p:cNvSpPr txBox="1"/>
          <p:nvPr/>
        </p:nvSpPr>
        <p:spPr>
          <a:xfrm>
            <a:off x="609341" y="2132856"/>
            <a:ext cx="10729191" cy="2212913"/>
          </a:xfrm>
          <a:prstGeom prst="rect">
            <a:avLst/>
          </a:prstGeom>
          <a:noFill/>
          <a:ln>
            <a:solidFill>
              <a:schemeClr val="accent1">
                <a:lumMod val="20000"/>
                <a:lumOff val="80000"/>
              </a:schemeClr>
            </a:solidFill>
          </a:ln>
        </p:spPr>
        <p:txBody>
          <a:bodyPr wrap="square">
            <a:spAutoFit/>
          </a:bodyPr>
          <a:lstStyle/>
          <a:p>
            <a:pPr marL="457200" marR="0" algn="just" fontAlgn="base" hangingPunct="0">
              <a:lnSpc>
                <a:spcPct val="107000"/>
              </a:lnSpc>
              <a:spcAft>
                <a:spcPts val="800"/>
              </a:spcAft>
            </a:pP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Balanced</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meals</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meet</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crew's</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nutritional</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needs</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Portion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Control: Since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physical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activity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might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be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limited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on board,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overeating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lead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unwanted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weight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gain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Adjust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portion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sizes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based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activity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level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Limited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Processed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Foods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Where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possible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prioritize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whole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minimally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processed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foods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avoid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excess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salt,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sugar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unhealthy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fats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which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common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processed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snacks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ready-made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meals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69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A70C654-12CC-EEA4-992D-73B040BFC2A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077A686-97B7-706D-2F40-F3BACF12AE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391703F7-3037-65C1-6A3B-49462F397E1F}"/>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53D0C00F-5A98-E340-C60C-969308AD3B3F}"/>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92A1E5A4-CF64-8AB3-8A20-2A51DA4D14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56017949-693F-5400-2D77-79198D7D7D5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D5AB6CA3-4C89-BB7F-0F04-7883314CE4B4}"/>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4A01403D-290D-93CA-2A4D-6E1E11E2F8EC}"/>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524E3447-4C6A-E746-4309-07F20190CAC8}"/>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D8BC14F1-7E77-6C01-44C2-5B6D4AD8BF8F}"/>
              </a:ext>
            </a:extLst>
          </p:cNvPr>
          <p:cNvSpPr txBox="1"/>
          <p:nvPr/>
        </p:nvSpPr>
        <p:spPr>
          <a:xfrm>
            <a:off x="477789" y="1192659"/>
            <a:ext cx="10585175" cy="1077218"/>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800" b="1" dirty="0">
                <a:effectLst/>
                <a:latin typeface="Calibri" panose="020F0502020204030204" pitchFamily="34" charset="0"/>
                <a:ea typeface="Calibri" panose="020F0502020204030204" pitchFamily="34" charset="0"/>
                <a:cs typeface="Times New Roman" panose="02020603050405020304" pitchFamily="18" charset="0"/>
              </a:rPr>
              <a:t>Proper Nutrition and </a:t>
            </a:r>
            <a:r>
              <a:rPr lang="tr-TR" sz="2800" b="1" dirty="0" err="1">
                <a:effectLst/>
                <a:latin typeface="Calibri" panose="020F0502020204030204" pitchFamily="34" charset="0"/>
                <a:ea typeface="Calibri" panose="020F0502020204030204" pitchFamily="34" charset="0"/>
                <a:cs typeface="Times New Roman" panose="02020603050405020304" pitchFamily="18" charset="0"/>
              </a:rPr>
              <a:t>Wellbeing</a:t>
            </a:r>
            <a:r>
              <a:rPr lang="tr-TR" sz="2800" b="1" dirty="0">
                <a:effectLst/>
                <a:latin typeface="Calibri" panose="020F0502020204030204" pitchFamily="34" charset="0"/>
                <a:ea typeface="Calibri" panose="020F0502020204030204" pitchFamily="34" charset="0"/>
                <a:cs typeface="Times New Roman" panose="02020603050405020304" pitchFamily="18" charset="0"/>
              </a:rPr>
              <a:t> </a:t>
            </a:r>
            <a:r>
              <a:rPr lang="tr-TR" sz="2800" b="1" dirty="0" err="1">
                <a:effectLst/>
                <a:latin typeface="Calibri" panose="020F0502020204030204" pitchFamily="34" charset="0"/>
                <a:ea typeface="Calibri" panose="020F0502020204030204" pitchFamily="34" charset="0"/>
                <a:cs typeface="Times New Roman" panose="02020603050405020304" pitchFamily="18" charset="0"/>
              </a:rPr>
              <a:t>Onboard</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3" name="TextBox 2">
            <a:extLst>
              <a:ext uri="{FF2B5EF4-FFF2-40B4-BE49-F238E27FC236}">
                <a16:creationId xmlns:a16="http://schemas.microsoft.com/office/drawing/2014/main" id="{55F57D1C-B3FB-C4AD-9B6D-70453DAE2B8C}"/>
              </a:ext>
            </a:extLst>
          </p:cNvPr>
          <p:cNvSpPr txBox="1"/>
          <p:nvPr/>
        </p:nvSpPr>
        <p:spPr>
          <a:xfrm>
            <a:off x="477790" y="2060849"/>
            <a:ext cx="10585174" cy="5672515"/>
          </a:xfrm>
          <a:prstGeom prst="rect">
            <a:avLst/>
          </a:prstGeom>
          <a:noFill/>
          <a:ln>
            <a:solidFill>
              <a:schemeClr val="accent1">
                <a:lumMod val="20000"/>
                <a:lumOff val="80000"/>
              </a:schemeClr>
            </a:solidFill>
          </a:ln>
        </p:spPr>
        <p:txBody>
          <a:bodyPr wrap="square">
            <a:spAutoFit/>
          </a:bodyPr>
          <a:lstStyle/>
          <a:p>
            <a:pPr>
              <a:lnSpc>
                <a:spcPct val="200000"/>
              </a:lnSpc>
              <a:spcAft>
                <a:spcPts val="800"/>
              </a:spcAft>
            </a:pPr>
            <a:r>
              <a:rPr lang="en-US" sz="2400" kern="100" dirty="0">
                <a:effectLst/>
                <a:latin typeface="Calibri" panose="020F0502020204030204" pitchFamily="34" charset="0"/>
                <a:ea typeface="Calibri" panose="020F0502020204030204" pitchFamily="34" charset="0"/>
                <a:cs typeface="Calibri" panose="020F0502020204030204" pitchFamily="34" charset="0"/>
              </a:rPr>
              <a:t>The captain and officers should: </a:t>
            </a:r>
          </a:p>
          <a:p>
            <a:pPr marL="285750" indent="-285750">
              <a:lnSpc>
                <a:spcPct val="200000"/>
              </a:lnSpc>
              <a:spcAft>
                <a:spcPts val="800"/>
              </a:spcAft>
              <a:buFont typeface="Arial" panose="020B0604020202020204" pitchFamily="34" charset="0"/>
              <a:buChar char="•"/>
            </a:pPr>
            <a:r>
              <a:rPr lang="tr-TR" sz="2400" kern="100" dirty="0" err="1">
                <a:effectLst/>
                <a:latin typeface="Calibri" panose="020F0502020204030204" pitchFamily="34" charset="0"/>
                <a:ea typeface="Calibri" panose="020F0502020204030204" pitchFamily="34" charset="0"/>
                <a:cs typeface="Calibri" panose="020F0502020204030204" pitchFamily="34" charset="0"/>
              </a:rPr>
              <a:t>Encourage</a:t>
            </a:r>
            <a:r>
              <a:rPr lang="tr-TR" sz="2400" kern="100" dirty="0">
                <a:effectLst/>
                <a:latin typeface="Calibri" panose="020F0502020204030204" pitchFamily="34" charset="0"/>
                <a:ea typeface="Calibri" panose="020F0502020204030204" pitchFamily="34" charset="0"/>
                <a:cs typeface="Calibri" panose="020F0502020204030204" pitchFamily="34" charset="0"/>
              </a:rPr>
              <a:t> and stimulate the crew members to eat healthily</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200000"/>
              </a:lnSpc>
              <a:spcAft>
                <a:spcPts val="800"/>
              </a:spcAft>
              <a:buFont typeface="Arial" panose="020B0604020202020204" pitchFamily="34" charset="0"/>
              <a:buChar char="•"/>
            </a:pPr>
            <a:r>
              <a:rPr lang="tr-TR" sz="2400" kern="100" dirty="0">
                <a:effectLst/>
                <a:latin typeface="Calibri" panose="020F0502020204030204" pitchFamily="34" charset="0"/>
                <a:ea typeface="Calibri" panose="020F0502020204030204" pitchFamily="34" charset="0"/>
                <a:cs typeface="Calibri" panose="020F0502020204030204" pitchFamily="34" charset="0"/>
              </a:rPr>
              <a:t>Offer variation in food</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200000"/>
              </a:lnSpc>
              <a:spcAft>
                <a:spcPts val="800"/>
              </a:spcAft>
              <a:buFont typeface="Arial" panose="020B0604020202020204" pitchFamily="34" charset="0"/>
              <a:buChar char="•"/>
            </a:pPr>
            <a:r>
              <a:rPr lang="tr-TR" sz="2400" kern="100" dirty="0">
                <a:latin typeface="Calibri" panose="020F0502020204030204" pitchFamily="34" charset="0"/>
                <a:ea typeface="Calibri" panose="020F0502020204030204" pitchFamily="34" charset="0"/>
                <a:cs typeface="Calibri" panose="020F0502020204030204" pitchFamily="34" charset="0"/>
              </a:rPr>
              <a:t>S</a:t>
            </a:r>
            <a:r>
              <a:rPr lang="tr-TR" sz="2400" kern="100" dirty="0">
                <a:effectLst/>
                <a:latin typeface="Calibri" panose="020F0502020204030204" pitchFamily="34" charset="0"/>
                <a:ea typeface="Calibri" panose="020F0502020204030204" pitchFamily="34" charset="0"/>
                <a:cs typeface="Calibri" panose="020F0502020204030204" pitchFamily="34" charset="0"/>
              </a:rPr>
              <a:t>how </a:t>
            </a:r>
            <a:r>
              <a:rPr lang="en-US" sz="2400" kern="100" dirty="0">
                <a:latin typeface="Calibri" panose="020F0502020204030204" pitchFamily="34" charset="0"/>
                <a:ea typeface="Calibri" panose="020F0502020204030204" pitchFamily="34" charset="0"/>
                <a:cs typeface="Calibri" panose="020F0502020204030204" pitchFamily="34" charset="0"/>
              </a:rPr>
              <a:t>their</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commitment</a:t>
            </a:r>
            <a:r>
              <a:rPr lang="tr-TR" sz="2400" kern="100" dirty="0">
                <a:effectLst/>
                <a:latin typeface="Calibri" panose="020F0502020204030204" pitchFamily="34" charset="0"/>
                <a:ea typeface="Calibri" panose="020F0502020204030204" pitchFamily="34" charset="0"/>
                <a:cs typeface="Calibri" panose="020F0502020204030204" pitchFamily="34" charset="0"/>
              </a:rPr>
              <a:t> as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captain</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officers</a:t>
            </a:r>
            <a:endParaRPr lang="tr-TR" sz="2400"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200000"/>
              </a:lnSpc>
              <a:spcAft>
                <a:spcPts val="800"/>
              </a:spcAft>
              <a:buFont typeface="Arial" panose="020B0604020202020204" pitchFamily="34" charset="0"/>
              <a:buChar char="•"/>
            </a:pPr>
            <a:r>
              <a:rPr lang="tr-TR" sz="2400" kern="100" dirty="0" err="1">
                <a:effectLst/>
                <a:latin typeface="Calibri" panose="020F0502020204030204" pitchFamily="34" charset="0"/>
                <a:ea typeface="Calibri" panose="020F0502020204030204" pitchFamily="34" charset="0"/>
                <a:cs typeface="Calibri" panose="020F0502020204030204" pitchFamily="34" charset="0"/>
              </a:rPr>
              <a:t>Ensure</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menu</a:t>
            </a:r>
            <a:r>
              <a:rPr lang="tr-TR" sz="2400" kern="100" dirty="0">
                <a:effectLst/>
                <a:latin typeface="Calibri" panose="020F0502020204030204" pitchFamily="34" charset="0"/>
                <a:ea typeface="Calibri" panose="020F0502020204030204" pitchFamily="34" charset="0"/>
                <a:cs typeface="Calibri" panose="020F0502020204030204" pitchFamily="34" charset="0"/>
              </a:rPr>
              <a:t> of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coming</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week</a:t>
            </a:r>
            <a:r>
              <a:rPr lang="tr-TR" sz="2400" kern="100" dirty="0">
                <a:effectLst/>
                <a:latin typeface="Calibri" panose="020F0502020204030204" pitchFamily="34" charset="0"/>
                <a:ea typeface="Calibri" panose="020F0502020204030204" pitchFamily="34" charset="0"/>
                <a:cs typeface="Calibri" panose="020F0502020204030204" pitchFamily="34" charset="0"/>
              </a:rPr>
              <a:t> is on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display</a:t>
            </a:r>
            <a:r>
              <a:rPr lang="tr-TR" sz="2400" kern="100" dirty="0">
                <a:effectLst/>
                <a:latin typeface="Calibri" panose="020F0502020204030204" pitchFamily="34" charset="0"/>
                <a:ea typeface="Calibri" panose="020F0502020204030204" pitchFamily="34" charset="0"/>
                <a:cs typeface="Calibri" panose="020F0502020204030204" pitchFamily="34" charset="0"/>
              </a:rPr>
              <a:t> and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remember</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stress</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healthy</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alternatives</a:t>
            </a:r>
            <a:r>
              <a:rPr lang="tr-TR" sz="2400" kern="100" dirty="0">
                <a:effectLst/>
                <a:latin typeface="Calibri" panose="020F0502020204030204" pitchFamily="34" charset="0"/>
                <a:ea typeface="Calibri" panose="020F0502020204030204" pitchFamily="34" charset="0"/>
                <a:cs typeface="Calibri" panose="020F0502020204030204" pitchFamily="34" charset="0"/>
              </a:rPr>
              <a:t>.</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200000"/>
              </a:lnSpc>
              <a:spcAft>
                <a:spcPts val="800"/>
              </a:spcAft>
              <a:buFont typeface="Arial" panose="020B0604020202020204" pitchFamily="34" charset="0"/>
              <a:buChar char="•"/>
            </a:pP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704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13E2AEE-F987-8E93-7796-744147DD784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B66FA7-08BD-A881-8315-280E0A7E5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6AF36635-782A-4DF3-E9B6-C42BEC1CBB0D}"/>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954845CE-2644-079A-04BB-96C79C4EBAAB}"/>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C2881734-76C1-8B6C-2575-250E1C2441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C9F66CF-8C64-3240-6C7D-870DD5110D1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8329CC09-8739-CC26-150A-5DA655A0C618}"/>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47A0DA22-5282-D3FC-6FAF-2E3693600798}"/>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41F77BD7-0C6C-D39A-1DFC-F6AE7F818C0F}"/>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82096053-B1A4-31EF-60AD-C2821AED4F83}"/>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432F8F43-053A-647A-E7B9-6671FEC9E955}"/>
              </a:ext>
            </a:extLst>
          </p:cNvPr>
          <p:cNvSpPr txBox="1"/>
          <p:nvPr/>
        </p:nvSpPr>
        <p:spPr>
          <a:xfrm>
            <a:off x="609341" y="2132856"/>
            <a:ext cx="10729191" cy="3664593"/>
          </a:xfrm>
          <a:prstGeom prst="rect">
            <a:avLst/>
          </a:prstGeom>
          <a:noFill/>
          <a:ln>
            <a:solidFill>
              <a:schemeClr val="accent1">
                <a:lumMod val="20000"/>
                <a:lumOff val="80000"/>
              </a:schemeClr>
            </a:solidFill>
          </a:ln>
        </p:spPr>
        <p:txBody>
          <a:bodyPr wrap="square">
            <a:spAutoFit/>
          </a:bodyPr>
          <a:lstStyle/>
          <a:p>
            <a:pPr marL="457200" marR="0" algn="just" fontAlgn="base" hangingPunct="0">
              <a:lnSpc>
                <a:spcPct val="107000"/>
              </a:lnSpc>
              <a:spcAft>
                <a:spcPts val="800"/>
              </a:spcAft>
            </a:pP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Balanced</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meals</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meet</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crew's</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nutritional</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kern="100" dirty="0" err="1">
                <a:effectLst/>
                <a:latin typeface="Calibri" panose="020F0502020204030204" pitchFamily="34" charset="0"/>
                <a:ea typeface="Calibri" panose="020F0502020204030204" pitchFamily="34" charset="0"/>
                <a:cs typeface="Times New Roman" panose="02020603050405020304" pitchFamily="18" charset="0"/>
              </a:rPr>
              <a:t>needs</a:t>
            </a: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2.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Hydration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Dehydration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be 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common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issue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due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limited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access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water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dry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environments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like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recycled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air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planes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Adequate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Water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Intake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Aim</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least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2-3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liters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water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daily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adjusting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based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individual's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weight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climate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activity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levels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Minimize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Caffeinated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Sugary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Beverages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While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coffee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tea</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stimulating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caffeine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be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dehydrating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excess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Additionally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sugary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drinks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cause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crashes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deplete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minerals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085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6A9AC0-BC17-7BD7-AF8B-736037FDFE0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E1EB1EC-77D8-454B-031D-949B2D9B74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ACBBE7B9-196F-ECC3-FB80-77321C1AFD6E}"/>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9B91593B-2655-1920-D7B3-407CCC22C93B}"/>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20A6E408-EF10-2CC4-5681-391A370A49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A5306C6-FA9E-C6E8-78E2-812719845AC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2B513135-C158-44CE-8E85-D3ADFF7BA914}"/>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B2E25EE8-D639-0350-D02A-FB45F5F9BA2C}"/>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14CB408E-6874-5843-EFC4-65766F1A5022}"/>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B20F13C2-485D-D850-8E9E-F63C086BB96A}"/>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51B41987-309C-05BA-41AF-6BDA6B6280A0}"/>
              </a:ext>
            </a:extLst>
          </p:cNvPr>
          <p:cNvSpPr txBox="1"/>
          <p:nvPr/>
        </p:nvSpPr>
        <p:spPr>
          <a:xfrm>
            <a:off x="609341" y="2132856"/>
            <a:ext cx="10729191" cy="295273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3.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Exercise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Physical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Activity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Being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sedentary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long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periods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especially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long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voyages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flights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negatively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impact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physical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mental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well-being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Daily Physical Activit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a:t>
            </a: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Stretching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Strength and Cardio Options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785D587-8F1A-00F6-20C5-2DF21972DB0C}"/>
              </a:ext>
            </a:extLst>
          </p:cNvPr>
          <p:cNvPicPr>
            <a:picLocks noChangeAspect="1"/>
          </p:cNvPicPr>
          <p:nvPr/>
        </p:nvPicPr>
        <p:blipFill>
          <a:blip r:embed="rId10"/>
          <a:stretch>
            <a:fillRect/>
          </a:stretch>
        </p:blipFill>
        <p:spPr>
          <a:xfrm>
            <a:off x="6166420" y="3933056"/>
            <a:ext cx="3937620" cy="1952631"/>
          </a:xfrm>
          <a:prstGeom prst="rect">
            <a:avLst/>
          </a:prstGeom>
        </p:spPr>
      </p:pic>
    </p:spTree>
    <p:extLst>
      <p:ext uri="{BB962C8B-B14F-4D97-AF65-F5344CB8AC3E}">
        <p14:creationId xmlns:p14="http://schemas.microsoft.com/office/powerpoint/2010/main" val="250300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7DB4B5E-0EF1-F8B5-7409-A1F60E10DC51}"/>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223C6A1-7414-DC90-A4F7-896CA0A310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D8196533-AF40-F06A-C158-709232F51342}"/>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D4C41ABC-5228-1007-F1DC-BC2B8950BF93}"/>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B8D092D9-E1DD-B888-44BE-7FC208B1A9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5E08D853-74C8-273C-F7F7-E4B6BA9BC36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CF6696D6-22EE-2BC3-72BE-CD0C243335F6}"/>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6D936999-A71D-86F7-9AAD-A2742D02283F}"/>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748C4FB0-9E16-1B1F-480C-79165F9DB906}"/>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99DA3C17-748E-B0B8-2C2A-C10BE48C86A1}"/>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419A46A4-9C16-B8DE-AC1A-C547F760B59A}"/>
              </a:ext>
            </a:extLst>
          </p:cNvPr>
          <p:cNvSpPr txBox="1"/>
          <p:nvPr/>
        </p:nvSpPr>
        <p:spPr>
          <a:xfrm>
            <a:off x="609341" y="2132856"/>
            <a:ext cx="10729191" cy="295273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4.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Mental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Well-being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Isolation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confined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spaces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long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hours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lead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mental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stress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fatigue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plays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critical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role in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managing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stress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but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mental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practices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equally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essential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Mental Health Support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Mindfulness and Relaxation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Adequate Sleep</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19C46EA3-10B7-0C1D-DF35-BFD74C2E5999}"/>
              </a:ext>
            </a:extLst>
          </p:cNvPr>
          <p:cNvPicPr>
            <a:picLocks noChangeAspect="1"/>
          </p:cNvPicPr>
          <p:nvPr/>
        </p:nvPicPr>
        <p:blipFill>
          <a:blip r:embed="rId10"/>
          <a:stretch>
            <a:fillRect/>
          </a:stretch>
        </p:blipFill>
        <p:spPr>
          <a:xfrm>
            <a:off x="6526460" y="4285486"/>
            <a:ext cx="3793604" cy="1879817"/>
          </a:xfrm>
          <a:prstGeom prst="rect">
            <a:avLst/>
          </a:prstGeom>
        </p:spPr>
      </p:pic>
    </p:spTree>
    <p:extLst>
      <p:ext uri="{BB962C8B-B14F-4D97-AF65-F5344CB8AC3E}">
        <p14:creationId xmlns:p14="http://schemas.microsoft.com/office/powerpoint/2010/main" val="65293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54EC28B-30EB-ABDC-40F6-438573A27B1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9D0361C-B455-6E94-0D6F-B7C77A6D1B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F8EF6240-1430-76F3-DC85-F9DD7A3301E5}"/>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08492E55-3378-0C15-8E3B-2D797B6F299A}"/>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D1FA2DD5-CE0C-F1AA-8B03-5420EF2B16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AF24E69-07AD-BC75-8829-6A802186601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011D9BF5-C182-EE8E-F1E6-633FAF49F947}"/>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BFC15F2D-0DD7-B59E-4194-1B4261C9092E}"/>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848B35ED-F335-9BDF-7D61-073B77F6C5E7}"/>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F81D96EC-A793-DD28-FBC5-7CBED12F9827}"/>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50157F4F-F0AD-E517-0ACA-D5706B222D76}"/>
              </a:ext>
            </a:extLst>
          </p:cNvPr>
          <p:cNvSpPr txBox="1"/>
          <p:nvPr/>
        </p:nvSpPr>
        <p:spPr>
          <a:xfrm>
            <a:off x="609341" y="2132856"/>
            <a:ext cx="10729191" cy="243464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5.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Regular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Checks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Routine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checks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help</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identify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potential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issues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early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promote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proactive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approach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Screenings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Regular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blood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pressure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glucose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cholesterol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checks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identify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risks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Metrics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Monitoring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body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weight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hydration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levels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muscle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mass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provide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insights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into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whether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current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practices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effective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need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adjustment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200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69F6C84-505B-03B9-A9EB-BA8AC1949F4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9AD12F2-CF13-2F60-976F-9959FA79DE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AC1BACD9-9613-A5E6-9B35-176049565F9C}"/>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B2042FC2-8AB8-ED20-0EE2-E7D2C5DF60DB}"/>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A6A231E3-4876-FD6A-786C-4478437319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2EFFFE4-C675-A072-19A2-B61D59B4BE5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B70D5559-8935-C93D-8E0E-EA7BC13D5F26}"/>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78E20D46-563F-527E-146E-D53F2C52AA88}"/>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A9D9D286-AAED-61C3-93E6-B66DCA3FEAAC}"/>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9688368C-47C4-A81F-D1E1-41DEFC3E77E2}"/>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8F1C8317-F853-5E91-7967-FE6300A744E5}"/>
              </a:ext>
            </a:extLst>
          </p:cNvPr>
          <p:cNvSpPr txBox="1"/>
          <p:nvPr/>
        </p:nvSpPr>
        <p:spPr>
          <a:xfrm>
            <a:off x="614996" y="2132856"/>
            <a:ext cx="10729191" cy="243464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6.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Personalized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Needs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Each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crew</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member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passenger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may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have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unique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dietary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needs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based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their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fitness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level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personal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preferences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Dietary Restrictions and Preferences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Supplementation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743E5D2-4C6E-A470-6D9A-BF3EB504CEF8}"/>
              </a:ext>
            </a:extLst>
          </p:cNvPr>
          <p:cNvPicPr>
            <a:picLocks noChangeAspect="1"/>
          </p:cNvPicPr>
          <p:nvPr/>
        </p:nvPicPr>
        <p:blipFill>
          <a:blip r:embed="rId10"/>
          <a:stretch>
            <a:fillRect/>
          </a:stretch>
        </p:blipFill>
        <p:spPr>
          <a:xfrm>
            <a:off x="6742484" y="3933056"/>
            <a:ext cx="3744416" cy="2022723"/>
          </a:xfrm>
          <a:prstGeom prst="rect">
            <a:avLst/>
          </a:prstGeom>
        </p:spPr>
      </p:pic>
    </p:spTree>
    <p:extLst>
      <p:ext uri="{BB962C8B-B14F-4D97-AF65-F5344CB8AC3E}">
        <p14:creationId xmlns:p14="http://schemas.microsoft.com/office/powerpoint/2010/main" val="160044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23592E5-5E8D-6059-C3A0-D203882CF4B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BB08534-75A6-B637-CA2B-E588F6190A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F1262428-FFAC-769C-2FA7-23BF0A0F9EAE}"/>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137FE4E4-80FF-02A4-D211-8CAA56C138F9}"/>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1775C385-8EAC-EF14-0206-F2653DDFF7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86F3333-E8FB-F260-03DF-CA552BA72F5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1DAFFDC5-F3F5-BCD9-00A9-AC20B3F224D0}"/>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5D59BBC9-74BD-671B-AA72-FB9F07A6C3A1}"/>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44B3E486-60FB-27D1-EE8A-6044B26CE838}"/>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1C94E175-22D6-F84B-A762-B6FB1CC87ABF}"/>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41248F03-43F6-9652-1BE6-9D1C6DF69917}"/>
              </a:ext>
            </a:extLst>
          </p:cNvPr>
          <p:cNvSpPr txBox="1"/>
          <p:nvPr/>
        </p:nvSpPr>
        <p:spPr>
          <a:xfrm>
            <a:off x="609341" y="2132856"/>
            <a:ext cx="10729191" cy="3265638"/>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7.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Emergency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Preparedness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Ensure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adequate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stock</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emergency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water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supplies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case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unexpected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delays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detours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Non-Perishable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Food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Options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butters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whole-grain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crackers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canned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fruits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water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not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syrup</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freeze-dried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vegetables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options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nutrient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-dense,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long-lasting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foods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Electrolytes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Emergency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hydration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packs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electrolyte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tablets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help</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maintain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hydration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cases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high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activity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extreme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75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32359FB-5638-D329-FC36-F3195852062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455BA7D-B211-8259-5D6C-976D18D453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67955965-0C2F-CB74-E8CF-C05CE05024DC}"/>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15A13FB9-2D50-0E7F-E973-8FC2CC637DA4}"/>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54021C2B-A341-A6BC-90D5-D6674762EF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341AC87-AB41-AE3E-6214-AE4ED0F3B29B}"/>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A6CBB77C-8A62-62A9-7F10-3BD29AF29D2B}"/>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18F554BD-5B20-7650-9E84-E92AA9AEB9DD}"/>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DDEE4CF9-A475-B5B7-8E17-3705838652B4}"/>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82B31AB9-3576-0025-F289-7C270251B493}"/>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41C7B919-A1FC-F9D1-FF63-E6D1E0118EF3}"/>
              </a:ext>
            </a:extLst>
          </p:cNvPr>
          <p:cNvSpPr txBox="1"/>
          <p:nvPr/>
        </p:nvSpPr>
        <p:spPr>
          <a:xfrm>
            <a:off x="609341" y="2132856"/>
            <a:ext cx="10729191" cy="1813958"/>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Conclusion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addressing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principles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those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maintain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their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physical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mental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stay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energized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enjoy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greater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comfort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Tailoring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guidelines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specific</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needs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conditions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will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further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enhance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well-being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promoting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resilience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morale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everyone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involved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E44FD2E-76F6-CEF9-65B7-3FDF69003648}"/>
              </a:ext>
            </a:extLst>
          </p:cNvPr>
          <p:cNvPicPr>
            <a:picLocks noChangeAspect="1"/>
          </p:cNvPicPr>
          <p:nvPr/>
        </p:nvPicPr>
        <p:blipFill>
          <a:blip r:embed="rId10"/>
          <a:stretch>
            <a:fillRect/>
          </a:stretch>
        </p:blipFill>
        <p:spPr>
          <a:xfrm>
            <a:off x="1650852" y="4581128"/>
            <a:ext cx="3181350" cy="1600200"/>
          </a:xfrm>
          <a:prstGeom prst="rect">
            <a:avLst/>
          </a:prstGeom>
        </p:spPr>
      </p:pic>
      <p:pic>
        <p:nvPicPr>
          <p:cNvPr id="4" name="Picture 3">
            <a:extLst>
              <a:ext uri="{FF2B5EF4-FFF2-40B4-BE49-F238E27FC236}">
                <a16:creationId xmlns:a16="http://schemas.microsoft.com/office/drawing/2014/main" id="{47AB0384-1B5C-0D1F-F8A5-98D9FA62E797}"/>
              </a:ext>
            </a:extLst>
          </p:cNvPr>
          <p:cNvPicPr>
            <a:picLocks noChangeAspect="1"/>
          </p:cNvPicPr>
          <p:nvPr/>
        </p:nvPicPr>
        <p:blipFill>
          <a:blip r:embed="rId11"/>
          <a:stretch>
            <a:fillRect/>
          </a:stretch>
        </p:blipFill>
        <p:spPr>
          <a:xfrm>
            <a:off x="6588760" y="4607844"/>
            <a:ext cx="3181349" cy="1600200"/>
          </a:xfrm>
          <a:prstGeom prst="rect">
            <a:avLst/>
          </a:prstGeom>
        </p:spPr>
      </p:pic>
    </p:spTree>
    <p:extLst>
      <p:ext uri="{BB962C8B-B14F-4D97-AF65-F5344CB8AC3E}">
        <p14:creationId xmlns:p14="http://schemas.microsoft.com/office/powerpoint/2010/main" val="395153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E794462-E6C4-6C6D-CCEE-05A6A216E88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3177A73-0EB2-BB97-2EF5-874F8CF474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6501D03D-0520-694D-2BE9-EA06F1AB8B35}"/>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39073935-ED0B-D9A2-A27B-0F554AB4679D}"/>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BCB1A69B-3BC0-A0C8-01B5-5F39BB7439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357B969-AA2D-D53C-A9BF-767024B5259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944D8FB6-680E-0610-5198-C900171CCBFA}"/>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AF61CE74-F62A-382F-6709-BBD3C8F8233A}"/>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D2C7E647-FE9A-DD28-909B-90989141C949}"/>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42C11CBB-E57E-18DE-56CA-E412EC44E032}"/>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E56D9EE1-54F0-F990-9026-C361BF8AE888}"/>
              </a:ext>
            </a:extLst>
          </p:cNvPr>
          <p:cNvSpPr txBox="1"/>
          <p:nvPr/>
        </p:nvSpPr>
        <p:spPr>
          <a:xfrm>
            <a:off x="609341" y="2132856"/>
            <a:ext cx="10729191" cy="1813958"/>
          </a:xfrm>
          <a:prstGeom prst="rect">
            <a:avLst/>
          </a:prstGeom>
          <a:noFill/>
          <a:ln>
            <a:solidFill>
              <a:schemeClr val="accent1">
                <a:lumMod val="20000"/>
                <a:lumOff val="80000"/>
              </a:schemeClr>
            </a:solidFill>
          </a:ln>
        </p:spPr>
        <p:txBody>
          <a:bodyPr wrap="square">
            <a:spAutoFit/>
          </a:bodyPr>
          <a:lstStyle/>
          <a:p>
            <a:pPr marL="0" marR="0" indent="449580" algn="just">
              <a:lnSpc>
                <a:spcPct val="150000"/>
              </a:lnSpc>
              <a:spcAft>
                <a:spcPts val="800"/>
              </a:spcAft>
            </a:pPr>
            <a:r>
              <a:rPr lang="tr-TR" sz="1800" b="1" kern="100" dirty="0">
                <a:effectLst/>
                <a:latin typeface="Calibri" panose="020F0502020204030204" pitchFamily="34" charset="0"/>
                <a:ea typeface="Calibri" panose="020F0502020204030204" pitchFamily="34" charset="0"/>
                <a:cs typeface="Times New Roman" panose="02020603050405020304" pitchFamily="18" charset="0"/>
              </a:rPr>
              <a:t>Relation Between Healthy Nutrition and Wellbeing Onboard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plays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foundational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role in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supporting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well-being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impacting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not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only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physical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but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also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cognitive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performance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mood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overall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resilience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Here’s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how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proper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relates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different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aspects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well-being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environments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1BFAD283-CB86-AC94-2F63-8E92594A9D0F}"/>
              </a:ext>
            </a:extLst>
          </p:cNvPr>
          <p:cNvPicPr>
            <a:picLocks noChangeAspect="1"/>
          </p:cNvPicPr>
          <p:nvPr/>
        </p:nvPicPr>
        <p:blipFill>
          <a:blip r:embed="rId10"/>
          <a:stretch>
            <a:fillRect/>
          </a:stretch>
        </p:blipFill>
        <p:spPr>
          <a:xfrm>
            <a:off x="3862164" y="4103000"/>
            <a:ext cx="3600400" cy="1702264"/>
          </a:xfrm>
          <a:prstGeom prst="rect">
            <a:avLst/>
          </a:prstGeom>
        </p:spPr>
      </p:pic>
    </p:spTree>
    <p:extLst>
      <p:ext uri="{BB962C8B-B14F-4D97-AF65-F5344CB8AC3E}">
        <p14:creationId xmlns:p14="http://schemas.microsoft.com/office/powerpoint/2010/main" val="134419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19908A-1F38-2576-AB75-BFA2252B1C2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7CD226E-1711-1E9D-1907-A04D726FC8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B5D42AA0-99B5-A47F-DBF5-893049173F51}"/>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F8B90B34-78FF-06CD-12ED-19FA5FCC7888}"/>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71E89775-E9B8-FB85-ED17-DABC233797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1AF111D-AFD6-813B-D22E-BACCB62685B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B8B94439-9B40-3A26-B50C-C9BE176644D2}"/>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C9EAB731-1734-0718-231B-32764F17E6A2}"/>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2FC08945-30A7-F3DF-795D-2F2973A78834}"/>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4042E55D-2822-071C-3D03-E2078DF92398}"/>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F3AF4770-472C-6B51-AD25-41F03303E351}"/>
              </a:ext>
            </a:extLst>
          </p:cNvPr>
          <p:cNvSpPr txBox="1"/>
          <p:nvPr/>
        </p:nvSpPr>
        <p:spPr>
          <a:xfrm>
            <a:off x="609341" y="2132856"/>
            <a:ext cx="10729191" cy="243464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1.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Stamina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tasks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be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physically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mentally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demanding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especially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crew</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members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balanced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diet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provides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needed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meet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demands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Stable Energy Levels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Endurance and Physical Strength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916957C-783B-593B-E896-863697740F57}"/>
              </a:ext>
            </a:extLst>
          </p:cNvPr>
          <p:cNvPicPr>
            <a:picLocks noChangeAspect="1"/>
          </p:cNvPicPr>
          <p:nvPr/>
        </p:nvPicPr>
        <p:blipFill>
          <a:blip r:embed="rId10"/>
          <a:stretch>
            <a:fillRect/>
          </a:stretch>
        </p:blipFill>
        <p:spPr>
          <a:xfrm>
            <a:off x="6816906" y="4509120"/>
            <a:ext cx="2466975" cy="1847850"/>
          </a:xfrm>
          <a:prstGeom prst="rect">
            <a:avLst/>
          </a:prstGeom>
        </p:spPr>
      </p:pic>
    </p:spTree>
    <p:extLst>
      <p:ext uri="{BB962C8B-B14F-4D97-AF65-F5344CB8AC3E}">
        <p14:creationId xmlns:p14="http://schemas.microsoft.com/office/powerpoint/2010/main" val="150731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6AC229-0097-C6F5-DB41-B71A4C17F0B1}"/>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13DC4F8-8F5F-5490-E50C-A89673FDFC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9C857E47-F22D-C69A-98B5-757C0FDB6E05}"/>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0E81A143-6BC6-A52D-6E76-591002D6C3F7}"/>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F9FBF88B-6BE9-B884-6331-D56C08B814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57969B58-0543-251A-65DA-0877F086684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8B78C623-7656-CF21-E046-C601E28177AD}"/>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9EEF6F33-AA6C-F8DE-C9D1-367D4D2F51CC}"/>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EAB9F35A-69BE-2B2A-521B-9CE6CD1AD23C}"/>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67DC9129-AA8C-5951-110D-E57A033646EA}"/>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98733584-A124-9D34-E5D4-88B61D717F89}"/>
              </a:ext>
            </a:extLst>
          </p:cNvPr>
          <p:cNvSpPr txBox="1"/>
          <p:nvPr/>
        </p:nvSpPr>
        <p:spPr>
          <a:xfrm>
            <a:off x="609341" y="2132856"/>
            <a:ext cx="10729191" cy="243464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2.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Cognitive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Performance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Focus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directly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impacts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brain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cognitive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abilities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both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which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crucial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alertness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decision-making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Mental Clarity and Focus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a:effectLst/>
                <a:latin typeface="Calibri" panose="020F0502020204030204" pitchFamily="34" charset="0"/>
                <a:ea typeface="Calibri" panose="020F0502020204030204" pitchFamily="34" charset="0"/>
                <a:cs typeface="Times New Roman" panose="02020603050405020304" pitchFamily="18" charset="0"/>
              </a:rPr>
              <a:t>Stress Management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54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F4480AC-8DED-EBD0-8E74-B09827E2975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323F1E8-A116-E8C3-8EC0-0B0458301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90D35D0D-2E66-61E3-3467-3F73839E1B68}"/>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73D88907-4F41-AC9C-1709-F3AE322BBCFE}"/>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A9073B9A-6C07-083E-B311-69E52A3DDF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7AB012A-25B5-245B-F919-730E48DA3FA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988A1721-B6B3-9FC0-7768-CEE695EB9730}"/>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564D24FD-501C-10FC-6610-3D69AA5B89D1}"/>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EEBAEBAE-DA06-4724-2CD1-21FE88154FA5}"/>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5F530111-E18C-0FF9-1280-EEC11FAE89E5}"/>
              </a:ext>
            </a:extLst>
          </p:cNvPr>
          <p:cNvSpPr txBox="1"/>
          <p:nvPr/>
        </p:nvSpPr>
        <p:spPr>
          <a:xfrm>
            <a:off x="477789" y="1192659"/>
            <a:ext cx="10585175" cy="800219"/>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8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800" b="1" dirty="0"/>
          </a:p>
        </p:txBody>
      </p:sp>
      <p:sp>
        <p:nvSpPr>
          <p:cNvPr id="3" name="TextBox 2">
            <a:extLst>
              <a:ext uri="{FF2B5EF4-FFF2-40B4-BE49-F238E27FC236}">
                <a16:creationId xmlns:a16="http://schemas.microsoft.com/office/drawing/2014/main" id="{D9F809E0-91FD-9DDC-6E7E-D452A477BADB}"/>
              </a:ext>
            </a:extLst>
          </p:cNvPr>
          <p:cNvSpPr txBox="1"/>
          <p:nvPr/>
        </p:nvSpPr>
        <p:spPr>
          <a:xfrm>
            <a:off x="621804" y="2060849"/>
            <a:ext cx="10801199" cy="4463979"/>
          </a:xfrm>
          <a:prstGeom prst="rect">
            <a:avLst/>
          </a:prstGeom>
          <a:noFill/>
          <a:ln>
            <a:solidFill>
              <a:schemeClr val="accent1">
                <a:lumMod val="20000"/>
                <a:lumOff val="80000"/>
              </a:schemeClr>
            </a:solidFill>
          </a:ln>
        </p:spPr>
        <p:txBody>
          <a:bodyPr wrap="square">
            <a:spAutoFit/>
          </a:bodyPr>
          <a:lstStyle/>
          <a:p>
            <a:pPr marL="285750" indent="-285750">
              <a:lnSpc>
                <a:spcPct val="200000"/>
              </a:lnSpc>
              <a:spcAft>
                <a:spcPts val="800"/>
              </a:spcAft>
              <a:buFont typeface="Arial" panose="020B0604020202020204" pitchFamily="34" charset="0"/>
              <a:buChar char="•"/>
            </a:pPr>
            <a:r>
              <a:rPr lang="tr-TR" sz="2400" kern="100" dirty="0" err="1">
                <a:effectLst/>
                <a:latin typeface="Calibri" panose="020F0502020204030204" pitchFamily="34" charset="0"/>
                <a:ea typeface="Calibri" panose="020F0502020204030204" pitchFamily="34" charset="0"/>
                <a:cs typeface="Calibri" panose="020F0502020204030204" pitchFamily="34" charset="0"/>
              </a:rPr>
              <a:t>Provide</a:t>
            </a:r>
            <a:r>
              <a:rPr lang="tr-TR" sz="2400" kern="100" dirty="0">
                <a:effectLst/>
                <a:latin typeface="Calibri" panose="020F0502020204030204" pitchFamily="34" charset="0"/>
                <a:ea typeface="Calibri" panose="020F0502020204030204" pitchFamily="34" charset="0"/>
                <a:cs typeface="Calibri" panose="020F0502020204030204" pitchFamily="34" charset="0"/>
              </a:rPr>
              <a:t> healthy drinks and snacks. Also</a:t>
            </a:r>
            <a:r>
              <a:rPr lang="en-US" sz="2400" kern="100" dirty="0">
                <a:effectLst/>
                <a:latin typeface="Calibri" panose="020F0502020204030204" pitchFamily="34" charset="0"/>
                <a:ea typeface="Calibri" panose="020F0502020204030204" pitchFamily="34" charset="0"/>
                <a:cs typeface="Calibri" panose="020F0502020204030204" pitchFamily="34" charset="0"/>
              </a:rPr>
              <a:t>,</a:t>
            </a:r>
            <a:r>
              <a:rPr lang="tr-TR" sz="2400" kern="100" dirty="0">
                <a:effectLst/>
                <a:latin typeface="Calibri" panose="020F0502020204030204" pitchFamily="34" charset="0"/>
                <a:ea typeface="Calibri" panose="020F0502020204030204" pitchFamily="34" charset="0"/>
                <a:cs typeface="Calibri" panose="020F0502020204030204" pitchFamily="34" charset="0"/>
              </a:rPr>
              <a:t> provide information (posters or </a:t>
            </a:r>
            <a:r>
              <a:rPr lang="en-US" sz="2400" kern="100" dirty="0">
                <a:effectLst/>
                <a:latin typeface="Calibri" panose="020F0502020204030204" pitchFamily="34" charset="0"/>
                <a:ea typeface="Calibri" panose="020F0502020204030204" pitchFamily="34" charset="0"/>
                <a:cs typeface="Calibri" panose="020F0502020204030204" pitchFamily="34" charset="0"/>
              </a:rPr>
              <a:t>leaflets</a:t>
            </a:r>
            <a:r>
              <a:rPr lang="tr-TR" sz="2400" kern="100" dirty="0">
                <a:effectLst/>
                <a:latin typeface="Calibri" panose="020F0502020204030204" pitchFamily="34" charset="0"/>
                <a:ea typeface="Calibri" panose="020F0502020204030204" pitchFamily="34" charset="0"/>
                <a:cs typeface="Calibri" panose="020F0502020204030204" pitchFamily="34" charset="0"/>
              </a:rPr>
              <a:t>) on healthy food in every place where food is available onboard.</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200000"/>
              </a:lnSpc>
              <a:spcAft>
                <a:spcPts val="800"/>
              </a:spcAft>
              <a:buFont typeface="Arial" panose="020B0604020202020204" pitchFamily="34" charset="0"/>
              <a:buChar char="•"/>
            </a:pPr>
            <a:r>
              <a:rPr lang="tr-TR" sz="2400" kern="100" dirty="0">
                <a:effectLst/>
                <a:latin typeface="Calibri" panose="020F0502020204030204" pitchFamily="34" charset="0"/>
                <a:ea typeface="Calibri" panose="020F0502020204030204" pitchFamily="34" charset="0"/>
                <a:cs typeface="Calibri" panose="020F0502020204030204" pitchFamily="34" charset="0"/>
              </a:rPr>
              <a:t>Give crew members the possibility to suggest and try new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recipes</a:t>
            </a:r>
            <a:r>
              <a:rPr lang="tr-TR" sz="1400" kern="100" dirty="0">
                <a:effectLst/>
                <a:latin typeface="Calibri" panose="020F0502020204030204" pitchFamily="34" charset="0"/>
                <a:ea typeface="Calibri" panose="020F0502020204030204" pitchFamily="34" charset="0"/>
                <a:cs typeface="Calibri" panose="020F0502020204030204" pitchFamily="34" charset="0"/>
              </a:rPr>
              <a:t>.</a:t>
            </a:r>
          </a:p>
          <a:p>
            <a:pPr marL="285750" indent="-285750">
              <a:lnSpc>
                <a:spcPct val="200000"/>
              </a:lnSpc>
              <a:spcAft>
                <a:spcPts val="800"/>
              </a:spcAft>
              <a:buFont typeface="Arial" panose="020B0604020202020204" pitchFamily="34" charset="0"/>
              <a:buChar char="•"/>
            </a:pPr>
            <a:r>
              <a:rPr lang="tr-TR" sz="2400" kern="100" dirty="0">
                <a:latin typeface="Calibri" panose="020F0502020204030204" pitchFamily="34" charset="0"/>
                <a:ea typeface="Calibri" panose="020F0502020204030204" pitchFamily="34" charset="0"/>
                <a:cs typeface="Calibri" panose="020F0502020204030204" pitchFamily="34" charset="0"/>
              </a:rPr>
              <a:t>Do not </a:t>
            </a:r>
            <a:r>
              <a:rPr lang="tr-TR" sz="2400" kern="100" dirty="0" err="1">
                <a:latin typeface="Calibri" panose="020F0502020204030204" pitchFamily="34" charset="0"/>
                <a:ea typeface="Calibri" panose="020F0502020204030204" pitchFamily="34" charset="0"/>
                <a:cs typeface="Calibri" panose="020F0502020204030204" pitchFamily="34" charset="0"/>
              </a:rPr>
              <a:t>forget</a:t>
            </a:r>
            <a:r>
              <a:rPr lang="tr-TR" sz="2400" kern="100" dirty="0">
                <a:latin typeface="Calibri" panose="020F0502020204030204" pitchFamily="34" charset="0"/>
                <a:ea typeface="Calibri" panose="020F0502020204030204" pitchFamily="34" charset="0"/>
                <a:cs typeface="Calibri" panose="020F0502020204030204" pitchFamily="34" charset="0"/>
              </a:rPr>
              <a:t> </a:t>
            </a:r>
            <a:r>
              <a:rPr lang="tr-TR" sz="2400" kern="100" dirty="0" err="1">
                <a:latin typeface="Calibri" panose="020F0502020204030204" pitchFamily="34" charset="0"/>
                <a:ea typeface="Calibri" panose="020F0502020204030204" pitchFamily="34" charset="0"/>
                <a:cs typeface="Calibri" panose="020F0502020204030204" pitchFamily="34" charset="0"/>
              </a:rPr>
              <a:t>b</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ehavioural</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changes</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take</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several</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months</a:t>
            </a:r>
            <a:r>
              <a:rPr lang="tr-TR" sz="2400" kern="100" dirty="0">
                <a:effectLst/>
                <a:latin typeface="Calibri" panose="020F0502020204030204" pitchFamily="34" charset="0"/>
                <a:ea typeface="Calibri" panose="020F0502020204030204" pitchFamily="34" charset="0"/>
                <a:cs typeface="Calibri" panose="020F0502020204030204" pitchFamily="34" charset="0"/>
              </a:rPr>
              <a:t> and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benefits</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may</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take</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even</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longer</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become</a:t>
            </a:r>
            <a:r>
              <a:rPr lang="tr-TR" sz="2400" kern="100" dirty="0">
                <a:effectLst/>
                <a:latin typeface="Calibri" panose="020F0502020204030204" pitchFamily="34" charset="0"/>
                <a:ea typeface="Calibri" panose="020F0502020204030204" pitchFamily="34" charset="0"/>
                <a:cs typeface="Calibri" panose="020F0502020204030204" pitchFamily="34" charset="0"/>
              </a:rPr>
              <a:t> </a:t>
            </a:r>
            <a:r>
              <a:rPr lang="tr-TR" sz="2400" kern="100" dirty="0" err="1">
                <a:effectLst/>
                <a:latin typeface="Calibri" panose="020F0502020204030204" pitchFamily="34" charset="0"/>
                <a:ea typeface="Calibri" panose="020F0502020204030204" pitchFamily="34" charset="0"/>
                <a:cs typeface="Calibri" panose="020F0502020204030204" pitchFamily="34" charset="0"/>
              </a:rPr>
              <a:t>measurable</a:t>
            </a:r>
            <a:r>
              <a:rPr lang="tr-TR" sz="2400" kern="100" dirty="0">
                <a:effectLst/>
                <a:latin typeface="Calibri" panose="020F0502020204030204" pitchFamily="34" charset="0"/>
                <a:ea typeface="Calibri" panose="020F0502020204030204" pitchFamily="34" charset="0"/>
                <a:cs typeface="Calibri" panose="020F0502020204030204" pitchFamily="34" charset="0"/>
              </a:rPr>
              <a:t>.</a:t>
            </a:r>
            <a:r>
              <a:rPr lang="en-US" sz="2400" kern="100" dirty="0">
                <a:effectLst/>
                <a:latin typeface="Calibri" panose="020F0502020204030204" pitchFamily="34" charset="0"/>
                <a:ea typeface="Calibri" panose="020F0502020204030204" pitchFamily="34" charset="0"/>
                <a:cs typeface="Calibri" panose="020F0502020204030204" pitchFamily="34" charset="0"/>
              </a:rPr>
              <a:t> </a:t>
            </a: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229DE7D-2CA4-B2C3-0042-E21C9C373B58}"/>
              </a:ext>
            </a:extLst>
          </p:cNvPr>
          <p:cNvPicPr>
            <a:picLocks noChangeAspect="1"/>
          </p:cNvPicPr>
          <p:nvPr/>
        </p:nvPicPr>
        <p:blipFill>
          <a:blip r:embed="rId9"/>
          <a:stretch>
            <a:fillRect/>
          </a:stretch>
        </p:blipFill>
        <p:spPr>
          <a:xfrm>
            <a:off x="8803628" y="5138049"/>
            <a:ext cx="2619375" cy="1743075"/>
          </a:xfrm>
          <a:prstGeom prst="rect">
            <a:avLst/>
          </a:prstGeom>
        </p:spPr>
      </p:pic>
    </p:spTree>
    <p:extLst>
      <p:ext uri="{BB962C8B-B14F-4D97-AF65-F5344CB8AC3E}">
        <p14:creationId xmlns:p14="http://schemas.microsoft.com/office/powerpoint/2010/main" val="401313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F14F59F-E9E0-BBF8-D00E-C31E0CDA48F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7D31B0F-C56C-D58C-5000-77E6EAAC9E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BC2E109A-64BD-594E-CD8F-76A18DA0F8D2}"/>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EA086312-CC27-639B-557B-449627A5DDF6}"/>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88FAC57F-8B2E-00DA-4987-0E999AF102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58968A22-664A-F706-489B-BD1C7D783D9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506D9B94-9A89-BFA6-402C-3ECE5C839D37}"/>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F4936284-F08E-CE72-7F9D-8397F07F3A16}"/>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24A0A23E-84BF-DDDA-9E1A-CE28B4853893}"/>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D7667FD4-F1C5-CD37-AF8B-7F182C535E41}"/>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0F1CD992-5041-56FD-F6E6-30D95A3AA0F9}"/>
              </a:ext>
            </a:extLst>
          </p:cNvPr>
          <p:cNvSpPr txBox="1"/>
          <p:nvPr/>
        </p:nvSpPr>
        <p:spPr>
          <a:xfrm>
            <a:off x="609341" y="2132856"/>
            <a:ext cx="10729191" cy="243464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3.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Mood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Emotional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Living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working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confined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spaces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often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far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from</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home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affect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mental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help</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balance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mood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improve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emotional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resilience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Mood Regulation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Reduction of Stress-Related Cravings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2EBDFFB-1755-37A7-CE96-C6566DF55C2F}"/>
              </a:ext>
            </a:extLst>
          </p:cNvPr>
          <p:cNvPicPr>
            <a:picLocks noChangeAspect="1"/>
          </p:cNvPicPr>
          <p:nvPr/>
        </p:nvPicPr>
        <p:blipFill>
          <a:blip r:embed="rId10"/>
          <a:stretch>
            <a:fillRect/>
          </a:stretch>
        </p:blipFill>
        <p:spPr>
          <a:xfrm>
            <a:off x="7085978" y="4221088"/>
            <a:ext cx="2619375" cy="1743075"/>
          </a:xfrm>
          <a:prstGeom prst="rect">
            <a:avLst/>
          </a:prstGeom>
        </p:spPr>
      </p:pic>
    </p:spTree>
    <p:extLst>
      <p:ext uri="{BB962C8B-B14F-4D97-AF65-F5344CB8AC3E}">
        <p14:creationId xmlns:p14="http://schemas.microsoft.com/office/powerpoint/2010/main" val="203536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9FDA9EC-00C3-D833-D6FF-F9AE4A0314E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0FFCE40-55CF-8EE7-7614-5BEE59E504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DFE48228-D1B1-78B0-8582-53DEAD773023}"/>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D1A93EBA-62D9-C590-0BCE-D2EFF019222A}"/>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C43C6B7F-A297-023E-EA0C-249ADB9E98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5152340-DCDF-2E6F-4C55-85C6CF2C1C1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88022030-E7FA-C105-8490-1D00332EEC37}"/>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A097BF77-8A28-C2CA-94DF-E7CD4A6F2630}"/>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0006732D-43BB-F612-FDA3-F19AD3AFEFBC}"/>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8435E394-7E2D-632A-82F2-CFE869E5E313}"/>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7ACC9E45-9364-26E3-8250-9B26FC7FD7DD}"/>
              </a:ext>
            </a:extLst>
          </p:cNvPr>
          <p:cNvSpPr txBox="1"/>
          <p:nvPr/>
        </p:nvSpPr>
        <p:spPr>
          <a:xfrm>
            <a:off x="609341" y="2132856"/>
            <a:ext cx="10729191" cy="295273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4.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Physical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Immunity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strengthens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immune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system</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which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essential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anyone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may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be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more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vulnerable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contagious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illnesses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due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close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quarters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shared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spaces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Enhanced Immunity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Prevention of Chronic Illnesses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7B98F93-EAE2-BD3D-1A57-7101EFB6A90B}"/>
              </a:ext>
            </a:extLst>
          </p:cNvPr>
          <p:cNvPicPr>
            <a:picLocks noChangeAspect="1"/>
          </p:cNvPicPr>
          <p:nvPr/>
        </p:nvPicPr>
        <p:blipFill>
          <a:blip r:embed="rId10"/>
          <a:stretch>
            <a:fillRect/>
          </a:stretch>
        </p:blipFill>
        <p:spPr>
          <a:xfrm>
            <a:off x="3015691" y="4581128"/>
            <a:ext cx="2619375" cy="1743075"/>
          </a:xfrm>
          <a:prstGeom prst="rect">
            <a:avLst/>
          </a:prstGeom>
        </p:spPr>
      </p:pic>
      <p:pic>
        <p:nvPicPr>
          <p:cNvPr id="4" name="Picture 3">
            <a:extLst>
              <a:ext uri="{FF2B5EF4-FFF2-40B4-BE49-F238E27FC236}">
                <a16:creationId xmlns:a16="http://schemas.microsoft.com/office/drawing/2014/main" id="{533BA113-33C0-D80A-2384-95819D94BDE1}"/>
              </a:ext>
            </a:extLst>
          </p:cNvPr>
          <p:cNvPicPr>
            <a:picLocks noChangeAspect="1"/>
          </p:cNvPicPr>
          <p:nvPr/>
        </p:nvPicPr>
        <p:blipFill>
          <a:blip r:embed="rId11"/>
          <a:stretch>
            <a:fillRect/>
          </a:stretch>
        </p:blipFill>
        <p:spPr>
          <a:xfrm>
            <a:off x="6554494" y="4581128"/>
            <a:ext cx="2466975" cy="1847850"/>
          </a:xfrm>
          <a:prstGeom prst="rect">
            <a:avLst/>
          </a:prstGeom>
        </p:spPr>
      </p:pic>
    </p:spTree>
    <p:extLst>
      <p:ext uri="{BB962C8B-B14F-4D97-AF65-F5344CB8AC3E}">
        <p14:creationId xmlns:p14="http://schemas.microsoft.com/office/powerpoint/2010/main" val="7221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5EFFD2-6433-65FF-9314-11E97957EAC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BEDD67B-7498-EA59-4EA5-AA7297C968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C369638A-CE88-F1CD-76EF-B85FE31378D0}"/>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584000C9-0E13-3B3D-D7C6-AA87E07849BB}"/>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941308E0-2EA6-2E08-F520-E7EF2CEF3CF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9B47147-AA95-0FC7-9C6B-071FBCF1A45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BF76C3BF-A825-281C-3A44-597DF6913878}"/>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BD60AEFA-6204-1BC1-7609-0D660968E1D0}"/>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A0FED999-3B1B-3DE8-3486-36C854DC57C6}"/>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D1A040D6-0046-2E75-944E-24B9F10B9136}"/>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1BE73B47-9695-A074-2345-1DADE2C49F65}"/>
              </a:ext>
            </a:extLst>
          </p:cNvPr>
          <p:cNvSpPr txBox="1"/>
          <p:nvPr/>
        </p:nvSpPr>
        <p:spPr>
          <a:xfrm>
            <a:off x="609341" y="2132856"/>
            <a:ext cx="10729191" cy="243464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5.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Hydration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Environmental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Adaptation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Different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environments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like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aircraft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cabins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maritime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vessels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often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have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dry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air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limited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water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access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which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lead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dehydration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related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issues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Hydration for Vital Functions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Nutrient Absorption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246E07E1-3A0F-1E64-206A-35185805593A}"/>
              </a:ext>
            </a:extLst>
          </p:cNvPr>
          <p:cNvPicPr>
            <a:picLocks noChangeAspect="1"/>
          </p:cNvPicPr>
          <p:nvPr/>
        </p:nvPicPr>
        <p:blipFill>
          <a:blip r:embed="rId10"/>
          <a:stretch>
            <a:fillRect/>
          </a:stretch>
        </p:blipFill>
        <p:spPr>
          <a:xfrm>
            <a:off x="6742484" y="4293096"/>
            <a:ext cx="2962275" cy="1543050"/>
          </a:xfrm>
          <a:prstGeom prst="rect">
            <a:avLst/>
          </a:prstGeom>
        </p:spPr>
      </p:pic>
    </p:spTree>
    <p:extLst>
      <p:ext uri="{BB962C8B-B14F-4D97-AF65-F5344CB8AC3E}">
        <p14:creationId xmlns:p14="http://schemas.microsoft.com/office/powerpoint/2010/main" val="416685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431508-1988-6BBF-5F18-076BE135EDFB}"/>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900B360-9ABA-B388-E6AA-E26E890E0C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A9D71BF8-0121-ECBD-841C-F70620A754AB}"/>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A03C7BBF-7C2E-B498-3C4D-5CB7E29DDE80}"/>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C1B9EC20-118F-775B-EE8D-650BBFBF9D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1208098-1CA1-F2E2-26F9-8BF565B15E3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51279D81-14D2-3855-A571-76FE86C09774}"/>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B96BAFE6-8AE3-B724-DB08-057C1CCFB5C0}"/>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26BE95B8-538F-19FF-5C5C-E83945C6BBBC}"/>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2EE228C3-8933-2AE2-95D9-B49D0D706457}"/>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C08D7767-CEC6-B305-2BDB-346567BA09AF}"/>
              </a:ext>
            </a:extLst>
          </p:cNvPr>
          <p:cNvSpPr txBox="1"/>
          <p:nvPr/>
        </p:nvSpPr>
        <p:spPr>
          <a:xfrm>
            <a:off x="609341" y="2132856"/>
            <a:ext cx="10729191" cy="2434641"/>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6.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Resilience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Against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Fatigue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Jet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Lag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Poor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diet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dehydration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amplify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effects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fatigue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jet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lag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which</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common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long-haul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travel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extended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shifts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Balanced Blood Sugar Levels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Adaptation to Time Zone Changes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C22BD27-B261-9327-1810-CE7A24A63E20}"/>
              </a:ext>
            </a:extLst>
          </p:cNvPr>
          <p:cNvPicPr>
            <a:picLocks noChangeAspect="1"/>
          </p:cNvPicPr>
          <p:nvPr/>
        </p:nvPicPr>
        <p:blipFill>
          <a:blip r:embed="rId10"/>
          <a:stretch>
            <a:fillRect/>
          </a:stretch>
        </p:blipFill>
        <p:spPr>
          <a:xfrm>
            <a:off x="6310436" y="4009205"/>
            <a:ext cx="3086100" cy="1485900"/>
          </a:xfrm>
          <a:prstGeom prst="rect">
            <a:avLst/>
          </a:prstGeom>
        </p:spPr>
      </p:pic>
    </p:spTree>
    <p:extLst>
      <p:ext uri="{BB962C8B-B14F-4D97-AF65-F5344CB8AC3E}">
        <p14:creationId xmlns:p14="http://schemas.microsoft.com/office/powerpoint/2010/main" val="35192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0D10D3B-AAF2-767E-215A-F07F3A9974A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9F51F51-2695-5898-0E9A-7DBE4F0873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AAAE1957-A83F-386A-852A-546DA9E07403}"/>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8D138975-9204-1595-0ADA-BACCA36D22ED}"/>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7BB0EB9E-1E47-56CA-3957-AAC96D1EAC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B009FCC-ED89-C8CD-9AF5-66001B6B3CC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4704E489-9637-18D3-EE36-EA0D395AD913}"/>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E8E0BF10-32FB-7F53-66F0-A78672B17B3F}"/>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2E987351-EEC0-C801-C195-B17210CBD2E1}"/>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D135D5C7-F23C-E0D2-4DE3-9D5839411C8A}"/>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323065B7-EF05-FF5A-8856-2348FCAD4A96}"/>
              </a:ext>
            </a:extLst>
          </p:cNvPr>
          <p:cNvSpPr txBox="1"/>
          <p:nvPr/>
        </p:nvSpPr>
        <p:spPr>
          <a:xfrm>
            <a:off x="609341" y="2132856"/>
            <a:ext cx="10729191" cy="2019142"/>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7.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Enhanced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Social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Community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Well-being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Good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supports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positive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community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contributing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morale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teamwork</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Shared Meals and Social Connection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Positive Work Environment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34836CC-D7D8-598C-CE6B-81C3FFE03203}"/>
              </a:ext>
            </a:extLst>
          </p:cNvPr>
          <p:cNvPicPr>
            <a:picLocks noChangeAspect="1"/>
          </p:cNvPicPr>
          <p:nvPr/>
        </p:nvPicPr>
        <p:blipFill>
          <a:blip r:embed="rId10"/>
          <a:stretch>
            <a:fillRect/>
          </a:stretch>
        </p:blipFill>
        <p:spPr>
          <a:xfrm>
            <a:off x="2566020" y="4353531"/>
            <a:ext cx="2762250" cy="1657350"/>
          </a:xfrm>
          <a:prstGeom prst="rect">
            <a:avLst/>
          </a:prstGeom>
        </p:spPr>
      </p:pic>
      <p:pic>
        <p:nvPicPr>
          <p:cNvPr id="4" name="Picture 3">
            <a:extLst>
              <a:ext uri="{FF2B5EF4-FFF2-40B4-BE49-F238E27FC236}">
                <a16:creationId xmlns:a16="http://schemas.microsoft.com/office/drawing/2014/main" id="{B80FA468-776B-C3FD-09E9-2C50458FC4AB}"/>
              </a:ext>
            </a:extLst>
          </p:cNvPr>
          <p:cNvPicPr>
            <a:picLocks noChangeAspect="1"/>
          </p:cNvPicPr>
          <p:nvPr/>
        </p:nvPicPr>
        <p:blipFill>
          <a:blip r:embed="rId11"/>
          <a:stretch>
            <a:fillRect/>
          </a:stretch>
        </p:blipFill>
        <p:spPr>
          <a:xfrm>
            <a:off x="6443884" y="4359809"/>
            <a:ext cx="2619375" cy="1743075"/>
          </a:xfrm>
          <a:prstGeom prst="rect">
            <a:avLst/>
          </a:prstGeom>
        </p:spPr>
      </p:pic>
    </p:spTree>
    <p:extLst>
      <p:ext uri="{BB962C8B-B14F-4D97-AF65-F5344CB8AC3E}">
        <p14:creationId xmlns:p14="http://schemas.microsoft.com/office/powerpoint/2010/main" val="118132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8006F23-F447-3608-9827-BBCC5F59269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83DCFC4-DBB8-3C4F-6566-DCAADC007F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419F8010-0114-7F1C-5CC1-9B62CB8F9254}"/>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3CD4D99B-8539-B299-999F-1008982D7602}"/>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89B9641F-2F52-A473-449E-62A3CC6EE1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48EF739-9908-8807-3AD8-C9ED84EEE13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641D169C-0AA8-3418-988D-77C71E2CDCC4}"/>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822DDDD7-48A2-3BC1-EDD2-61994703A337}"/>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F69E098E-5F4A-30F2-30E1-CBE825AF3BAE}"/>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C5506DB0-3259-D0F5-E56D-0B1BE2075AE8}"/>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F7BFA8FC-05B4-6D25-BE03-8D277657424F}"/>
              </a:ext>
            </a:extLst>
          </p:cNvPr>
          <p:cNvSpPr txBox="1"/>
          <p:nvPr/>
        </p:nvSpPr>
        <p:spPr>
          <a:xfrm>
            <a:off x="609341" y="2132856"/>
            <a:ext cx="10729191" cy="1711366"/>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As 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result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healthy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is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more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than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just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fuel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body; it is 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critical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component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well-being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affects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energy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focus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mood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immunity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even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social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dynamics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prioritizing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balanced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nutrient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-dense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meals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individuals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teams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can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enjoy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greater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resilience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mental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clarity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emotional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stability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leading</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 safer,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more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enjoyable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experience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all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26A8E2D-0331-DCF3-EB94-8773D7F39359}"/>
              </a:ext>
            </a:extLst>
          </p:cNvPr>
          <p:cNvPicPr>
            <a:picLocks noChangeAspect="1"/>
          </p:cNvPicPr>
          <p:nvPr/>
        </p:nvPicPr>
        <p:blipFill>
          <a:blip r:embed="rId10"/>
          <a:stretch>
            <a:fillRect/>
          </a:stretch>
        </p:blipFill>
        <p:spPr>
          <a:xfrm>
            <a:off x="3430116" y="4065140"/>
            <a:ext cx="5256584" cy="2183259"/>
          </a:xfrm>
          <a:prstGeom prst="rect">
            <a:avLst/>
          </a:prstGeom>
        </p:spPr>
      </p:pic>
    </p:spTree>
    <p:extLst>
      <p:ext uri="{BB962C8B-B14F-4D97-AF65-F5344CB8AC3E}">
        <p14:creationId xmlns:p14="http://schemas.microsoft.com/office/powerpoint/2010/main" val="162183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F0A0CC-BB77-DA12-1A7B-35DF5AA035D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952F2B5-9EB1-B921-0316-FB0738D705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BAE4BF05-57EF-2D10-105A-4102B4C82A8C}"/>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5069FF39-F97B-4574-2D51-970A65B4E2BA}"/>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3A1894A3-18EC-C338-0D1E-7774803EC3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8AAF44F-1402-F43A-37E2-6CDD7DEC77A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893A1F20-194D-DB3E-84A1-512355337512}"/>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BC4E3672-766C-AB49-E0C7-E476AAD66386}"/>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D4A514B5-7831-070E-3ED7-8DD7327F682D}"/>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FF658C52-E36F-4239-E843-D9B71D46BC20}"/>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1DEBDC9F-272C-01AC-684C-812EB0F5D5E3}"/>
              </a:ext>
            </a:extLst>
          </p:cNvPr>
          <p:cNvSpPr txBox="1"/>
          <p:nvPr/>
        </p:nvSpPr>
        <p:spPr>
          <a:xfrm>
            <a:off x="609341" y="2132856"/>
            <a:ext cx="10729191" cy="2332049"/>
          </a:xfrm>
          <a:prstGeom prst="rect">
            <a:avLst/>
          </a:prstGeom>
          <a:noFill/>
          <a:ln>
            <a:solidFill>
              <a:schemeClr val="accent1">
                <a:lumMod val="20000"/>
                <a:lumOff val="80000"/>
              </a:schemeClr>
            </a:solidFill>
          </a:ln>
        </p:spPr>
        <p:txBody>
          <a:bodyPr wrap="square">
            <a:spAutoFit/>
          </a:bodyPr>
          <a:lstStyle/>
          <a:p>
            <a:pPr marL="0" marR="0" algn="just" fontAlgn="base" hangingPunct="0">
              <a:lnSpc>
                <a:spcPct val="150000"/>
              </a:lnSpc>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3. Understanding the importance of providing nutritious and balanced meals at sea.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Ideal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Onboard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tr-TR" sz="1800" dirty="0" err="1">
                <a:effectLst/>
                <a:latin typeface="Calibri" panose="020F0502020204030204" pitchFamily="34" charset="0"/>
                <a:ea typeface="Calibri" panose="020F0502020204030204" pitchFamily="34" charset="0"/>
                <a:cs typeface="Times New Roman" panose="02020603050405020304" pitchFamily="18" charset="0"/>
              </a:rPr>
              <a:t>Healthy</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nutrition</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plays</a:t>
            </a:r>
            <a:r>
              <a:rPr lang="tr-TR" sz="1800" dirty="0">
                <a:effectLst/>
                <a:latin typeface="Calibri" panose="020F0502020204030204" pitchFamily="34" charset="0"/>
                <a:ea typeface="Calibri" panose="020F0502020204030204" pitchFamily="34" charset="0"/>
                <a:cs typeface="Times New Roman" panose="02020603050405020304" pitchFamily="18" charset="0"/>
              </a:rPr>
              <a:t> a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foundational</a:t>
            </a:r>
            <a:r>
              <a:rPr lang="tr-TR" sz="1800" dirty="0">
                <a:effectLst/>
                <a:latin typeface="Calibri" panose="020F0502020204030204" pitchFamily="34" charset="0"/>
                <a:ea typeface="Calibri" panose="020F0502020204030204" pitchFamily="34" charset="0"/>
                <a:cs typeface="Times New Roman" panose="02020603050405020304" pitchFamily="18" charset="0"/>
              </a:rPr>
              <a:t> role in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supporting</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well-being</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onboard</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impacting</a:t>
            </a:r>
            <a:r>
              <a:rPr lang="tr-TR" sz="1800" dirty="0">
                <a:effectLst/>
                <a:latin typeface="Calibri" panose="020F0502020204030204" pitchFamily="34" charset="0"/>
                <a:ea typeface="Calibri" panose="020F0502020204030204" pitchFamily="34" charset="0"/>
                <a:cs typeface="Times New Roman" panose="02020603050405020304" pitchFamily="18" charset="0"/>
              </a:rPr>
              <a:t> not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only</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physical</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health</a:t>
            </a:r>
            <a:r>
              <a:rPr lang="tr-TR" sz="1800" dirty="0">
                <a:effectLst/>
                <a:latin typeface="Calibri" panose="020F0502020204030204" pitchFamily="34" charset="0"/>
                <a:ea typeface="Calibri" panose="020F0502020204030204" pitchFamily="34" charset="0"/>
                <a:cs typeface="Times New Roman" panose="02020603050405020304" pitchFamily="18" charset="0"/>
              </a:rPr>
              <a:t> but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cognitive</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performance</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mood</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overall</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resilience</a:t>
            </a:r>
            <a:r>
              <a:rPr lang="tr-TR" sz="1800" dirty="0">
                <a:effectLst/>
                <a:latin typeface="Calibri" panose="020F0502020204030204" pitchFamily="34" charset="0"/>
                <a:ea typeface="Calibri" panose="020F0502020204030204" pitchFamily="34" charset="0"/>
                <a:cs typeface="Times New Roman" panose="02020603050405020304" pitchFamily="18" charset="0"/>
              </a:rPr>
              <a:t>. Here’s how proper nutrition relates to different aspects of well-being in onboard environments</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0CADFCC-5939-ACEC-B10C-151A67B96C84}"/>
              </a:ext>
            </a:extLst>
          </p:cNvPr>
          <p:cNvPicPr>
            <a:picLocks noChangeAspect="1"/>
          </p:cNvPicPr>
          <p:nvPr/>
        </p:nvPicPr>
        <p:blipFill>
          <a:blip r:embed="rId10"/>
          <a:stretch>
            <a:fillRect/>
          </a:stretch>
        </p:blipFill>
        <p:spPr>
          <a:xfrm>
            <a:off x="1989956" y="4648200"/>
            <a:ext cx="2847975" cy="1600200"/>
          </a:xfrm>
          <a:prstGeom prst="rect">
            <a:avLst/>
          </a:prstGeom>
        </p:spPr>
      </p:pic>
      <p:pic>
        <p:nvPicPr>
          <p:cNvPr id="4" name="Picture 3">
            <a:extLst>
              <a:ext uri="{FF2B5EF4-FFF2-40B4-BE49-F238E27FC236}">
                <a16:creationId xmlns:a16="http://schemas.microsoft.com/office/drawing/2014/main" id="{8953D0D1-0F56-8A2E-4C66-DCBEAB5A27C2}"/>
              </a:ext>
            </a:extLst>
          </p:cNvPr>
          <p:cNvPicPr>
            <a:picLocks noChangeAspect="1"/>
          </p:cNvPicPr>
          <p:nvPr/>
        </p:nvPicPr>
        <p:blipFill>
          <a:blip r:embed="rId11"/>
          <a:stretch>
            <a:fillRect/>
          </a:stretch>
        </p:blipFill>
        <p:spPr>
          <a:xfrm>
            <a:off x="6742484" y="4666438"/>
            <a:ext cx="2682472" cy="1707028"/>
          </a:xfrm>
          <a:prstGeom prst="rect">
            <a:avLst/>
          </a:prstGeom>
        </p:spPr>
      </p:pic>
    </p:spTree>
    <p:extLst>
      <p:ext uri="{BB962C8B-B14F-4D97-AF65-F5344CB8AC3E}">
        <p14:creationId xmlns:p14="http://schemas.microsoft.com/office/powerpoint/2010/main" val="295479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58444F1-05B9-1F85-0934-E0F3A9DB998A}"/>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DE85707-CBAA-AB9C-E117-D26CE7570F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25DCBA90-C81D-2020-B3BE-1408826EE555}"/>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664E9EE5-0005-8612-498A-22B34AC09FCD}"/>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3973F6FF-1BA4-BB04-40ED-05DDA4E450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D909D60-FF61-E7BC-D45E-0D9467E7C5B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8857C4DD-EB1F-3FB6-F70D-0A1395D9BF41}"/>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74A845C8-85E6-D39B-0262-1C182F9748E2}"/>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CC421E52-93B0-ACBF-EEE5-FFDCDC16381B}"/>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C3ABE150-E903-ED47-F673-0F6BD5858E7A}"/>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49EA517D-C781-89B5-A54B-CFD5BA50C67E}"/>
              </a:ext>
            </a:extLst>
          </p:cNvPr>
          <p:cNvSpPr txBox="1"/>
          <p:nvPr/>
        </p:nvSpPr>
        <p:spPr>
          <a:xfrm>
            <a:off x="609341" y="2132856"/>
            <a:ext cx="10729191" cy="1501052"/>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 Physical Health and Stamina</a:t>
            </a:r>
          </a:p>
          <a:p>
            <a:pPr marL="0" marR="0" algn="just">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Energy Needs</a:t>
            </a:r>
          </a:p>
          <a:p>
            <a:pPr marL="0" marR="0" algn="just">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Preventing Deficiencies</a:t>
            </a:r>
          </a:p>
        </p:txBody>
      </p:sp>
      <p:pic>
        <p:nvPicPr>
          <p:cNvPr id="2" name="Picture 1">
            <a:extLst>
              <a:ext uri="{FF2B5EF4-FFF2-40B4-BE49-F238E27FC236}">
                <a16:creationId xmlns:a16="http://schemas.microsoft.com/office/drawing/2014/main" id="{B77806B0-3BD6-23DF-0E39-5BC49BBF0191}"/>
              </a:ext>
            </a:extLst>
          </p:cNvPr>
          <p:cNvPicPr>
            <a:picLocks noChangeAspect="1"/>
          </p:cNvPicPr>
          <p:nvPr/>
        </p:nvPicPr>
        <p:blipFill>
          <a:blip r:embed="rId10"/>
          <a:stretch>
            <a:fillRect/>
          </a:stretch>
        </p:blipFill>
        <p:spPr>
          <a:xfrm>
            <a:off x="4436206" y="4651590"/>
            <a:ext cx="2619375" cy="1743075"/>
          </a:xfrm>
          <a:prstGeom prst="rect">
            <a:avLst/>
          </a:prstGeom>
        </p:spPr>
      </p:pic>
    </p:spTree>
    <p:extLst>
      <p:ext uri="{BB962C8B-B14F-4D97-AF65-F5344CB8AC3E}">
        <p14:creationId xmlns:p14="http://schemas.microsoft.com/office/powerpoint/2010/main" val="138874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7223FE6-A150-AF04-C901-ACE6053AFF6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43787CB-7B3B-B50D-EC1B-B51F17913F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A7B45700-2A8B-13C2-8EFE-23E5B5238F56}"/>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E8971143-AA3E-D086-7AEF-A62C3A48363B}"/>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0B37D69C-A29A-86EA-525E-C6B404B1FF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2D11231-7AA4-9E95-BB3C-8DFB85CA68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B0902713-45C1-7854-F22F-78718BC321C0}"/>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30D4827C-1368-9047-469C-AD243DB7EFD5}"/>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2236CA32-CCE2-F227-271F-FC4818ECDEED}"/>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01F8ACD8-0AB3-363D-4225-571847773E4B}"/>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4C6BD978-25D4-FCFE-7929-93B782E8B6FA}"/>
              </a:ext>
            </a:extLst>
          </p:cNvPr>
          <p:cNvSpPr txBox="1"/>
          <p:nvPr/>
        </p:nvSpPr>
        <p:spPr>
          <a:xfrm>
            <a:off x="609341" y="2132856"/>
            <a:ext cx="10729191" cy="1501052"/>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2. Mental Health and Cognitive Function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Concentration and Alertness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Mood and Morale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FDF30FB-DC98-256E-2520-657EFD2E6630}"/>
              </a:ext>
            </a:extLst>
          </p:cNvPr>
          <p:cNvPicPr>
            <a:picLocks noChangeAspect="1"/>
          </p:cNvPicPr>
          <p:nvPr/>
        </p:nvPicPr>
        <p:blipFill>
          <a:blip r:embed="rId10"/>
          <a:stretch>
            <a:fillRect/>
          </a:stretch>
        </p:blipFill>
        <p:spPr>
          <a:xfrm>
            <a:off x="1696364" y="4221088"/>
            <a:ext cx="2619375" cy="1743075"/>
          </a:xfrm>
          <a:prstGeom prst="rect">
            <a:avLst/>
          </a:prstGeom>
        </p:spPr>
      </p:pic>
      <p:pic>
        <p:nvPicPr>
          <p:cNvPr id="4" name="Picture 3">
            <a:extLst>
              <a:ext uri="{FF2B5EF4-FFF2-40B4-BE49-F238E27FC236}">
                <a16:creationId xmlns:a16="http://schemas.microsoft.com/office/drawing/2014/main" id="{42A3D1C7-C4E7-9AB5-1374-028DDCDF286A}"/>
              </a:ext>
            </a:extLst>
          </p:cNvPr>
          <p:cNvPicPr>
            <a:picLocks noChangeAspect="1"/>
          </p:cNvPicPr>
          <p:nvPr/>
        </p:nvPicPr>
        <p:blipFill>
          <a:blip r:embed="rId11"/>
          <a:stretch>
            <a:fillRect/>
          </a:stretch>
        </p:blipFill>
        <p:spPr>
          <a:xfrm>
            <a:off x="5973936" y="4221087"/>
            <a:ext cx="2619375" cy="1743075"/>
          </a:xfrm>
          <a:prstGeom prst="rect">
            <a:avLst/>
          </a:prstGeom>
        </p:spPr>
      </p:pic>
    </p:spTree>
    <p:extLst>
      <p:ext uri="{BB962C8B-B14F-4D97-AF65-F5344CB8AC3E}">
        <p14:creationId xmlns:p14="http://schemas.microsoft.com/office/powerpoint/2010/main" val="76477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8DEF46F-0DAE-4138-3D9E-D3683C04879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4E44970-EBE5-74AF-689C-3E99467608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FC31B186-1FE6-4D48-47CC-44A4363E8DC8}"/>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EA475785-B5C9-FFB8-CFD4-3B81B41EBD70}"/>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A6BBA5B3-CB58-F3D5-59F9-3DD50F9BB9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107836D-F7EE-9334-B989-362E2561C87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8C837EDA-851F-3DAE-3E74-158770A4FFF3}"/>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FB989A98-282A-F3D3-411A-F5082A727888}"/>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A20BC947-121B-F157-02B7-DB611CBAB207}"/>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A842AF3C-BA1E-30A1-20BF-9150D5EC364D}"/>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F57A2A74-F42F-EB81-EE04-CC69D4510F6D}"/>
              </a:ext>
            </a:extLst>
          </p:cNvPr>
          <p:cNvSpPr txBox="1"/>
          <p:nvPr/>
        </p:nvSpPr>
        <p:spPr>
          <a:xfrm>
            <a:off x="609341" y="2132856"/>
            <a:ext cx="10729191" cy="982961"/>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3. Immune System Support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Resistance to Illness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8276026-DACC-8C6B-3A19-81D097F22DDD}"/>
              </a:ext>
            </a:extLst>
          </p:cNvPr>
          <p:cNvPicPr>
            <a:picLocks noChangeAspect="1"/>
          </p:cNvPicPr>
          <p:nvPr/>
        </p:nvPicPr>
        <p:blipFill>
          <a:blip r:embed="rId10"/>
          <a:stretch>
            <a:fillRect/>
          </a:stretch>
        </p:blipFill>
        <p:spPr>
          <a:xfrm>
            <a:off x="1815508" y="3861048"/>
            <a:ext cx="2828925" cy="1804293"/>
          </a:xfrm>
          <a:prstGeom prst="rect">
            <a:avLst/>
          </a:prstGeom>
        </p:spPr>
      </p:pic>
      <p:pic>
        <p:nvPicPr>
          <p:cNvPr id="6" name="Picture 5">
            <a:extLst>
              <a:ext uri="{FF2B5EF4-FFF2-40B4-BE49-F238E27FC236}">
                <a16:creationId xmlns:a16="http://schemas.microsoft.com/office/drawing/2014/main" id="{FD0330DD-E8B3-ABDF-E364-F28F418378CB}"/>
              </a:ext>
            </a:extLst>
          </p:cNvPr>
          <p:cNvPicPr>
            <a:picLocks noChangeAspect="1"/>
          </p:cNvPicPr>
          <p:nvPr/>
        </p:nvPicPr>
        <p:blipFill>
          <a:blip r:embed="rId11"/>
          <a:stretch>
            <a:fillRect/>
          </a:stretch>
        </p:blipFill>
        <p:spPr>
          <a:xfrm>
            <a:off x="6862761" y="3933056"/>
            <a:ext cx="2466975" cy="1847850"/>
          </a:xfrm>
          <a:prstGeom prst="rect">
            <a:avLst/>
          </a:prstGeom>
        </p:spPr>
      </p:pic>
    </p:spTree>
    <p:extLst>
      <p:ext uri="{BB962C8B-B14F-4D97-AF65-F5344CB8AC3E}">
        <p14:creationId xmlns:p14="http://schemas.microsoft.com/office/powerpoint/2010/main" val="235939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5C70A72-5C62-63EE-BAAC-3F7EFEC3D7F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0149739-5CCC-4175-1B5A-50EF9A362E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98BE13B3-A349-6316-C2BC-3CE4A3A1481E}"/>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DECE9559-FDCB-750F-DDCC-727C79A26F20}"/>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C69E2C03-B5BD-8C7F-0EE4-FCBED00B4E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A1A6FD5-9E2D-3848-C625-0A7B24E0D75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39A48473-06C7-3E4A-F693-8ADBC87E2CEA}"/>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96A62D22-DFE7-9D38-5E6D-090EACFA2427}"/>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4D6DEDEF-56F7-C6CF-DD5E-CC2D72FF790D}"/>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15B0D46A-D14B-1F5C-6DE5-201E19476A19}"/>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1294D562-7DAD-5DA5-5664-1321E3279CEC}"/>
              </a:ext>
            </a:extLst>
          </p:cNvPr>
          <p:cNvSpPr txBox="1"/>
          <p:nvPr/>
        </p:nvSpPr>
        <p:spPr>
          <a:xfrm>
            <a:off x="693812" y="2060849"/>
            <a:ext cx="10729191" cy="4991366"/>
          </a:xfrm>
          <a:prstGeom prst="rect">
            <a:avLst/>
          </a:prstGeom>
          <a:noFill/>
          <a:ln>
            <a:solidFill>
              <a:schemeClr val="accent1">
                <a:lumMod val="20000"/>
                <a:lumOff val="80000"/>
              </a:schemeClr>
            </a:solidFill>
          </a:ln>
        </p:spPr>
        <p:txBody>
          <a:bodyPr wrap="square">
            <a:spAutoFit/>
          </a:bodyPr>
          <a:lstStyle/>
          <a:p>
            <a:pPr>
              <a:lnSpc>
                <a:spcPct val="107000"/>
              </a:lnSpc>
              <a:spcAft>
                <a:spcPts val="800"/>
              </a:spcAft>
            </a:pP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Rice,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whole</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grain</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products</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potatoes</a:t>
            </a:r>
            <a:endParaRPr lang="tr-TR"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These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foods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excellent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complex</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carbohydrates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vitamins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minerals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dietary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fibre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5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servings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is recommended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preferably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including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1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whole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grain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products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5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I</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n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shifts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they are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better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taken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towards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end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shift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instead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beginning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139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22E4088-37A4-9404-49D2-ACB7CDBAD19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890E4FD-1F09-2AEC-6EB1-8EAF04F2FB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24A44612-D65A-2FD5-2FD2-23213C58F965}"/>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AAF8D819-1988-86A1-6AE4-67227D8EDCD7}"/>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A73F403B-550A-83D2-1CE4-3EF031FCE0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EC658BF-4840-6D08-3C85-F10EB33F2E1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46E62E78-520B-4A5A-AD18-B8CB79C849AC}"/>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C7FD72BF-A156-C25E-5337-C59D0BFCB4BB}"/>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69DA2804-8343-BCD9-C14C-36AD37415886}"/>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71A75FB6-A41E-804C-A1DD-D164D27C5C2F}"/>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2D5EDC10-1B83-3B00-1552-82FB5B768EC7}"/>
              </a:ext>
            </a:extLst>
          </p:cNvPr>
          <p:cNvSpPr txBox="1"/>
          <p:nvPr/>
        </p:nvSpPr>
        <p:spPr>
          <a:xfrm>
            <a:off x="609341" y="2132856"/>
            <a:ext cx="10729191" cy="1501052"/>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4. Adaptability to Harsh Conditions</a:t>
            </a:r>
          </a:p>
          <a:p>
            <a:pPr marL="0" marR="0" algn="just">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Weather Resilience</a:t>
            </a:r>
          </a:p>
          <a:p>
            <a:pPr marL="0" marR="0" algn="just">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Recovery and Endurance</a:t>
            </a:r>
          </a:p>
        </p:txBody>
      </p:sp>
      <p:pic>
        <p:nvPicPr>
          <p:cNvPr id="4" name="Picture 3">
            <a:extLst>
              <a:ext uri="{FF2B5EF4-FFF2-40B4-BE49-F238E27FC236}">
                <a16:creationId xmlns:a16="http://schemas.microsoft.com/office/drawing/2014/main" id="{30021731-6CE3-AF42-D0DC-3C3D4C720C99}"/>
              </a:ext>
            </a:extLst>
          </p:cNvPr>
          <p:cNvPicPr>
            <a:picLocks noChangeAspect="1"/>
          </p:cNvPicPr>
          <p:nvPr/>
        </p:nvPicPr>
        <p:blipFill>
          <a:blip r:embed="rId10"/>
          <a:stretch>
            <a:fillRect/>
          </a:stretch>
        </p:blipFill>
        <p:spPr>
          <a:xfrm>
            <a:off x="4289238" y="4126879"/>
            <a:ext cx="2962275" cy="1543050"/>
          </a:xfrm>
          <a:prstGeom prst="rect">
            <a:avLst/>
          </a:prstGeom>
        </p:spPr>
      </p:pic>
    </p:spTree>
    <p:extLst>
      <p:ext uri="{BB962C8B-B14F-4D97-AF65-F5344CB8AC3E}">
        <p14:creationId xmlns:p14="http://schemas.microsoft.com/office/powerpoint/2010/main" val="200638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BA0B31-137A-54D9-574F-398112214ED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A3AEB7D-BDCD-15FE-37FA-4F9693D430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4A5C73F9-3C27-487C-E695-FB0FECBC0C0D}"/>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36484F66-07C3-F4E5-4E2E-D77F17990288}"/>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1B889A29-44E1-43F2-F756-DFFC5D2722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8D4DBB1-B8E8-6EAA-12A3-FF58937A514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1C9C7F49-2A36-BE52-EAD2-5952E84EBDCA}"/>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E900A414-886C-071C-44AF-E5DC3595EF5D}"/>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D98C071D-696B-56A0-CF8C-57407CE5E2E4}"/>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13CE695D-3B7D-D2AA-7A03-BFFDFD29B074}"/>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D38216F1-B68A-8A18-1930-84DC552F1B03}"/>
              </a:ext>
            </a:extLst>
          </p:cNvPr>
          <p:cNvSpPr txBox="1"/>
          <p:nvPr/>
        </p:nvSpPr>
        <p:spPr>
          <a:xfrm>
            <a:off x="609341" y="2132856"/>
            <a:ext cx="10729191" cy="3055324"/>
          </a:xfrm>
          <a:prstGeom prst="rect">
            <a:avLst/>
          </a:prstGeom>
          <a:noFill/>
          <a:ln>
            <a:solidFill>
              <a:schemeClr val="accent1">
                <a:lumMod val="20000"/>
                <a:lumOff val="80000"/>
              </a:schemeClr>
            </a:solidFill>
          </a:ln>
        </p:spPr>
        <p:txBody>
          <a:bodyPr wrap="square">
            <a:spAutoFit/>
          </a:bodyPr>
          <a:lstStyle/>
          <a:p>
            <a:pPr marL="0" marR="0" algn="just">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5. Long-Term Health and Safety</a:t>
            </a:r>
          </a:p>
          <a:p>
            <a:pPr marL="0" marR="0" algn="just">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Chronic Disease Prevention</a:t>
            </a:r>
          </a:p>
          <a:p>
            <a:pPr marL="0" marR="0" algn="just">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Operational Safety</a:t>
            </a:r>
          </a:p>
          <a:p>
            <a:pPr marL="0" marR="0" algn="just">
              <a:lnSpc>
                <a:spcPct val="150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A830FA3-3CDC-90C0-C821-3C32CC08C18C}"/>
              </a:ext>
            </a:extLst>
          </p:cNvPr>
          <p:cNvPicPr>
            <a:picLocks noChangeAspect="1"/>
          </p:cNvPicPr>
          <p:nvPr/>
        </p:nvPicPr>
        <p:blipFill>
          <a:blip r:embed="rId10"/>
          <a:stretch>
            <a:fillRect/>
          </a:stretch>
        </p:blipFill>
        <p:spPr>
          <a:xfrm>
            <a:off x="6831104" y="4254730"/>
            <a:ext cx="3478512" cy="1866900"/>
          </a:xfrm>
          <a:prstGeom prst="rect">
            <a:avLst/>
          </a:prstGeom>
        </p:spPr>
      </p:pic>
      <p:pic>
        <p:nvPicPr>
          <p:cNvPr id="4" name="Picture 3">
            <a:extLst>
              <a:ext uri="{FF2B5EF4-FFF2-40B4-BE49-F238E27FC236}">
                <a16:creationId xmlns:a16="http://schemas.microsoft.com/office/drawing/2014/main" id="{0876D3EB-3D12-63C3-EB35-A80556418EE8}"/>
              </a:ext>
            </a:extLst>
          </p:cNvPr>
          <p:cNvPicPr>
            <a:picLocks noChangeAspect="1"/>
          </p:cNvPicPr>
          <p:nvPr/>
        </p:nvPicPr>
        <p:blipFill>
          <a:blip r:embed="rId11"/>
          <a:stretch>
            <a:fillRect/>
          </a:stretch>
        </p:blipFill>
        <p:spPr>
          <a:xfrm>
            <a:off x="2086288" y="4254730"/>
            <a:ext cx="3125416" cy="1866900"/>
          </a:xfrm>
          <a:prstGeom prst="rect">
            <a:avLst/>
          </a:prstGeom>
        </p:spPr>
      </p:pic>
    </p:spTree>
    <p:extLst>
      <p:ext uri="{BB962C8B-B14F-4D97-AF65-F5344CB8AC3E}">
        <p14:creationId xmlns:p14="http://schemas.microsoft.com/office/powerpoint/2010/main" val="95347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9200F18-4E71-9570-8D81-1F37879E171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5CC7846-6078-ABAF-5CE5-64F03DD978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7608E86D-F34F-4BDF-164E-FCAE2A11B949}"/>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456E3AE8-612D-03F5-1296-11D7D0CA8B5E}"/>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9ED188CB-D741-739F-BCBD-451F3BEFA0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B348605-759A-87A1-8A4A-A2AEB2ABBA8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31AF098C-BE0A-9095-B88A-34FF644DEDF9}"/>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8B586380-BB9F-AD01-AD43-9F00F3D58543}"/>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3E77ABF1-D395-98B0-1229-A45D8D0B837E}"/>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95D308CD-87D9-B349-05C8-6095FDDBC8CC}"/>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D13A89D-88D2-19A9-41BD-61A8255721D3}"/>
              </a:ext>
            </a:extLst>
          </p:cNvPr>
          <p:cNvSpPr txBox="1"/>
          <p:nvPr/>
        </p:nvSpPr>
        <p:spPr>
          <a:xfrm>
            <a:off x="549796" y="4799017"/>
            <a:ext cx="10730439" cy="589072"/>
          </a:xfrm>
          <a:prstGeom prst="rect">
            <a:avLst/>
          </a:prstGeom>
          <a:noFill/>
          <a:ln>
            <a:solidFill>
              <a:schemeClr val="accent1">
                <a:lumMod val="20000"/>
                <a:lumOff val="80000"/>
              </a:schemeClr>
            </a:solidFill>
          </a:ln>
        </p:spPr>
        <p:txBody>
          <a:bodyPr wrap="square">
            <a:spAutoFit/>
          </a:bodyPr>
          <a:lstStyle/>
          <a:p>
            <a:pPr marL="0" marR="0" algn="ctr">
              <a:lnSpc>
                <a:spcPct val="150000"/>
              </a:lnSpc>
              <a:spcAft>
                <a:spcPts val="800"/>
              </a:spcAft>
            </a:pP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Thank You for Your Attention</a:t>
            </a:r>
          </a:p>
        </p:txBody>
      </p:sp>
      <p:pic>
        <p:nvPicPr>
          <p:cNvPr id="6" name="Picture 5">
            <a:extLst>
              <a:ext uri="{FF2B5EF4-FFF2-40B4-BE49-F238E27FC236}">
                <a16:creationId xmlns:a16="http://schemas.microsoft.com/office/drawing/2014/main" id="{7BD48D27-9770-7D72-482B-F1EEF6D70AF5}"/>
              </a:ext>
            </a:extLst>
          </p:cNvPr>
          <p:cNvPicPr>
            <a:picLocks noChangeAspect="1"/>
          </p:cNvPicPr>
          <p:nvPr/>
        </p:nvPicPr>
        <p:blipFill>
          <a:blip r:embed="rId10"/>
          <a:stretch>
            <a:fillRect/>
          </a:stretch>
        </p:blipFill>
        <p:spPr>
          <a:xfrm>
            <a:off x="2928982" y="2216502"/>
            <a:ext cx="5761291" cy="2523530"/>
          </a:xfrm>
          <a:prstGeom prst="rect">
            <a:avLst/>
          </a:prstGeom>
        </p:spPr>
      </p:pic>
    </p:spTree>
    <p:extLst>
      <p:ext uri="{BB962C8B-B14F-4D97-AF65-F5344CB8AC3E}">
        <p14:creationId xmlns:p14="http://schemas.microsoft.com/office/powerpoint/2010/main" val="389010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1744A0B-1C92-D190-F0E0-6D7C01A4B0F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0C5EC97-26B9-3969-0459-77C025B016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CC524D0F-AE1C-B47E-4A46-6474E4797E72}"/>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E4D673A0-1979-EFFE-9B81-55A029C3FB8B}"/>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B3A24DC9-BDF1-B0AC-8DC8-DD3F24F325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A03010D-74F2-5A3B-F65C-C4FAF4170C0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3C63EEAB-CC3D-CDE2-4BA2-DC0119EE87BD}"/>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1B0045EA-840A-1477-DC39-4CB422E27E9B}"/>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E134B76B-3322-532E-005D-74D9E3C12253}"/>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E077099B-7D0D-D614-44BC-821E10FBFCC4}"/>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75464B55-A14D-F3E9-4394-C8B396F766F4}"/>
              </a:ext>
            </a:extLst>
          </p:cNvPr>
          <p:cNvSpPr txBox="1"/>
          <p:nvPr/>
        </p:nvSpPr>
        <p:spPr>
          <a:xfrm>
            <a:off x="693812" y="2060849"/>
            <a:ext cx="10729191" cy="4613699"/>
          </a:xfrm>
          <a:prstGeom prst="rect">
            <a:avLst/>
          </a:prstGeom>
          <a:noFill/>
          <a:ln>
            <a:solidFill>
              <a:schemeClr val="accent1">
                <a:lumMod val="20000"/>
                <a:lumOff val="80000"/>
              </a:schemeClr>
            </a:solidFill>
          </a:ln>
        </p:spPr>
        <p:txBody>
          <a:bodyPr wrap="square">
            <a:spAutoFit/>
          </a:bodyPr>
          <a:lstStyle/>
          <a:p>
            <a:pPr>
              <a:lnSpc>
                <a:spcPct val="107000"/>
              </a:lnSpc>
              <a:spcAft>
                <a:spcPts val="800"/>
              </a:spcAft>
            </a:pP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Rice,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whole</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grain</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products</a:t>
            </a:r>
            <a:r>
              <a:rPr lang="tr-TR" sz="2400" b="1"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b="1" kern="100" dirty="0" err="1">
                <a:effectLst/>
                <a:latin typeface="Calibri" panose="020F0502020204030204" pitchFamily="34" charset="0"/>
                <a:ea typeface="Calibri" panose="020F0502020204030204" pitchFamily="34" charset="0"/>
                <a:cs typeface="Times New Roman" panose="02020603050405020304" pitchFamily="18" charset="0"/>
              </a:rPr>
              <a:t>potatoes</a:t>
            </a:r>
            <a:endParaRPr lang="tr-TR"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1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 1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slice</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bread</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 ½ Cup (C.)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cooked</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grains</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pasta,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rice</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etc</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 1 C. of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most</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cold</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cereals</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 ¼ C.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low-fat</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granola,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Grape</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Nuts,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Muesli</a:t>
            </a:r>
            <a:endParaRPr lang="tr-TR"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 ½ C. hot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cereals</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 3-4 C.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low-fat</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microwave</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popcorn</a:t>
            </a:r>
            <a:endParaRPr lang="tr-TR"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 ½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large</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fl</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our</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tortilla 			* 6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saltine</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crackers</a:t>
            </a:r>
            <a:endParaRPr lang="tr-TR"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 ½ hamburger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roll</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small</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bagel</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 ¼ of a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large</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muffin</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200" kern="100" dirty="0" err="1">
                <a:effectLst/>
                <a:latin typeface="Calibri" panose="020F0502020204030204" pitchFamily="34" charset="0"/>
                <a:ea typeface="Calibri" panose="020F0502020204030204" pitchFamily="34" charset="0"/>
                <a:cs typeface="Times New Roman" panose="02020603050405020304" pitchFamily="18" charset="0"/>
              </a:rPr>
              <a:t>bagel</a:t>
            </a:r>
            <a:endParaRPr lang="tr-TR"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2200" kern="100" dirty="0">
                <a:effectLst/>
                <a:latin typeface="Calibri" panose="020F0502020204030204" pitchFamily="34" charset="0"/>
                <a:ea typeface="Calibri" panose="020F0502020204030204" pitchFamily="34" charset="0"/>
                <a:cs typeface="Times New Roman" panose="02020603050405020304" pitchFamily="18" charset="0"/>
              </a:rPr>
              <a:t>	* ½ pita</a:t>
            </a:r>
          </a:p>
          <a:p>
            <a:pPr>
              <a:lnSpc>
                <a:spcPct val="107000"/>
              </a:lnSpc>
              <a:spcAft>
                <a:spcPts val="800"/>
              </a:spcAft>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906D9A3-7AE9-2E53-A04F-DDE90B5B8998}"/>
              </a:ext>
            </a:extLst>
          </p:cNvPr>
          <p:cNvPicPr>
            <a:picLocks noChangeAspect="1"/>
          </p:cNvPicPr>
          <p:nvPr/>
        </p:nvPicPr>
        <p:blipFill>
          <a:blip r:embed="rId9"/>
          <a:stretch>
            <a:fillRect/>
          </a:stretch>
        </p:blipFill>
        <p:spPr>
          <a:xfrm>
            <a:off x="9118748" y="5357503"/>
            <a:ext cx="2068488" cy="1317045"/>
          </a:xfrm>
          <a:prstGeom prst="rect">
            <a:avLst/>
          </a:prstGeom>
        </p:spPr>
      </p:pic>
    </p:spTree>
    <p:extLst>
      <p:ext uri="{BB962C8B-B14F-4D97-AF65-F5344CB8AC3E}">
        <p14:creationId xmlns:p14="http://schemas.microsoft.com/office/powerpoint/2010/main" val="370965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7A0D170-E74B-0229-4247-BE39297C49E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4B22A20-B02B-A049-F35B-87FDFB007A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43FF0E2A-69A6-1803-1B6F-CDE816CA211F}"/>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56C95329-FC13-AF02-6080-22CFC56E826D}"/>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906F8621-49CE-5303-133C-931FE162C3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4AFFB4C-2A90-0A57-912E-52EE20A3466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C55EF404-7CFB-5231-1D93-7E80FC4C90A7}"/>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D0C1DF2C-60D1-CF4F-1F61-62F11BC2ADCD}"/>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8E47D92C-3615-A0A1-9A45-E4F2F749FB60}"/>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5CD9FA22-85E1-7F81-6E49-1CEED9C63910}"/>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C3B05AFA-6731-5963-A782-8DA3CE971E74}"/>
              </a:ext>
            </a:extLst>
          </p:cNvPr>
          <p:cNvSpPr txBox="1"/>
          <p:nvPr/>
        </p:nvSpPr>
        <p:spPr>
          <a:xfrm>
            <a:off x="693812" y="2060849"/>
            <a:ext cx="10729191" cy="3292633"/>
          </a:xfrm>
          <a:prstGeom prst="rect">
            <a:avLst/>
          </a:prstGeom>
          <a:noFill/>
          <a:ln>
            <a:solidFill>
              <a:schemeClr val="accent1">
                <a:lumMod val="20000"/>
                <a:lumOff val="80000"/>
              </a:schemeClr>
            </a:solidFill>
          </a:ln>
        </p:spPr>
        <p:txBody>
          <a:bodyPr wrap="square">
            <a:spAutoFit/>
          </a:bodyPr>
          <a:lstStyle/>
          <a:p>
            <a:pPr>
              <a:lnSpc>
                <a:spcPct val="107000"/>
              </a:lnSpc>
              <a:spcAft>
                <a:spcPts val="800"/>
              </a:spcAft>
            </a:pPr>
            <a:r>
              <a:rPr lang="tr-TR" sz="2800" b="1" kern="100" dirty="0" err="1">
                <a:effectLst/>
                <a:latin typeface="Calibri" panose="020F0502020204030204" pitchFamily="34" charset="0"/>
                <a:ea typeface="Calibri" panose="020F0502020204030204" pitchFamily="34" charset="0"/>
                <a:cs typeface="Times New Roman" panose="02020603050405020304" pitchFamily="18" charset="0"/>
              </a:rPr>
              <a:t>Fruit</a:t>
            </a:r>
            <a:endParaRPr lang="tr-TR"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Both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fresh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dried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frozen</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canned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juices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Ri</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vitamins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and C,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potassium</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fiber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excluding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juices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flavonoids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3073D14-C6D8-7B91-064F-6F76E89EEA1B}"/>
              </a:ext>
            </a:extLst>
          </p:cNvPr>
          <p:cNvPicPr>
            <a:picLocks noChangeAspect="1"/>
          </p:cNvPicPr>
          <p:nvPr/>
        </p:nvPicPr>
        <p:blipFill>
          <a:blip r:embed="rId10"/>
          <a:stretch>
            <a:fillRect/>
          </a:stretch>
        </p:blipFill>
        <p:spPr>
          <a:xfrm>
            <a:off x="5086300" y="4577194"/>
            <a:ext cx="1657350" cy="1552575"/>
          </a:xfrm>
          <a:prstGeom prst="rect">
            <a:avLst/>
          </a:prstGeom>
        </p:spPr>
      </p:pic>
    </p:spTree>
    <p:extLst>
      <p:ext uri="{BB962C8B-B14F-4D97-AF65-F5344CB8AC3E}">
        <p14:creationId xmlns:p14="http://schemas.microsoft.com/office/powerpoint/2010/main" val="285386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4219CB8-315E-CE96-EA60-A90750D20AF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0042E2C-370B-5DB1-96CB-77FFD5AE36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3A9581B5-5EDD-3161-9A72-EAFDD47D06F9}"/>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2AB2EB34-785B-0AE5-112F-9F1BCCCA228B}"/>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28D80DB5-1061-8255-162F-7DEAEF86E9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8252B03-BE1F-F0AE-E870-E48427B1060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9BFAFE57-6C5E-75E9-36AC-0137CF96BF61}"/>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8760DE3E-B090-ABE8-1784-89D855FB3FBB}"/>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46CEF3D6-0F59-5C27-11D0-E927D814C5A6}"/>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A488B0A7-F88C-91DF-9693-A20048AF3645}"/>
              </a:ext>
            </a:extLst>
          </p:cNvPr>
          <p:cNvSpPr txBox="1"/>
          <p:nvPr/>
        </p:nvSpPr>
        <p:spPr>
          <a:xfrm>
            <a:off x="477789" y="1192659"/>
            <a:ext cx="10585175" cy="738664"/>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2400" b="1" dirty="0">
                <a:effectLst/>
                <a:latin typeface="Calibri" panose="020F0502020204030204" pitchFamily="34" charset="0"/>
                <a:ea typeface="Calibri" panose="020F0502020204030204" pitchFamily="34" charset="0"/>
                <a:cs typeface="Times New Roman" panose="02020603050405020304" pitchFamily="18" charset="0"/>
              </a:rPr>
              <a:t>Proper Nutrition and Wellbeing Onboard</a:t>
            </a:r>
            <a:endParaRPr lang="en-US" sz="2400" b="1" dirty="0"/>
          </a:p>
        </p:txBody>
      </p:sp>
      <p:sp>
        <p:nvSpPr>
          <p:cNvPr id="3" name="TextBox 2">
            <a:extLst>
              <a:ext uri="{FF2B5EF4-FFF2-40B4-BE49-F238E27FC236}">
                <a16:creationId xmlns:a16="http://schemas.microsoft.com/office/drawing/2014/main" id="{BAFF2005-2B8B-52D8-3396-D4D4CFB27E3B}"/>
              </a:ext>
            </a:extLst>
          </p:cNvPr>
          <p:cNvSpPr txBox="1"/>
          <p:nvPr/>
        </p:nvSpPr>
        <p:spPr>
          <a:xfrm>
            <a:off x="693812" y="2060849"/>
            <a:ext cx="10729191" cy="4801379"/>
          </a:xfrm>
          <a:prstGeom prst="rect">
            <a:avLst/>
          </a:prstGeom>
          <a:noFill/>
          <a:ln>
            <a:solidFill>
              <a:schemeClr val="accent1">
                <a:lumMod val="20000"/>
                <a:lumOff val="80000"/>
              </a:schemeClr>
            </a:solidFill>
          </a:ln>
        </p:spPr>
        <p:txBody>
          <a:bodyPr wrap="square">
            <a:spAutoFit/>
          </a:bodyPr>
          <a:lstStyle/>
          <a:p>
            <a:pPr>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2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3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servings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day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especially</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deep</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bright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yellow</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orange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colored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ones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1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serving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1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piece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medium</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apple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orange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peach</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½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piece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large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e.g</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banana,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grapefruit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½ C.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cooked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dried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pieces</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endParaRPr lang="tr-TR"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½ C. of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fruit</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juice</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kern="100" dirty="0" err="1">
                <a:effectLst/>
                <a:latin typeface="Calibri" panose="020F0502020204030204" pitchFamily="34" charset="0"/>
                <a:ea typeface="Calibri" panose="020F0502020204030204" pitchFamily="34" charset="0"/>
                <a:cs typeface="Times New Roman" panose="02020603050405020304" pitchFamily="18" charset="0"/>
              </a:rPr>
              <a:t>unsweetened</a:t>
            </a:r>
            <a:r>
              <a:rPr lang="tr-TR" sz="24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944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ject planning overview presentatio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12000"/>
                <a:satMod val="240000"/>
              </a:schemeClr>
              <a:schemeClr val="phClr">
                <a:tint val="98000"/>
              </a:schemeClr>
            </a:duotone>
          </a:blip>
          <a:tile tx="0" ty="0" sx="100000" sy="100000" flip="none" algn="ctr"/>
        </a:blipFill>
      </a:bgFillStyleLst>
    </a:fmtScheme>
  </a:themeElements>
  <a:objectDefaults>
    <a:spDef>
      <a:spPr>
        <a:solidFill>
          <a:schemeClr val="accent1">
            <a:lumMod val="50000"/>
          </a:schemeClr>
        </a:solidFill>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txDef>
      <a:spPr>
        <a:noFill/>
        <a:ln>
          <a:solidFill>
            <a:schemeClr val="accent1">
              <a:lumMod val="20000"/>
              <a:lumOff val="80000"/>
            </a:schemeClr>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usiness project planning overview presentation.potx" id="{0D6D6775-FC9F-484B-A889-C0FCD86449E3}" vid="{CBE6795F-D548-4056-89FC-5BC618C494F3}"/>
    </a:ext>
  </a:extLst>
</a:theme>
</file>

<file path=ppt/theme/theme2.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10349</TotalTime>
  <Words>7565</Words>
  <Application>Microsoft Office PowerPoint</Application>
  <PresentationFormat>Custom</PresentationFormat>
  <Paragraphs>575</Paragraphs>
  <Slides>62</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Calibri</vt:lpstr>
      <vt:lpstr>CharterBT-Roman</vt:lpstr>
      <vt:lpstr>coranto-2</vt:lpstr>
      <vt:lpstr>Symbol</vt:lpstr>
      <vt:lpstr>Times New Roman</vt:lpstr>
      <vt:lpstr>Wingdings</vt:lpstr>
      <vt:lpstr>Project planning overview presentation</vt:lpstr>
      <vt:lpstr>MARitime Soft Skills for Onboard Healthy Nutrition and CULinary Arts in Seagoing Services – CUL-MAR-Skills  </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partnership for supporting Blue Growth by enhancing Maritime Higher Education maritime cooperation framework on marine pollution and environment protection field</dc:title>
  <dc:creator>Microsoft account</dc:creator>
  <cp:lastModifiedBy>Pınar ÖZDEMİR</cp:lastModifiedBy>
  <cp:revision>480</cp:revision>
  <dcterms:created xsi:type="dcterms:W3CDTF">2020-09-22T22:56:04Z</dcterms:created>
  <dcterms:modified xsi:type="dcterms:W3CDTF">2024-12-25T11:29:08Z</dcterms:modified>
</cp:coreProperties>
</file>