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59" r:id="rId7"/>
    <p:sldId id="263" r:id="rId8"/>
    <p:sldId id="264" r:id="rId9"/>
    <p:sldId id="265" r:id="rId10"/>
    <p:sldId id="258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88" d="100"/>
          <a:sy n="88" d="100"/>
        </p:scale>
        <p:origin x="387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C0CA7-CC14-3044-7C76-4E6157ACB7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C1FC60-027F-7142-0CED-82C9011CB3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7965F-B7AA-64D3-5F76-D7A1EF4EA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9277D-D767-4458-8B70-B1A6BD1F72D5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5D9A1-13E7-FFCD-97AB-FDFDF3212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49779-B41E-862A-223C-9CCE59899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9FC42-E422-4C5C-9037-64E350010D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437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5EA64-869C-372E-E401-889E08D25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DDB5E1-E240-9CCB-BA10-F54DF36F6D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AAD6C-3425-8FBD-2504-CEF60B8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9277D-D767-4458-8B70-B1A6BD1F72D5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481736-A192-89BF-A618-4C2F62E7D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9C2A0-A34D-C750-22E8-F73C70B4F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9FC42-E422-4C5C-9037-64E350010D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294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177284-903F-CD5F-AD4B-F4736DDBF3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8DE1DA-ECE1-6F82-ECA8-5DFE366578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5032C-F063-8403-3248-4C1B79A37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9277D-D767-4458-8B70-B1A6BD1F72D5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E8389-CB58-A7F3-4FE5-465F8A69C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E4B5E-436B-5362-8B28-5E8AB71B4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9FC42-E422-4C5C-9037-64E350010D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501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22E9D-D710-5995-60FB-B6DC9744C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57BFDD-01A8-3C06-F907-25C53A3F7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4E0A99-B907-5C6F-AD8D-3866DA394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9277D-D767-4458-8B70-B1A6BD1F72D5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CF05EC-F2A4-8C2B-0CF8-5E627B0EC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2B764-69B2-96AF-B326-6FB9E70D9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9FC42-E422-4C5C-9037-64E350010D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63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6926-3B0C-228E-2F58-8824C67F3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8E0456-97A7-D2F4-756B-DAF521863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DE5946-0564-14A5-DC43-5EEAB80D6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9277D-D767-4458-8B70-B1A6BD1F72D5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82189B-0CF5-DB29-6E4E-F4EF47DAA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C55BC-16E5-7976-4EEC-91340C64D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9FC42-E422-4C5C-9037-64E350010D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FA750-1CCC-A0CF-8673-FF1BC5B8F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02D42-A30F-6BDA-EC6C-160BF55FFB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81D988-208D-C587-079E-D6E92FD18F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58702B-7D31-3D1C-C112-7A1D697A5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9277D-D767-4458-8B70-B1A6BD1F72D5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12DB31-55D5-510A-14E8-1EC854389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2899E4-7267-B7C9-CF7E-69BFA1B92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9FC42-E422-4C5C-9037-64E350010D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903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50378-1B4F-3FAC-E391-6FC8AD647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BE3C8B-81BD-423A-9135-02A36C132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A839FF-36D0-CD8D-1FD3-2928DA00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9EB9D4-903D-37BE-8DBA-10BCB968E0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6AEEA-E8AF-2153-F35A-8D631ACC19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755CEA-D7EF-2AC9-5668-AE6BF0C45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9277D-D767-4458-8B70-B1A6BD1F72D5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A487B9-76A4-142D-6946-65B6B21EE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4A067B-0BF2-E419-DECC-A0885DFA2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9FC42-E422-4C5C-9037-64E350010D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593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10205-2284-ED9D-4A68-4095847ED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A1FA6E-BE7E-089A-BD91-AD889EAAA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9277D-D767-4458-8B70-B1A6BD1F72D5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4BF8DD-A198-011E-E3D9-21CC68742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8D8540-42FD-694C-498C-3C152DB8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9FC42-E422-4C5C-9037-64E350010D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944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56597D-E1DC-12BA-AA31-3D9409534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9277D-D767-4458-8B70-B1A6BD1F72D5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80DE1A-B151-7275-8C57-356D35D60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F4E9DA-6C5B-2823-99C6-C750E958E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9FC42-E422-4C5C-9037-64E350010D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286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C4F34-A2D1-C26D-0283-E902B2B28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9A3FC-727D-F1E7-D87F-0A88BE25D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E32041-45B0-E9DB-5FC4-50CFE1AE27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BD7C11-585C-0457-CDE4-9EE09117B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9277D-D767-4458-8B70-B1A6BD1F72D5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913A30-D9E3-A87A-F5FD-0724F4473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0FEAC6-D30D-EB5E-D01C-93FF09740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9FC42-E422-4C5C-9037-64E350010D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044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3F799-2139-7A04-39B4-E3B75F397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3C2D00-425A-DA2F-C997-9D1CDBEB02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ED2094-1941-9FD2-4FF8-388936D40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97B26D-A6A6-B843-9189-EBBAADD9C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9277D-D767-4458-8B70-B1A6BD1F72D5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937193-842E-84E4-9954-9D6310C95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AE7B42-00A9-EFFB-67F6-920467A0F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9FC42-E422-4C5C-9037-64E350010D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275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3BA719-87E4-501A-102C-1DCBE4333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AAE289-3DDA-118A-5C10-3F0CBA5CCB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16C7F2-D622-C0D5-DCBE-BCDA1DB521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29277D-D767-4458-8B70-B1A6BD1F72D5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C9517-4A1E-2821-7F4B-C1E79E1397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9D85A-24B1-48D0-1202-25C612528A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E9FC42-E422-4C5C-9037-64E350010D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131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8F687-6FFB-E79A-C5CD-5D2B6EE22C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Onboard healthy nutrition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27962F-4E9A-A781-7755-73C275EF25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340076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Food Safety and Hygiene Practices</a:t>
            </a:r>
          </a:p>
          <a:p>
            <a:r>
              <a:rPr lang="en-US" dirty="0">
                <a:solidFill>
                  <a:srgbClr val="002060"/>
                </a:solidFill>
              </a:rPr>
              <a:t>Knife Skills and Food Preparation Techniques</a:t>
            </a:r>
          </a:p>
          <a:p>
            <a:r>
              <a:rPr lang="en-GB" dirty="0">
                <a:solidFill>
                  <a:srgbClr val="002060"/>
                </a:solidFill>
              </a:rPr>
              <a:t>Supervision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6DCF58-7F88-98FC-4417-51A5BF9685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3450" y="61256"/>
            <a:ext cx="4498173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19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54E89-FD77-C6B6-1AA1-5BE2160A4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Supervision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617D62-E70D-BE4F-557E-C702769BD6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Principles of proper budget monitoring and controlling </a:t>
            </a:r>
          </a:p>
          <a:p>
            <a:r>
              <a:rPr lang="en-US" dirty="0">
                <a:solidFill>
                  <a:srgbClr val="002060"/>
                </a:solidFill>
              </a:rPr>
              <a:t>Inventory-keeping methods for the ship’s pantry</a:t>
            </a:r>
            <a:endParaRPr lang="en-GB" dirty="0">
              <a:solidFill>
                <a:srgbClr val="00206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E500665-CC3D-5E32-91CF-DF38A66812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3450" y="61256"/>
            <a:ext cx="4498173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508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887771A-F41B-A334-3CE8-FAD1CF3AA9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3450" y="61256"/>
            <a:ext cx="4498173" cy="540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C9D787-51E1-25D5-56E8-D77615B2E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Principles of proper monitoring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and controlling of the provision inventories and budget in the ship's pantry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2F524-2BD4-CFA0-F1F5-831F2B20F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370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Key considerations</a:t>
            </a:r>
          </a:p>
          <a:p>
            <a:r>
              <a:rPr lang="en-US" dirty="0">
                <a:solidFill>
                  <a:srgbClr val="002060"/>
                </a:solidFill>
              </a:rPr>
              <a:t>Inventory Management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Stock rotation: FIFO (First In, First Out) to prevent spoilage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Accurate counting: regular physical inventories to reconcile records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Waste prevention: rotating stock, monitoring perishable items more closely</a:t>
            </a:r>
          </a:p>
          <a:p>
            <a:r>
              <a:rPr lang="en-US" dirty="0">
                <a:solidFill>
                  <a:srgbClr val="002060"/>
                </a:solidFill>
              </a:rPr>
              <a:t>Budget Control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Cost Tracking: Monitor expenses against the allocated budget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Purchasing Strategies: Implement cost-effective purchasing practices (e.g., bulk buying, seasonal discounts)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Waste Reduction: Minimize food waste through proper planning and portion control</a:t>
            </a:r>
          </a:p>
          <a:p>
            <a:r>
              <a:rPr lang="en-US" dirty="0">
                <a:solidFill>
                  <a:srgbClr val="002060"/>
                </a:solidFill>
              </a:rPr>
              <a:t>Purchasing and Receiving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Quality Control: Inspect incoming supplies for quality and quantity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Vendor Management: Establish relationships with reliable vendors</a:t>
            </a:r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126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887771A-F41B-A334-3CE8-FAD1CF3AA9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3450" y="61256"/>
            <a:ext cx="4498173" cy="540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C9D787-51E1-25D5-56E8-D77615B2E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Inventory-keeping methods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for the ship’s pantry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2F524-2BD4-CFA0-F1F5-831F2B20F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Key considerations</a:t>
            </a:r>
          </a:p>
          <a:p>
            <a:r>
              <a:rPr lang="en-US" dirty="0">
                <a:solidFill>
                  <a:srgbClr val="002060"/>
                </a:solidFill>
              </a:rPr>
              <a:t>Inventory Systems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Manual vs computerized systems</a:t>
            </a:r>
          </a:p>
          <a:p>
            <a:r>
              <a:rPr lang="en-US" dirty="0">
                <a:solidFill>
                  <a:srgbClr val="002060"/>
                </a:solidFill>
              </a:rPr>
              <a:t>Inventory Records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Item descriptions, quantity and measurement units, purchase date &amp; price</a:t>
            </a:r>
          </a:p>
          <a:p>
            <a:r>
              <a:rPr lang="en-US" dirty="0">
                <a:solidFill>
                  <a:srgbClr val="002060"/>
                </a:solidFill>
              </a:rPr>
              <a:t>Stock Levels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Establish minimum and maximum stock levels for each item</a:t>
            </a:r>
            <a:endParaRPr lang="en-GB" dirty="0">
              <a:solidFill>
                <a:srgbClr val="002060"/>
              </a:solidFill>
            </a:endParaRPr>
          </a:p>
          <a:p>
            <a:pPr lvl="1"/>
            <a:r>
              <a:rPr lang="en-US" dirty="0">
                <a:solidFill>
                  <a:srgbClr val="002060"/>
                </a:solidFill>
              </a:rPr>
              <a:t>Determine appropriate reorder points to avoid stockouts</a:t>
            </a:r>
          </a:p>
        </p:txBody>
      </p:sp>
    </p:spTree>
    <p:extLst>
      <p:ext uri="{BB962C8B-B14F-4D97-AF65-F5344CB8AC3E}">
        <p14:creationId xmlns:p14="http://schemas.microsoft.com/office/powerpoint/2010/main" val="27689477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9D787-51E1-25D5-56E8-D77615B2E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Other?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2F524-2BD4-CFA0-F1F5-831F2B20F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Forecasting demand: provision needs based on crew size, typical consumption patterns, and trip length</a:t>
            </a:r>
          </a:p>
          <a:p>
            <a:r>
              <a:rPr lang="en-US" dirty="0">
                <a:solidFill>
                  <a:srgbClr val="002060"/>
                </a:solidFill>
              </a:rPr>
              <a:t>Food handling: portioning and presentation</a:t>
            </a:r>
          </a:p>
          <a:p>
            <a:r>
              <a:rPr lang="en-US" dirty="0">
                <a:solidFill>
                  <a:srgbClr val="002060"/>
                </a:solidFill>
              </a:rPr>
              <a:t>Food safety: proper storage and handling of perishable items</a:t>
            </a:r>
          </a:p>
          <a:p>
            <a:r>
              <a:rPr lang="en-US" dirty="0">
                <a:solidFill>
                  <a:srgbClr val="002060"/>
                </a:solidFill>
              </a:rPr>
              <a:t>Theft prevention: security measures to prevent inventory loss.</a:t>
            </a:r>
          </a:p>
          <a:p>
            <a:r>
              <a:rPr lang="en-US" dirty="0">
                <a:solidFill>
                  <a:srgbClr val="002060"/>
                </a:solidFill>
              </a:rPr>
              <a:t>Detailed documentation: accurate records for audits and compliance</a:t>
            </a:r>
          </a:p>
          <a:p>
            <a:r>
              <a:rPr lang="en-US" dirty="0">
                <a:solidFill>
                  <a:srgbClr val="002060"/>
                </a:solidFill>
              </a:rPr>
              <a:t>Inventory management procedures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87771A-F41B-A334-3CE8-FAD1CF3AA9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3450" y="61256"/>
            <a:ext cx="4498173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273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54E89-FD77-C6B6-1AA1-5BE2160A4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Food Safety and Hygiene Practices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617D62-E70D-BE4F-557E-C702769BD6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Essential food safety and hygiene practices for the galley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Proper food handling, storage, and preparation techniques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Monitoring and recording temperature controls</a:t>
            </a:r>
            <a:endParaRPr lang="en-GB" dirty="0">
              <a:solidFill>
                <a:srgbClr val="00206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74CFB9-8FA8-FE8B-33C8-240B291084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3450" y="61256"/>
            <a:ext cx="4498173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416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887771A-F41B-A334-3CE8-FAD1CF3AA9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3450" y="61256"/>
            <a:ext cx="4498173" cy="540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C9D787-51E1-25D5-56E8-D77615B2E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Essential food safety and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hygiene practices for the galley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2F524-2BD4-CFA0-F1F5-831F2B20F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5340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Key considerations</a:t>
            </a:r>
          </a:p>
          <a:p>
            <a:r>
              <a:rPr lang="en-US" dirty="0">
                <a:solidFill>
                  <a:srgbClr val="002060"/>
                </a:solidFill>
              </a:rPr>
              <a:t>Cleanliness &amp; personal hygiene 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Regular cleaning and sanitization of all surfaces, equipment, and utensils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Proper hand hygiene procedures before, during, and after food preparation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Use of food-safe cleaning agents and disinfectants</a:t>
            </a:r>
          </a:p>
          <a:p>
            <a:r>
              <a:rPr lang="en-US" dirty="0">
                <a:solidFill>
                  <a:srgbClr val="002060"/>
                </a:solidFill>
              </a:rPr>
              <a:t>Pest Control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Pest control measures to prevent infestations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Store food in sealed containers to avoid attracting pests</a:t>
            </a:r>
          </a:p>
          <a:p>
            <a:r>
              <a:rPr lang="en-US" dirty="0">
                <a:solidFill>
                  <a:srgbClr val="002060"/>
                </a:solidFill>
              </a:rPr>
              <a:t>Waste Management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Proper disposal of food waste and garbage to prevent contamination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Segregate waste according to local regulations</a:t>
            </a:r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498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887771A-F41B-A334-3CE8-FAD1CF3AA9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3450" y="61256"/>
            <a:ext cx="4498173" cy="540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C9D787-51E1-25D5-56E8-D77615B2E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Proper food handling, storage,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and preparation techniques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2F524-2BD4-CFA0-F1F5-831F2B20F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8606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Key considerations</a:t>
            </a:r>
          </a:p>
          <a:p>
            <a:r>
              <a:rPr lang="en-US" dirty="0">
                <a:solidFill>
                  <a:srgbClr val="002060"/>
                </a:solidFill>
              </a:rPr>
              <a:t>Receiving and Inspecting Food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Inspect incoming food for quality, freshness, and damage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Store food promptly after receipt</a:t>
            </a:r>
          </a:p>
          <a:p>
            <a:r>
              <a:rPr lang="en-US" dirty="0">
                <a:solidFill>
                  <a:srgbClr val="002060"/>
                </a:solidFill>
              </a:rPr>
              <a:t>Storage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Store food at appropriate temperatures (refrigerated, frozen, or ambient)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Rotate food stock to ensure FIFO (First In, First Out) principles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Store raw and cooked foods separately</a:t>
            </a:r>
          </a:p>
          <a:p>
            <a:r>
              <a:rPr lang="en-US" dirty="0">
                <a:solidFill>
                  <a:srgbClr val="002060"/>
                </a:solidFill>
              </a:rPr>
              <a:t>Preparation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Use clean utensils and cutting boards for different food items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Avoid cross-contamination between raw and cooked foods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Cook food to the recommended internal temperature</a:t>
            </a:r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508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9D787-51E1-25D5-56E8-D77615B2E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Monitoring and recording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temperature controls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2F524-2BD4-CFA0-F1F5-831F2B20F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255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>
                <a:solidFill>
                  <a:srgbClr val="002060"/>
                </a:solidFill>
              </a:rPr>
              <a:t>Key considerations</a:t>
            </a:r>
          </a:p>
          <a:p>
            <a:r>
              <a:rPr lang="en-GB" dirty="0">
                <a:solidFill>
                  <a:srgbClr val="002060"/>
                </a:solidFill>
              </a:rPr>
              <a:t>Temperature monitoring</a:t>
            </a:r>
            <a:endParaRPr lang="en-GB" sz="2400" dirty="0">
              <a:solidFill>
                <a:srgbClr val="002060"/>
              </a:solidFill>
            </a:endParaRPr>
          </a:p>
          <a:p>
            <a:pPr lvl="1"/>
            <a:r>
              <a:rPr lang="en-GB" sz="2200" dirty="0">
                <a:solidFill>
                  <a:srgbClr val="002060"/>
                </a:solidFill>
              </a:rPr>
              <a:t>Monitoring refrigerator, freezer, and cooking temperatures with calibrated thermometers</a:t>
            </a:r>
          </a:p>
          <a:p>
            <a:pPr lvl="1"/>
            <a:r>
              <a:rPr lang="en-GB" sz="2200" dirty="0">
                <a:solidFill>
                  <a:srgbClr val="002060"/>
                </a:solidFill>
              </a:rPr>
              <a:t>Record temperature readings at regular intervals</a:t>
            </a:r>
          </a:p>
          <a:p>
            <a:r>
              <a:rPr lang="en-GB" dirty="0">
                <a:solidFill>
                  <a:srgbClr val="002060"/>
                </a:solidFill>
              </a:rPr>
              <a:t>Temperature control</a:t>
            </a:r>
            <a:endParaRPr lang="en-GB" sz="2400" dirty="0">
              <a:solidFill>
                <a:srgbClr val="002060"/>
              </a:solidFill>
            </a:endParaRPr>
          </a:p>
          <a:p>
            <a:pPr lvl="1"/>
            <a:r>
              <a:rPr lang="en-GB" sz="2200" dirty="0">
                <a:solidFill>
                  <a:srgbClr val="002060"/>
                </a:solidFill>
              </a:rPr>
              <a:t>Ensure proper functioning of refrigeration and freezing equipment</a:t>
            </a:r>
          </a:p>
          <a:p>
            <a:pPr lvl="1"/>
            <a:r>
              <a:rPr lang="en-GB" sz="2200" dirty="0">
                <a:solidFill>
                  <a:srgbClr val="002060"/>
                </a:solidFill>
              </a:rPr>
              <a:t>Regularly clean and maintain equipment</a:t>
            </a:r>
          </a:p>
          <a:p>
            <a:r>
              <a:rPr lang="en-GB" sz="2600" dirty="0">
                <a:solidFill>
                  <a:srgbClr val="002060"/>
                </a:solidFill>
              </a:rPr>
              <a:t>Documentation</a:t>
            </a:r>
          </a:p>
          <a:p>
            <a:pPr lvl="1"/>
            <a:r>
              <a:rPr lang="en-GB" sz="2200" dirty="0">
                <a:solidFill>
                  <a:srgbClr val="002060"/>
                </a:solidFill>
              </a:rPr>
              <a:t>Maintain accurate temperature logs and records</a:t>
            </a:r>
          </a:p>
          <a:p>
            <a:pPr lvl="1"/>
            <a:r>
              <a:rPr lang="en-GB" sz="2200" dirty="0">
                <a:solidFill>
                  <a:srgbClr val="002060"/>
                </a:solidFill>
              </a:rPr>
              <a:t>Review and analyse temperature data to identify potential issues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87771A-F41B-A334-3CE8-FAD1CF3AA9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3450" y="61256"/>
            <a:ext cx="4498173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858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54E89-FD77-C6B6-1AA1-5BE2160A4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Knife Skills and Food Preparation Techniques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617D62-E70D-BE4F-557E-C702769BD6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Introduction to knife skills and proper cutting techniques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Efficient food preparation methods for healthy cuisine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Safe handling of kitchen equipment</a:t>
            </a:r>
            <a:endParaRPr lang="en-GB" dirty="0">
              <a:solidFill>
                <a:srgbClr val="00206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27EDCB-B229-F1D2-7216-5F4856ADC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3450" y="61256"/>
            <a:ext cx="4498173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374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887771A-F41B-A334-3CE8-FAD1CF3AA9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3450" y="61256"/>
            <a:ext cx="4498173" cy="540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C9D787-51E1-25D5-56E8-D77615B2E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Introduction to knife skills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and proper cutting techniques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2F524-2BD4-CFA0-F1F5-831F2B20F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4731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dirty="0">
                <a:solidFill>
                  <a:srgbClr val="002060"/>
                </a:solidFill>
              </a:rPr>
              <a:t>Key considerations</a:t>
            </a:r>
          </a:p>
          <a:p>
            <a:r>
              <a:rPr lang="en-GB" dirty="0">
                <a:solidFill>
                  <a:srgbClr val="002060"/>
                </a:solidFill>
              </a:rPr>
              <a:t>Basic Knife Types</a:t>
            </a:r>
          </a:p>
          <a:p>
            <a:pPr lvl="1"/>
            <a:r>
              <a:rPr lang="en-GB" dirty="0">
                <a:solidFill>
                  <a:srgbClr val="002060"/>
                </a:solidFill>
              </a:rPr>
              <a:t>Demonstrate the use of common knives (e.g., chef's knife, paring knife, serrated knife)</a:t>
            </a:r>
          </a:p>
          <a:p>
            <a:pPr lvl="1"/>
            <a:r>
              <a:rPr lang="en-GB" dirty="0">
                <a:solidFill>
                  <a:srgbClr val="002060"/>
                </a:solidFill>
              </a:rPr>
              <a:t>Explain their appropriate uses and safety precautions</a:t>
            </a:r>
          </a:p>
          <a:p>
            <a:r>
              <a:rPr lang="en-GB" dirty="0">
                <a:solidFill>
                  <a:srgbClr val="002060"/>
                </a:solidFill>
              </a:rPr>
              <a:t>Cutting Techniques</a:t>
            </a:r>
          </a:p>
          <a:p>
            <a:pPr lvl="1"/>
            <a:r>
              <a:rPr lang="en-GB" dirty="0">
                <a:solidFill>
                  <a:srgbClr val="002060"/>
                </a:solidFill>
              </a:rPr>
              <a:t>Grip technique</a:t>
            </a:r>
          </a:p>
          <a:p>
            <a:pPr lvl="1"/>
            <a:r>
              <a:rPr lang="en-GB" dirty="0">
                <a:solidFill>
                  <a:srgbClr val="002060"/>
                </a:solidFill>
              </a:rPr>
              <a:t>Teach essential cutting techniques (e.g., chopping, slicing, dicing, mincing)</a:t>
            </a:r>
          </a:p>
          <a:p>
            <a:pPr lvl="1"/>
            <a:r>
              <a:rPr lang="en-GB" dirty="0">
                <a:solidFill>
                  <a:srgbClr val="002060"/>
                </a:solidFill>
              </a:rPr>
              <a:t>Emphasize precision, consistency, and safety</a:t>
            </a:r>
          </a:p>
          <a:p>
            <a:r>
              <a:rPr lang="en-GB" dirty="0">
                <a:solidFill>
                  <a:srgbClr val="002060"/>
                </a:solidFill>
              </a:rPr>
              <a:t>Knife Safety &amp; maintenance </a:t>
            </a:r>
          </a:p>
          <a:p>
            <a:pPr lvl="1"/>
            <a:r>
              <a:rPr lang="en-GB" dirty="0">
                <a:solidFill>
                  <a:srgbClr val="002060"/>
                </a:solidFill>
              </a:rPr>
              <a:t>Demonstrate proper knife handling and storage</a:t>
            </a:r>
          </a:p>
          <a:p>
            <a:pPr lvl="1"/>
            <a:r>
              <a:rPr lang="en-GB" dirty="0">
                <a:solidFill>
                  <a:srgbClr val="002060"/>
                </a:solidFill>
              </a:rPr>
              <a:t>Discuss common knife accidents and prevention measures</a:t>
            </a:r>
          </a:p>
        </p:txBody>
      </p:sp>
    </p:spTree>
    <p:extLst>
      <p:ext uri="{BB962C8B-B14F-4D97-AF65-F5344CB8AC3E}">
        <p14:creationId xmlns:p14="http://schemas.microsoft.com/office/powerpoint/2010/main" val="1026373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887771A-F41B-A334-3CE8-FAD1CF3AA9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3450" y="61256"/>
            <a:ext cx="4498173" cy="540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C9D787-51E1-25D5-56E8-D77615B2E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Efficient food preparation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methods for healthy cuisine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2F524-2BD4-CFA0-F1F5-831F2B20F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002060"/>
                </a:solidFill>
              </a:rPr>
              <a:t>Key considerations</a:t>
            </a:r>
          </a:p>
          <a:p>
            <a:r>
              <a:rPr lang="en-US" sz="2600" dirty="0">
                <a:solidFill>
                  <a:srgbClr val="002060"/>
                </a:solidFill>
              </a:rPr>
              <a:t>Healthy Cooking Techniques</a:t>
            </a:r>
          </a:p>
          <a:p>
            <a:pPr lvl="1"/>
            <a:r>
              <a:rPr lang="en-US" sz="2200" dirty="0">
                <a:solidFill>
                  <a:srgbClr val="002060"/>
                </a:solidFill>
              </a:rPr>
              <a:t>Promote healthy cooking methods (e.g., steaming, grilling, roasting, sautéing)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Discuss the benefits of each technique in terms of nutrient retention and flavor</a:t>
            </a:r>
          </a:p>
          <a:p>
            <a:r>
              <a:rPr lang="en-US" sz="2600" dirty="0">
                <a:solidFill>
                  <a:srgbClr val="002060"/>
                </a:solidFill>
              </a:rPr>
              <a:t>Flavor Enhancement</a:t>
            </a:r>
          </a:p>
          <a:p>
            <a:pPr lvl="1"/>
            <a:r>
              <a:rPr lang="en-US" sz="2200" dirty="0">
                <a:solidFill>
                  <a:srgbClr val="002060"/>
                </a:solidFill>
              </a:rPr>
              <a:t>Explore ways to enhance flavor without relying on excessive salt or unhealthy fats (e.g., herbs, spices, acidity, texture, marinades, </a:t>
            </a:r>
            <a:r>
              <a:rPr lang="en-US" sz="2200" dirty="0" err="1">
                <a:solidFill>
                  <a:srgbClr val="002060"/>
                </a:solidFill>
              </a:rPr>
              <a:t>etc</a:t>
            </a:r>
            <a:r>
              <a:rPr lang="en-US" sz="2200" dirty="0">
                <a:solidFill>
                  <a:srgbClr val="002060"/>
                </a:solidFill>
              </a:rPr>
              <a:t>)</a:t>
            </a:r>
            <a:endParaRPr lang="en-GB" sz="2200" dirty="0">
              <a:solidFill>
                <a:srgbClr val="002060"/>
              </a:solidFill>
            </a:endParaRPr>
          </a:p>
          <a:p>
            <a:r>
              <a:rPr lang="en-US" sz="2600" dirty="0">
                <a:solidFill>
                  <a:srgbClr val="002060"/>
                </a:solidFill>
              </a:rPr>
              <a:t>Time Management</a:t>
            </a:r>
          </a:p>
          <a:p>
            <a:pPr lvl="1"/>
            <a:r>
              <a:rPr lang="en-US" sz="2200" dirty="0">
                <a:solidFill>
                  <a:srgbClr val="002060"/>
                </a:solidFill>
              </a:rPr>
              <a:t>Teach efficient food preparation techniques to save time</a:t>
            </a:r>
          </a:p>
          <a:p>
            <a:pPr lvl="1"/>
            <a:r>
              <a:rPr lang="en-US" sz="2200" dirty="0">
                <a:solidFill>
                  <a:srgbClr val="002060"/>
                </a:solidFill>
              </a:rPr>
              <a:t>Encourage meal planning and batch cooking</a:t>
            </a:r>
          </a:p>
        </p:txBody>
      </p:sp>
    </p:spTree>
    <p:extLst>
      <p:ext uri="{BB962C8B-B14F-4D97-AF65-F5344CB8AC3E}">
        <p14:creationId xmlns:p14="http://schemas.microsoft.com/office/powerpoint/2010/main" val="3333729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9D787-51E1-25D5-56E8-D77615B2E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Safe handling of kitchen equipment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2F524-2BD4-CFA0-F1F5-831F2B20F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002060"/>
                </a:solidFill>
              </a:rPr>
              <a:t>Key considerations</a:t>
            </a:r>
          </a:p>
          <a:p>
            <a:r>
              <a:rPr lang="en-US" sz="2600" dirty="0">
                <a:solidFill>
                  <a:srgbClr val="002060"/>
                </a:solidFill>
              </a:rPr>
              <a:t>Common Kitchen Equipment</a:t>
            </a:r>
          </a:p>
          <a:p>
            <a:pPr lvl="1"/>
            <a:r>
              <a:rPr lang="en-US" sz="2200" dirty="0">
                <a:solidFill>
                  <a:srgbClr val="002060"/>
                </a:solidFill>
              </a:rPr>
              <a:t>Demonstrate the proper use of various kitchen appliances (e.g., stove, oven, blender, food processor)</a:t>
            </a:r>
          </a:p>
          <a:p>
            <a:pPr lvl="1"/>
            <a:r>
              <a:rPr lang="en-US" sz="2200" dirty="0">
                <a:solidFill>
                  <a:srgbClr val="002060"/>
                </a:solidFill>
              </a:rPr>
              <a:t>Explain safety precautions and maintenance guidelines</a:t>
            </a:r>
          </a:p>
          <a:p>
            <a:r>
              <a:rPr lang="en-US" sz="2600" dirty="0">
                <a:solidFill>
                  <a:srgbClr val="002060"/>
                </a:solidFill>
              </a:rPr>
              <a:t>Electrical Safety</a:t>
            </a:r>
          </a:p>
          <a:p>
            <a:pPr lvl="1"/>
            <a:r>
              <a:rPr lang="en-US" sz="2200" dirty="0">
                <a:solidFill>
                  <a:srgbClr val="002060"/>
                </a:solidFill>
              </a:rPr>
              <a:t>Emphasize the importance of safe electrical practices in the kitchen</a:t>
            </a:r>
          </a:p>
          <a:p>
            <a:pPr lvl="1"/>
            <a:r>
              <a:rPr lang="en-US" sz="2200" dirty="0">
                <a:solidFill>
                  <a:srgbClr val="002060"/>
                </a:solidFill>
              </a:rPr>
              <a:t>Discuss potential hazards and prevention measures</a:t>
            </a:r>
          </a:p>
          <a:p>
            <a:r>
              <a:rPr lang="en-US" sz="2600" dirty="0">
                <a:solidFill>
                  <a:srgbClr val="002060"/>
                </a:solidFill>
              </a:rPr>
              <a:t>Handling hot or sharp equipment</a:t>
            </a:r>
          </a:p>
          <a:p>
            <a:pPr lvl="1"/>
            <a:r>
              <a:rPr lang="en-US" sz="2200" dirty="0">
                <a:solidFill>
                  <a:srgbClr val="002060"/>
                </a:solidFill>
              </a:rPr>
              <a:t>Fire Safety (e.g., prevent and respond to kitchen fires, fire safety plan for the galley)</a:t>
            </a:r>
            <a:endParaRPr lang="en-GB" sz="2200" dirty="0">
              <a:solidFill>
                <a:srgbClr val="00206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87771A-F41B-A334-3CE8-FAD1CF3AA9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3450" y="61256"/>
            <a:ext cx="4498173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495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797</Words>
  <Application>Microsoft Office PowerPoint</Application>
  <PresentationFormat>Widescreen</PresentationFormat>
  <Paragraphs>108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Onboard healthy nutrition</vt:lpstr>
      <vt:lpstr>Food Safety and Hygiene Practices</vt:lpstr>
      <vt:lpstr>Essential food safety and  hygiene practices for the galley</vt:lpstr>
      <vt:lpstr>Proper food handling, storage,  and preparation techniques</vt:lpstr>
      <vt:lpstr>Monitoring and recording  temperature controls</vt:lpstr>
      <vt:lpstr>Knife Skills and Food Preparation Techniques</vt:lpstr>
      <vt:lpstr>Introduction to knife skills  and proper cutting techniques</vt:lpstr>
      <vt:lpstr>Efficient food preparation  methods for healthy cuisine</vt:lpstr>
      <vt:lpstr>Safe handling of kitchen equipment</vt:lpstr>
      <vt:lpstr>Supervision</vt:lpstr>
      <vt:lpstr>Principles of proper monitoring  and controlling of the provision inventories and budget in the ship's pantry</vt:lpstr>
      <vt:lpstr>Inventory-keeping methods  for the ship’s pantry</vt:lpstr>
      <vt:lpstr>Other?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Bountziouka, Vasiliki</dc:creator>
  <cp:lastModifiedBy>Bountziouka, Vasiliki</cp:lastModifiedBy>
  <cp:revision>6</cp:revision>
  <dcterms:created xsi:type="dcterms:W3CDTF">2024-10-25T11:30:09Z</dcterms:created>
  <dcterms:modified xsi:type="dcterms:W3CDTF">2024-10-25T12:49:21Z</dcterms:modified>
</cp:coreProperties>
</file>