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0" r:id="rId3"/>
    <p:sldId id="274" r:id="rId4"/>
    <p:sldId id="275" r:id="rId5"/>
    <p:sldId id="277" r:id="rId6"/>
    <p:sldId id="27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82" d="100"/>
          <a:sy n="82" d="100"/>
        </p:scale>
        <p:origin x="116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09.11.2024</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304277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242550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09.11.2024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09.11.2024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09.11.2024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09.11.2024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09.11.2024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09.11.2024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09.11.2024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09.11.2024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09.11.2024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09.11.2024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09.11.2024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09.11.2024</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1944122"/>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sz="24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o-RO" sz="3200" b="1" dirty="0">
                <a:solidFill>
                  <a:schemeClr val="accent1"/>
                </a:solidFill>
                <a:effectLst/>
                <a:latin typeface="Times New Roman" panose="02020603050405020304" pitchFamily="18" charset="0"/>
                <a:ea typeface="Calibri" panose="020F0502020204030204" pitchFamily="34" charset="0"/>
              </a:rPr>
              <a:t>COURSE 1</a:t>
            </a:r>
          </a:p>
          <a:p>
            <a:pPr algn="ctr"/>
            <a:r>
              <a:rPr lang="ro-RO" sz="3200" b="1" dirty="0">
                <a:solidFill>
                  <a:schemeClr val="accent1"/>
                </a:solidFill>
                <a:latin typeface="Times New Roman" panose="02020603050405020304" pitchFamily="18" charset="0"/>
                <a:ea typeface="Calibri" panose="020F0502020204030204" pitchFamily="34" charset="0"/>
              </a:rPr>
              <a:t>.....................</a:t>
            </a:r>
            <a:endParaRPr lang="ro-RO" sz="3200" dirty="0">
              <a:solidFill>
                <a:schemeClr val="accent1"/>
              </a:solidFill>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Learning outcomes</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876300" y="1878559"/>
            <a:ext cx="7391400" cy="3788858"/>
          </a:xfrm>
          <a:prstGeom prst="rect">
            <a:avLst/>
          </a:prstGeom>
          <a:noFill/>
        </p:spPr>
        <p:txBody>
          <a:bodyPr wrap="square" rtlCol="0">
            <a:spAutoFit/>
          </a:bodyPr>
          <a:lstStyle/>
          <a:p>
            <a:pPr marL="342900" indent="-342900">
              <a:lnSpc>
                <a:spcPct val="150000"/>
              </a:lnSpc>
              <a:buAutoNum type="arabicPeriod"/>
            </a:pPr>
            <a:r>
              <a:rPr lang="en-US" dirty="0"/>
              <a:t>Differentiate signal types (continuous/discrete, analog/digital).</a:t>
            </a:r>
          </a:p>
          <a:p>
            <a:pPr marL="342900" indent="-342900">
              <a:lnSpc>
                <a:spcPct val="150000"/>
              </a:lnSpc>
              <a:buAutoNum type="arabicPeriod"/>
            </a:pPr>
            <a:r>
              <a:rPr lang="en-US" dirty="0"/>
              <a:t>Interpret time, frequency, and complex exponential representations.</a:t>
            </a:r>
          </a:p>
          <a:p>
            <a:pPr marL="342900" indent="-342900">
              <a:lnSpc>
                <a:spcPct val="150000"/>
              </a:lnSpc>
              <a:buAutoNum type="arabicPeriod"/>
            </a:pPr>
            <a:r>
              <a:rPr lang="en-US" dirty="0"/>
              <a:t>Grasp the Fourier transform's relationship to time-domain.</a:t>
            </a:r>
          </a:p>
          <a:p>
            <a:pPr marL="342900" indent="-342900">
              <a:lnSpc>
                <a:spcPct val="150000"/>
              </a:lnSpc>
              <a:buAutoNum type="arabicPeriod"/>
            </a:pPr>
            <a:r>
              <a:rPr lang="en-US" dirty="0"/>
              <a:t>Explain sampling and quantization.</a:t>
            </a:r>
          </a:p>
          <a:p>
            <a:pPr marL="342900" indent="-342900">
              <a:lnSpc>
                <a:spcPct val="150000"/>
              </a:lnSpc>
              <a:buAutoNum type="arabicPeriod"/>
            </a:pPr>
            <a:r>
              <a:rPr lang="en-US" dirty="0"/>
              <a:t>Identify major frequency bands in communication.</a:t>
            </a:r>
          </a:p>
          <a:p>
            <a:pPr marL="342900" indent="-342900">
              <a:lnSpc>
                <a:spcPct val="150000"/>
              </a:lnSpc>
              <a:buAutoNum type="arabicPeriod"/>
            </a:pPr>
            <a:r>
              <a:rPr lang="en-US" dirty="0"/>
              <a:t>Describe spectrum allocation for various uses. </a:t>
            </a:r>
          </a:p>
          <a:p>
            <a:pPr marL="342900" indent="-342900">
              <a:lnSpc>
                <a:spcPct val="150000"/>
              </a:lnSpc>
              <a:buAutoNum type="arabicPeriod"/>
            </a:pPr>
            <a:r>
              <a:rPr lang="en-US" dirty="0"/>
              <a:t>Understand types of modulated signals.</a:t>
            </a:r>
          </a:p>
          <a:p>
            <a:pPr marL="342900" indent="-342900">
              <a:lnSpc>
                <a:spcPct val="150000"/>
              </a:lnSpc>
              <a:buAutoNum type="arabicPeriod"/>
            </a:pPr>
            <a:r>
              <a:rPr lang="en-US" dirty="0"/>
              <a:t>Interpret emission classification designations.</a:t>
            </a:r>
          </a:p>
          <a:p>
            <a:pPr marL="342900" indent="-342900">
              <a:lnSpc>
                <a:spcPct val="150000"/>
              </a:lnSpc>
              <a:buAutoNum type="arabicPeriod"/>
            </a:pPr>
            <a:r>
              <a:rPr lang="en-US" dirty="0"/>
              <a:t>Analyze modulation's impact on bandwidth and spectrum.</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Content</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59971" y="2242457"/>
            <a:ext cx="7391400" cy="2784737"/>
          </a:xfrm>
          <a:prstGeom prst="rect">
            <a:avLst/>
          </a:prstGeom>
          <a:noFill/>
        </p:spPr>
        <p:txBody>
          <a:bodyPr wrap="square" rtlCol="0">
            <a:spAutoFit/>
          </a:bodyPr>
          <a:lstStyle/>
          <a:p>
            <a:pPr marL="342900" indent="-342900">
              <a:lnSpc>
                <a:spcPct val="200000"/>
              </a:lnSpc>
              <a:buAutoNum type="arabicPeriod"/>
            </a:pPr>
            <a:r>
              <a:rPr lang="en-US" dirty="0"/>
              <a:t>Type of signals; representation of signals.</a:t>
            </a:r>
          </a:p>
          <a:p>
            <a:pPr marL="342900" indent="-342900">
              <a:lnSpc>
                <a:spcPct val="200000"/>
              </a:lnSpc>
              <a:buAutoNum type="arabicPeriod"/>
            </a:pPr>
            <a:r>
              <a:rPr lang="en-US" dirty="0"/>
              <a:t>Fourier transform and related techniques (convolution, FFT).</a:t>
            </a:r>
          </a:p>
          <a:p>
            <a:pPr marL="342900" indent="-342900">
              <a:lnSpc>
                <a:spcPct val="200000"/>
              </a:lnSpc>
              <a:buAutoNum type="arabicPeriod"/>
            </a:pPr>
            <a:r>
              <a:rPr lang="en-US" dirty="0"/>
              <a:t>A/D conversion – sampling and quantization; The sampling  theorem.</a:t>
            </a:r>
          </a:p>
          <a:p>
            <a:pPr marL="342900" indent="-342900">
              <a:lnSpc>
                <a:spcPct val="200000"/>
              </a:lnSpc>
              <a:buAutoNum type="arabicPeriod"/>
            </a:pPr>
            <a:r>
              <a:rPr lang="en-US" dirty="0"/>
              <a:t>Frequency bands and spectrum allocation; Classification of emissions</a:t>
            </a:r>
          </a:p>
          <a:p>
            <a:pPr marL="342900" indent="-342900">
              <a:lnSpc>
                <a:spcPct val="200000"/>
              </a:lnSpc>
              <a:buAutoNum type="arabicPeriod"/>
            </a:pPr>
            <a:r>
              <a:rPr lang="en-US" dirty="0"/>
              <a:t>Assessment</a:t>
            </a:r>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 </a:t>
            </a:r>
            <a:r>
              <a:rPr lang="ro-RO" sz="2400" b="1" dirty="0">
                <a:latin typeface="Times New Roman" panose="02020603050405020304" pitchFamily="18" charset="0"/>
                <a:cs typeface="Times New Roman" panose="02020603050405020304" pitchFamily="18" charset="0"/>
              </a:rPr>
              <a:t>Content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76300" y="2228671"/>
            <a:ext cx="7391400" cy="369332"/>
          </a:xfrm>
          <a:prstGeom prst="rect">
            <a:avLst/>
          </a:prstGeom>
          <a:noFill/>
        </p:spPr>
        <p:txBody>
          <a:bodyPr wrap="square" rtlCol="0">
            <a:spAutoFit/>
          </a:bodyPr>
          <a:lstStyle/>
          <a:p>
            <a:r>
              <a:rPr lang="en-US" dirty="0"/>
              <a:t>Use text, images, videos, sounds, links etc. to teach your subjects. </a:t>
            </a:r>
          </a:p>
        </p:txBody>
      </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906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214AAFE-512D-A716-F037-8BBDD7DC309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28585" y="1703153"/>
            <a:ext cx="8510206" cy="1754326"/>
          </a:xfrm>
          <a:prstGeom prst="rect">
            <a:avLst/>
          </a:prstGeom>
          <a:noFill/>
        </p:spPr>
        <p:txBody>
          <a:bodyPr wrap="square" rtlCol="0">
            <a:spAutoFit/>
          </a:bodyPr>
          <a:lstStyle/>
          <a:p>
            <a:pPr marL="342900" indent="-342900">
              <a:buAutoNum type="arabicPeriod"/>
            </a:pPr>
            <a:r>
              <a:rPr lang="en-US" dirty="0"/>
              <a:t>Which of the following is NOT a representation of a signal?    </a:t>
            </a:r>
          </a:p>
          <a:p>
            <a:pPr marL="342900" indent="-342900">
              <a:buAutoNum type="alphaLcParenR"/>
            </a:pPr>
            <a:r>
              <a:rPr lang="en-US" dirty="0"/>
              <a:t>Time domain    </a:t>
            </a:r>
          </a:p>
          <a:p>
            <a:pPr marL="342900" indent="-342900">
              <a:buAutoNum type="alphaLcParenR"/>
            </a:pPr>
            <a:r>
              <a:rPr lang="en-US" dirty="0"/>
              <a:t>Frequency domain    </a:t>
            </a:r>
          </a:p>
          <a:p>
            <a:pPr marL="342900" indent="-342900">
              <a:buAutoNum type="alphaLcParenR"/>
            </a:pPr>
            <a:r>
              <a:rPr lang="en-US" dirty="0"/>
              <a:t>Complex exponential domain </a:t>
            </a:r>
          </a:p>
          <a:p>
            <a:pPr marL="342900" indent="-342900">
              <a:buAutoNum type="alphaLcParenR"/>
            </a:pPr>
            <a:r>
              <a:rPr lang="en-US" dirty="0"/>
              <a:t>Spatial domain</a:t>
            </a:r>
          </a:p>
          <a:p>
            <a:r>
              <a:rPr lang="en-US" dirty="0"/>
              <a:t>2. </a:t>
            </a:r>
            <a:r>
              <a:rPr lang="ro-RO" dirty="0" err="1"/>
              <a:t>Use</a:t>
            </a:r>
            <a:r>
              <a:rPr lang="ro-RO" dirty="0"/>
              <a:t> MCQ, </a:t>
            </a:r>
            <a:r>
              <a:rPr lang="ro-RO" dirty="0" err="1"/>
              <a:t>items</a:t>
            </a:r>
            <a:r>
              <a:rPr lang="ro-RO" dirty="0"/>
              <a:t>, </a:t>
            </a:r>
            <a:r>
              <a:rPr lang="ro-RO" dirty="0" err="1"/>
              <a:t>quizz</a:t>
            </a:r>
            <a:r>
              <a:rPr lang="ro-RO" dirty="0"/>
              <a:t>, case </a:t>
            </a:r>
            <a:r>
              <a:rPr lang="ro-RO" dirty="0" err="1"/>
              <a:t>study</a:t>
            </a:r>
            <a:r>
              <a:rPr lang="ro-RO" dirty="0"/>
              <a:t>, etc.</a:t>
            </a:r>
            <a:endParaRPr lang="en-US" dirty="0"/>
          </a:p>
        </p:txBody>
      </p:sp>
      <p:sp>
        <p:nvSpPr>
          <p:cNvPr id="3" name="Rectangle 2">
            <a:extLst>
              <a:ext uri="{FF2B5EF4-FFF2-40B4-BE49-F238E27FC236}">
                <a16:creationId xmlns:a16="http://schemas.microsoft.com/office/drawing/2014/main" id="{BAD0A693-D5C6-A234-1E51-DE3E6F20F58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F54215A8-D6E8-B0D7-8355-BEB7B94316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8463B0E5-1D68-BB88-FF41-6ABA35F1271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2B834827-167A-7F7F-1DB6-0788B878F0C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2C2DB2F-C8E0-DA20-6192-1C234DD9780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57326B16-835E-A928-7AAE-54F1AE41BBE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8E1DCF78-49AF-21CB-7AC7-344046EB794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55259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724061" y="1878559"/>
            <a:ext cx="7908471" cy="369332"/>
          </a:xfrm>
          <a:prstGeom prst="rect">
            <a:avLst/>
          </a:prstGeom>
          <a:noFill/>
        </p:spPr>
        <p:txBody>
          <a:bodyPr wrap="square" rtlCol="0">
            <a:spAutoFit/>
          </a:bodyPr>
          <a:lstStyle/>
          <a:p>
            <a:r>
              <a:rPr lang="en-US" dirty="0"/>
              <a:t>4. </a:t>
            </a:r>
            <a:r>
              <a:rPr lang="ro-RO" dirty="0" err="1"/>
              <a:t>Reference</a:t>
            </a:r>
            <a:r>
              <a:rPr lang="ro-RO" dirty="0"/>
              <a:t> </a:t>
            </a:r>
            <a:r>
              <a:rPr lang="ro-RO" dirty="0" err="1"/>
              <a:t>books</a:t>
            </a:r>
            <a:r>
              <a:rPr lang="ro-RO" dirty="0"/>
              <a:t>/</a:t>
            </a:r>
            <a:r>
              <a:rPr lang="ro-RO" dirty="0" err="1"/>
              <a:t>manuals</a:t>
            </a:r>
            <a:r>
              <a:rPr lang="ro-RO" dirty="0"/>
              <a:t>/</a:t>
            </a:r>
            <a:r>
              <a:rPr lang="ro-RO" dirty="0" err="1"/>
              <a:t>materials</a:t>
            </a:r>
            <a:endParaRPr lang="en-US" dirty="0"/>
          </a:p>
        </p:txBody>
      </p:sp>
      <p:sp>
        <p:nvSpPr>
          <p:cNvPr id="3" name="Rectangle 2">
            <a:extLst>
              <a:ext uri="{FF2B5EF4-FFF2-40B4-BE49-F238E27FC236}">
                <a16:creationId xmlns:a16="http://schemas.microsoft.com/office/drawing/2014/main" id="{E76D60A6-DDFD-3A8D-48D7-8E66536502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15684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724</TotalTime>
  <Words>297</Words>
  <Application>Microsoft Office PowerPoint</Application>
  <PresentationFormat>On-screen Show (4:3)</PresentationFormat>
  <Paragraphs>55</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CharterBT-Roman</vt:lpstr>
      <vt:lpstr>coranto-2</vt:lpstr>
      <vt:lpstr>Times New Roman</vt:lpstr>
      <vt:lpstr>Office Theme</vt:lpstr>
      <vt:lpstr>MARitime Soft Skills for Onboard Healthy Nutrition and CULinary Arts in Seagoing Services – CUL-MAR-Skills</vt:lpstr>
      <vt:lpstr>Learning outcomes of the course </vt:lpstr>
      <vt:lpstr>Content of the course </vt:lpstr>
      <vt:lpstr>1. Content </vt:lpstr>
      <vt:lpstr>ASSESSMENT</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Catalin Popa</cp:lastModifiedBy>
  <cp:revision>23</cp:revision>
  <dcterms:created xsi:type="dcterms:W3CDTF">2023-11-02T13:43:46Z</dcterms:created>
  <dcterms:modified xsi:type="dcterms:W3CDTF">2024-11-09T10:28:08Z</dcterms:modified>
</cp:coreProperties>
</file>