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89" r:id="rId3"/>
    <p:sldId id="290" r:id="rId4"/>
    <p:sldId id="307" r:id="rId5"/>
    <p:sldId id="302" r:id="rId6"/>
    <p:sldId id="300" r:id="rId7"/>
    <p:sldId id="306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94" autoAdjust="0"/>
  </p:normalViewPr>
  <p:slideViewPr>
    <p:cSldViewPr>
      <p:cViewPr varScale="1">
        <p:scale>
          <a:sx n="89" d="100"/>
          <a:sy n="89" d="100"/>
        </p:scale>
        <p:origin x="128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9/16/2022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9/16/2022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ro-RO" smtClean="0"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99560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ro-RO" smtClean="0"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6788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descr="Map of World"/>
          <p:cNvSpPr>
            <a:spLocks noEditPoints="1"/>
          </p:cNvSpPr>
          <p:nvPr/>
        </p:nvSpPr>
        <p:spPr bwMode="gray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9/16/2022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9/16/2022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9/16/2022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9/16/2022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9/16/2022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9/16/2022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9/16/2022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9/16/2022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9/16/2022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9/16/2022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2" y="1412776"/>
            <a:ext cx="9753600" cy="432812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Romanian - Norwegian Strategic Cooperation in Maritime Higher Education for enhancement human capital and knowledge base in field of marine intelligent technologies </a:t>
            </a:r>
            <a:br>
              <a:rPr lang="ro-RO" sz="3200" b="1" dirty="0">
                <a:solidFill>
                  <a:srgbClr val="0070C0"/>
                </a:solidFill>
              </a:rPr>
            </a:br>
            <a:br>
              <a:rPr lang="ro-RO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C</a:t>
            </a:r>
            <a:r>
              <a:rPr lang="ro-RO" sz="3200" b="1" dirty="0">
                <a:solidFill>
                  <a:srgbClr val="0070C0"/>
                </a:solidFill>
              </a:rPr>
              <a:t>1</a:t>
            </a:r>
            <a:r>
              <a:rPr lang="en-US" sz="3200" b="1" dirty="0">
                <a:solidFill>
                  <a:srgbClr val="0070C0"/>
                </a:solidFill>
              </a:rPr>
              <a:t>. “</a:t>
            </a:r>
            <a:r>
              <a:rPr lang="ro-RO" sz="3200" b="1" dirty="0">
                <a:solidFill>
                  <a:srgbClr val="0070C0"/>
                </a:solidFill>
              </a:rPr>
              <a:t>J</a:t>
            </a:r>
            <a:r>
              <a:rPr lang="en-US" sz="3200" b="1" dirty="0" err="1">
                <a:solidFill>
                  <a:srgbClr val="0070C0"/>
                </a:solidFill>
              </a:rPr>
              <a:t>oint</a:t>
            </a:r>
            <a:r>
              <a:rPr lang="en-US" sz="3200" b="1" dirty="0">
                <a:solidFill>
                  <a:srgbClr val="0070C0"/>
                </a:solidFill>
              </a:rPr>
              <a:t> staff training events“ - BS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3E8BD-85A0-490D-A160-ABDFFEDAD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899" y="332656"/>
            <a:ext cx="1432229" cy="163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F5DA09E8-25D5-43C1-98BD-A88DE481F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31" y="404664"/>
            <a:ext cx="1967855" cy="13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1ECAF3A9-B641-44AC-99A6-35BEA0629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" t="19260" r="8138" b="22391"/>
          <a:stretch>
            <a:fillRect/>
          </a:stretch>
        </p:blipFill>
        <p:spPr bwMode="auto">
          <a:xfrm>
            <a:off x="4341877" y="410344"/>
            <a:ext cx="3505069" cy="148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823" y="1844824"/>
            <a:ext cx="11565178" cy="3850704"/>
          </a:xfrm>
        </p:spPr>
        <p:txBody>
          <a:bodyPr>
            <a:noAutofit/>
          </a:bodyPr>
          <a:lstStyle/>
          <a:p>
            <a:pPr algn="just" rtl="0"/>
            <a:r>
              <a:rPr lang="ro-RO" i="1" dirty="0">
                <a:solidFill>
                  <a:srgbClr val="0070C0"/>
                </a:solidFill>
                <a:latin typeface="Open Sans" panose="020B0606030504020204" pitchFamily="34" charset="0"/>
              </a:rPr>
              <a:t>The</a:t>
            </a:r>
            <a:r>
              <a:rPr lang="en-US" b="0" i="1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Venue</a:t>
            </a:r>
            <a:r>
              <a:rPr lang="ro-RO" b="0" i="1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ro-RO" b="0" dirty="0">
                <a:effectLst/>
                <a:latin typeface="Open Sans" panose="020B0606030504020204" pitchFamily="34" charset="0"/>
              </a:rPr>
              <a:t>Mircea cel Bătrân Naval Academy Constanta, Romania</a:t>
            </a:r>
          </a:p>
          <a:p>
            <a:pPr algn="just"/>
            <a:r>
              <a:rPr lang="ro-RO" i="1" dirty="0">
                <a:solidFill>
                  <a:srgbClr val="0070C0"/>
                </a:solidFill>
                <a:latin typeface="Open Sans" panose="020B0606030504020204" pitchFamily="34" charset="0"/>
              </a:rPr>
              <a:t>Period: </a:t>
            </a:r>
            <a:r>
              <a:rPr lang="en-GB" dirty="0">
                <a:latin typeface="Open Sans" panose="020B0606030504020204" pitchFamily="34" charset="0"/>
              </a:rPr>
              <a:t>May 16 – 20, 2022 </a:t>
            </a:r>
            <a:endParaRPr lang="ro-RO" dirty="0">
              <a:latin typeface="Open Sans" panose="020B0606030504020204" pitchFamily="34" charset="0"/>
            </a:endParaRPr>
          </a:p>
          <a:p>
            <a:pPr algn="just" rtl="0"/>
            <a:r>
              <a:rPr lang="en-US" b="0" i="1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Total number of Participants</a:t>
            </a:r>
            <a:r>
              <a:rPr lang="ro-RO" b="0" i="1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en-US" b="0" dirty="0">
                <a:solidFill>
                  <a:srgbClr val="171717"/>
                </a:solidFill>
                <a:effectLst/>
                <a:latin typeface="Open Sans" panose="020B0606030504020204" pitchFamily="34" charset="0"/>
              </a:rPr>
              <a:t>10</a:t>
            </a:r>
            <a:r>
              <a:rPr lang="ro-RO" b="0" dirty="0">
                <a:solidFill>
                  <a:srgbClr val="171717"/>
                </a:solidFill>
                <a:effectLst/>
                <a:latin typeface="Open Sans" panose="020B0606030504020204" pitchFamily="34" charset="0"/>
              </a:rPr>
              <a:t> academic staff </a:t>
            </a:r>
          </a:p>
          <a:p>
            <a:pPr algn="just" rtl="0"/>
            <a:r>
              <a:rPr lang="en-US" i="1" dirty="0">
                <a:solidFill>
                  <a:srgbClr val="0070C0"/>
                </a:solidFill>
                <a:latin typeface="Open Sans" panose="020B0606030504020204" pitchFamily="34" charset="0"/>
              </a:rPr>
              <a:t>The topic is</a:t>
            </a:r>
            <a:r>
              <a:rPr lang="ro-RO" i="1" dirty="0">
                <a:solidFill>
                  <a:srgbClr val="0070C0"/>
                </a:solidFill>
                <a:latin typeface="Open Sans" panose="020B0606030504020204" pitchFamily="34" charset="0"/>
              </a:rPr>
              <a:t>:</a:t>
            </a:r>
            <a:r>
              <a:rPr lang="en-US" i="1" dirty="0">
                <a:solidFill>
                  <a:srgbClr val="0070C0"/>
                </a:solidFill>
                <a:latin typeface="Open Sans" panose="020B0606030504020204" pitchFamily="34" charset="0"/>
              </a:rPr>
              <a:t> </a:t>
            </a:r>
            <a:r>
              <a:rPr lang="ro-RO" dirty="0">
                <a:solidFill>
                  <a:srgbClr val="171717"/>
                </a:solidFill>
                <a:latin typeface="Open Sans" panose="020B0606030504020204" pitchFamily="34" charset="0"/>
              </a:rPr>
              <a:t>I</a:t>
            </a:r>
            <a:r>
              <a:rPr lang="en-US" b="0" dirty="0">
                <a:solidFill>
                  <a:srgbClr val="171717"/>
                </a:solidFill>
                <a:effectLst/>
                <a:latin typeface="Open Sans" panose="020B0606030504020204" pitchFamily="34" charset="0"/>
              </a:rPr>
              <a:t>nnovative teaching methods and Intelligent technologies applied in the bathymetry and oceanography area</a:t>
            </a:r>
            <a:endParaRPr lang="ro-RO" b="0" dirty="0">
              <a:solidFill>
                <a:srgbClr val="171717"/>
              </a:solidFill>
              <a:effectLst/>
              <a:latin typeface="Open Sans" panose="020B0606030504020204" pitchFamily="34" charset="0"/>
            </a:endParaRPr>
          </a:p>
          <a:p>
            <a:pPr algn="just" rtl="0"/>
            <a:r>
              <a:rPr lang="ro-RO" i="1" dirty="0">
                <a:solidFill>
                  <a:srgbClr val="171717"/>
                </a:solidFill>
                <a:latin typeface="Open Sans" panose="020B0606030504020204" pitchFamily="34" charset="0"/>
              </a:rPr>
              <a:t> </a:t>
            </a:r>
            <a:r>
              <a:rPr lang="ro-RO" i="1" dirty="0">
                <a:solidFill>
                  <a:srgbClr val="0070C0"/>
                </a:solidFill>
                <a:latin typeface="Open Sans" panose="020B0606030504020204" pitchFamily="34" charset="0"/>
              </a:rPr>
              <a:t>Objectives:</a:t>
            </a:r>
          </a:p>
          <a:p>
            <a:pPr marL="45720" indent="0" algn="just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ro-RO" b="0" i="1" dirty="0">
                <a:solidFill>
                  <a:srgbClr val="9AA0A8"/>
                </a:solidFill>
                <a:effectLst/>
                <a:latin typeface="Open Sans" panose="020B0606030504020204" pitchFamily="34" charset="0"/>
              </a:rPr>
              <a:t>	</a:t>
            </a:r>
            <a:r>
              <a:rPr lang="ro-RO" b="0" dirty="0">
                <a:solidFill>
                  <a:srgbClr val="9AA0A8"/>
                </a:solidFill>
                <a:effectLst/>
                <a:latin typeface="Open Sans" panose="020B0606030504020204" pitchFamily="34" charset="0"/>
              </a:rPr>
              <a:t>- </a:t>
            </a:r>
            <a:r>
              <a:rPr lang="en-US" b="0" dirty="0">
                <a:solidFill>
                  <a:srgbClr val="171717"/>
                </a:solidFill>
                <a:effectLst/>
                <a:latin typeface="Open Sans" panose="020B0606030504020204" pitchFamily="34" charset="0"/>
              </a:rPr>
              <a:t>to improve the professional skills of the participating staff on applied bathymetry and oceanography in the maritime industry field</a:t>
            </a:r>
            <a:endParaRPr lang="ro-RO" b="0" dirty="0">
              <a:solidFill>
                <a:srgbClr val="171717"/>
              </a:solidFill>
              <a:effectLst/>
              <a:latin typeface="Open Sans" panose="020B0606030504020204" pitchFamily="34" charset="0"/>
            </a:endParaRPr>
          </a:p>
          <a:p>
            <a:pPr marL="45720" indent="0" algn="just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ro-RO" dirty="0">
                <a:solidFill>
                  <a:srgbClr val="171717"/>
                </a:solidFill>
                <a:latin typeface="Open Sans" panose="020B0606030504020204" pitchFamily="34" charset="0"/>
              </a:rPr>
              <a:t>	- </a:t>
            </a:r>
            <a:r>
              <a:rPr lang="en-US" b="0" dirty="0">
                <a:solidFill>
                  <a:srgbClr val="171717"/>
                </a:solidFill>
                <a:effectLst/>
                <a:latin typeface="Open Sans" panose="020B0606030504020204" pitchFamily="34" charset="0"/>
              </a:rPr>
              <a:t>to exchange experiences regarding the use of new technologies and innovative teaching/assessment methods that can be applied in the teaching process.</a:t>
            </a:r>
            <a:endParaRPr lang="en-US" dirty="0">
              <a:solidFill>
                <a:srgbClr val="9AA0A8"/>
              </a:solidFill>
              <a:latin typeface="Open Sans" panose="020B0606030504020204" pitchFamily="34" charset="0"/>
            </a:endParaRPr>
          </a:p>
          <a:p>
            <a:endParaRPr lang="ro-RO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FA2FF-710C-4F89-8343-CE8257289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899" y="-26030"/>
            <a:ext cx="1432229" cy="163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8E69D592-2EEA-4E0A-A083-B3023E945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31" y="45978"/>
            <a:ext cx="1967855" cy="13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11F7BB07-C0E9-4730-97A1-4FF8AFD01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" t="19260" r="8138" b="22391"/>
          <a:stretch>
            <a:fillRect/>
          </a:stretch>
        </p:blipFill>
        <p:spPr bwMode="auto">
          <a:xfrm>
            <a:off x="4438228" y="151580"/>
            <a:ext cx="3505069" cy="148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74B7129D-8EDC-A442-7B3C-97C6DFF23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2115"/>
            <a:ext cx="65" cy="2577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5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62" y="2204864"/>
            <a:ext cx="11402300" cy="396044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2800" b="1" u="sng" dirty="0">
                <a:solidFill>
                  <a:srgbClr val="0070C0"/>
                </a:solidFill>
              </a:rPr>
              <a:t> </a:t>
            </a:r>
            <a:r>
              <a:rPr lang="ro-RO" sz="2800" b="1" u="sng" dirty="0">
                <a:solidFill>
                  <a:srgbClr val="0070C0"/>
                </a:solidFill>
              </a:rPr>
              <a:t>Day 1:</a:t>
            </a:r>
            <a:endParaRPr lang="ro-RO" sz="3600" b="1" u="sng" baseline="300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o-RO" sz="2800" b="1" dirty="0"/>
              <a:t> Visit the didactic base of the naval academy on the topic: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ro-RO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Intelligent technologies applied in the bathymetry and oceanography area.</a:t>
            </a:r>
            <a:r>
              <a:rPr lang="ro-RO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ro-RO" b="1" i="1" dirty="0"/>
              <a:t>	- </a:t>
            </a:r>
            <a:r>
              <a:rPr lang="ro-RO" sz="2800" dirty="0"/>
              <a:t>laboratories: </a:t>
            </a:r>
            <a:r>
              <a:rPr kumimoji="0" lang="en-US" altLang="ro-RO" sz="28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 laboratory of hydrography, hydroacoustics and vibrations</a:t>
            </a:r>
            <a:r>
              <a:rPr kumimoji="0" lang="ro-RO" altLang="ro-RO" sz="28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the</a:t>
            </a:r>
            <a:r>
              <a:rPr kumimoji="0" lang="ro-RO" altLang="ro-RO" sz="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,, </a:t>
            </a:r>
            <a:r>
              <a:rPr lang="ro-RO" altLang="ro-RO" sz="2800" dirty="0">
                <a:solidFill>
                  <a:srgbClr val="202124"/>
                </a:solidFill>
                <a:latin typeface="inherit"/>
              </a:rPr>
              <a:t>laboratory of marine meteorology, oceanography laboratory, </a:t>
            </a:r>
            <a:r>
              <a:rPr lang="en-US" altLang="ro-RO" sz="2800" dirty="0">
                <a:solidFill>
                  <a:srgbClr val="202124"/>
                </a:solidFill>
                <a:latin typeface="inherit"/>
              </a:rPr>
              <a:t>the laboratory of integrated navigation systems</a:t>
            </a:r>
            <a:r>
              <a:rPr lang="ro-RO" altLang="ro-RO" sz="2800" dirty="0">
                <a:solidFill>
                  <a:srgbClr val="202124"/>
                </a:solidFill>
                <a:latin typeface="inherit"/>
              </a:rPr>
              <a:t>, Planetarium, astronomical observatory, </a:t>
            </a:r>
            <a:r>
              <a:rPr kumimoji="0" lang="ro-RO" altLang="ro-RO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 computer laboratory.</a:t>
            </a:r>
            <a:r>
              <a:rPr kumimoji="0" lang="ro-RO" altLang="ro-RO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o-RO" alt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74320" lvl="1" indent="0">
              <a:buNone/>
            </a:pPr>
            <a:r>
              <a:rPr lang="ro-RO" altLang="ro-RO" sz="2800" dirty="0">
                <a:solidFill>
                  <a:srgbClr val="202124"/>
                </a:solidFill>
                <a:latin typeface="inherit"/>
              </a:rPr>
              <a:t>	- </a:t>
            </a:r>
            <a:r>
              <a:rPr lang="ro-RO" altLang="ro-RO" sz="2800" dirty="0"/>
              <a:t>simulatories: </a:t>
            </a:r>
            <a:r>
              <a:rPr kumimoji="0" lang="en-US" altLang="ro-RO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 integrated ship driving simulator - TRANSAS</a:t>
            </a:r>
            <a:r>
              <a:rPr kumimoji="0" lang="ro-RO" altLang="ro-RO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 </a:t>
            </a:r>
            <a:r>
              <a:rPr kumimoji="0" lang="ro-RO" altLang="ro-RO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, </a:t>
            </a:r>
            <a:endParaRPr kumimoji="0" lang="ro-RO" alt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74320" lvl="1" indent="0">
              <a:buNone/>
            </a:pPr>
            <a:endParaRPr lang="ro-RO" altLang="ro-RO" sz="2800" dirty="0">
              <a:solidFill>
                <a:srgbClr val="202124"/>
              </a:solidFill>
              <a:latin typeface="inherit"/>
            </a:endParaRPr>
          </a:p>
          <a:p>
            <a:pPr marL="274320" lvl="1" indent="0">
              <a:buNone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7C1CD-658B-4A2E-88CB-6171E029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899" y="134251"/>
            <a:ext cx="1432229" cy="163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1BC93294-818F-4104-A1C7-36B947CDB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31" y="206259"/>
            <a:ext cx="1967855" cy="13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272D859C-B86A-4EE5-ABC0-895B6910A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" t="19260" r="8138" b="22391"/>
          <a:stretch>
            <a:fillRect/>
          </a:stretch>
        </p:blipFill>
        <p:spPr bwMode="auto">
          <a:xfrm>
            <a:off x="4515408" y="289628"/>
            <a:ext cx="3505069" cy="148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90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72" y="2060848"/>
            <a:ext cx="11402300" cy="39604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u="sng" dirty="0">
                <a:solidFill>
                  <a:srgbClr val="0070C0"/>
                </a:solidFill>
              </a:rPr>
              <a:t> </a:t>
            </a:r>
            <a:r>
              <a:rPr lang="ro-RO" sz="2800" b="1" u="sng" dirty="0">
                <a:solidFill>
                  <a:srgbClr val="0070C0"/>
                </a:solidFill>
              </a:rPr>
              <a:t>Day 2:</a:t>
            </a:r>
            <a:endParaRPr lang="ro-RO" sz="3600" b="1" u="sng" baseline="300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o-RO" sz="2800" b="1" dirty="0"/>
              <a:t>Training session on the topic: 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ro-R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Innovative teaching methods applied in the bathymetry and oceanography area.</a:t>
            </a:r>
            <a:r>
              <a:rPr lang="ro-RO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ro-RO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o-R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lecture: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. eng. Rita Avram,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. eng. Doru Cosofret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discussions – debates, question, and answer.</a:t>
            </a: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o-RO" sz="2800" b="1" dirty="0"/>
              <a:t> Visit to</a:t>
            </a:r>
            <a:r>
              <a:rPr lang="en-US" sz="2800" b="1" i="1" dirty="0"/>
              <a:t> GEOECOMAR</a:t>
            </a:r>
            <a:r>
              <a:rPr lang="ro-RO" sz="2800" b="1" i="1" dirty="0"/>
              <a:t> </a:t>
            </a:r>
            <a:r>
              <a:rPr lang="ro-RO" sz="2800" b="1" dirty="0"/>
              <a:t>on the topic</a:t>
            </a:r>
            <a:r>
              <a:rPr lang="ro-RO" sz="2800" b="1" i="1" dirty="0"/>
              <a:t>: 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ro-RO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Intelligent technologies applied in the bathymetry and oceanography area.</a:t>
            </a:r>
            <a:r>
              <a:rPr lang="ro-RO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en-US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7C1CD-658B-4A2E-88CB-6171E029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899" y="134251"/>
            <a:ext cx="1432229" cy="163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1BC93294-818F-4104-A1C7-36B947CDB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31" y="206259"/>
            <a:ext cx="1967855" cy="13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272D859C-B86A-4EE5-ABC0-895B6910A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" t="19260" r="8138" b="22391"/>
          <a:stretch>
            <a:fillRect/>
          </a:stretch>
        </p:blipFill>
        <p:spPr bwMode="auto">
          <a:xfrm>
            <a:off x="4515408" y="434078"/>
            <a:ext cx="3505069" cy="148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51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72" y="1988840"/>
            <a:ext cx="11233248" cy="396044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dirty="0"/>
              <a:t> </a:t>
            </a:r>
            <a:r>
              <a:rPr lang="ro-RO" sz="2800" b="1" u="sng" dirty="0"/>
              <a:t>Day 3:</a:t>
            </a:r>
            <a:endParaRPr lang="ro-RO" sz="3600" b="1" u="sng" baseline="30000" dirty="0"/>
          </a:p>
          <a:p>
            <a:pPr>
              <a:buFont typeface="Wingdings" panose="05000000000000000000" pitchFamily="2" charset="2"/>
              <a:buChar char="ü"/>
            </a:pPr>
            <a:r>
              <a:rPr lang="ro-RO" sz="2800" b="1" dirty="0"/>
              <a:t> Training session on the topic: </a:t>
            </a:r>
          </a:p>
          <a:p>
            <a:pPr marL="4572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o-RO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virtual platform as an innovative teaching and communication instrument between teachers and students </a:t>
            </a:r>
            <a:r>
              <a:rPr lang="en-US" sz="24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the bathymetry and oceanography area</a:t>
            </a:r>
            <a:r>
              <a:rPr lang="ro-RO" sz="24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o-RO" sz="2600" dirty="0">
                <a:latin typeface="Arial" panose="020B0604020202020204" pitchFamily="34" charset="0"/>
                <a:cs typeface="Arial" panose="020B0604020202020204" pitchFamily="34" charset="0"/>
              </a:rPr>
              <a:t>– lecture: </a:t>
            </a:r>
            <a:r>
              <a:rPr lang="ro-RO" sz="2600" dirty="0" err="1"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ro-RO" sz="2600" dirty="0">
                <a:latin typeface="Arial" panose="020B0604020202020204" pitchFamily="34" charset="0"/>
                <a:cs typeface="Arial" panose="020B0604020202020204" pitchFamily="34" charset="0"/>
              </a:rPr>
              <a:t>. Andrei Bautu </a:t>
            </a:r>
          </a:p>
          <a:p>
            <a:pPr marL="4572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o-RO" sz="2600" dirty="0">
                <a:latin typeface="Arial" panose="020B0604020202020204" pitchFamily="34" charset="0"/>
                <a:cs typeface="Arial" panose="020B0604020202020204" pitchFamily="34" charset="0"/>
              </a:rPr>
              <a:t>– discussions, debates, questions, and answers.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sz="2800" b="1" dirty="0"/>
              <a:t>Visit to </a:t>
            </a:r>
            <a:r>
              <a:rPr lang="en-US" sz="2800" b="1" i="1" dirty="0"/>
              <a:t>INCDM Grigore Antipa, </a:t>
            </a:r>
            <a:r>
              <a:rPr lang="ro-RO" sz="2800" b="1" dirty="0"/>
              <a:t>on the topic</a:t>
            </a:r>
            <a:r>
              <a:rPr lang="ro-RO" sz="2800" b="1" i="1" dirty="0"/>
              <a:t>: 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ro-RO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Intelligent technologies applied in the bathymetry and oceanography area.</a:t>
            </a:r>
            <a:r>
              <a:rPr lang="ro-RO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00000"/>
              </a:lnSpc>
              <a:spcBef>
                <a:spcPts val="1200"/>
              </a:spcBef>
              <a:buNone/>
            </a:pP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7C1CD-658B-4A2E-88CB-6171E029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899" y="134251"/>
            <a:ext cx="1432229" cy="163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1BC93294-818F-4104-A1C7-36B947CDB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31" y="206259"/>
            <a:ext cx="1967855" cy="13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272D859C-B86A-4EE5-ABC0-895B6910A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" t="19260" r="8138" b="22391"/>
          <a:stretch>
            <a:fillRect/>
          </a:stretch>
        </p:blipFill>
        <p:spPr bwMode="auto">
          <a:xfrm>
            <a:off x="4341877" y="303729"/>
            <a:ext cx="3505069" cy="148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56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768" y="2059220"/>
            <a:ext cx="11593288" cy="396044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dirty="0"/>
              <a:t> </a:t>
            </a:r>
            <a:r>
              <a:rPr lang="ro-RO" sz="2800" b="1" u="sng" dirty="0"/>
              <a:t>Day 4:</a:t>
            </a:r>
            <a:endParaRPr lang="ro-RO" sz="2800" b="1" u="sng" baseline="30000" dirty="0"/>
          </a:p>
          <a:p>
            <a:pPr>
              <a:buFont typeface="Wingdings" panose="05000000000000000000" pitchFamily="2" charset="2"/>
              <a:buChar char="ü"/>
            </a:pPr>
            <a:r>
              <a:rPr lang="ro-RO" sz="2800" b="1" dirty="0"/>
              <a:t> Training session on the topic: </a:t>
            </a:r>
          </a:p>
          <a:p>
            <a:pPr marL="4572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o-RO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26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Innovative teaching </a:t>
            </a:r>
            <a:r>
              <a:rPr lang="ro-RO" sz="26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r>
              <a:rPr lang="en-US" sz="26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applied in the bathymetry and oceanography area.</a:t>
            </a:r>
            <a:r>
              <a:rPr lang="ro-RO" sz="2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o-RO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o-R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o-R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Lecture: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. eng. Rita Avram,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. eng. Doru Cosofret </a:t>
            </a:r>
          </a:p>
          <a:p>
            <a:pPr marL="4572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	– discussions, debates, questions, and answers.</a:t>
            </a:r>
            <a:r>
              <a:rPr lang="ro-RO" b="1" dirty="0"/>
              <a:t> 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o-RO" sz="2800" b="1" dirty="0"/>
              <a:t>Visit to </a:t>
            </a:r>
            <a:r>
              <a:rPr lang="en-US" sz="2800" b="1" i="1" dirty="0"/>
              <a:t>Romanian Hydrographic Directorate</a:t>
            </a:r>
            <a:r>
              <a:rPr lang="ro-RO" sz="2800" b="1" i="1" dirty="0"/>
              <a:t> on the topic</a:t>
            </a:r>
            <a:r>
              <a:rPr lang="ro-RO" sz="2800" b="1" i="1" dirty="0">
                <a:solidFill>
                  <a:srgbClr val="0070C0"/>
                </a:solidFill>
              </a:rPr>
              <a:t>:  </a:t>
            </a:r>
            <a:r>
              <a:rPr lang="ro-RO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Intelligent technologies applied in the bathymetry and oceanography area.</a:t>
            </a:r>
            <a:r>
              <a:rPr lang="ro-RO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7C1CD-658B-4A2E-88CB-6171E029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899" y="134251"/>
            <a:ext cx="1432229" cy="163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1BC93294-818F-4104-A1C7-36B947CDB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31" y="206259"/>
            <a:ext cx="1967855" cy="13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272D859C-B86A-4EE5-ABC0-895B6910A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" t="19260" r="8138" b="22391"/>
          <a:stretch>
            <a:fillRect/>
          </a:stretch>
        </p:blipFill>
        <p:spPr bwMode="auto">
          <a:xfrm>
            <a:off x="2998068" y="237067"/>
            <a:ext cx="3505069" cy="148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12AF6BD9-063D-405B-B430-176F6CA743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00" t="67850" r="71000" b="13251"/>
          <a:stretch/>
        </p:blipFill>
        <p:spPr>
          <a:xfrm>
            <a:off x="6828152" y="308406"/>
            <a:ext cx="288032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6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80" y="2132855"/>
            <a:ext cx="11089232" cy="4488077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sz="3300" b="1" u="sng" dirty="0"/>
              <a:t> </a:t>
            </a:r>
            <a:r>
              <a:rPr lang="ro-RO" sz="3300" b="1" u="sng" dirty="0"/>
              <a:t>Day 5: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sz="3100" b="1" dirty="0"/>
              <a:t>Participation to:</a:t>
            </a:r>
            <a:r>
              <a:rPr lang="en-US" sz="3100" b="1" dirty="0"/>
              <a:t> SeaConf International Conference </a:t>
            </a:r>
            <a:endParaRPr lang="ro-RO" sz="3100" b="1" dirty="0"/>
          </a:p>
          <a:p>
            <a:pPr marL="45720" indent="0">
              <a:buNone/>
            </a:pPr>
            <a:r>
              <a:rPr lang="ro-RO" sz="3100" b="1" dirty="0"/>
              <a:t>	</a:t>
            </a:r>
            <a:r>
              <a:rPr lang="en-US" sz="3100" b="1" dirty="0"/>
              <a:t> –</a:t>
            </a:r>
            <a:r>
              <a:rPr lang="ro-RO" sz="3100" b="1" dirty="0"/>
              <a:t> </a:t>
            </a:r>
            <a:r>
              <a:rPr lang="en-US" sz="3100" b="1" dirty="0"/>
              <a:t>Opening</a:t>
            </a:r>
            <a:r>
              <a:rPr lang="ro-RO" sz="3100" b="1" dirty="0"/>
              <a:t> session;</a:t>
            </a:r>
            <a:endParaRPr lang="en-US" sz="3100" b="1" dirty="0"/>
          </a:p>
          <a:p>
            <a:pPr marL="45720" indent="0">
              <a:buNone/>
            </a:pPr>
            <a:r>
              <a:rPr lang="ro-RO" sz="3100" b="1" dirty="0"/>
              <a:t>	</a:t>
            </a:r>
            <a:r>
              <a:rPr lang="en-US" sz="3100" b="1" dirty="0"/>
              <a:t> – Plenary session</a:t>
            </a:r>
            <a:r>
              <a:rPr lang="ro-RO" sz="3100" b="1" dirty="0"/>
              <a:t>;</a:t>
            </a:r>
            <a:endParaRPr lang="en-US" sz="3100" b="1" dirty="0"/>
          </a:p>
          <a:p>
            <a:pPr marL="45720" indent="0">
              <a:buNone/>
            </a:pPr>
            <a:r>
              <a:rPr lang="ro-RO" sz="3100" b="1" dirty="0"/>
              <a:t>	</a:t>
            </a:r>
            <a:r>
              <a:rPr lang="en-US" sz="3100" b="1" dirty="0"/>
              <a:t> – Workshop section</a:t>
            </a:r>
            <a:r>
              <a:rPr lang="ro-RO" sz="3100" b="1" dirty="0"/>
              <a:t>: „</a:t>
            </a:r>
            <a:r>
              <a:rPr lang="ro-RO" sz="31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100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bathymetry and oceanography area</a:t>
            </a:r>
            <a:r>
              <a:rPr lang="ro-RO" sz="3100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</a:p>
          <a:p>
            <a:pPr marL="45720" indent="0">
              <a:buNone/>
            </a:pPr>
            <a:r>
              <a:rPr lang="ro-RO" sz="3100" b="1" dirty="0"/>
              <a:t>		</a:t>
            </a:r>
            <a:r>
              <a:rPr lang="en-US" sz="3100" b="1" dirty="0"/>
              <a:t>– article presentations</a:t>
            </a:r>
            <a:r>
              <a:rPr lang="ro-RO" sz="3100" b="1" dirty="0"/>
              <a:t>;</a:t>
            </a:r>
          </a:p>
          <a:p>
            <a:pPr marL="45720" indent="0">
              <a:buNone/>
            </a:pPr>
            <a:r>
              <a:rPr lang="ro-RO" sz="3100" b="1" dirty="0"/>
              <a:t>		</a:t>
            </a:r>
            <a:r>
              <a:rPr lang="en-US" sz="3100" b="1" dirty="0"/>
              <a:t>–</a:t>
            </a:r>
            <a:r>
              <a:rPr lang="ro-RO" sz="3100" b="1" dirty="0"/>
              <a:t> d</a:t>
            </a:r>
            <a:r>
              <a:rPr lang="en-US" sz="3100" b="1" dirty="0"/>
              <a:t>iscussions – debates</a:t>
            </a:r>
            <a:r>
              <a:rPr lang="ro-RO" sz="3100" b="1" dirty="0"/>
              <a:t>, conclusions.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sz="3100" b="1" dirty="0"/>
              <a:t>Completing feedback questionnaires by participants;</a:t>
            </a:r>
            <a:endParaRPr lang="en-US" sz="31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100" b="1" dirty="0"/>
              <a:t>Closing remarks</a:t>
            </a:r>
            <a:r>
              <a:rPr lang="ro-RO" sz="3100" b="1" dirty="0"/>
              <a:t>.</a:t>
            </a:r>
            <a:endParaRPr lang="en-US" sz="31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7C1CD-658B-4A2E-88CB-6171E029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899" y="134251"/>
            <a:ext cx="1432229" cy="163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1BC93294-818F-4104-A1C7-36B947CDB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31" y="206259"/>
            <a:ext cx="1967855" cy="13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272D859C-B86A-4EE5-ABC0-895B6910A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" t="19260" r="8138" b="22391"/>
          <a:stretch>
            <a:fillRect/>
          </a:stretch>
        </p:blipFill>
        <p:spPr bwMode="auto">
          <a:xfrm>
            <a:off x="2998068" y="237067"/>
            <a:ext cx="3505069" cy="148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12AF6BD9-063D-405B-B430-176F6CA743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00" t="67850" r="71000" b="13251"/>
          <a:stretch/>
        </p:blipFill>
        <p:spPr>
          <a:xfrm>
            <a:off x="6828152" y="308406"/>
            <a:ext cx="288032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6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orld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World  presentation (widescreen).potx" id="{6FD2C32E-565A-4F51-8C38-826F1B24AA7D}" vid="{06379D18-BA11-4F05-84DF-EB681B68D4FA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World  presentation (widescreen)</Template>
  <TotalTime>509</TotalTime>
  <Words>492</Words>
  <Application>Microsoft Office PowerPoint</Application>
  <PresentationFormat>Particularizare</PresentationFormat>
  <Paragraphs>44</Paragraphs>
  <Slides>7</Slides>
  <Notes>2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inherit</vt:lpstr>
      <vt:lpstr>Open Sans</vt:lpstr>
      <vt:lpstr>Wingdings</vt:lpstr>
      <vt:lpstr>World Presentation 16x9</vt:lpstr>
      <vt:lpstr>Romanian - Norwegian Strategic Cooperation in Maritime Higher Education for enhancement human capital and knowledge base in field of marine intelligent technologies   C1. “Joint staff training events“ - BS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Romanian - Norwegian Strategic Cooperation in Maritime Higher Education for enhancement human capital and knowledge base in field of marine intelligent technologies</dc:title>
  <dc:creator>Microsoft account</dc:creator>
  <cp:lastModifiedBy>Doru Cosofret</cp:lastModifiedBy>
  <cp:revision>47</cp:revision>
  <dcterms:created xsi:type="dcterms:W3CDTF">2021-06-04T07:41:42Z</dcterms:created>
  <dcterms:modified xsi:type="dcterms:W3CDTF">2022-09-16T02:54:07Z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