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</p:sldMasterIdLst>
  <p:notesMasterIdLst>
    <p:notesMasterId r:id="rId29"/>
  </p:notesMasterIdLst>
  <p:handoutMasterIdLst>
    <p:handoutMasterId r:id="rId30"/>
  </p:handoutMasterIdLst>
  <p:sldIdLst>
    <p:sldId id="268" r:id="rId2"/>
    <p:sldId id="279" r:id="rId3"/>
    <p:sldId id="324" r:id="rId4"/>
    <p:sldId id="326" r:id="rId5"/>
    <p:sldId id="328" r:id="rId6"/>
    <p:sldId id="330" r:id="rId7"/>
    <p:sldId id="332" r:id="rId8"/>
    <p:sldId id="334" r:id="rId9"/>
    <p:sldId id="336" r:id="rId10"/>
    <p:sldId id="341" r:id="rId11"/>
    <p:sldId id="343" r:id="rId12"/>
    <p:sldId id="351" r:id="rId13"/>
    <p:sldId id="352" r:id="rId14"/>
    <p:sldId id="348" r:id="rId15"/>
    <p:sldId id="347" r:id="rId16"/>
    <p:sldId id="344" r:id="rId17"/>
    <p:sldId id="345" r:id="rId18"/>
    <p:sldId id="346" r:id="rId19"/>
    <p:sldId id="349" r:id="rId20"/>
    <p:sldId id="350" r:id="rId21"/>
    <p:sldId id="353" r:id="rId22"/>
    <p:sldId id="354" r:id="rId23"/>
    <p:sldId id="355" r:id="rId24"/>
    <p:sldId id="356" r:id="rId25"/>
    <p:sldId id="357" r:id="rId26"/>
    <p:sldId id="358" r:id="rId27"/>
    <p:sldId id="359" r:id="rId2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pos="959">
          <p15:clr>
            <a:srgbClr val="A4A3A4"/>
          </p15:clr>
        </p15:guide>
        <p15:guide id="5" pos="671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71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80848" autoAdjust="0"/>
  </p:normalViewPr>
  <p:slideViewPr>
    <p:cSldViewPr>
      <p:cViewPr>
        <p:scale>
          <a:sx n="50" d="100"/>
          <a:sy n="50" d="100"/>
        </p:scale>
        <p:origin x="-1276" y="-104"/>
      </p:cViewPr>
      <p:guideLst>
        <p:guide orient="horz" pos="2160"/>
        <p:guide orient="horz" pos="384"/>
        <p:guide orient="horz" pos="3792"/>
        <p:guide pos="959"/>
        <p:guide pos="67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0" d="100"/>
          <a:sy n="50" d="100"/>
        </p:scale>
        <p:origin x="-2636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74EB7-856E-45FD-83F0-5F7C6F3E4372}" type="datetimeFigureOut">
              <a:rPr lang="en-US"/>
              <a:t>5/20/2022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6E15-F82A-4596-A46C-375C6D3981E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0E40-8125-41F8-BB6C-139D8D531A4F}" type="datetimeFigureOut">
              <a:rPr lang="en-US"/>
              <a:t>5/20/2022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5DB2-FD3E-441D-8B7E-7AE83ECE27B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76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helmsmanship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skills training, the instructor can perform exercises in which to demand the use of the ship autopilot in manual mode in different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hydrometeorological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conditions (wind, current, swell) and different courses.  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train the officers of the watch skills to bring the ship into position and to match speed, the instructor can create exercises for learning and understanding the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maneuver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evolutionary characteristics of vessels engaged in replenishment at sea operations.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instructor plays a crucial role in the training and coaching process of this personnel by creating gradual difficulty exercises. In order to achieve his role the instructor uses facilities like: </a:t>
            </a:r>
            <a:r>
              <a:rPr lang="ro-R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„Fleet formation”, „GMDSS communication console”, „Flags panel” and naval equipments from the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"Integrated simulator for driving of watercraft"</a:t>
            </a:r>
            <a:r>
              <a:rPr lang="ro-R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instructor plays a crucial role in the training and coaching process of this personnel by creating gradual difficulty exercises. In order to achieve his role the instructor uses facilities like: </a:t>
            </a:r>
            <a:r>
              <a:rPr lang="ro-R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„Fleet formation”, „GMDSS communication console”, „Flags panel” and naval equipments from the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"Integrated simulator for driving of watercraft"</a:t>
            </a:r>
            <a:r>
              <a:rPr lang="ro-R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instructor plays a crucial role in the training and coaching process of this personnel by creating gradual difficulty exercises. In order to achieve his role the instructor uses facilities like: </a:t>
            </a:r>
            <a:r>
              <a:rPr lang="ro-R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„Fleet formation”, „GMDSS communication console”, „Flags panel” and naval equipments from the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"Integrated simulator for driving of watercraft"</a:t>
            </a:r>
            <a:r>
              <a:rPr lang="ro-R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Simulatorul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PROTEUS ASTT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familiarizarea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studentilor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militari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procedurile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tactice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navale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formarea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priceperilor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deprinderilor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necesare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studentilor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operarea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diverselor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senzori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armamente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bordul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navelor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Navale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precum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instruirea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evaluarea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operatorilor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instruirea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evaluarea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colectiva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echipelor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lupta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din CIC-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nave de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lupta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din CIC-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urile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6 nave de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lupta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NATO, in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limbile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engleza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romana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CA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Mircea</a:t>
            </a:r>
            <a:r>
              <a:rPr lang="en-CA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</a:t>
            </a:r>
            <a:r>
              <a:rPr lang="en-CA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Batran</a:t>
            </a:r>
            <a:r>
              <a:rPr lang="en-CA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Naval Academy purchased in 2009 a complex of operational maritime simulators named "Integrated simulator for driving of watercraft" type </a:t>
            </a:r>
            <a:r>
              <a:rPr lang="en-CA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</a:t>
            </a:r>
            <a:r>
              <a:rPr lang="en-CA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-Trainer Professional 5000 manufactured by TRANSAS Limited Co and certified by </a:t>
            </a:r>
            <a:r>
              <a:rPr lang="en-CA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DetNorskeVeritas</a:t>
            </a:r>
            <a:r>
              <a:rPr lang="en-CA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(DNV) as A class (full mission) for bridge and machinery.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08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Scenariu</a:t>
            </a:r>
            <a:r>
              <a:rPr lang="en-CA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Tactic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230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Standard of Training Certification and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Watchkeeping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(STCW) Convention with Standard Certification No. 2.14 for Maritime Simulator Systems, adopted in January 2011, impose the requirements for the performance of this systems whence must include an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appropiate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of physical and behavioural realism in accordance with recognised training and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assesment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objectives.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Class A (NAV) full mission simulator must by capable of simulating a total shipboard bridge operation situation, including the capability for advanced maneuvering in restricted waterways.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 Mission Bridge Simulator arrangement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  1 x main bridge with horizontal field of view (HFOV 240º) as per IACS class A requirements;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x intermediary bridge (HFOV 120º);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  3 x secondary bridges (HFOV 90º);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  6 x virtual bridges class;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  training, analysis and debriefing room;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Maritime Distress &amp; Safety System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(GMDSS)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  Communication workplaces (on all bridges).</a:t>
            </a:r>
            <a:endParaRPr lang="en-CA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capabilities of the bridge simulator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plan and conduct a passage and conduct navigation;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maneuver and handle a ship in all conditions;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 a safe navigational watch with Electronic Chart Display and Information System (ECDIS), Automatic Identification System (AIS) and Ship Security Alert System (SSAS);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of radar and Automatic Radar Plotting Aid (ARPA) to maintain safety of navigation;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 to emergencies and distress signal at sea;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conducting telephone conversations via Intercom and Very High Frequency (VHF) station;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a voyage;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co-ordinate search and rescue operations;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watch keeping arrangements and procedures;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operate remote controls of propulsion plant and engineering systems and services.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 simulator for driving of watercraft” achieved: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initial operational level of undergraduate students;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managerial level of master students;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professional improvement of navy personnel;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professional improvement of seagoing personnel on the basis of agreements with crewing and shipping companies.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”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Transas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Evaluation and Assessment System” (TEAS) module of simulator allows assessing objectively the correctness of an exercise fulfilment.</a:t>
            </a:r>
          </a:p>
          <a:p>
            <a:endParaRPr lang="en-CA" dirty="0" smtClean="0"/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evaluation of the students, the simulator has the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Transas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Evaluation and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Assesment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(TEAS) module.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Evaluation and Assessment System (TEAS) allows assessing objectively the correctness of an exercise fulfillment by a trainee. The assessment is based on the check of the exercise fulfillment correctness with regard to the selected set of criteria.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The by-criterion check consists in comparing the exercise assessment parameters to the set limit values according to the set rule. In the by-criterion check, at each moment of time a relative error is recorded (relative deviation of the assessment parameter from the limit values), and penalty points are calculated as a function of the relative error and the “error weight”.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The trainee competency is assessed in points (Score %) starting from 100% minus penalty score.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The instructor procedure for handling the TEAS is shown in the diagram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826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block"/>
          <p:cNvSpPr/>
          <p:nvPr/>
        </p:nvSpPr>
        <p:spPr bwMode="invGray">
          <a:xfrm>
            <a:off x="1141413" y="1600200"/>
            <a:ext cx="11047412" cy="3276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grpSp>
        <p:nvGrpSpPr>
          <p:cNvPr id="7" name="top graphic"/>
          <p:cNvGrpSpPr/>
          <p:nvPr/>
        </p:nvGrpSpPr>
        <p:grpSpPr>
          <a:xfrm>
            <a:off x="1279" y="0"/>
            <a:ext cx="12188952" cy="429768"/>
            <a:chOff x="1279" y="0"/>
            <a:chExt cx="12188952" cy="429768"/>
          </a:xfrm>
        </p:grpSpPr>
        <p:sp>
          <p:nvSpPr>
            <p:cNvPr id="8" name="Rectangle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23" name="bottom graphic"/>
          <p:cNvGrpSpPr/>
          <p:nvPr/>
        </p:nvGrpSpPr>
        <p:grpSpPr>
          <a:xfrm>
            <a:off x="0" y="6080760"/>
            <a:ext cx="12190231" cy="777240"/>
            <a:chOff x="0" y="6080760"/>
            <a:chExt cx="12190231" cy="777240"/>
          </a:xfrm>
        </p:grpSpPr>
        <p:sp>
          <p:nvSpPr>
            <p:cNvPr id="13" name="Rectangle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1522414" y="1905000"/>
            <a:ext cx="9143998" cy="2667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598" cy="8382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76B7-5811-4114-8A95-998148FFD529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077A-EF7A-41AA-8976-110EB7416C60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94507" y="609600"/>
            <a:ext cx="1143001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09600"/>
            <a:ext cx="7696198" cy="5410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912B-6681-4BDF-AE10-F59636249FF3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E22-D0BA-4CB4-9C32-B27533199514}" type="datetime1">
              <a:rPr lang="en-US" smtClean="0"/>
              <a:t>5/20/2022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80A9-7A83-412D-A8AC-5AF60A8AA507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876800"/>
            <a:ext cx="8229598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563DF0-FDDF-4143-9D8C-6AF41892E174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4999"/>
            <a:ext cx="4435564" cy="40889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49" y="1904999"/>
            <a:ext cx="4435564" cy="40889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83F9-4677-4C31-8407-7919061A580B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419599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590801"/>
            <a:ext cx="4419599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4" y="1828800"/>
            <a:ext cx="4419599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4" y="2590801"/>
            <a:ext cx="4419599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39A6-3450-434F-A872-BEE63F7EB093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BB1C-FA00-4171-BA31-4C5E719472F3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ottom graphic"/>
          <p:cNvGrpSpPr/>
          <p:nvPr userDrawn="1"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Rectangle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8610-5B57-4C6B-BF9F-F5397A1F60B8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1371600"/>
            <a:ext cx="3124200" cy="20574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930" y="1293495"/>
            <a:ext cx="5577840" cy="40233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3536829"/>
            <a:ext cx="3124200" cy="1797169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F3DD-8B6D-46AA-BCA9-242D4EF63DDF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1371600"/>
            <a:ext cx="3124200" cy="2057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400490" y="1202055"/>
            <a:ext cx="5760720" cy="4206240"/>
          </a:xfrm>
          <a:solidFill>
            <a:schemeClr val="bg1">
              <a:lumMod val="95000"/>
            </a:schemeClr>
          </a:solidFill>
        </p:spPr>
        <p:txBody>
          <a:bodyPr tIns="914400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3536829"/>
            <a:ext cx="3124200" cy="1797171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41AE9-3D4A-4A08-B03D-DC6D2ADF5464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ottom graphic"/>
          <p:cNvGrpSpPr/>
          <p:nvPr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Rectangle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0" name="top graphic"/>
          <p:cNvGrpSpPr/>
          <p:nvPr/>
        </p:nvGrpSpPr>
        <p:grpSpPr>
          <a:xfrm>
            <a:off x="1279" y="0"/>
            <a:ext cx="12188952" cy="320040"/>
            <a:chOff x="1279" y="0"/>
            <a:chExt cx="12188952" cy="320040"/>
          </a:xfrm>
        </p:grpSpPr>
        <p:sp>
          <p:nvSpPr>
            <p:cNvPr id="11" name="Rectangle 10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76" y="609600"/>
            <a:ext cx="914353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76" y="1905000"/>
            <a:ext cx="9143538" cy="3697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507498" y="6516865"/>
            <a:ext cx="606214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994363" y="6516865"/>
            <a:ext cx="13276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C6E67D0-0200-42BE-A0B2-78C70FBBB312}" type="datetime1">
              <a:rPr lang="en-US" smtClean="0"/>
              <a:pPr/>
              <a:t>5/20/2022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730094" y="6516865"/>
            <a:ext cx="93631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8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1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file:///C:\Users\Admin\AppData\Local\Microsoft\Windows\Temporary%20Internet%20Files\Content.IE5\5SMPMWA8\07QW2JIA.gif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jpeg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27.emf"/><Relationship Id="rId4" Type="http://schemas.openxmlformats.org/officeDocument/2006/relationships/image" Target="../media/image3.jpeg"/><Relationship Id="rId9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jpg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7.emf"/><Relationship Id="rId5" Type="http://schemas.openxmlformats.org/officeDocument/2006/relationships/image" Target="../media/image4.png"/><Relationship Id="rId10" Type="http://schemas.openxmlformats.org/officeDocument/2006/relationships/image" Target="../media/image16.emf"/><Relationship Id="rId4" Type="http://schemas.openxmlformats.org/officeDocument/2006/relationships/image" Target="../media/image3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836" y="1340768"/>
            <a:ext cx="10441160" cy="3600400"/>
          </a:xfrm>
        </p:spPr>
        <p:txBody>
          <a:bodyPr>
            <a:noAutofit/>
          </a:bodyPr>
          <a:lstStyle/>
          <a:p>
            <a:pPr algn="ctr"/>
            <a:r>
              <a:rPr lang="en-GB" sz="4400" b="1" i="0" u="none" strike="noStrike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>MARSNET</a:t>
            </a:r>
            <a:r>
              <a:rPr lang="ro-RO" sz="4400" b="1" i="0" u="none" strike="noStrike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/>
            </a:r>
            <a:br>
              <a:rPr lang="ro-RO" sz="4400" b="1" i="0" u="none" strike="noStrike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</a:br>
            <a:r>
              <a:rPr lang="en-GB" sz="4400" b="1" i="0" u="none" strike="noStrike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/>
            </a:r>
            <a:br>
              <a:rPr lang="en-GB" sz="4400" b="1" i="0" u="none" strike="noStrike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</a:br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>MIRCEA CEL B</a:t>
            </a:r>
            <a:r>
              <a:rPr lang="ro-RO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>ĂTRÂN</a:t>
            </a:r>
            <a:br>
              <a:rPr lang="ro-RO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</a:br>
            <a:r>
              <a:rPr lang="ro-RO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>NAVAL ACADEMY</a:t>
            </a:r>
            <a:br>
              <a:rPr lang="ro-RO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</a:br>
            <a:r>
              <a:rPr lang="ro-RO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/>
            </a:r>
            <a:br>
              <a:rPr lang="ro-RO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</a:br>
            <a:r>
              <a:rPr lang="ro-RO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terBT-Roman"/>
              </a:rPr>
              <a:t>SIMULATION CAPABILITY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83285" y="5517232"/>
            <a:ext cx="10225136" cy="113610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KA220 - Cooperation Partnerships in Vocational Education and Training</a:t>
            </a:r>
            <a:endParaRPr lang="ro-RO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b="1" dirty="0">
                <a:solidFill>
                  <a:srgbClr val="FFC000"/>
                </a:solidFill>
              </a:rPr>
              <a:t>2021-1-RO01-KA220-VET-000029412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FE7238-ED1B-40F3-9EE9-E087428B6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68" y="332656"/>
            <a:ext cx="4489550" cy="920504"/>
          </a:xfrm>
          <a:prstGeom prst="rect">
            <a:avLst/>
          </a:prstGeom>
        </p:spPr>
      </p:pic>
      <p:pic>
        <p:nvPicPr>
          <p:cNvPr id="2050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B4686F8B-0C50-4E71-B5E9-AFE4E911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15864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lish Naval Academy - Wikipedia">
            <a:extLst>
              <a:ext uri="{FF2B5EF4-FFF2-40B4-BE49-F238E27FC236}">
                <a16:creationId xmlns="" xmlns:a16="http://schemas.microsoft.com/office/drawing/2014/main" id="{213E407B-77F1-4995-B7F7-C4D48504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71" y="247008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luster scope">
            <a:extLst>
              <a:ext uri="{FF2B5EF4-FFF2-40B4-BE49-F238E27FC236}">
                <a16:creationId xmlns="" xmlns:a16="http://schemas.microsoft.com/office/drawing/2014/main" id="{700F101D-068A-4064-B378-3549C434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27" y="238379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08DD8C06-89AA-4370-B2E3-C3DA7472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70" y="238379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F70DF512-7BE2-42A6-80A3-E05595C6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18" y="158637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1988840"/>
            <a:ext cx="519445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AppData\Local\Microsoft\Windows\Temporary Internet Files\Content.IE5\5SMPMWA8\07QW2JIA.gif"/>
          <p:cNvPicPr/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54" y="1988840"/>
            <a:ext cx="5174449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6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"/>
          <a:stretch>
            <a:fillRect/>
          </a:stretch>
        </p:blipFill>
        <p:spPr bwMode="auto">
          <a:xfrm>
            <a:off x="152616" y="1989002"/>
            <a:ext cx="368672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1989002"/>
            <a:ext cx="374441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38OIB0I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3284984"/>
            <a:ext cx="5040560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6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echSim ERS 5000 LCC Pregatire pornire, pornire, operare DG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8" y="1812533"/>
            <a:ext cx="280035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09" y="1903020"/>
            <a:ext cx="279082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655" y="1903020"/>
            <a:ext cx="23526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5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echSim ERS 5000 LCC Pregatire pornire, pornire, operare DG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9" y="1916832"/>
            <a:ext cx="36861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1810494"/>
            <a:ext cx="38004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76" y="1812533"/>
            <a:ext cx="37338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4746451"/>
            <a:ext cx="3810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2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36" y="-171400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en-CA" sz="4800" dirty="0" smtClean="0"/>
              <a:t>Navigation equipment simulator</a:t>
            </a:r>
            <a:endParaRPr lang="en-CA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1056432"/>
            <a:ext cx="9936163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4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676" y="76200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en-CA" sz="4800" dirty="0" err="1" smtClean="0"/>
              <a:t>Shiphandling</a:t>
            </a:r>
            <a:r>
              <a:rPr lang="en-CA" sz="4800" dirty="0" smtClean="0"/>
              <a:t> Laboratory</a:t>
            </a:r>
            <a:endParaRPr lang="en-CA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1484784"/>
            <a:ext cx="49053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1480716"/>
            <a:ext cx="49053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0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013" y="11088"/>
            <a:ext cx="9143538" cy="10668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CA" sz="7200" dirty="0" smtClean="0"/>
              <a:t>LCHS</a:t>
            </a:r>
            <a:endParaRPr lang="en-CA" sz="7200" dirty="0"/>
          </a:p>
        </p:txBody>
      </p:sp>
      <p:pic>
        <p:nvPicPr>
          <p:cNvPr id="1026" name="Picture 2" descr="https://www.anmb.ro/ro/files/infrastructura/simulatoare/poze/img_LCHS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412776"/>
            <a:ext cx="25336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nmb.ro/ro/files/infrastructura/simulatoare/poze/img_LCHS/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52" y="1412777"/>
            <a:ext cx="308408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nmb.ro/ro/files/infrastructura/simulatoare/poze/img_LCHS/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04" y="1412776"/>
            <a:ext cx="3399111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nmb.ro/ro/files/infrastructura/simulatoare/poze/img_LCHS/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523" y="1412776"/>
            <a:ext cx="2738545" cy="43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7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4800" dirty="0"/>
              <a:t>PROTEUS </a:t>
            </a:r>
            <a:r>
              <a:rPr lang="en-CA" sz="4800" dirty="0" smtClean="0"/>
              <a:t>ASTT</a:t>
            </a:r>
            <a:r>
              <a:rPr lang="en-CA" sz="4800" dirty="0"/>
              <a:t/>
            </a:r>
            <a:br>
              <a:rPr lang="en-CA" sz="4800" dirty="0"/>
            </a:br>
            <a:r>
              <a:rPr lang="en-CA" sz="4800" dirty="0"/>
              <a:t>Action Speed Tactical </a:t>
            </a:r>
            <a:r>
              <a:rPr lang="en-CA" sz="4800" dirty="0" smtClean="0"/>
              <a:t>Trainer</a:t>
            </a:r>
            <a:endParaRPr lang="en-CA" sz="4800" dirty="0"/>
          </a:p>
        </p:txBody>
      </p:sp>
      <p:pic>
        <p:nvPicPr>
          <p:cNvPr id="2050" name="Picture 2" descr="Room-System Layout re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16832"/>
            <a:ext cx="58769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anmb.ro/ro/files/infrastructura/simulatoare/poze/img_proteus_simulator/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793007"/>
            <a:ext cx="59817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4800" dirty="0"/>
              <a:t>PROTEUS </a:t>
            </a:r>
            <a:r>
              <a:rPr lang="en-CA" sz="4800" dirty="0" smtClean="0"/>
              <a:t>ASTT</a:t>
            </a:r>
            <a:r>
              <a:rPr lang="en-CA" sz="4800" dirty="0"/>
              <a:t/>
            </a:r>
            <a:br>
              <a:rPr lang="en-CA" sz="4800" dirty="0"/>
            </a:br>
            <a:r>
              <a:rPr lang="en-CA" sz="4800" dirty="0"/>
              <a:t>Action Speed Tactical </a:t>
            </a:r>
            <a:r>
              <a:rPr lang="en-CA" sz="4800" dirty="0" smtClean="0"/>
              <a:t>Trainer</a:t>
            </a:r>
            <a:endParaRPr lang="en-CA" sz="4800" dirty="0"/>
          </a:p>
        </p:txBody>
      </p:sp>
      <p:pic>
        <p:nvPicPr>
          <p:cNvPr id="3074" name="Picture 2" descr="https://www.anmb.ro/ro/files/infrastructura/simulatoare/poze/img_proteus_simulator/imag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2048520"/>
            <a:ext cx="42767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nmb.ro/ro/files/infrastructura/simulatoare/poze/img_proteus_simulator/image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2086744"/>
            <a:ext cx="4438729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676" y="76200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en-CA" sz="4800" dirty="0" smtClean="0"/>
              <a:t>Planetarium</a:t>
            </a:r>
            <a:endParaRPr lang="en-CA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9" y="1484784"/>
            <a:ext cx="1245076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7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355DBE0-4058-4EA9-885A-73F3FAF86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257" y="198863"/>
            <a:ext cx="4489550" cy="920504"/>
          </a:xfrm>
          <a:prstGeom prst="rect">
            <a:avLst/>
          </a:prstGeom>
        </p:spPr>
      </p:pic>
      <p:pic>
        <p:nvPicPr>
          <p:cNvPr id="1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45563E00-565E-4D34-A426-7090DC21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5" y="82071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olish Naval Academy - Wikipedia">
            <a:extLst>
              <a:ext uri="{FF2B5EF4-FFF2-40B4-BE49-F238E27FC236}">
                <a16:creationId xmlns="" xmlns:a16="http://schemas.microsoft.com/office/drawing/2014/main" id="{B1C5858F-C47A-447B-937C-A9F1E9CE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60" y="113215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Cluster scope">
            <a:extLst>
              <a:ext uri="{FF2B5EF4-FFF2-40B4-BE49-F238E27FC236}">
                <a16:creationId xmlns="" xmlns:a16="http://schemas.microsoft.com/office/drawing/2014/main" id="{FCB2749D-1D3F-497F-AC42-F03CB4AB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16" y="104586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E5BBFB71-9759-4BEB-B1F6-7D8BAA3E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59" y="104586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674288B0-4271-4F42-9333-3D1C5A546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07" y="24844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5900" y="2060848"/>
            <a:ext cx="9180514" cy="15960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4800" b="1" i="1" dirty="0" smtClean="0">
                <a:solidFill>
                  <a:schemeClr val="bg1"/>
                </a:solidFill>
              </a:rPr>
              <a:t>“SHIP HANDLING SIMULATOR"</a:t>
            </a:r>
            <a:endParaRPr lang="en-CA" sz="48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" y="2924945"/>
            <a:ext cx="11935697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7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en-CA" sz="4800" dirty="0" smtClean="0"/>
              <a:t>Planetarium</a:t>
            </a:r>
            <a:endParaRPr lang="en-CA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0" y="908718"/>
            <a:ext cx="7738442" cy="582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ro-RO" sz="4800" dirty="0" smtClean="0"/>
              <a:t>Damage control</a:t>
            </a:r>
            <a:endParaRPr lang="en-CA" sz="4800" dirty="0"/>
          </a:p>
        </p:txBody>
      </p:sp>
      <p:pic>
        <p:nvPicPr>
          <p:cNvPr id="10242" name="Picture 2" descr="https://www.anmb.ro/ro/files/structura/fim/laboratoare_SEN/poligon_vitalitatea_navei/vitalitat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88" y="692696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ro-RO" sz="4800" dirty="0" smtClean="0"/>
              <a:t>Damage control – flood fighting</a:t>
            </a:r>
            <a:endParaRPr lang="en-CA" sz="4800" dirty="0"/>
          </a:p>
        </p:txBody>
      </p:sp>
      <p:pic>
        <p:nvPicPr>
          <p:cNvPr id="11266" name="Picture 2" descr="https://www.anmb.ro/ro/files/structura/fim/laboratoare_SEN/poligon_vitalitatea_navei/vitalitat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2" y="751508"/>
            <a:ext cx="8141989" cy="610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ro-RO" sz="4800" dirty="0" smtClean="0"/>
              <a:t>Damage control – flood fighting</a:t>
            </a:r>
            <a:endParaRPr lang="en-CA" sz="4800" dirty="0"/>
          </a:p>
        </p:txBody>
      </p:sp>
      <p:pic>
        <p:nvPicPr>
          <p:cNvPr id="12290" name="Picture 2" descr="https://www.anmb.ro/ro/files/structura/fim/laboratoare_SEN/poligon_vitalitatea_navei/vitalitat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565869"/>
            <a:ext cx="8385076" cy="62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endParaRPr lang="en-CA" sz="4800" dirty="0"/>
          </a:p>
        </p:txBody>
      </p:sp>
      <p:sp>
        <p:nvSpPr>
          <p:cNvPr id="3" name="AutoShape 2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4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3319" name="Picture 7" descr="https://www.bugetul.ro/wp-content/uploads/2022/03/nava-scoala-mirc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-762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8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endParaRPr lang="en-CA" sz="4800" dirty="0"/>
          </a:p>
        </p:txBody>
      </p:sp>
      <p:sp>
        <p:nvSpPr>
          <p:cNvPr id="3" name="AutoShape 2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4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4338" name="Picture 2" descr="https://www.anmb.ro/ro/files/infrastructura/nave_scoala/ns_constanta/img/281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-99392"/>
            <a:ext cx="9324975" cy="70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8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ro-RO" sz="4800" dirty="0" smtClean="0"/>
              <a:t>TUGS</a:t>
            </a:r>
            <a:endParaRPr lang="en-CA" sz="4800" dirty="0"/>
          </a:p>
        </p:txBody>
      </p:sp>
      <p:sp>
        <p:nvSpPr>
          <p:cNvPr id="3" name="AutoShape 2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4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5362" name="Picture 2" descr="https://www.anmb.ro/ro/files/infrastructura/nave_scoala/nave_sprijin/img/Vartosu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90872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408" y="-387424"/>
            <a:ext cx="9143538" cy="1066800"/>
          </a:xfrm>
        </p:spPr>
        <p:txBody>
          <a:bodyPr>
            <a:noAutofit/>
          </a:bodyPr>
          <a:lstStyle/>
          <a:p>
            <a:pPr algn="ctr"/>
            <a:r>
              <a:rPr lang="ro-RO" sz="4800" dirty="0" smtClean="0"/>
              <a:t>TUGS</a:t>
            </a:r>
            <a:endParaRPr lang="en-CA" sz="4800" dirty="0"/>
          </a:p>
        </p:txBody>
      </p:sp>
      <p:sp>
        <p:nvSpPr>
          <p:cNvPr id="3" name="AutoShape 2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4" descr="Un nou voiaj cu Bricul Mircea - Focus Prima TV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6386" name="Picture 2" descr="Image with no de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" y="-1285875"/>
            <a:ext cx="12192000" cy="81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0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48" y="1992675"/>
            <a:ext cx="7394948" cy="453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2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" name="Picture 10" descr="IMG_2200.JPG">
            <a:extLst>
              <a:ext uri="{FF2B5EF4-FFF2-40B4-BE49-F238E27FC236}">
                <a16:creationId xmlns:a16="http://schemas.microsoft.com/office/drawing/2014/main" xmlns="" id="{94DD12B9-AB03-4225-B938-870C9697088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14934" y="1889645"/>
            <a:ext cx="4188923" cy="2852382"/>
          </a:xfrm>
          <a:prstGeom prst="snip1Rect">
            <a:avLst>
              <a:gd name="adj" fmla="val 17213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A0B2E2-E0C3-4EB6-AD30-9A742DA30E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7" y="1921806"/>
            <a:ext cx="3859630" cy="285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BF04707-791A-4C3B-8CAC-06B881D3D7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921806"/>
            <a:ext cx="3859630" cy="282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35" descr="http://www.transas.com/products/simulators/sim_products/navigational/conventional/ais/i/01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61"/>
          <a:stretch>
            <a:fillRect/>
          </a:stretch>
        </p:blipFill>
        <p:spPr bwMode="auto">
          <a:xfrm>
            <a:off x="2853197" y="4846138"/>
            <a:ext cx="6769607" cy="195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5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54" y="1858276"/>
            <a:ext cx="7801382" cy="495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" name="Picture 10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772" y="1838172"/>
            <a:ext cx="4319905" cy="3432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1844293"/>
            <a:ext cx="2159635" cy="1656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5" y="1916832"/>
            <a:ext cx="363742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82" y="3235029"/>
            <a:ext cx="386715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1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80" y="2246326"/>
            <a:ext cx="5184576" cy="3918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2444" y="2246327"/>
            <a:ext cx="5184576" cy="3918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22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" name="Picture 1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4052" y="2024062"/>
            <a:ext cx="5832648" cy="4501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64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03787-CE04-4F91-9DE7-B4443B2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18" y="642957"/>
            <a:ext cx="4489550" cy="920504"/>
          </a:xfrm>
          <a:prstGeom prst="rect">
            <a:avLst/>
          </a:prstGeom>
        </p:spPr>
      </p:pic>
      <p:pic>
        <p:nvPicPr>
          <p:cNvPr id="6" name="Picture 2" descr="Piri Reis üniversitesi Fikr-i Asım Derneği - Home | Facebook">
            <a:extLst>
              <a:ext uri="{FF2B5EF4-FFF2-40B4-BE49-F238E27FC236}">
                <a16:creationId xmlns="" xmlns:a16="http://schemas.microsoft.com/office/drawing/2014/main" id="{AB01DE48-618A-43BB-AFF0-14DE910A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6" y="526165"/>
            <a:ext cx="1136104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sh Naval Academy - Wikipedia">
            <a:extLst>
              <a:ext uri="{FF2B5EF4-FFF2-40B4-BE49-F238E27FC236}">
                <a16:creationId xmlns="" xmlns:a16="http://schemas.microsoft.com/office/drawing/2014/main" id="{AFE815C3-1C3F-4CC5-B95D-B66859C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21" y="557309"/>
            <a:ext cx="909516" cy="1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luster scope">
            <a:extLst>
              <a:ext uri="{FF2B5EF4-FFF2-40B4-BE49-F238E27FC236}">
                <a16:creationId xmlns="" xmlns:a16="http://schemas.microsoft.com/office/drawing/2014/main" id="{4D21BED9-FD05-4E66-A3E9-9D40797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7" y="548680"/>
            <a:ext cx="1365929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val Academy &quot;N.Y. Vaptsarov&quot; - Varna">
            <a:extLst>
              <a:ext uri="{FF2B5EF4-FFF2-40B4-BE49-F238E27FC236}">
                <a16:creationId xmlns="" xmlns:a16="http://schemas.microsoft.com/office/drawing/2014/main" id="{71BABB09-0CC9-4A66-8ACC-179357B9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548680"/>
            <a:ext cx="1539202" cy="1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aval Academy Mircea cel Bătrân, Romanian Navy - Stemă - coat of arms -  crest of Naval Academy Mircea cel Bătrân, Romanian Navy">
            <a:extLst>
              <a:ext uri="{FF2B5EF4-FFF2-40B4-BE49-F238E27FC236}">
                <a16:creationId xmlns="" xmlns:a16="http://schemas.microsoft.com/office/drawing/2014/main" id="{137FC95F-4EDB-4F0F-9C9D-075029F0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68" y="468938"/>
            <a:ext cx="1042510" cy="13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Picture 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820" y="2524900"/>
            <a:ext cx="4824536" cy="3136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8998" y="2524899"/>
            <a:ext cx="5039990" cy="3136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21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ject planning overview presentatio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>
        <a:solidFill>
          <a:schemeClr val="accent1">
            <a:lumMod val="50000"/>
          </a:schemeClr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usiness project planning overview presentation.potx" id="{0D6D6775-FC9F-484B-A889-C0FCD86449E3}" vid="{CBE6795F-D548-4056-89FC-5BC618C494F3}"/>
    </a:ext>
  </a:extLst>
</a:theme>
</file>

<file path=ppt/theme/theme2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2244</TotalTime>
  <Words>826</Words>
  <Application>Microsoft Office PowerPoint</Application>
  <PresentationFormat>Custom</PresentationFormat>
  <Paragraphs>94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Project planning overview presentation</vt:lpstr>
      <vt:lpstr>MARSNET  MIRCEA CEL BĂTRÂN NAVAL ACADEMY  SIMULATION CAPABILITY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 equipment simulator</vt:lpstr>
      <vt:lpstr>Shiphandling Laboratory</vt:lpstr>
      <vt:lpstr>LCHS</vt:lpstr>
      <vt:lpstr>PROTEUS ASTT Action Speed Tactical Trainer</vt:lpstr>
      <vt:lpstr>PROTEUS ASTT Action Speed Tactical Trainer</vt:lpstr>
      <vt:lpstr>Planetarium</vt:lpstr>
      <vt:lpstr>Planetarium</vt:lpstr>
      <vt:lpstr>Damage control</vt:lpstr>
      <vt:lpstr>Damage control – flood fighting</vt:lpstr>
      <vt:lpstr>Damage control – flood fighting</vt:lpstr>
      <vt:lpstr>PowerPoint Presentation</vt:lpstr>
      <vt:lpstr>PowerPoint Presentation</vt:lpstr>
      <vt:lpstr>TUGS</vt:lpstr>
      <vt:lpstr>TUGS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partnership for supporting Blue Growth by enhancing Maritime Higher Education maritime cooperation framework on marine pollution and environment protection field</dc:title>
  <dc:creator>Microsoft account</dc:creator>
  <cp:lastModifiedBy>Sergiu</cp:lastModifiedBy>
  <cp:revision>220</cp:revision>
  <dcterms:created xsi:type="dcterms:W3CDTF">2020-09-22T22:56:04Z</dcterms:created>
  <dcterms:modified xsi:type="dcterms:W3CDTF">2022-05-20T08:58:23Z</dcterms:modified>
</cp:coreProperties>
</file>