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43"/>
  </p:notesMasterIdLst>
  <p:handoutMasterIdLst>
    <p:handoutMasterId r:id="rId44"/>
  </p:handoutMasterIdLst>
  <p:sldIdLst>
    <p:sldId id="268" r:id="rId2"/>
    <p:sldId id="279" r:id="rId3"/>
    <p:sldId id="280" r:id="rId4"/>
    <p:sldId id="378" r:id="rId5"/>
    <p:sldId id="355" r:id="rId6"/>
    <p:sldId id="356" r:id="rId7"/>
    <p:sldId id="282" r:id="rId8"/>
    <p:sldId id="276" r:id="rId9"/>
    <p:sldId id="277" r:id="rId10"/>
    <p:sldId id="278" r:id="rId11"/>
    <p:sldId id="382" r:id="rId12"/>
    <p:sldId id="283" r:id="rId13"/>
    <p:sldId id="284" r:id="rId14"/>
    <p:sldId id="286" r:id="rId15"/>
    <p:sldId id="267" r:id="rId16"/>
    <p:sldId id="271" r:id="rId17"/>
    <p:sldId id="275" r:id="rId18"/>
    <p:sldId id="265" r:id="rId19"/>
    <p:sldId id="304" r:id="rId20"/>
    <p:sldId id="294" r:id="rId21"/>
    <p:sldId id="325" r:id="rId22"/>
    <p:sldId id="376" r:id="rId23"/>
    <p:sldId id="374" r:id="rId24"/>
    <p:sldId id="364" r:id="rId25"/>
    <p:sldId id="375" r:id="rId26"/>
    <p:sldId id="377" r:id="rId27"/>
    <p:sldId id="380" r:id="rId28"/>
    <p:sldId id="392" r:id="rId29"/>
    <p:sldId id="394" r:id="rId30"/>
    <p:sldId id="395" r:id="rId31"/>
    <p:sldId id="391" r:id="rId32"/>
    <p:sldId id="390" r:id="rId33"/>
    <p:sldId id="381" r:id="rId34"/>
    <p:sldId id="398" r:id="rId35"/>
    <p:sldId id="384" r:id="rId36"/>
    <p:sldId id="386" r:id="rId37"/>
    <p:sldId id="388" r:id="rId38"/>
    <p:sldId id="389" r:id="rId39"/>
    <p:sldId id="397" r:id="rId40"/>
    <p:sldId id="379" r:id="rId41"/>
    <p:sldId id="324" r:id="rId4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17"/>
    <a:srgbClr val="0000FF"/>
    <a:srgbClr val="404384"/>
    <a:srgbClr val="FFFFFF"/>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4660"/>
  </p:normalViewPr>
  <p:slideViewPr>
    <p:cSldViewPr>
      <p:cViewPr varScale="1">
        <p:scale>
          <a:sx n="67" d="100"/>
          <a:sy n="67" d="100"/>
        </p:scale>
        <p:origin x="816" y="52"/>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ilip\Desktop\SEA%20MENTORS%20Online%20Mentoring%20Programme%20Questionnaire%20for%20Professional%20Mentors%20and%20Trainee_Cadets_Interns%20(Respon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ilip\Desktop\SEA%20MENTORS%20Online%20Mentoring%20Programme%20Questionnaire%20for%20Professional%20Mentors%20and%20Trainee_Cadets_Interns%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EBB-4CD0-9A6A-E8B4208822E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EBB-4CD0-9A6A-E8B4208822E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EBB-4CD0-9A6A-E8B4208822E7}"/>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Sheet6!$AA$16:$AA$18</c:f>
              <c:strCache>
                <c:ptCount val="3"/>
                <c:pt idx="0">
                  <c:v>Deck</c:v>
                </c:pt>
                <c:pt idx="1">
                  <c:v>Engine</c:v>
                </c:pt>
                <c:pt idx="2">
                  <c:v>Electric</c:v>
                </c:pt>
              </c:strCache>
            </c:strRef>
          </c:cat>
          <c:val>
            <c:numRef>
              <c:f>Sheet6!$AC$16:$AC$18</c:f>
              <c:numCache>
                <c:formatCode>0.00%</c:formatCode>
                <c:ptCount val="3"/>
                <c:pt idx="0">
                  <c:v>0.51941747572815533</c:v>
                </c:pt>
                <c:pt idx="1">
                  <c:v>0.38834951456310679</c:v>
                </c:pt>
                <c:pt idx="2">
                  <c:v>9.2233009708737865E-2</c:v>
                </c:pt>
              </c:numCache>
            </c:numRef>
          </c:val>
          <c:extLst xmlns:c16r2="http://schemas.microsoft.com/office/drawing/2015/06/chart">
            <c:ext xmlns:c16="http://schemas.microsoft.com/office/drawing/2014/chart" uri="{C3380CC4-5D6E-409C-BE32-E72D297353CC}">
              <c16:uniqueId val="{00000006-9EBB-4CD0-9A6A-E8B4208822E7}"/>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F80-45A8-8BC7-0D477A77E16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F80-45A8-8BC7-0D477A77E166}"/>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Sheet6!$AB$3:$AC$3</c:f>
              <c:strCache>
                <c:ptCount val="2"/>
                <c:pt idx="0">
                  <c:v>Maritime Cadet</c:v>
                </c:pt>
                <c:pt idx="1">
                  <c:v>Young Officer</c:v>
                </c:pt>
              </c:strCache>
            </c:strRef>
          </c:cat>
          <c:val>
            <c:numRef>
              <c:f>Sheet6!$AB$12:$AC$12</c:f>
              <c:numCache>
                <c:formatCode>0.00%</c:formatCode>
                <c:ptCount val="2"/>
                <c:pt idx="0">
                  <c:v>0.80582524271844658</c:v>
                </c:pt>
                <c:pt idx="1">
                  <c:v>0.1941747572815534</c:v>
                </c:pt>
              </c:numCache>
            </c:numRef>
          </c:val>
          <c:extLst xmlns:c16r2="http://schemas.microsoft.com/office/drawing/2015/06/chart">
            <c:ext xmlns:c16="http://schemas.microsoft.com/office/drawing/2014/chart" uri="{C3380CC4-5D6E-409C-BE32-E72D297353CC}">
              <c16:uniqueId val="{00000004-7F80-45A8-8BC7-0D477A77E16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6"/>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623-48A4-9660-2073F6CB70E8}"/>
              </c:ext>
            </c:extLst>
          </c:dPt>
          <c:dPt>
            <c:idx val="1"/>
            <c:bubble3D val="0"/>
            <c:explosion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623-48A4-9660-2073F6CB70E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Sheet6!$Y$3:$Z$3</c:f>
              <c:strCache>
                <c:ptCount val="2"/>
                <c:pt idx="0">
                  <c:v>Navy</c:v>
                </c:pt>
                <c:pt idx="1">
                  <c:v>Merchant Fleet</c:v>
                </c:pt>
              </c:strCache>
            </c:strRef>
          </c:cat>
          <c:val>
            <c:numRef>
              <c:f>Sheet6!$Y$12:$Z$12</c:f>
              <c:numCache>
                <c:formatCode>0.00%</c:formatCode>
                <c:ptCount val="2"/>
                <c:pt idx="0">
                  <c:v>0.21374045801526717</c:v>
                </c:pt>
                <c:pt idx="1">
                  <c:v>0.7862595419847328</c:v>
                </c:pt>
              </c:numCache>
            </c:numRef>
          </c:val>
          <c:extLst xmlns:c16r2="http://schemas.microsoft.com/office/drawing/2015/06/chart">
            <c:ext xmlns:c16="http://schemas.microsoft.com/office/drawing/2014/chart" uri="{C3380CC4-5D6E-409C-BE32-E72D297353CC}">
              <c16:uniqueId val="{00000004-A623-48A4-9660-2073F6CB70E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(Sheet2!$AQ$4,Sheet2!$AS$4,Sheet2!$AU$4)</c:f>
              <c:strCache>
                <c:ptCount val="3"/>
                <c:pt idx="0">
                  <c:v>Navy</c:v>
                </c:pt>
                <c:pt idx="1">
                  <c:v>Merchant Fleet</c:v>
                </c:pt>
                <c:pt idx="2">
                  <c:v>Maritime business</c:v>
                </c:pt>
              </c:strCache>
            </c:strRef>
          </c:cat>
          <c:val>
            <c:numRef>
              <c:f>(Sheet2!$AR$5,Sheet2!$AT$5,Sheet2!$AV$5)</c:f>
              <c:numCache>
                <c:formatCode>0.00%</c:formatCode>
                <c:ptCount val="3"/>
                <c:pt idx="0">
                  <c:v>0.19075144508670519</c:v>
                </c:pt>
                <c:pt idx="1">
                  <c:v>0.7167630057803468</c:v>
                </c:pt>
                <c:pt idx="2">
                  <c:v>9.2485549132947972E-2</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10/28/2023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10/28/2023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6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91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62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21</a:t>
            </a:fld>
            <a:endParaRPr lang="en-US" dirty="0"/>
          </a:p>
        </p:txBody>
      </p:sp>
    </p:spTree>
    <p:extLst>
      <p:ext uri="{BB962C8B-B14F-4D97-AF65-F5344CB8AC3E}">
        <p14:creationId xmlns:p14="http://schemas.microsoft.com/office/powerpoint/2010/main" val="300212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22</a:t>
            </a:fld>
            <a:endParaRPr lang="en-US" dirty="0"/>
          </a:p>
        </p:txBody>
      </p:sp>
    </p:spTree>
    <p:extLst>
      <p:ext uri="{BB962C8B-B14F-4D97-AF65-F5344CB8AC3E}">
        <p14:creationId xmlns:p14="http://schemas.microsoft.com/office/powerpoint/2010/main" val="116362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23</a:t>
            </a:fld>
            <a:endParaRPr lang="en-US" dirty="0"/>
          </a:p>
        </p:txBody>
      </p:sp>
    </p:spTree>
    <p:extLst>
      <p:ext uri="{BB962C8B-B14F-4D97-AF65-F5344CB8AC3E}">
        <p14:creationId xmlns:p14="http://schemas.microsoft.com/office/powerpoint/2010/main" val="265868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24</a:t>
            </a:fld>
            <a:endParaRPr lang="en-US" dirty="0"/>
          </a:p>
        </p:txBody>
      </p:sp>
    </p:spTree>
    <p:extLst>
      <p:ext uri="{BB962C8B-B14F-4D97-AF65-F5344CB8AC3E}">
        <p14:creationId xmlns:p14="http://schemas.microsoft.com/office/powerpoint/2010/main" val="75536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25</a:t>
            </a:fld>
            <a:endParaRPr lang="en-US" dirty="0"/>
          </a:p>
        </p:txBody>
      </p:sp>
    </p:spTree>
    <p:extLst>
      <p:ext uri="{BB962C8B-B14F-4D97-AF65-F5344CB8AC3E}">
        <p14:creationId xmlns:p14="http://schemas.microsoft.com/office/powerpoint/2010/main" val="70350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26</a:t>
            </a:fld>
            <a:endParaRPr lang="en-US" dirty="0"/>
          </a:p>
        </p:txBody>
      </p:sp>
    </p:spTree>
    <p:extLst>
      <p:ext uri="{BB962C8B-B14F-4D97-AF65-F5344CB8AC3E}">
        <p14:creationId xmlns:p14="http://schemas.microsoft.com/office/powerpoint/2010/main" val="191346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40</a:t>
            </a:fld>
            <a:endParaRPr lang="en-US" dirty="0"/>
          </a:p>
        </p:txBody>
      </p:sp>
    </p:spTree>
    <p:extLst>
      <p:ext uri="{BB962C8B-B14F-4D97-AF65-F5344CB8AC3E}">
        <p14:creationId xmlns:p14="http://schemas.microsoft.com/office/powerpoint/2010/main" val="256088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19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87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10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3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23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74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39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0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10/28/2023</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10/28/2023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10/28/2023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10/28/2023</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27"/>
        <p:cNvGrpSpPr/>
        <p:nvPr/>
      </p:nvGrpSpPr>
      <p:grpSpPr>
        <a:xfrm>
          <a:off x="0" y="0"/>
          <a:ext cx="0" cy="0"/>
          <a:chOff x="0" y="0"/>
          <a:chExt cx="0" cy="0"/>
        </a:xfrm>
      </p:grpSpPr>
      <p:sp>
        <p:nvSpPr>
          <p:cNvPr id="28" name="Google Shape;28;p42"/>
          <p:cNvSpPr txBox="1">
            <a:spLocks noGrp="1"/>
          </p:cNvSpPr>
          <p:nvPr>
            <p:ph type="body" idx="1"/>
          </p:nvPr>
        </p:nvSpPr>
        <p:spPr>
          <a:xfrm>
            <a:off x="217354" y="1887141"/>
            <a:ext cx="11719745" cy="3042669"/>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
        <p:nvSpPr>
          <p:cNvPr id="29" name="Google Shape;29;p42"/>
          <p:cNvSpPr txBox="1">
            <a:spLocks noGrp="1"/>
          </p:cNvSpPr>
          <p:nvPr>
            <p:ph type="title"/>
          </p:nvPr>
        </p:nvSpPr>
        <p:spPr>
          <a:xfrm>
            <a:off x="217355" y="594361"/>
            <a:ext cx="9701302" cy="9754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3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99"/>
            </a:lvl2pPr>
            <a:lvl3pPr lvl="2">
              <a:spcBef>
                <a:spcPts val="0"/>
              </a:spcBef>
              <a:spcAft>
                <a:spcPts val="0"/>
              </a:spcAft>
              <a:buSzPts val="1400"/>
              <a:buNone/>
              <a:defRPr sz="1799"/>
            </a:lvl3pPr>
            <a:lvl4pPr lvl="3">
              <a:spcBef>
                <a:spcPts val="0"/>
              </a:spcBef>
              <a:spcAft>
                <a:spcPts val="0"/>
              </a:spcAft>
              <a:buSzPts val="1400"/>
              <a:buNone/>
              <a:defRPr sz="1799"/>
            </a:lvl4pPr>
            <a:lvl5pPr lvl="4">
              <a:spcBef>
                <a:spcPts val="0"/>
              </a:spcBef>
              <a:spcAft>
                <a:spcPts val="0"/>
              </a:spcAft>
              <a:buSzPts val="1400"/>
              <a:buNone/>
              <a:defRPr sz="1799"/>
            </a:lvl5pPr>
            <a:lvl6pPr lvl="5">
              <a:spcBef>
                <a:spcPts val="0"/>
              </a:spcBef>
              <a:spcAft>
                <a:spcPts val="0"/>
              </a:spcAft>
              <a:buSzPts val="1400"/>
              <a:buNone/>
              <a:defRPr sz="1799"/>
            </a:lvl6pPr>
            <a:lvl7pPr lvl="6">
              <a:spcBef>
                <a:spcPts val="0"/>
              </a:spcBef>
              <a:spcAft>
                <a:spcPts val="0"/>
              </a:spcAft>
              <a:buSzPts val="1400"/>
              <a:buNone/>
              <a:defRPr sz="1799"/>
            </a:lvl7pPr>
            <a:lvl8pPr lvl="7">
              <a:spcBef>
                <a:spcPts val="0"/>
              </a:spcBef>
              <a:spcAft>
                <a:spcPts val="0"/>
              </a:spcAft>
              <a:buSzPts val="1400"/>
              <a:buNone/>
              <a:defRPr sz="1799"/>
            </a:lvl8pPr>
            <a:lvl9pPr lvl="8">
              <a:spcBef>
                <a:spcPts val="0"/>
              </a:spcBef>
              <a:spcAft>
                <a:spcPts val="0"/>
              </a:spcAft>
              <a:buSzPts val="1400"/>
              <a:buNone/>
              <a:defRPr sz="1799"/>
            </a:lvl9pPr>
          </a:lstStyle>
          <a:p>
            <a:endParaRPr/>
          </a:p>
        </p:txBody>
      </p:sp>
      <p:sp>
        <p:nvSpPr>
          <p:cNvPr id="30" name="Google Shape;30;p42"/>
          <p:cNvSpPr txBox="1">
            <a:spLocks noGrp="1"/>
          </p:cNvSpPr>
          <p:nvPr>
            <p:ph type="body" idx="2"/>
          </p:nvPr>
        </p:nvSpPr>
        <p:spPr>
          <a:xfrm>
            <a:off x="10277337" y="568303"/>
            <a:ext cx="1694134" cy="102761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8637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şlık ve İçerik">
  <p:cSld name="Başlık ve İçerik">
    <p:spTree>
      <p:nvGrpSpPr>
        <p:cNvPr id="1" name="Shape 20"/>
        <p:cNvGrpSpPr/>
        <p:nvPr/>
      </p:nvGrpSpPr>
      <p:grpSpPr>
        <a:xfrm>
          <a:off x="0" y="0"/>
          <a:ext cx="0" cy="0"/>
          <a:chOff x="0" y="0"/>
          <a:chExt cx="0" cy="0"/>
        </a:xfrm>
      </p:grpSpPr>
      <p:sp>
        <p:nvSpPr>
          <p:cNvPr id="21" name="Google Shape;21;p40"/>
          <p:cNvSpPr txBox="1">
            <a:spLocks noGrp="1"/>
          </p:cNvSpPr>
          <p:nvPr>
            <p:ph type="body" idx="1"/>
          </p:nvPr>
        </p:nvSpPr>
        <p:spPr>
          <a:xfrm>
            <a:off x="217354" y="1887141"/>
            <a:ext cx="11719745" cy="474879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
        <p:nvSpPr>
          <p:cNvPr id="22" name="Google Shape;22;p40"/>
          <p:cNvSpPr txBox="1">
            <a:spLocks noGrp="1"/>
          </p:cNvSpPr>
          <p:nvPr>
            <p:ph type="title"/>
          </p:nvPr>
        </p:nvSpPr>
        <p:spPr>
          <a:xfrm>
            <a:off x="217355" y="594361"/>
            <a:ext cx="9701302" cy="9754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3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99"/>
            </a:lvl2pPr>
            <a:lvl3pPr lvl="2">
              <a:spcBef>
                <a:spcPts val="0"/>
              </a:spcBef>
              <a:spcAft>
                <a:spcPts val="0"/>
              </a:spcAft>
              <a:buSzPts val="1400"/>
              <a:buNone/>
              <a:defRPr sz="1799"/>
            </a:lvl3pPr>
            <a:lvl4pPr lvl="3">
              <a:spcBef>
                <a:spcPts val="0"/>
              </a:spcBef>
              <a:spcAft>
                <a:spcPts val="0"/>
              </a:spcAft>
              <a:buSzPts val="1400"/>
              <a:buNone/>
              <a:defRPr sz="1799"/>
            </a:lvl4pPr>
            <a:lvl5pPr lvl="4">
              <a:spcBef>
                <a:spcPts val="0"/>
              </a:spcBef>
              <a:spcAft>
                <a:spcPts val="0"/>
              </a:spcAft>
              <a:buSzPts val="1400"/>
              <a:buNone/>
              <a:defRPr sz="1799"/>
            </a:lvl5pPr>
            <a:lvl6pPr lvl="5">
              <a:spcBef>
                <a:spcPts val="0"/>
              </a:spcBef>
              <a:spcAft>
                <a:spcPts val="0"/>
              </a:spcAft>
              <a:buSzPts val="1400"/>
              <a:buNone/>
              <a:defRPr sz="1799"/>
            </a:lvl6pPr>
            <a:lvl7pPr lvl="6">
              <a:spcBef>
                <a:spcPts val="0"/>
              </a:spcBef>
              <a:spcAft>
                <a:spcPts val="0"/>
              </a:spcAft>
              <a:buSzPts val="1400"/>
              <a:buNone/>
              <a:defRPr sz="1799"/>
            </a:lvl7pPr>
            <a:lvl8pPr lvl="7">
              <a:spcBef>
                <a:spcPts val="0"/>
              </a:spcBef>
              <a:spcAft>
                <a:spcPts val="0"/>
              </a:spcAft>
              <a:buSzPts val="1400"/>
              <a:buNone/>
              <a:defRPr sz="1799"/>
            </a:lvl8pPr>
            <a:lvl9pPr lvl="8">
              <a:spcBef>
                <a:spcPts val="0"/>
              </a:spcBef>
              <a:spcAft>
                <a:spcPts val="0"/>
              </a:spcAft>
              <a:buSzPts val="1400"/>
              <a:buNone/>
              <a:defRPr sz="1799"/>
            </a:lvl9pPr>
          </a:lstStyle>
          <a:p>
            <a:endParaRPr/>
          </a:p>
        </p:txBody>
      </p:sp>
      <p:sp>
        <p:nvSpPr>
          <p:cNvPr id="23" name="Google Shape;23;p40"/>
          <p:cNvSpPr txBox="1">
            <a:spLocks noGrp="1"/>
          </p:cNvSpPr>
          <p:nvPr>
            <p:ph type="body" idx="2"/>
          </p:nvPr>
        </p:nvSpPr>
        <p:spPr>
          <a:xfrm>
            <a:off x="10277337" y="568303"/>
            <a:ext cx="1694134" cy="102761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119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10/28/2023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10/28/2023</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10/28/2023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10/28/2023</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10/28/2023</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10/28/2023</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10/28/2023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10/28/2023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10/28/2023</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 id="2147483936" r:id="rId13"/>
    <p:sldLayoutId id="214748393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4.emf"/><Relationship Id="rId7" Type="http://schemas.openxmlformats.org/officeDocument/2006/relationships/image" Target="../media/image5.png"/><Relationship Id="rId12"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6.emf"/><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7.emf"/><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8.emf"/><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9.emf"/><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0.emf"/><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1.emf"/><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chart" Target="../charts/chart2.xml"/><Relationship Id="rId5" Type="http://schemas.openxmlformats.org/officeDocument/2006/relationships/image" Target="../media/image5.png"/><Relationship Id="rId10" Type="http://schemas.openxmlformats.org/officeDocument/2006/relationships/chart" Target="../charts/chart1.xml"/><Relationship Id="rId4" Type="http://schemas.openxmlformats.org/officeDocument/2006/relationships/image" Target="../media/image4.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chart" Target="../charts/chart4.xml"/><Relationship Id="rId4" Type="http://schemas.openxmlformats.org/officeDocument/2006/relationships/image" Target="../media/image4.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hyperlink" Target="https://seamentors.eu/" TargetMode="External"/><Relationship Id="rId5" Type="http://schemas.openxmlformats.org/officeDocument/2006/relationships/image" Target="../media/image5.png"/><Relationship Id="rId10" Type="http://schemas.openxmlformats.org/officeDocument/2006/relationships/hyperlink" Target="https://seamentors.com/" TargetMode="External"/><Relationship Id="rId4" Type="http://schemas.openxmlformats.org/officeDocument/2006/relationships/image" Target="../media/image4.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hyperlink" Target="https://marplat.eu/seamentors.php" TargetMode="External"/><Relationship Id="rId4" Type="http://schemas.openxmlformats.org/officeDocument/2006/relationships/image" Target="../media/image4.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hyperlink" Target="https://seamentors.eu/portal.html" TargetMode="External"/><Relationship Id="rId4" Type="http://schemas.openxmlformats.org/officeDocument/2006/relationships/image" Target="../media/image4.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3" Type="http://schemas.openxmlformats.org/officeDocument/2006/relationships/hyperlink" Target="mailto:k.zalys@lajm.lt" TargetMode="External"/><Relationship Id="rId18" Type="http://schemas.openxmlformats.org/officeDocument/2006/relationships/image" Target="../media/image3.png"/><Relationship Id="rId26" Type="http://schemas.openxmlformats.org/officeDocument/2006/relationships/hyperlink" Target="mailto:g.dimitrov@nvna.eu" TargetMode="External"/><Relationship Id="rId39" Type="http://schemas.openxmlformats.org/officeDocument/2006/relationships/hyperlink" Target="mailto:bakalov@nvna.eu" TargetMode="External"/><Relationship Id="rId21" Type="http://schemas.openxmlformats.org/officeDocument/2006/relationships/image" Target="../media/image6.jpg"/><Relationship Id="rId34" Type="http://schemas.openxmlformats.org/officeDocument/2006/relationships/hyperlink" Target="mailto:l.konakov@nvna.eu" TargetMode="External"/><Relationship Id="rId42" Type="http://schemas.openxmlformats.org/officeDocument/2006/relationships/hyperlink" Target="mailto:dechco@naval-acad.bg" TargetMode="External"/><Relationship Id="rId7" Type="http://schemas.openxmlformats.org/officeDocument/2006/relationships/hyperlink" Target="mailto:Sergiu.serban@anmb.ro" TargetMode="External"/><Relationship Id="rId2" Type="http://schemas.openxmlformats.org/officeDocument/2006/relationships/hyperlink" Target="mailto:catalin.popa@anmb.ro" TargetMode="External"/><Relationship Id="rId16" Type="http://schemas.openxmlformats.org/officeDocument/2006/relationships/hyperlink" Target="mailto:s.svaniene@lajm.lt" TargetMode="External"/><Relationship Id="rId20" Type="http://schemas.openxmlformats.org/officeDocument/2006/relationships/image" Target="../media/image5.png"/><Relationship Id="rId29" Type="http://schemas.openxmlformats.org/officeDocument/2006/relationships/hyperlink" Target="mailto:g.staneva@nvna.eu" TargetMode="External"/><Relationship Id="rId41" Type="http://schemas.openxmlformats.org/officeDocument/2006/relationships/hyperlink" Target="mailto:j.sivkov@nvna.eu" TargetMode="External"/><Relationship Id="rId1" Type="http://schemas.openxmlformats.org/officeDocument/2006/relationships/slideLayout" Target="../slideLayouts/slideLayout2.xml"/><Relationship Id="rId6" Type="http://schemas.openxmlformats.org/officeDocument/2006/relationships/hyperlink" Target="mailto:Carmen.cojocaru@anmb.ro" TargetMode="External"/><Relationship Id="rId11" Type="http://schemas.openxmlformats.org/officeDocument/2006/relationships/hyperlink" Target="mailto:tomaz.gregoric@spinaker.si" TargetMode="External"/><Relationship Id="rId24" Type="http://schemas.openxmlformats.org/officeDocument/2006/relationships/image" Target="../media/image9.png"/><Relationship Id="rId32" Type="http://schemas.openxmlformats.org/officeDocument/2006/relationships/hyperlink" Target="mailto:i.tsonev@nvna.eu" TargetMode="External"/><Relationship Id="rId37" Type="http://schemas.openxmlformats.org/officeDocument/2006/relationships/hyperlink" Target="mailto:s.velinov@nvna.eu" TargetMode="External"/><Relationship Id="rId40" Type="http://schemas.openxmlformats.org/officeDocument/2006/relationships/hyperlink" Target="mailto:d.hristov@nvna.eu" TargetMode="External"/><Relationship Id="rId5" Type="http://schemas.openxmlformats.org/officeDocument/2006/relationships/hyperlink" Target="mailto:alexandru.cotorcea@anmb.ro" TargetMode="External"/><Relationship Id="rId15" Type="http://schemas.openxmlformats.org/officeDocument/2006/relationships/hyperlink" Target="mailto:v.locaitiene@lajm.lt" TargetMode="External"/><Relationship Id="rId23" Type="http://schemas.openxmlformats.org/officeDocument/2006/relationships/image" Target="../media/image8.png"/><Relationship Id="rId28" Type="http://schemas.openxmlformats.org/officeDocument/2006/relationships/hyperlink" Target="mailto:erasmus@nvna.eu" TargetMode="External"/><Relationship Id="rId36" Type="http://schemas.openxmlformats.org/officeDocument/2006/relationships/hyperlink" Target="mailto:v.zlatev@nvna.eu" TargetMode="External"/><Relationship Id="rId10" Type="http://schemas.openxmlformats.org/officeDocument/2006/relationships/hyperlink" Target="mailto:acarugurcan@gmail.com" TargetMode="External"/><Relationship Id="rId19" Type="http://schemas.openxmlformats.org/officeDocument/2006/relationships/image" Target="../media/image4.png"/><Relationship Id="rId31" Type="http://schemas.openxmlformats.org/officeDocument/2006/relationships/hyperlink" Target="mailto:g.panayotov@nvna.eu" TargetMode="External"/><Relationship Id="rId4" Type="http://schemas.openxmlformats.org/officeDocument/2006/relationships/hyperlink" Target="mailto:florin.nicolae@anmb.ro" TargetMode="External"/><Relationship Id="rId9" Type="http://schemas.openxmlformats.org/officeDocument/2006/relationships/hyperlink" Target="mailto:marius.cucu@anmb.ro" TargetMode="External"/><Relationship Id="rId14" Type="http://schemas.openxmlformats.org/officeDocument/2006/relationships/hyperlink" Target="mailto:i.dikse@lajm.lt" TargetMode="External"/><Relationship Id="rId22" Type="http://schemas.openxmlformats.org/officeDocument/2006/relationships/image" Target="../media/image7.jpg"/><Relationship Id="rId27" Type="http://schemas.openxmlformats.org/officeDocument/2006/relationships/hyperlink" Target="mailto:n.dimitrov@nvna.ru" TargetMode="External"/><Relationship Id="rId30" Type="http://schemas.openxmlformats.org/officeDocument/2006/relationships/hyperlink" Target="mailto:k.kalinov@nvna.eu" TargetMode="External"/><Relationship Id="rId35" Type="http://schemas.openxmlformats.org/officeDocument/2006/relationships/hyperlink" Target="mailto:s.daskalov@nvna.eu" TargetMode="External"/><Relationship Id="rId8" Type="http://schemas.openxmlformats.org/officeDocument/2006/relationships/hyperlink" Target="mailto:andrei.bautu@anmb.ro" TargetMode="External"/><Relationship Id="rId3" Type="http://schemas.openxmlformats.org/officeDocument/2006/relationships/hyperlink" Target="mailto:filip.nistor@anmb.ro" TargetMode="External"/><Relationship Id="rId12" Type="http://schemas.openxmlformats.org/officeDocument/2006/relationships/hyperlink" Target="mailto:r.mickiene@lajm.lt" TargetMode="External"/><Relationship Id="rId17" Type="http://schemas.openxmlformats.org/officeDocument/2006/relationships/image" Target="../media/image2.jpg"/><Relationship Id="rId25" Type="http://schemas.openxmlformats.org/officeDocument/2006/relationships/hyperlink" Target="mailto:ivo.yotsov@nvna.eu" TargetMode="External"/><Relationship Id="rId33" Type="http://schemas.openxmlformats.org/officeDocument/2006/relationships/hyperlink" Target="mailto:d.dimitranov@nvna.eu" TargetMode="External"/><Relationship Id="rId38" Type="http://schemas.openxmlformats.org/officeDocument/2006/relationships/hyperlink" Target="mailto:g.gilev@nvna.e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emf"/><Relationship Id="rId7"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535" y="4462102"/>
            <a:ext cx="10441160" cy="917574"/>
          </a:xfrm>
        </p:spPr>
        <p:txBody>
          <a:bodyPr>
            <a:noAutofit/>
          </a:bodyPr>
          <a:lstStyle/>
          <a:p>
            <a:pPr marL="0" marR="0" lvl="0" indent="0" algn="ctr" rtl="0">
              <a:spcBef>
                <a:spcPts val="0"/>
              </a:spcBef>
              <a:spcAft>
                <a:spcPts val="0"/>
              </a:spcAft>
              <a:buNone/>
            </a:pPr>
            <a:r>
              <a:rPr lang="ro-RO" sz="5400" b="1" u="none" strike="noStrike" dirty="0">
                <a:solidFill>
                  <a:srgbClr val="FFFF00"/>
                </a:solidFill>
              </a:rPr>
              <a:t/>
            </a:r>
            <a:br>
              <a:rPr lang="ro-RO" sz="5400" b="1" u="none" strike="noStrike" dirty="0">
                <a:solidFill>
                  <a:srgbClr val="FFFF00"/>
                </a:solidFill>
              </a:rPr>
            </a:br>
            <a:r>
              <a:rPr lang="en-GB" sz="5400" b="1" u="none" strike="noStrike" dirty="0">
                <a:solidFill>
                  <a:srgbClr val="FF0000"/>
                </a:solidFill>
              </a:rPr>
              <a:t>SEA</a:t>
            </a:r>
            <a:r>
              <a:rPr lang="ro-RO" sz="5400" b="1" u="none" strike="noStrike" dirty="0">
                <a:solidFill>
                  <a:srgbClr val="FF0000"/>
                </a:solidFill>
              </a:rPr>
              <a:t> </a:t>
            </a:r>
            <a:r>
              <a:rPr lang="en-GB" sz="5400" b="1" u="none" strike="noStrike" dirty="0">
                <a:solidFill>
                  <a:srgbClr val="FF0000"/>
                </a:solidFill>
              </a:rPr>
              <a:t>MENTORS</a:t>
            </a:r>
            <a:endParaRPr lang="en-GB" sz="5400" b="1" dirty="0">
              <a:solidFill>
                <a:srgbClr val="FF0000"/>
              </a:solidFill>
            </a:endParaRPr>
          </a:p>
        </p:txBody>
      </p:sp>
      <p:sp>
        <p:nvSpPr>
          <p:cNvPr id="3" name="Content Placeholder 2"/>
          <p:cNvSpPr>
            <a:spLocks noGrp="1"/>
          </p:cNvSpPr>
          <p:nvPr>
            <p:ph type="subTitle" idx="1"/>
          </p:nvPr>
        </p:nvSpPr>
        <p:spPr>
          <a:xfrm>
            <a:off x="189756" y="5708867"/>
            <a:ext cx="10225136" cy="1136104"/>
          </a:xfrm>
        </p:spPr>
        <p:txBody>
          <a:bodyPr>
            <a:noAutofit/>
          </a:bodyPr>
          <a:lstStyle/>
          <a:p>
            <a:r>
              <a:rPr lang="en-US" b="1" dirty="0">
                <a:solidFill>
                  <a:schemeClr val="accent5">
                    <a:lumMod val="40000"/>
                    <a:lumOff val="60000"/>
                  </a:schemeClr>
                </a:solidFill>
              </a:rPr>
              <a:t>KA220 - Cooperation Partnerships in Vocational Education and Training</a:t>
            </a:r>
            <a:endParaRPr lang="ro-RO" b="1" dirty="0">
              <a:solidFill>
                <a:schemeClr val="accent5">
                  <a:lumMod val="40000"/>
                  <a:lumOff val="60000"/>
                </a:schemeClr>
              </a:solidFill>
            </a:endParaRPr>
          </a:p>
          <a:p>
            <a:r>
              <a:rPr lang="en-US" b="1" dirty="0">
                <a:solidFill>
                  <a:srgbClr val="FFC000"/>
                </a:solidFill>
              </a:rPr>
              <a:t>2021-1-RO01-KA220-VET-000029622</a:t>
            </a:r>
          </a:p>
        </p:txBody>
      </p:sp>
      <p:pic>
        <p:nvPicPr>
          <p:cNvPr id="21" name="Google Shape;58;p2">
            <a:extLst>
              <a:ext uri="{FF2B5EF4-FFF2-40B4-BE49-F238E27FC236}">
                <a16:creationId xmlns="" xmlns:a16="http://schemas.microsoft.com/office/drawing/2014/main" id="{6BC6155F-E6B0-4A98-95F4-45218E57D4A3}"/>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25" name="Google Shape;64;p2" descr="metin içeren bir resim&#10;&#10;Açıklama otomatik olarak oluşturuldu">
            <a:extLst>
              <a:ext uri="{FF2B5EF4-FFF2-40B4-BE49-F238E27FC236}">
                <a16:creationId xmlns="" xmlns:a16="http://schemas.microsoft.com/office/drawing/2014/main" id="{D7BB16EB-AB72-43F4-974F-A16C52368D51}"/>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26" name="Picture 25">
            <a:extLst>
              <a:ext uri="{FF2B5EF4-FFF2-40B4-BE49-F238E27FC236}">
                <a16:creationId xmlns="" xmlns:a16="http://schemas.microsoft.com/office/drawing/2014/main" id="{3BFFDC2A-54DB-4A16-8553-057C9A7647E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27" name="Picture 26">
            <a:extLst>
              <a:ext uri="{FF2B5EF4-FFF2-40B4-BE49-F238E27FC236}">
                <a16:creationId xmlns="" xmlns:a16="http://schemas.microsoft.com/office/drawing/2014/main" id="{86519110-14B2-4B7A-8A31-817B434A6A41}"/>
              </a:ext>
            </a:extLst>
          </p:cNvPr>
          <p:cNvPicPr>
            <a:picLocks noChangeAspect="1"/>
          </p:cNvPicPr>
          <p:nvPr/>
        </p:nvPicPr>
        <p:blipFill>
          <a:blip r:embed="rId6"/>
          <a:stretch>
            <a:fillRect/>
          </a:stretch>
        </p:blipFill>
        <p:spPr>
          <a:xfrm>
            <a:off x="6398359" y="-8389"/>
            <a:ext cx="1268781" cy="917109"/>
          </a:xfrm>
          <a:prstGeom prst="rect">
            <a:avLst/>
          </a:prstGeom>
        </p:spPr>
      </p:pic>
      <p:pic>
        <p:nvPicPr>
          <p:cNvPr id="28" name="Picture 27">
            <a:extLst>
              <a:ext uri="{FF2B5EF4-FFF2-40B4-BE49-F238E27FC236}">
                <a16:creationId xmlns="" xmlns:a16="http://schemas.microsoft.com/office/drawing/2014/main" id="{64C1CEA7-A58C-4113-A435-826BD9857C19}"/>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9" name="Picture 28">
            <a:extLst>
              <a:ext uri="{FF2B5EF4-FFF2-40B4-BE49-F238E27FC236}">
                <a16:creationId xmlns="" xmlns:a16="http://schemas.microsoft.com/office/drawing/2014/main" id="{76C3FCFC-111D-43CF-B0EC-63117FA6E97D}"/>
              </a:ext>
            </a:extLst>
          </p:cNvPr>
          <p:cNvPicPr>
            <a:picLocks noChangeAspect="1"/>
          </p:cNvPicPr>
          <p:nvPr/>
        </p:nvPicPr>
        <p:blipFill>
          <a:blip r:embed="rId8"/>
          <a:stretch>
            <a:fillRect/>
          </a:stretch>
        </p:blipFill>
        <p:spPr>
          <a:xfrm>
            <a:off x="0" y="56333"/>
            <a:ext cx="2746694" cy="564356"/>
          </a:xfrm>
          <a:prstGeom prst="rect">
            <a:avLst/>
          </a:prstGeom>
        </p:spPr>
      </p:pic>
      <p:pic>
        <p:nvPicPr>
          <p:cNvPr id="30" name="Picture 29">
            <a:extLst>
              <a:ext uri="{FF2B5EF4-FFF2-40B4-BE49-F238E27FC236}">
                <a16:creationId xmlns="" xmlns:a16="http://schemas.microsoft.com/office/drawing/2014/main" id="{B375F5E6-D113-46D5-A000-4C2C4EF56575}"/>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31" name="Picture 30" descr="logo z przezroczystym">
            <a:extLst>
              <a:ext uri="{FF2B5EF4-FFF2-40B4-BE49-F238E27FC236}">
                <a16:creationId xmlns="" xmlns:a16="http://schemas.microsoft.com/office/drawing/2014/main" id="{1E9AB34E-A37D-4494-979B-4241944F910C}"/>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pic>
        <p:nvPicPr>
          <p:cNvPr id="7" name="Picture 6">
            <a:extLst>
              <a:ext uri="{FF2B5EF4-FFF2-40B4-BE49-F238E27FC236}">
                <a16:creationId xmlns="" xmlns:a16="http://schemas.microsoft.com/office/drawing/2014/main" id="{14825618-5307-48F1-9605-DF700E5CBD82}"/>
              </a:ext>
            </a:extLst>
          </p:cNvPr>
          <p:cNvPicPr>
            <a:picLocks noChangeAspect="1"/>
          </p:cNvPicPr>
          <p:nvPr/>
        </p:nvPicPr>
        <p:blipFill>
          <a:blip r:embed="rId11"/>
          <a:stretch>
            <a:fillRect/>
          </a:stretch>
        </p:blipFill>
        <p:spPr>
          <a:xfrm>
            <a:off x="4006180" y="1158353"/>
            <a:ext cx="3493870" cy="1907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 xmlns:a16="http://schemas.microsoft.com/office/drawing/2014/main" id="{7910769D-BA6C-4923-AB4B-C49B35C5015F}"/>
              </a:ext>
            </a:extLst>
          </p:cNvPr>
          <p:cNvSpPr txBox="1"/>
          <p:nvPr/>
        </p:nvSpPr>
        <p:spPr>
          <a:xfrm>
            <a:off x="366285" y="3574228"/>
            <a:ext cx="12064148" cy="738664"/>
          </a:xfrm>
          <a:prstGeom prst="rect">
            <a:avLst/>
          </a:prstGeom>
          <a:noFill/>
          <a:ln>
            <a:solidFill>
              <a:schemeClr val="accent1">
                <a:lumMod val="20000"/>
                <a:lumOff val="80000"/>
              </a:schemeClr>
            </a:solidFill>
          </a:ln>
        </p:spPr>
        <p:txBody>
          <a:bodyPr wrap="square">
            <a:spAutoFit/>
          </a:bodyPr>
          <a:lstStyle/>
          <a:p>
            <a:r>
              <a:rPr lang="en-GB" sz="4200" b="1" dirty="0" err="1">
                <a:solidFill>
                  <a:srgbClr val="FFFF00"/>
                </a:solidFill>
              </a:rPr>
              <a:t>SEAfarers</a:t>
            </a:r>
            <a:r>
              <a:rPr lang="en-GB" sz="4200" b="1" dirty="0">
                <a:solidFill>
                  <a:srgbClr val="FFFF00"/>
                </a:solidFill>
              </a:rPr>
              <a:t> Experiential Knowledge Based MENTORS</a:t>
            </a:r>
          </a:p>
        </p:txBody>
      </p:sp>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body" idx="1"/>
          </p:nvPr>
        </p:nvSpPr>
        <p:spPr>
          <a:xfrm>
            <a:off x="0" y="1363531"/>
            <a:ext cx="12187888" cy="142332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1.2. Platform specifications and methodology: </a:t>
            </a:r>
            <a:r>
              <a:rPr lang="tr-TR" sz="2200" dirty="0"/>
              <a:t>Specifications and a methodology both functional and technical will be discussed, agreed and documented prior development of the tool presenting experiential based knowledge gathered through Mentors. </a:t>
            </a:r>
            <a:r>
              <a:rPr lang="tr-TR" sz="2200" b="1" dirty="0"/>
              <a:t>Led by </a:t>
            </a:r>
            <a:r>
              <a:rPr lang="tr-TR" sz="2200" b="1" dirty="0">
                <a:solidFill>
                  <a:srgbClr val="FFFF00"/>
                </a:solidFill>
                <a:highlight>
                  <a:srgbClr val="E96717"/>
                </a:highlight>
              </a:rPr>
              <a:t>MARITIME INNOVATORS</a:t>
            </a:r>
            <a:endParaRPr sz="2200" b="1" dirty="0">
              <a:solidFill>
                <a:srgbClr val="FFFF00"/>
              </a:solidFill>
              <a:highlight>
                <a:srgbClr val="E96717"/>
              </a:highlight>
              <a:latin typeface="Trebuchet MS"/>
              <a:ea typeface="Trebuchet MS"/>
              <a:cs typeface="Trebuchet MS"/>
              <a:sym typeface="Trebuchet MS"/>
            </a:endParaRPr>
          </a:p>
        </p:txBody>
      </p:sp>
      <p:sp>
        <p:nvSpPr>
          <p:cNvPr id="6" name="Google Shape;216;p26">
            <a:extLst>
              <a:ext uri="{FF2B5EF4-FFF2-40B4-BE49-F238E27FC236}">
                <a16:creationId xmlns="" xmlns:a16="http://schemas.microsoft.com/office/drawing/2014/main" id="{D76B9898-74FD-0011-4B06-4A51E1BAEC43}"/>
              </a:ext>
            </a:extLst>
          </p:cNvPr>
          <p:cNvSpPr txBox="1">
            <a:spLocks/>
          </p:cNvSpPr>
          <p:nvPr/>
        </p:nvSpPr>
        <p:spPr>
          <a:xfrm>
            <a:off x="937" y="2534075"/>
            <a:ext cx="12187888" cy="190149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1.3. Content development: </a:t>
            </a:r>
            <a:r>
              <a:rPr lang="en-GB" sz="2200" dirty="0"/>
              <a:t>It will be based on the "experiential knowledge" collected through consultation from the potential mentors. It will cover </a:t>
            </a:r>
            <a:r>
              <a:rPr lang="en-GB" sz="2200" dirty="0">
                <a:solidFill>
                  <a:srgbClr val="FFFF00"/>
                </a:solidFill>
              </a:rPr>
              <a:t>Captains, 1st Officers, Officers, Chief Engineers, 1st Engineers in both Merchant and Royal Navy</a:t>
            </a:r>
            <a:r>
              <a:rPr lang="en-GB" sz="2200" dirty="0"/>
              <a:t>. The content will cover </a:t>
            </a:r>
            <a:r>
              <a:rPr lang="en-GB" sz="2200" dirty="0">
                <a:solidFill>
                  <a:srgbClr val="FFFF00"/>
                </a:solidFill>
              </a:rPr>
              <a:t>Mentoring, Mentor Teachers, Cadetship Promotion, Coaching, Soft Skills Development</a:t>
            </a:r>
            <a:r>
              <a:rPr lang="en-GB" sz="2200" dirty="0"/>
              <a:t>; Interview in job market, Cultural Aspects. Results collated through questionnaire/interviews will be used in putting together the final content. </a:t>
            </a:r>
            <a:r>
              <a:rPr lang="en-GB" sz="2200" b="1" dirty="0"/>
              <a:t>Led by </a:t>
            </a:r>
            <a:r>
              <a:rPr lang="en-GB" sz="2200" b="1" dirty="0">
                <a:solidFill>
                  <a:srgbClr val="FFFF00"/>
                </a:solidFill>
                <a:highlight>
                  <a:srgbClr val="E96717"/>
                </a:highlight>
              </a:rPr>
              <a:t>NVNA</a:t>
            </a:r>
            <a:endParaRPr lang="en-GB" sz="2200" b="1" dirty="0">
              <a:solidFill>
                <a:srgbClr val="FFFF00"/>
              </a:solidFill>
              <a:highlight>
                <a:srgbClr val="E96717"/>
              </a:highlight>
              <a:latin typeface="Trebuchet MS"/>
              <a:ea typeface="Trebuchet MS"/>
              <a:cs typeface="Trebuchet MS"/>
              <a:sym typeface="Trebuchet MS"/>
            </a:endParaRPr>
          </a:p>
        </p:txBody>
      </p:sp>
      <p:pic>
        <p:nvPicPr>
          <p:cNvPr id="8" name="Google Shape;58;p2">
            <a:extLst>
              <a:ext uri="{FF2B5EF4-FFF2-40B4-BE49-F238E27FC236}">
                <a16:creationId xmlns="" xmlns:a16="http://schemas.microsoft.com/office/drawing/2014/main" id="{EF04E0D8-76F4-4CC7-F8C8-641279F8EF26}"/>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9" name="Google Shape;64;p2" descr="metin içeren bir resim&#10;&#10;Açıklama otomatik olarak oluşturuldu">
            <a:extLst>
              <a:ext uri="{FF2B5EF4-FFF2-40B4-BE49-F238E27FC236}">
                <a16:creationId xmlns="" xmlns:a16="http://schemas.microsoft.com/office/drawing/2014/main" id="{D4F3EDB4-EE7C-AFD2-8141-997E28F34DBE}"/>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0" name="Picture 9">
            <a:extLst>
              <a:ext uri="{FF2B5EF4-FFF2-40B4-BE49-F238E27FC236}">
                <a16:creationId xmlns="" xmlns:a16="http://schemas.microsoft.com/office/drawing/2014/main" id="{598B90D8-DBF1-B626-2FBB-69FD0FF88CB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1" name="Picture 10">
            <a:extLst>
              <a:ext uri="{FF2B5EF4-FFF2-40B4-BE49-F238E27FC236}">
                <a16:creationId xmlns="" xmlns:a16="http://schemas.microsoft.com/office/drawing/2014/main" id="{6056523D-C666-7B13-601D-13C87FAE16A8}"/>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2" name="Picture 11">
            <a:extLst>
              <a:ext uri="{FF2B5EF4-FFF2-40B4-BE49-F238E27FC236}">
                <a16:creationId xmlns="" xmlns:a16="http://schemas.microsoft.com/office/drawing/2014/main" id="{754A7371-8227-0EA6-2868-79C7841CC7C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3" name="Picture 12">
            <a:extLst>
              <a:ext uri="{FF2B5EF4-FFF2-40B4-BE49-F238E27FC236}">
                <a16:creationId xmlns="" xmlns:a16="http://schemas.microsoft.com/office/drawing/2014/main" id="{9E6BEE0D-44F4-2E1A-B581-71503C6C9D6D}"/>
              </a:ext>
            </a:extLst>
          </p:cNvPr>
          <p:cNvPicPr>
            <a:picLocks noChangeAspect="1"/>
          </p:cNvPicPr>
          <p:nvPr/>
        </p:nvPicPr>
        <p:blipFill>
          <a:blip r:embed="rId8"/>
          <a:stretch>
            <a:fillRect/>
          </a:stretch>
        </p:blipFill>
        <p:spPr>
          <a:xfrm>
            <a:off x="0" y="56333"/>
            <a:ext cx="2746694" cy="564356"/>
          </a:xfrm>
          <a:prstGeom prst="rect">
            <a:avLst/>
          </a:prstGeom>
        </p:spPr>
      </p:pic>
      <p:pic>
        <p:nvPicPr>
          <p:cNvPr id="14" name="Picture 13">
            <a:extLst>
              <a:ext uri="{FF2B5EF4-FFF2-40B4-BE49-F238E27FC236}">
                <a16:creationId xmlns="" xmlns:a16="http://schemas.microsoft.com/office/drawing/2014/main" id="{0B672901-316C-92C2-F135-5FFCE431DA46}"/>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5" name="Picture 14" descr="logo z przezroczystym">
            <a:extLst>
              <a:ext uri="{FF2B5EF4-FFF2-40B4-BE49-F238E27FC236}">
                <a16:creationId xmlns="" xmlns:a16="http://schemas.microsoft.com/office/drawing/2014/main" id="{059CDAAF-37EB-5CD6-6B83-9802E0B7D18D}"/>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9" name="Google Shape;223;p27">
            <a:extLst>
              <a:ext uri="{FF2B5EF4-FFF2-40B4-BE49-F238E27FC236}">
                <a16:creationId xmlns="" xmlns:a16="http://schemas.microsoft.com/office/drawing/2014/main" id="{A178ABCC-430A-64A3-258D-26520F8119C3}"/>
              </a:ext>
            </a:extLst>
          </p:cNvPr>
          <p:cNvSpPr txBox="1">
            <a:spLocks/>
          </p:cNvSpPr>
          <p:nvPr/>
        </p:nvSpPr>
        <p:spPr>
          <a:xfrm>
            <a:off x="-7637" y="4597272"/>
            <a:ext cx="11954284" cy="173702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1.4. Programming of online platform: </a:t>
            </a:r>
            <a:r>
              <a:rPr lang="en-GB" sz="2200" dirty="0"/>
              <a:t>A technological solution as a web-based platform using an advanced learning platform. The latter will be an advanced platform with </a:t>
            </a:r>
            <a:r>
              <a:rPr lang="en-GB" sz="2200" dirty="0">
                <a:solidFill>
                  <a:srgbClr val="FFFF00"/>
                </a:solidFill>
              </a:rPr>
              <a:t>capabilities for course creation, configuration and packaging to standardised formats, learning communities’ creation and management, both synchronous and asynchronous learning, collaboration and evaluation services</a:t>
            </a:r>
            <a:r>
              <a:rPr lang="en-GB" sz="2200" dirty="0"/>
              <a:t>, etc. Interactive simulations of identified scenarios of critical situations or any other type of learning content will be plugged in the learning platform and used by the learners. </a:t>
            </a:r>
            <a:r>
              <a:rPr lang="en-GB" sz="2200" dirty="0">
                <a:solidFill>
                  <a:srgbClr val="FFFF00"/>
                </a:solidFill>
                <a:highlight>
                  <a:srgbClr val="E96717"/>
                </a:highlight>
              </a:rPr>
              <a:t>The platform is offered by </a:t>
            </a:r>
            <a:r>
              <a:rPr lang="en-GB" sz="2200" dirty="0" err="1">
                <a:solidFill>
                  <a:srgbClr val="FFFF00"/>
                </a:solidFill>
                <a:highlight>
                  <a:srgbClr val="E96717"/>
                </a:highlight>
              </a:rPr>
              <a:t>Spinaker</a:t>
            </a:r>
            <a:r>
              <a:rPr lang="en-GB" sz="2200" dirty="0">
                <a:solidFill>
                  <a:srgbClr val="FFFF00"/>
                </a:solidFill>
                <a:highlight>
                  <a:srgbClr val="E96717"/>
                </a:highlight>
              </a:rPr>
              <a:t> to the project</a:t>
            </a:r>
            <a:r>
              <a:rPr lang="en-GB" sz="2200" dirty="0"/>
              <a:t>. </a:t>
            </a:r>
            <a:r>
              <a:rPr lang="en-GB" sz="2200" b="1" dirty="0"/>
              <a:t>Led by </a:t>
            </a:r>
            <a:r>
              <a:rPr lang="en-GB" sz="2200" b="1" dirty="0">
                <a:solidFill>
                  <a:srgbClr val="FFFF00"/>
                </a:solidFill>
                <a:highlight>
                  <a:srgbClr val="E96717"/>
                </a:highlight>
              </a:rPr>
              <a:t>SPINAKER</a:t>
            </a:r>
            <a:endParaRPr lang="en-GB" sz="2200" b="1" dirty="0">
              <a:solidFill>
                <a:srgbClr val="FFFF00"/>
              </a:solidFill>
              <a:highlight>
                <a:srgbClr val="E96717"/>
              </a:highlight>
              <a:latin typeface="Trebuchet MS"/>
              <a:ea typeface="Trebuchet MS"/>
              <a:cs typeface="Trebuchet MS"/>
              <a:sym typeface="Trebuchet MS"/>
            </a:endParaRPr>
          </a:p>
        </p:txBody>
      </p:sp>
    </p:spTree>
    <p:extLst>
      <p:ext uri="{BB962C8B-B14F-4D97-AF65-F5344CB8AC3E}">
        <p14:creationId xmlns:p14="http://schemas.microsoft.com/office/powerpoint/2010/main" val="85786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6" name="Google Shape;230;p28">
            <a:extLst>
              <a:ext uri="{FF2B5EF4-FFF2-40B4-BE49-F238E27FC236}">
                <a16:creationId xmlns="" xmlns:a16="http://schemas.microsoft.com/office/drawing/2014/main" id="{540D2B3A-CD06-E3C7-21C2-AB5367A920F7}"/>
              </a:ext>
            </a:extLst>
          </p:cNvPr>
          <p:cNvSpPr txBox="1">
            <a:spLocks/>
          </p:cNvSpPr>
          <p:nvPr/>
        </p:nvSpPr>
        <p:spPr>
          <a:xfrm>
            <a:off x="0" y="1530516"/>
            <a:ext cx="11954284" cy="132543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1.5. Design User Interface: </a:t>
            </a:r>
            <a:r>
              <a:rPr lang="en-GB" sz="2200" dirty="0"/>
              <a:t>The partners will agree on </a:t>
            </a:r>
            <a:r>
              <a:rPr lang="ro-RO" sz="2200" dirty="0"/>
              <a:t>a</a:t>
            </a:r>
            <a:r>
              <a:rPr lang="en-GB" sz="2200" dirty="0"/>
              <a:t>n </a:t>
            </a:r>
            <a:r>
              <a:rPr lang="en-GB" sz="2200" dirty="0">
                <a:solidFill>
                  <a:srgbClr val="FFFF00"/>
                </a:solidFill>
              </a:rPr>
              <a:t>User Interface </a:t>
            </a:r>
            <a:r>
              <a:rPr lang="en-GB" sz="2200" dirty="0"/>
              <a:t>that is most suitable for the training which will give easy access and allows for self-explaining interaction. The course will function through a popular </a:t>
            </a:r>
            <a:r>
              <a:rPr lang="en-GB" sz="2200" dirty="0">
                <a:solidFill>
                  <a:srgbClr val="FFFF00"/>
                </a:solidFill>
              </a:rPr>
              <a:t>Graphical User Interface</a:t>
            </a:r>
            <a:r>
              <a:rPr lang="en-GB" sz="2200" dirty="0"/>
              <a:t>, a user-centred design that shall be user-friendly, simple, easy to use. </a:t>
            </a:r>
            <a:r>
              <a:rPr lang="en-GB" sz="2200" b="1" dirty="0"/>
              <a:t>Led by </a:t>
            </a:r>
            <a:r>
              <a:rPr lang="en-GB" sz="2200" b="1" dirty="0">
                <a:solidFill>
                  <a:srgbClr val="FFFF00"/>
                </a:solidFill>
                <a:highlight>
                  <a:srgbClr val="E96717"/>
                </a:highlight>
              </a:rPr>
              <a:t>PNA</a:t>
            </a:r>
            <a:r>
              <a:rPr lang="en-GB" sz="2200" b="1" dirty="0">
                <a:solidFill>
                  <a:srgbClr val="FFFF00"/>
                </a:solidFill>
              </a:rPr>
              <a:t> </a:t>
            </a:r>
            <a:endParaRPr lang="en-GB" sz="2200" b="1" dirty="0">
              <a:solidFill>
                <a:srgbClr val="FFFF00"/>
              </a:solidFill>
              <a:latin typeface="Trebuchet MS"/>
              <a:ea typeface="Trebuchet MS"/>
              <a:cs typeface="Trebuchet MS"/>
              <a:sym typeface="Trebuchet MS"/>
            </a:endParaRPr>
          </a:p>
        </p:txBody>
      </p:sp>
      <p:sp>
        <p:nvSpPr>
          <p:cNvPr id="7" name="Google Shape;237;p29">
            <a:extLst>
              <a:ext uri="{FF2B5EF4-FFF2-40B4-BE49-F238E27FC236}">
                <a16:creationId xmlns="" xmlns:a16="http://schemas.microsoft.com/office/drawing/2014/main" id="{FFD420D7-3A24-FA3B-3A0B-2233824F0A30}"/>
              </a:ext>
            </a:extLst>
          </p:cNvPr>
          <p:cNvSpPr txBox="1">
            <a:spLocks/>
          </p:cNvSpPr>
          <p:nvPr/>
        </p:nvSpPr>
        <p:spPr>
          <a:xfrm>
            <a:off x="-17973" y="3491157"/>
            <a:ext cx="11954284" cy="211752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1.6. Testing and Improving</a:t>
            </a:r>
            <a:r>
              <a:rPr lang="en-GB" sz="2200" dirty="0">
                <a:solidFill>
                  <a:srgbClr val="FF0000"/>
                </a:solidFill>
                <a:highlight>
                  <a:srgbClr val="FFFF00"/>
                </a:highlight>
              </a:rPr>
              <a:t>: </a:t>
            </a:r>
            <a:r>
              <a:rPr lang="en-GB" sz="2200" dirty="0"/>
              <a:t>In line with EQAVET principles the partners will </a:t>
            </a:r>
            <a:r>
              <a:rPr lang="en-GB" sz="2200" dirty="0">
                <a:solidFill>
                  <a:srgbClr val="FFFF00"/>
                </a:solidFill>
              </a:rPr>
              <a:t>evaluate and improve the e-learning system developed</a:t>
            </a:r>
            <a:r>
              <a:rPr lang="en-GB" sz="2200" dirty="0"/>
              <a:t>. This will lead receiving approval from industrial and social partners. 3 piloting groups will be separately arranged after the improvements have taken place. 3 piloting groups will be formed with at least 8 seafarers/end-users from the 3 different countries (Poland, Lithuania, Romania) with an experienced teacher. A teacher will lead the group and verify their knowledge and fill their knowledge gaps. </a:t>
            </a:r>
            <a:r>
              <a:rPr lang="en-GB" sz="2200" b="1" dirty="0">
                <a:solidFill>
                  <a:srgbClr val="FFFF00"/>
                </a:solidFill>
              </a:rPr>
              <a:t>All participants including the teacher will fill in a </a:t>
            </a:r>
            <a:r>
              <a:rPr lang="en-GB" sz="2200" b="1" dirty="0">
                <a:solidFill>
                  <a:srgbClr val="FFFF00"/>
                </a:solidFill>
                <a:highlight>
                  <a:srgbClr val="E96717"/>
                </a:highlight>
              </a:rPr>
              <a:t>questionnaire</a:t>
            </a:r>
            <a:r>
              <a:rPr lang="en-GB" sz="2200" b="1" dirty="0">
                <a:solidFill>
                  <a:srgbClr val="FFFF00"/>
                </a:solidFill>
              </a:rPr>
              <a:t>. All questionnaires will be </a:t>
            </a:r>
            <a:r>
              <a:rPr lang="en-GB" sz="2200" b="1" dirty="0">
                <a:solidFill>
                  <a:srgbClr val="FFFF00"/>
                </a:solidFill>
                <a:highlight>
                  <a:srgbClr val="E96717"/>
                </a:highlight>
              </a:rPr>
              <a:t>summarised into one report </a:t>
            </a:r>
            <a:r>
              <a:rPr lang="en-GB" sz="2200" b="1" dirty="0">
                <a:solidFill>
                  <a:srgbClr val="FFFF00"/>
                </a:solidFill>
              </a:rPr>
              <a:t>and improvements made</a:t>
            </a:r>
            <a:r>
              <a:rPr lang="en-GB" sz="2200" b="1" dirty="0"/>
              <a:t>. </a:t>
            </a:r>
            <a:endParaRPr lang="en-GB" sz="2200" b="1" dirty="0">
              <a:latin typeface="Trebuchet MS"/>
              <a:ea typeface="Trebuchet MS"/>
              <a:cs typeface="Trebuchet MS"/>
              <a:sym typeface="Trebuchet MS"/>
            </a:endParaRPr>
          </a:p>
        </p:txBody>
      </p:sp>
      <p:pic>
        <p:nvPicPr>
          <p:cNvPr id="10" name="Google Shape;58;p2">
            <a:extLst>
              <a:ext uri="{FF2B5EF4-FFF2-40B4-BE49-F238E27FC236}">
                <a16:creationId xmlns="" xmlns:a16="http://schemas.microsoft.com/office/drawing/2014/main" id="{DED76075-A473-5443-379B-83C661D7F40F}"/>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1" name="Google Shape;64;p2" descr="metin içeren bir resim&#10;&#10;Açıklama otomatik olarak oluşturuldu">
            <a:extLst>
              <a:ext uri="{FF2B5EF4-FFF2-40B4-BE49-F238E27FC236}">
                <a16:creationId xmlns="" xmlns:a16="http://schemas.microsoft.com/office/drawing/2014/main" id="{A50672F4-4775-CB0D-865C-FE7FBA7A1BE5}"/>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2" name="Picture 11">
            <a:extLst>
              <a:ext uri="{FF2B5EF4-FFF2-40B4-BE49-F238E27FC236}">
                <a16:creationId xmlns="" xmlns:a16="http://schemas.microsoft.com/office/drawing/2014/main" id="{84A16A21-FE47-2F1C-BDC8-4E607BC60923}"/>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3" name="Picture 12">
            <a:extLst>
              <a:ext uri="{FF2B5EF4-FFF2-40B4-BE49-F238E27FC236}">
                <a16:creationId xmlns="" xmlns:a16="http://schemas.microsoft.com/office/drawing/2014/main" id="{89FE224F-D6BB-5DA5-B5B5-7D8D751457BB}"/>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4" name="Picture 13">
            <a:extLst>
              <a:ext uri="{FF2B5EF4-FFF2-40B4-BE49-F238E27FC236}">
                <a16:creationId xmlns="" xmlns:a16="http://schemas.microsoft.com/office/drawing/2014/main" id="{23FA542E-5FD4-44CE-13E2-7015968096D4}"/>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5" name="Picture 14">
            <a:extLst>
              <a:ext uri="{FF2B5EF4-FFF2-40B4-BE49-F238E27FC236}">
                <a16:creationId xmlns="" xmlns:a16="http://schemas.microsoft.com/office/drawing/2014/main" id="{71F62CC2-3020-FDDE-0A7F-DA167EA7CE88}"/>
              </a:ext>
            </a:extLst>
          </p:cNvPr>
          <p:cNvPicPr>
            <a:picLocks noChangeAspect="1"/>
          </p:cNvPicPr>
          <p:nvPr/>
        </p:nvPicPr>
        <p:blipFill>
          <a:blip r:embed="rId8"/>
          <a:stretch>
            <a:fillRect/>
          </a:stretch>
        </p:blipFill>
        <p:spPr>
          <a:xfrm>
            <a:off x="0" y="56333"/>
            <a:ext cx="2746694" cy="564356"/>
          </a:xfrm>
          <a:prstGeom prst="rect">
            <a:avLst/>
          </a:prstGeom>
        </p:spPr>
      </p:pic>
      <p:pic>
        <p:nvPicPr>
          <p:cNvPr id="16" name="Picture 15">
            <a:extLst>
              <a:ext uri="{FF2B5EF4-FFF2-40B4-BE49-F238E27FC236}">
                <a16:creationId xmlns="" xmlns:a16="http://schemas.microsoft.com/office/drawing/2014/main" id="{31398579-9DFD-28F9-51AC-6A2AE912E2DA}"/>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7" name="Picture 16" descr="logo z przezroczystym">
            <a:extLst>
              <a:ext uri="{FF2B5EF4-FFF2-40B4-BE49-F238E27FC236}">
                <a16:creationId xmlns="" xmlns:a16="http://schemas.microsoft.com/office/drawing/2014/main" id="{F7D55257-8AA1-30DD-602F-56A892F6A582}"/>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20137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189756" y="1419825"/>
            <a:ext cx="10081120"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highlight>
                  <a:srgbClr val="FF0000"/>
                </a:highlight>
                <a:latin typeface="Trebuchet MS"/>
                <a:ea typeface="Trebuchet MS"/>
                <a:cs typeface="Trebuchet MS"/>
                <a:sym typeface="Trebuchet MS"/>
              </a:rPr>
              <a:t>Intellectual Output 2: SEA MENTOR Guidance Tool</a:t>
            </a:r>
            <a:endParaRPr b="1" dirty="0">
              <a:solidFill>
                <a:srgbClr val="FFFF00"/>
              </a:solidFill>
              <a:highlight>
                <a:srgbClr val="FF0000"/>
              </a:highlight>
            </a:endParaRPr>
          </a:p>
        </p:txBody>
      </p:sp>
      <p:sp>
        <p:nvSpPr>
          <p:cNvPr id="245" name="Google Shape;245;p30"/>
          <p:cNvSpPr txBox="1">
            <a:spLocks noGrp="1"/>
          </p:cNvSpPr>
          <p:nvPr>
            <p:ph type="body" idx="1"/>
          </p:nvPr>
        </p:nvSpPr>
        <p:spPr>
          <a:xfrm>
            <a:off x="-32631" y="2020371"/>
            <a:ext cx="12221456" cy="474755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280"/>
              <a:buFont typeface="Noto Sans Symbols"/>
              <a:buChar char="►"/>
            </a:pPr>
            <a:r>
              <a:rPr lang="tr-TR" sz="2000" dirty="0"/>
              <a:t>This IO offering technological solution will allow online access to the advanced Online "</a:t>
            </a:r>
            <a:r>
              <a:rPr lang="tr-TR" sz="2000" b="1" dirty="0">
                <a:solidFill>
                  <a:srgbClr val="FFFF00"/>
                </a:solidFill>
              </a:rPr>
              <a:t>Experiential Knowledge" Guidance tool</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The tool will be designed to provide new users new skills and knowledge acquired from </a:t>
            </a:r>
            <a:r>
              <a:rPr lang="tr-TR" sz="2000" b="1" dirty="0">
                <a:solidFill>
                  <a:srgbClr val="FFFF00"/>
                </a:solidFill>
              </a:rPr>
              <a:t>Sea Mentors Online Platform</a:t>
            </a:r>
            <a:r>
              <a:rPr lang="en-US" sz="2000" b="1" dirty="0">
                <a:solidFill>
                  <a:srgbClr val="FFFF00"/>
                </a:solidFill>
              </a:rPr>
              <a:t> </a:t>
            </a:r>
            <a:r>
              <a:rPr lang="en-US" sz="2000" dirty="0"/>
              <a:t>- t</a:t>
            </a:r>
            <a:r>
              <a:rPr lang="tr-TR" sz="2000" dirty="0"/>
              <a:t>he tool will have the the capability to store, retrieve, manipulate and present meaningful information extracted from experiential knowledge. </a:t>
            </a:r>
            <a:endParaRPr lang="en-US" sz="2000" dirty="0"/>
          </a:p>
          <a:p>
            <a:pPr marL="228531" indent="-228531" algn="just">
              <a:spcBef>
                <a:spcPts val="0"/>
              </a:spcBef>
              <a:buClr>
                <a:schemeClr val="accent5"/>
              </a:buClr>
              <a:buSzPts val="1280"/>
              <a:buFont typeface="Noto Sans Symbols"/>
              <a:buChar char="►"/>
            </a:pPr>
            <a:r>
              <a:rPr lang="tr-TR" sz="2000" dirty="0"/>
              <a:t>Main product of the intellectual output will be an on line tool to be used by seafarers </a:t>
            </a:r>
            <a:r>
              <a:rPr lang="tr-TR" sz="2000" b="1" dirty="0">
                <a:solidFill>
                  <a:srgbClr val="FFFF00"/>
                </a:solidFill>
              </a:rPr>
              <a:t>to learn experiential knowledge </a:t>
            </a:r>
            <a:r>
              <a:rPr lang="tr-TR" sz="2000" dirty="0"/>
              <a:t>presented in the platform so that lessons can be learned from </a:t>
            </a:r>
            <a:r>
              <a:rPr lang="tr-TR" sz="2000" b="1" dirty="0">
                <a:solidFill>
                  <a:srgbClr val="FFFF00"/>
                </a:solidFill>
              </a:rPr>
              <a:t>past experiences</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It will be used by </a:t>
            </a:r>
            <a:r>
              <a:rPr lang="tr-TR" sz="2000" b="1" dirty="0">
                <a:solidFill>
                  <a:srgbClr val="FFFF00"/>
                </a:solidFill>
              </a:rPr>
              <a:t>juniors interested in progressing to further ranks </a:t>
            </a:r>
            <a:r>
              <a:rPr lang="tr-TR" sz="2000" dirty="0"/>
              <a:t>such as captain/engineers (mentors) which will help them enhance their competence via learning from others and create better opportunities to work</a:t>
            </a:r>
            <a:r>
              <a:rPr lang="en-US" sz="2000" dirty="0"/>
              <a:t>.</a:t>
            </a:r>
          </a:p>
          <a:p>
            <a:pPr marL="228531" indent="-228531" algn="just">
              <a:spcBef>
                <a:spcPts val="0"/>
              </a:spcBef>
              <a:buClr>
                <a:schemeClr val="accent5"/>
              </a:buClr>
              <a:buSzPts val="1280"/>
              <a:buFont typeface="Noto Sans Symbols"/>
              <a:buChar char="►"/>
            </a:pPr>
            <a:r>
              <a:rPr lang="tr-TR" sz="2000" dirty="0"/>
              <a:t>The tool will provide a platform for juniors a choice of </a:t>
            </a:r>
            <a:r>
              <a:rPr lang="tr-TR" sz="2000" b="1" dirty="0">
                <a:solidFill>
                  <a:srgbClr val="FFFF00"/>
                </a:solidFill>
              </a:rPr>
              <a:t>additional career paths</a:t>
            </a:r>
            <a:r>
              <a:rPr lang="tr-TR" sz="2000" dirty="0"/>
              <a:t>, including </a:t>
            </a:r>
            <a:r>
              <a:rPr lang="tr-TR" sz="2000" b="1" dirty="0">
                <a:solidFill>
                  <a:srgbClr val="FFFF00"/>
                </a:solidFill>
              </a:rPr>
              <a:t>entrepreneurship</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This guidance tool may be used at all levels and open to captains </a:t>
            </a:r>
            <a:r>
              <a:rPr lang="tr-TR" sz="2000" b="1" dirty="0">
                <a:solidFill>
                  <a:srgbClr val="FFFF00"/>
                </a:solidFill>
              </a:rPr>
              <a:t>additional pathways for transition to work</a:t>
            </a:r>
            <a:r>
              <a:rPr lang="tr-TR" sz="2000" dirty="0"/>
              <a:t>. The tools` methodology will include a variety of randomly offered "experiential knowledge databank" for users to access. </a:t>
            </a:r>
            <a:endParaRPr lang="en-US" sz="2000" dirty="0"/>
          </a:p>
          <a:p>
            <a:pPr marL="228531" indent="-228531" algn="just">
              <a:spcBef>
                <a:spcPts val="0"/>
              </a:spcBef>
              <a:buClr>
                <a:schemeClr val="accent5"/>
              </a:buClr>
              <a:buSzPts val="1280"/>
              <a:buFont typeface="Noto Sans Symbols"/>
              <a:buChar char="►"/>
            </a:pPr>
            <a:r>
              <a:rPr lang="tr-TR" sz="2000" dirty="0"/>
              <a:t>On-line tool that will consist from a </a:t>
            </a:r>
            <a:r>
              <a:rPr lang="tr-TR" sz="2000" b="1" dirty="0">
                <a:solidFill>
                  <a:srgbClr val="FFFF00"/>
                </a:solidFill>
              </a:rPr>
              <a:t>test, asking questions about the personal interests, personality features, skills, physical condition, knowledge and experience </a:t>
            </a:r>
            <a:r>
              <a:rPr lang="tr-TR" sz="2000" dirty="0"/>
              <a:t>of the user and will provide a feedback with a report suggesting one or more of the experiential knowledge and related Mentors and if requested their profiles. </a:t>
            </a:r>
            <a:endParaRPr lang="en-US" sz="2000" dirty="0"/>
          </a:p>
          <a:p>
            <a:pPr marL="228531" indent="-228531" algn="just">
              <a:spcBef>
                <a:spcPts val="0"/>
              </a:spcBef>
              <a:buClr>
                <a:schemeClr val="accent5"/>
              </a:buClr>
              <a:buSzPts val="1280"/>
              <a:buFont typeface="Noto Sans Symbols"/>
              <a:buChar char="►"/>
            </a:pPr>
            <a:endParaRPr sz="1600" b="1" dirty="0">
              <a:latin typeface="Trebuchet MS"/>
              <a:ea typeface="Trebuchet MS"/>
              <a:cs typeface="Trebuchet MS"/>
              <a:sym typeface="Trebuchet MS"/>
            </a:endParaRPr>
          </a:p>
        </p:txBody>
      </p:sp>
      <p:pic>
        <p:nvPicPr>
          <p:cNvPr id="2" name="Google Shape;58;p2">
            <a:extLst>
              <a:ext uri="{FF2B5EF4-FFF2-40B4-BE49-F238E27FC236}">
                <a16:creationId xmlns="" xmlns:a16="http://schemas.microsoft.com/office/drawing/2014/main" id="{E03D7BEE-71A6-B576-93B6-BB5535F62967}"/>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 xmlns:a16="http://schemas.microsoft.com/office/drawing/2014/main" id="{417B2462-6F01-4721-2765-96369D870616}"/>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 xmlns:a16="http://schemas.microsoft.com/office/drawing/2014/main" id="{943741A6-F04B-2F04-7DE9-A0455ADB3C10}"/>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 xmlns:a16="http://schemas.microsoft.com/office/drawing/2014/main" id="{196D2F8A-27B9-243F-DBAE-6807C5D01CC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 xmlns:a16="http://schemas.microsoft.com/office/drawing/2014/main" id="{6D288181-0E5D-DB6E-F5B7-E96B9FC2808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 xmlns:a16="http://schemas.microsoft.com/office/drawing/2014/main" id="{391E12E6-708A-897C-867B-D7AB3D8609E1}"/>
              </a:ext>
            </a:extLst>
          </p:cNvPr>
          <p:cNvPicPr>
            <a:picLocks noChangeAspect="1"/>
          </p:cNvPicPr>
          <p:nvPr/>
        </p:nvPicPr>
        <p:blipFill>
          <a:blip r:embed="rId8"/>
          <a:stretch>
            <a:fillRect/>
          </a:stretch>
        </p:blipFill>
        <p:spPr>
          <a:xfrm>
            <a:off x="0" y="56333"/>
            <a:ext cx="2746694" cy="564356"/>
          </a:xfrm>
          <a:prstGeom prst="rect">
            <a:avLst/>
          </a:prstGeom>
        </p:spPr>
      </p:pic>
      <p:pic>
        <p:nvPicPr>
          <p:cNvPr id="8" name="Picture 7">
            <a:extLst>
              <a:ext uri="{FF2B5EF4-FFF2-40B4-BE49-F238E27FC236}">
                <a16:creationId xmlns="" xmlns:a16="http://schemas.microsoft.com/office/drawing/2014/main" id="{1BFB9489-09AD-C747-B37D-229B4F43761E}"/>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 xmlns:a16="http://schemas.microsoft.com/office/drawing/2014/main" id="{19F1B00C-BBD1-373B-CE6D-340EAC07D591}"/>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0664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body" idx="1"/>
          </p:nvPr>
        </p:nvSpPr>
        <p:spPr>
          <a:xfrm>
            <a:off x="33154" y="1985963"/>
            <a:ext cx="12154734" cy="179285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2.1. Specifications and methodology</a:t>
            </a:r>
            <a:r>
              <a:rPr lang="tr-TR" sz="2200" b="1" dirty="0"/>
              <a:t>: </a:t>
            </a:r>
            <a:r>
              <a:rPr lang="tr-TR" sz="2200" dirty="0"/>
              <a:t>The specifications and methodology for the tool will be discussed and agreed between partners that will subsequently formulate "</a:t>
            </a:r>
            <a:r>
              <a:rPr lang="tr-TR" sz="2200" dirty="0">
                <a:solidFill>
                  <a:srgbClr val="FFFF00"/>
                </a:solidFill>
              </a:rPr>
              <a:t>experiential knowledge</a:t>
            </a:r>
            <a:r>
              <a:rPr lang="tr-TR" sz="2200" dirty="0"/>
              <a:t>" </a:t>
            </a:r>
            <a:r>
              <a:rPr lang="tr-TR" sz="2200" dirty="0">
                <a:solidFill>
                  <a:srgbClr val="FFFF00"/>
                </a:solidFill>
              </a:rPr>
              <a:t>database for the tool</a:t>
            </a:r>
            <a:r>
              <a:rPr lang="tr-TR" sz="2200" dirty="0"/>
              <a:t>. Based on the outcome, the IT partner </a:t>
            </a:r>
            <a:r>
              <a:rPr lang="tr-TR" sz="2200" dirty="0">
                <a:solidFill>
                  <a:srgbClr val="FFFF00"/>
                </a:solidFill>
              </a:rPr>
              <a:t>will develop an example which will be discussed and reviewed to move next stage</a:t>
            </a:r>
            <a:r>
              <a:rPr lang="tr-TR" sz="2200" dirty="0"/>
              <a:t>. Once the specifications and methodologies have been developed, tested and approved against the Total Quality Management Plan, a </a:t>
            </a:r>
            <a:r>
              <a:rPr lang="tr-TR" sz="2200" dirty="0">
                <a:solidFill>
                  <a:srgbClr val="FFFF00"/>
                </a:solidFill>
                <a:highlight>
                  <a:srgbClr val="E96717"/>
                </a:highlight>
              </a:rPr>
              <a:t>short handbook will be produced </a:t>
            </a:r>
            <a:r>
              <a:rPr lang="tr-TR" sz="2200" dirty="0"/>
              <a:t>to be used by the partners involved in the software development. </a:t>
            </a:r>
            <a:r>
              <a:rPr lang="tr-TR" sz="2200" b="1" dirty="0"/>
              <a:t>Led by </a:t>
            </a:r>
            <a:r>
              <a:rPr lang="tr-TR" sz="2200" b="1" dirty="0">
                <a:solidFill>
                  <a:srgbClr val="FFFF00"/>
                </a:solidFill>
                <a:highlight>
                  <a:srgbClr val="E96717"/>
                </a:highlight>
              </a:rPr>
              <a:t>SPINAKER</a:t>
            </a:r>
            <a:endParaRPr sz="2200" b="1" dirty="0">
              <a:solidFill>
                <a:srgbClr val="FFFF00"/>
              </a:solidFill>
              <a:highlight>
                <a:srgbClr val="E96717"/>
              </a:highlight>
              <a:latin typeface="Trebuchet MS"/>
              <a:ea typeface="Trebuchet MS"/>
              <a:cs typeface="Trebuchet MS"/>
              <a:sym typeface="Trebuchet MS"/>
            </a:endParaRPr>
          </a:p>
        </p:txBody>
      </p:sp>
      <p:sp>
        <p:nvSpPr>
          <p:cNvPr id="251" name="Google Shape;251;p31"/>
          <p:cNvSpPr txBox="1">
            <a:spLocks noGrp="1"/>
          </p:cNvSpPr>
          <p:nvPr>
            <p:ph type="title"/>
          </p:nvPr>
        </p:nvSpPr>
        <p:spPr>
          <a:xfrm>
            <a:off x="248802" y="1212595"/>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2: SEA MENTOR Guidance Tool</a:t>
            </a:r>
            <a:endParaRPr b="1" dirty="0">
              <a:solidFill>
                <a:srgbClr val="FFFF00"/>
              </a:solidFill>
            </a:endParaRPr>
          </a:p>
        </p:txBody>
      </p:sp>
      <p:pic>
        <p:nvPicPr>
          <p:cNvPr id="4" name="Google Shape;58;p2">
            <a:extLst>
              <a:ext uri="{FF2B5EF4-FFF2-40B4-BE49-F238E27FC236}">
                <a16:creationId xmlns="" xmlns:a16="http://schemas.microsoft.com/office/drawing/2014/main" id="{46E32742-447E-0651-B616-6305495B1B3B}"/>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5" name="Google Shape;64;p2" descr="metin içeren bir resim&#10;&#10;Açıklama otomatik olarak oluşturuldu">
            <a:extLst>
              <a:ext uri="{FF2B5EF4-FFF2-40B4-BE49-F238E27FC236}">
                <a16:creationId xmlns="" xmlns:a16="http://schemas.microsoft.com/office/drawing/2014/main" id="{1B7525B0-88D7-1479-44E3-CD3B5700541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6" name="Picture 5">
            <a:extLst>
              <a:ext uri="{FF2B5EF4-FFF2-40B4-BE49-F238E27FC236}">
                <a16:creationId xmlns="" xmlns:a16="http://schemas.microsoft.com/office/drawing/2014/main" id="{62A45B28-FF72-E4B8-57C8-FA2A64BB9CA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7" name="Picture 6">
            <a:extLst>
              <a:ext uri="{FF2B5EF4-FFF2-40B4-BE49-F238E27FC236}">
                <a16:creationId xmlns="" xmlns:a16="http://schemas.microsoft.com/office/drawing/2014/main" id="{6EDCB757-2162-05FA-7E80-A5CFD87DF4A3}"/>
              </a:ext>
            </a:extLst>
          </p:cNvPr>
          <p:cNvPicPr>
            <a:picLocks noChangeAspect="1"/>
          </p:cNvPicPr>
          <p:nvPr/>
        </p:nvPicPr>
        <p:blipFill>
          <a:blip r:embed="rId6"/>
          <a:stretch>
            <a:fillRect/>
          </a:stretch>
        </p:blipFill>
        <p:spPr>
          <a:xfrm>
            <a:off x="6398359" y="-8389"/>
            <a:ext cx="1268781" cy="917109"/>
          </a:xfrm>
          <a:prstGeom prst="rect">
            <a:avLst/>
          </a:prstGeom>
        </p:spPr>
      </p:pic>
      <p:pic>
        <p:nvPicPr>
          <p:cNvPr id="8" name="Picture 7">
            <a:extLst>
              <a:ext uri="{FF2B5EF4-FFF2-40B4-BE49-F238E27FC236}">
                <a16:creationId xmlns="" xmlns:a16="http://schemas.microsoft.com/office/drawing/2014/main" id="{DD2C932E-074E-9B6D-A0F5-EBDFE37206CC}"/>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9" name="Picture 8">
            <a:extLst>
              <a:ext uri="{FF2B5EF4-FFF2-40B4-BE49-F238E27FC236}">
                <a16:creationId xmlns="" xmlns:a16="http://schemas.microsoft.com/office/drawing/2014/main" id="{30F2DBA9-0351-0409-D173-78F621D2B15E}"/>
              </a:ext>
            </a:extLst>
          </p:cNvPr>
          <p:cNvPicPr>
            <a:picLocks noChangeAspect="1"/>
          </p:cNvPicPr>
          <p:nvPr/>
        </p:nvPicPr>
        <p:blipFill>
          <a:blip r:embed="rId8"/>
          <a:stretch>
            <a:fillRect/>
          </a:stretch>
        </p:blipFill>
        <p:spPr>
          <a:xfrm>
            <a:off x="0" y="56333"/>
            <a:ext cx="2746694" cy="564356"/>
          </a:xfrm>
          <a:prstGeom prst="rect">
            <a:avLst/>
          </a:prstGeom>
        </p:spPr>
      </p:pic>
      <p:pic>
        <p:nvPicPr>
          <p:cNvPr id="10" name="Picture 9">
            <a:extLst>
              <a:ext uri="{FF2B5EF4-FFF2-40B4-BE49-F238E27FC236}">
                <a16:creationId xmlns="" xmlns:a16="http://schemas.microsoft.com/office/drawing/2014/main" id="{EE79025C-700C-BE47-F844-460F6A2A4117}"/>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1" name="Picture 10" descr="logo z przezroczystym">
            <a:extLst>
              <a:ext uri="{FF2B5EF4-FFF2-40B4-BE49-F238E27FC236}">
                <a16:creationId xmlns="" xmlns:a16="http://schemas.microsoft.com/office/drawing/2014/main" id="{67523470-DBDF-29E3-2533-79D553AE4079}"/>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2" name="Google Shape;257;p32">
            <a:extLst>
              <a:ext uri="{FF2B5EF4-FFF2-40B4-BE49-F238E27FC236}">
                <a16:creationId xmlns="" xmlns:a16="http://schemas.microsoft.com/office/drawing/2014/main" id="{7E492548-213E-403A-E4FF-CDE8EA636747}"/>
              </a:ext>
            </a:extLst>
          </p:cNvPr>
          <p:cNvSpPr txBox="1">
            <a:spLocks/>
          </p:cNvSpPr>
          <p:nvPr/>
        </p:nvSpPr>
        <p:spPr>
          <a:xfrm>
            <a:off x="12649" y="4149080"/>
            <a:ext cx="12154734" cy="255997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2.2. On-line tool development</a:t>
            </a:r>
            <a:r>
              <a:rPr lang="en-GB" sz="2200" b="1" dirty="0"/>
              <a:t>: </a:t>
            </a:r>
            <a:r>
              <a:rPr lang="en-GB" sz="2200" dirty="0"/>
              <a:t>The tool will be packaged in standardised forms with various sections concerning a particular level of depth in knowledge, </a:t>
            </a:r>
            <a:r>
              <a:rPr lang="en-GB" sz="2200" dirty="0">
                <a:solidFill>
                  <a:srgbClr val="FFFF00"/>
                </a:solidFill>
              </a:rPr>
              <a:t>skills and understanding for a given level of seniority, and concerning a given job function</a:t>
            </a:r>
            <a:r>
              <a:rPr lang="en-GB" sz="2200" dirty="0"/>
              <a:t>. It will be specifically designed for informal learning based for those who work at sea and study ashore for navigational/engineering capacity besides formal learning. The </a:t>
            </a:r>
            <a:r>
              <a:rPr lang="en-GB" sz="2200" dirty="0">
                <a:solidFill>
                  <a:srgbClr val="FFFF00"/>
                </a:solidFill>
              </a:rPr>
              <a:t>on-line guidance tool </a:t>
            </a:r>
            <a:r>
              <a:rPr lang="en-GB" sz="2200" dirty="0"/>
              <a:t>will be fully parametrical to allow </a:t>
            </a:r>
            <a:r>
              <a:rPr lang="en-GB" sz="2200" dirty="0">
                <a:solidFill>
                  <a:srgbClr val="FFFF00"/>
                </a:solidFill>
              </a:rPr>
              <a:t>transfer, changes and adaptation</a:t>
            </a:r>
            <a:r>
              <a:rPr lang="en-GB" sz="2200" dirty="0"/>
              <a:t>. Results will be </a:t>
            </a:r>
            <a:r>
              <a:rPr lang="en-GB" sz="2200" dirty="0">
                <a:solidFill>
                  <a:srgbClr val="FFFF00"/>
                </a:solidFill>
              </a:rPr>
              <a:t>multilingual in all partners’ languages, including English</a:t>
            </a:r>
            <a:r>
              <a:rPr lang="en-GB" sz="2200" dirty="0"/>
              <a:t> which is the international language for merchant marine. </a:t>
            </a:r>
            <a:r>
              <a:rPr lang="en-GB" sz="2200" b="1" dirty="0"/>
              <a:t> </a:t>
            </a:r>
            <a:r>
              <a:rPr lang="en-GB" sz="2200" b="1" dirty="0">
                <a:solidFill>
                  <a:srgbClr val="FFFF00"/>
                </a:solidFill>
              </a:rPr>
              <a:t>SPINAKER will have the responsibility of the development considering the outputs of IO1 and IO2</a:t>
            </a:r>
            <a:r>
              <a:rPr lang="en-GB" sz="2200" b="1" dirty="0"/>
              <a:t>. Led </a:t>
            </a:r>
            <a:r>
              <a:rPr lang="en-GB" sz="2200" b="1" dirty="0">
                <a:solidFill>
                  <a:srgbClr val="FFFF00"/>
                </a:solidFill>
                <a:highlight>
                  <a:srgbClr val="E96717"/>
                </a:highlight>
              </a:rPr>
              <a:t>SPINAKER</a:t>
            </a:r>
            <a:r>
              <a:rPr lang="en-GB" sz="2200" b="1" dirty="0"/>
              <a:t> with support from </a:t>
            </a:r>
            <a:r>
              <a:rPr lang="en-GB" sz="2200" b="1" dirty="0">
                <a:solidFill>
                  <a:srgbClr val="FFFF00"/>
                </a:solidFill>
                <a:highlight>
                  <a:srgbClr val="E96717"/>
                </a:highlight>
              </a:rPr>
              <a:t>MARITIME INNOVATORS</a:t>
            </a:r>
            <a:endParaRPr lang="en-GB" sz="2200" b="1" dirty="0">
              <a:solidFill>
                <a:srgbClr val="FFFF00"/>
              </a:solidFill>
              <a:highlight>
                <a:srgbClr val="E96717"/>
              </a:highlight>
              <a:latin typeface="Trebuchet MS"/>
              <a:ea typeface="Trebuchet MS"/>
              <a:cs typeface="Trebuchet MS"/>
              <a:sym typeface="Trebuchet MS"/>
            </a:endParaRPr>
          </a:p>
        </p:txBody>
      </p:sp>
    </p:spTree>
    <p:extLst>
      <p:ext uri="{BB962C8B-B14F-4D97-AF65-F5344CB8AC3E}">
        <p14:creationId xmlns:p14="http://schemas.microsoft.com/office/powerpoint/2010/main" val="141702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body" idx="1"/>
          </p:nvPr>
        </p:nvSpPr>
        <p:spPr>
          <a:xfrm>
            <a:off x="0" y="1324280"/>
            <a:ext cx="12008221" cy="1357858"/>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2.3. Programming the tool</a:t>
            </a:r>
            <a:r>
              <a:rPr lang="tr-TR" sz="2200" b="1" dirty="0"/>
              <a:t>: </a:t>
            </a:r>
            <a:r>
              <a:rPr lang="tr-TR" sz="2200" dirty="0"/>
              <a:t>The partners will together agree the parameters of this tool, which include easy access and reliability. One important reliability indicator of this tool is its </a:t>
            </a:r>
            <a:r>
              <a:rPr lang="tr-TR" sz="2200" dirty="0">
                <a:solidFill>
                  <a:srgbClr val="FFFF00"/>
                </a:solidFill>
              </a:rPr>
              <a:t>high level of rotation of data</a:t>
            </a:r>
            <a:r>
              <a:rPr lang="tr-TR" sz="2200" dirty="0"/>
              <a:t> so that even if the user repeats the test, the probability of having the same information will be minimal. </a:t>
            </a:r>
            <a:r>
              <a:rPr lang="tr-TR" sz="2200" b="1" dirty="0"/>
              <a:t>Led by </a:t>
            </a:r>
            <a:r>
              <a:rPr lang="tr-TR" sz="2200" b="1" dirty="0">
                <a:solidFill>
                  <a:srgbClr val="FFFF00"/>
                </a:solidFill>
                <a:highlight>
                  <a:srgbClr val="E96717"/>
                </a:highlight>
              </a:rPr>
              <a:t>SPINAKER</a:t>
            </a:r>
            <a:endParaRPr sz="2200" b="1" dirty="0">
              <a:solidFill>
                <a:srgbClr val="FFFF00"/>
              </a:solidFill>
              <a:highlight>
                <a:srgbClr val="E96717"/>
              </a:highlight>
              <a:latin typeface="Trebuchet MS"/>
              <a:ea typeface="Trebuchet MS"/>
              <a:cs typeface="Trebuchet MS"/>
              <a:sym typeface="Trebuchet MS"/>
            </a:endParaRPr>
          </a:p>
        </p:txBody>
      </p:sp>
      <p:sp>
        <p:nvSpPr>
          <p:cNvPr id="2" name="Google Shape;271;p34">
            <a:extLst>
              <a:ext uri="{FF2B5EF4-FFF2-40B4-BE49-F238E27FC236}">
                <a16:creationId xmlns="" xmlns:a16="http://schemas.microsoft.com/office/drawing/2014/main" id="{17C86684-80B2-CC2F-AA6D-5E6121C17901}"/>
              </a:ext>
            </a:extLst>
          </p:cNvPr>
          <p:cNvSpPr txBox="1">
            <a:spLocks/>
          </p:cNvSpPr>
          <p:nvPr/>
        </p:nvSpPr>
        <p:spPr>
          <a:xfrm>
            <a:off x="0" y="2838291"/>
            <a:ext cx="12008221" cy="118141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2.4. Design User Interface</a:t>
            </a:r>
            <a:r>
              <a:rPr lang="en-GB" sz="2200" b="1" dirty="0"/>
              <a:t>: </a:t>
            </a:r>
            <a:r>
              <a:rPr lang="en-GB" sz="2200" dirty="0"/>
              <a:t>A User Interface will be agreed by the partners that is most suitable for the tool, gives easy access and allows for self-explaining interaction of the user with the tool by visualising all interactions, and smartly supporting the variety of media used in learning while keeping the user’s attention and motivation during test time. </a:t>
            </a:r>
            <a:r>
              <a:rPr lang="en-GB" sz="2200" b="1" dirty="0"/>
              <a:t>Led by </a:t>
            </a:r>
            <a:r>
              <a:rPr lang="en-GB" sz="2200" b="1" dirty="0">
                <a:solidFill>
                  <a:srgbClr val="FFFF00"/>
                </a:solidFill>
                <a:highlight>
                  <a:srgbClr val="E96717"/>
                </a:highlight>
              </a:rPr>
              <a:t>NVNA</a:t>
            </a:r>
            <a:endParaRPr lang="en-GB" sz="2200" b="1" dirty="0">
              <a:solidFill>
                <a:srgbClr val="FFFF00"/>
              </a:solidFill>
              <a:highlight>
                <a:srgbClr val="E96717"/>
              </a:highlight>
              <a:latin typeface="Trebuchet MS"/>
              <a:ea typeface="Trebuchet MS"/>
              <a:cs typeface="Trebuchet MS"/>
              <a:sym typeface="Trebuchet MS"/>
            </a:endParaRPr>
          </a:p>
        </p:txBody>
      </p:sp>
      <p:sp>
        <p:nvSpPr>
          <p:cNvPr id="3" name="Google Shape;278;p35">
            <a:extLst>
              <a:ext uri="{FF2B5EF4-FFF2-40B4-BE49-F238E27FC236}">
                <a16:creationId xmlns="" xmlns:a16="http://schemas.microsoft.com/office/drawing/2014/main" id="{19CBB7FC-22B9-D798-890A-F44F99994C20}"/>
              </a:ext>
            </a:extLst>
          </p:cNvPr>
          <p:cNvSpPr txBox="1">
            <a:spLocks/>
          </p:cNvSpPr>
          <p:nvPr/>
        </p:nvSpPr>
        <p:spPr>
          <a:xfrm>
            <a:off x="-2269" y="4437112"/>
            <a:ext cx="12010490" cy="3041877"/>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2.5. Testing and finalising</a:t>
            </a:r>
            <a:r>
              <a:rPr lang="en-GB" sz="2200" b="1" dirty="0"/>
              <a:t>: </a:t>
            </a:r>
            <a:r>
              <a:rPr lang="en-GB" sz="2200" dirty="0"/>
              <a:t>A piloting plan will be developed based on industry standard procedures relating to the testing of online web based applications undertaken and signed off by SPINAKER. The plan will also include </a:t>
            </a:r>
            <a:r>
              <a:rPr lang="en-GB" sz="2200" dirty="0">
                <a:solidFill>
                  <a:srgbClr val="FFFF00"/>
                </a:solidFill>
              </a:rPr>
              <a:t>guidelines for usability testing to be undertaken by all partners</a:t>
            </a:r>
            <a:r>
              <a:rPr lang="en-GB" sz="2200" dirty="0"/>
              <a:t>, selection of students and seafarers from the partner organisations. The partners will test the tool in house. For that purpose they will set up in line with EQAVET a testing plan, divide the tasks between themselves, collate the testing results and act on the improvements required. Feedbacks collected will be analysed and be used for final improvement by IT partners. </a:t>
            </a:r>
            <a:r>
              <a:rPr lang="en-GB" sz="2200" b="1" dirty="0"/>
              <a:t>Led by </a:t>
            </a:r>
            <a:r>
              <a:rPr lang="en-GB" sz="2200" b="1" dirty="0">
                <a:solidFill>
                  <a:srgbClr val="FFFF00"/>
                </a:solidFill>
                <a:highlight>
                  <a:srgbClr val="E96717"/>
                </a:highlight>
              </a:rPr>
              <a:t>PNA</a:t>
            </a:r>
            <a:endParaRPr lang="en-GB" sz="2200" b="1" dirty="0">
              <a:solidFill>
                <a:srgbClr val="FFFF00"/>
              </a:solidFill>
              <a:highlight>
                <a:srgbClr val="E96717"/>
              </a:highlight>
              <a:latin typeface="Trebuchet MS"/>
              <a:ea typeface="Trebuchet MS"/>
              <a:cs typeface="Trebuchet MS"/>
              <a:sym typeface="Trebuchet MS"/>
            </a:endParaRPr>
          </a:p>
        </p:txBody>
      </p:sp>
      <p:pic>
        <p:nvPicPr>
          <p:cNvPr id="8" name="Google Shape;58;p2">
            <a:extLst>
              <a:ext uri="{FF2B5EF4-FFF2-40B4-BE49-F238E27FC236}">
                <a16:creationId xmlns="" xmlns:a16="http://schemas.microsoft.com/office/drawing/2014/main" id="{66DD7BD8-CA9A-1399-8477-0A719D7DD551}"/>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9" name="Google Shape;64;p2" descr="metin içeren bir resim&#10;&#10;Açıklama otomatik olarak oluşturuldu">
            <a:extLst>
              <a:ext uri="{FF2B5EF4-FFF2-40B4-BE49-F238E27FC236}">
                <a16:creationId xmlns="" xmlns:a16="http://schemas.microsoft.com/office/drawing/2014/main" id="{65E3319F-DBC6-A401-CE2F-B5F7B520128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0" name="Picture 9">
            <a:extLst>
              <a:ext uri="{FF2B5EF4-FFF2-40B4-BE49-F238E27FC236}">
                <a16:creationId xmlns="" xmlns:a16="http://schemas.microsoft.com/office/drawing/2014/main" id="{0C2B7917-A77F-6CA2-0BED-F0F8FD205B4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1" name="Picture 10">
            <a:extLst>
              <a:ext uri="{FF2B5EF4-FFF2-40B4-BE49-F238E27FC236}">
                <a16:creationId xmlns="" xmlns:a16="http://schemas.microsoft.com/office/drawing/2014/main" id="{A3752703-EBCA-189B-9D9D-58FB175E1ED3}"/>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2" name="Picture 11">
            <a:extLst>
              <a:ext uri="{FF2B5EF4-FFF2-40B4-BE49-F238E27FC236}">
                <a16:creationId xmlns="" xmlns:a16="http://schemas.microsoft.com/office/drawing/2014/main" id="{BAD9C200-06BA-6145-1652-5FAAB4435DC3}"/>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3" name="Picture 12">
            <a:extLst>
              <a:ext uri="{FF2B5EF4-FFF2-40B4-BE49-F238E27FC236}">
                <a16:creationId xmlns="" xmlns:a16="http://schemas.microsoft.com/office/drawing/2014/main" id="{766446DD-1951-BC1F-B19D-ED748DC8A43A}"/>
              </a:ext>
            </a:extLst>
          </p:cNvPr>
          <p:cNvPicPr>
            <a:picLocks noChangeAspect="1"/>
          </p:cNvPicPr>
          <p:nvPr/>
        </p:nvPicPr>
        <p:blipFill>
          <a:blip r:embed="rId8"/>
          <a:stretch>
            <a:fillRect/>
          </a:stretch>
        </p:blipFill>
        <p:spPr>
          <a:xfrm>
            <a:off x="0" y="56333"/>
            <a:ext cx="2746694" cy="564356"/>
          </a:xfrm>
          <a:prstGeom prst="rect">
            <a:avLst/>
          </a:prstGeom>
        </p:spPr>
      </p:pic>
      <p:pic>
        <p:nvPicPr>
          <p:cNvPr id="14" name="Picture 13">
            <a:extLst>
              <a:ext uri="{FF2B5EF4-FFF2-40B4-BE49-F238E27FC236}">
                <a16:creationId xmlns="" xmlns:a16="http://schemas.microsoft.com/office/drawing/2014/main" id="{9D079E84-FB27-20CF-DABE-E826DF14487D}"/>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5" name="Picture 14" descr="logo z przezroczystym">
            <a:extLst>
              <a:ext uri="{FF2B5EF4-FFF2-40B4-BE49-F238E27FC236}">
                <a16:creationId xmlns="" xmlns:a16="http://schemas.microsoft.com/office/drawing/2014/main" id="{FAB1B5EE-66B1-1195-ECCD-90D67DFC1531}"/>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7027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14"/>
          <p:cNvSpPr txBox="1">
            <a:spLocks noGrp="1"/>
          </p:cNvSpPr>
          <p:nvPr>
            <p:ph type="body" idx="1"/>
          </p:nvPr>
        </p:nvSpPr>
        <p:spPr>
          <a:xfrm>
            <a:off x="71344" y="1649511"/>
            <a:ext cx="12018185" cy="1109410"/>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Web platform- (A21): </a:t>
            </a:r>
            <a:r>
              <a:rPr lang="tr-TR" sz="2200" dirty="0"/>
              <a:t>A </a:t>
            </a:r>
            <a:r>
              <a:rPr lang="tr-TR" sz="2200" b="1" dirty="0">
                <a:solidFill>
                  <a:srgbClr val="FFFF00"/>
                </a:solidFill>
                <a:highlight>
                  <a:srgbClr val="E96717"/>
                </a:highlight>
              </a:rPr>
              <a:t>project website </a:t>
            </a:r>
            <a:r>
              <a:rPr lang="tr-TR" sz="2200" dirty="0"/>
              <a:t>will provide information about the project and its aims, the partners, the products and results. It will also have an </a:t>
            </a:r>
            <a:r>
              <a:rPr lang="tr-TR" sz="2200" dirty="0">
                <a:solidFill>
                  <a:srgbClr val="FFFF00"/>
                </a:solidFill>
                <a:highlight>
                  <a:srgbClr val="E96717"/>
                </a:highlight>
              </a:rPr>
              <a:t>e-newsletter</a:t>
            </a:r>
            <a:r>
              <a:rPr lang="tr-TR" sz="2200" dirty="0"/>
              <a:t> facility where users and subscriber</a:t>
            </a:r>
            <a:r>
              <a:rPr lang="ro-RO" sz="2200" dirty="0"/>
              <a:t>s</a:t>
            </a:r>
            <a:r>
              <a:rPr lang="tr-TR" sz="2200" dirty="0"/>
              <a:t> can download and receive up to date versions as they are published. </a:t>
            </a:r>
            <a:r>
              <a:rPr lang="tr-TR" sz="2200" b="1" dirty="0"/>
              <a:t>Led by </a:t>
            </a:r>
            <a:r>
              <a:rPr lang="tr-TR" sz="2200" b="1" dirty="0">
                <a:solidFill>
                  <a:srgbClr val="FFFF00"/>
                </a:solidFill>
                <a:highlight>
                  <a:srgbClr val="E96717"/>
                </a:highlight>
              </a:rPr>
              <a:t>SPINAKER</a:t>
            </a:r>
            <a:endParaRPr sz="2200" dirty="0">
              <a:solidFill>
                <a:srgbClr val="FFFF00"/>
              </a:solidFill>
              <a:highlight>
                <a:srgbClr val="E96717"/>
              </a:highlight>
            </a:endParaRPr>
          </a:p>
        </p:txBody>
      </p:sp>
      <p:sp>
        <p:nvSpPr>
          <p:cNvPr id="134" name="Google Shape;134;p14"/>
          <p:cNvSpPr txBox="1">
            <a:spLocks noGrp="1"/>
          </p:cNvSpPr>
          <p:nvPr>
            <p:ph type="title"/>
          </p:nvPr>
        </p:nvSpPr>
        <p:spPr>
          <a:xfrm>
            <a:off x="333772" y="863593"/>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pPr>
            <a:r>
              <a:rPr lang="tr-TR" b="1" dirty="0">
                <a:solidFill>
                  <a:srgbClr val="FFFF00"/>
                </a:solidFill>
                <a:highlight>
                  <a:srgbClr val="FF0000"/>
                </a:highlight>
              </a:rPr>
              <a:t>Project Outputs</a:t>
            </a:r>
            <a:endParaRPr b="1" dirty="0">
              <a:solidFill>
                <a:srgbClr val="FFFF00"/>
              </a:solidFill>
              <a:highlight>
                <a:srgbClr val="FF0000"/>
              </a:highlight>
            </a:endParaRPr>
          </a:p>
        </p:txBody>
      </p:sp>
      <p:pic>
        <p:nvPicPr>
          <p:cNvPr id="2" name="Google Shape;58;p2">
            <a:extLst>
              <a:ext uri="{FF2B5EF4-FFF2-40B4-BE49-F238E27FC236}">
                <a16:creationId xmlns="" xmlns:a16="http://schemas.microsoft.com/office/drawing/2014/main" id="{2C8EF5E5-EEAF-8CFA-66CB-12B662F74C2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 xmlns:a16="http://schemas.microsoft.com/office/drawing/2014/main" id="{DA928941-F49C-0FC3-6D46-AF7C660CE900}"/>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 xmlns:a16="http://schemas.microsoft.com/office/drawing/2014/main" id="{7E7ACE9B-673C-DB67-E1EB-284088E1BA26}"/>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 xmlns:a16="http://schemas.microsoft.com/office/drawing/2014/main" id="{9F322EBF-4FCA-8066-68DD-C8460C4F554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 xmlns:a16="http://schemas.microsoft.com/office/drawing/2014/main" id="{47613490-3AA8-4BE8-B8D4-D15475369FFD}"/>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 xmlns:a16="http://schemas.microsoft.com/office/drawing/2014/main" id="{FA640419-FAA4-56DE-1E6A-83E1D8F08EDD}"/>
              </a:ext>
            </a:extLst>
          </p:cNvPr>
          <p:cNvPicPr>
            <a:picLocks noChangeAspect="1"/>
          </p:cNvPicPr>
          <p:nvPr/>
        </p:nvPicPr>
        <p:blipFill>
          <a:blip r:embed="rId8"/>
          <a:stretch>
            <a:fillRect/>
          </a:stretch>
        </p:blipFill>
        <p:spPr>
          <a:xfrm>
            <a:off x="36669" y="56333"/>
            <a:ext cx="2746694" cy="564356"/>
          </a:xfrm>
          <a:prstGeom prst="rect">
            <a:avLst/>
          </a:prstGeom>
        </p:spPr>
      </p:pic>
      <p:pic>
        <p:nvPicPr>
          <p:cNvPr id="8" name="Picture 7">
            <a:extLst>
              <a:ext uri="{FF2B5EF4-FFF2-40B4-BE49-F238E27FC236}">
                <a16:creationId xmlns="" xmlns:a16="http://schemas.microsoft.com/office/drawing/2014/main" id="{46E81F1A-F211-9F3B-7DA7-DB8136017B2A}"/>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 xmlns:a16="http://schemas.microsoft.com/office/drawing/2014/main" id="{A9B6E3F4-47FB-1390-3C36-96439E4EB2B5}"/>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0" name="Google Shape;140;p15">
            <a:extLst>
              <a:ext uri="{FF2B5EF4-FFF2-40B4-BE49-F238E27FC236}">
                <a16:creationId xmlns="" xmlns:a16="http://schemas.microsoft.com/office/drawing/2014/main" id="{AA5A6501-6276-3D32-48D7-A3FB68AA12D9}"/>
              </a:ext>
            </a:extLst>
          </p:cNvPr>
          <p:cNvSpPr txBox="1">
            <a:spLocks/>
          </p:cNvSpPr>
          <p:nvPr/>
        </p:nvSpPr>
        <p:spPr>
          <a:xfrm>
            <a:off x="99296" y="2700100"/>
            <a:ext cx="11990233" cy="154145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Press releases-(</a:t>
            </a:r>
            <a:r>
              <a:rPr lang="en-GB" sz="2200" b="1" dirty="0" err="1">
                <a:solidFill>
                  <a:srgbClr val="FF0000"/>
                </a:solidFill>
                <a:highlight>
                  <a:srgbClr val="FFFF00"/>
                </a:highlight>
              </a:rPr>
              <a:t>A13</a:t>
            </a:r>
            <a:r>
              <a:rPr lang="en-GB" sz="2200" b="1" dirty="0">
                <a:solidFill>
                  <a:srgbClr val="FF0000"/>
                </a:solidFill>
                <a:highlight>
                  <a:srgbClr val="FFFF00"/>
                </a:highlight>
              </a:rPr>
              <a:t>): </a:t>
            </a:r>
            <a:r>
              <a:rPr lang="en-GB" sz="2200" dirty="0"/>
              <a:t>The </a:t>
            </a:r>
            <a:r>
              <a:rPr lang="en-GB" sz="2200" dirty="0">
                <a:solidFill>
                  <a:srgbClr val="FFFF00"/>
                </a:solidFill>
                <a:highlight>
                  <a:srgbClr val="E96717"/>
                </a:highlight>
              </a:rPr>
              <a:t>press releases </a:t>
            </a:r>
            <a:r>
              <a:rPr lang="en-GB" sz="2200" dirty="0"/>
              <a:t>will be drafted </a:t>
            </a:r>
            <a:r>
              <a:rPr lang="en-GB" sz="2200" b="1" dirty="0"/>
              <a:t>by all partners</a:t>
            </a:r>
            <a:r>
              <a:rPr lang="en-GB" sz="2200" dirty="0"/>
              <a:t>, and translated to each partner language under the leadership of </a:t>
            </a:r>
            <a:r>
              <a:rPr lang="en-GB" sz="2200" b="1" dirty="0">
                <a:solidFill>
                  <a:srgbClr val="FFFF00"/>
                </a:solidFill>
                <a:highlight>
                  <a:srgbClr val="E96717"/>
                </a:highlight>
              </a:rPr>
              <a:t>MARITIME INNOVATORS</a:t>
            </a:r>
            <a:r>
              <a:rPr lang="en-GB" sz="2200" b="1" dirty="0"/>
              <a:t>. </a:t>
            </a:r>
            <a:r>
              <a:rPr lang="en-GB" sz="2200" b="1" dirty="0">
                <a:solidFill>
                  <a:srgbClr val="FFFF00"/>
                </a:solidFill>
                <a:highlight>
                  <a:srgbClr val="E96717"/>
                </a:highlight>
              </a:rPr>
              <a:t>5 press releases </a:t>
            </a:r>
            <a:r>
              <a:rPr lang="en-GB" sz="2200" dirty="0">
                <a:solidFill>
                  <a:srgbClr val="FFFF00"/>
                </a:solidFill>
                <a:highlight>
                  <a:srgbClr val="E96717"/>
                </a:highlight>
              </a:rPr>
              <a:t>in 6 months </a:t>
            </a:r>
            <a:r>
              <a:rPr lang="en-GB" sz="2200" dirty="0"/>
              <a:t>interval will be developed during the course of the project. These press releases will be sent to local, </a:t>
            </a:r>
            <a:r>
              <a:rPr lang="en-GB" sz="2200" dirty="0">
                <a:solidFill>
                  <a:srgbClr val="FFFF00"/>
                </a:solidFill>
              </a:rPr>
              <a:t>national</a:t>
            </a:r>
            <a:r>
              <a:rPr lang="en-GB" sz="2200" dirty="0"/>
              <a:t> and </a:t>
            </a:r>
            <a:r>
              <a:rPr lang="en-GB" sz="2200" dirty="0">
                <a:solidFill>
                  <a:srgbClr val="FFFF00"/>
                </a:solidFill>
              </a:rPr>
              <a:t>international magazine, newspapers and other media representatives </a:t>
            </a:r>
            <a:r>
              <a:rPr lang="en-GB" sz="2200" dirty="0"/>
              <a:t>in all partner countries. </a:t>
            </a:r>
            <a:r>
              <a:rPr lang="en-GB" sz="2200" b="1" dirty="0">
                <a:solidFill>
                  <a:srgbClr val="FFFF00"/>
                </a:solidFill>
                <a:highlight>
                  <a:srgbClr val="E96717"/>
                </a:highlight>
              </a:rPr>
              <a:t>NVNA</a:t>
            </a:r>
            <a:r>
              <a:rPr lang="en-GB" sz="2200" b="1" dirty="0"/>
              <a:t> with support from partners.</a:t>
            </a:r>
          </a:p>
        </p:txBody>
      </p:sp>
      <p:sp>
        <p:nvSpPr>
          <p:cNvPr id="11" name="Google Shape;147;p16">
            <a:extLst>
              <a:ext uri="{FF2B5EF4-FFF2-40B4-BE49-F238E27FC236}">
                <a16:creationId xmlns="" xmlns:a16="http://schemas.microsoft.com/office/drawing/2014/main" id="{F76A8194-3C14-E1DD-E036-06F2D806358A}"/>
              </a:ext>
            </a:extLst>
          </p:cNvPr>
          <p:cNvSpPr txBox="1">
            <a:spLocks/>
          </p:cNvSpPr>
          <p:nvPr/>
        </p:nvSpPr>
        <p:spPr>
          <a:xfrm>
            <a:off x="89797" y="4325367"/>
            <a:ext cx="11999732" cy="118141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2200" b="1" dirty="0">
                <a:solidFill>
                  <a:srgbClr val="FF0000"/>
                </a:solidFill>
                <a:highlight>
                  <a:srgbClr val="FFFF00"/>
                </a:highlight>
              </a:rPr>
              <a:t>Newsletters-(</a:t>
            </a:r>
            <a:r>
              <a:rPr lang="en-GB" sz="2200" b="1" dirty="0" err="1">
                <a:solidFill>
                  <a:srgbClr val="FF0000"/>
                </a:solidFill>
                <a:highlight>
                  <a:srgbClr val="FFFF00"/>
                </a:highlight>
              </a:rPr>
              <a:t>A14</a:t>
            </a:r>
            <a:r>
              <a:rPr lang="en-GB" sz="2200" b="1" dirty="0">
                <a:solidFill>
                  <a:srgbClr val="FF0000"/>
                </a:solidFill>
                <a:highlight>
                  <a:srgbClr val="FFFF00"/>
                </a:highlight>
              </a:rPr>
              <a:t>): </a:t>
            </a:r>
            <a:r>
              <a:rPr lang="en-GB" sz="2200" dirty="0"/>
              <a:t>The </a:t>
            </a:r>
            <a:r>
              <a:rPr lang="en-GB" sz="2200" b="1" dirty="0">
                <a:solidFill>
                  <a:srgbClr val="FFFF00"/>
                </a:solidFill>
                <a:highlight>
                  <a:srgbClr val="E96717"/>
                </a:highlight>
              </a:rPr>
              <a:t>newsletters</a:t>
            </a:r>
            <a:r>
              <a:rPr lang="en-GB" sz="2200" dirty="0"/>
              <a:t> will be written </a:t>
            </a:r>
            <a:r>
              <a:rPr lang="en-GB" sz="2200" b="1" dirty="0">
                <a:solidFill>
                  <a:srgbClr val="FFFF00"/>
                </a:solidFill>
                <a:highlight>
                  <a:srgbClr val="E96717"/>
                </a:highlight>
              </a:rPr>
              <a:t>in rotating order, one by each partner </a:t>
            </a:r>
            <a:r>
              <a:rPr lang="en-GB" sz="2200" dirty="0"/>
              <a:t>and will be translated by each partner and then distributed by email and on the Web Platform to the partners networks and to stakeholders from all Target Groups. </a:t>
            </a:r>
            <a:r>
              <a:rPr lang="en-GB" sz="2200" b="1" dirty="0"/>
              <a:t>Led By </a:t>
            </a:r>
            <a:r>
              <a:rPr lang="en-GB" sz="2200" b="1" dirty="0">
                <a:solidFill>
                  <a:srgbClr val="FFFF00"/>
                </a:solidFill>
                <a:highlight>
                  <a:srgbClr val="E96717"/>
                </a:highlight>
              </a:rPr>
              <a:t>PNA</a:t>
            </a:r>
          </a:p>
        </p:txBody>
      </p:sp>
      <p:sp>
        <p:nvSpPr>
          <p:cNvPr id="12" name="Google Shape;154;p17">
            <a:extLst>
              <a:ext uri="{FF2B5EF4-FFF2-40B4-BE49-F238E27FC236}">
                <a16:creationId xmlns="" xmlns:a16="http://schemas.microsoft.com/office/drawing/2014/main" id="{1A7431BC-D237-6774-EBB9-2CD216C7B1C0}"/>
              </a:ext>
            </a:extLst>
          </p:cNvPr>
          <p:cNvSpPr txBox="1">
            <a:spLocks/>
          </p:cNvSpPr>
          <p:nvPr/>
        </p:nvSpPr>
        <p:spPr>
          <a:xfrm>
            <a:off x="85429" y="5421571"/>
            <a:ext cx="12118225" cy="134635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2200" b="1" dirty="0">
                <a:solidFill>
                  <a:srgbClr val="FF0000"/>
                </a:solidFill>
                <a:highlight>
                  <a:srgbClr val="FFFF00"/>
                </a:highlight>
              </a:rPr>
              <a:t>Dissemination Materials -(</a:t>
            </a:r>
            <a:r>
              <a:rPr lang="en-GB" sz="2200" b="1" dirty="0" err="1">
                <a:solidFill>
                  <a:srgbClr val="FF0000"/>
                </a:solidFill>
                <a:highlight>
                  <a:srgbClr val="FFFF00"/>
                </a:highlight>
              </a:rPr>
              <a:t>A15</a:t>
            </a:r>
            <a:r>
              <a:rPr lang="en-GB" sz="2200" b="1" dirty="0">
                <a:solidFill>
                  <a:srgbClr val="FF0000"/>
                </a:solidFill>
                <a:highlight>
                  <a:srgbClr val="FFFF00"/>
                </a:highlight>
              </a:rPr>
              <a:t>): </a:t>
            </a:r>
            <a:r>
              <a:rPr lang="en-GB" sz="2200" dirty="0"/>
              <a:t>The consortium will create a </a:t>
            </a:r>
            <a:r>
              <a:rPr lang="en-GB" sz="2200" b="1" dirty="0">
                <a:solidFill>
                  <a:srgbClr val="FFFF00"/>
                </a:solidFill>
                <a:highlight>
                  <a:srgbClr val="E96717"/>
                </a:highlight>
              </a:rPr>
              <a:t>corporate image for the project </a:t>
            </a:r>
            <a:r>
              <a:rPr lang="en-GB" sz="2200" dirty="0"/>
              <a:t>to secure maximum distribution of the project. This corporate image will be visible in its </a:t>
            </a:r>
            <a:r>
              <a:rPr lang="en-GB" sz="2200" dirty="0">
                <a:solidFill>
                  <a:srgbClr val="FFFF00"/>
                </a:solidFill>
              </a:rPr>
              <a:t>logo</a:t>
            </a:r>
            <a:r>
              <a:rPr lang="en-GB" sz="2200" dirty="0"/>
              <a:t>, </a:t>
            </a:r>
            <a:r>
              <a:rPr lang="en-GB" sz="2200" dirty="0">
                <a:solidFill>
                  <a:srgbClr val="FFFF00"/>
                </a:solidFill>
              </a:rPr>
              <a:t>notepads</a:t>
            </a:r>
            <a:r>
              <a:rPr lang="en-GB" sz="2200" dirty="0"/>
              <a:t>, </a:t>
            </a:r>
            <a:r>
              <a:rPr lang="en-GB" sz="2200" dirty="0">
                <a:solidFill>
                  <a:srgbClr val="FFFF00"/>
                </a:solidFill>
              </a:rPr>
              <a:t>pens</a:t>
            </a:r>
            <a:r>
              <a:rPr lang="en-GB" sz="2200" dirty="0"/>
              <a:t> and </a:t>
            </a:r>
            <a:r>
              <a:rPr lang="en-GB" sz="2200" dirty="0">
                <a:solidFill>
                  <a:srgbClr val="FFFF00"/>
                </a:solidFill>
              </a:rPr>
              <a:t>flyers</a:t>
            </a:r>
            <a:r>
              <a:rPr lang="en-GB" sz="2200" dirty="0"/>
              <a:t> that will be distributed from the start of the project to all target groups and stakeholders.</a:t>
            </a:r>
            <a:r>
              <a:rPr lang="en-GB" sz="2200" b="1" dirty="0"/>
              <a:t> </a:t>
            </a:r>
            <a:r>
              <a:rPr lang="en-GB" sz="2200" b="1" dirty="0">
                <a:solidFill>
                  <a:srgbClr val="FFFF00"/>
                </a:solidFill>
                <a:highlight>
                  <a:srgbClr val="E96717"/>
                </a:highlight>
              </a:rPr>
              <a:t>MBNA</a:t>
            </a:r>
            <a:r>
              <a:rPr lang="en-GB" sz="2200" b="1" dirty="0"/>
              <a:t> will be in charge of organising these dissemination materials.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18"/>
          <p:cNvSpPr txBox="1">
            <a:spLocks noGrp="1"/>
          </p:cNvSpPr>
          <p:nvPr>
            <p:ph type="body" idx="1"/>
          </p:nvPr>
        </p:nvSpPr>
        <p:spPr>
          <a:xfrm>
            <a:off x="30632" y="1277427"/>
            <a:ext cx="11917613" cy="132543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1"/>
              </a:buClr>
              <a:buSzPts val="2000"/>
              <a:buFont typeface="Noto Sans Symbols"/>
              <a:buChar char="⮚"/>
            </a:pPr>
            <a:r>
              <a:rPr lang="tr-TR" sz="1999" b="1" dirty="0">
                <a:solidFill>
                  <a:srgbClr val="FF0000"/>
                </a:solidFill>
                <a:highlight>
                  <a:srgbClr val="FFFF00"/>
                </a:highlight>
              </a:rPr>
              <a:t>Project Flyer-(A18): </a:t>
            </a:r>
            <a:r>
              <a:rPr lang="tr-TR" sz="1999" dirty="0"/>
              <a:t>These </a:t>
            </a:r>
            <a:r>
              <a:rPr lang="ro-RO" sz="1999" b="1" dirty="0">
                <a:solidFill>
                  <a:srgbClr val="FFFF00"/>
                </a:solidFill>
                <a:highlight>
                  <a:srgbClr val="E96717"/>
                </a:highlight>
              </a:rPr>
              <a:t>f</a:t>
            </a:r>
            <a:r>
              <a:rPr lang="tr-TR" sz="1999" b="1" dirty="0">
                <a:solidFill>
                  <a:srgbClr val="FFFF00"/>
                </a:solidFill>
                <a:highlight>
                  <a:srgbClr val="E96717"/>
                </a:highlight>
              </a:rPr>
              <a:t>lyers </a:t>
            </a:r>
            <a:r>
              <a:rPr lang="tr-TR" sz="1999" dirty="0">
                <a:solidFill>
                  <a:srgbClr val="FFFF00"/>
                </a:solidFill>
                <a:highlight>
                  <a:srgbClr val="E96717"/>
                </a:highlight>
              </a:rPr>
              <a:t>will be available from the beginning of the project </a:t>
            </a:r>
            <a:r>
              <a:rPr lang="tr-TR" sz="1999" dirty="0"/>
              <a:t>to give a quick overview over the projects aims and objectives and will be widely distributed to all stakeholders and target groups in the partner countries in order to widely spread the awareness of the project and to receives as much input and feedback as possible. </a:t>
            </a:r>
            <a:r>
              <a:rPr lang="tr-TR" sz="1999" b="1" dirty="0"/>
              <a:t>Led by </a:t>
            </a:r>
            <a:r>
              <a:rPr lang="tr-TR" sz="1999" b="1" dirty="0">
                <a:solidFill>
                  <a:srgbClr val="FFFF00"/>
                </a:solidFill>
                <a:highlight>
                  <a:srgbClr val="E96717"/>
                </a:highlight>
              </a:rPr>
              <a:t>SPINAKER</a:t>
            </a:r>
            <a:endParaRPr sz="1999" b="1" dirty="0">
              <a:solidFill>
                <a:srgbClr val="FFFF00"/>
              </a:solidFill>
              <a:highlight>
                <a:srgbClr val="E96717"/>
              </a:highlight>
            </a:endParaRPr>
          </a:p>
        </p:txBody>
      </p:sp>
      <p:sp>
        <p:nvSpPr>
          <p:cNvPr id="4" name="Google Shape;168;p19">
            <a:extLst>
              <a:ext uri="{FF2B5EF4-FFF2-40B4-BE49-F238E27FC236}">
                <a16:creationId xmlns="" xmlns:a16="http://schemas.microsoft.com/office/drawing/2014/main" id="{08CA8487-9B61-9756-4E19-152EC2BF1FCF}"/>
              </a:ext>
            </a:extLst>
          </p:cNvPr>
          <p:cNvSpPr txBox="1">
            <a:spLocks/>
          </p:cNvSpPr>
          <p:nvPr/>
        </p:nvSpPr>
        <p:spPr>
          <a:xfrm>
            <a:off x="-17972" y="2726478"/>
            <a:ext cx="11954282" cy="1253426"/>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Final Brochure-(</a:t>
            </a:r>
            <a:r>
              <a:rPr lang="en-GB" sz="1999" b="1" dirty="0" err="1">
                <a:solidFill>
                  <a:srgbClr val="FF0000"/>
                </a:solidFill>
                <a:highlight>
                  <a:srgbClr val="FFFF00"/>
                </a:highlight>
              </a:rPr>
              <a:t>A16</a:t>
            </a:r>
            <a:r>
              <a:rPr lang="en-GB" sz="1999" b="1" dirty="0">
                <a:solidFill>
                  <a:srgbClr val="FF0000"/>
                </a:solidFill>
                <a:highlight>
                  <a:srgbClr val="FFFF00"/>
                </a:highlight>
              </a:rPr>
              <a:t>): </a:t>
            </a:r>
            <a:r>
              <a:rPr lang="en-GB" sz="1999" dirty="0"/>
              <a:t>Partners will produce a </a:t>
            </a:r>
            <a:r>
              <a:rPr lang="en-GB" sz="1999" dirty="0">
                <a:solidFill>
                  <a:srgbClr val="FFFF00"/>
                </a:solidFill>
                <a:highlight>
                  <a:srgbClr val="E96717"/>
                </a:highlight>
              </a:rPr>
              <a:t>multi-language brochure </a:t>
            </a:r>
            <a:r>
              <a:rPr lang="en-GB" sz="1999" dirty="0"/>
              <a:t>towards the end of the project, which will be of high quality and will summarise the projects aims, objectives and achievements, introduce the Intellectual Outputs and invite all stakeholders to the use SEA MENTORS Online Platform. </a:t>
            </a:r>
            <a:r>
              <a:rPr lang="en-GB" sz="1999" b="1" dirty="0"/>
              <a:t>Led by </a:t>
            </a:r>
            <a:r>
              <a:rPr lang="en-GB" sz="1999" b="1" dirty="0">
                <a:solidFill>
                  <a:srgbClr val="FFFF00"/>
                </a:solidFill>
                <a:highlight>
                  <a:srgbClr val="E96717"/>
                </a:highlight>
              </a:rPr>
              <a:t>MBNA</a:t>
            </a:r>
            <a:r>
              <a:rPr lang="en-GB" sz="1999" b="1" dirty="0"/>
              <a:t> with support from </a:t>
            </a:r>
            <a:r>
              <a:rPr lang="en-GB" sz="1999" b="1" dirty="0">
                <a:solidFill>
                  <a:srgbClr val="FFFF00"/>
                </a:solidFill>
                <a:highlight>
                  <a:srgbClr val="E96717"/>
                </a:highlight>
              </a:rPr>
              <a:t>SPINAKER</a:t>
            </a:r>
          </a:p>
        </p:txBody>
      </p:sp>
      <p:sp>
        <p:nvSpPr>
          <p:cNvPr id="5" name="Google Shape;175;p20">
            <a:extLst>
              <a:ext uri="{FF2B5EF4-FFF2-40B4-BE49-F238E27FC236}">
                <a16:creationId xmlns="" xmlns:a16="http://schemas.microsoft.com/office/drawing/2014/main" id="{47FFD00C-4518-58C0-F662-3AE0BBB92D4C}"/>
              </a:ext>
            </a:extLst>
          </p:cNvPr>
          <p:cNvSpPr txBox="1">
            <a:spLocks/>
          </p:cNvSpPr>
          <p:nvPr/>
        </p:nvSpPr>
        <p:spPr>
          <a:xfrm>
            <a:off x="-6928" y="4128077"/>
            <a:ext cx="11943238" cy="139744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Tutorial Video-(</a:t>
            </a:r>
            <a:r>
              <a:rPr lang="en-GB" sz="1999" b="1" dirty="0" err="1">
                <a:solidFill>
                  <a:srgbClr val="FF0000"/>
                </a:solidFill>
                <a:highlight>
                  <a:srgbClr val="FFFF00"/>
                </a:highlight>
              </a:rPr>
              <a:t>A19</a:t>
            </a:r>
            <a:r>
              <a:rPr lang="en-GB" sz="1999" b="1" dirty="0">
                <a:solidFill>
                  <a:srgbClr val="FF0000"/>
                </a:solidFill>
                <a:highlight>
                  <a:srgbClr val="FFFF00"/>
                </a:highlight>
              </a:rPr>
              <a:t>): </a:t>
            </a:r>
            <a:r>
              <a:rPr lang="en-GB" sz="1999" dirty="0"/>
              <a:t>a </a:t>
            </a:r>
            <a:r>
              <a:rPr lang="en-GB" sz="1999" dirty="0">
                <a:solidFill>
                  <a:srgbClr val="FFFF00"/>
                </a:solidFill>
                <a:highlight>
                  <a:srgbClr val="E96717"/>
                </a:highlight>
              </a:rPr>
              <a:t>short informative video </a:t>
            </a:r>
            <a:r>
              <a:rPr lang="en-GB" sz="1999" dirty="0"/>
              <a:t>will be compiled towards the end of the project when the both the SEA MENTORS platform been fully tested and improved if necessary, that will explain and demonstrate how to use both products. </a:t>
            </a:r>
            <a:r>
              <a:rPr lang="en-GB" sz="1999" dirty="0">
                <a:solidFill>
                  <a:srgbClr val="FFFF00"/>
                </a:solidFill>
              </a:rPr>
              <a:t>The video will be uploaded onto the projects Web Platform as well as YouTube</a:t>
            </a:r>
            <a:r>
              <a:rPr lang="en-GB" sz="1999" dirty="0"/>
              <a:t>. </a:t>
            </a:r>
            <a:r>
              <a:rPr lang="en-GB" sz="1999" b="1" dirty="0"/>
              <a:t>Led by </a:t>
            </a:r>
            <a:r>
              <a:rPr lang="en-GB" sz="1999" b="1" dirty="0">
                <a:solidFill>
                  <a:srgbClr val="FFFF00"/>
                </a:solidFill>
                <a:highlight>
                  <a:srgbClr val="E96717"/>
                </a:highlight>
              </a:rPr>
              <a:t>SPINAKER</a:t>
            </a:r>
            <a:r>
              <a:rPr lang="en-GB" sz="1999" b="1" dirty="0"/>
              <a:t>.</a:t>
            </a:r>
          </a:p>
        </p:txBody>
      </p:sp>
      <p:pic>
        <p:nvPicPr>
          <p:cNvPr id="6" name="Google Shape;58;p2">
            <a:extLst>
              <a:ext uri="{FF2B5EF4-FFF2-40B4-BE49-F238E27FC236}">
                <a16:creationId xmlns="" xmlns:a16="http://schemas.microsoft.com/office/drawing/2014/main" id="{774B2C3C-99B8-526F-FD12-7B1EF4F0F34A}"/>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7" name="Google Shape;64;p2" descr="metin içeren bir resim&#10;&#10;Açıklama otomatik olarak oluşturuldu">
            <a:extLst>
              <a:ext uri="{FF2B5EF4-FFF2-40B4-BE49-F238E27FC236}">
                <a16:creationId xmlns="" xmlns:a16="http://schemas.microsoft.com/office/drawing/2014/main" id="{FD436FD2-3835-091D-284C-72832CA9DD1C}"/>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8" name="Picture 7">
            <a:extLst>
              <a:ext uri="{FF2B5EF4-FFF2-40B4-BE49-F238E27FC236}">
                <a16:creationId xmlns="" xmlns:a16="http://schemas.microsoft.com/office/drawing/2014/main" id="{95262D8F-0092-DEE5-C543-F15A044A88CE}"/>
              </a:ext>
            </a:extLst>
          </p:cNvPr>
          <p:cNvPicPr>
            <a:picLocks noChangeAspect="1"/>
          </p:cNvPicPr>
          <p:nvPr/>
        </p:nvPicPr>
        <p:blipFill>
          <a:blip r:embed="rId5"/>
          <a:stretch>
            <a:fillRect/>
          </a:stretch>
        </p:blipFill>
        <p:spPr>
          <a:xfrm>
            <a:off x="2730298" y="13029"/>
            <a:ext cx="784943" cy="895691"/>
          </a:xfrm>
          <a:prstGeom prst="rect">
            <a:avLst/>
          </a:prstGeom>
        </p:spPr>
      </p:pic>
      <p:pic>
        <p:nvPicPr>
          <p:cNvPr id="9" name="Picture 8">
            <a:extLst>
              <a:ext uri="{FF2B5EF4-FFF2-40B4-BE49-F238E27FC236}">
                <a16:creationId xmlns="" xmlns:a16="http://schemas.microsoft.com/office/drawing/2014/main" id="{D0A717A2-ED65-823B-B449-8123A5663DD8}"/>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0" name="Picture 9">
            <a:extLst>
              <a:ext uri="{FF2B5EF4-FFF2-40B4-BE49-F238E27FC236}">
                <a16:creationId xmlns="" xmlns:a16="http://schemas.microsoft.com/office/drawing/2014/main" id="{82534F64-CDFC-1D6D-69C2-BA651FE6BFC2}"/>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1" name="Picture 10">
            <a:extLst>
              <a:ext uri="{FF2B5EF4-FFF2-40B4-BE49-F238E27FC236}">
                <a16:creationId xmlns="" xmlns:a16="http://schemas.microsoft.com/office/drawing/2014/main" id="{4827C523-35F9-01D1-D108-464982204BA9}"/>
              </a:ext>
            </a:extLst>
          </p:cNvPr>
          <p:cNvPicPr>
            <a:picLocks noChangeAspect="1"/>
          </p:cNvPicPr>
          <p:nvPr/>
        </p:nvPicPr>
        <p:blipFill>
          <a:blip r:embed="rId8"/>
          <a:stretch>
            <a:fillRect/>
          </a:stretch>
        </p:blipFill>
        <p:spPr>
          <a:xfrm>
            <a:off x="36669" y="56333"/>
            <a:ext cx="2746694" cy="564356"/>
          </a:xfrm>
          <a:prstGeom prst="rect">
            <a:avLst/>
          </a:prstGeom>
        </p:spPr>
      </p:pic>
      <p:pic>
        <p:nvPicPr>
          <p:cNvPr id="12" name="Picture 11">
            <a:extLst>
              <a:ext uri="{FF2B5EF4-FFF2-40B4-BE49-F238E27FC236}">
                <a16:creationId xmlns="" xmlns:a16="http://schemas.microsoft.com/office/drawing/2014/main" id="{977D0201-CB0D-BEED-20FD-F91F948654FB}"/>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3" name="Picture 12" descr="logo z przezroczystym">
            <a:extLst>
              <a:ext uri="{FF2B5EF4-FFF2-40B4-BE49-F238E27FC236}">
                <a16:creationId xmlns="" xmlns:a16="http://schemas.microsoft.com/office/drawing/2014/main" id="{71D5590D-2727-5982-B975-35E6F2AB715B}"/>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6" name="Google Shape;182;p21">
            <a:extLst>
              <a:ext uri="{FF2B5EF4-FFF2-40B4-BE49-F238E27FC236}">
                <a16:creationId xmlns="" xmlns:a16="http://schemas.microsoft.com/office/drawing/2014/main" id="{FA59AECF-CA51-2C6B-48C7-2C260BB14427}"/>
              </a:ext>
            </a:extLst>
          </p:cNvPr>
          <p:cNvSpPr txBox="1">
            <a:spLocks/>
          </p:cNvSpPr>
          <p:nvPr/>
        </p:nvSpPr>
        <p:spPr>
          <a:xfrm>
            <a:off x="30632" y="5537094"/>
            <a:ext cx="11905678" cy="139744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Conference papers: </a:t>
            </a:r>
            <a:r>
              <a:rPr lang="en-GB" sz="1999" dirty="0">
                <a:solidFill>
                  <a:srgbClr val="FFFF00"/>
                </a:solidFill>
                <a:highlight>
                  <a:srgbClr val="E96717"/>
                </a:highlight>
              </a:rPr>
              <a:t>Papers will be produced </a:t>
            </a:r>
            <a:r>
              <a:rPr lang="en-GB" sz="1999" dirty="0"/>
              <a:t>which are directly linked to “Experiential Knowledge Based MENTORING” and studies carried out by the project partners in order to identify the need for project activities. These papers will be aimed at reputable conferences in the maritime industry to inform the target groups on an academic level. </a:t>
            </a:r>
            <a:r>
              <a:rPr lang="en-GB" sz="1999" b="1" dirty="0"/>
              <a:t>Led By </a:t>
            </a:r>
            <a:r>
              <a:rPr lang="en-GB" sz="1999" b="1" dirty="0">
                <a:solidFill>
                  <a:srgbClr val="FFFF00"/>
                </a:solidFill>
                <a:highlight>
                  <a:srgbClr val="E96717"/>
                </a:highlight>
              </a:rPr>
              <a:t>MARITIME INNOVATORS </a:t>
            </a:r>
            <a:r>
              <a:rPr lang="en-GB" sz="1999" b="1" dirty="0"/>
              <a:t>with support from all partners</a:t>
            </a:r>
            <a:r>
              <a:rPr lang="ro-RO" sz="1999" b="1" dirty="0"/>
              <a:t>.</a:t>
            </a:r>
            <a:endParaRPr lang="en-GB" sz="1999"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22"/>
          <p:cNvSpPr txBox="1">
            <a:spLocks noGrp="1"/>
          </p:cNvSpPr>
          <p:nvPr>
            <p:ph type="body" idx="1"/>
          </p:nvPr>
        </p:nvSpPr>
        <p:spPr>
          <a:xfrm>
            <a:off x="117749" y="2271949"/>
            <a:ext cx="11881320" cy="3041877"/>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1"/>
              </a:buClr>
              <a:buSzPts val="2000"/>
              <a:buNone/>
            </a:pPr>
            <a:r>
              <a:rPr lang="tr-TR" sz="1999" dirty="0">
                <a:solidFill>
                  <a:schemeClr val="bg1"/>
                </a:solidFill>
              </a:rPr>
              <a:t>There will also be several intangible results upon completion of the project such as:</a:t>
            </a:r>
            <a:endParaRPr dirty="0">
              <a:solidFill>
                <a:schemeClr val="bg1"/>
              </a:solidFill>
            </a:endParaRPr>
          </a:p>
          <a:p>
            <a:pPr indent="-457063" algn="just">
              <a:buClr>
                <a:schemeClr val="accent1"/>
              </a:buClr>
              <a:buSzPts val="2000"/>
              <a:buFont typeface="Calibri"/>
              <a:buAutoNum type="arabicPeriod"/>
            </a:pPr>
            <a:r>
              <a:rPr lang="tr-TR" sz="2400" b="1" dirty="0">
                <a:solidFill>
                  <a:srgbClr val="FF0000"/>
                </a:solidFill>
                <a:highlight>
                  <a:srgbClr val="FFFF00"/>
                </a:highlight>
              </a:rPr>
              <a:t>Learning About Culture</a:t>
            </a:r>
            <a:r>
              <a:rPr lang="tr-TR" sz="2400" b="1" dirty="0"/>
              <a:t>: </a:t>
            </a:r>
            <a:r>
              <a:rPr lang="tr-TR" sz="2400" dirty="0">
                <a:solidFill>
                  <a:schemeClr val="bg1"/>
                </a:solidFill>
              </a:rPr>
              <a:t>Seafarers will exchange enormous number of knowledge and experience through the platform and lead a more rigid maritime culture hence improve the safety of operations at sea. This will lead o the framework of transnationalism by advancing the notion of emporium, in which the circular and transversal journeys of seafarers are viewed as a connecting space between land‐ based areas; a space which provides a basis for an extended knowledge and understanding of different cultural outlooks as well as relations between nations.</a:t>
            </a:r>
            <a:endParaRPr lang="ro-RO" sz="2400" dirty="0">
              <a:solidFill>
                <a:schemeClr val="bg1"/>
              </a:solidFill>
            </a:endParaRPr>
          </a:p>
          <a:p>
            <a:pPr indent="-457063" algn="just">
              <a:buClr>
                <a:schemeClr val="accent1"/>
              </a:buClr>
              <a:buSzPts val="2000"/>
              <a:buFont typeface="Calibri"/>
              <a:buAutoNum type="arabicPeriod"/>
            </a:pPr>
            <a:endParaRPr sz="2400" dirty="0">
              <a:solidFill>
                <a:schemeClr val="bg1"/>
              </a:solidFill>
            </a:endParaRPr>
          </a:p>
          <a:p>
            <a:pPr indent="-457063" algn="just">
              <a:buClr>
                <a:schemeClr val="accent1"/>
              </a:buClr>
              <a:buSzPts val="2000"/>
              <a:buFont typeface="Calibri"/>
              <a:buAutoNum type="arabicPeriod"/>
            </a:pPr>
            <a:r>
              <a:rPr lang="tr-TR" sz="2400" b="1" dirty="0">
                <a:solidFill>
                  <a:srgbClr val="FF0000"/>
                </a:solidFill>
                <a:highlight>
                  <a:srgbClr val="FFFF00"/>
                </a:highlight>
              </a:rPr>
              <a:t>Safety Culture at sea</a:t>
            </a:r>
            <a:r>
              <a:rPr lang="tr-TR" sz="2400" b="1" dirty="0"/>
              <a:t>: </a:t>
            </a:r>
            <a:r>
              <a:rPr lang="tr-TR" sz="2400" dirty="0">
                <a:solidFill>
                  <a:schemeClr val="bg1"/>
                </a:solidFill>
              </a:rPr>
              <a:t>Recognising that all accidents are preventable and normally only occur following unsafe actions or a failure to follow correct procedures thereby thinking safety constantly will be encouraged in the platform.</a:t>
            </a:r>
            <a:endParaRPr sz="2400" b="1" dirty="0">
              <a:solidFill>
                <a:schemeClr val="bg1"/>
              </a:solidFill>
            </a:endParaRPr>
          </a:p>
        </p:txBody>
      </p:sp>
      <p:sp>
        <p:nvSpPr>
          <p:cNvPr id="190" name="Google Shape;190;p22"/>
          <p:cNvSpPr txBox="1">
            <a:spLocks noGrp="1"/>
          </p:cNvSpPr>
          <p:nvPr>
            <p:ph type="title"/>
          </p:nvPr>
        </p:nvSpPr>
        <p:spPr>
          <a:xfrm>
            <a:off x="234539" y="1323227"/>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pPr>
            <a:r>
              <a:rPr lang="en-US" b="1" dirty="0">
                <a:solidFill>
                  <a:srgbClr val="FFFF00"/>
                </a:solidFill>
                <a:highlight>
                  <a:srgbClr val="FF0000"/>
                </a:highlight>
              </a:rPr>
              <a:t>Intangible</a:t>
            </a:r>
            <a:r>
              <a:rPr lang="tr-TR" b="1" dirty="0">
                <a:solidFill>
                  <a:srgbClr val="FFFF00"/>
                </a:solidFill>
                <a:highlight>
                  <a:srgbClr val="FF0000"/>
                </a:highlight>
              </a:rPr>
              <a:t> Outputs</a:t>
            </a:r>
            <a:endParaRPr b="1" dirty="0">
              <a:solidFill>
                <a:srgbClr val="FFFF00"/>
              </a:solidFill>
              <a:highlight>
                <a:srgbClr val="FF0000"/>
              </a:highlight>
            </a:endParaRPr>
          </a:p>
        </p:txBody>
      </p:sp>
      <p:pic>
        <p:nvPicPr>
          <p:cNvPr id="4" name="Google Shape;58;p2">
            <a:extLst>
              <a:ext uri="{FF2B5EF4-FFF2-40B4-BE49-F238E27FC236}">
                <a16:creationId xmlns="" xmlns:a16="http://schemas.microsoft.com/office/drawing/2014/main" id="{3EEDD805-583E-F7AE-45DD-627569D32C6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5" name="Google Shape;64;p2" descr="metin içeren bir resim&#10;&#10;Açıklama otomatik olarak oluşturuldu">
            <a:extLst>
              <a:ext uri="{FF2B5EF4-FFF2-40B4-BE49-F238E27FC236}">
                <a16:creationId xmlns="" xmlns:a16="http://schemas.microsoft.com/office/drawing/2014/main" id="{2DE3DD9E-9FC2-F08E-5DC1-C20799C2ACA2}"/>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6" name="Picture 5">
            <a:extLst>
              <a:ext uri="{FF2B5EF4-FFF2-40B4-BE49-F238E27FC236}">
                <a16:creationId xmlns="" xmlns:a16="http://schemas.microsoft.com/office/drawing/2014/main" id="{B21FA473-3088-4931-2126-1C7E1DE777B7}"/>
              </a:ext>
            </a:extLst>
          </p:cNvPr>
          <p:cNvPicPr>
            <a:picLocks noChangeAspect="1"/>
          </p:cNvPicPr>
          <p:nvPr/>
        </p:nvPicPr>
        <p:blipFill>
          <a:blip r:embed="rId5"/>
          <a:stretch>
            <a:fillRect/>
          </a:stretch>
        </p:blipFill>
        <p:spPr>
          <a:xfrm>
            <a:off x="2730298" y="13029"/>
            <a:ext cx="784943" cy="895691"/>
          </a:xfrm>
          <a:prstGeom prst="rect">
            <a:avLst/>
          </a:prstGeom>
        </p:spPr>
      </p:pic>
      <p:pic>
        <p:nvPicPr>
          <p:cNvPr id="7" name="Picture 6">
            <a:extLst>
              <a:ext uri="{FF2B5EF4-FFF2-40B4-BE49-F238E27FC236}">
                <a16:creationId xmlns="" xmlns:a16="http://schemas.microsoft.com/office/drawing/2014/main" id="{F60332D3-A146-DA21-3F57-47C72C704052}"/>
              </a:ext>
            </a:extLst>
          </p:cNvPr>
          <p:cNvPicPr>
            <a:picLocks noChangeAspect="1"/>
          </p:cNvPicPr>
          <p:nvPr/>
        </p:nvPicPr>
        <p:blipFill>
          <a:blip r:embed="rId6"/>
          <a:stretch>
            <a:fillRect/>
          </a:stretch>
        </p:blipFill>
        <p:spPr>
          <a:xfrm>
            <a:off x="6398359" y="-8389"/>
            <a:ext cx="1268781" cy="917109"/>
          </a:xfrm>
          <a:prstGeom prst="rect">
            <a:avLst/>
          </a:prstGeom>
        </p:spPr>
      </p:pic>
      <p:pic>
        <p:nvPicPr>
          <p:cNvPr id="8" name="Picture 7">
            <a:extLst>
              <a:ext uri="{FF2B5EF4-FFF2-40B4-BE49-F238E27FC236}">
                <a16:creationId xmlns="" xmlns:a16="http://schemas.microsoft.com/office/drawing/2014/main" id="{57268587-2EE4-BE25-9718-4D32A4168A9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9" name="Picture 8">
            <a:extLst>
              <a:ext uri="{FF2B5EF4-FFF2-40B4-BE49-F238E27FC236}">
                <a16:creationId xmlns="" xmlns:a16="http://schemas.microsoft.com/office/drawing/2014/main" id="{29704BED-553C-28E4-F2BD-6CAD99959DCC}"/>
              </a:ext>
            </a:extLst>
          </p:cNvPr>
          <p:cNvPicPr>
            <a:picLocks noChangeAspect="1"/>
          </p:cNvPicPr>
          <p:nvPr/>
        </p:nvPicPr>
        <p:blipFill>
          <a:blip r:embed="rId8"/>
          <a:stretch>
            <a:fillRect/>
          </a:stretch>
        </p:blipFill>
        <p:spPr>
          <a:xfrm>
            <a:off x="36669" y="56333"/>
            <a:ext cx="2746694" cy="564356"/>
          </a:xfrm>
          <a:prstGeom prst="rect">
            <a:avLst/>
          </a:prstGeom>
        </p:spPr>
      </p:pic>
      <p:pic>
        <p:nvPicPr>
          <p:cNvPr id="10" name="Picture 9">
            <a:extLst>
              <a:ext uri="{FF2B5EF4-FFF2-40B4-BE49-F238E27FC236}">
                <a16:creationId xmlns="" xmlns:a16="http://schemas.microsoft.com/office/drawing/2014/main" id="{EF16985A-C9E1-3886-0B6B-8B6371BD9B6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1" name="Picture 10" descr="logo z przezroczystym">
            <a:extLst>
              <a:ext uri="{FF2B5EF4-FFF2-40B4-BE49-F238E27FC236}">
                <a16:creationId xmlns="" xmlns:a16="http://schemas.microsoft.com/office/drawing/2014/main" id="{5514182A-0255-7728-2472-DDF6F13C9CC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body" idx="1"/>
          </p:nvPr>
        </p:nvSpPr>
        <p:spPr>
          <a:xfrm>
            <a:off x="117748" y="1916832"/>
            <a:ext cx="11719745" cy="4747554"/>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5"/>
              </a:buClr>
              <a:buSzPts val="1440"/>
              <a:buNone/>
            </a:pPr>
            <a:r>
              <a:rPr lang="tr-TR" sz="2000" dirty="0">
                <a:solidFill>
                  <a:schemeClr val="bg1"/>
                </a:solidFill>
              </a:rPr>
              <a:t>The partnership embraces the impact on participants, participating organisations, target groups and other relevant stakeholders that the project will: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highlight>
                  <a:srgbClr val="E96717"/>
                </a:highlight>
              </a:rPr>
              <a:t>Enhance and advance competence for Seafarers </a:t>
            </a:r>
            <a:r>
              <a:rPr lang="tr-TR" sz="2000" dirty="0">
                <a:solidFill>
                  <a:schemeClr val="bg1"/>
                </a:solidFill>
              </a:rPr>
              <a:t>through transfer of experiential knowledge transfer from seniors to juniors at sea. With the facility to use this anywhere and anytime, the autonomous experience share mode is expected to have immediate impact for those mariners competence.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rPr>
              <a:t>The education and training providers as well as the authorities will be provided with a </a:t>
            </a:r>
            <a:r>
              <a:rPr lang="tr-TR" sz="2000" dirty="0">
                <a:solidFill>
                  <a:schemeClr val="bg1"/>
                </a:solidFill>
                <a:highlight>
                  <a:srgbClr val="E96717"/>
                </a:highlight>
              </a:rPr>
              <a:t>ready-made experiential knowledge based platform offered in 5 languages </a:t>
            </a:r>
            <a:r>
              <a:rPr lang="tr-TR" sz="2000" dirty="0">
                <a:solidFill>
                  <a:schemeClr val="bg1"/>
                </a:solidFill>
              </a:rPr>
              <a:t>enabling them to introduce it directly into their existing training programmes, meaning that there will be a direct and immediate impact on the vocational training in the maritime sector that have been hidden as informal learning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rPr>
              <a:t>The educational services of the partners involved in the development of the product, will benefit and will be further developed by the partners for their </a:t>
            </a:r>
            <a:r>
              <a:rPr lang="tr-TR" sz="2000" dirty="0">
                <a:solidFill>
                  <a:schemeClr val="bg1"/>
                </a:solidFill>
                <a:highlight>
                  <a:srgbClr val="E96717"/>
                </a:highlight>
              </a:rPr>
              <a:t>in house training</a:t>
            </a:r>
            <a:r>
              <a:rPr lang="tr-TR" sz="2000" dirty="0">
                <a:solidFill>
                  <a:schemeClr val="bg1"/>
                </a:solidFill>
              </a:rPr>
              <a:t>. </a:t>
            </a:r>
            <a:endParaRPr sz="2000" dirty="0">
              <a:solidFill>
                <a:schemeClr val="bg1"/>
              </a:solidFill>
            </a:endParaRPr>
          </a:p>
          <a:p>
            <a:pPr marL="342797" indent="-342797" algn="just">
              <a:buClr>
                <a:schemeClr val="accent1"/>
              </a:buClr>
              <a:buSzPts val="1800"/>
              <a:buAutoNum type="arabicPeriod"/>
            </a:pPr>
            <a:r>
              <a:rPr lang="tr-TR" sz="2000" dirty="0">
                <a:solidFill>
                  <a:schemeClr val="bg1"/>
                </a:solidFill>
              </a:rPr>
              <a:t>It is expected that the intended course will lead to recognition by major accrediting and licensing bodies in partner countries. This will add impact and credibility to the tools produced by the project. There is a genuine interest in making maritime professions in Europe more attractive to young people and thus improving the employment of seafarers. </a:t>
            </a:r>
            <a:endParaRPr sz="2000" dirty="0">
              <a:solidFill>
                <a:schemeClr val="bg1"/>
              </a:solidFill>
            </a:endParaRPr>
          </a:p>
        </p:txBody>
      </p:sp>
      <p:sp>
        <p:nvSpPr>
          <p:cNvPr id="120" name="Google Shape;120;p12"/>
          <p:cNvSpPr txBox="1">
            <a:spLocks noGrp="1"/>
          </p:cNvSpPr>
          <p:nvPr>
            <p:ph type="title"/>
          </p:nvPr>
        </p:nvSpPr>
        <p:spPr>
          <a:xfrm>
            <a:off x="117748" y="1196752"/>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600"/>
            </a:pPr>
            <a:r>
              <a:rPr lang="tr-TR" sz="3599" b="1" dirty="0">
                <a:solidFill>
                  <a:srgbClr val="FFFF00"/>
                </a:solidFill>
                <a:latin typeface="Trebuchet MS"/>
                <a:ea typeface="Trebuchet MS"/>
                <a:cs typeface="Trebuchet MS"/>
                <a:sym typeface="Trebuchet MS"/>
              </a:rPr>
              <a:t>Project IMPACT</a:t>
            </a:r>
            <a:endParaRPr b="1" dirty="0">
              <a:solidFill>
                <a:srgbClr val="FFFF00"/>
              </a:solidFill>
            </a:endParaRPr>
          </a:p>
        </p:txBody>
      </p:sp>
      <p:pic>
        <p:nvPicPr>
          <p:cNvPr id="2" name="Google Shape;58;p2">
            <a:extLst>
              <a:ext uri="{FF2B5EF4-FFF2-40B4-BE49-F238E27FC236}">
                <a16:creationId xmlns="" xmlns:a16="http://schemas.microsoft.com/office/drawing/2014/main" id="{B316D1C4-EF08-0B83-03C1-EE440C0428E3}"/>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 xmlns:a16="http://schemas.microsoft.com/office/drawing/2014/main" id="{13819596-19DF-92F6-EA32-BEE39738E57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 xmlns:a16="http://schemas.microsoft.com/office/drawing/2014/main" id="{69F82CB9-3693-329D-8BEC-34B3F1C06F5D}"/>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 xmlns:a16="http://schemas.microsoft.com/office/drawing/2014/main" id="{86050EC2-5341-9FE6-A24D-104CD07DE17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 xmlns:a16="http://schemas.microsoft.com/office/drawing/2014/main" id="{A10CB8AA-5499-F691-5E49-82CB8485DABB}"/>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 xmlns:a16="http://schemas.microsoft.com/office/drawing/2014/main" id="{33DA41B8-DE48-1016-D081-B42ED6DF5D5B}"/>
              </a:ext>
            </a:extLst>
          </p:cNvPr>
          <p:cNvPicPr>
            <a:picLocks noChangeAspect="1"/>
          </p:cNvPicPr>
          <p:nvPr/>
        </p:nvPicPr>
        <p:blipFill>
          <a:blip r:embed="rId8"/>
          <a:stretch>
            <a:fillRect/>
          </a:stretch>
        </p:blipFill>
        <p:spPr>
          <a:xfrm>
            <a:off x="36669" y="56333"/>
            <a:ext cx="2746694" cy="564356"/>
          </a:xfrm>
          <a:prstGeom prst="rect">
            <a:avLst/>
          </a:prstGeom>
        </p:spPr>
      </p:pic>
      <p:pic>
        <p:nvPicPr>
          <p:cNvPr id="8" name="Picture 7">
            <a:extLst>
              <a:ext uri="{FF2B5EF4-FFF2-40B4-BE49-F238E27FC236}">
                <a16:creationId xmlns="" xmlns:a16="http://schemas.microsoft.com/office/drawing/2014/main" id="{22EBDF55-8B75-581E-FF36-D5FDEF16814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 xmlns:a16="http://schemas.microsoft.com/office/drawing/2014/main" id="{12771C55-9110-4416-529A-41A4B5B75A7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15241" y="982805"/>
            <a:ext cx="6236889" cy="577969"/>
          </a:xfrm>
        </p:spPr>
        <p:txBody>
          <a:bodyPr/>
          <a:lstStyle/>
          <a:p>
            <a:r>
              <a:rPr lang="en-US" b="1" u="sng" dirty="0">
                <a:solidFill>
                  <a:srgbClr val="FFC000"/>
                </a:solidFill>
              </a:rPr>
              <a:t>Events and transnational meetings</a:t>
            </a:r>
          </a:p>
        </p:txBody>
      </p:sp>
      <p:pic>
        <p:nvPicPr>
          <p:cNvPr id="5" name="Picture 4">
            <a:extLst>
              <a:ext uri="{FF2B5EF4-FFF2-40B4-BE49-F238E27FC236}">
                <a16:creationId xmlns="" xmlns:a16="http://schemas.microsoft.com/office/drawing/2014/main" id="{49A906AF-98C0-4B11-AF04-66CC2A8E977C}"/>
              </a:ext>
            </a:extLst>
          </p:cNvPr>
          <p:cNvPicPr>
            <a:picLocks noChangeAspect="1"/>
          </p:cNvPicPr>
          <p:nvPr/>
        </p:nvPicPr>
        <p:blipFill>
          <a:blip r:embed="rId2"/>
          <a:stretch>
            <a:fillRect/>
          </a:stretch>
        </p:blipFill>
        <p:spPr>
          <a:xfrm>
            <a:off x="347558" y="2010680"/>
            <a:ext cx="11777366" cy="2618442"/>
          </a:xfrm>
          <a:prstGeom prst="rect">
            <a:avLst/>
          </a:prstGeom>
        </p:spPr>
      </p:pic>
      <p:pic>
        <p:nvPicPr>
          <p:cNvPr id="7" name="Picture 6">
            <a:extLst>
              <a:ext uri="{FF2B5EF4-FFF2-40B4-BE49-F238E27FC236}">
                <a16:creationId xmlns="" xmlns:a16="http://schemas.microsoft.com/office/drawing/2014/main" id="{97306C87-ED28-4536-8451-26D00D752D53}"/>
              </a:ext>
            </a:extLst>
          </p:cNvPr>
          <p:cNvPicPr>
            <a:picLocks noChangeAspect="1"/>
          </p:cNvPicPr>
          <p:nvPr/>
        </p:nvPicPr>
        <p:blipFill>
          <a:blip r:embed="rId3"/>
          <a:stretch>
            <a:fillRect/>
          </a:stretch>
        </p:blipFill>
        <p:spPr>
          <a:xfrm>
            <a:off x="324310" y="1604987"/>
            <a:ext cx="11800613" cy="481377"/>
          </a:xfrm>
          <a:prstGeom prst="rect">
            <a:avLst/>
          </a:prstGeom>
        </p:spPr>
      </p:pic>
      <p:pic>
        <p:nvPicPr>
          <p:cNvPr id="26" name="Google Shape;58;p2">
            <a:extLst>
              <a:ext uri="{FF2B5EF4-FFF2-40B4-BE49-F238E27FC236}">
                <a16:creationId xmlns="" xmlns:a16="http://schemas.microsoft.com/office/drawing/2014/main" id="{E745A927-3DB8-4536-83DA-19110F8EF151}"/>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27" name="Google Shape;64;p2" descr="metin içeren bir resim&#10;&#10;Açıklama otomatik olarak oluşturuldu">
            <a:extLst>
              <a:ext uri="{FF2B5EF4-FFF2-40B4-BE49-F238E27FC236}">
                <a16:creationId xmlns="" xmlns:a16="http://schemas.microsoft.com/office/drawing/2014/main" id="{8AFF1542-B7DB-442E-8011-96DA496EF558}"/>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28" name="Picture 27">
            <a:extLst>
              <a:ext uri="{FF2B5EF4-FFF2-40B4-BE49-F238E27FC236}">
                <a16:creationId xmlns="" xmlns:a16="http://schemas.microsoft.com/office/drawing/2014/main" id="{A5346FF7-872A-4FD2-8ADA-1D000E9B851E}"/>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9" name="Picture 28">
            <a:extLst>
              <a:ext uri="{FF2B5EF4-FFF2-40B4-BE49-F238E27FC236}">
                <a16:creationId xmlns="" xmlns:a16="http://schemas.microsoft.com/office/drawing/2014/main" id="{4E4D209B-72C5-4AEF-942E-A72FF032CADF}"/>
              </a:ext>
            </a:extLst>
          </p:cNvPr>
          <p:cNvPicPr>
            <a:picLocks noChangeAspect="1"/>
          </p:cNvPicPr>
          <p:nvPr/>
        </p:nvPicPr>
        <p:blipFill>
          <a:blip r:embed="rId7"/>
          <a:stretch>
            <a:fillRect/>
          </a:stretch>
        </p:blipFill>
        <p:spPr>
          <a:xfrm>
            <a:off x="6398359" y="-8389"/>
            <a:ext cx="1268781" cy="917109"/>
          </a:xfrm>
          <a:prstGeom prst="rect">
            <a:avLst/>
          </a:prstGeom>
        </p:spPr>
      </p:pic>
      <p:pic>
        <p:nvPicPr>
          <p:cNvPr id="30" name="Picture 29">
            <a:extLst>
              <a:ext uri="{FF2B5EF4-FFF2-40B4-BE49-F238E27FC236}">
                <a16:creationId xmlns="" xmlns:a16="http://schemas.microsoft.com/office/drawing/2014/main" id="{DFD6F5C0-AD58-4951-BD76-1FE59F11F56C}"/>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31" name="Picture 30">
            <a:extLst>
              <a:ext uri="{FF2B5EF4-FFF2-40B4-BE49-F238E27FC236}">
                <a16:creationId xmlns="" xmlns:a16="http://schemas.microsoft.com/office/drawing/2014/main" id="{4045C409-7D91-4050-97D3-5689F6622C20}"/>
              </a:ext>
            </a:extLst>
          </p:cNvPr>
          <p:cNvPicPr>
            <a:picLocks noChangeAspect="1"/>
          </p:cNvPicPr>
          <p:nvPr/>
        </p:nvPicPr>
        <p:blipFill>
          <a:blip r:embed="rId9"/>
          <a:stretch>
            <a:fillRect/>
          </a:stretch>
        </p:blipFill>
        <p:spPr>
          <a:xfrm>
            <a:off x="0" y="56333"/>
            <a:ext cx="2746694" cy="564356"/>
          </a:xfrm>
          <a:prstGeom prst="rect">
            <a:avLst/>
          </a:prstGeom>
        </p:spPr>
      </p:pic>
      <p:pic>
        <p:nvPicPr>
          <p:cNvPr id="32" name="Picture 31">
            <a:extLst>
              <a:ext uri="{FF2B5EF4-FFF2-40B4-BE49-F238E27FC236}">
                <a16:creationId xmlns="" xmlns:a16="http://schemas.microsoft.com/office/drawing/2014/main" id="{7E073E50-CF3B-400F-8332-D8281D4304DF}"/>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33" name="Picture 32" descr="logo z przezroczystym">
            <a:extLst>
              <a:ext uri="{FF2B5EF4-FFF2-40B4-BE49-F238E27FC236}">
                <a16:creationId xmlns="" xmlns:a16="http://schemas.microsoft.com/office/drawing/2014/main" id="{932D52B0-1DCE-4A50-BBFB-607B14ADCCC1}"/>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pic>
        <p:nvPicPr>
          <p:cNvPr id="34" name="Picture 33">
            <a:extLst>
              <a:ext uri="{FF2B5EF4-FFF2-40B4-BE49-F238E27FC236}">
                <a16:creationId xmlns="" xmlns:a16="http://schemas.microsoft.com/office/drawing/2014/main" id="{85CC0084-3882-4EC5-9031-1C93F2C8A5BF}"/>
              </a:ext>
            </a:extLst>
          </p:cNvPr>
          <p:cNvPicPr>
            <a:picLocks noChangeAspect="1"/>
          </p:cNvPicPr>
          <p:nvPr/>
        </p:nvPicPr>
        <p:blipFill>
          <a:blip r:embed="rId12"/>
          <a:stretch>
            <a:fillRect/>
          </a:stretch>
        </p:blipFill>
        <p:spPr>
          <a:xfrm>
            <a:off x="348620" y="4810567"/>
            <a:ext cx="11776304" cy="1800200"/>
          </a:xfrm>
          <a:prstGeom prst="rect">
            <a:avLst/>
          </a:prstGeom>
        </p:spPr>
      </p:pic>
    </p:spTree>
    <p:extLst>
      <p:ext uri="{BB962C8B-B14F-4D97-AF65-F5344CB8AC3E}">
        <p14:creationId xmlns:p14="http://schemas.microsoft.com/office/powerpoint/2010/main" val="41309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02454" y="1110299"/>
            <a:ext cx="4113430" cy="552173"/>
          </a:xfrm>
        </p:spPr>
        <p:txBody>
          <a:bodyPr>
            <a:normAutofit/>
          </a:bodyPr>
          <a:lstStyle/>
          <a:p>
            <a:r>
              <a:rPr lang="en-US" b="1" u="sng" dirty="0">
                <a:solidFill>
                  <a:srgbClr val="FFC000"/>
                </a:solidFill>
                <a:latin typeface="Algerian" panose="04020705040A02060702" pitchFamily="82" charset="0"/>
              </a:rPr>
              <a:t>PROJECT OUTLINES</a:t>
            </a:r>
          </a:p>
        </p:txBody>
      </p:sp>
      <p:sp>
        <p:nvSpPr>
          <p:cNvPr id="3" name="Content Placeholder 2"/>
          <p:cNvSpPr>
            <a:spLocks noGrp="1"/>
          </p:cNvSpPr>
          <p:nvPr>
            <p:ph idx="1"/>
          </p:nvPr>
        </p:nvSpPr>
        <p:spPr>
          <a:xfrm>
            <a:off x="2763918" y="1739291"/>
            <a:ext cx="6071873" cy="2736304"/>
          </a:xfrm>
        </p:spPr>
        <p:txBody>
          <a:bodyPr>
            <a:normAutofit/>
          </a:bodyPr>
          <a:lstStyle/>
          <a:p>
            <a:pPr algn="ctr"/>
            <a:r>
              <a:rPr lang="en-US" dirty="0">
                <a:solidFill>
                  <a:schemeClr val="bg1"/>
                </a:solidFill>
                <a:latin typeface="Algerian" panose="04020705040A02060702" pitchFamily="82" charset="0"/>
              </a:rPr>
              <a:t>Project Acronym</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SEA MENTORS</a:t>
            </a:r>
          </a:p>
          <a:p>
            <a:pPr algn="ctr"/>
            <a:r>
              <a:rPr lang="en-US" dirty="0">
                <a:solidFill>
                  <a:schemeClr val="bg1"/>
                </a:solidFill>
                <a:latin typeface="Algerian" panose="04020705040A02060702" pitchFamily="82" charset="0"/>
              </a:rPr>
              <a:t>Project 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2022-02-01</a:t>
            </a:r>
          </a:p>
          <a:p>
            <a:pPr algn="ctr"/>
            <a:r>
              <a:rPr lang="en-US" dirty="0">
                <a:solidFill>
                  <a:schemeClr val="bg1"/>
                </a:solidFill>
                <a:latin typeface="Algerian" panose="04020705040A02060702" pitchFamily="82" charset="0"/>
              </a:rPr>
              <a:t>Project Total Duration</a:t>
            </a:r>
            <a:r>
              <a:rPr lang="ro-RO" dirty="0">
                <a:solidFill>
                  <a:schemeClr val="bg1"/>
                </a:solidFill>
                <a:latin typeface="Algerian" panose="04020705040A02060702" pitchFamily="82" charset="0"/>
              </a:rPr>
              <a:t>:</a:t>
            </a:r>
            <a:r>
              <a:rPr lang="en-US"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24 months</a:t>
            </a:r>
          </a:p>
          <a:p>
            <a:pPr algn="ctr"/>
            <a:r>
              <a:rPr lang="en-US" dirty="0">
                <a:solidFill>
                  <a:schemeClr val="bg1"/>
                </a:solidFill>
                <a:latin typeface="Algerian" panose="04020705040A02060702" pitchFamily="82" charset="0"/>
              </a:rPr>
              <a:t>Project 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2024-01-31</a:t>
            </a:r>
            <a:endParaRPr lang="ro-RO" b="1" dirty="0">
              <a:solidFill>
                <a:srgbClr val="FFFF00"/>
              </a:solidFill>
              <a:latin typeface="Algerian" panose="04020705040A02060702" pitchFamily="82" charset="0"/>
            </a:endParaRPr>
          </a:p>
          <a:p>
            <a:pPr algn="ctr"/>
            <a:r>
              <a:rPr lang="ro-RO" dirty="0">
                <a:solidFill>
                  <a:schemeClr val="bg1"/>
                </a:solidFill>
                <a:latin typeface="Algerian" panose="04020705040A02060702" pitchFamily="82" charset="0"/>
              </a:rPr>
              <a:t>Grant </a:t>
            </a:r>
            <a:r>
              <a:rPr lang="en-US" dirty="0">
                <a:solidFill>
                  <a:schemeClr val="bg1"/>
                </a:solidFill>
                <a:latin typeface="Algerian" panose="04020705040A02060702" pitchFamily="82" charset="0"/>
              </a:rPr>
              <a:t>approved</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184,810</a:t>
            </a:r>
            <a:r>
              <a:rPr lang="ro-RO" b="1" dirty="0">
                <a:solidFill>
                  <a:srgbClr val="FFFF00"/>
                </a:solidFill>
                <a:latin typeface="Algerian" panose="04020705040A02060702" pitchFamily="82" charset="0"/>
              </a:rPr>
              <a:t> Euro</a:t>
            </a:r>
            <a:endParaRPr lang="en-US" b="1" dirty="0">
              <a:solidFill>
                <a:srgbClr val="FFFF00"/>
              </a:solidFill>
              <a:latin typeface="Algerian" panose="04020705040A02060702" pitchFamily="82" charset="0"/>
            </a:endParaRPr>
          </a:p>
        </p:txBody>
      </p:sp>
      <p:pic>
        <p:nvPicPr>
          <p:cNvPr id="6" name="Picture 5">
            <a:extLst>
              <a:ext uri="{FF2B5EF4-FFF2-40B4-BE49-F238E27FC236}">
                <a16:creationId xmlns="" xmlns:a16="http://schemas.microsoft.com/office/drawing/2014/main" id="{E5569853-9F92-449C-BDC2-71EB2420A62B}"/>
              </a:ext>
            </a:extLst>
          </p:cNvPr>
          <p:cNvPicPr>
            <a:picLocks noChangeAspect="1"/>
          </p:cNvPicPr>
          <p:nvPr/>
        </p:nvPicPr>
        <p:blipFill>
          <a:blip r:embed="rId2"/>
          <a:stretch>
            <a:fillRect/>
          </a:stretch>
        </p:blipFill>
        <p:spPr>
          <a:xfrm>
            <a:off x="1629916" y="4401221"/>
            <a:ext cx="8363132" cy="2385951"/>
          </a:xfrm>
          <a:prstGeom prst="rect">
            <a:avLst/>
          </a:prstGeom>
        </p:spPr>
      </p:pic>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6"/>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8"/>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 y="1144476"/>
            <a:ext cx="9143538" cy="817598"/>
          </a:xfrm>
        </p:spPr>
        <p:txBody>
          <a:bodyPr>
            <a:normAutofit/>
          </a:bodyPr>
          <a:lstStyle/>
          <a:p>
            <a:r>
              <a:rPr lang="en-GB" sz="2900" b="1" dirty="0">
                <a:solidFill>
                  <a:srgbClr val="FFC000"/>
                </a:solidFill>
                <a:highlight>
                  <a:srgbClr val="404384"/>
                </a:highlight>
              </a:rPr>
              <a:t>TRANSNATIONAL MEETINGS</a:t>
            </a:r>
            <a:endParaRPr lang="en-US" sz="2900" b="1" dirty="0">
              <a:solidFill>
                <a:srgbClr val="FFC000"/>
              </a:solidFill>
              <a:highlight>
                <a:srgbClr val="404384"/>
              </a:highlight>
            </a:endParaRPr>
          </a:p>
        </p:txBody>
      </p:sp>
      <p:sp>
        <p:nvSpPr>
          <p:cNvPr id="4" name="Rectangle 3"/>
          <p:cNvSpPr/>
          <p:nvPr/>
        </p:nvSpPr>
        <p:spPr>
          <a:xfrm>
            <a:off x="104332" y="2072486"/>
            <a:ext cx="11955415" cy="3000821"/>
          </a:xfrm>
          <a:prstGeom prst="rect">
            <a:avLst/>
          </a:prstGeom>
        </p:spPr>
        <p:txBody>
          <a:bodyPr wrap="square">
            <a:spAutoFit/>
          </a:bodyPr>
          <a:lstStyle/>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TM1</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i="0" u="none" strike="noStrike" baseline="0" dirty="0">
                <a:solidFill>
                  <a:srgbClr val="FFFF00"/>
                </a:solidFill>
                <a:latin typeface="FreeSans"/>
              </a:rPr>
              <a:t>Project Management-Kick-off Meeting</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two days organizational meeting,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Romanian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-30</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TM2</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organized by the </a:t>
            </a:r>
            <a:r>
              <a:rPr lang="ro-RO"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Lithuanian</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Maritime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07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-08</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November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TM3</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meeting, to be organized by the </a:t>
            </a:r>
            <a:r>
              <a:rPr lang="ro-RO"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Polish</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Poland</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M1</a:t>
            </a: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3</a:t>
            </a:r>
            <a:r>
              <a:rPr lang="en-GB"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TM4</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SPINAKER Company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Slovenia</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M17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25</a:t>
            </a:r>
            <a:r>
              <a:rPr lang="en-US" b="1" baseline="30000"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27</a:t>
            </a:r>
            <a:r>
              <a:rPr lang="en-US" b="1" baseline="30000"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October</a:t>
            </a:r>
            <a:r>
              <a:rPr lang="ro-RO"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ro-RO"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TM5</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final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Romanian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January</a:t>
            </a:r>
            <a:r>
              <a:rPr lang="ro-RO"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a:t>
            </a:r>
            <a:r>
              <a:rPr lang="en-US"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4</a:t>
            </a:r>
            <a:r>
              <a:rPr lang="ro-RO" b="1" dirty="0" smtClean="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l">
              <a:lnSpc>
                <a:spcPct val="150000"/>
              </a:lnSpc>
            </a:pP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 xmlns:a16="http://schemas.microsoft.com/office/drawing/2014/main" id="{B9716095-BE2C-4F6F-B60B-6B87E6055A33}"/>
              </a:ext>
            </a:extLst>
          </p:cNvPr>
          <p:cNvSpPr txBox="1">
            <a:spLocks/>
          </p:cNvSpPr>
          <p:nvPr/>
        </p:nvSpPr>
        <p:spPr>
          <a:xfrm>
            <a:off x="131791" y="4621548"/>
            <a:ext cx="9143538"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GB" sz="2900" b="1" dirty="0">
                <a:solidFill>
                  <a:srgbClr val="FFC000"/>
                </a:solidFill>
                <a:highlight>
                  <a:srgbClr val="404384"/>
                </a:highlight>
              </a:rPr>
              <a:t>EVENTS</a:t>
            </a:r>
            <a:endParaRPr lang="en-US" sz="2900" b="1" dirty="0">
              <a:solidFill>
                <a:srgbClr val="FFC000"/>
              </a:solidFill>
              <a:highlight>
                <a:srgbClr val="404384"/>
              </a:highlight>
            </a:endParaRPr>
          </a:p>
        </p:txBody>
      </p:sp>
      <p:sp>
        <p:nvSpPr>
          <p:cNvPr id="23" name="Rectangle 22">
            <a:extLst>
              <a:ext uri="{FF2B5EF4-FFF2-40B4-BE49-F238E27FC236}">
                <a16:creationId xmlns="" xmlns:a16="http://schemas.microsoft.com/office/drawing/2014/main" id="{3B8724D6-9FA3-464F-BE4A-CC1BD86F1195}"/>
              </a:ext>
            </a:extLst>
          </p:cNvPr>
          <p:cNvSpPr/>
          <p:nvPr/>
        </p:nvSpPr>
        <p:spPr>
          <a:xfrm>
            <a:off x="37018" y="5401120"/>
            <a:ext cx="11881320" cy="1017073"/>
          </a:xfrm>
          <a:prstGeom prst="rect">
            <a:avLst/>
          </a:prstGeom>
        </p:spPr>
        <p:txBody>
          <a:bodyPr wrap="square">
            <a:spAutoFit/>
          </a:bodyPr>
          <a:lstStyle/>
          <a:p>
            <a:pPr>
              <a:lnSpc>
                <a:spcPct val="150000"/>
              </a:lnSpc>
            </a:pPr>
            <a:r>
              <a:rPr lang="en-GB" sz="2400"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ro-RO" sz="2200" b="1" i="0" u="none" strike="noStrike" baseline="0" dirty="0">
                <a:solidFill>
                  <a:srgbClr val="FFFF00"/>
                </a:solidFill>
                <a:latin typeface="FreeSans"/>
              </a:rPr>
              <a:t>Final </a:t>
            </a:r>
            <a:r>
              <a:rPr lang="ro-RO" sz="2200" b="1" i="0" u="none" strike="noStrike" baseline="0" dirty="0" err="1">
                <a:solidFill>
                  <a:srgbClr val="FFFF00"/>
                </a:solidFill>
                <a:latin typeface="FreeSans"/>
              </a:rPr>
              <a:t>Conference</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1 day event,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6</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0 national and 10 international participants, to be organized by the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Mircea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cel</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Batran</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19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January</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2024)</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Google Shape;58;p2">
            <a:extLst>
              <a:ext uri="{FF2B5EF4-FFF2-40B4-BE49-F238E27FC236}">
                <a16:creationId xmlns="" xmlns:a16="http://schemas.microsoft.com/office/drawing/2014/main" id="{CF04BFF4-7271-47CD-8553-6C2624020970}"/>
              </a:ext>
            </a:extLst>
          </p:cNvPr>
          <p:cNvPicPr preferRelativeResize="0"/>
          <p:nvPr/>
        </p:nvPicPr>
        <p:blipFill rotWithShape="1">
          <a:blip r:embed="rId2">
            <a:alphaModFix/>
          </a:blip>
          <a:srcRect/>
          <a:stretch/>
        </p:blipFill>
        <p:spPr>
          <a:xfrm>
            <a:off x="3726343" y="503570"/>
            <a:ext cx="918708" cy="546173"/>
          </a:xfrm>
          <a:prstGeom prst="rect">
            <a:avLst/>
          </a:prstGeom>
          <a:noFill/>
          <a:ln>
            <a:noFill/>
          </a:ln>
        </p:spPr>
      </p:pic>
      <p:pic>
        <p:nvPicPr>
          <p:cNvPr id="25" name="Google Shape;64;p2" descr="metin içeren bir resim&#10;&#10;Açıklama otomatik olarak oluşturuldu">
            <a:extLst>
              <a:ext uri="{FF2B5EF4-FFF2-40B4-BE49-F238E27FC236}">
                <a16:creationId xmlns="" xmlns:a16="http://schemas.microsoft.com/office/drawing/2014/main" id="{71849F89-E429-4794-AC72-9C3AE0457746}"/>
              </a:ext>
            </a:extLst>
          </p:cNvPr>
          <p:cNvPicPr preferRelativeResize="0"/>
          <p:nvPr/>
        </p:nvPicPr>
        <p:blipFill rotWithShape="1">
          <a:blip r:embed="rId3">
            <a:alphaModFix/>
          </a:blip>
          <a:srcRect/>
          <a:stretch/>
        </p:blipFill>
        <p:spPr>
          <a:xfrm>
            <a:off x="7913121" y="457065"/>
            <a:ext cx="1227992" cy="462591"/>
          </a:xfrm>
          <a:prstGeom prst="rect">
            <a:avLst/>
          </a:prstGeom>
          <a:noFill/>
          <a:ln>
            <a:noFill/>
          </a:ln>
        </p:spPr>
      </p:pic>
      <p:pic>
        <p:nvPicPr>
          <p:cNvPr id="26" name="Picture 25">
            <a:extLst>
              <a:ext uri="{FF2B5EF4-FFF2-40B4-BE49-F238E27FC236}">
                <a16:creationId xmlns="" xmlns:a16="http://schemas.microsoft.com/office/drawing/2014/main" id="{F16DEA40-D0C0-43A0-944A-E0E03433BB07}"/>
              </a:ext>
            </a:extLst>
          </p:cNvPr>
          <p:cNvPicPr>
            <a:picLocks noChangeAspect="1"/>
          </p:cNvPicPr>
          <p:nvPr/>
        </p:nvPicPr>
        <p:blipFill>
          <a:blip r:embed="rId4"/>
          <a:stretch>
            <a:fillRect/>
          </a:stretch>
        </p:blipFill>
        <p:spPr>
          <a:xfrm>
            <a:off x="2748807" y="311996"/>
            <a:ext cx="784943" cy="895691"/>
          </a:xfrm>
          <a:prstGeom prst="rect">
            <a:avLst/>
          </a:prstGeom>
        </p:spPr>
      </p:pic>
      <p:pic>
        <p:nvPicPr>
          <p:cNvPr id="27" name="Picture 26">
            <a:extLst>
              <a:ext uri="{FF2B5EF4-FFF2-40B4-BE49-F238E27FC236}">
                <a16:creationId xmlns="" xmlns:a16="http://schemas.microsoft.com/office/drawing/2014/main" id="{C3829DA6-2D8E-4282-9A65-16778AF56999}"/>
              </a:ext>
            </a:extLst>
          </p:cNvPr>
          <p:cNvPicPr>
            <a:picLocks noChangeAspect="1"/>
          </p:cNvPicPr>
          <p:nvPr/>
        </p:nvPicPr>
        <p:blipFill>
          <a:blip r:embed="rId5"/>
          <a:stretch>
            <a:fillRect/>
          </a:stretch>
        </p:blipFill>
        <p:spPr>
          <a:xfrm>
            <a:off x="6416868" y="290578"/>
            <a:ext cx="1268781" cy="917109"/>
          </a:xfrm>
          <a:prstGeom prst="rect">
            <a:avLst/>
          </a:prstGeom>
        </p:spPr>
      </p:pic>
      <p:pic>
        <p:nvPicPr>
          <p:cNvPr id="28" name="Picture 27">
            <a:extLst>
              <a:ext uri="{FF2B5EF4-FFF2-40B4-BE49-F238E27FC236}">
                <a16:creationId xmlns="" xmlns:a16="http://schemas.microsoft.com/office/drawing/2014/main" id="{BC9C135E-5D3A-42A7-961D-BC2F18F2A55F}"/>
              </a:ext>
            </a:extLst>
          </p:cNvPr>
          <p:cNvPicPr>
            <a:picLocks noChangeAspect="1"/>
          </p:cNvPicPr>
          <p:nvPr/>
        </p:nvPicPr>
        <p:blipFill>
          <a:blip r:embed="rId6"/>
          <a:stretch>
            <a:fillRect/>
          </a:stretch>
        </p:blipFill>
        <p:spPr>
          <a:xfrm>
            <a:off x="9304789" y="389042"/>
            <a:ext cx="2901608" cy="575487"/>
          </a:xfrm>
          <a:prstGeom prst="rect">
            <a:avLst/>
          </a:prstGeom>
        </p:spPr>
      </p:pic>
      <p:pic>
        <p:nvPicPr>
          <p:cNvPr id="29" name="Picture 28">
            <a:extLst>
              <a:ext uri="{FF2B5EF4-FFF2-40B4-BE49-F238E27FC236}">
                <a16:creationId xmlns="" xmlns:a16="http://schemas.microsoft.com/office/drawing/2014/main" id="{016F0AD8-ACA1-416E-91B4-0DDA21988B9E}"/>
              </a:ext>
            </a:extLst>
          </p:cNvPr>
          <p:cNvPicPr>
            <a:picLocks noChangeAspect="1"/>
          </p:cNvPicPr>
          <p:nvPr/>
        </p:nvPicPr>
        <p:blipFill>
          <a:blip r:embed="rId7"/>
          <a:stretch>
            <a:fillRect/>
          </a:stretch>
        </p:blipFill>
        <p:spPr>
          <a:xfrm>
            <a:off x="18509" y="355300"/>
            <a:ext cx="2746694" cy="564356"/>
          </a:xfrm>
          <a:prstGeom prst="rect">
            <a:avLst/>
          </a:prstGeom>
        </p:spPr>
      </p:pic>
      <p:pic>
        <p:nvPicPr>
          <p:cNvPr id="30" name="Picture 29">
            <a:extLst>
              <a:ext uri="{FF2B5EF4-FFF2-40B4-BE49-F238E27FC236}">
                <a16:creationId xmlns="" xmlns:a16="http://schemas.microsoft.com/office/drawing/2014/main" id="{084A0B9F-C8EA-4D41-B2E2-FF518BE251F6}"/>
              </a:ext>
            </a:extLst>
          </p:cNvPr>
          <p:cNvPicPr>
            <a:picLocks noChangeAspect="1"/>
          </p:cNvPicPr>
          <p:nvPr/>
        </p:nvPicPr>
        <p:blipFill rotWithShape="1">
          <a:blip r:embed="rId8"/>
          <a:srcRect b="30260"/>
          <a:stretch/>
        </p:blipFill>
        <p:spPr>
          <a:xfrm>
            <a:off x="4658608" y="447913"/>
            <a:ext cx="918709" cy="759774"/>
          </a:xfrm>
          <a:prstGeom prst="rect">
            <a:avLst/>
          </a:prstGeom>
        </p:spPr>
      </p:pic>
      <p:pic>
        <p:nvPicPr>
          <p:cNvPr id="31" name="Picture 30" descr="logo z przezroczystym">
            <a:extLst>
              <a:ext uri="{FF2B5EF4-FFF2-40B4-BE49-F238E27FC236}">
                <a16:creationId xmlns="" xmlns:a16="http://schemas.microsoft.com/office/drawing/2014/main" id="{17FD3D75-81D5-4B98-AD12-90F25A352679}"/>
              </a:ext>
            </a:extLst>
          </p:cNvPr>
          <p:cNvPicPr>
            <a:picLocks noChangeAspect="1" noChangeArrowheads="1"/>
          </p:cNvPicPr>
          <p:nvPr/>
        </p:nvPicPr>
        <p:blipFill>
          <a:blip r:embed="rId9" cstate="print"/>
          <a:srcRect/>
          <a:stretch>
            <a:fillRect/>
          </a:stretch>
        </p:blipFill>
        <p:spPr bwMode="auto">
          <a:xfrm>
            <a:off x="5585207" y="298967"/>
            <a:ext cx="784943" cy="1021644"/>
          </a:xfrm>
          <a:prstGeom prst="rect">
            <a:avLst/>
          </a:prstGeom>
          <a:noFill/>
          <a:ln w="9525">
            <a:noFill/>
            <a:miter lim="800000"/>
            <a:headEnd/>
            <a:tailEnd/>
          </a:ln>
        </p:spPr>
      </p:pic>
    </p:spTree>
    <p:extLst>
      <p:ext uri="{BB962C8B-B14F-4D97-AF65-F5344CB8AC3E}">
        <p14:creationId xmlns:p14="http://schemas.microsoft.com/office/powerpoint/2010/main" val="34971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7" y="1805589"/>
            <a:ext cx="12188825" cy="2088232"/>
          </a:xfrm>
        </p:spPr>
        <p:txBody>
          <a:bodyPr>
            <a:noAutofit/>
          </a:bodyPr>
          <a:lstStyle/>
          <a:p>
            <a:r>
              <a:rPr lang="ro-RO" dirty="0">
                <a:solidFill>
                  <a:schemeClr val="bg1"/>
                </a:solidFill>
              </a:rPr>
              <a:t>R</a:t>
            </a:r>
            <a:r>
              <a:rPr lang="en-US" dirty="0">
                <a:solidFill>
                  <a:schemeClr val="bg1"/>
                </a:solidFill>
              </a:rPr>
              <a:t>NA will organize in Constanta</a:t>
            </a:r>
            <a:r>
              <a:rPr lang="ro-RO" dirty="0">
                <a:solidFill>
                  <a:schemeClr val="bg1"/>
                </a:solidFill>
              </a:rPr>
              <a:t>,</a:t>
            </a:r>
            <a:r>
              <a:rPr lang="en-US" dirty="0">
                <a:solidFill>
                  <a:schemeClr val="bg1"/>
                </a:solidFill>
              </a:rPr>
              <a:t> the TM1 </a:t>
            </a:r>
            <a:r>
              <a:rPr lang="en-US" b="1" dirty="0">
                <a:solidFill>
                  <a:srgbClr val="FFC000"/>
                </a:solidFill>
              </a:rPr>
              <a:t>Kick off </a:t>
            </a:r>
            <a:r>
              <a:rPr lang="en-US" b="1" dirty="0" err="1">
                <a:solidFill>
                  <a:srgbClr val="FFC000"/>
                </a:solidFill>
              </a:rPr>
              <a:t>Meeeting</a:t>
            </a:r>
            <a:r>
              <a:rPr lang="ro-RO" b="1" dirty="0">
                <a:solidFill>
                  <a:srgbClr val="FFC000"/>
                </a:solidFill>
              </a:rPr>
              <a:t> </a:t>
            </a:r>
            <a:r>
              <a:rPr lang="en-US" dirty="0">
                <a:solidFill>
                  <a:schemeClr val="bg1"/>
                </a:solidFill>
              </a:rPr>
              <a:t>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3</a:t>
            </a:r>
            <a:r>
              <a:rPr lang="en-US" dirty="0">
                <a:solidFill>
                  <a:schemeClr val="bg1"/>
                </a:solidFill>
              </a:rPr>
              <a:t>. </a:t>
            </a:r>
            <a:endParaRPr lang="ro-RO" dirty="0">
              <a:solidFill>
                <a:schemeClr val="bg1"/>
              </a:solidFill>
            </a:endParaRPr>
          </a:p>
          <a:p>
            <a:r>
              <a:rPr lang="ro-RO" dirty="0">
                <a:solidFill>
                  <a:schemeClr val="bg1"/>
                </a:solidFill>
              </a:rPr>
              <a:t>R</a:t>
            </a:r>
            <a:r>
              <a:rPr lang="en-US" dirty="0">
                <a:solidFill>
                  <a:schemeClr val="bg1"/>
                </a:solidFill>
              </a:rPr>
              <a:t>NA will organize in Constanta</a:t>
            </a:r>
            <a:r>
              <a:rPr lang="ro-RO" dirty="0">
                <a:solidFill>
                  <a:schemeClr val="bg1"/>
                </a:solidFill>
              </a:rPr>
              <a:t>,</a:t>
            </a:r>
            <a:r>
              <a:rPr lang="en-US" dirty="0">
                <a:solidFill>
                  <a:schemeClr val="bg1"/>
                </a:solidFill>
              </a:rPr>
              <a:t> the </a:t>
            </a:r>
            <a:r>
              <a:rPr lang="en-US" dirty="0" err="1">
                <a:solidFill>
                  <a:schemeClr val="bg1"/>
                </a:solidFill>
              </a:rPr>
              <a:t>E1</a:t>
            </a:r>
            <a:r>
              <a:rPr lang="en-US" dirty="0">
                <a:solidFill>
                  <a:schemeClr val="bg1"/>
                </a:solidFill>
              </a:rPr>
              <a:t> </a:t>
            </a:r>
            <a:r>
              <a:rPr lang="ro-RO" dirty="0">
                <a:solidFill>
                  <a:schemeClr val="bg1"/>
                </a:solidFill>
              </a:rPr>
              <a:t> </a:t>
            </a:r>
            <a:r>
              <a:rPr lang="en-US" dirty="0">
                <a:solidFill>
                  <a:schemeClr val="bg1"/>
                </a:solidFill>
              </a:rPr>
              <a:t>for </a:t>
            </a:r>
            <a:r>
              <a:rPr lang="ro-RO" dirty="0">
                <a:solidFill>
                  <a:schemeClr val="bg1"/>
                </a:solidFill>
              </a:rPr>
              <a:t>6</a:t>
            </a:r>
            <a:r>
              <a:rPr lang="en-US" dirty="0">
                <a:solidFill>
                  <a:schemeClr val="bg1"/>
                </a:solidFill>
              </a:rPr>
              <a:t>0 local and 10 international participants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20</a:t>
            </a:r>
            <a:r>
              <a:rPr lang="en-US" dirty="0">
                <a:solidFill>
                  <a:schemeClr val="bg1"/>
                </a:solidFill>
              </a:rPr>
              <a:t>. </a:t>
            </a:r>
          </a:p>
          <a:p>
            <a:r>
              <a:rPr lang="ro-RO" dirty="0">
                <a:solidFill>
                  <a:schemeClr val="bg1"/>
                </a:solidFill>
              </a:rPr>
              <a:t>R</a:t>
            </a:r>
            <a:r>
              <a:rPr lang="en-US" dirty="0">
                <a:solidFill>
                  <a:schemeClr val="bg1"/>
                </a:solidFill>
              </a:rPr>
              <a:t>NA will </a:t>
            </a:r>
            <a:r>
              <a:rPr lang="ro-RO" dirty="0" err="1">
                <a:solidFill>
                  <a:schemeClr val="bg1"/>
                </a:solidFill>
              </a:rPr>
              <a:t>be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O</a:t>
            </a:r>
            <a:r>
              <a:rPr lang="ro-RO" b="1" dirty="0">
                <a:solidFill>
                  <a:srgbClr val="FFFF00"/>
                </a:solidFill>
              </a:rPr>
              <a:t>1</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 xmlns:a16="http://schemas.microsoft.com/office/drawing/2014/main" id="{E2B2CD83-8B2A-403D-A4BF-D155BD8455E6}"/>
              </a:ext>
            </a:extLst>
          </p:cNvPr>
          <p:cNvSpPr txBox="1">
            <a:spLocks/>
          </p:cNvSpPr>
          <p:nvPr/>
        </p:nvSpPr>
        <p:spPr>
          <a:xfrm>
            <a:off x="1117846" y="1092086"/>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R</a:t>
            </a:r>
            <a:r>
              <a:rPr lang="en-US" sz="2900" b="1" dirty="0">
                <a:solidFill>
                  <a:srgbClr val="FFC000"/>
                </a:solidFill>
              </a:rPr>
              <a:t>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15" name="Picture 14">
            <a:extLst>
              <a:ext uri="{FF2B5EF4-FFF2-40B4-BE49-F238E27FC236}">
                <a16:creationId xmlns="" xmlns:a16="http://schemas.microsoft.com/office/drawing/2014/main" id="{BDFB1949-0BD7-48D2-AC75-2E373886A06D}"/>
              </a:ext>
            </a:extLst>
          </p:cNvPr>
          <p:cNvPicPr>
            <a:picLocks noChangeAspect="1"/>
          </p:cNvPicPr>
          <p:nvPr/>
        </p:nvPicPr>
        <p:blipFill>
          <a:blip r:embed="rId3"/>
          <a:stretch>
            <a:fillRect/>
          </a:stretch>
        </p:blipFill>
        <p:spPr>
          <a:xfrm>
            <a:off x="502890" y="3870536"/>
            <a:ext cx="11498109" cy="2717327"/>
          </a:xfrm>
          <a:prstGeom prst="rect">
            <a:avLst/>
          </a:prstGeom>
        </p:spPr>
      </p:pic>
      <p:pic>
        <p:nvPicPr>
          <p:cNvPr id="17" name="Google Shape;58;p2">
            <a:extLst>
              <a:ext uri="{FF2B5EF4-FFF2-40B4-BE49-F238E27FC236}">
                <a16:creationId xmlns="" xmlns:a16="http://schemas.microsoft.com/office/drawing/2014/main" id="{BD7FC04E-A385-4CF4-A66F-7056E58E4AAB}"/>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8" name="Google Shape;64;p2" descr="metin içeren bir resim&#10;&#10;Açıklama otomatik olarak oluşturuldu">
            <a:extLst>
              <a:ext uri="{FF2B5EF4-FFF2-40B4-BE49-F238E27FC236}">
                <a16:creationId xmlns="" xmlns:a16="http://schemas.microsoft.com/office/drawing/2014/main" id="{71B05177-DB44-4860-9058-D748372BC7FE}"/>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9" name="Picture 18">
            <a:extLst>
              <a:ext uri="{FF2B5EF4-FFF2-40B4-BE49-F238E27FC236}">
                <a16:creationId xmlns="" xmlns:a16="http://schemas.microsoft.com/office/drawing/2014/main" id="{C9B27314-7BDC-4EE8-BE8D-97798FA85F1C}"/>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0" name="Picture 19">
            <a:extLst>
              <a:ext uri="{FF2B5EF4-FFF2-40B4-BE49-F238E27FC236}">
                <a16:creationId xmlns="" xmlns:a16="http://schemas.microsoft.com/office/drawing/2014/main" id="{06CFA626-30C8-4CFC-97D4-71BDF050FC9B}"/>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1" name="Picture 20">
            <a:extLst>
              <a:ext uri="{FF2B5EF4-FFF2-40B4-BE49-F238E27FC236}">
                <a16:creationId xmlns="" xmlns:a16="http://schemas.microsoft.com/office/drawing/2014/main" id="{E97FA4D9-6554-43FD-A475-267E8B0DCCC3}"/>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2" name="Picture 21">
            <a:extLst>
              <a:ext uri="{FF2B5EF4-FFF2-40B4-BE49-F238E27FC236}">
                <a16:creationId xmlns="" xmlns:a16="http://schemas.microsoft.com/office/drawing/2014/main" id="{FE046307-047E-4F06-9F6B-B7A398266C4F}"/>
              </a:ext>
            </a:extLst>
          </p:cNvPr>
          <p:cNvPicPr>
            <a:picLocks noChangeAspect="1"/>
          </p:cNvPicPr>
          <p:nvPr/>
        </p:nvPicPr>
        <p:blipFill>
          <a:blip r:embed="rId9"/>
          <a:stretch>
            <a:fillRect/>
          </a:stretch>
        </p:blipFill>
        <p:spPr>
          <a:xfrm>
            <a:off x="0" y="56333"/>
            <a:ext cx="2746694" cy="564356"/>
          </a:xfrm>
          <a:prstGeom prst="rect">
            <a:avLst/>
          </a:prstGeom>
        </p:spPr>
      </p:pic>
      <p:pic>
        <p:nvPicPr>
          <p:cNvPr id="23" name="Picture 22">
            <a:extLst>
              <a:ext uri="{FF2B5EF4-FFF2-40B4-BE49-F238E27FC236}">
                <a16:creationId xmlns="" xmlns:a16="http://schemas.microsoft.com/office/drawing/2014/main" id="{A0AA0BA9-2ABB-4735-ABAD-7211E0234439}"/>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4" name="Picture 23" descr="logo z przezroczystym">
            <a:extLst>
              <a:ext uri="{FF2B5EF4-FFF2-40B4-BE49-F238E27FC236}">
                <a16:creationId xmlns="" xmlns:a16="http://schemas.microsoft.com/office/drawing/2014/main" id="{049A21A3-3A0C-4818-9485-3C0E245F50B3}"/>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1007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756" y="2330680"/>
            <a:ext cx="12188825" cy="4176464"/>
          </a:xfrm>
        </p:spPr>
        <p:txBody>
          <a:bodyPr>
            <a:noAutofit/>
          </a:bodyPr>
          <a:lstStyle/>
          <a:p>
            <a:r>
              <a:rPr lang="ro-RO" sz="2800" dirty="0">
                <a:solidFill>
                  <a:schemeClr val="bg1"/>
                </a:solidFill>
              </a:rPr>
              <a:t>MI</a:t>
            </a:r>
            <a:r>
              <a:rPr lang="en-US" sz="2800" dirty="0">
                <a:solidFill>
                  <a:schemeClr val="bg1"/>
                </a:solidFill>
              </a:rPr>
              <a:t> will </a:t>
            </a:r>
            <a:r>
              <a:rPr lang="ro-RO" sz="2800" dirty="0" err="1">
                <a:solidFill>
                  <a:schemeClr val="bg1"/>
                </a:solidFill>
              </a:rPr>
              <a:t>assure</a:t>
            </a:r>
            <a:r>
              <a:rPr lang="ro-RO" sz="2800" dirty="0">
                <a:solidFill>
                  <a:schemeClr val="bg1"/>
                </a:solidFill>
              </a:rPr>
              <a:t> </a:t>
            </a:r>
            <a:r>
              <a:rPr lang="ro-RO" sz="2800" dirty="0" err="1">
                <a:solidFill>
                  <a:schemeClr val="bg1"/>
                </a:solidFill>
              </a:rPr>
              <a:t>the</a:t>
            </a:r>
            <a:r>
              <a:rPr lang="ro-RO" sz="2800" dirty="0">
                <a:solidFill>
                  <a:schemeClr val="bg1"/>
                </a:solidFill>
              </a:rPr>
              <a:t> management </a:t>
            </a:r>
            <a:r>
              <a:rPr lang="ro-RO" sz="2800" dirty="0" err="1">
                <a:solidFill>
                  <a:schemeClr val="bg1"/>
                </a:solidFill>
              </a:rPr>
              <a:t>guidance</a:t>
            </a:r>
            <a:r>
              <a:rPr lang="ro-RO" sz="2800" dirty="0">
                <a:solidFill>
                  <a:schemeClr val="bg1"/>
                </a:solidFill>
              </a:rPr>
              <a:t> for </a:t>
            </a:r>
            <a:r>
              <a:rPr lang="ro-RO" sz="2800" dirty="0" err="1">
                <a:solidFill>
                  <a:schemeClr val="bg1"/>
                </a:solidFill>
              </a:rPr>
              <a:t>the</a:t>
            </a:r>
            <a:r>
              <a:rPr lang="ro-RO" sz="2800" dirty="0">
                <a:solidFill>
                  <a:schemeClr val="bg1"/>
                </a:solidFill>
              </a:rPr>
              <a:t> </a:t>
            </a:r>
            <a:r>
              <a:rPr lang="ro-RO" sz="2800" dirty="0" err="1">
                <a:solidFill>
                  <a:schemeClr val="bg1"/>
                </a:solidFill>
              </a:rPr>
              <a:t>partners</a:t>
            </a:r>
            <a:r>
              <a:rPr lang="ro-RO" sz="2800" dirty="0">
                <a:solidFill>
                  <a:schemeClr val="bg1"/>
                </a:solidFill>
              </a:rPr>
              <a:t> in </a:t>
            </a:r>
            <a:r>
              <a:rPr lang="ro-RO" sz="2800" b="1" dirty="0">
                <a:solidFill>
                  <a:srgbClr val="FFFF00"/>
                </a:solidFill>
              </a:rPr>
              <a:t>IO1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a:p>
            <a:r>
              <a:rPr lang="ro-RO" sz="2800" dirty="0">
                <a:solidFill>
                  <a:schemeClr val="bg1"/>
                </a:solidFill>
              </a:rPr>
              <a:t>MI</a:t>
            </a:r>
            <a:r>
              <a:rPr lang="en-US" sz="2800" dirty="0">
                <a:solidFill>
                  <a:schemeClr val="bg1"/>
                </a:solidFill>
              </a:rPr>
              <a:t> will </a:t>
            </a:r>
            <a:r>
              <a:rPr lang="ro-RO" sz="2800" dirty="0" err="1">
                <a:solidFill>
                  <a:schemeClr val="bg1"/>
                </a:solidFill>
              </a:rPr>
              <a:t>responsible</a:t>
            </a:r>
            <a:r>
              <a:rPr lang="ro-RO" sz="2800" dirty="0">
                <a:solidFill>
                  <a:schemeClr val="bg1"/>
                </a:solidFill>
              </a:rPr>
              <a:t> for</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a:p>
            <a:pPr marL="0" indent="0">
              <a:buNone/>
            </a:pPr>
            <a:endParaRPr lang="ro-RO" sz="2800" b="1" dirty="0">
              <a:solidFill>
                <a:srgbClr val="FFFF00"/>
              </a:solidFill>
            </a:endParaRPr>
          </a:p>
        </p:txBody>
      </p:sp>
      <p:sp>
        <p:nvSpPr>
          <p:cNvPr id="4" name="Title 1">
            <a:extLst>
              <a:ext uri="{FF2B5EF4-FFF2-40B4-BE49-F238E27FC236}">
                <a16:creationId xmlns="" xmlns:a16="http://schemas.microsoft.com/office/drawing/2014/main" id="{E2B2CD83-8B2A-403D-A4BF-D155BD8455E6}"/>
              </a:ext>
            </a:extLst>
          </p:cNvPr>
          <p:cNvSpPr txBox="1">
            <a:spLocks/>
          </p:cNvSpPr>
          <p:nvPr/>
        </p:nvSpPr>
        <p:spPr>
          <a:xfrm>
            <a:off x="1099724" y="1194410"/>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Maritime </a:t>
            </a:r>
            <a:r>
              <a:rPr lang="ro-RO" sz="2900" b="1" dirty="0" err="1">
                <a:solidFill>
                  <a:srgbClr val="FFC000"/>
                </a:solidFill>
              </a:rPr>
              <a:t>Innovators</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8" name="Picture 7">
            <a:extLst>
              <a:ext uri="{FF2B5EF4-FFF2-40B4-BE49-F238E27FC236}">
                <a16:creationId xmlns="" xmlns:a16="http://schemas.microsoft.com/office/drawing/2014/main" id="{367BAF02-7AFE-4C15-BBB6-DB08B3B8D8C2}"/>
              </a:ext>
            </a:extLst>
          </p:cNvPr>
          <p:cNvPicPr>
            <a:picLocks noChangeAspect="1"/>
          </p:cNvPicPr>
          <p:nvPr/>
        </p:nvPicPr>
        <p:blipFill>
          <a:blip r:embed="rId3"/>
          <a:stretch>
            <a:fillRect/>
          </a:stretch>
        </p:blipFill>
        <p:spPr>
          <a:xfrm>
            <a:off x="549796" y="3825440"/>
            <a:ext cx="11288483" cy="2699903"/>
          </a:xfrm>
          <a:prstGeom prst="rect">
            <a:avLst/>
          </a:prstGeom>
        </p:spPr>
      </p:pic>
      <p:pic>
        <p:nvPicPr>
          <p:cNvPr id="9" name="Google Shape;58;p2">
            <a:extLst>
              <a:ext uri="{FF2B5EF4-FFF2-40B4-BE49-F238E27FC236}">
                <a16:creationId xmlns="" xmlns:a16="http://schemas.microsoft.com/office/drawing/2014/main" id="{72047F6D-B53C-4781-A2C4-068D9B42E68D}"/>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0" name="Google Shape;64;p2" descr="metin içeren bir resim&#10;&#10;Açıklama otomatik olarak oluşturuldu">
            <a:extLst>
              <a:ext uri="{FF2B5EF4-FFF2-40B4-BE49-F238E27FC236}">
                <a16:creationId xmlns="" xmlns:a16="http://schemas.microsoft.com/office/drawing/2014/main" id="{ADEBDF33-6521-4A7B-A30A-BA86E12FE392}"/>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1" name="Picture 10">
            <a:extLst>
              <a:ext uri="{FF2B5EF4-FFF2-40B4-BE49-F238E27FC236}">
                <a16:creationId xmlns="" xmlns:a16="http://schemas.microsoft.com/office/drawing/2014/main" id="{F64E3DE6-A563-44B3-85D8-979B3801C007}"/>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2" name="Picture 11">
            <a:extLst>
              <a:ext uri="{FF2B5EF4-FFF2-40B4-BE49-F238E27FC236}">
                <a16:creationId xmlns="" xmlns:a16="http://schemas.microsoft.com/office/drawing/2014/main" id="{8D395C7D-D54C-4D10-917B-AE64E972F638}"/>
              </a:ext>
            </a:extLst>
          </p:cNvPr>
          <p:cNvPicPr>
            <a:picLocks noChangeAspect="1"/>
          </p:cNvPicPr>
          <p:nvPr/>
        </p:nvPicPr>
        <p:blipFill>
          <a:blip r:embed="rId7"/>
          <a:stretch>
            <a:fillRect/>
          </a:stretch>
        </p:blipFill>
        <p:spPr>
          <a:xfrm>
            <a:off x="6398359" y="-8389"/>
            <a:ext cx="1268781" cy="917109"/>
          </a:xfrm>
          <a:prstGeom prst="rect">
            <a:avLst/>
          </a:prstGeom>
        </p:spPr>
      </p:pic>
      <p:pic>
        <p:nvPicPr>
          <p:cNvPr id="13" name="Picture 12">
            <a:extLst>
              <a:ext uri="{FF2B5EF4-FFF2-40B4-BE49-F238E27FC236}">
                <a16:creationId xmlns="" xmlns:a16="http://schemas.microsoft.com/office/drawing/2014/main" id="{AE838A7E-83BE-4D83-8540-E5C60FEC4A0D}"/>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14" name="Picture 13">
            <a:extLst>
              <a:ext uri="{FF2B5EF4-FFF2-40B4-BE49-F238E27FC236}">
                <a16:creationId xmlns="" xmlns:a16="http://schemas.microsoft.com/office/drawing/2014/main" id="{557F41BD-67DB-4226-B18E-7CC05FFCB5B3}"/>
              </a:ext>
            </a:extLst>
          </p:cNvPr>
          <p:cNvPicPr>
            <a:picLocks noChangeAspect="1"/>
          </p:cNvPicPr>
          <p:nvPr/>
        </p:nvPicPr>
        <p:blipFill>
          <a:blip r:embed="rId9"/>
          <a:stretch>
            <a:fillRect/>
          </a:stretch>
        </p:blipFill>
        <p:spPr>
          <a:xfrm>
            <a:off x="0" y="56333"/>
            <a:ext cx="2746694" cy="564356"/>
          </a:xfrm>
          <a:prstGeom prst="rect">
            <a:avLst/>
          </a:prstGeom>
        </p:spPr>
      </p:pic>
      <p:pic>
        <p:nvPicPr>
          <p:cNvPr id="15" name="Picture 14">
            <a:extLst>
              <a:ext uri="{FF2B5EF4-FFF2-40B4-BE49-F238E27FC236}">
                <a16:creationId xmlns="" xmlns:a16="http://schemas.microsoft.com/office/drawing/2014/main" id="{7300C2F1-620F-41BF-8171-85B469E3C86A}"/>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16" name="Picture 15" descr="logo z przezroczystym">
            <a:extLst>
              <a:ext uri="{FF2B5EF4-FFF2-40B4-BE49-F238E27FC236}">
                <a16:creationId xmlns="" xmlns:a16="http://schemas.microsoft.com/office/drawing/2014/main" id="{063D4FA0-4001-40AD-8CB2-A9E75D79358C}"/>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21378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8" y="2466528"/>
            <a:ext cx="12188825" cy="1110837"/>
          </a:xfrm>
        </p:spPr>
        <p:txBody>
          <a:bodyPr>
            <a:noAutofit/>
          </a:bodyPr>
          <a:lstStyle/>
          <a:p>
            <a:r>
              <a:rPr lang="ro-RO" dirty="0">
                <a:solidFill>
                  <a:schemeClr val="bg1"/>
                </a:solidFill>
              </a:rPr>
              <a:t>LMA</a:t>
            </a:r>
            <a:r>
              <a:rPr lang="en-US" dirty="0">
                <a:solidFill>
                  <a:schemeClr val="bg1"/>
                </a:solidFill>
              </a:rPr>
              <a:t> will organize in Constanta</a:t>
            </a:r>
            <a:r>
              <a:rPr lang="ro-RO" dirty="0">
                <a:solidFill>
                  <a:schemeClr val="bg1"/>
                </a:solidFill>
              </a:rPr>
              <a:t>,</a:t>
            </a:r>
            <a:r>
              <a:rPr lang="en-US" dirty="0">
                <a:solidFill>
                  <a:schemeClr val="bg1"/>
                </a:solidFill>
              </a:rPr>
              <a:t> the TM</a:t>
            </a:r>
            <a:r>
              <a:rPr lang="ro-RO" dirty="0">
                <a:solidFill>
                  <a:schemeClr val="bg1"/>
                </a:solidFill>
              </a:rPr>
              <a:t>2</a:t>
            </a:r>
            <a:r>
              <a:rPr lang="en-US" dirty="0">
                <a:solidFill>
                  <a:schemeClr val="bg1"/>
                </a:solidFill>
              </a:rPr>
              <a:t> 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9</a:t>
            </a:r>
            <a:r>
              <a:rPr lang="en-US" dirty="0">
                <a:solidFill>
                  <a:schemeClr val="bg1"/>
                </a:solidFill>
              </a:rPr>
              <a:t>. </a:t>
            </a:r>
            <a:endParaRPr lang="ro-RO" dirty="0">
              <a:solidFill>
                <a:schemeClr val="bg1"/>
              </a:solidFill>
            </a:endParaRPr>
          </a:p>
          <a:p>
            <a:r>
              <a:rPr lang="ro-RO" dirty="0">
                <a:solidFill>
                  <a:schemeClr val="bg1"/>
                </a:solidFill>
              </a:rPr>
              <a:t>LM</a:t>
            </a:r>
            <a:r>
              <a:rPr lang="en-US" sz="2400" dirty="0">
                <a:solidFill>
                  <a:schemeClr val="bg1"/>
                </a:solidFill>
              </a:rPr>
              <a:t>A will </a:t>
            </a:r>
            <a:r>
              <a:rPr lang="ro-RO" sz="2400" dirty="0">
                <a:solidFill>
                  <a:schemeClr val="bg1"/>
                </a:solidFill>
              </a:rPr>
              <a:t>participate in </a:t>
            </a:r>
            <a:r>
              <a:rPr lang="ro-RO" sz="2400" dirty="0" err="1">
                <a:solidFill>
                  <a:schemeClr val="bg1"/>
                </a:solidFill>
              </a:rPr>
              <a:t>implementation</a:t>
            </a:r>
            <a:r>
              <a:rPr lang="ro-RO" sz="2400" dirty="0">
                <a:solidFill>
                  <a:schemeClr val="bg1"/>
                </a:solidFill>
              </a:rPr>
              <a:t> of </a:t>
            </a:r>
            <a:r>
              <a:rPr lang="ro-RO" sz="2400" b="1" dirty="0" err="1">
                <a:solidFill>
                  <a:srgbClr val="FFFF00"/>
                </a:solidFill>
              </a:rPr>
              <a:t>O1</a:t>
            </a:r>
            <a:r>
              <a:rPr lang="ro-RO" sz="2400" b="1" dirty="0">
                <a:solidFill>
                  <a:srgbClr val="FFFF00"/>
                </a:solidFill>
              </a:rPr>
              <a:t> </a:t>
            </a:r>
            <a:r>
              <a:rPr lang="ro-RO" sz="2400" b="1" dirty="0" err="1">
                <a:solidFill>
                  <a:srgbClr val="FFFF00"/>
                </a:solidFill>
              </a:rPr>
              <a:t>and</a:t>
            </a:r>
            <a:r>
              <a:rPr lang="ro-RO" sz="2400" b="1" dirty="0">
                <a:solidFill>
                  <a:srgbClr val="FFFF00"/>
                </a:solidFill>
              </a:rPr>
              <a:t> IO</a:t>
            </a:r>
            <a:r>
              <a:rPr lang="en-US" sz="2400" b="1" dirty="0">
                <a:solidFill>
                  <a:srgbClr val="FFFF00"/>
                </a:solidFill>
              </a:rPr>
              <a:t>2.</a:t>
            </a:r>
            <a:endParaRPr lang="ro-RO" sz="2400" b="1" dirty="0">
              <a:solidFill>
                <a:srgbClr val="FFFF00"/>
              </a:solidFill>
            </a:endParaRPr>
          </a:p>
        </p:txBody>
      </p:sp>
      <p:sp>
        <p:nvSpPr>
          <p:cNvPr id="4" name="Title 1">
            <a:extLst>
              <a:ext uri="{FF2B5EF4-FFF2-40B4-BE49-F238E27FC236}">
                <a16:creationId xmlns="" xmlns:a16="http://schemas.microsoft.com/office/drawing/2014/main" id="{E2B2CD83-8B2A-403D-A4BF-D155BD8455E6}"/>
              </a:ext>
            </a:extLst>
          </p:cNvPr>
          <p:cNvSpPr txBox="1">
            <a:spLocks/>
          </p:cNvSpPr>
          <p:nvPr/>
        </p:nvSpPr>
        <p:spPr>
          <a:xfrm>
            <a:off x="837828" y="123431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LM</a:t>
            </a:r>
            <a:r>
              <a:rPr lang="en-US" sz="2900" b="1" dirty="0">
                <a:solidFill>
                  <a:srgbClr val="FFC000"/>
                </a:solidFill>
              </a:rPr>
              <a:t>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9" name="Picture 8">
            <a:extLst>
              <a:ext uri="{FF2B5EF4-FFF2-40B4-BE49-F238E27FC236}">
                <a16:creationId xmlns="" xmlns:a16="http://schemas.microsoft.com/office/drawing/2014/main" id="{6DCD34C2-F88A-40D8-A543-A37BB9CF5E01}"/>
              </a:ext>
            </a:extLst>
          </p:cNvPr>
          <p:cNvPicPr>
            <a:picLocks noChangeAspect="1"/>
          </p:cNvPicPr>
          <p:nvPr/>
        </p:nvPicPr>
        <p:blipFill>
          <a:blip r:embed="rId3"/>
          <a:stretch>
            <a:fillRect/>
          </a:stretch>
        </p:blipFill>
        <p:spPr>
          <a:xfrm>
            <a:off x="477788" y="3789040"/>
            <a:ext cx="11533181" cy="2736304"/>
          </a:xfrm>
          <a:prstGeom prst="rect">
            <a:avLst/>
          </a:prstGeom>
        </p:spPr>
      </p:pic>
      <p:pic>
        <p:nvPicPr>
          <p:cNvPr id="16" name="Google Shape;58;p2">
            <a:extLst>
              <a:ext uri="{FF2B5EF4-FFF2-40B4-BE49-F238E27FC236}">
                <a16:creationId xmlns="" xmlns:a16="http://schemas.microsoft.com/office/drawing/2014/main" id="{46F61107-BDEF-453C-BA49-6C1A2E59CE45}"/>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CBDB7D7C-916D-4727-9167-4A55E3978647}"/>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993E83D4-6D4C-41B2-BBC6-80DEA5A13FB2}"/>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40ADA342-06E1-44EE-9B2F-DF02A951EF33}"/>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9A62414D-5653-444A-BA2F-AED7162694E0}"/>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75312584-5651-4758-8C78-338DAFE10711}"/>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351E5828-2FAF-4E98-AF57-74FEE21B917E}"/>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B81298C9-74FC-47B5-98A2-01C853058A2F}"/>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95998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756" y="2245920"/>
            <a:ext cx="12188825" cy="4176464"/>
          </a:xfrm>
        </p:spPr>
        <p:txBody>
          <a:bodyPr>
            <a:noAutofit/>
          </a:bodyPr>
          <a:lstStyle/>
          <a:p>
            <a:r>
              <a:rPr lang="en-US" sz="2800" dirty="0">
                <a:solidFill>
                  <a:schemeClr val="bg1"/>
                </a:solidFill>
              </a:rPr>
              <a:t>PNA will organize in Gdynia</a:t>
            </a:r>
            <a:r>
              <a:rPr lang="ro-RO" sz="2800" dirty="0">
                <a:solidFill>
                  <a:schemeClr val="bg1"/>
                </a:solidFill>
              </a:rPr>
              <a:t>,</a:t>
            </a:r>
            <a:r>
              <a:rPr lang="en-US" sz="2800" dirty="0">
                <a:solidFill>
                  <a:schemeClr val="bg1"/>
                </a:solidFill>
              </a:rPr>
              <a:t> the TM</a:t>
            </a:r>
            <a:r>
              <a:rPr lang="ro-RO" sz="2800" dirty="0">
                <a:solidFill>
                  <a:schemeClr val="bg1"/>
                </a:solidFill>
              </a:rPr>
              <a:t>3</a:t>
            </a:r>
            <a:r>
              <a:rPr lang="en-US" sz="2800" dirty="0">
                <a:solidFill>
                  <a:schemeClr val="bg1"/>
                </a:solidFill>
              </a:rPr>
              <a:t> </a:t>
            </a:r>
            <a:r>
              <a:rPr lang="en-US" sz="2800" b="1" dirty="0">
                <a:solidFill>
                  <a:srgbClr val="FFFF00"/>
                </a:solidFill>
                <a:highlight>
                  <a:srgbClr val="E96717"/>
                </a:highlight>
              </a:rPr>
              <a:t>M</a:t>
            </a:r>
            <a:r>
              <a:rPr lang="ro-RO" sz="2800" b="1" dirty="0">
                <a:solidFill>
                  <a:srgbClr val="FFFF00"/>
                </a:solidFill>
                <a:highlight>
                  <a:srgbClr val="E96717"/>
                </a:highlight>
              </a:rPr>
              <a:t>13</a:t>
            </a:r>
            <a:r>
              <a:rPr lang="en-US" sz="2800" dirty="0">
                <a:solidFill>
                  <a:schemeClr val="bg1"/>
                </a:solidFill>
              </a:rPr>
              <a:t>. </a:t>
            </a:r>
            <a:endParaRPr lang="ro-RO" sz="2800" dirty="0">
              <a:solidFill>
                <a:schemeClr val="bg1"/>
              </a:solidFill>
            </a:endParaRPr>
          </a:p>
          <a:p>
            <a:r>
              <a:rPr lang="en-US" sz="2800" dirty="0">
                <a:solidFill>
                  <a:schemeClr val="bg1"/>
                </a:solidFill>
              </a:rPr>
              <a:t>PNA will </a:t>
            </a:r>
            <a:r>
              <a:rPr lang="ro-RO" sz="2800" dirty="0">
                <a:solidFill>
                  <a:schemeClr val="bg1"/>
                </a:solidFill>
              </a:rPr>
              <a:t>participate in </a:t>
            </a:r>
            <a:r>
              <a:rPr lang="ro-RO" sz="2800" dirty="0" err="1">
                <a:solidFill>
                  <a:schemeClr val="bg1"/>
                </a:solidFill>
              </a:rPr>
              <a:t>implementation</a:t>
            </a:r>
            <a:r>
              <a:rPr lang="ro-RO" sz="2800" dirty="0">
                <a:solidFill>
                  <a:schemeClr val="bg1"/>
                </a:solidFill>
              </a:rPr>
              <a:t> of </a:t>
            </a:r>
            <a:r>
              <a:rPr lang="ro-RO" sz="2800" b="1" dirty="0" err="1">
                <a:solidFill>
                  <a:srgbClr val="FFFF00"/>
                </a:solidFill>
              </a:rPr>
              <a:t>O1</a:t>
            </a:r>
            <a:r>
              <a:rPr lang="ro-RO" sz="2800" b="1" dirty="0">
                <a:solidFill>
                  <a:srgbClr val="FFFF00"/>
                </a:solidFill>
              </a:rPr>
              <a:t>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p:txBody>
      </p:sp>
      <p:sp>
        <p:nvSpPr>
          <p:cNvPr id="4" name="Title 1">
            <a:extLst>
              <a:ext uri="{FF2B5EF4-FFF2-40B4-BE49-F238E27FC236}">
                <a16:creationId xmlns="" xmlns:a16="http://schemas.microsoft.com/office/drawing/2014/main" id="{E2B2CD83-8B2A-403D-A4BF-D155BD8455E6}"/>
              </a:ext>
            </a:extLst>
          </p:cNvPr>
          <p:cNvSpPr txBox="1">
            <a:spLocks/>
          </p:cNvSpPr>
          <p:nvPr/>
        </p:nvSpPr>
        <p:spPr>
          <a:xfrm>
            <a:off x="1000099" y="1281890"/>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PNA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15" name="Picture 14">
            <a:extLst>
              <a:ext uri="{FF2B5EF4-FFF2-40B4-BE49-F238E27FC236}">
                <a16:creationId xmlns="" xmlns:a16="http://schemas.microsoft.com/office/drawing/2014/main" id="{896DD00E-02AE-4228-868D-A6CDABB01D22}"/>
              </a:ext>
            </a:extLst>
          </p:cNvPr>
          <p:cNvPicPr>
            <a:picLocks noChangeAspect="1"/>
          </p:cNvPicPr>
          <p:nvPr/>
        </p:nvPicPr>
        <p:blipFill>
          <a:blip r:embed="rId3"/>
          <a:stretch>
            <a:fillRect/>
          </a:stretch>
        </p:blipFill>
        <p:spPr>
          <a:xfrm>
            <a:off x="441784" y="3868484"/>
            <a:ext cx="11305256" cy="2726561"/>
          </a:xfrm>
          <a:prstGeom prst="rect">
            <a:avLst/>
          </a:prstGeom>
        </p:spPr>
      </p:pic>
      <p:pic>
        <p:nvPicPr>
          <p:cNvPr id="16" name="Google Shape;58;p2">
            <a:extLst>
              <a:ext uri="{FF2B5EF4-FFF2-40B4-BE49-F238E27FC236}">
                <a16:creationId xmlns="" xmlns:a16="http://schemas.microsoft.com/office/drawing/2014/main" id="{13A032B2-DDC2-4BBF-8A1B-DD30761B3362}"/>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60CB8429-77AD-4BA6-9030-8CEB4B7AEB01}"/>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77F0D324-BA18-4908-8238-FBF73C98F634}"/>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C2214C84-1EE0-4B9D-A7F3-F8F041F2B8FD}"/>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4762C047-3678-4AF6-998B-A73B7357750E}"/>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4AC6A736-B110-4CC6-AD8D-D7D223CA36F0}"/>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417F0737-95B3-49CD-B1B6-D273D526ECA1}"/>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B177FC4E-C57A-422D-A221-D992AB5DE399}"/>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56027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194" y="2602003"/>
            <a:ext cx="12188825" cy="4176464"/>
          </a:xfrm>
        </p:spPr>
        <p:txBody>
          <a:bodyPr>
            <a:noAutofit/>
          </a:bodyPr>
          <a:lstStyle/>
          <a:p>
            <a:r>
              <a:rPr lang="ro-RO" sz="2800" dirty="0">
                <a:solidFill>
                  <a:schemeClr val="bg1"/>
                </a:solidFill>
              </a:rPr>
              <a:t>NVNA</a:t>
            </a:r>
            <a:r>
              <a:rPr lang="en-US" sz="2800" dirty="0">
                <a:solidFill>
                  <a:schemeClr val="bg1"/>
                </a:solidFill>
              </a:rPr>
              <a:t> will </a:t>
            </a:r>
            <a:r>
              <a:rPr lang="ro-RO" sz="2800" dirty="0">
                <a:solidFill>
                  <a:schemeClr val="bg1"/>
                </a:solidFill>
              </a:rPr>
              <a:t>participate in </a:t>
            </a:r>
            <a:r>
              <a:rPr lang="ro-RO" sz="2800" dirty="0" err="1">
                <a:solidFill>
                  <a:schemeClr val="bg1"/>
                </a:solidFill>
              </a:rPr>
              <a:t>implementation</a:t>
            </a:r>
            <a:r>
              <a:rPr lang="ro-RO" sz="2800" dirty="0">
                <a:solidFill>
                  <a:schemeClr val="bg1"/>
                </a:solidFill>
              </a:rPr>
              <a:t> of </a:t>
            </a:r>
            <a:r>
              <a:rPr lang="ro-RO" sz="2800" b="1" dirty="0">
                <a:solidFill>
                  <a:srgbClr val="FFFF00"/>
                </a:solidFill>
              </a:rPr>
              <a:t>IO1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p:txBody>
      </p:sp>
      <p:sp>
        <p:nvSpPr>
          <p:cNvPr id="4" name="Title 1">
            <a:extLst>
              <a:ext uri="{FF2B5EF4-FFF2-40B4-BE49-F238E27FC236}">
                <a16:creationId xmlns="" xmlns:a16="http://schemas.microsoft.com/office/drawing/2014/main" id="{E2B2CD83-8B2A-403D-A4BF-D155BD8455E6}"/>
              </a:ext>
            </a:extLst>
          </p:cNvPr>
          <p:cNvSpPr txBox="1">
            <a:spLocks/>
          </p:cNvSpPr>
          <p:nvPr/>
        </p:nvSpPr>
        <p:spPr>
          <a:xfrm>
            <a:off x="1000099" y="1459931"/>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NVN</a:t>
            </a:r>
            <a:r>
              <a:rPr lang="en-US" sz="2900" b="1" dirty="0">
                <a:solidFill>
                  <a:srgbClr val="FFC000"/>
                </a:solidFill>
              </a:rPr>
              <a:t>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 xmlns:a16="http://schemas.microsoft.com/office/drawing/2014/main" id="{D50F2F7D-8B1A-4A6D-B0E4-6C8E9D15AC5E}"/>
              </a:ext>
            </a:extLst>
          </p:cNvPr>
          <p:cNvPicPr>
            <a:picLocks noChangeAspect="1"/>
          </p:cNvPicPr>
          <p:nvPr/>
        </p:nvPicPr>
        <p:blipFill>
          <a:blip r:embed="rId3"/>
          <a:stretch>
            <a:fillRect/>
          </a:stretch>
        </p:blipFill>
        <p:spPr>
          <a:xfrm>
            <a:off x="549796" y="3789040"/>
            <a:ext cx="11347390" cy="2726033"/>
          </a:xfrm>
          <a:prstGeom prst="rect">
            <a:avLst/>
          </a:prstGeom>
        </p:spPr>
      </p:pic>
      <p:pic>
        <p:nvPicPr>
          <p:cNvPr id="16" name="Google Shape;58;p2">
            <a:extLst>
              <a:ext uri="{FF2B5EF4-FFF2-40B4-BE49-F238E27FC236}">
                <a16:creationId xmlns="" xmlns:a16="http://schemas.microsoft.com/office/drawing/2014/main" id="{04D3A3C1-6410-4F60-AF44-FEE9ACABFF28}"/>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88DD5C3E-8130-4369-89E4-FFE01F6289D0}"/>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B7BD4365-D3FC-47FD-B403-9A693B7902B5}"/>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5D1748D9-CCC7-43B2-80DC-A09A6CA63413}"/>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9B7E2A-22D4-4C52-BE86-995BB7A9D60F}"/>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DD0D620C-A867-4B88-BE14-5AD3BA5851F1}"/>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2D446995-113F-44DC-9E0C-5AEFD839C897}"/>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D3E32698-D2EC-4A28-AC8E-2F17B97B981D}"/>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9900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8" y="2252350"/>
            <a:ext cx="12188825" cy="4176464"/>
          </a:xfrm>
        </p:spPr>
        <p:txBody>
          <a:bodyPr>
            <a:noAutofit/>
          </a:bodyPr>
          <a:lstStyle/>
          <a:p>
            <a:r>
              <a:rPr lang="ro-RO" sz="2800" dirty="0">
                <a:solidFill>
                  <a:schemeClr val="bg1"/>
                </a:solidFill>
              </a:rPr>
              <a:t>Will </a:t>
            </a:r>
            <a:r>
              <a:rPr lang="ro-RO" sz="2800" dirty="0" err="1">
                <a:solidFill>
                  <a:schemeClr val="bg1"/>
                </a:solidFill>
              </a:rPr>
              <a:t>support</a:t>
            </a:r>
            <a:r>
              <a:rPr lang="ro-RO" sz="2800" dirty="0">
                <a:solidFill>
                  <a:schemeClr val="bg1"/>
                </a:solidFill>
              </a:rPr>
              <a:t> </a:t>
            </a:r>
            <a:r>
              <a:rPr lang="ro-RO" sz="2800" dirty="0" err="1">
                <a:solidFill>
                  <a:schemeClr val="bg1"/>
                </a:solidFill>
              </a:rPr>
              <a:t>the</a:t>
            </a:r>
            <a:r>
              <a:rPr lang="ro-RO" sz="2800" dirty="0">
                <a:solidFill>
                  <a:schemeClr val="bg1"/>
                </a:solidFill>
              </a:rPr>
              <a:t> </a:t>
            </a:r>
            <a:r>
              <a:rPr lang="ro-RO" sz="2800" dirty="0" err="1">
                <a:solidFill>
                  <a:schemeClr val="bg1"/>
                </a:solidFill>
              </a:rPr>
              <a:t>platform</a:t>
            </a:r>
            <a:r>
              <a:rPr lang="ro-RO" sz="2800" dirty="0">
                <a:solidFill>
                  <a:schemeClr val="bg1"/>
                </a:solidFill>
              </a:rPr>
              <a:t> </a:t>
            </a:r>
            <a:r>
              <a:rPr lang="ro-RO" sz="2800" dirty="0" err="1">
                <a:solidFill>
                  <a:schemeClr val="bg1"/>
                </a:solidFill>
              </a:rPr>
              <a:t>development</a:t>
            </a:r>
            <a:r>
              <a:rPr lang="ro-RO" sz="2800" dirty="0">
                <a:solidFill>
                  <a:schemeClr val="bg1"/>
                </a:solidFill>
              </a:rPr>
              <a:t> </a:t>
            </a:r>
            <a:r>
              <a:rPr lang="ro-RO" sz="2800" b="1" dirty="0">
                <a:solidFill>
                  <a:srgbClr val="FFFF00"/>
                </a:solidFill>
              </a:rPr>
              <a:t>IO</a:t>
            </a:r>
            <a:r>
              <a:rPr lang="en-US" sz="2800" b="1" dirty="0">
                <a:solidFill>
                  <a:srgbClr val="FFFF00"/>
                </a:solidFill>
              </a:rPr>
              <a:t>2.</a:t>
            </a:r>
            <a:endParaRPr lang="ro-RO" sz="2800" b="1" dirty="0">
              <a:solidFill>
                <a:srgbClr val="FFFF00"/>
              </a:solidFill>
            </a:endParaRPr>
          </a:p>
          <a:p>
            <a:pPr marL="0" indent="0">
              <a:buNone/>
            </a:pPr>
            <a:endParaRPr lang="ro-RO" sz="2800" b="1" dirty="0">
              <a:solidFill>
                <a:srgbClr val="FFFF00"/>
              </a:solidFill>
            </a:endParaRPr>
          </a:p>
        </p:txBody>
      </p:sp>
      <p:sp>
        <p:nvSpPr>
          <p:cNvPr id="4" name="Title 1">
            <a:extLst>
              <a:ext uri="{FF2B5EF4-FFF2-40B4-BE49-F238E27FC236}">
                <a16:creationId xmlns="" xmlns:a16="http://schemas.microsoft.com/office/drawing/2014/main" id="{E2B2CD83-8B2A-403D-A4BF-D155BD8455E6}"/>
              </a:ext>
            </a:extLst>
          </p:cNvPr>
          <p:cNvSpPr txBox="1">
            <a:spLocks/>
          </p:cNvSpPr>
          <p:nvPr/>
        </p:nvSpPr>
        <p:spPr>
          <a:xfrm>
            <a:off x="1000099" y="1369897"/>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SPINAKER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 xmlns:a16="http://schemas.microsoft.com/office/drawing/2014/main" id="{E5088D61-2D34-45D9-A80C-89B27379A9D5}"/>
              </a:ext>
            </a:extLst>
          </p:cNvPr>
          <p:cNvPicPr>
            <a:picLocks noChangeAspect="1"/>
          </p:cNvPicPr>
          <p:nvPr/>
        </p:nvPicPr>
        <p:blipFill>
          <a:blip r:embed="rId3"/>
          <a:stretch>
            <a:fillRect/>
          </a:stretch>
        </p:blipFill>
        <p:spPr>
          <a:xfrm>
            <a:off x="226610" y="3429000"/>
            <a:ext cx="11465118" cy="2788209"/>
          </a:xfrm>
          <a:prstGeom prst="rect">
            <a:avLst/>
          </a:prstGeom>
        </p:spPr>
      </p:pic>
      <p:pic>
        <p:nvPicPr>
          <p:cNvPr id="7" name="Google Shape;58;p2">
            <a:extLst>
              <a:ext uri="{FF2B5EF4-FFF2-40B4-BE49-F238E27FC236}">
                <a16:creationId xmlns="" xmlns:a16="http://schemas.microsoft.com/office/drawing/2014/main" id="{56B92AFB-2773-4F6F-B16B-3FBDF5013912}"/>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8" name="Google Shape;64;p2" descr="metin içeren bir resim&#10;&#10;Açıklama otomatik olarak oluşturuldu">
            <a:extLst>
              <a:ext uri="{FF2B5EF4-FFF2-40B4-BE49-F238E27FC236}">
                <a16:creationId xmlns="" xmlns:a16="http://schemas.microsoft.com/office/drawing/2014/main" id="{DD293E88-0CE5-4CE7-82BC-4EFEB6A56401}"/>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9" name="Picture 8">
            <a:extLst>
              <a:ext uri="{FF2B5EF4-FFF2-40B4-BE49-F238E27FC236}">
                <a16:creationId xmlns="" xmlns:a16="http://schemas.microsoft.com/office/drawing/2014/main" id="{769E34B3-F4B9-4095-8455-39DCCAAF39E3}"/>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0" name="Picture 9">
            <a:extLst>
              <a:ext uri="{FF2B5EF4-FFF2-40B4-BE49-F238E27FC236}">
                <a16:creationId xmlns="" xmlns:a16="http://schemas.microsoft.com/office/drawing/2014/main" id="{7FAEEED7-BA22-4764-8AA5-8C16681910C4}"/>
              </a:ext>
            </a:extLst>
          </p:cNvPr>
          <p:cNvPicPr>
            <a:picLocks noChangeAspect="1"/>
          </p:cNvPicPr>
          <p:nvPr/>
        </p:nvPicPr>
        <p:blipFill>
          <a:blip r:embed="rId7"/>
          <a:stretch>
            <a:fillRect/>
          </a:stretch>
        </p:blipFill>
        <p:spPr>
          <a:xfrm>
            <a:off x="6398359" y="-8389"/>
            <a:ext cx="1268781" cy="917109"/>
          </a:xfrm>
          <a:prstGeom prst="rect">
            <a:avLst/>
          </a:prstGeom>
        </p:spPr>
      </p:pic>
      <p:pic>
        <p:nvPicPr>
          <p:cNvPr id="11" name="Picture 10">
            <a:extLst>
              <a:ext uri="{FF2B5EF4-FFF2-40B4-BE49-F238E27FC236}">
                <a16:creationId xmlns="" xmlns:a16="http://schemas.microsoft.com/office/drawing/2014/main" id="{C5456B49-C6BB-4D49-AECA-71305E0BB99D}"/>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12" name="Picture 11">
            <a:extLst>
              <a:ext uri="{FF2B5EF4-FFF2-40B4-BE49-F238E27FC236}">
                <a16:creationId xmlns="" xmlns:a16="http://schemas.microsoft.com/office/drawing/2014/main" id="{F5BA2547-B5B1-4124-BE0F-21ECFCD09B9B}"/>
              </a:ext>
            </a:extLst>
          </p:cNvPr>
          <p:cNvPicPr>
            <a:picLocks noChangeAspect="1"/>
          </p:cNvPicPr>
          <p:nvPr/>
        </p:nvPicPr>
        <p:blipFill>
          <a:blip r:embed="rId9"/>
          <a:stretch>
            <a:fillRect/>
          </a:stretch>
        </p:blipFill>
        <p:spPr>
          <a:xfrm>
            <a:off x="0" y="56333"/>
            <a:ext cx="2746694" cy="564356"/>
          </a:xfrm>
          <a:prstGeom prst="rect">
            <a:avLst/>
          </a:prstGeom>
        </p:spPr>
      </p:pic>
      <p:pic>
        <p:nvPicPr>
          <p:cNvPr id="13" name="Picture 12">
            <a:extLst>
              <a:ext uri="{FF2B5EF4-FFF2-40B4-BE49-F238E27FC236}">
                <a16:creationId xmlns="" xmlns:a16="http://schemas.microsoft.com/office/drawing/2014/main" id="{06906BC0-3842-4C43-B930-2263C1B75B9B}"/>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14" name="Picture 13" descr="logo z przezroczystym">
            <a:extLst>
              <a:ext uri="{FF2B5EF4-FFF2-40B4-BE49-F238E27FC236}">
                <a16:creationId xmlns="" xmlns:a16="http://schemas.microsoft.com/office/drawing/2014/main" id="{DDB6561D-39E3-4040-96FC-0BD706E4C39C}"/>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8757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285436"/>
            <a:ext cx="4113430" cy="552173"/>
          </a:xfrm>
        </p:spPr>
        <p:txBody>
          <a:bodyPr>
            <a:normAutofit fontScale="90000"/>
          </a:bodyPr>
          <a:lstStyle/>
          <a:p>
            <a:pPr algn="ctr"/>
            <a:r>
              <a:rPr lang="ro-RO" sz="4000" b="1" u="sng" dirty="0" smtClean="0">
                <a:solidFill>
                  <a:srgbClr val="FFC000"/>
                </a:solidFill>
                <a:latin typeface="Algerian" panose="04020705040A02060702" pitchFamily="82" charset="0"/>
              </a:rPr>
              <a:t>SURVEY</a:t>
            </a:r>
            <a:r>
              <a:rPr lang="en-US" b="1" u="sng" dirty="0" smtClean="0">
                <a:solidFill>
                  <a:srgbClr val="FFC000"/>
                </a:solidFill>
                <a:latin typeface="Algerian" panose="04020705040A02060702" pitchFamily="82" charset="0"/>
              </a:rPr>
              <a:t> </a:t>
            </a:r>
            <a:r>
              <a:rPr lang="en-US" b="1" u="sng" dirty="0">
                <a:solidFill>
                  <a:srgbClr val="FFC000"/>
                </a:solidFill>
                <a:latin typeface="Algerian" panose="04020705040A02060702" pitchFamily="82" charset="0"/>
              </a:rPr>
              <a:t/>
            </a:r>
            <a:br>
              <a:rPr lang="en-US" b="1" u="sng" dirty="0">
                <a:solidFill>
                  <a:srgbClr val="FFC000"/>
                </a:solidFill>
                <a:latin typeface="Algerian" panose="04020705040A02060702" pitchFamily="82" charset="0"/>
              </a:rPr>
            </a:br>
            <a:r>
              <a:rPr lang="en-US" sz="2200" b="1" u="sng" dirty="0">
                <a:solidFill>
                  <a:schemeClr val="tx1"/>
                </a:solidFill>
                <a:latin typeface="Algerian" panose="04020705040A02060702" pitchFamily="82" charset="0"/>
              </a:rPr>
              <a:t>(questionnaires </a:t>
            </a:r>
            <a:r>
              <a:rPr lang="en-US" sz="2200" b="1" u="sng" dirty="0" smtClean="0">
                <a:solidFill>
                  <a:schemeClr val="tx1"/>
                </a:solidFill>
                <a:latin typeface="Algerian" panose="04020705040A02060702" pitchFamily="82" charset="0"/>
              </a:rPr>
              <a:t>for</a:t>
            </a:r>
            <a:r>
              <a:rPr lang="ro-RO" sz="2200" b="1" u="sng" dirty="0" smtClean="0">
                <a:solidFill>
                  <a:schemeClr val="tx1"/>
                </a:solidFill>
                <a:latin typeface="Algerian" panose="04020705040A02060702" pitchFamily="82" charset="0"/>
              </a:rPr>
              <a:t> CADETS/ young officers</a:t>
            </a:r>
            <a:r>
              <a:rPr lang="en-US" sz="2200" b="1" u="sng" dirty="0" smtClean="0">
                <a:solidFill>
                  <a:schemeClr val="tx1"/>
                </a:solidFill>
                <a:latin typeface="Algerian" panose="04020705040A02060702" pitchFamily="82" charset="0"/>
              </a:rPr>
              <a:t>) </a:t>
            </a: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0021" y="944933"/>
            <a:ext cx="3751161" cy="922367"/>
          </a:xfrm>
          <a:solidFill>
            <a:schemeClr val="tx1">
              <a:lumMod val="50000"/>
              <a:lumOff val="50000"/>
            </a:schemeClr>
          </a:solidFill>
        </p:spPr>
        <p:txBody>
          <a:bodyPr>
            <a:normAutofit fontScale="77500" lnSpcReduction="20000"/>
          </a:bodyPr>
          <a:lstStyle/>
          <a:p>
            <a:pPr algn="ctr"/>
            <a:r>
              <a:rPr lang="en-US" dirty="0">
                <a:solidFill>
                  <a:schemeClr val="bg1"/>
                </a:solidFill>
                <a:latin typeface="Algerian" panose="04020705040A02060702" pitchFamily="82" charset="0"/>
              </a:rPr>
              <a:t>Start Date</a:t>
            </a:r>
            <a:r>
              <a:rPr lang="ro-RO" dirty="0">
                <a:solidFill>
                  <a:schemeClr val="bg1"/>
                </a:solidFill>
                <a:latin typeface="Algerian" panose="04020705040A02060702" pitchFamily="82" charset="0"/>
              </a:rPr>
              <a:t>:  </a:t>
            </a:r>
            <a:r>
              <a:rPr lang="ro-RO" b="1" dirty="0" smtClean="0">
                <a:solidFill>
                  <a:srgbClr val="FFFF00"/>
                </a:solidFill>
                <a:latin typeface="Algerian" panose="04020705040A02060702" pitchFamily="82" charset="0"/>
              </a:rPr>
              <a:t>MARCH</a:t>
            </a:r>
            <a:r>
              <a:rPr lang="en-US" b="1" dirty="0" smtClean="0">
                <a:solidFill>
                  <a:srgbClr val="FFFF00"/>
                </a:solidFill>
                <a:latin typeface="Algerian" panose="04020705040A02060702" pitchFamily="82" charset="0"/>
              </a:rPr>
              <a:t>- </a:t>
            </a:r>
            <a:r>
              <a:rPr lang="en-US" b="1" dirty="0">
                <a:solidFill>
                  <a:srgbClr val="FFFF00"/>
                </a:solidFill>
                <a:latin typeface="Algerian" panose="04020705040A02060702" pitchFamily="82" charset="0"/>
              </a:rPr>
              <a:t>2023</a:t>
            </a:r>
          </a:p>
          <a:p>
            <a:pPr algn="ctr"/>
            <a:r>
              <a:rPr lang="en-US" dirty="0">
                <a:solidFill>
                  <a:schemeClr val="bg1"/>
                </a:solidFill>
                <a:latin typeface="Algerian" panose="04020705040A02060702" pitchFamily="82" charset="0"/>
              </a:rPr>
              <a:t>End Date</a:t>
            </a:r>
            <a:r>
              <a:rPr lang="ro-RO" dirty="0">
                <a:solidFill>
                  <a:schemeClr val="bg1"/>
                </a:solidFill>
                <a:latin typeface="Algerian" panose="04020705040A02060702" pitchFamily="82" charset="0"/>
              </a:rPr>
              <a:t>: </a:t>
            </a:r>
            <a:r>
              <a:rPr lang="ro-RO" b="1" dirty="0" smtClean="0">
                <a:solidFill>
                  <a:srgbClr val="FFFF00"/>
                </a:solidFill>
                <a:latin typeface="Algerian" panose="04020705040A02060702" pitchFamily="82" charset="0"/>
              </a:rPr>
              <a:t>SEPTEMBER</a:t>
            </a:r>
            <a:r>
              <a:rPr lang="en-US" b="1" dirty="0" smtClean="0">
                <a:solidFill>
                  <a:srgbClr val="FFFF00"/>
                </a:solidFill>
                <a:latin typeface="Algerian" panose="04020705040A02060702" pitchFamily="82" charset="0"/>
              </a:rPr>
              <a:t>-2023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24" name="Rectangle 23"/>
          <p:cNvSpPr/>
          <p:nvPr/>
        </p:nvSpPr>
        <p:spPr>
          <a:xfrm>
            <a:off x="7894612" y="944933"/>
            <a:ext cx="4248472" cy="830997"/>
          </a:xfrm>
          <a:prstGeom prst="rect">
            <a:avLst/>
          </a:prstGeom>
          <a:ln>
            <a:solidFill>
              <a:srgbClr val="FF0000"/>
            </a:solidFill>
          </a:ln>
        </p:spPr>
        <p:txBody>
          <a:bodyPr wrap="square">
            <a:spAutoFit/>
          </a:bodyPr>
          <a:lstStyle/>
          <a:p>
            <a:pPr algn="ctr"/>
            <a:r>
              <a:rPr lang="en-GB" sz="1600" b="1" u="sng" dirty="0">
                <a:solidFill>
                  <a:srgbClr val="FFFF00"/>
                </a:solidFill>
                <a:latin typeface="Arial" panose="020B0604020202020204" pitchFamily="34" charset="0"/>
                <a:cs typeface="Arial" panose="020B0604020202020204" pitchFamily="34" charset="0"/>
              </a:rPr>
              <a:t>Cadets/Young officers</a:t>
            </a:r>
          </a:p>
          <a:p>
            <a:pPr marL="285750" indent="-285750">
              <a:buFontTx/>
              <a:buChar char="-"/>
            </a:pPr>
            <a:r>
              <a:rPr lang="ro-RO" sz="1600" b="1" dirty="0" smtClean="0">
                <a:solidFill>
                  <a:srgbClr val="FFFF00"/>
                </a:solidFill>
                <a:latin typeface="Arial" panose="020B0604020202020204" pitchFamily="34" charset="0"/>
                <a:cs typeface="Arial" panose="020B0604020202020204" pitchFamily="34" charset="0"/>
              </a:rPr>
              <a:t>Cadet</a:t>
            </a:r>
            <a:r>
              <a:rPr lang="en-GB" sz="1600" b="1" dirty="0" smtClean="0">
                <a:solidFill>
                  <a:srgbClr val="FFFF00"/>
                </a:solidFill>
                <a:latin typeface="Arial" panose="020B0604020202020204" pitchFamily="34" charset="0"/>
                <a:cs typeface="Arial" panose="020B0604020202020204" pitchFamily="34" charset="0"/>
              </a:rPr>
              <a:t> </a:t>
            </a:r>
            <a:r>
              <a:rPr lang="en-GB" sz="1600" b="1" dirty="0">
                <a:solidFill>
                  <a:srgbClr val="FFFF00"/>
                </a:solidFill>
                <a:latin typeface="Arial" panose="020B0604020202020204" pitchFamily="34" charset="0"/>
                <a:cs typeface="Arial" panose="020B0604020202020204" pitchFamily="34" charset="0"/>
              </a:rPr>
              <a:t>: </a:t>
            </a:r>
            <a:r>
              <a:rPr lang="ro-RO" sz="1600" b="1" dirty="0" smtClean="0">
                <a:solidFill>
                  <a:srgbClr val="FFFF00"/>
                </a:solidFill>
                <a:latin typeface="Arial" panose="020B0604020202020204" pitchFamily="34" charset="0"/>
                <a:cs typeface="Arial" panose="020B0604020202020204" pitchFamily="34" charset="0"/>
              </a:rPr>
              <a:t>minimum 2 months</a:t>
            </a:r>
            <a:r>
              <a:rPr lang="en-GB" sz="1600" b="1" dirty="0" smtClean="0">
                <a:solidFill>
                  <a:srgbClr val="FFFF00"/>
                </a:solidFill>
                <a:latin typeface="Arial" panose="020B0604020202020204" pitchFamily="34" charset="0"/>
                <a:cs typeface="Arial" panose="020B0604020202020204" pitchFamily="34" charset="0"/>
              </a:rPr>
              <a:t> </a:t>
            </a:r>
          </a:p>
          <a:p>
            <a:pPr marL="285750" indent="-285750">
              <a:buFontTx/>
              <a:buChar char="-"/>
            </a:pPr>
            <a:r>
              <a:rPr lang="ro-RO" sz="1600" b="1" dirty="0" smtClean="0">
                <a:solidFill>
                  <a:srgbClr val="FFFF00"/>
                </a:solidFill>
                <a:latin typeface="Arial" panose="020B0604020202020204" pitchFamily="34" charset="0"/>
                <a:cs typeface="Arial" panose="020B0604020202020204" pitchFamily="34" charset="0"/>
              </a:rPr>
              <a:t>Young officer: maximum 12 months</a:t>
            </a:r>
            <a:endParaRPr lang="en-GB" sz="1600" dirty="0">
              <a:solidFill>
                <a:srgbClr val="FFFF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01196451"/>
              </p:ext>
            </p:extLst>
          </p:nvPr>
        </p:nvGraphicFramePr>
        <p:xfrm>
          <a:off x="1341884" y="2204865"/>
          <a:ext cx="9649070" cy="4129112"/>
        </p:xfrm>
        <a:graphic>
          <a:graphicData uri="http://schemas.openxmlformats.org/drawingml/2006/table">
            <a:tbl>
              <a:tblPr>
                <a:tableStyleId>{69C7853C-536D-4A76-A0AE-DD22124D55A5}</a:tableStyleId>
              </a:tblPr>
              <a:tblGrid>
                <a:gridCol w="1422510"/>
                <a:gridCol w="822656"/>
                <a:gridCol w="822656"/>
                <a:gridCol w="822656"/>
                <a:gridCol w="822656"/>
                <a:gridCol w="822656"/>
                <a:gridCol w="822656"/>
                <a:gridCol w="822656"/>
                <a:gridCol w="822656"/>
                <a:gridCol w="822656"/>
                <a:gridCol w="822656"/>
              </a:tblGrid>
              <a:tr h="611188">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Bulgaria</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Romania</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Poland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Turkiye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Norway</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Scotland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Ukraine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India</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Uruguay</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rPr>
                        <a:t>Total</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415248">
                <a:tc>
                  <a:txBody>
                    <a:bodyPr/>
                    <a:lstStyle/>
                    <a:p>
                      <a:pPr algn="l" fontAlgn="b"/>
                      <a:r>
                        <a:rPr lang="en-US" sz="1600" u="none" strike="noStrike">
                          <a:effectLst/>
                        </a:rPr>
                        <a:t>Deck Cadet</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29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41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92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415248">
                <a:tc>
                  <a:txBody>
                    <a:bodyPr/>
                    <a:lstStyle/>
                    <a:p>
                      <a:pPr algn="l" fontAlgn="b"/>
                      <a:r>
                        <a:rPr lang="en-US" sz="1600" u="none" strike="noStrike">
                          <a:effectLst/>
                        </a:rPr>
                        <a:t>Engine Cadet</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20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28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58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611188">
                <a:tc>
                  <a:txBody>
                    <a:bodyPr/>
                    <a:lstStyle/>
                    <a:p>
                      <a:pPr algn="l" fontAlgn="b"/>
                      <a:r>
                        <a:rPr lang="en-US" sz="1600" u="none" strike="noStrike">
                          <a:effectLst/>
                        </a:rPr>
                        <a:t>Electrical Cadet</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16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415248">
                <a:tc>
                  <a:txBody>
                    <a:bodyPr/>
                    <a:lstStyle/>
                    <a:p>
                      <a:pPr algn="l" fontAlgn="b"/>
                      <a:r>
                        <a:rPr lang="en-US" sz="1600" u="none" strike="noStrike">
                          <a:effectLst/>
                        </a:rPr>
                        <a:t>3rd Officer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15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415248">
                <a:tc>
                  <a:txBody>
                    <a:bodyPr/>
                    <a:lstStyle/>
                    <a:p>
                      <a:pPr algn="l" fontAlgn="b"/>
                      <a:r>
                        <a:rPr lang="en-US" sz="1600" u="none" strike="noStrike">
                          <a:effectLst/>
                        </a:rPr>
                        <a:t>3rd Engineer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415248">
                <a:tc>
                  <a:txBody>
                    <a:bodyPr/>
                    <a:lstStyle/>
                    <a:p>
                      <a:pPr algn="l" fontAlgn="b"/>
                      <a:r>
                        <a:rPr lang="en-US" sz="1600" u="none" strike="noStrike">
                          <a:effectLst/>
                        </a:rPr>
                        <a:t>ETO</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415248">
                <a:tc>
                  <a:txBody>
                    <a:bodyPr/>
                    <a:lstStyle/>
                    <a:p>
                      <a:pPr algn="l" fontAlgn="b"/>
                      <a:r>
                        <a:rPr lang="en-US" sz="1600" u="none" strike="noStrike">
                          <a:effectLst/>
                        </a:rPr>
                        <a:t>Navy Cadet</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49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56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415248">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dirty="0">
                          <a:effectLst/>
                        </a:rPr>
                        <a:t>20</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87</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91</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58</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600" u="none" strike="noStrike" dirty="0">
                          <a:effectLst/>
                        </a:rPr>
                        <a:t>262</a:t>
                      </a:r>
                      <a:endParaRPr lang="en-US" sz="16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23305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graphicFrame>
        <p:nvGraphicFramePr>
          <p:cNvPr id="25" name="Chart 24"/>
          <p:cNvGraphicFramePr/>
          <p:nvPr>
            <p:extLst>
              <p:ext uri="{D42A27DB-BD31-4B8C-83A1-F6EECF244321}">
                <p14:modId xmlns:p14="http://schemas.microsoft.com/office/powerpoint/2010/main" val="89236112"/>
              </p:ext>
            </p:extLst>
          </p:nvPr>
        </p:nvGraphicFramePr>
        <p:xfrm>
          <a:off x="2619807" y="1228762"/>
          <a:ext cx="4040584" cy="2384251"/>
        </p:xfrm>
        <a:graphic>
          <a:graphicData uri="http://schemas.openxmlformats.org/drawingml/2006/chart">
            <c:chart xmlns:c="http://schemas.openxmlformats.org/drawingml/2006/chart" xmlns:r="http://schemas.openxmlformats.org/officeDocument/2006/relationships" r:id="rId10"/>
          </a:graphicData>
        </a:graphic>
      </p:graphicFrame>
      <p:sp>
        <p:nvSpPr>
          <p:cNvPr id="26" name="Right Brace 25"/>
          <p:cNvSpPr/>
          <p:nvPr/>
        </p:nvSpPr>
        <p:spPr>
          <a:xfrm>
            <a:off x="6022404" y="2060848"/>
            <a:ext cx="1010345" cy="2880320"/>
          </a:xfrm>
          <a:prstGeom prst="rightBrace">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8" name="Chart 27"/>
          <p:cNvGraphicFramePr/>
          <p:nvPr>
            <p:extLst>
              <p:ext uri="{D42A27DB-BD31-4B8C-83A1-F6EECF244321}">
                <p14:modId xmlns:p14="http://schemas.microsoft.com/office/powerpoint/2010/main" val="4006802302"/>
              </p:ext>
            </p:extLst>
          </p:nvPr>
        </p:nvGraphicFramePr>
        <p:xfrm>
          <a:off x="2575268" y="3221880"/>
          <a:ext cx="4001998" cy="248741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hart 28"/>
          <p:cNvGraphicFramePr/>
          <p:nvPr>
            <p:extLst>
              <p:ext uri="{D42A27DB-BD31-4B8C-83A1-F6EECF244321}">
                <p14:modId xmlns:p14="http://schemas.microsoft.com/office/powerpoint/2010/main" val="3556419795"/>
              </p:ext>
            </p:extLst>
          </p:nvPr>
        </p:nvGraphicFramePr>
        <p:xfrm>
          <a:off x="5558808" y="1556792"/>
          <a:ext cx="6736144" cy="426414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30705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fontScale="90000"/>
          </a:bodyPr>
          <a:lstStyle/>
          <a:p>
            <a:pPr algn="ctr"/>
            <a:r>
              <a:rPr lang="ro-RO" sz="4000" b="1" u="sng" dirty="0" smtClean="0">
                <a:solidFill>
                  <a:srgbClr val="FFC000"/>
                </a:solidFill>
                <a:latin typeface="Algerian" panose="04020705040A02060702" pitchFamily="82" charset="0"/>
              </a:rPr>
              <a:t>SURVEY</a:t>
            </a:r>
            <a:r>
              <a:rPr lang="en-US" b="1" u="sng" dirty="0" smtClean="0">
                <a:solidFill>
                  <a:srgbClr val="FFC000"/>
                </a:solidFill>
                <a:latin typeface="Algerian" panose="04020705040A02060702" pitchFamily="82" charset="0"/>
              </a:rPr>
              <a:t> </a:t>
            </a:r>
            <a:r>
              <a:rPr lang="en-US" b="1" u="sng" dirty="0">
                <a:solidFill>
                  <a:srgbClr val="FFC000"/>
                </a:solidFill>
                <a:latin typeface="Algerian" panose="04020705040A02060702" pitchFamily="82" charset="0"/>
              </a:rPr>
              <a:t/>
            </a:r>
            <a:br>
              <a:rPr lang="en-US" b="1" u="sng" dirty="0">
                <a:solidFill>
                  <a:srgbClr val="FFC000"/>
                </a:solidFill>
                <a:latin typeface="Algerian" panose="04020705040A02060702" pitchFamily="82" charset="0"/>
              </a:rPr>
            </a:br>
            <a:r>
              <a:rPr lang="en-US" sz="2200" b="1" u="sng" dirty="0">
                <a:solidFill>
                  <a:schemeClr val="tx1"/>
                </a:solidFill>
                <a:latin typeface="Algerian" panose="04020705040A02060702" pitchFamily="82" charset="0"/>
              </a:rPr>
              <a:t>(questionnaires </a:t>
            </a:r>
            <a:r>
              <a:rPr lang="en-US" sz="2200" b="1" u="sng" dirty="0" smtClean="0">
                <a:solidFill>
                  <a:schemeClr val="tx1"/>
                </a:solidFill>
                <a:latin typeface="Algerian" panose="04020705040A02060702" pitchFamily="82" charset="0"/>
              </a:rPr>
              <a:t>for</a:t>
            </a:r>
            <a:r>
              <a:rPr lang="ro-RO" sz="2200" b="1" u="sng" dirty="0" smtClean="0">
                <a:solidFill>
                  <a:schemeClr val="tx1"/>
                </a:solidFill>
                <a:latin typeface="Algerian" panose="04020705040A02060702" pitchFamily="82" charset="0"/>
              </a:rPr>
              <a:t> PROFESSIONALS</a:t>
            </a:r>
            <a:r>
              <a:rPr lang="en-US" sz="2200" b="1" u="sng" dirty="0" smtClean="0">
                <a:solidFill>
                  <a:schemeClr val="tx1"/>
                </a:solidFill>
                <a:latin typeface="Algerian" panose="04020705040A02060702" pitchFamily="82" charset="0"/>
              </a:rPr>
              <a:t>) </a:t>
            </a: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0021" y="944933"/>
            <a:ext cx="3751161" cy="922367"/>
          </a:xfrm>
          <a:solidFill>
            <a:schemeClr val="tx1">
              <a:lumMod val="50000"/>
              <a:lumOff val="50000"/>
            </a:schemeClr>
          </a:solidFill>
        </p:spPr>
        <p:txBody>
          <a:bodyPr>
            <a:normAutofit fontScale="77500" lnSpcReduction="20000"/>
          </a:bodyPr>
          <a:lstStyle/>
          <a:p>
            <a:pPr algn="ctr"/>
            <a:r>
              <a:rPr lang="en-US" dirty="0">
                <a:solidFill>
                  <a:schemeClr val="bg1"/>
                </a:solidFill>
                <a:latin typeface="Algerian" panose="04020705040A02060702" pitchFamily="82" charset="0"/>
              </a:rPr>
              <a:t>Start Date</a:t>
            </a:r>
            <a:r>
              <a:rPr lang="ro-RO" dirty="0">
                <a:solidFill>
                  <a:schemeClr val="bg1"/>
                </a:solidFill>
                <a:latin typeface="Algerian" panose="04020705040A02060702" pitchFamily="82" charset="0"/>
              </a:rPr>
              <a:t>:  </a:t>
            </a:r>
            <a:r>
              <a:rPr lang="ro-RO" b="1" dirty="0" smtClean="0">
                <a:solidFill>
                  <a:srgbClr val="FFFF00"/>
                </a:solidFill>
                <a:latin typeface="Algerian" panose="04020705040A02060702" pitchFamily="82" charset="0"/>
              </a:rPr>
              <a:t>MARCH</a:t>
            </a:r>
            <a:r>
              <a:rPr lang="en-US" b="1" dirty="0" smtClean="0">
                <a:solidFill>
                  <a:srgbClr val="FFFF00"/>
                </a:solidFill>
                <a:latin typeface="Algerian" panose="04020705040A02060702" pitchFamily="82" charset="0"/>
              </a:rPr>
              <a:t>- </a:t>
            </a:r>
            <a:r>
              <a:rPr lang="en-US" b="1" dirty="0">
                <a:solidFill>
                  <a:srgbClr val="FFFF00"/>
                </a:solidFill>
                <a:latin typeface="Algerian" panose="04020705040A02060702" pitchFamily="82" charset="0"/>
              </a:rPr>
              <a:t>2023</a:t>
            </a:r>
          </a:p>
          <a:p>
            <a:pPr algn="ctr"/>
            <a:r>
              <a:rPr lang="en-US" dirty="0">
                <a:solidFill>
                  <a:schemeClr val="bg1"/>
                </a:solidFill>
                <a:latin typeface="Algerian" panose="04020705040A02060702" pitchFamily="82" charset="0"/>
              </a:rPr>
              <a:t>End Date</a:t>
            </a:r>
            <a:r>
              <a:rPr lang="ro-RO" dirty="0">
                <a:solidFill>
                  <a:schemeClr val="bg1"/>
                </a:solidFill>
                <a:latin typeface="Algerian" panose="04020705040A02060702" pitchFamily="82" charset="0"/>
              </a:rPr>
              <a:t>: </a:t>
            </a:r>
            <a:r>
              <a:rPr lang="ro-RO" b="1" dirty="0" smtClean="0">
                <a:solidFill>
                  <a:srgbClr val="FFFF00"/>
                </a:solidFill>
                <a:latin typeface="Algerian" panose="04020705040A02060702" pitchFamily="82" charset="0"/>
              </a:rPr>
              <a:t>SEPTEMBER</a:t>
            </a:r>
            <a:r>
              <a:rPr lang="en-US" b="1" dirty="0" smtClean="0">
                <a:solidFill>
                  <a:srgbClr val="FFFF00"/>
                </a:solidFill>
                <a:latin typeface="Algerian" panose="04020705040A02060702" pitchFamily="82" charset="0"/>
              </a:rPr>
              <a:t>-2023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80942572"/>
              </p:ext>
            </p:extLst>
          </p:nvPr>
        </p:nvGraphicFramePr>
        <p:xfrm>
          <a:off x="189753" y="2204864"/>
          <a:ext cx="11665300" cy="4206585"/>
        </p:xfrm>
        <a:graphic>
          <a:graphicData uri="http://schemas.openxmlformats.org/drawingml/2006/table">
            <a:tbl>
              <a:tblPr>
                <a:tableStyleId>{35758FB7-9AC5-4552-8A53-C91805E547FA}</a:tableStyleId>
              </a:tblPr>
              <a:tblGrid>
                <a:gridCol w="897330"/>
                <a:gridCol w="633410"/>
                <a:gridCol w="633410"/>
                <a:gridCol w="633410"/>
                <a:gridCol w="633410"/>
                <a:gridCol w="745497"/>
                <a:gridCol w="521323"/>
                <a:gridCol w="633410"/>
                <a:gridCol w="633410"/>
                <a:gridCol w="633410"/>
                <a:gridCol w="633410"/>
                <a:gridCol w="633410"/>
                <a:gridCol w="488091"/>
                <a:gridCol w="504056"/>
                <a:gridCol w="720080"/>
                <a:gridCol w="821413"/>
                <a:gridCol w="633410"/>
                <a:gridCol w="633410"/>
              </a:tblGrid>
              <a:tr h="253425">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Bulgaria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Romania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Poland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err="1">
                          <a:effectLst/>
                        </a:rPr>
                        <a:t>Turkiye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Germany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err="1">
                          <a:effectLst/>
                        </a:rPr>
                        <a:t>Brasil</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Greece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USA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Russian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India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Ireland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Kuwait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Latvia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Lithuania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Netherland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200" u="none" strike="noStrike" dirty="0">
                          <a:effectLst/>
                        </a:rPr>
                        <a:t>Norway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r>
                        <a:rPr lang="en-US" sz="1600" u="none" strike="noStrike">
                          <a:effectLst/>
                        </a:rPr>
                        <a:t>Total</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Master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31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Chief Officer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38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52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Chief Engineer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1st Engineer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2nd Officer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2nd Engineer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ETO</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Manager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16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r>
                        <a:rPr lang="en-US" sz="1600" u="none" strike="noStrike">
                          <a:effectLst/>
                        </a:rPr>
                        <a:t>Navy Officer</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26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u="none" strike="noStrike">
                          <a:effectLst/>
                        </a:rPr>
                        <a:t>33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r>
              <a:tr h="129299">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32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48</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59</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7</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c>
                  <a:txBody>
                    <a:bodyPr/>
                    <a:lstStyle/>
                    <a:p>
                      <a:pPr algn="r" fontAlgn="b"/>
                      <a:r>
                        <a:rPr lang="en-US" sz="1600" b="1" i="1" u="none" strike="noStrike" dirty="0">
                          <a:effectLst/>
                        </a:rPr>
                        <a:t>173</a:t>
                      </a:r>
                      <a:endParaRPr lang="en-US" sz="1600" b="1" i="1" u="none" strike="noStrike" dirty="0">
                        <a:solidFill>
                          <a:srgbClr val="000000"/>
                        </a:solidFill>
                        <a:effectLst/>
                        <a:latin typeface="Arial" panose="020B0604020202020204" pitchFamily="34" charset="0"/>
                        <a:cs typeface="Arial" panose="020B0604020202020204" pitchFamily="34" charset="0"/>
                      </a:endParaRPr>
                    </a:p>
                  </a:txBody>
                  <a:tcPr marL="5172" marR="5172" marT="5172" marB="0" anchor="b"/>
                </a:tc>
              </a:tr>
            </a:tbl>
          </a:graphicData>
        </a:graphic>
      </p:graphicFrame>
    </p:spTree>
    <p:extLst>
      <p:ext uri="{BB962C8B-B14F-4D97-AF65-F5344CB8AC3E}">
        <p14:creationId xmlns:p14="http://schemas.microsoft.com/office/powerpoint/2010/main" val="256314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06180" y="1187793"/>
            <a:ext cx="4392488" cy="1066800"/>
          </a:xfrm>
        </p:spPr>
        <p:txBody>
          <a:bodyPr>
            <a:normAutofit/>
          </a:bodyPr>
          <a:lstStyle/>
          <a:p>
            <a:r>
              <a:rPr lang="en-US" sz="4400" b="1" u="sng" dirty="0">
                <a:solidFill>
                  <a:srgbClr val="FFC000"/>
                </a:solidFill>
              </a:rPr>
              <a:t>Project </a:t>
            </a:r>
            <a:r>
              <a:rPr lang="ro-RO" sz="4400" b="1" u="sng" dirty="0" err="1">
                <a:solidFill>
                  <a:srgbClr val="FFC000"/>
                </a:solidFill>
              </a:rPr>
              <a:t>Partners</a:t>
            </a:r>
            <a:endParaRPr lang="en-US" sz="4400" b="1" u="sng" dirty="0">
              <a:solidFill>
                <a:srgbClr val="FFC000"/>
              </a:solidFill>
            </a:endParaRPr>
          </a:p>
        </p:txBody>
      </p:sp>
      <p:sp>
        <p:nvSpPr>
          <p:cNvPr id="3" name="Content Placeholder 2"/>
          <p:cNvSpPr>
            <a:spLocks noGrp="1"/>
          </p:cNvSpPr>
          <p:nvPr>
            <p:ph idx="1"/>
          </p:nvPr>
        </p:nvSpPr>
        <p:spPr>
          <a:xfrm>
            <a:off x="-33736" y="2713526"/>
            <a:ext cx="12188826" cy="4176464"/>
          </a:xfrm>
        </p:spPr>
        <p:txBody>
          <a:bodyPr/>
          <a:lstStyle/>
          <a:p>
            <a:r>
              <a:rPr lang="ro-RO"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R</a:t>
            </a:r>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NA</a:t>
            </a:r>
            <a:r>
              <a:rPr lang="en-GB" sz="2000" b="1" i="0" u="none" strike="noStrike" baseline="0" dirty="0">
                <a:solidFill>
                  <a:srgbClr val="FFFF00"/>
                </a:solidFill>
                <a:latin typeface="Arial" panose="020B0604020202020204" pitchFamily="34" charset="0"/>
                <a:cs typeface="Arial" panose="020B0604020202020204" pitchFamily="34" charset="0"/>
              </a:rPr>
              <a:t> - Romanian Naval Academy - Academia </a:t>
            </a:r>
            <a:r>
              <a:rPr lang="en-GB" sz="2000" b="1" i="0" u="none" strike="noStrike" baseline="0" dirty="0" err="1">
                <a:solidFill>
                  <a:srgbClr val="FFFF00"/>
                </a:solidFill>
                <a:latin typeface="Arial" panose="020B0604020202020204" pitchFamily="34" charset="0"/>
                <a:cs typeface="Arial" panose="020B0604020202020204" pitchFamily="34" charset="0"/>
              </a:rPr>
              <a:t>Navala</a:t>
            </a:r>
            <a:r>
              <a:rPr lang="en-GB" sz="2000" b="1" i="0" u="none" strike="noStrike" baseline="0" dirty="0">
                <a:solidFill>
                  <a:srgbClr val="FFFF00"/>
                </a:solidFill>
                <a:latin typeface="Arial" panose="020B0604020202020204" pitchFamily="34" charset="0"/>
                <a:cs typeface="Arial" panose="020B0604020202020204" pitchFamily="34" charset="0"/>
              </a:rPr>
              <a:t> "Mircea </a:t>
            </a:r>
            <a:r>
              <a:rPr lang="en-GB" sz="2000" b="1" i="0" u="none" strike="noStrike" baseline="0" dirty="0" err="1">
                <a:solidFill>
                  <a:srgbClr val="FFFF00"/>
                </a:solidFill>
                <a:latin typeface="Arial" panose="020B0604020202020204" pitchFamily="34" charset="0"/>
                <a:cs typeface="Arial" panose="020B0604020202020204" pitchFamily="34" charset="0"/>
              </a:rPr>
              <a:t>cel</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Batran</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E10093117</a:t>
            </a:r>
            <a:r>
              <a:rPr lang="en-GB" sz="2000" b="1" i="0" u="none" strike="noStrike" baseline="0" dirty="0">
                <a:solidFill>
                  <a:srgbClr val="FFFF00"/>
                </a:solidFill>
                <a:latin typeface="Arial" panose="020B0604020202020204" pitchFamily="34" charset="0"/>
                <a:cs typeface="Arial" panose="020B0604020202020204" pitchFamily="34" charset="0"/>
              </a:rPr>
              <a:t> - Romania)</a:t>
            </a:r>
          </a:p>
          <a:p>
            <a:r>
              <a:rPr lang="en-GB" sz="2000" b="1" dirty="0">
                <a:solidFill>
                  <a:srgbClr val="FFFF00"/>
                </a:solidFill>
                <a:highlight>
                  <a:srgbClr val="E96717"/>
                </a:highlight>
                <a:latin typeface="Arial" panose="020B0604020202020204" pitchFamily="34" charset="0"/>
                <a:cs typeface="Arial" panose="020B0604020202020204" pitchFamily="34" charset="0"/>
              </a:rPr>
              <a:t>NVNA</a:t>
            </a:r>
            <a:r>
              <a:rPr lang="en-GB" sz="2000" b="1" dirty="0">
                <a:solidFill>
                  <a:srgbClr val="FFFF00"/>
                </a:solidFill>
                <a:latin typeface="Arial" panose="020B0604020202020204" pitchFamily="34" charset="0"/>
                <a:cs typeface="Arial" panose="020B0604020202020204" pitchFamily="34" charset="0"/>
              </a:rPr>
              <a:t> - Bulgarian Naval Academy - “</a:t>
            </a:r>
            <a:r>
              <a:rPr lang="en-GB" sz="2000" b="1" i="0" u="none" strike="noStrike" baseline="0" dirty="0">
                <a:solidFill>
                  <a:srgbClr val="FFFF00"/>
                </a:solidFill>
                <a:latin typeface="Arial" panose="020B0604020202020204" pitchFamily="34" charset="0"/>
                <a:cs typeface="Arial" panose="020B0604020202020204" pitchFamily="34" charset="0"/>
              </a:rPr>
              <a:t>Nikola </a:t>
            </a:r>
            <a:r>
              <a:rPr lang="en-GB" sz="2000" b="1" i="0" u="none" strike="noStrike" baseline="0" dirty="0" err="1">
                <a:solidFill>
                  <a:srgbClr val="FFFF00"/>
                </a:solidFill>
                <a:latin typeface="Arial" panose="020B0604020202020204" pitchFamily="34" charset="0"/>
                <a:cs typeface="Arial" panose="020B0604020202020204" pitchFamily="34" charset="0"/>
              </a:rPr>
              <a:t>Yonkov</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Vaptsarov</a:t>
            </a:r>
            <a:r>
              <a:rPr lang="en-GB" sz="2000" b="1" i="0" u="none" strike="noStrike" baseline="0" dirty="0">
                <a:solidFill>
                  <a:srgbClr val="FFFF00"/>
                </a:solidFill>
                <a:latin typeface="Arial" panose="020B0604020202020204" pitchFamily="34" charset="0"/>
                <a:cs typeface="Arial" panose="020B0604020202020204" pitchFamily="34" charset="0"/>
              </a:rPr>
              <a:t>” Naval Academy (</a:t>
            </a:r>
            <a:r>
              <a:rPr lang="en-GB" sz="2000" b="1" i="0" u="none" strike="noStrike" baseline="0" dirty="0" err="1">
                <a:solidFill>
                  <a:srgbClr val="FFFF00"/>
                </a:solidFill>
                <a:latin typeface="Arial" panose="020B0604020202020204" pitchFamily="34" charset="0"/>
                <a:cs typeface="Arial" panose="020B0604020202020204" pitchFamily="34" charset="0"/>
              </a:rPr>
              <a:t>E10108590</a:t>
            </a:r>
            <a:r>
              <a:rPr lang="en-GB" sz="2000" b="1" i="0" u="none" strike="noStrike" baseline="0" dirty="0">
                <a:solidFill>
                  <a:srgbClr val="FFFF00"/>
                </a:solidFill>
                <a:latin typeface="Arial" panose="020B0604020202020204" pitchFamily="34" charset="0"/>
                <a:cs typeface="Arial" panose="020B0604020202020204" pitchFamily="34" charset="0"/>
              </a:rPr>
              <a:t> - Bulgaria)</a:t>
            </a:r>
          </a:p>
          <a:p>
            <a:r>
              <a:rPr lang="en-US"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PNA</a:t>
            </a:r>
            <a:r>
              <a:rPr lang="en-US" sz="2000" b="1" i="0" u="none" strike="noStrike" baseline="0" dirty="0">
                <a:solidFill>
                  <a:srgbClr val="FFFF00"/>
                </a:solidFill>
                <a:latin typeface="Arial" panose="020B0604020202020204" pitchFamily="34" charset="0"/>
                <a:cs typeface="Arial" panose="020B0604020202020204" pitchFamily="34" charset="0"/>
              </a:rPr>
              <a:t> - Polish Naval Academy - </a:t>
            </a:r>
            <a:r>
              <a:rPr lang="pl-PL" sz="2000" b="1" i="0" u="none" strike="noStrike" baseline="0" dirty="0">
                <a:solidFill>
                  <a:srgbClr val="FFFF00"/>
                </a:solidFill>
                <a:latin typeface="Arial" panose="020B0604020202020204" pitchFamily="34" charset="0"/>
                <a:cs typeface="Arial" panose="020B0604020202020204" pitchFamily="34" charset="0"/>
              </a:rPr>
              <a:t>AKADEMIA MARYNARKI WOJENNEJ (E10090628 - Poland)</a:t>
            </a:r>
            <a:endParaRPr lang="en-US" sz="2000" b="1" i="0" u="none" strike="noStrike" baseline="0" dirty="0">
              <a:solidFill>
                <a:srgbClr val="FFFF00"/>
              </a:solidFill>
              <a:latin typeface="Arial" panose="020B0604020202020204" pitchFamily="34" charset="0"/>
              <a:cs typeface="Arial" panose="020B0604020202020204" pitchFamily="34" charset="0"/>
            </a:endParaRPr>
          </a:p>
          <a:p>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LMA</a:t>
            </a:r>
            <a:r>
              <a:rPr lang="en-GB" sz="2000" b="1" i="0" u="none" strike="noStrike" baseline="0" dirty="0">
                <a:solidFill>
                  <a:srgbClr val="FFFF00"/>
                </a:solidFill>
                <a:latin typeface="Arial" panose="020B0604020202020204" pitchFamily="34" charset="0"/>
                <a:cs typeface="Arial" panose="020B0604020202020204" pitchFamily="34" charset="0"/>
              </a:rPr>
              <a:t> - Lithuanian Maritime Academy - </a:t>
            </a:r>
            <a:r>
              <a:rPr lang="en-GB" sz="2000" b="1" i="0" u="none" strike="noStrike" baseline="0" dirty="0" err="1">
                <a:solidFill>
                  <a:srgbClr val="FFFF00"/>
                </a:solidFill>
                <a:latin typeface="Arial" panose="020B0604020202020204" pitchFamily="34" charset="0"/>
                <a:cs typeface="Arial" panose="020B0604020202020204" pitchFamily="34" charset="0"/>
              </a:rPr>
              <a:t>Lietuvos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aukstoji</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jureivystes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mokykla</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E10108901</a:t>
            </a:r>
            <a:r>
              <a:rPr lang="en-GB" sz="2000" b="1" i="0" u="none" strike="noStrike" baseline="0" dirty="0">
                <a:solidFill>
                  <a:srgbClr val="FFFF00"/>
                </a:solidFill>
                <a:latin typeface="Arial" panose="020B0604020202020204" pitchFamily="34" charset="0"/>
                <a:cs typeface="Arial" panose="020B0604020202020204" pitchFamily="34" charset="0"/>
              </a:rPr>
              <a:t> - Lithuania)</a:t>
            </a:r>
          </a:p>
          <a:p>
            <a:r>
              <a:rPr lang="en-GB" sz="2000" b="1" dirty="0">
                <a:solidFill>
                  <a:srgbClr val="FFFF00"/>
                </a:solidFill>
                <a:highlight>
                  <a:srgbClr val="E96717"/>
                </a:highlight>
                <a:latin typeface="Arial" panose="020B0604020202020204" pitchFamily="34" charset="0"/>
                <a:cs typeface="Arial" panose="020B0604020202020204" pitchFamily="34" charset="0"/>
              </a:rPr>
              <a:t>MI</a:t>
            </a:r>
            <a:r>
              <a:rPr lang="en-GB" sz="2000" b="1" i="0" u="none" strike="noStrike" baseline="0" dirty="0">
                <a:solidFill>
                  <a:srgbClr val="FFFF00"/>
                </a:solidFill>
                <a:latin typeface="Arial" panose="020B0604020202020204" pitchFamily="34" charset="0"/>
                <a:cs typeface="Arial" panose="020B0604020202020204" pitchFamily="34" charset="0"/>
              </a:rPr>
              <a:t> – Maritime Innovators (</a:t>
            </a:r>
            <a:r>
              <a:rPr lang="en-GB" sz="2000" b="1" i="0" u="none" strike="noStrike" baseline="0" dirty="0" err="1">
                <a:solidFill>
                  <a:srgbClr val="FFFF00"/>
                </a:solidFill>
                <a:latin typeface="Arial" panose="020B0604020202020204" pitchFamily="34" charset="0"/>
                <a:cs typeface="Arial" panose="020B0604020202020204" pitchFamily="34" charset="0"/>
              </a:rPr>
              <a:t>E10050928</a:t>
            </a:r>
            <a:r>
              <a:rPr lang="ro-RO" sz="2000" b="1" i="0" u="none" strike="noStrike" baseline="0" dirty="0">
                <a:solidFill>
                  <a:srgbClr val="FFFF00"/>
                </a:solidFill>
                <a:latin typeface="Arial" panose="020B0604020202020204" pitchFamily="34" charset="0"/>
                <a:cs typeface="Arial" panose="020B0604020202020204" pitchFamily="34" charset="0"/>
              </a:rPr>
              <a:t> - </a:t>
            </a:r>
            <a:r>
              <a:rPr lang="en-GB" sz="2000" b="1" i="0" u="none" strike="noStrike" baseline="0" dirty="0">
                <a:solidFill>
                  <a:srgbClr val="FFFF00"/>
                </a:solidFill>
                <a:latin typeface="Arial" panose="020B0604020202020204" pitchFamily="34" charset="0"/>
                <a:cs typeface="Arial" panose="020B0604020202020204" pitchFamily="34" charset="0"/>
              </a:rPr>
              <a:t>Turkey)</a:t>
            </a:r>
          </a:p>
          <a:p>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SPINAKER</a:t>
            </a:r>
            <a:r>
              <a:rPr lang="en-GB" sz="2000" b="1" i="0" u="none" strike="noStrike" baseline="0" dirty="0">
                <a:solidFill>
                  <a:srgbClr val="FFFF00"/>
                </a:solidFill>
                <a:latin typeface="Arial" panose="020B0604020202020204" pitchFamily="34" charset="0"/>
                <a:cs typeface="Arial" panose="020B0604020202020204" pitchFamily="34" charset="0"/>
              </a:rPr>
              <a:t> Co (Slovenia)</a:t>
            </a:r>
            <a:endParaRPr lang="en-US" sz="2000" b="1" dirty="0">
              <a:solidFill>
                <a:srgbClr val="FFFF00"/>
              </a:solidFill>
              <a:latin typeface="Arial" panose="020B0604020202020204" pitchFamily="34" charset="0"/>
              <a:cs typeface="Arial" panose="020B0604020202020204" pitchFamily="34" charset="0"/>
            </a:endParaRPr>
          </a:p>
        </p:txBody>
      </p:sp>
      <p:pic>
        <p:nvPicPr>
          <p:cNvPr id="13" name="Google Shape;58;p2">
            <a:extLst>
              <a:ext uri="{FF2B5EF4-FFF2-40B4-BE49-F238E27FC236}">
                <a16:creationId xmlns="" xmlns:a16="http://schemas.microsoft.com/office/drawing/2014/main" id="{81BC6880-C54B-40F5-B1A1-285A5C7BFF75}"/>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4" name="Google Shape;64;p2" descr="metin içeren bir resim&#10;&#10;Açıklama otomatik olarak oluşturuldu">
            <a:extLst>
              <a:ext uri="{FF2B5EF4-FFF2-40B4-BE49-F238E27FC236}">
                <a16:creationId xmlns="" xmlns:a16="http://schemas.microsoft.com/office/drawing/2014/main" id="{2E2C6E1D-B313-4CF8-90A6-B37963919C9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5" name="Picture 14">
            <a:extLst>
              <a:ext uri="{FF2B5EF4-FFF2-40B4-BE49-F238E27FC236}">
                <a16:creationId xmlns="" xmlns:a16="http://schemas.microsoft.com/office/drawing/2014/main" id="{89EA2872-E576-4E68-8BFA-D161715EACB4}"/>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6" name="Picture 15">
            <a:extLst>
              <a:ext uri="{FF2B5EF4-FFF2-40B4-BE49-F238E27FC236}">
                <a16:creationId xmlns="" xmlns:a16="http://schemas.microsoft.com/office/drawing/2014/main" id="{0126D7A0-8C22-4C54-A449-F5326B2F3EE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17" name="Picture 16">
            <a:extLst>
              <a:ext uri="{FF2B5EF4-FFF2-40B4-BE49-F238E27FC236}">
                <a16:creationId xmlns="" xmlns:a16="http://schemas.microsoft.com/office/drawing/2014/main" id="{38AA1CE8-C101-4B8E-952F-8EA53B5546C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 xmlns:a16="http://schemas.microsoft.com/office/drawing/2014/main" id="{C0AD7AC3-49FE-47FA-88D9-B83DDB1120BD}"/>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 xmlns:a16="http://schemas.microsoft.com/office/drawing/2014/main" id="{89D00E59-55DE-4050-B658-5205C6D9897E}"/>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 xmlns:a16="http://schemas.microsoft.com/office/drawing/2014/main" id="{832AC983-CD4C-4313-B304-2B91EBA3603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45647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graphicFrame>
        <p:nvGraphicFramePr>
          <p:cNvPr id="14" name="Chart 13"/>
          <p:cNvGraphicFramePr>
            <a:graphicFrameLocks/>
          </p:cNvGraphicFramePr>
          <p:nvPr>
            <p:extLst>
              <p:ext uri="{D42A27DB-BD31-4B8C-83A1-F6EECF244321}">
                <p14:modId xmlns:p14="http://schemas.microsoft.com/office/powerpoint/2010/main" val="2103836196"/>
              </p:ext>
            </p:extLst>
          </p:nvPr>
        </p:nvGraphicFramePr>
        <p:xfrm>
          <a:off x="2349996" y="1628800"/>
          <a:ext cx="7416824" cy="475252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96418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fontScale="90000"/>
          </a:bodyPr>
          <a:lstStyle/>
          <a:p>
            <a:pPr algn="ctr"/>
            <a:r>
              <a:rPr lang="en-US" sz="4000" b="1" u="sng" dirty="0">
                <a:solidFill>
                  <a:srgbClr val="FFC000"/>
                </a:solidFill>
                <a:latin typeface="Algerian" panose="04020705040A02060702" pitchFamily="82" charset="0"/>
              </a:rPr>
              <a:t>INTERVIEWS</a:t>
            </a:r>
            <a:r>
              <a:rPr lang="en-US" b="1" u="sng" dirty="0">
                <a:solidFill>
                  <a:srgbClr val="FFC000"/>
                </a:solidFill>
                <a:latin typeface="Algerian" panose="04020705040A02060702" pitchFamily="82" charset="0"/>
              </a:rPr>
              <a:t> </a:t>
            </a:r>
            <a:br>
              <a:rPr lang="en-US" b="1" u="sng" dirty="0">
                <a:solidFill>
                  <a:srgbClr val="FFC000"/>
                </a:solidFill>
                <a:latin typeface="Algerian" panose="04020705040A02060702" pitchFamily="82" charset="0"/>
              </a:rPr>
            </a:b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231975" y="2156642"/>
            <a:ext cx="5400553" cy="922367"/>
          </a:xfrm>
          <a:solidFill>
            <a:schemeClr val="tx1">
              <a:lumMod val="50000"/>
              <a:lumOff val="50000"/>
            </a:schemeClr>
          </a:solidFill>
        </p:spPr>
        <p:txBody>
          <a:bodyPr>
            <a:normAutofit fontScale="92500" lnSpcReduction="10000"/>
          </a:bodyPr>
          <a:lstStyle/>
          <a:p>
            <a:pPr algn="ctr"/>
            <a:r>
              <a:rPr lang="en-US" dirty="0">
                <a:solidFill>
                  <a:schemeClr val="bg1"/>
                </a:solidFill>
                <a:latin typeface="Algerian" panose="04020705040A02060702" pitchFamily="82" charset="0"/>
              </a:rPr>
              <a:t>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01-05- 2023</a:t>
            </a:r>
          </a:p>
          <a:p>
            <a:pPr algn="ctr"/>
            <a:r>
              <a:rPr lang="en-US" dirty="0">
                <a:solidFill>
                  <a:schemeClr val="bg1"/>
                </a:solidFill>
                <a:latin typeface="Algerian" panose="04020705040A02060702" pitchFamily="82" charset="0"/>
              </a:rPr>
              <a:t>End Date</a:t>
            </a:r>
            <a:r>
              <a:rPr lang="ro-RO" dirty="0">
                <a:solidFill>
                  <a:schemeClr val="bg1"/>
                </a:solidFill>
                <a:latin typeface="Algerian" panose="04020705040A02060702" pitchFamily="82" charset="0"/>
              </a:rPr>
              <a:t>: </a:t>
            </a:r>
            <a:r>
              <a:rPr lang="en-US" b="1" dirty="0" smtClean="0">
                <a:solidFill>
                  <a:srgbClr val="FFFF00"/>
                </a:solidFill>
                <a:latin typeface="Algerian" panose="04020705040A02060702" pitchFamily="82" charset="0"/>
              </a:rPr>
              <a:t>15 -12 </a:t>
            </a:r>
            <a:r>
              <a:rPr lang="en-US" b="1" dirty="0">
                <a:solidFill>
                  <a:srgbClr val="FFFF00"/>
                </a:solidFill>
                <a:latin typeface="Algerian" panose="04020705040A02060702" pitchFamily="82" charset="0"/>
              </a:rPr>
              <a:t>-2023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4" name="Rectangle 3"/>
          <p:cNvSpPr/>
          <p:nvPr/>
        </p:nvSpPr>
        <p:spPr>
          <a:xfrm>
            <a:off x="333772" y="3659463"/>
            <a:ext cx="5688631" cy="1015663"/>
          </a:xfrm>
          <a:prstGeom prst="rect">
            <a:avLst/>
          </a:prstGeom>
          <a:ln>
            <a:solidFill>
              <a:srgbClr val="FF0000"/>
            </a:solidFill>
          </a:ln>
        </p:spPr>
        <p:txBody>
          <a:bodyPr wrap="square">
            <a:spAutoFit/>
          </a:bodyPr>
          <a:lstStyle/>
          <a:p>
            <a:pPr algn="ctr"/>
            <a:r>
              <a:rPr lang="en-GB" sz="2000" b="1" u="sng" dirty="0" smtClean="0">
                <a:solidFill>
                  <a:srgbClr val="FFFF00"/>
                </a:solidFill>
                <a:latin typeface="Arial" panose="020B0604020202020204" pitchFamily="34" charset="0"/>
                <a:cs typeface="Arial" panose="020B0604020202020204" pitchFamily="34" charset="0"/>
              </a:rPr>
              <a:t>Professionals</a:t>
            </a:r>
            <a:endParaRPr lang="en-GB" sz="2000" b="1" u="sng" dirty="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b="1" dirty="0" smtClean="0">
                <a:solidFill>
                  <a:srgbClr val="FFFF00"/>
                </a:solidFill>
                <a:latin typeface="Arial" panose="020B0604020202020204" pitchFamily="34" charset="0"/>
                <a:cs typeface="Arial" panose="020B0604020202020204" pitchFamily="34" charset="0"/>
              </a:rPr>
              <a:t>Deck : 12 (video) +3 (testimonials)</a:t>
            </a:r>
          </a:p>
          <a:p>
            <a:pPr marL="285750" indent="-285750">
              <a:buFontTx/>
              <a:buChar char="-"/>
            </a:pPr>
            <a:r>
              <a:rPr lang="en-GB" sz="2000" b="1" dirty="0" smtClean="0">
                <a:solidFill>
                  <a:srgbClr val="FFFF00"/>
                </a:solidFill>
                <a:latin typeface="Arial" panose="020B0604020202020204" pitchFamily="34" charset="0"/>
                <a:cs typeface="Arial" panose="020B0604020202020204" pitchFamily="34" charset="0"/>
              </a:rPr>
              <a:t>Engineering: 12 (video)</a:t>
            </a:r>
            <a:endParaRPr lang="en-GB" sz="2000" dirty="0">
              <a:solidFill>
                <a:srgbClr val="FFFF00"/>
              </a:solidFill>
              <a:latin typeface="Arial" panose="020B0604020202020204" pitchFamily="34" charset="0"/>
              <a:cs typeface="Arial" panose="020B0604020202020204" pitchFamily="34" charset="0"/>
            </a:endParaRPr>
          </a:p>
        </p:txBody>
      </p:sp>
      <p:cxnSp>
        <p:nvCxnSpPr>
          <p:cNvPr id="8" name="Straight Arrow Connector 7"/>
          <p:cNvCxnSpPr>
            <a:stCxn id="3" idx="2"/>
            <a:endCxn id="4" idx="0"/>
          </p:cNvCxnSpPr>
          <p:nvPr/>
        </p:nvCxnSpPr>
        <p:spPr>
          <a:xfrm flipH="1">
            <a:off x="3178088" y="3079009"/>
            <a:ext cx="2754164" cy="580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817778" y="3659463"/>
            <a:ext cx="4937004" cy="1015663"/>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Cadets/Young officers</a:t>
            </a: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Deck : </a:t>
            </a:r>
            <a:r>
              <a:rPr lang="en-GB" sz="2000" b="1" dirty="0" smtClean="0">
                <a:solidFill>
                  <a:srgbClr val="FFFF00"/>
                </a:solidFill>
                <a:latin typeface="Arial" panose="020B0604020202020204" pitchFamily="34" charset="0"/>
                <a:cs typeface="Arial" panose="020B0604020202020204" pitchFamily="34" charset="0"/>
              </a:rPr>
              <a:t>32 </a:t>
            </a:r>
            <a:r>
              <a:rPr lang="en-GB" sz="2000" b="1" dirty="0">
                <a:solidFill>
                  <a:srgbClr val="FFFF00"/>
                </a:solidFill>
                <a:latin typeface="Arial" panose="020B0604020202020204" pitchFamily="34" charset="0"/>
                <a:cs typeface="Arial" panose="020B0604020202020204" pitchFamily="34" charset="0"/>
              </a:rPr>
              <a:t>(video) </a:t>
            </a:r>
            <a:endParaRPr lang="en-GB" sz="2000" b="1" dirty="0" smtClean="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b="1" dirty="0" smtClean="0">
                <a:solidFill>
                  <a:srgbClr val="FFFF00"/>
                </a:solidFill>
                <a:latin typeface="Arial" panose="020B0604020202020204" pitchFamily="34" charset="0"/>
                <a:cs typeface="Arial" panose="020B0604020202020204" pitchFamily="34" charset="0"/>
              </a:rPr>
              <a:t>Engineering</a:t>
            </a:r>
            <a:r>
              <a:rPr lang="en-GB" sz="2000" b="1" dirty="0">
                <a:solidFill>
                  <a:srgbClr val="FFFF00"/>
                </a:solidFill>
                <a:latin typeface="Arial" panose="020B0604020202020204" pitchFamily="34" charset="0"/>
                <a:cs typeface="Arial" panose="020B0604020202020204" pitchFamily="34" charset="0"/>
              </a:rPr>
              <a:t>: </a:t>
            </a:r>
            <a:r>
              <a:rPr lang="en-GB" sz="2000" b="1" dirty="0" smtClean="0">
                <a:solidFill>
                  <a:srgbClr val="FFFF00"/>
                </a:solidFill>
                <a:latin typeface="Arial" panose="020B0604020202020204" pitchFamily="34" charset="0"/>
                <a:cs typeface="Arial" panose="020B0604020202020204" pitchFamily="34" charset="0"/>
              </a:rPr>
              <a:t>23 </a:t>
            </a:r>
            <a:r>
              <a:rPr lang="en-GB" sz="2000" b="1" dirty="0">
                <a:solidFill>
                  <a:srgbClr val="FFFF00"/>
                </a:solidFill>
                <a:latin typeface="Arial" panose="020B0604020202020204" pitchFamily="34" charset="0"/>
                <a:cs typeface="Arial" panose="020B0604020202020204" pitchFamily="34" charset="0"/>
              </a:rPr>
              <a:t>(video)</a:t>
            </a:r>
            <a:endParaRPr lang="en-GB" sz="2000" dirty="0">
              <a:solidFill>
                <a:srgbClr val="FFFF00"/>
              </a:solidFill>
              <a:latin typeface="Arial" panose="020B0604020202020204" pitchFamily="34" charset="0"/>
              <a:cs typeface="Arial" panose="020B0604020202020204" pitchFamily="34" charset="0"/>
            </a:endParaRPr>
          </a:p>
        </p:txBody>
      </p:sp>
      <p:cxnSp>
        <p:nvCxnSpPr>
          <p:cNvPr id="27" name="Straight Arrow Connector 26"/>
          <p:cNvCxnSpPr>
            <a:stCxn id="3" idx="2"/>
            <a:endCxn id="24" idx="0"/>
          </p:cNvCxnSpPr>
          <p:nvPr/>
        </p:nvCxnSpPr>
        <p:spPr>
          <a:xfrm>
            <a:off x="5932252" y="3079009"/>
            <a:ext cx="3354028" cy="580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7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4" name="Content Placeholder 3"/>
          <p:cNvSpPr>
            <a:spLocks noGrp="1"/>
          </p:cNvSpPr>
          <p:nvPr>
            <p:ph idx="1"/>
          </p:nvPr>
        </p:nvSpPr>
        <p:spPr>
          <a:xfrm>
            <a:off x="1522876" y="1905002"/>
            <a:ext cx="9143538" cy="3396206"/>
          </a:xfrm>
        </p:spPr>
        <p:txBody>
          <a:bodyPr>
            <a:normAutofit/>
          </a:bodyPr>
          <a:lstStyle/>
          <a:p>
            <a:r>
              <a:rPr lang="en-US" sz="3600" dirty="0">
                <a:hlinkClick r:id="rId10"/>
              </a:rPr>
              <a:t>https://seamentors.com</a:t>
            </a:r>
            <a:r>
              <a:rPr lang="en-US" sz="3600" dirty="0" smtClean="0">
                <a:hlinkClick r:id="rId10"/>
              </a:rPr>
              <a:t>/</a:t>
            </a:r>
            <a:endParaRPr lang="en-US" sz="3600" dirty="0" smtClean="0"/>
          </a:p>
          <a:p>
            <a:r>
              <a:rPr lang="en-US" dirty="0">
                <a:latin typeface="Arial" panose="020B0604020202020204" pitchFamily="34" charset="0"/>
                <a:cs typeface="Arial" panose="020B0604020202020204" pitchFamily="34" charset="0"/>
              </a:rPr>
              <a:t>the project </a:t>
            </a:r>
            <a:r>
              <a:rPr lang="en-US" dirty="0" smtClean="0">
                <a:latin typeface="Arial" panose="020B0604020202020204" pitchFamily="34" charset="0"/>
                <a:cs typeface="Arial" panose="020B0604020202020204" pitchFamily="34" charset="0"/>
              </a:rPr>
              <a:t>site</a:t>
            </a:r>
          </a:p>
          <a:p>
            <a:r>
              <a:rPr lang="en-US" sz="3600" dirty="0">
                <a:hlinkClick r:id="rId11"/>
              </a:rPr>
              <a:t>https://seamentors.eu</a:t>
            </a:r>
            <a:r>
              <a:rPr lang="en-US" sz="3600" dirty="0" smtClean="0">
                <a:hlinkClick r:id="rId11"/>
              </a:rPr>
              <a:t>/</a:t>
            </a:r>
            <a:endParaRPr lang="en-US" sz="3600" dirty="0" smtClean="0"/>
          </a:p>
          <a:p>
            <a:r>
              <a:rPr lang="en-US" dirty="0">
                <a:latin typeface="Arial" panose="020B0604020202020204" pitchFamily="34" charset="0"/>
                <a:cs typeface="Arial" panose="020B0604020202020204" pitchFamily="34" charset="0"/>
              </a:rPr>
              <a:t>online mentoring tool</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2134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853" y="1766914"/>
            <a:ext cx="4536504" cy="552173"/>
          </a:xfrm>
        </p:spPr>
        <p:txBody>
          <a:bodyPr>
            <a:normAutofit fontScale="90000"/>
          </a:bodyPr>
          <a:lstStyle/>
          <a:p>
            <a:pPr algn="ctr"/>
            <a:r>
              <a:rPr lang="en-US" sz="4000" b="1" u="sng" dirty="0">
                <a:solidFill>
                  <a:srgbClr val="FFC000"/>
                </a:solidFill>
                <a:latin typeface="Algerian" panose="04020705040A02060702" pitchFamily="82" charset="0"/>
              </a:rPr>
              <a:t>MENTORING </a:t>
            </a:r>
            <a:r>
              <a:rPr lang="en-US" sz="4000" b="1" u="sng" dirty="0" smtClean="0">
                <a:solidFill>
                  <a:srgbClr val="FFC000"/>
                </a:solidFill>
                <a:latin typeface="Algerian" panose="04020705040A02060702" pitchFamily="82" charset="0"/>
              </a:rPr>
              <a:t>MEETINGS </a:t>
            </a:r>
            <a:r>
              <a:rPr lang="en-US" b="1" u="sng" dirty="0">
                <a:solidFill>
                  <a:srgbClr val="FFC000"/>
                </a:solidFill>
                <a:latin typeface="Algerian" panose="04020705040A02060702" pitchFamily="82" charset="0"/>
              </a:rPr>
              <a:t/>
            </a:r>
            <a:br>
              <a:rPr lang="en-US" b="1" u="sng" dirty="0">
                <a:solidFill>
                  <a:srgbClr val="FFC000"/>
                </a:solidFill>
                <a:latin typeface="Algerian" panose="04020705040A02060702" pitchFamily="82" charset="0"/>
              </a:rPr>
            </a:b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161890" y="2164451"/>
            <a:ext cx="5346718" cy="1041637"/>
          </a:xfrm>
          <a:solidFill>
            <a:schemeClr val="tx1">
              <a:lumMod val="50000"/>
              <a:lumOff val="50000"/>
            </a:schemeClr>
          </a:solidFill>
        </p:spPr>
        <p:txBody>
          <a:bodyPr>
            <a:normAutofit/>
          </a:bodyPr>
          <a:lstStyle/>
          <a:p>
            <a:pPr algn="ctr"/>
            <a:r>
              <a:rPr lang="en-US" dirty="0">
                <a:solidFill>
                  <a:schemeClr val="bg1"/>
                </a:solidFill>
                <a:latin typeface="Algerian" panose="04020705040A02060702" pitchFamily="82" charset="0"/>
              </a:rPr>
              <a:t>Start Date</a:t>
            </a:r>
            <a:r>
              <a:rPr lang="ro-RO" dirty="0">
                <a:solidFill>
                  <a:schemeClr val="bg1"/>
                </a:solidFill>
                <a:latin typeface="Algerian" panose="04020705040A02060702" pitchFamily="82" charset="0"/>
              </a:rPr>
              <a:t>:  </a:t>
            </a:r>
            <a:r>
              <a:rPr lang="en-US" b="1" dirty="0" smtClean="0">
                <a:solidFill>
                  <a:srgbClr val="FFFF00"/>
                </a:solidFill>
                <a:latin typeface="Algerian" panose="04020705040A02060702" pitchFamily="82" charset="0"/>
              </a:rPr>
              <a:t>06-11- </a:t>
            </a:r>
            <a:r>
              <a:rPr lang="en-US" b="1" dirty="0">
                <a:solidFill>
                  <a:srgbClr val="FFFF00"/>
                </a:solidFill>
                <a:latin typeface="Algerian" panose="04020705040A02060702" pitchFamily="82" charset="0"/>
              </a:rPr>
              <a:t>2023</a:t>
            </a:r>
          </a:p>
          <a:p>
            <a:pPr algn="ctr"/>
            <a:r>
              <a:rPr lang="en-US" dirty="0">
                <a:solidFill>
                  <a:schemeClr val="bg1"/>
                </a:solidFill>
                <a:latin typeface="Algerian" panose="04020705040A02060702" pitchFamily="82" charset="0"/>
              </a:rPr>
              <a:t>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15 -12 -2023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4" name="Rectangle 3"/>
          <p:cNvSpPr/>
          <p:nvPr/>
        </p:nvSpPr>
        <p:spPr>
          <a:xfrm>
            <a:off x="278453" y="4356663"/>
            <a:ext cx="5688631" cy="1938992"/>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2 meetings (on campus) / each partner</a:t>
            </a:r>
          </a:p>
          <a:p>
            <a:pPr algn="ctr"/>
            <a:endParaRPr lang="en-GB" sz="2000" b="1" u="sng" dirty="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1 meeting with navy </a:t>
            </a:r>
            <a:r>
              <a:rPr lang="en-GB" sz="2000" b="1" dirty="0" smtClean="0">
                <a:solidFill>
                  <a:srgbClr val="FFFF00"/>
                </a:solidFill>
                <a:latin typeface="Arial" panose="020B0604020202020204" pitchFamily="34" charset="0"/>
                <a:cs typeface="Arial" panose="020B0604020202020204" pitchFamily="34" charset="0"/>
              </a:rPr>
              <a:t>mentors, participate military students</a:t>
            </a:r>
            <a:endParaRPr lang="en-GB" sz="2000" b="1" dirty="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b="1" dirty="0">
                <a:solidFill>
                  <a:srgbClr val="FFFF00"/>
                </a:solidFill>
                <a:latin typeface="Arial" panose="020B0604020202020204" pitchFamily="34" charset="0"/>
                <a:cs typeface="Arial" panose="020B0604020202020204" pitchFamily="34" charset="0"/>
              </a:rPr>
              <a:t>1 meeting with mentors </a:t>
            </a:r>
            <a:r>
              <a:rPr lang="en-GB" sz="2000" b="1" dirty="0" smtClean="0">
                <a:solidFill>
                  <a:srgbClr val="FFFF00"/>
                </a:solidFill>
                <a:latin typeface="Arial" panose="020B0604020202020204" pitchFamily="34" charset="0"/>
                <a:cs typeface="Arial" panose="020B0604020202020204" pitchFamily="34" charset="0"/>
              </a:rPr>
              <a:t>from merchant fleet, participate civilian students</a:t>
            </a:r>
            <a:endParaRPr lang="en-GB" sz="2000" dirty="0">
              <a:solidFill>
                <a:srgbClr val="FFFF00"/>
              </a:solidFill>
              <a:latin typeface="Arial" panose="020B0604020202020204" pitchFamily="34" charset="0"/>
              <a:cs typeface="Arial" panose="020B0604020202020204" pitchFamily="34" charset="0"/>
            </a:endParaRPr>
          </a:p>
        </p:txBody>
      </p:sp>
      <p:cxnSp>
        <p:nvCxnSpPr>
          <p:cNvPr id="8" name="Straight Arrow Connector 7"/>
          <p:cNvCxnSpPr>
            <a:stCxn id="3" idx="2"/>
            <a:endCxn id="4" idx="0"/>
          </p:cNvCxnSpPr>
          <p:nvPr/>
        </p:nvCxnSpPr>
        <p:spPr>
          <a:xfrm flipH="1">
            <a:off x="3122769" y="3206088"/>
            <a:ext cx="2712480" cy="11505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51641" y="4356663"/>
            <a:ext cx="5836247" cy="2246769"/>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4 international online meetings</a:t>
            </a:r>
          </a:p>
          <a:p>
            <a:pPr algn="ctr"/>
            <a:endParaRPr lang="en-GB" sz="2000" b="1" u="sng" dirty="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dirty="0">
                <a:solidFill>
                  <a:srgbClr val="FFFF00"/>
                </a:solidFill>
                <a:latin typeface="Arial" panose="020B0604020202020204" pitchFamily="34" charset="0"/>
                <a:cs typeface="Arial" panose="020B0604020202020204" pitchFamily="34" charset="0"/>
              </a:rPr>
              <a:t>each partner (MBNA, LMA, PNA, NVNA) will organize 1 meeting and will bring mentors</a:t>
            </a:r>
          </a:p>
          <a:p>
            <a:pPr marL="285750" indent="-285750">
              <a:buFontTx/>
              <a:buChar char="-"/>
            </a:pPr>
            <a:r>
              <a:rPr lang="en-GB" sz="2000" dirty="0">
                <a:solidFill>
                  <a:srgbClr val="FFFF00"/>
                </a:solidFill>
                <a:latin typeface="Arial" panose="020B0604020202020204" pitchFamily="34" charset="0"/>
                <a:cs typeface="Arial" panose="020B0604020202020204" pitchFamily="34" charset="0"/>
              </a:rPr>
              <a:t>in every meeting will participate students from all </a:t>
            </a:r>
            <a:r>
              <a:rPr lang="en-GB" sz="2000" dirty="0" smtClean="0">
                <a:solidFill>
                  <a:srgbClr val="FFFF00"/>
                </a:solidFill>
                <a:latin typeface="Arial" panose="020B0604020202020204" pitchFamily="34" charset="0"/>
                <a:cs typeface="Arial" panose="020B0604020202020204" pitchFamily="34" charset="0"/>
              </a:rPr>
              <a:t>partners</a:t>
            </a:r>
          </a:p>
          <a:p>
            <a:pPr marL="285750" indent="-285750">
              <a:buFontTx/>
              <a:buChar char="-"/>
            </a:pPr>
            <a:r>
              <a:rPr lang="en-GB" sz="2000" dirty="0" err="1" smtClean="0">
                <a:solidFill>
                  <a:srgbClr val="FFFF00"/>
                </a:solidFill>
                <a:latin typeface="Arial" panose="020B0604020202020204" pitchFamily="34" charset="0"/>
                <a:cs typeface="Arial" panose="020B0604020202020204" pitchFamily="34" charset="0"/>
              </a:rPr>
              <a:t>Ugurcan</a:t>
            </a:r>
            <a:r>
              <a:rPr lang="en-GB" sz="2000" dirty="0" smtClean="0">
                <a:solidFill>
                  <a:srgbClr val="FFFF00"/>
                </a:solidFill>
                <a:latin typeface="Arial" panose="020B0604020202020204" pitchFamily="34" charset="0"/>
                <a:cs typeface="Arial" panose="020B0604020202020204" pitchFamily="34" charset="0"/>
              </a:rPr>
              <a:t> will participate to every online meeting</a:t>
            </a:r>
            <a:endParaRPr lang="en-US" sz="2000" dirty="0"/>
          </a:p>
        </p:txBody>
      </p:sp>
      <p:cxnSp>
        <p:nvCxnSpPr>
          <p:cNvPr id="27" name="Straight Arrow Connector 26"/>
          <p:cNvCxnSpPr>
            <a:stCxn id="3" idx="2"/>
            <a:endCxn id="24" idx="0"/>
          </p:cNvCxnSpPr>
          <p:nvPr/>
        </p:nvCxnSpPr>
        <p:spPr>
          <a:xfrm>
            <a:off x="5835249" y="3206088"/>
            <a:ext cx="3434516" cy="11505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822337" y="2396381"/>
            <a:ext cx="3312368" cy="923330"/>
          </a:xfrm>
          <a:prstGeom prst="rect">
            <a:avLst/>
          </a:prstGeom>
          <a:ln>
            <a:solidFill>
              <a:srgbClr val="FF0000"/>
            </a:solidFill>
          </a:ln>
        </p:spPr>
        <p:txBody>
          <a:bodyPr wrap="square">
            <a:spAutoFit/>
          </a:bodyPr>
          <a:lstStyle/>
          <a:p>
            <a:r>
              <a:rPr lang="en-US" dirty="0">
                <a:latin typeface="Arial" panose="020B0604020202020204" pitchFamily="34" charset="0"/>
                <a:cs typeface="Arial" panose="020B0604020202020204" pitchFamily="34" charset="0"/>
              </a:rPr>
              <a:t>The organizing partners will provide </a:t>
            </a:r>
            <a:r>
              <a:rPr lang="en-US" dirty="0" err="1" smtClean="0">
                <a:latin typeface="Arial" panose="020B0604020202020204" pitchFamily="34" charset="0"/>
                <a:cs typeface="Arial" panose="020B0604020202020204" pitchFamily="34" charset="0"/>
              </a:rPr>
              <a:t>printscreens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the </a:t>
            </a:r>
            <a:r>
              <a:rPr lang="en-US" dirty="0" smtClean="0">
                <a:latin typeface="Arial" panose="020B0604020202020204" pitchFamily="34" charset="0"/>
                <a:cs typeface="Arial" panose="020B0604020202020204" pitchFamily="34" charset="0"/>
              </a:rPr>
              <a:t>online meeting.</a:t>
            </a:r>
          </a:p>
        </p:txBody>
      </p:sp>
      <p:sp>
        <p:nvSpPr>
          <p:cNvPr id="25" name="Rectangle 24"/>
          <p:cNvSpPr/>
          <p:nvPr/>
        </p:nvSpPr>
        <p:spPr>
          <a:xfrm>
            <a:off x="322471" y="2396381"/>
            <a:ext cx="2650926" cy="923330"/>
          </a:xfrm>
          <a:prstGeom prst="rect">
            <a:avLst/>
          </a:prstGeom>
          <a:ln>
            <a:solidFill>
              <a:srgbClr val="FF0000"/>
            </a:solidFill>
          </a:ln>
        </p:spPr>
        <p:txBody>
          <a:bodyPr wrap="square">
            <a:spAutoFit/>
          </a:bodyPr>
          <a:lstStyle/>
          <a:p>
            <a:r>
              <a:rPr lang="en-US" dirty="0">
                <a:latin typeface="Arial" panose="020B0604020202020204" pitchFamily="34" charset="0"/>
                <a:cs typeface="Arial" panose="020B0604020202020204" pitchFamily="34" charset="0"/>
              </a:rPr>
              <a:t>The organizing partners will provide </a:t>
            </a:r>
            <a:r>
              <a:rPr lang="en-US" dirty="0" smtClean="0">
                <a:latin typeface="Arial" panose="020B0604020202020204" pitchFamily="34" charset="0"/>
                <a:cs typeface="Arial" panose="020B0604020202020204" pitchFamily="34" charset="0"/>
              </a:rPr>
              <a:t>photos </a:t>
            </a:r>
            <a:r>
              <a:rPr lang="en-US" dirty="0">
                <a:latin typeface="Arial" panose="020B0604020202020204" pitchFamily="34" charset="0"/>
                <a:cs typeface="Arial" panose="020B0604020202020204" pitchFamily="34" charset="0"/>
              </a:rPr>
              <a:t>from the </a:t>
            </a:r>
            <a:r>
              <a:rPr lang="en-US" dirty="0" smtClean="0">
                <a:latin typeface="Arial" panose="020B0604020202020204" pitchFamily="34" charset="0"/>
                <a:cs typeface="Arial" panose="020B0604020202020204" pitchFamily="34" charset="0"/>
              </a:rPr>
              <a:t>activity</a:t>
            </a:r>
            <a:endParaRPr lang="en-US" dirty="0">
              <a:latin typeface="Arial" panose="020B0604020202020204" pitchFamily="34" charset="0"/>
              <a:cs typeface="Arial" panose="020B0604020202020204" pitchFamily="34" charset="0"/>
            </a:endParaRPr>
          </a:p>
        </p:txBody>
      </p:sp>
      <p:sp>
        <p:nvSpPr>
          <p:cNvPr id="26" name="Down Arrow 25"/>
          <p:cNvSpPr/>
          <p:nvPr/>
        </p:nvSpPr>
        <p:spPr>
          <a:xfrm>
            <a:off x="1463898" y="3566101"/>
            <a:ext cx="322192" cy="578085"/>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8" name="Down Arrow 27"/>
          <p:cNvSpPr/>
          <p:nvPr/>
        </p:nvSpPr>
        <p:spPr>
          <a:xfrm>
            <a:off x="10380043" y="3549144"/>
            <a:ext cx="322192" cy="578085"/>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9" name="Rectangle 28"/>
          <p:cNvSpPr/>
          <p:nvPr/>
        </p:nvSpPr>
        <p:spPr>
          <a:xfrm>
            <a:off x="322470" y="1081289"/>
            <a:ext cx="3035637" cy="923330"/>
          </a:xfrm>
          <a:prstGeom prst="rect">
            <a:avLst/>
          </a:prstGeom>
          <a:solidFill>
            <a:schemeClr val="accent1">
              <a:lumMod val="40000"/>
              <a:lumOff val="60000"/>
            </a:schemeClr>
          </a:solidFill>
          <a:ln>
            <a:solidFill>
              <a:srgbClr val="FF0000"/>
            </a:solidFill>
          </a:ln>
        </p:spPr>
        <p:txBody>
          <a:bodyPr wrap="square">
            <a:spAutoFit/>
          </a:bodyPr>
          <a:lstStyle/>
          <a:p>
            <a:pPr algn="ctr"/>
            <a:r>
              <a:rPr lang="en-US" u="sng" dirty="0" smtClean="0">
                <a:latin typeface="Arial" panose="020B0604020202020204" pitchFamily="34" charset="0"/>
                <a:cs typeface="Arial" panose="020B0604020202020204" pitchFamily="34" charset="0"/>
              </a:rPr>
              <a:t>Schedule mentoring meetings </a:t>
            </a:r>
            <a:r>
              <a:rPr lang="en-US" u="sng" dirty="0" smtClean="0">
                <a:solidFill>
                  <a:srgbClr val="FF0000"/>
                </a:solidFill>
                <a:latin typeface="Arial" panose="020B0604020202020204" pitchFamily="34" charset="0"/>
                <a:cs typeface="Arial" panose="020B0604020202020204" pitchFamily="34" charset="0"/>
              </a:rPr>
              <a:t>TBA</a:t>
            </a:r>
            <a:r>
              <a:rPr lang="en-US" u="sng"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MBNA / LMA / PNA / NVNA</a:t>
            </a:r>
            <a:endParaRPr lang="en-US" dirty="0">
              <a:latin typeface="Arial" panose="020B0604020202020204" pitchFamily="34" charset="0"/>
              <a:cs typeface="Arial" panose="020B0604020202020204" pitchFamily="34" charset="0"/>
            </a:endParaRPr>
          </a:p>
        </p:txBody>
      </p:sp>
      <p:sp>
        <p:nvSpPr>
          <p:cNvPr id="31" name="Down Arrow 30"/>
          <p:cNvSpPr/>
          <p:nvPr/>
        </p:nvSpPr>
        <p:spPr>
          <a:xfrm rot="5400000">
            <a:off x="3675405" y="1103397"/>
            <a:ext cx="423437" cy="743765"/>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208467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11" name="Rectangle 10"/>
          <p:cNvSpPr/>
          <p:nvPr/>
        </p:nvSpPr>
        <p:spPr>
          <a:xfrm>
            <a:off x="189756" y="995558"/>
            <a:ext cx="8615529" cy="5632311"/>
          </a:xfrm>
          <a:prstGeom prst="rect">
            <a:avLst/>
          </a:prstGeom>
          <a:ln>
            <a:solidFill>
              <a:srgbClr val="FF0000"/>
            </a:solidFill>
          </a:ln>
        </p:spPr>
        <p:txBody>
          <a:bodyPr wrap="square">
            <a:spAutoFit/>
          </a:bodyPr>
          <a:lstStyle/>
          <a:p>
            <a:pPr algn="ctr"/>
            <a:r>
              <a:rPr lang="en-GB" sz="2000" b="1" u="sng" dirty="0">
                <a:solidFill>
                  <a:srgbClr val="FFFF00"/>
                </a:solidFill>
                <a:latin typeface="Arial" panose="020B0604020202020204" pitchFamily="34" charset="0"/>
                <a:cs typeface="Arial" panose="020B0604020202020204" pitchFamily="34" charset="0"/>
              </a:rPr>
              <a:t>O</a:t>
            </a:r>
            <a:r>
              <a:rPr lang="en-GB" sz="2000" b="1" u="sng" dirty="0" smtClean="0">
                <a:solidFill>
                  <a:srgbClr val="FFFF00"/>
                </a:solidFill>
                <a:latin typeface="Arial" panose="020B0604020202020204" pitchFamily="34" charset="0"/>
                <a:cs typeface="Arial" panose="020B0604020202020204" pitchFamily="34" charset="0"/>
              </a:rPr>
              <a:t>nline meeting</a:t>
            </a:r>
            <a:endParaRPr lang="en-GB" sz="2000" b="1" u="sng" dirty="0">
              <a:solidFill>
                <a:srgbClr val="FFFF00"/>
              </a:solidFill>
              <a:latin typeface="Arial" panose="020B0604020202020204" pitchFamily="34" charset="0"/>
              <a:cs typeface="Arial" panose="020B0604020202020204" pitchFamily="34" charset="0"/>
            </a:endParaRPr>
          </a:p>
          <a:p>
            <a:pPr algn="ctr"/>
            <a:endParaRPr lang="en-GB" sz="2000" b="1" u="sng" dirty="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dirty="0" smtClean="0">
                <a:solidFill>
                  <a:srgbClr val="FFFF00"/>
                </a:solidFill>
                <a:latin typeface="Arial" panose="020B0604020202020204" pitchFamily="34" charset="0"/>
                <a:cs typeface="Arial" panose="020B0604020202020204" pitchFamily="34" charset="0"/>
              </a:rPr>
              <a:t>Meeting duration: 30-40 min</a:t>
            </a:r>
          </a:p>
          <a:p>
            <a:pPr marL="285750" indent="-285750">
              <a:buFontTx/>
              <a:buChar char="-"/>
            </a:pPr>
            <a:r>
              <a:rPr lang="en-GB" sz="2000" dirty="0" smtClean="0">
                <a:solidFill>
                  <a:srgbClr val="FFFF00"/>
                </a:solidFill>
                <a:latin typeface="Arial" panose="020B0604020202020204" pitchFamily="34" charset="0"/>
                <a:cs typeface="Arial" panose="020B0604020202020204" pitchFamily="34" charset="0"/>
              </a:rPr>
              <a:t>The organizing institution will </a:t>
            </a:r>
            <a:r>
              <a:rPr lang="en-GB" sz="2000" b="1" u="sng" dirty="0" smtClean="0">
                <a:solidFill>
                  <a:srgbClr val="FFFF00"/>
                </a:solidFill>
                <a:latin typeface="Arial" panose="020B0604020202020204" pitchFamily="34" charset="0"/>
                <a:cs typeface="Arial" panose="020B0604020202020204" pitchFamily="34" charset="0"/>
              </a:rPr>
              <a:t>send meeting link to partners one week before scheduled date</a:t>
            </a:r>
            <a:r>
              <a:rPr lang="en-GB" sz="2000" dirty="0" smtClean="0">
                <a:solidFill>
                  <a:srgbClr val="FFFF00"/>
                </a:solidFill>
                <a:latin typeface="Arial" panose="020B0604020202020204" pitchFamily="34" charset="0"/>
                <a:cs typeface="Arial" panose="020B0604020202020204" pitchFamily="34" charset="0"/>
              </a:rPr>
              <a:t> (if it’s possible </a:t>
            </a:r>
            <a:r>
              <a:rPr lang="en-GB" sz="2000" dirty="0" smtClean="0">
                <a:solidFill>
                  <a:srgbClr val="FFFF00"/>
                </a:solidFill>
                <a:latin typeface="Arial" panose="020B0604020202020204" pitchFamily="34" charset="0"/>
                <a:cs typeface="Arial" panose="020B0604020202020204" pitchFamily="34" charset="0"/>
                <a:sym typeface="Wingdings" panose="05000000000000000000" pitchFamily="2" charset="2"/>
              </a:rPr>
              <a:t>)</a:t>
            </a:r>
            <a:endParaRPr lang="en-GB" sz="2000" dirty="0" smtClean="0">
              <a:solidFill>
                <a:srgbClr val="FFFF00"/>
              </a:solidFill>
              <a:latin typeface="Arial" panose="020B0604020202020204" pitchFamily="34" charset="0"/>
              <a:cs typeface="Arial" panose="020B0604020202020204" pitchFamily="34" charset="0"/>
            </a:endParaRPr>
          </a:p>
          <a:p>
            <a:pPr marL="285750" indent="-285750">
              <a:buFontTx/>
              <a:buChar char="-"/>
            </a:pPr>
            <a:r>
              <a:rPr lang="en-GB" sz="2000" dirty="0" smtClean="0">
                <a:solidFill>
                  <a:srgbClr val="FFFF00"/>
                </a:solidFill>
                <a:latin typeface="Arial" panose="020B0604020202020204" pitchFamily="34" charset="0"/>
                <a:cs typeface="Arial" panose="020B0604020202020204" pitchFamily="34" charset="0"/>
              </a:rPr>
              <a:t>The online meeting organizer will bring online 2-3 mentors</a:t>
            </a:r>
          </a:p>
          <a:p>
            <a:pPr marL="285750" indent="-285750">
              <a:buFontTx/>
              <a:buChar char="-"/>
            </a:pPr>
            <a:r>
              <a:rPr lang="en-GB" sz="2000" dirty="0">
                <a:solidFill>
                  <a:srgbClr val="FFFF00"/>
                </a:solidFill>
                <a:latin typeface="Arial" panose="020B0604020202020204" pitchFamily="34" charset="0"/>
                <a:cs typeface="Arial" panose="020B0604020202020204" pitchFamily="34" charset="0"/>
              </a:rPr>
              <a:t>E</a:t>
            </a:r>
            <a:r>
              <a:rPr lang="en-GB" sz="2000" dirty="0" smtClean="0">
                <a:solidFill>
                  <a:srgbClr val="FFFF00"/>
                </a:solidFill>
                <a:latin typeface="Arial" panose="020B0604020202020204" pitchFamily="34" charset="0"/>
                <a:cs typeface="Arial" panose="020B0604020202020204" pitchFamily="34" charset="0"/>
              </a:rPr>
              <a:t>ach academy </a:t>
            </a:r>
            <a:r>
              <a:rPr lang="en-GB" sz="2000" dirty="0">
                <a:solidFill>
                  <a:srgbClr val="FFFF00"/>
                </a:solidFill>
                <a:latin typeface="Arial" panose="020B0604020202020204" pitchFamily="34" charset="0"/>
                <a:cs typeface="Arial" panose="020B0604020202020204" pitchFamily="34" charset="0"/>
              </a:rPr>
              <a:t>will </a:t>
            </a:r>
            <a:r>
              <a:rPr lang="en-GB" sz="2000" dirty="0" smtClean="0">
                <a:solidFill>
                  <a:srgbClr val="FFFF00"/>
                </a:solidFill>
                <a:latin typeface="Arial" panose="020B0604020202020204" pitchFamily="34" charset="0"/>
                <a:cs typeface="Arial" panose="020B0604020202020204" pitchFamily="34" charset="0"/>
              </a:rPr>
              <a:t>make sure to have at least 25 students to every online meeting</a:t>
            </a:r>
          </a:p>
          <a:p>
            <a:pPr marL="285750" indent="-285750">
              <a:buFontTx/>
              <a:buChar char="-"/>
            </a:pPr>
            <a:r>
              <a:rPr lang="en-GB" sz="2000" dirty="0" smtClean="0">
                <a:solidFill>
                  <a:srgbClr val="FFFF00"/>
                </a:solidFill>
                <a:latin typeface="Arial" panose="020B0604020202020204" pitchFamily="34" charset="0"/>
                <a:cs typeface="Arial" panose="020B0604020202020204" pitchFamily="34" charset="0"/>
              </a:rPr>
              <a:t>Maritime Innovators will participate to all 4 online meetings</a:t>
            </a:r>
          </a:p>
          <a:p>
            <a:pPr marL="285750" indent="-285750">
              <a:buFontTx/>
              <a:buChar char="-"/>
            </a:pPr>
            <a:r>
              <a:rPr lang="en-GB" sz="2000" dirty="0" smtClean="0">
                <a:solidFill>
                  <a:srgbClr val="FFFF00"/>
                </a:solidFill>
                <a:latin typeface="Arial" panose="020B0604020202020204" pitchFamily="34" charset="0"/>
                <a:cs typeface="Arial" panose="020B0604020202020204" pitchFamily="34" charset="0"/>
              </a:rPr>
              <a:t>Content:</a:t>
            </a:r>
          </a:p>
          <a:p>
            <a:r>
              <a:rPr lang="en-GB" sz="2000" dirty="0">
                <a:solidFill>
                  <a:srgbClr val="FFFF00"/>
                </a:solidFill>
                <a:latin typeface="Arial" panose="020B0604020202020204" pitchFamily="34" charset="0"/>
                <a:cs typeface="Arial" panose="020B0604020202020204" pitchFamily="34" charset="0"/>
              </a:rPr>
              <a:t>	</a:t>
            </a:r>
            <a:r>
              <a:rPr lang="en-GB" sz="2000" dirty="0" smtClean="0">
                <a:solidFill>
                  <a:srgbClr val="FFFF00"/>
                </a:solidFill>
                <a:latin typeface="Arial" panose="020B0604020202020204" pitchFamily="34" charset="0"/>
                <a:cs typeface="Arial" panose="020B0604020202020204" pitchFamily="34" charset="0"/>
              </a:rPr>
              <a:t>- </a:t>
            </a:r>
            <a:r>
              <a:rPr lang="en-GB" sz="2000" dirty="0">
                <a:solidFill>
                  <a:srgbClr val="FFFF00"/>
                </a:solidFill>
                <a:latin typeface="Arial" panose="020B0604020202020204" pitchFamily="34" charset="0"/>
                <a:cs typeface="Arial" panose="020B0604020202020204" pitchFamily="34" charset="0"/>
              </a:rPr>
              <a:t>the organizing institution will have a moderator to start the </a:t>
            </a:r>
            <a:r>
              <a:rPr lang="en-GB" sz="2000" dirty="0" smtClean="0">
                <a:solidFill>
                  <a:srgbClr val="FFFF00"/>
                </a:solidFill>
                <a:latin typeface="Arial" panose="020B0604020202020204" pitchFamily="34" charset="0"/>
                <a:cs typeface="Arial" panose="020B0604020202020204" pitchFamily="34" charset="0"/>
              </a:rPr>
              <a:t>meeting and introduce the guests</a:t>
            </a:r>
            <a:endParaRPr lang="en-GB" sz="2000" dirty="0">
              <a:solidFill>
                <a:srgbClr val="FFFF00"/>
              </a:solidFill>
              <a:latin typeface="Arial" panose="020B0604020202020204" pitchFamily="34" charset="0"/>
              <a:cs typeface="Arial" panose="020B0604020202020204" pitchFamily="34" charset="0"/>
            </a:endParaRPr>
          </a:p>
          <a:p>
            <a:r>
              <a:rPr lang="en-GB" sz="2000" dirty="0" smtClean="0">
                <a:solidFill>
                  <a:srgbClr val="FFFF00"/>
                </a:solidFill>
                <a:latin typeface="Arial" panose="020B0604020202020204" pitchFamily="34" charset="0"/>
                <a:cs typeface="Arial" panose="020B0604020202020204" pitchFamily="34" charset="0"/>
              </a:rPr>
              <a:t>	- Maritime Innovators will make a short presentation of the </a:t>
            </a:r>
            <a:r>
              <a:rPr lang="en-GB" sz="2000" dirty="0" err="1" smtClean="0">
                <a:solidFill>
                  <a:srgbClr val="FFFF00"/>
                </a:solidFill>
                <a:latin typeface="Arial" panose="020B0604020202020204" pitchFamily="34" charset="0"/>
                <a:cs typeface="Arial" panose="020B0604020202020204" pitchFamily="34" charset="0"/>
              </a:rPr>
              <a:t>SeaMentors</a:t>
            </a:r>
            <a:r>
              <a:rPr lang="en-GB" sz="2000" dirty="0" smtClean="0">
                <a:solidFill>
                  <a:srgbClr val="FFFF00"/>
                </a:solidFill>
                <a:latin typeface="Arial" panose="020B0604020202020204" pitchFamily="34" charset="0"/>
                <a:cs typeface="Arial" panose="020B0604020202020204" pitchFamily="34" charset="0"/>
              </a:rPr>
              <a:t> project (5-10 min)</a:t>
            </a:r>
          </a:p>
          <a:p>
            <a:r>
              <a:rPr lang="en-GB" sz="2000" dirty="0">
                <a:solidFill>
                  <a:srgbClr val="FFFF00"/>
                </a:solidFill>
                <a:latin typeface="Arial" panose="020B0604020202020204" pitchFamily="34" charset="0"/>
                <a:cs typeface="Arial" panose="020B0604020202020204" pitchFamily="34" charset="0"/>
              </a:rPr>
              <a:t>	</a:t>
            </a:r>
            <a:r>
              <a:rPr lang="en-GB" sz="2000" dirty="0" smtClean="0">
                <a:solidFill>
                  <a:srgbClr val="FFFF00"/>
                </a:solidFill>
                <a:latin typeface="Arial" panose="020B0604020202020204" pitchFamily="34" charset="0"/>
                <a:cs typeface="Arial" panose="020B0604020202020204" pitchFamily="34" charset="0"/>
              </a:rPr>
              <a:t>- the first mentor / second mentor </a:t>
            </a:r>
            <a:r>
              <a:rPr lang="en-GB" sz="2000" dirty="0" err="1" smtClean="0">
                <a:solidFill>
                  <a:srgbClr val="FFFF00"/>
                </a:solidFill>
                <a:latin typeface="Arial" panose="020B0604020202020204" pitchFamily="34" charset="0"/>
                <a:cs typeface="Arial" panose="020B0604020202020204" pitchFamily="34" charset="0"/>
              </a:rPr>
              <a:t>etc</a:t>
            </a:r>
            <a:endParaRPr lang="en-GB" sz="2000" dirty="0" smtClean="0">
              <a:solidFill>
                <a:srgbClr val="FFFF00"/>
              </a:solidFill>
              <a:latin typeface="Arial" panose="020B0604020202020204" pitchFamily="34" charset="0"/>
              <a:cs typeface="Arial" panose="020B0604020202020204" pitchFamily="34" charset="0"/>
            </a:endParaRPr>
          </a:p>
          <a:p>
            <a:r>
              <a:rPr lang="en-GB" sz="2000" dirty="0" smtClean="0">
                <a:solidFill>
                  <a:srgbClr val="FFFF00"/>
                </a:solidFill>
                <a:latin typeface="Arial" panose="020B0604020202020204" pitchFamily="34" charset="0"/>
                <a:cs typeface="Arial" panose="020B0604020202020204" pitchFamily="34" charset="0"/>
              </a:rPr>
              <a:t>	- Q &amp; A session</a:t>
            </a:r>
          </a:p>
          <a:p>
            <a:pPr marL="285750" indent="-285750">
              <a:buFontTx/>
              <a:buChar char="-"/>
            </a:pPr>
            <a:r>
              <a:rPr lang="en-GB" sz="2000" dirty="0" smtClean="0">
                <a:solidFill>
                  <a:srgbClr val="FFFF00"/>
                </a:solidFill>
                <a:latin typeface="Arial" panose="020B0604020202020204" pitchFamily="34" charset="0"/>
                <a:cs typeface="Arial" panose="020B0604020202020204" pitchFamily="34" charset="0"/>
              </a:rPr>
              <a:t>Topics for mentors: </a:t>
            </a:r>
            <a:r>
              <a:rPr lang="en-GB" sz="2000" dirty="0">
                <a:solidFill>
                  <a:srgbClr val="FFFF00"/>
                </a:solidFill>
                <a:latin typeface="Arial" panose="020B0604020202020204" pitchFamily="34" charset="0"/>
                <a:cs typeface="Arial" panose="020B0604020202020204" pitchFamily="34" charset="0"/>
              </a:rPr>
              <a:t>experience / career </a:t>
            </a:r>
            <a:r>
              <a:rPr lang="en-GB" sz="2000" dirty="0" smtClean="0">
                <a:solidFill>
                  <a:srgbClr val="FFFF00"/>
                </a:solidFill>
                <a:latin typeface="Arial" panose="020B0604020202020204" pitchFamily="34" charset="0"/>
                <a:cs typeface="Arial" panose="020B0604020202020204" pitchFamily="34" charset="0"/>
              </a:rPr>
              <a:t>development</a:t>
            </a:r>
            <a:r>
              <a:rPr lang="en-US" sz="2000" dirty="0" smtClean="0"/>
              <a:t> </a:t>
            </a:r>
            <a:r>
              <a:rPr lang="en-US" sz="2000" dirty="0" smtClean="0">
                <a:solidFill>
                  <a:srgbClr val="FFFF00"/>
                </a:solidFill>
              </a:rPr>
              <a:t>/ </a:t>
            </a:r>
            <a:r>
              <a:rPr lang="en-GB" sz="2000" dirty="0" smtClean="0">
                <a:solidFill>
                  <a:srgbClr val="FFFF00"/>
                </a:solidFill>
                <a:latin typeface="Arial" panose="020B0604020202020204" pitchFamily="34" charset="0"/>
                <a:cs typeface="Arial" panose="020B0604020202020204" pitchFamily="34" charset="0"/>
              </a:rPr>
              <a:t>share some stories</a:t>
            </a:r>
            <a:endParaRPr lang="en-US" sz="2000" dirty="0"/>
          </a:p>
        </p:txBody>
      </p:sp>
      <p:sp>
        <p:nvSpPr>
          <p:cNvPr id="13" name="Rectangle 12"/>
          <p:cNvSpPr/>
          <p:nvPr/>
        </p:nvSpPr>
        <p:spPr>
          <a:xfrm>
            <a:off x="10486900" y="1186629"/>
            <a:ext cx="1411129" cy="984885"/>
          </a:xfrm>
          <a:prstGeom prst="rect">
            <a:avLst/>
          </a:prstGeom>
          <a:ln>
            <a:solidFill>
              <a:srgbClr val="FF0000"/>
            </a:solidFill>
          </a:ln>
        </p:spPr>
        <p:txBody>
          <a:bodyPr wrap="square">
            <a:spAutoFit/>
          </a:bodyPr>
          <a:lstStyle/>
          <a:p>
            <a:pPr algn="ctr"/>
            <a:r>
              <a:rPr lang="en-GB" sz="2000" b="1" u="sng" dirty="0" smtClean="0">
                <a:solidFill>
                  <a:srgbClr val="FFFF00"/>
                </a:solidFill>
                <a:latin typeface="Arial" panose="020B0604020202020204" pitchFamily="34" charset="0"/>
                <a:cs typeface="Arial" panose="020B0604020202020204" pitchFamily="34" charset="0"/>
              </a:rPr>
              <a:t>MBNA</a:t>
            </a:r>
          </a:p>
          <a:p>
            <a:pPr algn="ctr"/>
            <a:r>
              <a:rPr lang="en-GB" b="1" dirty="0" smtClean="0">
                <a:solidFill>
                  <a:srgbClr val="FF0000"/>
                </a:solidFill>
                <a:latin typeface="Arial" panose="020B0604020202020204" pitchFamily="34" charset="0"/>
                <a:cs typeface="Arial" panose="020B0604020202020204" pitchFamily="34" charset="0"/>
              </a:rPr>
              <a:t>13.11-17.11</a:t>
            </a:r>
            <a:endParaRPr lang="en-GB" dirty="0">
              <a:solidFill>
                <a:srgbClr val="FF0000"/>
              </a:solidFill>
              <a:latin typeface="Arial" panose="020B0604020202020204" pitchFamily="34" charset="0"/>
              <a:cs typeface="Arial" panose="020B0604020202020204" pitchFamily="34" charset="0"/>
            </a:endParaRPr>
          </a:p>
          <a:p>
            <a:pPr algn="ctr"/>
            <a:endParaRPr lang="en-GB" sz="2000" dirty="0">
              <a:solidFill>
                <a:srgbClr val="FFFF00"/>
              </a:solidFill>
              <a:latin typeface="Arial" panose="020B0604020202020204" pitchFamily="34" charset="0"/>
              <a:cs typeface="Arial" panose="020B0604020202020204" pitchFamily="34" charset="0"/>
            </a:endParaRPr>
          </a:p>
        </p:txBody>
      </p:sp>
      <p:sp>
        <p:nvSpPr>
          <p:cNvPr id="15" name="Rectangle 14"/>
          <p:cNvSpPr/>
          <p:nvPr/>
        </p:nvSpPr>
        <p:spPr>
          <a:xfrm>
            <a:off x="10486900" y="2061639"/>
            <a:ext cx="1411129" cy="677108"/>
          </a:xfrm>
          <a:prstGeom prst="rect">
            <a:avLst/>
          </a:prstGeom>
          <a:ln>
            <a:solidFill>
              <a:srgbClr val="FF0000"/>
            </a:solidFill>
          </a:ln>
        </p:spPr>
        <p:txBody>
          <a:bodyPr wrap="square">
            <a:spAutoFit/>
          </a:bodyPr>
          <a:lstStyle/>
          <a:p>
            <a:pPr algn="ctr"/>
            <a:r>
              <a:rPr lang="en-GB" sz="2000" b="1" u="sng" dirty="0" smtClean="0">
                <a:solidFill>
                  <a:srgbClr val="FFFF00"/>
                </a:solidFill>
                <a:latin typeface="Arial" panose="020B0604020202020204" pitchFamily="34" charset="0"/>
                <a:cs typeface="Arial" panose="020B0604020202020204" pitchFamily="34" charset="0"/>
              </a:rPr>
              <a:t>NVNA</a:t>
            </a:r>
          </a:p>
          <a:p>
            <a:pPr algn="ctr"/>
            <a:r>
              <a:rPr lang="en-GB" b="1" dirty="0" smtClean="0">
                <a:solidFill>
                  <a:srgbClr val="FF0000"/>
                </a:solidFill>
                <a:latin typeface="Arial" panose="020B0604020202020204" pitchFamily="34" charset="0"/>
                <a:cs typeface="Arial" panose="020B0604020202020204" pitchFamily="34" charset="0"/>
              </a:rPr>
              <a:t>11.12-15.12</a:t>
            </a:r>
            <a:endParaRPr lang="en-GB" dirty="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10486899" y="2936649"/>
            <a:ext cx="1411129" cy="677108"/>
          </a:xfrm>
          <a:prstGeom prst="rect">
            <a:avLst/>
          </a:prstGeom>
          <a:ln>
            <a:solidFill>
              <a:srgbClr val="FF0000"/>
            </a:solidFill>
          </a:ln>
        </p:spPr>
        <p:txBody>
          <a:bodyPr wrap="square">
            <a:spAutoFit/>
          </a:bodyPr>
          <a:lstStyle/>
          <a:p>
            <a:pPr algn="ctr"/>
            <a:r>
              <a:rPr lang="en-GB" sz="2000" b="1" u="sng" dirty="0" smtClean="0">
                <a:solidFill>
                  <a:srgbClr val="FFFF00"/>
                </a:solidFill>
                <a:latin typeface="Arial" panose="020B0604020202020204" pitchFamily="34" charset="0"/>
                <a:cs typeface="Arial" panose="020B0604020202020204" pitchFamily="34" charset="0"/>
              </a:rPr>
              <a:t>LMA</a:t>
            </a:r>
          </a:p>
          <a:p>
            <a:pPr algn="ctr"/>
            <a:r>
              <a:rPr lang="en-GB" b="1" dirty="0" smtClean="0">
                <a:solidFill>
                  <a:srgbClr val="FF0000"/>
                </a:solidFill>
                <a:latin typeface="Arial" panose="020B0604020202020204" pitchFamily="34" charset="0"/>
                <a:cs typeface="Arial" panose="020B0604020202020204" pitchFamily="34" charset="0"/>
              </a:rPr>
              <a:t>04.12-08.12</a:t>
            </a:r>
            <a:endParaRPr lang="en-GB"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10486899" y="3811714"/>
            <a:ext cx="1411129" cy="677108"/>
          </a:xfrm>
          <a:prstGeom prst="rect">
            <a:avLst/>
          </a:prstGeom>
          <a:ln>
            <a:solidFill>
              <a:srgbClr val="FF0000"/>
            </a:solidFill>
          </a:ln>
        </p:spPr>
        <p:txBody>
          <a:bodyPr wrap="square">
            <a:spAutoFit/>
          </a:bodyPr>
          <a:lstStyle/>
          <a:p>
            <a:pPr algn="ctr"/>
            <a:r>
              <a:rPr lang="en-GB" sz="2000" b="1" u="sng" dirty="0" smtClean="0">
                <a:solidFill>
                  <a:srgbClr val="FFFF00"/>
                </a:solidFill>
                <a:latin typeface="Arial" panose="020B0604020202020204" pitchFamily="34" charset="0"/>
                <a:cs typeface="Arial" panose="020B0604020202020204" pitchFamily="34" charset="0"/>
              </a:rPr>
              <a:t>PNA</a:t>
            </a:r>
          </a:p>
          <a:p>
            <a:pPr algn="ctr"/>
            <a:r>
              <a:rPr lang="en-GB" b="1" dirty="0" smtClean="0">
                <a:solidFill>
                  <a:srgbClr val="FF0000"/>
                </a:solidFill>
                <a:latin typeface="Arial" panose="020B0604020202020204" pitchFamily="34" charset="0"/>
                <a:cs typeface="Arial" panose="020B0604020202020204" pitchFamily="34" charset="0"/>
              </a:rPr>
              <a:t>27.11-01.12</a:t>
            </a:r>
            <a:endParaRPr lang="en-GB"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0484614" y="694852"/>
            <a:ext cx="1326004" cy="400110"/>
          </a:xfrm>
          <a:prstGeom prst="rect">
            <a:avLst/>
          </a:prstGeom>
        </p:spPr>
        <p:txBody>
          <a:bodyPr wrap="none">
            <a:spAutoFit/>
          </a:bodyPr>
          <a:lstStyle/>
          <a:p>
            <a:r>
              <a:rPr lang="en-GB" sz="2000" b="1" u="sng" dirty="0" smtClean="0">
                <a:solidFill>
                  <a:srgbClr val="FFFF00"/>
                </a:solidFill>
                <a:latin typeface="Arial" panose="020B0604020202020204" pitchFamily="34" charset="0"/>
                <a:cs typeface="Arial" panose="020B0604020202020204" pitchFamily="34" charset="0"/>
              </a:rPr>
              <a:t>Schedule</a:t>
            </a:r>
            <a:endParaRPr lang="en-US" sz="2000" b="1" u="sng" dirty="0"/>
          </a:p>
        </p:txBody>
      </p:sp>
      <p:cxnSp>
        <p:nvCxnSpPr>
          <p:cNvPr id="4" name="Straight Arrow Connector 3"/>
          <p:cNvCxnSpPr>
            <a:stCxn id="11" idx="3"/>
            <a:endCxn id="13" idx="1"/>
          </p:cNvCxnSpPr>
          <p:nvPr/>
        </p:nvCxnSpPr>
        <p:spPr>
          <a:xfrm flipV="1">
            <a:off x="8805285" y="1679072"/>
            <a:ext cx="1681615" cy="2132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3"/>
            <a:endCxn id="15" idx="1"/>
          </p:cNvCxnSpPr>
          <p:nvPr/>
        </p:nvCxnSpPr>
        <p:spPr>
          <a:xfrm flipV="1">
            <a:off x="8805285" y="2400193"/>
            <a:ext cx="1681615" cy="14115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a:endCxn id="24" idx="1"/>
          </p:cNvCxnSpPr>
          <p:nvPr/>
        </p:nvCxnSpPr>
        <p:spPr>
          <a:xfrm flipV="1">
            <a:off x="8805285" y="3275203"/>
            <a:ext cx="1681614" cy="536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 idx="3"/>
            <a:endCxn id="25" idx="1"/>
          </p:cNvCxnSpPr>
          <p:nvPr/>
        </p:nvCxnSpPr>
        <p:spPr>
          <a:xfrm>
            <a:off x="8805285" y="3811714"/>
            <a:ext cx="1681614" cy="3385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21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181" y="1786173"/>
            <a:ext cx="4113430" cy="552173"/>
          </a:xfrm>
        </p:spPr>
        <p:txBody>
          <a:bodyPr>
            <a:normAutofit fontScale="90000"/>
          </a:bodyPr>
          <a:lstStyle/>
          <a:p>
            <a:pPr algn="ctr"/>
            <a:r>
              <a:rPr lang="en-US" b="1" u="sng" dirty="0" smtClean="0">
                <a:solidFill>
                  <a:srgbClr val="FFC000"/>
                </a:solidFill>
                <a:latin typeface="Algerian" panose="04020705040A02060702" pitchFamily="82" charset="0"/>
              </a:rPr>
              <a:t>TESTS FOR PROFESSIONAL GUIDANCE</a:t>
            </a:r>
            <a:endParaRPr lang="en-US" sz="2200" b="1" u="sng" dirty="0">
              <a:solidFill>
                <a:schemeClr val="tx1"/>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24" name="Rectangle 23"/>
          <p:cNvSpPr/>
          <p:nvPr/>
        </p:nvSpPr>
        <p:spPr>
          <a:xfrm>
            <a:off x="2854319" y="4137673"/>
            <a:ext cx="6028410" cy="2554545"/>
          </a:xfrm>
          <a:prstGeom prst="rect">
            <a:avLst/>
          </a:prstGeom>
          <a:ln>
            <a:solidFill>
              <a:srgbClr val="FF0000"/>
            </a:solidFill>
          </a:ln>
        </p:spPr>
        <p:txBody>
          <a:bodyPr wrap="square">
            <a:spAutoFit/>
          </a:bodyPr>
          <a:lstStyle/>
          <a:p>
            <a:pPr algn="ct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Professional guidance tools consist in 5 online tests (personality, stress management, time management, leadership, teamwork) that will be accessed by students - once completed, the students will receive the results on their email automatically. Students can use the following link register and to access the professional evaluation </a:t>
            </a:r>
            <a:r>
              <a:rPr lang="en-US" sz="2000" dirty="0" smtClean="0">
                <a:latin typeface="Arial" panose="020B0604020202020204" pitchFamily="34" charset="0"/>
                <a:cs typeface="Arial" panose="020B0604020202020204" pitchFamily="34" charset="0"/>
                <a:hlinkClick r:id="rId10"/>
              </a:rPr>
              <a:t>https</a:t>
            </a:r>
            <a:r>
              <a:rPr lang="en-US" sz="2000" dirty="0">
                <a:latin typeface="Arial" panose="020B0604020202020204" pitchFamily="34" charset="0"/>
                <a:cs typeface="Arial" panose="020B0604020202020204" pitchFamily="34" charset="0"/>
                <a:hlinkClick r:id="rId10"/>
              </a:rPr>
              <a:t>://</a:t>
            </a:r>
            <a:r>
              <a:rPr lang="en-US" sz="2000" dirty="0" smtClean="0">
                <a:latin typeface="Arial" panose="020B0604020202020204" pitchFamily="34" charset="0"/>
                <a:cs typeface="Arial" panose="020B0604020202020204" pitchFamily="34" charset="0"/>
                <a:hlinkClick r:id="rId10"/>
              </a:rPr>
              <a:t>marplat.eu/seamentors.php</a:t>
            </a:r>
            <a:endParaRPr lang="en-US" sz="2000" dirty="0" smtClean="0">
              <a:latin typeface="Arial" panose="020B0604020202020204" pitchFamily="34" charset="0"/>
              <a:cs typeface="Arial" panose="020B0604020202020204" pitchFamily="34" charset="0"/>
            </a:endParaRPr>
          </a:p>
        </p:txBody>
      </p:sp>
      <p:sp>
        <p:nvSpPr>
          <p:cNvPr id="14" name="Rectangle 13"/>
          <p:cNvSpPr/>
          <p:nvPr/>
        </p:nvSpPr>
        <p:spPr>
          <a:xfrm>
            <a:off x="9745391" y="5170258"/>
            <a:ext cx="2325685" cy="400110"/>
          </a:xfrm>
          <a:prstGeom prst="rect">
            <a:avLst/>
          </a:prstGeom>
          <a:ln>
            <a:solidFill>
              <a:schemeClr val="tx1"/>
            </a:solidFill>
          </a:ln>
        </p:spPr>
        <p:txBody>
          <a:bodyPr wrap="square">
            <a:spAutoFit/>
          </a:bodyPr>
          <a:lstStyle/>
          <a:p>
            <a:r>
              <a:rPr lang="en-GB" sz="2000" dirty="0">
                <a:solidFill>
                  <a:schemeClr val="bg1"/>
                </a:solidFill>
                <a:latin typeface="Arial" panose="020B0604020202020204" pitchFamily="34" charset="0"/>
                <a:cs typeface="Arial" panose="020B0604020202020204" pitchFamily="34" charset="0"/>
              </a:rPr>
              <a:t>50  / each partner</a:t>
            </a:r>
            <a:endParaRPr lang="en-US" sz="2000" dirty="0">
              <a:solidFill>
                <a:schemeClr val="bg1"/>
              </a:solidFill>
            </a:endParaRPr>
          </a:p>
        </p:txBody>
      </p:sp>
      <p:sp>
        <p:nvSpPr>
          <p:cNvPr id="15" name="Rectangle 14"/>
          <p:cNvSpPr/>
          <p:nvPr/>
        </p:nvSpPr>
        <p:spPr>
          <a:xfrm>
            <a:off x="8745474" y="949346"/>
            <a:ext cx="3325602" cy="1323439"/>
          </a:xfrm>
          <a:prstGeom prst="rect">
            <a:avLst/>
          </a:prstGeom>
          <a:ln>
            <a:solidFill>
              <a:schemeClr val="tx1"/>
            </a:solidFill>
          </a:ln>
        </p:spPr>
        <p:txBody>
          <a:bodyPr wrap="square">
            <a:spAutoFit/>
          </a:bodyPr>
          <a:lstStyle/>
          <a:p>
            <a:pPr algn="ctr"/>
            <a:r>
              <a:rPr lang="en-GB" sz="2000" b="1" u="sng" dirty="0" smtClean="0">
                <a:solidFill>
                  <a:schemeClr val="bg1"/>
                </a:solidFill>
                <a:latin typeface="Arial" panose="020B0604020202020204" pitchFamily="34" charset="0"/>
                <a:cs typeface="Arial" panose="020B0604020202020204" pitchFamily="34" charset="0"/>
              </a:rPr>
              <a:t>Responses_ 20.10.2023</a:t>
            </a:r>
          </a:p>
          <a:p>
            <a:pPr marL="342900" indent="-342900">
              <a:buFontTx/>
              <a:buChar char="-"/>
            </a:pPr>
            <a:r>
              <a:rPr lang="en-GB" sz="2000" dirty="0" smtClean="0">
                <a:solidFill>
                  <a:schemeClr val="bg1"/>
                </a:solidFill>
                <a:latin typeface="Arial" panose="020B0604020202020204" pitchFamily="34" charset="0"/>
                <a:cs typeface="Arial" panose="020B0604020202020204" pitchFamily="34" charset="0"/>
              </a:rPr>
              <a:t>RNA – 1</a:t>
            </a:r>
            <a:r>
              <a:rPr lang="ro-RO" sz="2000" dirty="0" smtClean="0">
                <a:solidFill>
                  <a:schemeClr val="bg1"/>
                </a:solidFill>
                <a:latin typeface="Arial" panose="020B0604020202020204" pitchFamily="34" charset="0"/>
                <a:cs typeface="Arial" panose="020B0604020202020204" pitchFamily="34" charset="0"/>
              </a:rPr>
              <a:t>48</a:t>
            </a:r>
            <a:r>
              <a:rPr lang="en-GB" sz="2000" dirty="0" smtClean="0">
                <a:solidFill>
                  <a:schemeClr val="bg1"/>
                </a:solidFill>
                <a:latin typeface="Arial" panose="020B0604020202020204" pitchFamily="34" charset="0"/>
                <a:cs typeface="Arial" panose="020B0604020202020204" pitchFamily="34" charset="0"/>
              </a:rPr>
              <a:t> students</a:t>
            </a:r>
          </a:p>
          <a:p>
            <a:pPr marL="342900" indent="-342900">
              <a:buFontTx/>
              <a:buChar char="-"/>
            </a:pPr>
            <a:r>
              <a:rPr lang="en-GB" sz="2000" dirty="0" smtClean="0">
                <a:solidFill>
                  <a:schemeClr val="bg1"/>
                </a:solidFill>
                <a:latin typeface="Arial" panose="020B0604020202020204" pitchFamily="34" charset="0"/>
                <a:cs typeface="Arial" panose="020B0604020202020204" pitchFamily="34" charset="0"/>
              </a:rPr>
              <a:t>NVNA -1</a:t>
            </a:r>
          </a:p>
          <a:p>
            <a:pPr marL="342900" indent="-342900">
              <a:buFontTx/>
              <a:buChar char="-"/>
            </a:pPr>
            <a:r>
              <a:rPr lang="en-GB" sz="2000" dirty="0" smtClean="0">
                <a:solidFill>
                  <a:schemeClr val="bg1"/>
                </a:solidFill>
                <a:latin typeface="Arial" panose="020B0604020202020204" pitchFamily="34" charset="0"/>
                <a:cs typeface="Arial" panose="020B0604020202020204" pitchFamily="34" charset="0"/>
              </a:rPr>
              <a:t>LMA - </a:t>
            </a:r>
            <a:r>
              <a:rPr lang="ro-RO" sz="2000" smtClean="0">
                <a:solidFill>
                  <a:schemeClr val="bg1"/>
                </a:solidFill>
                <a:latin typeface="Arial" panose="020B0604020202020204" pitchFamily="34" charset="0"/>
                <a:cs typeface="Arial" panose="020B0604020202020204" pitchFamily="34" charset="0"/>
              </a:rPr>
              <a:t>37</a:t>
            </a:r>
            <a:endParaRPr lang="en-US" sz="2000" dirty="0">
              <a:solidFill>
                <a:schemeClr val="bg1"/>
              </a:solidFill>
            </a:endParaRPr>
          </a:p>
        </p:txBody>
      </p:sp>
      <p:sp>
        <p:nvSpPr>
          <p:cNvPr id="25" name="Down Arrow 24"/>
          <p:cNvSpPr/>
          <p:nvPr/>
        </p:nvSpPr>
        <p:spPr>
          <a:xfrm rot="16200000">
            <a:off x="9162962" y="4987938"/>
            <a:ext cx="394199" cy="77065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5" name="Content Placeholder 4"/>
          <p:cNvSpPr>
            <a:spLocks noGrp="1"/>
          </p:cNvSpPr>
          <p:nvPr>
            <p:ph idx="1"/>
          </p:nvPr>
        </p:nvSpPr>
        <p:spPr>
          <a:xfrm>
            <a:off x="1522876" y="1899097"/>
            <a:ext cx="8764083" cy="2064240"/>
          </a:xfrm>
        </p:spPr>
        <p:txBody>
          <a:bodyPr/>
          <a:lstStyle/>
          <a:p>
            <a:pPr marL="0" indent="0">
              <a:buNone/>
            </a:pPr>
            <a:endParaRPr lang="en-US" dirty="0"/>
          </a:p>
        </p:txBody>
      </p:sp>
      <p:sp>
        <p:nvSpPr>
          <p:cNvPr id="26" name="Content Placeholder 2"/>
          <p:cNvSpPr txBox="1">
            <a:spLocks/>
          </p:cNvSpPr>
          <p:nvPr/>
        </p:nvSpPr>
        <p:spPr>
          <a:xfrm>
            <a:off x="3195165" y="2392981"/>
            <a:ext cx="5346718" cy="1041637"/>
          </a:xfrm>
          <a:prstGeom prst="rect">
            <a:avLst/>
          </a:prstGeom>
          <a:solidFill>
            <a:schemeClr val="tx1">
              <a:lumMod val="50000"/>
              <a:lumOff val="50000"/>
            </a:schemeClr>
          </a:solidFill>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pPr algn="ctr"/>
            <a:r>
              <a:rPr lang="en-US" dirty="0" smtClean="0">
                <a:solidFill>
                  <a:schemeClr val="bg1"/>
                </a:solidFill>
                <a:latin typeface="Algerian" panose="04020705040A02060702" pitchFamily="82" charset="0"/>
              </a:rPr>
              <a:t>Start Date</a:t>
            </a:r>
            <a:r>
              <a:rPr lang="ro-RO" dirty="0" smtClean="0">
                <a:solidFill>
                  <a:schemeClr val="bg1"/>
                </a:solidFill>
                <a:latin typeface="Algerian" panose="04020705040A02060702" pitchFamily="82" charset="0"/>
              </a:rPr>
              <a:t>:  </a:t>
            </a:r>
            <a:r>
              <a:rPr lang="en-US" b="1" dirty="0" smtClean="0">
                <a:solidFill>
                  <a:srgbClr val="FFFF00"/>
                </a:solidFill>
                <a:latin typeface="Algerian" panose="04020705040A02060702" pitchFamily="82" charset="0"/>
              </a:rPr>
              <a:t>01-09- 2023</a:t>
            </a:r>
          </a:p>
          <a:p>
            <a:pPr algn="ctr"/>
            <a:r>
              <a:rPr lang="en-US" dirty="0" smtClean="0">
                <a:solidFill>
                  <a:schemeClr val="bg1"/>
                </a:solidFill>
                <a:latin typeface="Algerian" panose="04020705040A02060702" pitchFamily="82" charset="0"/>
              </a:rPr>
              <a:t>End Date</a:t>
            </a:r>
            <a:r>
              <a:rPr lang="ro-RO" dirty="0" smtClean="0">
                <a:solidFill>
                  <a:schemeClr val="bg1"/>
                </a:solidFill>
                <a:latin typeface="Algerian" panose="04020705040A02060702" pitchFamily="82" charset="0"/>
              </a:rPr>
              <a:t>: </a:t>
            </a:r>
            <a:r>
              <a:rPr lang="en-US" b="1" dirty="0" smtClean="0">
                <a:solidFill>
                  <a:srgbClr val="FFFF00"/>
                </a:solidFill>
                <a:latin typeface="Algerian" panose="04020705040A02060702" pitchFamily="82" charset="0"/>
              </a:rPr>
              <a:t>15 -12 -2023</a:t>
            </a:r>
            <a:endParaRPr lang="ro-RO" b="1" dirty="0">
              <a:solidFill>
                <a:srgbClr val="FFFF00"/>
              </a:solidFill>
              <a:latin typeface="Algerian" panose="04020705040A02060702" pitchFamily="82" charset="0"/>
            </a:endParaRPr>
          </a:p>
        </p:txBody>
      </p:sp>
    </p:spTree>
    <p:extLst>
      <p:ext uri="{BB962C8B-B14F-4D97-AF65-F5344CB8AC3E}">
        <p14:creationId xmlns:p14="http://schemas.microsoft.com/office/powerpoint/2010/main" val="20450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fontScale="90000"/>
          </a:bodyPr>
          <a:lstStyle/>
          <a:p>
            <a:pPr algn="ctr"/>
            <a:r>
              <a:rPr lang="en-US" b="1" u="sng" dirty="0" smtClean="0">
                <a:solidFill>
                  <a:srgbClr val="FFC000"/>
                </a:solidFill>
                <a:latin typeface="Algerian" panose="04020705040A02060702" pitchFamily="82" charset="0"/>
              </a:rPr>
              <a:t>EMPLOYERS DATABASE </a:t>
            </a:r>
            <a:r>
              <a:rPr lang="en-US" b="1" u="sng" dirty="0">
                <a:solidFill>
                  <a:srgbClr val="FFC000"/>
                </a:solidFill>
                <a:latin typeface="Algerian" panose="04020705040A02060702" pitchFamily="82" charset="0"/>
              </a:rPr>
              <a:t/>
            </a:r>
            <a:br>
              <a:rPr lang="en-US" b="1" u="sng" dirty="0">
                <a:solidFill>
                  <a:srgbClr val="FFC000"/>
                </a:solidFill>
                <a:latin typeface="Algerian" panose="04020705040A02060702" pitchFamily="82" charset="0"/>
              </a:rPr>
            </a:b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285810" y="2044211"/>
            <a:ext cx="5328882" cy="520693"/>
          </a:xfrm>
          <a:solidFill>
            <a:schemeClr val="tx1">
              <a:lumMod val="50000"/>
              <a:lumOff val="50000"/>
            </a:schemeClr>
          </a:solidFill>
        </p:spPr>
        <p:txBody>
          <a:bodyPr>
            <a:normAutofit/>
          </a:bodyPr>
          <a:lstStyle/>
          <a:p>
            <a:pPr algn="ctr"/>
            <a:r>
              <a:rPr lang="en-US" dirty="0">
                <a:solidFill>
                  <a:schemeClr val="bg1"/>
                </a:solidFill>
                <a:latin typeface="Algerian" panose="04020705040A02060702" pitchFamily="82" charset="0"/>
              </a:rPr>
              <a:t>DEADLINE</a:t>
            </a:r>
            <a:r>
              <a:rPr lang="ro-RO" dirty="0">
                <a:solidFill>
                  <a:schemeClr val="bg1"/>
                </a:solidFill>
                <a:latin typeface="Algerian" panose="04020705040A02060702" pitchFamily="82" charset="0"/>
              </a:rPr>
              <a:t>: </a:t>
            </a:r>
            <a:r>
              <a:rPr lang="en-US" b="1" dirty="0" smtClean="0">
                <a:solidFill>
                  <a:srgbClr val="FFFF00"/>
                </a:solidFill>
                <a:latin typeface="Algerian" panose="04020705040A02060702" pitchFamily="82" charset="0"/>
              </a:rPr>
              <a:t>15 –12 </a:t>
            </a:r>
            <a:r>
              <a:rPr lang="en-US" b="1" dirty="0">
                <a:solidFill>
                  <a:srgbClr val="FFFF00"/>
                </a:solidFill>
                <a:latin typeface="Algerian" panose="04020705040A02060702" pitchFamily="82" charset="0"/>
              </a:rPr>
              <a:t>-2023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24" name="Rectangle 23"/>
          <p:cNvSpPr/>
          <p:nvPr/>
        </p:nvSpPr>
        <p:spPr>
          <a:xfrm>
            <a:off x="3490667" y="4250658"/>
            <a:ext cx="4937004" cy="1015663"/>
          </a:xfrm>
          <a:prstGeom prst="rect">
            <a:avLst/>
          </a:prstGeom>
          <a:ln>
            <a:solidFill>
              <a:srgbClr val="FF0000"/>
            </a:solidFill>
          </a:ln>
        </p:spPr>
        <p:txBody>
          <a:bodyPr wrap="square">
            <a:spAutoFit/>
          </a:bodyPr>
          <a:lstStyle/>
          <a:p>
            <a:pPr algn="ctr"/>
            <a:r>
              <a:rPr lang="en-GB" sz="2000" b="1" dirty="0" smtClean="0">
                <a:solidFill>
                  <a:srgbClr val="FFFF00"/>
                </a:solidFill>
                <a:latin typeface="Arial" panose="020B0604020202020204" pitchFamily="34" charset="0"/>
                <a:cs typeface="Arial" panose="020B0604020202020204" pitchFamily="34" charset="0"/>
              </a:rPr>
              <a:t>PNA</a:t>
            </a:r>
          </a:p>
          <a:p>
            <a:pPr algn="ctr"/>
            <a:r>
              <a:rPr lang="en-US" sz="2000" dirty="0">
                <a:hlinkClick r:id="rId10"/>
              </a:rPr>
              <a:t>https://</a:t>
            </a:r>
            <a:r>
              <a:rPr lang="en-US" sz="2000" dirty="0" smtClean="0">
                <a:hlinkClick r:id="rId10"/>
              </a:rPr>
              <a:t>seamentors.eu/portal.html</a:t>
            </a:r>
            <a:endParaRPr lang="en-US" sz="2000" dirty="0" smtClean="0"/>
          </a:p>
          <a:p>
            <a:pPr algn="ctr"/>
            <a:endParaRPr lang="en-US" sz="2000" dirty="0"/>
          </a:p>
        </p:txBody>
      </p:sp>
      <p:cxnSp>
        <p:nvCxnSpPr>
          <p:cNvPr id="27" name="Straight Arrow Connector 26"/>
          <p:cNvCxnSpPr>
            <a:stCxn id="3" idx="2"/>
            <a:endCxn id="24" idx="0"/>
          </p:cNvCxnSpPr>
          <p:nvPr/>
        </p:nvCxnSpPr>
        <p:spPr>
          <a:xfrm>
            <a:off x="5950251" y="2564904"/>
            <a:ext cx="8918" cy="16857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fontScale="90000"/>
          </a:bodyPr>
          <a:lstStyle/>
          <a:p>
            <a:pPr algn="ctr"/>
            <a:r>
              <a:rPr lang="en-US" b="1" u="sng" dirty="0" smtClean="0">
                <a:solidFill>
                  <a:srgbClr val="FFC000"/>
                </a:solidFill>
                <a:latin typeface="Algerian" panose="04020705040A02060702" pitchFamily="82" charset="0"/>
              </a:rPr>
              <a:t>POTENTIAL MENTORS </a:t>
            </a:r>
            <a:r>
              <a:rPr lang="en-US" b="1" u="sng" dirty="0">
                <a:solidFill>
                  <a:srgbClr val="FFC000"/>
                </a:solidFill>
                <a:latin typeface="Algerian" panose="04020705040A02060702" pitchFamily="82" charset="0"/>
              </a:rPr>
              <a:t/>
            </a:r>
            <a:br>
              <a:rPr lang="en-US" b="1" u="sng" dirty="0">
                <a:solidFill>
                  <a:srgbClr val="FFC000"/>
                </a:solidFill>
                <a:latin typeface="Algerian" panose="04020705040A02060702" pitchFamily="82" charset="0"/>
              </a:rPr>
            </a:b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294728" y="2251660"/>
            <a:ext cx="5328882" cy="520693"/>
          </a:xfrm>
          <a:solidFill>
            <a:schemeClr val="tx1">
              <a:lumMod val="50000"/>
              <a:lumOff val="50000"/>
            </a:schemeClr>
          </a:solidFill>
        </p:spPr>
        <p:txBody>
          <a:bodyPr>
            <a:normAutofit/>
          </a:bodyPr>
          <a:lstStyle/>
          <a:p>
            <a:pPr algn="ctr"/>
            <a:r>
              <a:rPr lang="en-US" dirty="0">
                <a:solidFill>
                  <a:schemeClr val="bg1"/>
                </a:solidFill>
                <a:latin typeface="Algerian" panose="04020705040A02060702" pitchFamily="82" charset="0"/>
              </a:rPr>
              <a:t>DEADLINE</a:t>
            </a:r>
            <a:r>
              <a:rPr lang="ro-RO" dirty="0">
                <a:solidFill>
                  <a:schemeClr val="bg1"/>
                </a:solidFill>
                <a:latin typeface="Algerian" panose="04020705040A02060702" pitchFamily="82" charset="0"/>
              </a:rPr>
              <a:t>: </a:t>
            </a:r>
            <a:r>
              <a:rPr lang="en-US" b="1" dirty="0" smtClean="0">
                <a:solidFill>
                  <a:srgbClr val="FFFF00"/>
                </a:solidFill>
                <a:latin typeface="Algerian" panose="04020705040A02060702" pitchFamily="82" charset="0"/>
              </a:rPr>
              <a:t>15 –12 </a:t>
            </a:r>
            <a:r>
              <a:rPr lang="en-US" b="1" dirty="0">
                <a:solidFill>
                  <a:srgbClr val="FFFF00"/>
                </a:solidFill>
                <a:latin typeface="Algerian" panose="04020705040A02060702" pitchFamily="82" charset="0"/>
              </a:rPr>
              <a:t>-2023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24" name="Rectangle 23"/>
          <p:cNvSpPr/>
          <p:nvPr/>
        </p:nvSpPr>
        <p:spPr>
          <a:xfrm>
            <a:off x="3490667" y="4250658"/>
            <a:ext cx="4937004" cy="1938992"/>
          </a:xfrm>
          <a:prstGeom prst="rect">
            <a:avLst/>
          </a:prstGeom>
          <a:ln>
            <a:solidFill>
              <a:srgbClr val="FF0000"/>
            </a:solidFill>
          </a:ln>
        </p:spPr>
        <p:txBody>
          <a:bodyPr wrap="square">
            <a:spAutoFit/>
          </a:bodyPr>
          <a:lstStyle/>
          <a:p>
            <a:pPr algn="ctr"/>
            <a:r>
              <a:rPr lang="en-US" sz="2000" dirty="0"/>
              <a:t>Each partner shall find 2-3 professionals that are willing to be mentor for cadets and their names will be posted on project website. We'll need their bio/CV, with info regarding the actual position and contact information (email)</a:t>
            </a:r>
          </a:p>
        </p:txBody>
      </p:sp>
      <p:cxnSp>
        <p:nvCxnSpPr>
          <p:cNvPr id="27" name="Straight Arrow Connector 26"/>
          <p:cNvCxnSpPr>
            <a:stCxn id="3" idx="2"/>
            <a:endCxn id="24" idx="0"/>
          </p:cNvCxnSpPr>
          <p:nvPr/>
        </p:nvCxnSpPr>
        <p:spPr>
          <a:xfrm>
            <a:off x="5959169" y="2772353"/>
            <a:ext cx="0" cy="14783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24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82" y="1546821"/>
            <a:ext cx="4113430" cy="552173"/>
          </a:xfrm>
        </p:spPr>
        <p:txBody>
          <a:bodyPr>
            <a:normAutofit/>
          </a:bodyPr>
          <a:lstStyle/>
          <a:p>
            <a:pPr algn="ctr"/>
            <a:r>
              <a:rPr lang="en-US" b="1" u="sng" dirty="0" smtClean="0">
                <a:solidFill>
                  <a:srgbClr val="FFC000"/>
                </a:solidFill>
                <a:latin typeface="Algerian" panose="04020705040A02060702" pitchFamily="82" charset="0"/>
              </a:rPr>
              <a:t>NEWSLETTER</a:t>
            </a:r>
            <a:endParaRPr lang="en-US" sz="2200" b="1" u="sng" dirty="0">
              <a:solidFill>
                <a:schemeClr val="tx1"/>
              </a:solidFill>
              <a:latin typeface="Algerian" panose="04020705040A02060702" pitchFamily="82" charset="0"/>
            </a:endParaRPr>
          </a:p>
        </p:txBody>
      </p:sp>
      <p:sp>
        <p:nvSpPr>
          <p:cNvPr id="3" name="Content Placeholder 2"/>
          <p:cNvSpPr>
            <a:spLocks noGrp="1"/>
          </p:cNvSpPr>
          <p:nvPr>
            <p:ph idx="1"/>
          </p:nvPr>
        </p:nvSpPr>
        <p:spPr>
          <a:xfrm>
            <a:off x="3294728" y="2251660"/>
            <a:ext cx="5328882" cy="520693"/>
          </a:xfrm>
          <a:solidFill>
            <a:schemeClr val="tx1">
              <a:lumMod val="50000"/>
              <a:lumOff val="50000"/>
            </a:schemeClr>
          </a:solidFill>
        </p:spPr>
        <p:txBody>
          <a:bodyPr>
            <a:normAutofit/>
          </a:bodyPr>
          <a:lstStyle/>
          <a:p>
            <a:pPr algn="ctr"/>
            <a:r>
              <a:rPr lang="en-US" dirty="0">
                <a:solidFill>
                  <a:schemeClr val="bg1"/>
                </a:solidFill>
                <a:latin typeface="Algerian" panose="04020705040A02060702" pitchFamily="82" charset="0"/>
              </a:rPr>
              <a:t>DEADLINE</a:t>
            </a:r>
            <a:r>
              <a:rPr lang="ro-RO" dirty="0">
                <a:solidFill>
                  <a:schemeClr val="bg1"/>
                </a:solidFill>
                <a:latin typeface="Algerian" panose="04020705040A02060702" pitchFamily="82" charset="0"/>
              </a:rPr>
              <a:t>: </a:t>
            </a:r>
            <a:r>
              <a:rPr lang="en-US" b="1" dirty="0" smtClean="0">
                <a:solidFill>
                  <a:srgbClr val="FFFF00"/>
                </a:solidFill>
                <a:latin typeface="Algerian" panose="04020705040A02060702" pitchFamily="82" charset="0"/>
              </a:rPr>
              <a:t>15 –12 </a:t>
            </a:r>
            <a:r>
              <a:rPr lang="en-US" b="1" dirty="0">
                <a:solidFill>
                  <a:srgbClr val="FFFF00"/>
                </a:solidFill>
                <a:latin typeface="Algerian" panose="04020705040A02060702" pitchFamily="82" charset="0"/>
              </a:rPr>
              <a:t>-2023</a:t>
            </a:r>
            <a:endParaRPr lang="ro-RO" b="1" dirty="0">
              <a:solidFill>
                <a:srgbClr val="FFFF00"/>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
        <p:nvSpPr>
          <p:cNvPr id="24" name="Rectangle 23"/>
          <p:cNvSpPr/>
          <p:nvPr/>
        </p:nvSpPr>
        <p:spPr>
          <a:xfrm>
            <a:off x="2205980" y="4250658"/>
            <a:ext cx="7560840" cy="1323439"/>
          </a:xfrm>
          <a:prstGeom prst="rect">
            <a:avLst/>
          </a:prstGeom>
          <a:ln>
            <a:solidFill>
              <a:srgbClr val="FF0000"/>
            </a:solidFill>
          </a:ln>
        </p:spPr>
        <p:txBody>
          <a:bodyPr wrap="square">
            <a:spAutoFit/>
          </a:bodyPr>
          <a:lstStyle/>
          <a:p>
            <a:pPr algn="ctr"/>
            <a:r>
              <a:rPr lang="en-US" sz="2000" u="sng" dirty="0"/>
              <a:t>Each partner should produce one newsletter</a:t>
            </a:r>
            <a:r>
              <a:rPr lang="en-US" sz="2000" dirty="0"/>
              <a:t>. For example, the newsletter would refer to the previous event/TPM organized, or simply about the conducted mentoring meetings in the upcoming weeks (schedule, professionals invited, statement or testimonials </a:t>
            </a:r>
            <a:r>
              <a:rPr lang="en-US" sz="2000" dirty="0" err="1"/>
              <a:t>etc</a:t>
            </a:r>
            <a:r>
              <a:rPr lang="en-US" sz="2000" dirty="0"/>
              <a:t>).</a:t>
            </a:r>
          </a:p>
        </p:txBody>
      </p:sp>
      <p:cxnSp>
        <p:nvCxnSpPr>
          <p:cNvPr id="27" name="Straight Arrow Connector 26"/>
          <p:cNvCxnSpPr>
            <a:stCxn id="3" idx="2"/>
            <a:endCxn id="24" idx="0"/>
          </p:cNvCxnSpPr>
          <p:nvPr/>
        </p:nvCxnSpPr>
        <p:spPr>
          <a:xfrm>
            <a:off x="5959169" y="2772353"/>
            <a:ext cx="27231" cy="14783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57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913" y="1628800"/>
            <a:ext cx="4608512" cy="1738163"/>
          </a:xfrm>
        </p:spPr>
        <p:txBody>
          <a:bodyPr>
            <a:normAutofit/>
          </a:bodyPr>
          <a:lstStyle/>
          <a:p>
            <a:pPr algn="ctr"/>
            <a:r>
              <a:rPr lang="en-US" b="1" u="sng" dirty="0" smtClean="0">
                <a:solidFill>
                  <a:srgbClr val="FFC000"/>
                </a:solidFill>
                <a:latin typeface="Algerian" panose="04020705040A02060702" pitchFamily="82" charset="0"/>
              </a:rPr>
              <a:t>FINANCIAL DOCUMENTS</a:t>
            </a:r>
            <a:endParaRPr lang="en-US" sz="2200" b="1" u="sng" dirty="0">
              <a:solidFill>
                <a:schemeClr val="tx1"/>
              </a:solidFill>
              <a:latin typeface="Algerian" panose="04020705040A02060702" pitchFamily="82" charset="0"/>
            </a:endParaRPr>
          </a:p>
        </p:txBody>
      </p:sp>
      <p:pic>
        <p:nvPicPr>
          <p:cNvPr id="16" name="Google Shape;58;p2">
            <a:extLst>
              <a:ext uri="{FF2B5EF4-FFF2-40B4-BE49-F238E27FC236}">
                <a16:creationId xmlns="" xmlns:a16="http://schemas.microsoft.com/office/drawing/2014/main" id="{C633CC70-8BAA-4205-96C9-ED7E964C5850}"/>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 xmlns:a16="http://schemas.microsoft.com/office/drawing/2014/main" id="{2E3D4607-DD7E-4C7B-814B-0AB846864FD3}"/>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 xmlns:a16="http://schemas.microsoft.com/office/drawing/2014/main" id="{8E840908-A3AE-4AEC-84D3-E8C60C05B050}"/>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9" name="Picture 18">
            <a:extLst>
              <a:ext uri="{FF2B5EF4-FFF2-40B4-BE49-F238E27FC236}">
                <a16:creationId xmlns="" xmlns:a16="http://schemas.microsoft.com/office/drawing/2014/main" id="{F40FD4B2-9FE6-4AA3-B9B3-F60C6E7FC1A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0" name="Picture 19">
            <a:extLst>
              <a:ext uri="{FF2B5EF4-FFF2-40B4-BE49-F238E27FC236}">
                <a16:creationId xmlns="" xmlns:a16="http://schemas.microsoft.com/office/drawing/2014/main" id="{C6FE24F4-0E7E-4E2D-A895-DF804DA3848F}"/>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1" name="Picture 20">
            <a:extLst>
              <a:ext uri="{FF2B5EF4-FFF2-40B4-BE49-F238E27FC236}">
                <a16:creationId xmlns="" xmlns:a16="http://schemas.microsoft.com/office/drawing/2014/main" id="{AE25F322-9D4E-44DE-A90C-704B939B947C}"/>
              </a:ext>
            </a:extLst>
          </p:cNvPr>
          <p:cNvPicPr>
            <a:picLocks noChangeAspect="1"/>
          </p:cNvPicPr>
          <p:nvPr/>
        </p:nvPicPr>
        <p:blipFill>
          <a:blip r:embed="rId7"/>
          <a:stretch>
            <a:fillRect/>
          </a:stretch>
        </p:blipFill>
        <p:spPr>
          <a:xfrm>
            <a:off x="0" y="56333"/>
            <a:ext cx="2746694" cy="564356"/>
          </a:xfrm>
          <a:prstGeom prst="rect">
            <a:avLst/>
          </a:prstGeom>
        </p:spPr>
      </p:pic>
      <p:pic>
        <p:nvPicPr>
          <p:cNvPr id="22" name="Picture 21">
            <a:extLst>
              <a:ext uri="{FF2B5EF4-FFF2-40B4-BE49-F238E27FC236}">
                <a16:creationId xmlns="" xmlns:a16="http://schemas.microsoft.com/office/drawing/2014/main" id="{64FEA898-F1BB-43C3-85CC-8B6D3DEDAFF4}"/>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 xmlns:a16="http://schemas.microsoft.com/office/drawing/2014/main" id="{69CCE48A-E01B-43A5-BE8F-322220FDD480}"/>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31237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49295" y="823295"/>
            <a:ext cx="4392488" cy="1066800"/>
          </a:xfrm>
        </p:spPr>
        <p:txBody>
          <a:bodyPr>
            <a:normAutofit/>
          </a:bodyPr>
          <a:lstStyle/>
          <a:p>
            <a:r>
              <a:rPr lang="en-US" sz="4400" b="1" u="sng" dirty="0">
                <a:solidFill>
                  <a:srgbClr val="FFC000"/>
                </a:solidFill>
              </a:rPr>
              <a:t>Project Objectives</a:t>
            </a:r>
          </a:p>
        </p:txBody>
      </p:sp>
      <p:sp>
        <p:nvSpPr>
          <p:cNvPr id="3" name="Content Placeholder 2"/>
          <p:cNvSpPr>
            <a:spLocks noGrp="1"/>
          </p:cNvSpPr>
          <p:nvPr>
            <p:ph idx="1"/>
          </p:nvPr>
        </p:nvSpPr>
        <p:spPr>
          <a:xfrm>
            <a:off x="-938" y="2276872"/>
            <a:ext cx="12188826" cy="4176464"/>
          </a:xfrm>
        </p:spPr>
        <p:txBody>
          <a:bodyPr>
            <a:normAutofit fontScale="92500"/>
          </a:bodyPr>
          <a:lstStyle/>
          <a:p>
            <a:pPr algn="just"/>
            <a:r>
              <a:rPr lang="en-GB" sz="2800" b="1" dirty="0">
                <a:solidFill>
                  <a:srgbClr val="FFFF00"/>
                </a:solidFill>
              </a:rPr>
              <a:t>SEA MENTORS project will create a </a:t>
            </a:r>
            <a:r>
              <a:rPr lang="en-GB" sz="2800" b="1" dirty="0">
                <a:solidFill>
                  <a:srgbClr val="FF0000"/>
                </a:solidFill>
              </a:rPr>
              <a:t>platform for seafarers career development at sea and ashore</a:t>
            </a:r>
            <a:r>
              <a:rPr lang="en-GB" sz="2800" b="1" dirty="0">
                <a:solidFill>
                  <a:srgbClr val="FFFF00"/>
                </a:solidFill>
              </a:rPr>
              <a:t> by sharing experiential knowledge for the benefit of such training. It will provide tool for users to interact without having to meet face-to-face or for that matter without even having to be available at the same time;</a:t>
            </a:r>
          </a:p>
          <a:p>
            <a:pPr algn="just"/>
            <a:r>
              <a:rPr lang="en-US" sz="2800" b="1" i="0" u="none" strike="noStrike" baseline="0" dirty="0">
                <a:solidFill>
                  <a:srgbClr val="FFFF00"/>
                </a:solidFill>
                <a:latin typeface="Arial" panose="020B0604020202020204" pitchFamily="34" charset="0"/>
                <a:cs typeface="Arial" panose="020B0604020202020204" pitchFamily="34" charset="0"/>
              </a:rPr>
              <a:t>Building an </a:t>
            </a:r>
            <a:r>
              <a:rPr lang="en-US" sz="2800" b="1" i="0" u="none" strike="noStrike" baseline="0" dirty="0">
                <a:solidFill>
                  <a:srgbClr val="FF0000"/>
                </a:solidFill>
                <a:latin typeface="Arial" panose="020B0604020202020204" pitchFamily="34" charset="0"/>
                <a:cs typeface="Arial" panose="020B0604020202020204" pitchFamily="34" charset="0"/>
              </a:rPr>
              <a:t>online joint platform for students counselling and mentoring in carrier path;</a:t>
            </a:r>
          </a:p>
          <a:p>
            <a:pPr algn="just"/>
            <a:r>
              <a:rPr lang="en-US" sz="2800" b="1" dirty="0">
                <a:solidFill>
                  <a:srgbClr val="FFFF00"/>
                </a:solidFill>
                <a:latin typeface="Arial" panose="020B0604020202020204" pitchFamily="34" charset="0"/>
                <a:cs typeface="Arial" panose="020B0604020202020204" pitchFamily="34" charset="0"/>
              </a:rPr>
              <a:t>Awareness of seafaring cadets regarding the </a:t>
            </a:r>
            <a:r>
              <a:rPr lang="en-US" sz="2800" b="1" dirty="0">
                <a:solidFill>
                  <a:srgbClr val="FF0000"/>
                </a:solidFill>
                <a:latin typeface="Arial" panose="020B0604020202020204" pitchFamily="34" charset="0"/>
                <a:cs typeface="Arial" panose="020B0604020202020204" pitchFamily="34" charset="0"/>
              </a:rPr>
              <a:t>experience onboard the military and civilian ships</a:t>
            </a:r>
            <a:r>
              <a:rPr lang="en-US" sz="2800" b="1" dirty="0">
                <a:solidFill>
                  <a:srgbClr val="FFFF00"/>
                </a:solidFill>
                <a:latin typeface="Arial" panose="020B0604020202020204" pitchFamily="34" charset="0"/>
                <a:cs typeface="Arial" panose="020B0604020202020204" pitchFamily="34" charset="0"/>
              </a:rPr>
              <a:t>;</a:t>
            </a:r>
          </a:p>
          <a:p>
            <a:pPr algn="just"/>
            <a:r>
              <a:rPr lang="en-US" sz="2800" b="1" dirty="0">
                <a:solidFill>
                  <a:srgbClr val="FF0000"/>
                </a:solidFill>
                <a:latin typeface="Arial" panose="020B0604020202020204" pitchFamily="34" charset="0"/>
                <a:cs typeface="Arial" panose="020B0604020202020204" pitchFamily="34" charset="0"/>
              </a:rPr>
              <a:t>Facilitate the cadets’ insertion </a:t>
            </a:r>
            <a:r>
              <a:rPr lang="en-US" sz="2800" b="1" dirty="0">
                <a:solidFill>
                  <a:srgbClr val="FFFF00"/>
                </a:solidFill>
                <a:latin typeface="Arial" panose="020B0604020202020204" pitchFamily="34" charset="0"/>
                <a:cs typeface="Arial" panose="020B0604020202020204" pitchFamily="34" charset="0"/>
              </a:rPr>
              <a:t>onboard military and civilian ships.</a:t>
            </a:r>
          </a:p>
          <a:p>
            <a:endParaRPr lang="en-US" sz="2000" b="1" i="0" u="none" strike="noStrike" baseline="0" dirty="0">
              <a:solidFill>
                <a:srgbClr val="FFFF00"/>
              </a:solidFill>
              <a:latin typeface="Arial" panose="020B0604020202020204" pitchFamily="34" charset="0"/>
              <a:cs typeface="Arial" panose="020B0604020202020204" pitchFamily="34" charset="0"/>
            </a:endParaRPr>
          </a:p>
        </p:txBody>
      </p:sp>
      <p:pic>
        <p:nvPicPr>
          <p:cNvPr id="13" name="Google Shape;58;p2">
            <a:extLst>
              <a:ext uri="{FF2B5EF4-FFF2-40B4-BE49-F238E27FC236}">
                <a16:creationId xmlns="" xmlns:a16="http://schemas.microsoft.com/office/drawing/2014/main" id="{81BC6880-C54B-40F5-B1A1-285A5C7BFF75}"/>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4" name="Google Shape;64;p2" descr="metin içeren bir resim&#10;&#10;Açıklama otomatik olarak oluşturuldu">
            <a:extLst>
              <a:ext uri="{FF2B5EF4-FFF2-40B4-BE49-F238E27FC236}">
                <a16:creationId xmlns="" xmlns:a16="http://schemas.microsoft.com/office/drawing/2014/main" id="{2E2C6E1D-B313-4CF8-90A6-B37963919C9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5" name="Picture 14">
            <a:extLst>
              <a:ext uri="{FF2B5EF4-FFF2-40B4-BE49-F238E27FC236}">
                <a16:creationId xmlns="" xmlns:a16="http://schemas.microsoft.com/office/drawing/2014/main" id="{89EA2872-E576-4E68-8BFA-D161715EACB4}"/>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6" name="Picture 15">
            <a:extLst>
              <a:ext uri="{FF2B5EF4-FFF2-40B4-BE49-F238E27FC236}">
                <a16:creationId xmlns="" xmlns:a16="http://schemas.microsoft.com/office/drawing/2014/main" id="{0126D7A0-8C22-4C54-A449-F5326B2F3EE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17" name="Picture 16">
            <a:extLst>
              <a:ext uri="{FF2B5EF4-FFF2-40B4-BE49-F238E27FC236}">
                <a16:creationId xmlns="" xmlns:a16="http://schemas.microsoft.com/office/drawing/2014/main" id="{38AA1CE8-C101-4B8E-952F-8EA53B5546C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 xmlns:a16="http://schemas.microsoft.com/office/drawing/2014/main" id="{C0AD7AC3-49FE-47FA-88D9-B83DDB1120BD}"/>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 xmlns:a16="http://schemas.microsoft.com/office/drawing/2014/main" id="{89D00E59-55DE-4050-B658-5205C6D9897E}"/>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 xmlns:a16="http://schemas.microsoft.com/office/drawing/2014/main" id="{832AC983-CD4C-4313-B304-2B91EBA3603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3681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65" y="1930592"/>
            <a:ext cx="12117360" cy="5235183"/>
          </a:xfrm>
        </p:spPr>
        <p:txBody>
          <a:bodyPr>
            <a:noAutofit/>
          </a:bodyPr>
          <a:lstStyle/>
          <a:p>
            <a:pPr>
              <a:spcBef>
                <a:spcPts val="600"/>
              </a:spcBef>
            </a:pPr>
            <a:r>
              <a:rPr lang="en-GB" dirty="0">
                <a:solidFill>
                  <a:schemeClr val="bg1"/>
                </a:solidFill>
              </a:rPr>
              <a:t>Produce </a:t>
            </a:r>
            <a:r>
              <a:rPr lang="en-GB" dirty="0">
                <a:solidFill>
                  <a:srgbClr val="FFFF00"/>
                </a:solidFill>
              </a:rPr>
              <a:t>1 </a:t>
            </a:r>
            <a:r>
              <a:rPr lang="en-GB" dirty="0" smtClean="0">
                <a:solidFill>
                  <a:srgbClr val="FFFF00"/>
                </a:solidFill>
              </a:rPr>
              <a:t>newsletter/partner institution</a:t>
            </a:r>
            <a:r>
              <a:rPr lang="en-US" dirty="0" smtClean="0">
                <a:solidFill>
                  <a:schemeClr val="bg1"/>
                </a:solidFill>
              </a:rPr>
              <a:t>;</a:t>
            </a:r>
            <a:endParaRPr lang="en-US" dirty="0">
              <a:solidFill>
                <a:schemeClr val="bg1"/>
              </a:solidFill>
            </a:endParaRPr>
          </a:p>
          <a:p>
            <a:pPr>
              <a:spcBef>
                <a:spcPts val="600"/>
              </a:spcBef>
            </a:pPr>
            <a:r>
              <a:rPr lang="en-US" dirty="0" smtClean="0">
                <a:solidFill>
                  <a:schemeClr val="bg1"/>
                </a:solidFill>
              </a:rPr>
              <a:t>PNA</a:t>
            </a:r>
            <a:r>
              <a:rPr lang="en-US" dirty="0">
                <a:solidFill>
                  <a:schemeClr val="bg1"/>
                </a:solidFill>
              </a:rPr>
              <a:t>, </a:t>
            </a:r>
            <a:r>
              <a:rPr lang="en-US" dirty="0" smtClean="0">
                <a:solidFill>
                  <a:schemeClr val="bg1"/>
                </a:solidFill>
              </a:rPr>
              <a:t>LMA, NVNA</a:t>
            </a:r>
            <a:r>
              <a:rPr lang="en-US" dirty="0" smtClean="0"/>
              <a:t> </a:t>
            </a:r>
            <a:r>
              <a:rPr lang="en-US" dirty="0">
                <a:solidFill>
                  <a:schemeClr val="bg1"/>
                </a:solidFill>
              </a:rPr>
              <a:t>–</a:t>
            </a:r>
            <a:r>
              <a:rPr lang="en-US" dirty="0"/>
              <a:t> </a:t>
            </a:r>
            <a:r>
              <a:rPr lang="en-US" dirty="0" smtClean="0">
                <a:solidFill>
                  <a:srgbClr val="FFFF00"/>
                </a:solidFill>
              </a:rPr>
              <a:t>draft </a:t>
            </a:r>
            <a:r>
              <a:rPr lang="en-US" dirty="0">
                <a:solidFill>
                  <a:srgbClr val="FFFF00"/>
                </a:solidFill>
              </a:rPr>
              <a:t>the schedule of mentoring meetings</a:t>
            </a:r>
            <a:r>
              <a:rPr lang="en-US" dirty="0" smtClean="0">
                <a:solidFill>
                  <a:srgbClr val="FFFF00"/>
                </a:solidFill>
              </a:rPr>
              <a:t> (online and on-campus);</a:t>
            </a:r>
            <a:endParaRPr lang="ro-RO" dirty="0">
              <a:solidFill>
                <a:srgbClr val="FFFF00"/>
              </a:solidFill>
            </a:endParaRPr>
          </a:p>
          <a:p>
            <a:pPr>
              <a:spcBef>
                <a:spcPts val="600"/>
              </a:spcBef>
            </a:pPr>
            <a:r>
              <a:rPr lang="en-US" dirty="0" smtClean="0">
                <a:solidFill>
                  <a:schemeClr val="bg1"/>
                </a:solidFill>
              </a:rPr>
              <a:t>PNA</a:t>
            </a:r>
            <a:r>
              <a:rPr lang="en-US" dirty="0">
                <a:solidFill>
                  <a:schemeClr val="bg1"/>
                </a:solidFill>
              </a:rPr>
              <a:t>, </a:t>
            </a:r>
            <a:r>
              <a:rPr lang="en-US" dirty="0" smtClean="0">
                <a:solidFill>
                  <a:schemeClr val="bg1"/>
                </a:solidFill>
              </a:rPr>
              <a:t>LMA,</a:t>
            </a:r>
            <a:r>
              <a:rPr lang="en-US" dirty="0">
                <a:solidFill>
                  <a:schemeClr val="bg1"/>
                </a:solidFill>
              </a:rPr>
              <a:t> </a:t>
            </a:r>
            <a:r>
              <a:rPr lang="en-US" dirty="0" smtClean="0">
                <a:solidFill>
                  <a:schemeClr val="bg1"/>
                </a:solidFill>
              </a:rPr>
              <a:t>NVNA – </a:t>
            </a:r>
            <a:r>
              <a:rPr lang="en-US" dirty="0" smtClean="0">
                <a:solidFill>
                  <a:srgbClr val="FFFF00"/>
                </a:solidFill>
              </a:rPr>
              <a:t>start </a:t>
            </a:r>
            <a:r>
              <a:rPr lang="en-US" dirty="0">
                <a:solidFill>
                  <a:srgbClr val="FFFF00"/>
                </a:solidFill>
              </a:rPr>
              <a:t>to fill up tests with students for professional guidance</a:t>
            </a:r>
            <a:r>
              <a:rPr lang="en-GB" dirty="0" smtClean="0">
                <a:solidFill>
                  <a:srgbClr val="FFFF00"/>
                </a:solidFill>
              </a:rPr>
              <a:t>;</a:t>
            </a:r>
          </a:p>
          <a:p>
            <a:pPr>
              <a:spcBef>
                <a:spcPts val="600"/>
              </a:spcBef>
            </a:pPr>
            <a:r>
              <a:rPr lang="en-US" dirty="0" smtClean="0">
                <a:solidFill>
                  <a:schemeClr val="bg1"/>
                </a:solidFill>
              </a:rPr>
              <a:t>PNA </a:t>
            </a:r>
            <a:r>
              <a:rPr lang="en-US" dirty="0">
                <a:solidFill>
                  <a:schemeClr val="bg1"/>
                </a:solidFill>
              </a:rPr>
              <a:t>–</a:t>
            </a:r>
            <a:r>
              <a:rPr lang="en-US" dirty="0"/>
              <a:t> </a:t>
            </a:r>
            <a:r>
              <a:rPr lang="en-US" dirty="0" smtClean="0">
                <a:solidFill>
                  <a:srgbClr val="FFFF00"/>
                </a:solidFill>
              </a:rPr>
              <a:t>provide </a:t>
            </a:r>
            <a:r>
              <a:rPr lang="en-US" dirty="0">
                <a:solidFill>
                  <a:srgbClr val="FFFF00"/>
                </a:solidFill>
              </a:rPr>
              <a:t>the employers </a:t>
            </a:r>
            <a:r>
              <a:rPr lang="en-US" dirty="0" smtClean="0">
                <a:solidFill>
                  <a:srgbClr val="FFFF00"/>
                </a:solidFill>
              </a:rPr>
              <a:t>database;</a:t>
            </a:r>
          </a:p>
          <a:p>
            <a:pPr>
              <a:spcBef>
                <a:spcPts val="600"/>
              </a:spcBef>
            </a:pPr>
            <a:r>
              <a:rPr lang="en-US" dirty="0" smtClean="0">
                <a:solidFill>
                  <a:schemeClr val="bg1"/>
                </a:solidFill>
              </a:rPr>
              <a:t>RNA, PNA</a:t>
            </a:r>
            <a:r>
              <a:rPr lang="en-US" dirty="0">
                <a:solidFill>
                  <a:schemeClr val="bg1"/>
                </a:solidFill>
              </a:rPr>
              <a:t>, </a:t>
            </a:r>
            <a:r>
              <a:rPr lang="en-US" dirty="0" smtClean="0">
                <a:solidFill>
                  <a:schemeClr val="bg1"/>
                </a:solidFill>
              </a:rPr>
              <a:t>NVNA</a:t>
            </a:r>
            <a:r>
              <a:rPr lang="en-US" dirty="0">
                <a:solidFill>
                  <a:schemeClr val="bg1"/>
                </a:solidFill>
              </a:rPr>
              <a:t>, </a:t>
            </a:r>
            <a:r>
              <a:rPr lang="en-US" dirty="0" smtClean="0">
                <a:solidFill>
                  <a:schemeClr val="bg1"/>
                </a:solidFill>
              </a:rPr>
              <a:t>Maritime </a:t>
            </a:r>
            <a:r>
              <a:rPr lang="en-US" dirty="0">
                <a:solidFill>
                  <a:schemeClr val="bg1"/>
                </a:solidFill>
              </a:rPr>
              <a:t>Innovators –</a:t>
            </a:r>
            <a:r>
              <a:rPr lang="en-US" dirty="0"/>
              <a:t> </a:t>
            </a:r>
            <a:r>
              <a:rPr lang="en-US" dirty="0" smtClean="0">
                <a:solidFill>
                  <a:srgbClr val="FFFF00"/>
                </a:solidFill>
              </a:rPr>
              <a:t>provide </a:t>
            </a:r>
            <a:r>
              <a:rPr lang="en-US" dirty="0">
                <a:solidFill>
                  <a:srgbClr val="FFFF00"/>
                </a:solidFill>
              </a:rPr>
              <a:t>a database with potential </a:t>
            </a:r>
            <a:r>
              <a:rPr lang="en-US" dirty="0" smtClean="0">
                <a:solidFill>
                  <a:srgbClr val="FFFF00"/>
                </a:solidFill>
              </a:rPr>
              <a:t>mentors;</a:t>
            </a:r>
          </a:p>
          <a:p>
            <a:pPr>
              <a:spcBef>
                <a:spcPts val="600"/>
              </a:spcBef>
            </a:pPr>
            <a:r>
              <a:rPr lang="en-US" dirty="0" smtClean="0">
                <a:solidFill>
                  <a:schemeClr val="bg1"/>
                </a:solidFill>
              </a:rPr>
              <a:t>All partners – </a:t>
            </a:r>
            <a:r>
              <a:rPr lang="en-US" dirty="0" smtClean="0">
                <a:solidFill>
                  <a:srgbClr val="FFFF00"/>
                </a:solidFill>
              </a:rPr>
              <a:t>provide financial documents;</a:t>
            </a:r>
            <a:endParaRPr lang="en-GB" dirty="0">
              <a:solidFill>
                <a:srgbClr val="FFFF00"/>
              </a:solidFill>
            </a:endParaRPr>
          </a:p>
          <a:p>
            <a:pPr>
              <a:spcBef>
                <a:spcPts val="600"/>
              </a:spcBef>
            </a:pPr>
            <a:r>
              <a:rPr lang="en-GB" dirty="0" smtClean="0">
                <a:solidFill>
                  <a:srgbClr val="FFFF00"/>
                </a:solidFill>
                <a:highlight>
                  <a:srgbClr val="E96717"/>
                </a:highlight>
              </a:rPr>
              <a:t>Maritime </a:t>
            </a:r>
            <a:r>
              <a:rPr lang="en-GB" dirty="0">
                <a:solidFill>
                  <a:srgbClr val="FFFF00"/>
                </a:solidFill>
                <a:highlight>
                  <a:srgbClr val="E96717"/>
                </a:highlight>
              </a:rPr>
              <a:t>Innovators </a:t>
            </a:r>
            <a:r>
              <a:rPr lang="en-GB" dirty="0">
                <a:solidFill>
                  <a:schemeClr val="bg1"/>
                </a:solidFill>
              </a:rPr>
              <a:t>– </a:t>
            </a:r>
            <a:r>
              <a:rPr lang="ro-RO" dirty="0">
                <a:solidFill>
                  <a:schemeClr val="bg1"/>
                </a:solidFill>
              </a:rPr>
              <a:t>Social-media platform (linkdin, facebook, youtube channal).</a:t>
            </a:r>
            <a:endParaRPr lang="en-GB" dirty="0">
              <a:solidFill>
                <a:schemeClr val="bg1"/>
              </a:solidFill>
            </a:endParaRPr>
          </a:p>
        </p:txBody>
      </p:sp>
      <p:sp>
        <p:nvSpPr>
          <p:cNvPr id="4" name="Title 1">
            <a:extLst>
              <a:ext uri="{FF2B5EF4-FFF2-40B4-BE49-F238E27FC236}">
                <a16:creationId xmlns="" xmlns:a16="http://schemas.microsoft.com/office/drawing/2014/main" id="{E2B2CD83-8B2A-403D-A4BF-D155BD8455E6}"/>
              </a:ext>
            </a:extLst>
          </p:cNvPr>
          <p:cNvSpPr txBox="1">
            <a:spLocks/>
          </p:cNvSpPr>
          <p:nvPr/>
        </p:nvSpPr>
        <p:spPr>
          <a:xfrm>
            <a:off x="909836" y="98879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GB" sz="2900" b="1" dirty="0">
                <a:solidFill>
                  <a:srgbClr val="FFC000"/>
                </a:solidFill>
              </a:rPr>
              <a:t>Tasks to follow up!</a:t>
            </a:r>
            <a:endParaRPr lang="en-US" sz="2900" b="1" dirty="0">
              <a:solidFill>
                <a:srgbClr val="FFC000"/>
              </a:solidFill>
            </a:endParaRPr>
          </a:p>
        </p:txBody>
      </p:sp>
      <p:pic>
        <p:nvPicPr>
          <p:cNvPr id="15" name="Google Shape;58;p2">
            <a:extLst>
              <a:ext uri="{FF2B5EF4-FFF2-40B4-BE49-F238E27FC236}">
                <a16:creationId xmlns="" xmlns:a16="http://schemas.microsoft.com/office/drawing/2014/main" id="{9FBB62E0-8FF9-451B-B02D-5EC4021BF799}"/>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6" name="Google Shape;64;p2" descr="metin içeren bir resim&#10;&#10;Açıklama otomatik olarak oluşturuldu">
            <a:extLst>
              <a:ext uri="{FF2B5EF4-FFF2-40B4-BE49-F238E27FC236}">
                <a16:creationId xmlns="" xmlns:a16="http://schemas.microsoft.com/office/drawing/2014/main" id="{E4D4A3F6-F4E4-4047-A36B-143E812A4614}"/>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7" name="Picture 16">
            <a:extLst>
              <a:ext uri="{FF2B5EF4-FFF2-40B4-BE49-F238E27FC236}">
                <a16:creationId xmlns="" xmlns:a16="http://schemas.microsoft.com/office/drawing/2014/main" id="{13A1FE66-F74E-4924-9A2B-36210D864035}"/>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8" name="Picture 17">
            <a:extLst>
              <a:ext uri="{FF2B5EF4-FFF2-40B4-BE49-F238E27FC236}">
                <a16:creationId xmlns="" xmlns:a16="http://schemas.microsoft.com/office/drawing/2014/main" id="{2C468D0B-0759-4CFD-B701-671F54CE1D75}"/>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9" name="Picture 18">
            <a:extLst>
              <a:ext uri="{FF2B5EF4-FFF2-40B4-BE49-F238E27FC236}">
                <a16:creationId xmlns="" xmlns:a16="http://schemas.microsoft.com/office/drawing/2014/main" id="{50645B7D-663D-4E60-B70A-E5F6D8ABBD3D}"/>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0" name="Picture 19">
            <a:extLst>
              <a:ext uri="{FF2B5EF4-FFF2-40B4-BE49-F238E27FC236}">
                <a16:creationId xmlns="" xmlns:a16="http://schemas.microsoft.com/office/drawing/2014/main" id="{D5658106-7770-4721-9609-63D72753D3DE}"/>
              </a:ext>
            </a:extLst>
          </p:cNvPr>
          <p:cNvPicPr>
            <a:picLocks noChangeAspect="1"/>
          </p:cNvPicPr>
          <p:nvPr/>
        </p:nvPicPr>
        <p:blipFill>
          <a:blip r:embed="rId8"/>
          <a:stretch>
            <a:fillRect/>
          </a:stretch>
        </p:blipFill>
        <p:spPr>
          <a:xfrm>
            <a:off x="0" y="56333"/>
            <a:ext cx="2746694" cy="564356"/>
          </a:xfrm>
          <a:prstGeom prst="rect">
            <a:avLst/>
          </a:prstGeom>
        </p:spPr>
      </p:pic>
      <p:pic>
        <p:nvPicPr>
          <p:cNvPr id="21" name="Picture 20">
            <a:extLst>
              <a:ext uri="{FF2B5EF4-FFF2-40B4-BE49-F238E27FC236}">
                <a16:creationId xmlns="" xmlns:a16="http://schemas.microsoft.com/office/drawing/2014/main" id="{0A584E8D-1844-485F-AF97-FE312DEB7800}"/>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22" name="Picture 21" descr="logo z przezroczystym">
            <a:extLst>
              <a:ext uri="{FF2B5EF4-FFF2-40B4-BE49-F238E27FC236}">
                <a16:creationId xmlns="" xmlns:a16="http://schemas.microsoft.com/office/drawing/2014/main" id="{43ECCB27-8BCD-4815-A88F-93755A70A44E}"/>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66525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2319536"/>
            <a:ext cx="9143538" cy="2218928"/>
          </a:xfrm>
        </p:spPr>
        <p:txBody>
          <a:bodyPr>
            <a:noAutofit/>
          </a:bodyPr>
          <a:lstStyle/>
          <a:p>
            <a:pPr algn="ctr"/>
            <a:r>
              <a:rPr lang="en-US" sz="5400" b="1" dirty="0">
                <a:solidFill>
                  <a:srgbClr val="FFFF00"/>
                </a:solidFill>
              </a:rPr>
              <a:t>Discussions?</a:t>
            </a:r>
            <a:br>
              <a:rPr lang="en-US" sz="5400" b="1" dirty="0">
                <a:solidFill>
                  <a:srgbClr val="FFFF00"/>
                </a:solidFill>
              </a:rPr>
            </a:br>
            <a:r>
              <a:rPr lang="en-US" sz="5400" b="1" dirty="0">
                <a:solidFill>
                  <a:srgbClr val="FFFF00"/>
                </a:solidFill>
              </a:rPr>
              <a:t>Questions?</a:t>
            </a:r>
          </a:p>
        </p:txBody>
      </p:sp>
      <p:pic>
        <p:nvPicPr>
          <p:cNvPr id="20" name="Google Shape;58;p2">
            <a:extLst>
              <a:ext uri="{FF2B5EF4-FFF2-40B4-BE49-F238E27FC236}">
                <a16:creationId xmlns="" xmlns:a16="http://schemas.microsoft.com/office/drawing/2014/main" id="{8D008697-2360-4C4D-9A34-30FB22284AE9}"/>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21" name="Google Shape;64;p2" descr="metin içeren bir resim&#10;&#10;Açıklama otomatik olarak oluşturuldu">
            <a:extLst>
              <a:ext uri="{FF2B5EF4-FFF2-40B4-BE49-F238E27FC236}">
                <a16:creationId xmlns="" xmlns:a16="http://schemas.microsoft.com/office/drawing/2014/main" id="{9393F661-F609-4F06-9AB0-83501EE30AAF}"/>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 xmlns:a16="http://schemas.microsoft.com/office/drawing/2014/main" id="{39D1BFAB-62A8-458F-8B61-8598088D1FA8}"/>
              </a:ext>
            </a:extLst>
          </p:cNvPr>
          <p:cNvPicPr>
            <a:picLocks noChangeAspect="1"/>
          </p:cNvPicPr>
          <p:nvPr/>
        </p:nvPicPr>
        <p:blipFill>
          <a:blip r:embed="rId4"/>
          <a:stretch>
            <a:fillRect/>
          </a:stretch>
        </p:blipFill>
        <p:spPr>
          <a:xfrm>
            <a:off x="2730298" y="13029"/>
            <a:ext cx="784943" cy="895691"/>
          </a:xfrm>
          <a:prstGeom prst="rect">
            <a:avLst/>
          </a:prstGeom>
        </p:spPr>
      </p:pic>
      <p:pic>
        <p:nvPicPr>
          <p:cNvPr id="23" name="Picture 22">
            <a:extLst>
              <a:ext uri="{FF2B5EF4-FFF2-40B4-BE49-F238E27FC236}">
                <a16:creationId xmlns="" xmlns:a16="http://schemas.microsoft.com/office/drawing/2014/main" id="{F59947F9-8EE3-474B-81AE-777C4F6FF45F}"/>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4" name="Picture 23">
            <a:extLst>
              <a:ext uri="{FF2B5EF4-FFF2-40B4-BE49-F238E27FC236}">
                <a16:creationId xmlns="" xmlns:a16="http://schemas.microsoft.com/office/drawing/2014/main" id="{575982DB-2931-4F8C-A9B3-33C59F2B4D15}"/>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 xmlns:a16="http://schemas.microsoft.com/office/drawing/2014/main" id="{65C80497-848C-43A5-B6C2-E76FE5F22420}"/>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 xmlns:a16="http://schemas.microsoft.com/office/drawing/2014/main" id="{5F5E0103-BA05-4195-88A9-A48AE244B911}"/>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 xmlns:a16="http://schemas.microsoft.com/office/drawing/2014/main" id="{2EF15187-6DAD-4E24-B31B-5B6CE4D7BED4}"/>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6992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lowchart: Process 16"/>
          <p:cNvSpPr/>
          <p:nvPr/>
        </p:nvSpPr>
        <p:spPr>
          <a:xfrm>
            <a:off x="45740" y="3080078"/>
            <a:ext cx="4392488" cy="115212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err="1">
                <a:solidFill>
                  <a:srgbClr val="002060"/>
                </a:solidFill>
              </a:rPr>
              <a:t>SeaMentors</a:t>
            </a:r>
            <a:r>
              <a:rPr lang="ro-RO" sz="2400" b="1" dirty="0">
                <a:solidFill>
                  <a:srgbClr val="002060"/>
                </a:solidFill>
              </a:rPr>
              <a:t> </a:t>
            </a:r>
            <a:r>
              <a:rPr lang="en-US" sz="2400" b="1" dirty="0">
                <a:solidFill>
                  <a:srgbClr val="002060"/>
                </a:solidFill>
              </a:rPr>
              <a:t>Steering Committee: </a:t>
            </a:r>
          </a:p>
        </p:txBody>
      </p:sp>
      <p:sp>
        <p:nvSpPr>
          <p:cNvPr id="7" name="Rectangle 6"/>
          <p:cNvSpPr/>
          <p:nvPr/>
        </p:nvSpPr>
        <p:spPr>
          <a:xfrm>
            <a:off x="4666342" y="1628800"/>
            <a:ext cx="4720118" cy="369332"/>
          </a:xfrm>
          <a:prstGeom prst="rect">
            <a:avLst/>
          </a:prstGeom>
          <a:solidFill>
            <a:schemeClr val="accent1"/>
          </a:solidFill>
        </p:spPr>
        <p:txBody>
          <a:bodyPr wrap="square">
            <a:spAutoFit/>
          </a:bodyPr>
          <a:lstStyle/>
          <a:p>
            <a:r>
              <a:rPr lang="ro-RO" b="1" dirty="0">
                <a:solidFill>
                  <a:srgbClr val="FFFF00"/>
                </a:solidFill>
              </a:rPr>
              <a:t>Project director: </a:t>
            </a:r>
            <a:r>
              <a:rPr lang="en-US" b="1" dirty="0">
                <a:solidFill>
                  <a:srgbClr val="FFFF00"/>
                </a:solidFill>
              </a:rPr>
              <a:t>                   </a:t>
            </a:r>
            <a:r>
              <a:rPr lang="en-US" b="1" dirty="0">
                <a:solidFill>
                  <a:srgbClr val="002060"/>
                </a:solidFill>
              </a:rPr>
              <a:t>C</a:t>
            </a:r>
            <a:r>
              <a:rPr lang="ro-RO" b="1" dirty="0" err="1">
                <a:solidFill>
                  <a:srgbClr val="002060"/>
                </a:solidFill>
              </a:rPr>
              <a:t>ătălin</a:t>
            </a:r>
            <a:r>
              <a:rPr lang="ro-RO" b="1" dirty="0">
                <a:solidFill>
                  <a:srgbClr val="002060"/>
                </a:solidFill>
              </a:rPr>
              <a:t> Popa</a:t>
            </a:r>
          </a:p>
        </p:txBody>
      </p:sp>
      <p:sp>
        <p:nvSpPr>
          <p:cNvPr id="13" name="Rectangle 12"/>
          <p:cNvSpPr/>
          <p:nvPr/>
        </p:nvSpPr>
        <p:spPr>
          <a:xfrm>
            <a:off x="4665172" y="3605319"/>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PNA:      </a:t>
            </a:r>
            <a:r>
              <a:rPr lang="en-GB" b="1" i="0" dirty="0">
                <a:solidFill>
                  <a:srgbClr val="002060"/>
                </a:solidFill>
                <a:effectLst/>
                <a:latin typeface="Calibri" panose="020F0502020204030204" pitchFamily="34" charset="0"/>
              </a:rPr>
              <a:t>Artur </a:t>
            </a:r>
            <a:r>
              <a:rPr lang="en-GB" b="1" i="0" dirty="0" err="1">
                <a:solidFill>
                  <a:srgbClr val="002060"/>
                </a:solidFill>
                <a:effectLst/>
                <a:latin typeface="Calibri" panose="020F0502020204030204" pitchFamily="34" charset="0"/>
              </a:rPr>
              <a:t>Bogdanowicz</a:t>
            </a:r>
            <a:endParaRPr lang="ro-RO" b="1" dirty="0">
              <a:solidFill>
                <a:srgbClr val="002060"/>
              </a:solidFill>
            </a:endParaRPr>
          </a:p>
        </p:txBody>
      </p:sp>
      <p:sp>
        <p:nvSpPr>
          <p:cNvPr id="14" name="Rectangle 13"/>
          <p:cNvSpPr/>
          <p:nvPr/>
        </p:nvSpPr>
        <p:spPr>
          <a:xfrm>
            <a:off x="4676528" y="4960926"/>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LMA: </a:t>
            </a:r>
            <a:r>
              <a:rPr lang="en-US" b="1" dirty="0">
                <a:solidFill>
                  <a:srgbClr val="FFFF00"/>
                </a:solidFill>
              </a:rPr>
              <a:t>    </a:t>
            </a:r>
            <a:r>
              <a:rPr lang="en-US" b="1" dirty="0">
                <a:solidFill>
                  <a:srgbClr val="002060"/>
                </a:solidFill>
              </a:rPr>
              <a:t>Rima </a:t>
            </a:r>
            <a:r>
              <a:rPr lang="en-US" b="1" dirty="0" err="1">
                <a:solidFill>
                  <a:srgbClr val="002060"/>
                </a:solidFill>
              </a:rPr>
              <a:t>Mickiene</a:t>
            </a:r>
            <a:endParaRPr lang="ro-RO" b="1" dirty="0">
              <a:solidFill>
                <a:srgbClr val="002060"/>
              </a:solidFill>
            </a:endParaRPr>
          </a:p>
        </p:txBody>
      </p:sp>
      <p:sp>
        <p:nvSpPr>
          <p:cNvPr id="15" name="Rectangle 14"/>
          <p:cNvSpPr/>
          <p:nvPr/>
        </p:nvSpPr>
        <p:spPr>
          <a:xfrm>
            <a:off x="4665172" y="4272247"/>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NVNA:   </a:t>
            </a:r>
            <a:r>
              <a:rPr lang="ro-RO" b="1" dirty="0">
                <a:solidFill>
                  <a:srgbClr val="002060"/>
                </a:solidFill>
              </a:rPr>
              <a:t>Ivo </a:t>
            </a:r>
            <a:r>
              <a:rPr lang="ro-RO" b="1" dirty="0" err="1">
                <a:solidFill>
                  <a:srgbClr val="002060"/>
                </a:solidFill>
              </a:rPr>
              <a:t>Jocov</a:t>
            </a:r>
            <a:endParaRPr lang="ro-RO" b="1" dirty="0">
              <a:solidFill>
                <a:srgbClr val="002060"/>
              </a:solidFill>
            </a:endParaRPr>
          </a:p>
        </p:txBody>
      </p:sp>
      <p:sp>
        <p:nvSpPr>
          <p:cNvPr id="16" name="Rectangle 15"/>
          <p:cNvSpPr/>
          <p:nvPr/>
        </p:nvSpPr>
        <p:spPr>
          <a:xfrm>
            <a:off x="4656446" y="3023314"/>
            <a:ext cx="4767836"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MI:        </a:t>
            </a:r>
            <a:r>
              <a:rPr lang="ro-RO" b="1" dirty="0" err="1">
                <a:solidFill>
                  <a:srgbClr val="002060"/>
                </a:solidFill>
              </a:rPr>
              <a:t>Ugurcan</a:t>
            </a:r>
            <a:r>
              <a:rPr lang="ro-RO" b="1" dirty="0">
                <a:solidFill>
                  <a:srgbClr val="002060"/>
                </a:solidFill>
              </a:rPr>
              <a:t> Acar</a:t>
            </a:r>
          </a:p>
        </p:txBody>
      </p:sp>
      <p:sp>
        <p:nvSpPr>
          <p:cNvPr id="21" name="Rectangle 20"/>
          <p:cNvSpPr/>
          <p:nvPr/>
        </p:nvSpPr>
        <p:spPr>
          <a:xfrm>
            <a:off x="4653816" y="2315586"/>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RNA:     </a:t>
            </a:r>
            <a:r>
              <a:rPr lang="ro-RO" b="1" dirty="0">
                <a:solidFill>
                  <a:srgbClr val="002060"/>
                </a:solidFill>
              </a:rPr>
              <a:t>Filip Nistor</a:t>
            </a:r>
          </a:p>
        </p:txBody>
      </p:sp>
      <p:sp>
        <p:nvSpPr>
          <p:cNvPr id="18" name="Rectangle 17">
            <a:extLst>
              <a:ext uri="{FF2B5EF4-FFF2-40B4-BE49-F238E27FC236}">
                <a16:creationId xmlns="" xmlns:a16="http://schemas.microsoft.com/office/drawing/2014/main" id="{74AB2A2B-8D63-4AA1-98D9-41C2F7DB5D69}"/>
              </a:ext>
            </a:extLst>
          </p:cNvPr>
          <p:cNvSpPr/>
          <p:nvPr/>
        </p:nvSpPr>
        <p:spPr>
          <a:xfrm>
            <a:off x="4663414" y="5666947"/>
            <a:ext cx="4767836"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a:t>
            </a:r>
            <a:r>
              <a:rPr lang="ro-RO" b="1" dirty="0" err="1">
                <a:solidFill>
                  <a:srgbClr val="FFFF00"/>
                </a:solidFill>
              </a:rPr>
              <a:t>Spinaker</a:t>
            </a:r>
            <a:r>
              <a:rPr lang="ro-RO" b="1" dirty="0">
                <a:solidFill>
                  <a:srgbClr val="FFFF00"/>
                </a:solidFill>
              </a:rPr>
              <a:t>:</a:t>
            </a:r>
            <a:r>
              <a:rPr lang="en-US" b="1" dirty="0">
                <a:solidFill>
                  <a:srgbClr val="FFFF00"/>
                </a:solidFill>
              </a:rPr>
              <a:t> </a:t>
            </a:r>
            <a:r>
              <a:rPr lang="en-GB" b="1" i="0" dirty="0" err="1">
                <a:solidFill>
                  <a:srgbClr val="002060"/>
                </a:solidFill>
                <a:effectLst/>
              </a:rPr>
              <a:t>Tomaž</a:t>
            </a:r>
            <a:r>
              <a:rPr lang="en-GB" b="1" i="0" dirty="0">
                <a:solidFill>
                  <a:srgbClr val="002060"/>
                </a:solidFill>
                <a:effectLst/>
              </a:rPr>
              <a:t> </a:t>
            </a:r>
            <a:r>
              <a:rPr lang="en-GB" b="1" i="0" dirty="0" err="1">
                <a:solidFill>
                  <a:srgbClr val="002060"/>
                </a:solidFill>
                <a:effectLst/>
              </a:rPr>
              <a:t>Gregorič</a:t>
            </a:r>
            <a:endParaRPr lang="ro-RO" b="1" dirty="0">
              <a:solidFill>
                <a:srgbClr val="002060"/>
              </a:solidFill>
            </a:endParaRPr>
          </a:p>
        </p:txBody>
      </p:sp>
      <p:pic>
        <p:nvPicPr>
          <p:cNvPr id="19" name="Google Shape;58;p2">
            <a:extLst>
              <a:ext uri="{FF2B5EF4-FFF2-40B4-BE49-F238E27FC236}">
                <a16:creationId xmlns="" xmlns:a16="http://schemas.microsoft.com/office/drawing/2014/main" id="{58A6C2ED-8E12-4F6C-9E6D-5E99A65D7592}"/>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20" name="Google Shape;64;p2" descr="metin içeren bir resim&#10;&#10;Açıklama otomatik olarak oluşturuldu">
            <a:extLst>
              <a:ext uri="{FF2B5EF4-FFF2-40B4-BE49-F238E27FC236}">
                <a16:creationId xmlns="" xmlns:a16="http://schemas.microsoft.com/office/drawing/2014/main" id="{13EA0660-F04F-4E52-9E52-58AC9D19D3D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 xmlns:a16="http://schemas.microsoft.com/office/drawing/2014/main" id="{64C77DDD-207C-4B5E-8DA9-E1686C83814D}"/>
              </a:ext>
            </a:extLst>
          </p:cNvPr>
          <p:cNvPicPr>
            <a:picLocks noChangeAspect="1"/>
          </p:cNvPicPr>
          <p:nvPr/>
        </p:nvPicPr>
        <p:blipFill>
          <a:blip r:embed="rId4"/>
          <a:stretch>
            <a:fillRect/>
          </a:stretch>
        </p:blipFill>
        <p:spPr>
          <a:xfrm>
            <a:off x="2730298" y="13029"/>
            <a:ext cx="784943" cy="895691"/>
          </a:xfrm>
          <a:prstGeom prst="rect">
            <a:avLst/>
          </a:prstGeom>
        </p:spPr>
      </p:pic>
      <p:pic>
        <p:nvPicPr>
          <p:cNvPr id="32" name="Picture 31">
            <a:extLst>
              <a:ext uri="{FF2B5EF4-FFF2-40B4-BE49-F238E27FC236}">
                <a16:creationId xmlns="" xmlns:a16="http://schemas.microsoft.com/office/drawing/2014/main" id="{BC354608-E2BF-4282-A36F-40916FA88461}"/>
              </a:ext>
            </a:extLst>
          </p:cNvPr>
          <p:cNvPicPr>
            <a:picLocks noChangeAspect="1"/>
          </p:cNvPicPr>
          <p:nvPr/>
        </p:nvPicPr>
        <p:blipFill>
          <a:blip r:embed="rId5"/>
          <a:stretch>
            <a:fillRect/>
          </a:stretch>
        </p:blipFill>
        <p:spPr>
          <a:xfrm>
            <a:off x="6398359" y="-8389"/>
            <a:ext cx="1268781" cy="917109"/>
          </a:xfrm>
          <a:prstGeom prst="rect">
            <a:avLst/>
          </a:prstGeom>
        </p:spPr>
      </p:pic>
      <p:pic>
        <p:nvPicPr>
          <p:cNvPr id="33" name="Picture 32">
            <a:extLst>
              <a:ext uri="{FF2B5EF4-FFF2-40B4-BE49-F238E27FC236}">
                <a16:creationId xmlns="" xmlns:a16="http://schemas.microsoft.com/office/drawing/2014/main" id="{730459C5-74A8-4F31-9699-49AD163177F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34" name="Picture 33">
            <a:extLst>
              <a:ext uri="{FF2B5EF4-FFF2-40B4-BE49-F238E27FC236}">
                <a16:creationId xmlns="" xmlns:a16="http://schemas.microsoft.com/office/drawing/2014/main" id="{0FC03D89-7358-4DBC-BE3B-C770C1533A77}"/>
              </a:ext>
            </a:extLst>
          </p:cNvPr>
          <p:cNvPicPr>
            <a:picLocks noChangeAspect="1"/>
          </p:cNvPicPr>
          <p:nvPr/>
        </p:nvPicPr>
        <p:blipFill>
          <a:blip r:embed="rId7"/>
          <a:stretch>
            <a:fillRect/>
          </a:stretch>
        </p:blipFill>
        <p:spPr>
          <a:xfrm>
            <a:off x="0" y="56333"/>
            <a:ext cx="2746694" cy="564356"/>
          </a:xfrm>
          <a:prstGeom prst="rect">
            <a:avLst/>
          </a:prstGeom>
        </p:spPr>
      </p:pic>
      <p:pic>
        <p:nvPicPr>
          <p:cNvPr id="35" name="Picture 34">
            <a:extLst>
              <a:ext uri="{FF2B5EF4-FFF2-40B4-BE49-F238E27FC236}">
                <a16:creationId xmlns="" xmlns:a16="http://schemas.microsoft.com/office/drawing/2014/main" id="{74981CFD-F333-4604-AEAC-501FA7559AEA}"/>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36" name="Picture 35" descr="logo z przezroczystym">
            <a:extLst>
              <a:ext uri="{FF2B5EF4-FFF2-40B4-BE49-F238E27FC236}">
                <a16:creationId xmlns="" xmlns:a16="http://schemas.microsoft.com/office/drawing/2014/main" id="{C44F41F4-F70E-468C-A32D-1696C64931F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40823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5715500"/>
              </p:ext>
            </p:extLst>
          </p:nvPr>
        </p:nvGraphicFramePr>
        <p:xfrm>
          <a:off x="59033" y="1021644"/>
          <a:ext cx="5472609" cy="1874520"/>
        </p:xfrm>
        <a:graphic>
          <a:graphicData uri="http://schemas.openxmlformats.org/drawingml/2006/table">
            <a:tbl>
              <a:tblPr>
                <a:tableStyleId>{3B4B98B0-60AC-42C2-AFA5-B58CD77FA1E5}</a:tableStyleId>
              </a:tblPr>
              <a:tblGrid>
                <a:gridCol w="1585225">
                  <a:extLst>
                    <a:ext uri="{9D8B030D-6E8A-4147-A177-3AD203B41FA5}">
                      <a16:colId xmlns="" xmlns:a16="http://schemas.microsoft.com/office/drawing/2014/main" val="20000"/>
                    </a:ext>
                  </a:extLst>
                </a:gridCol>
                <a:gridCol w="1959624">
                  <a:extLst>
                    <a:ext uri="{9D8B030D-6E8A-4147-A177-3AD203B41FA5}">
                      <a16:colId xmlns="" xmlns:a16="http://schemas.microsoft.com/office/drawing/2014/main" val="20001"/>
                    </a:ext>
                  </a:extLst>
                </a:gridCol>
                <a:gridCol w="1927760">
                  <a:extLst>
                    <a:ext uri="{9D8B030D-6E8A-4147-A177-3AD203B41FA5}">
                      <a16:colId xmlns="" xmlns:a16="http://schemas.microsoft.com/office/drawing/2014/main" val="20002"/>
                    </a:ext>
                  </a:extLst>
                </a:gridCol>
              </a:tblGrid>
              <a:tr h="61724">
                <a:tc gridSpan="3">
                  <a:txBody>
                    <a:bodyPr/>
                    <a:lstStyle/>
                    <a:p>
                      <a:pPr algn="ctr" fontAlgn="b"/>
                      <a:r>
                        <a:rPr lang="en-US" sz="1400" b="1" u="none" strike="noStrike" dirty="0">
                          <a:solidFill>
                            <a:srgbClr val="FFFF00"/>
                          </a:solidFill>
                          <a:effectLst/>
                        </a:rPr>
                        <a:t>Romanian Naval Academy (</a:t>
                      </a:r>
                      <a:r>
                        <a:rPr lang="ro-RO" sz="1400" b="1" u="none" strike="noStrike" dirty="0">
                          <a:solidFill>
                            <a:srgbClr val="FFFF00"/>
                          </a:solidFill>
                          <a:effectLst/>
                        </a:rPr>
                        <a:t>R</a:t>
                      </a:r>
                      <a:r>
                        <a:rPr lang="en-US" sz="1400" b="1" u="none" strike="noStrike" dirty="0">
                          <a:solidFill>
                            <a:srgbClr val="FFFF00"/>
                          </a:solidFill>
                          <a:effectLst/>
                        </a:rPr>
                        <a:t>NA)</a:t>
                      </a:r>
                      <a:endParaRPr lang="en-US" sz="1400" b="1" i="0" u="none" strike="noStrike" dirty="0">
                        <a:solidFill>
                          <a:srgbClr val="FFFF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email address</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1"/>
                  </a:ext>
                </a:extLst>
              </a:tr>
              <a:tr h="182880">
                <a:tc>
                  <a:txBody>
                    <a:bodyPr/>
                    <a:lstStyle/>
                    <a:p>
                      <a:pPr algn="l" fontAlgn="b"/>
                      <a:r>
                        <a:rPr lang="en-US" sz="1100" u="none" strike="noStrike" dirty="0">
                          <a:solidFill>
                            <a:schemeClr val="bg1"/>
                          </a:solidFill>
                          <a:effectLst/>
                        </a:rPr>
                        <a:t>Catalin Popa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2"/>
                        </a:rPr>
                        <a:t>catalin.popa@anmb.ro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director</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2"/>
                  </a:ext>
                </a:extLst>
              </a:tr>
              <a:tr h="182880">
                <a:tc>
                  <a:txBody>
                    <a:bodyPr/>
                    <a:lstStyle/>
                    <a:p>
                      <a:pPr algn="l" fontAlgn="b"/>
                      <a:r>
                        <a:rPr lang="ro-RO" sz="1100" b="0" i="0" u="none" strike="noStrike" dirty="0">
                          <a:solidFill>
                            <a:schemeClr val="bg1"/>
                          </a:solidFill>
                          <a:effectLst/>
                          <a:latin typeface="Calibri" panose="020F0502020204030204" pitchFamily="34" charset="0"/>
                        </a:rPr>
                        <a:t>Nistor Filip</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3"/>
                        </a:rPr>
                        <a:t>f</a:t>
                      </a:r>
                      <a:r>
                        <a:rPr lang="ro-RO" sz="1100" u="sng" strike="noStrike" dirty="0" err="1">
                          <a:solidFill>
                            <a:schemeClr val="bg1"/>
                          </a:solidFill>
                          <a:effectLst/>
                          <a:hlinkClick r:id="rId3"/>
                        </a:rPr>
                        <a:t>ilip.nistor</a:t>
                      </a:r>
                      <a:r>
                        <a:rPr lang="en-US" sz="1100" u="sng" strike="noStrike" dirty="0">
                          <a:solidFill>
                            <a:schemeClr val="bg1"/>
                          </a:solidFill>
                          <a:effectLst/>
                          <a:hlinkClick r:id="rId3"/>
                        </a:rPr>
                        <a:t>@anmb.ro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MBNA</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3"/>
                  </a:ext>
                </a:extLst>
              </a:tr>
              <a:tr h="182880">
                <a:tc>
                  <a:txBody>
                    <a:bodyPr/>
                    <a:lstStyle/>
                    <a:p>
                      <a:pPr algn="l" fontAlgn="b"/>
                      <a:r>
                        <a:rPr lang="en-US" sz="1100" b="0" i="0" u="none" strike="noStrike" dirty="0">
                          <a:solidFill>
                            <a:schemeClr val="bg1"/>
                          </a:solidFill>
                          <a:effectLst/>
                          <a:latin typeface="Calibri" panose="020F0502020204030204" pitchFamily="34" charset="0"/>
                        </a:rPr>
                        <a:t>Nicolae Florin</a:t>
                      </a:r>
                    </a:p>
                  </a:txBody>
                  <a:tcPr marL="7620" marR="7620" marT="7620" marB="0" anchor="b"/>
                </a:tc>
                <a:tc>
                  <a:txBody>
                    <a:bodyPr/>
                    <a:lstStyle/>
                    <a:p>
                      <a:pPr algn="l" fontAlgn="b"/>
                      <a:r>
                        <a:rPr lang="en-US" sz="1100" b="0" i="0" u="sng" strike="noStrike" dirty="0">
                          <a:solidFill>
                            <a:schemeClr val="bg1"/>
                          </a:solidFill>
                          <a:effectLst/>
                          <a:latin typeface="Calibri" panose="020F0502020204030204" pitchFamily="34" charset="0"/>
                          <a:hlinkClick r:id="rId4"/>
                        </a:rPr>
                        <a:t>florin.nicolae@anmb.ro</a:t>
                      </a:r>
                      <a:r>
                        <a:rPr lang="en-US" sz="1100" b="0" i="0" u="sng" strike="noStrike" dirty="0">
                          <a:solidFill>
                            <a:schemeClr val="bg1"/>
                          </a:solidFill>
                          <a:effectLst/>
                          <a:latin typeface="Calibri" panose="020F0502020204030204" pitchFamily="34" charset="0"/>
                        </a:rPr>
                        <a:t> </a:t>
                      </a: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4"/>
                  </a:ext>
                </a:extLst>
              </a:tr>
              <a:tr h="18288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err="1">
                          <a:solidFill>
                            <a:schemeClr val="bg1"/>
                          </a:solidFill>
                          <a:effectLst/>
                        </a:rPr>
                        <a:t>Alexandru</a:t>
                      </a:r>
                      <a:r>
                        <a:rPr lang="en-US" sz="1100" u="none" strike="noStrike" dirty="0">
                          <a:solidFill>
                            <a:schemeClr val="bg1"/>
                          </a:solidFill>
                          <a:effectLst/>
                        </a:rPr>
                        <a:t> </a:t>
                      </a:r>
                      <a:r>
                        <a:rPr lang="en-US" sz="1100" u="none" strike="noStrike" dirty="0" err="1">
                          <a:solidFill>
                            <a:schemeClr val="bg1"/>
                          </a:solidFill>
                          <a:effectLst/>
                        </a:rPr>
                        <a:t>Cotorcea</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sng" strike="noStrike" dirty="0">
                          <a:solidFill>
                            <a:schemeClr val="bg1"/>
                          </a:solidFill>
                          <a:effectLst/>
                          <a:hlinkClick r:id="rId5"/>
                        </a:rPr>
                        <a:t>alexandru.cotorcea@anmb.ro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68769238"/>
                  </a:ext>
                </a:extLst>
              </a:tr>
              <a:tr h="182880">
                <a:tc>
                  <a:txBody>
                    <a:bodyPr/>
                    <a:lstStyle/>
                    <a:p>
                      <a:pPr algn="l" fontAlgn="b"/>
                      <a:r>
                        <a:rPr lang="ro-RO" sz="1100" b="0" i="0" u="none" strike="noStrike" dirty="0">
                          <a:solidFill>
                            <a:schemeClr val="bg1"/>
                          </a:solidFill>
                          <a:effectLst/>
                          <a:latin typeface="Calibri" panose="020F0502020204030204" pitchFamily="34" charset="0"/>
                        </a:rPr>
                        <a:t>Cojocaru Carmen</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1100" b="0" i="0" u="sng" strike="noStrike" dirty="0">
                          <a:solidFill>
                            <a:schemeClr val="bg1"/>
                          </a:solidFill>
                          <a:effectLst/>
                          <a:latin typeface="Calibri" panose="020F0502020204030204" pitchFamily="34" charset="0"/>
                          <a:hlinkClick r:id="rId6"/>
                        </a:rPr>
                        <a:t>Carmen.cojocaru@anmb.ro</a:t>
                      </a:r>
                      <a:r>
                        <a:rPr lang="ro-RO" sz="1100" b="0" i="0" u="sng" strike="noStrike" dirty="0">
                          <a:solidFill>
                            <a:schemeClr val="bg1"/>
                          </a:solidFill>
                          <a:effectLst/>
                          <a:latin typeface="Calibri" panose="020F0502020204030204" pitchFamily="34" charset="0"/>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6"/>
                  </a:ext>
                </a:extLst>
              </a:tr>
              <a:tr h="182880">
                <a:tc>
                  <a:txBody>
                    <a:bodyPr/>
                    <a:lstStyle/>
                    <a:p>
                      <a:pPr algn="l" fontAlgn="b"/>
                      <a:r>
                        <a:rPr lang="ro-RO" sz="1100" u="none" strike="noStrike" dirty="0" err="1">
                          <a:solidFill>
                            <a:schemeClr val="bg1"/>
                          </a:solidFill>
                          <a:effectLst/>
                        </a:rPr>
                        <a:t>Serban</a:t>
                      </a:r>
                      <a:r>
                        <a:rPr lang="ro-RO" sz="1100" u="none" strike="noStrike" dirty="0">
                          <a:solidFill>
                            <a:schemeClr val="bg1"/>
                          </a:solidFill>
                          <a:effectLst/>
                        </a:rPr>
                        <a:t> Sergiu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ro-RO" sz="1100" u="sng" strike="noStrike" dirty="0" err="1">
                          <a:solidFill>
                            <a:schemeClr val="bg1"/>
                          </a:solidFill>
                          <a:effectLst/>
                          <a:hlinkClick r:id="rId7"/>
                        </a:rPr>
                        <a:t>Sergiu.serban</a:t>
                      </a:r>
                      <a:r>
                        <a:rPr lang="en-US" sz="1100" u="sng" strike="noStrike" dirty="0">
                          <a:solidFill>
                            <a:schemeClr val="bg1"/>
                          </a:solidFill>
                          <a:effectLst/>
                          <a:hlinkClick r:id="rId7"/>
                        </a:rPr>
                        <a:t>@anmb.ro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7"/>
                  </a:ext>
                </a:extLst>
              </a:tr>
              <a:tr h="182880">
                <a:tc>
                  <a:txBody>
                    <a:bodyPr/>
                    <a:lstStyle/>
                    <a:p>
                      <a:pPr algn="l" fontAlgn="b"/>
                      <a:r>
                        <a:rPr lang="en-US" sz="1100" u="none" strike="noStrike" dirty="0">
                          <a:solidFill>
                            <a:schemeClr val="bg1"/>
                          </a:solidFill>
                          <a:effectLst/>
                        </a:rPr>
                        <a:t>Andrei </a:t>
                      </a:r>
                      <a:r>
                        <a:rPr lang="en-US" sz="1100" u="none" strike="noStrike" dirty="0" err="1">
                          <a:solidFill>
                            <a:schemeClr val="bg1"/>
                          </a:solidFill>
                          <a:effectLst/>
                        </a:rPr>
                        <a:t>Bautu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a:solidFill>
                            <a:schemeClr val="bg1"/>
                          </a:solidFill>
                          <a:effectLst/>
                          <a:hlinkClick r:id="rId8"/>
                        </a:rPr>
                        <a:t>andrei.bautu@anmb.ro</a:t>
                      </a:r>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8"/>
                  </a:ext>
                </a:extLst>
              </a:tr>
              <a:tr h="190500">
                <a:tc>
                  <a:txBody>
                    <a:bodyPr/>
                    <a:lstStyle/>
                    <a:p>
                      <a:pPr algn="l" fontAlgn="b"/>
                      <a:r>
                        <a:rPr lang="en-US" sz="1100" u="none" strike="noStrike" dirty="0">
                          <a:solidFill>
                            <a:schemeClr val="bg1"/>
                          </a:solidFill>
                          <a:effectLst/>
                        </a:rPr>
                        <a:t>Marius </a:t>
                      </a:r>
                      <a:r>
                        <a:rPr lang="en-US" sz="1100" u="none" strike="noStrike" dirty="0" err="1">
                          <a:solidFill>
                            <a:schemeClr val="bg1"/>
                          </a:solidFill>
                          <a:effectLst/>
                        </a:rPr>
                        <a:t>Cucu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9"/>
                        </a:rPr>
                        <a:t>marius.cucu@anmb.ro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Erasmus+ admin officer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54792915"/>
              </p:ext>
            </p:extLst>
          </p:nvPr>
        </p:nvGraphicFramePr>
        <p:xfrm>
          <a:off x="59033" y="3011929"/>
          <a:ext cx="5460380" cy="952500"/>
        </p:xfrm>
        <a:graphic>
          <a:graphicData uri="http://schemas.openxmlformats.org/drawingml/2006/table">
            <a:tbl>
              <a:tblPr>
                <a:tableStyleId>{3B4B98B0-60AC-42C2-AFA5-B58CD77FA1E5}</a:tableStyleId>
              </a:tblPr>
              <a:tblGrid>
                <a:gridCol w="1581682">
                  <a:extLst>
                    <a:ext uri="{9D8B030D-6E8A-4147-A177-3AD203B41FA5}">
                      <a16:colId xmlns="" xmlns:a16="http://schemas.microsoft.com/office/drawing/2014/main" val="20000"/>
                    </a:ext>
                  </a:extLst>
                </a:gridCol>
                <a:gridCol w="1955245">
                  <a:extLst>
                    <a:ext uri="{9D8B030D-6E8A-4147-A177-3AD203B41FA5}">
                      <a16:colId xmlns="" xmlns:a16="http://schemas.microsoft.com/office/drawing/2014/main" val="20001"/>
                    </a:ext>
                  </a:extLst>
                </a:gridCol>
                <a:gridCol w="1923453">
                  <a:extLst>
                    <a:ext uri="{9D8B030D-6E8A-4147-A177-3AD203B41FA5}">
                      <a16:colId xmlns="" xmlns:a16="http://schemas.microsoft.com/office/drawing/2014/main" val="20002"/>
                    </a:ext>
                  </a:extLst>
                </a:gridCol>
              </a:tblGrid>
              <a:tr h="48900">
                <a:tc gridSpan="3">
                  <a:txBody>
                    <a:bodyPr/>
                    <a:lstStyle/>
                    <a:p>
                      <a:pPr marL="0" algn="ctr" defTabSz="914400" rtl="0" eaLnBrk="1" fontAlgn="b" latinLnBrk="0" hangingPunct="1"/>
                      <a:r>
                        <a:rPr lang="ro-RO" sz="1400" b="1" u="none" strike="noStrike" kern="1200" dirty="0">
                          <a:solidFill>
                            <a:srgbClr val="FFFF00"/>
                          </a:solidFill>
                          <a:effectLst/>
                          <a:latin typeface="+mn-lt"/>
                          <a:ea typeface="+mn-ea"/>
                          <a:cs typeface="+mn-cs"/>
                        </a:rPr>
                        <a:t>Maritime </a:t>
                      </a:r>
                      <a:r>
                        <a:rPr lang="ro-RO" sz="1400" b="1" u="none" strike="noStrike" kern="1200" dirty="0" err="1">
                          <a:solidFill>
                            <a:srgbClr val="FFFF00"/>
                          </a:solidFill>
                          <a:effectLst/>
                          <a:latin typeface="+mn-lt"/>
                          <a:ea typeface="+mn-ea"/>
                          <a:cs typeface="+mn-cs"/>
                        </a:rPr>
                        <a:t>Innovators</a:t>
                      </a:r>
                      <a:r>
                        <a:rPr lang="ro-RO" sz="1400" b="1" u="none" strike="noStrike" kern="1200" dirty="0">
                          <a:solidFill>
                            <a:srgbClr val="FFFF00"/>
                          </a:solidFill>
                          <a:effectLst/>
                          <a:latin typeface="+mn-lt"/>
                          <a:ea typeface="+mn-ea"/>
                          <a:cs typeface="+mn-cs"/>
                        </a:rPr>
                        <a:t> (MI</a:t>
                      </a:r>
                      <a:r>
                        <a:rPr lang="en-US" sz="1400" b="1" u="none" strike="noStrike" kern="1200" dirty="0">
                          <a:solidFill>
                            <a:srgbClr val="FFFF00"/>
                          </a:solidFill>
                          <a:effectLst/>
                          <a:latin typeface="+mn-lt"/>
                          <a:ea typeface="+mn-ea"/>
                          <a:cs typeface="+mn-cs"/>
                        </a:rPr>
                        <a:t>)</a:t>
                      </a:r>
                      <a:r>
                        <a:rPr lang="ro-RO" sz="1400" b="1" u="none" strike="noStrike" kern="1200" dirty="0">
                          <a:solidFill>
                            <a:srgbClr val="FFFF00"/>
                          </a:solidFill>
                          <a:effectLst/>
                          <a:latin typeface="+mn-lt"/>
                          <a:ea typeface="+mn-ea"/>
                          <a:cs typeface="+mn-cs"/>
                        </a:rPr>
                        <a:t>/SPINAKER Co</a:t>
                      </a:r>
                      <a:endParaRPr lang="en-US" sz="1400" b="1" u="none" strike="noStrike" kern="1200" dirty="0">
                        <a:solidFill>
                          <a:srgbClr val="FFFF00"/>
                        </a:solidFill>
                        <a:effectLst/>
                        <a:latin typeface="+mn-lt"/>
                        <a:ea typeface="+mn-ea"/>
                        <a:cs typeface="+mn-cs"/>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1"/>
                  </a:ext>
                </a:extLst>
              </a:tr>
              <a:tr h="182880">
                <a:tc>
                  <a:txBody>
                    <a:bodyPr/>
                    <a:lstStyle/>
                    <a:p>
                      <a:pPr algn="l" fontAlgn="b"/>
                      <a:r>
                        <a:rPr lang="ro-RO" sz="1100" b="0" i="0" u="none" strike="noStrike" dirty="0" err="1">
                          <a:solidFill>
                            <a:schemeClr val="bg1"/>
                          </a:solidFill>
                          <a:effectLst/>
                          <a:latin typeface="Calibri" panose="020F0502020204030204" pitchFamily="34" charset="0"/>
                        </a:rPr>
                        <a:t>Ugurcan</a:t>
                      </a:r>
                      <a:r>
                        <a:rPr lang="ro-RO" sz="1100" b="0" i="0" u="none" strike="noStrike" dirty="0">
                          <a:solidFill>
                            <a:schemeClr val="bg1"/>
                          </a:solidFill>
                          <a:effectLst/>
                          <a:latin typeface="Calibri" panose="020F0502020204030204" pitchFamily="34" charset="0"/>
                        </a:rPr>
                        <a:t> Acar</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b="0" i="0" u="sng" strike="noStrike" dirty="0">
                          <a:solidFill>
                            <a:schemeClr val="bg1"/>
                          </a:solidFill>
                          <a:effectLst/>
                          <a:latin typeface="Calibri" panose="020F0502020204030204" pitchFamily="34" charset="0"/>
                          <a:hlinkClick r:id="rId10"/>
                        </a:rPr>
                        <a:t>acarugurcan@gmail.com</a:t>
                      </a:r>
                      <a:r>
                        <a:rPr lang="en-US" sz="1100" b="0" i="0" u="sng" strike="noStrike" dirty="0">
                          <a:solidFill>
                            <a:schemeClr val="bg1"/>
                          </a:solidFill>
                          <a:effectLst/>
                          <a:latin typeface="Calibri" panose="020F0502020204030204" pitchFamily="34" charset="0"/>
                        </a:rPr>
                        <a:t> </a:t>
                      </a:r>
                    </a:p>
                  </a:txBody>
                  <a:tcPr marL="7620" marR="7620" marT="7620" marB="0" anchor="b"/>
                </a:tc>
                <a:tc>
                  <a:txBody>
                    <a:bodyPr/>
                    <a:lstStyle/>
                    <a:p>
                      <a:pPr algn="l" fontAlgn="b"/>
                      <a:r>
                        <a:rPr lang="en-US" sz="1100" u="none" strike="noStrike" dirty="0">
                          <a:solidFill>
                            <a:schemeClr val="bg1"/>
                          </a:solidFill>
                          <a:effectLst/>
                        </a:rPr>
                        <a:t>Project responsible </a:t>
                      </a:r>
                      <a:r>
                        <a:rPr lang="ro-RO" sz="1100" u="none" strike="noStrike" dirty="0">
                          <a:solidFill>
                            <a:schemeClr val="bg1"/>
                          </a:solidFill>
                          <a:effectLst/>
                        </a:rPr>
                        <a:t>MI</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2"/>
                  </a:ext>
                </a:extLst>
              </a:tr>
              <a:tr h="182880">
                <a:tc>
                  <a:txBody>
                    <a:bodyPr/>
                    <a:lstStyle/>
                    <a:p>
                      <a:pPr algn="l" fontAlgn="b"/>
                      <a:r>
                        <a:rPr lang="en-GB" sz="1000" b="0" i="0" kern="1200" dirty="0" err="1">
                          <a:solidFill>
                            <a:schemeClr val="bg1"/>
                          </a:solidFill>
                          <a:effectLst/>
                          <a:latin typeface="Arial" panose="020B0604020202020204" pitchFamily="34" charset="0"/>
                          <a:ea typeface="+mn-ea"/>
                          <a:cs typeface="Arial" panose="020B0604020202020204" pitchFamily="34" charset="0"/>
                        </a:rPr>
                        <a:t>Tomaž</a:t>
                      </a:r>
                      <a:r>
                        <a:rPr lang="en-GB" sz="1000" b="0" i="0" kern="1200" dirty="0">
                          <a:solidFill>
                            <a:schemeClr val="bg1"/>
                          </a:solidFill>
                          <a:effectLst/>
                          <a:latin typeface="Arial" panose="020B0604020202020204" pitchFamily="34" charset="0"/>
                          <a:ea typeface="+mn-ea"/>
                          <a:cs typeface="Arial" panose="020B0604020202020204" pitchFamily="34" charset="0"/>
                        </a:rPr>
                        <a:t> </a:t>
                      </a:r>
                      <a:r>
                        <a:rPr lang="en-GB" sz="1000" b="0" i="0" kern="1200" dirty="0" err="1">
                          <a:solidFill>
                            <a:schemeClr val="bg1"/>
                          </a:solidFill>
                          <a:effectLst/>
                          <a:latin typeface="Arial" panose="020B0604020202020204" pitchFamily="34" charset="0"/>
                          <a:ea typeface="+mn-ea"/>
                          <a:cs typeface="Arial" panose="020B0604020202020204" pitchFamily="34" charset="0"/>
                        </a:rPr>
                        <a:t>Gregorič</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200" b="0" i="0" kern="1200" dirty="0">
                          <a:solidFill>
                            <a:schemeClr val="bg1"/>
                          </a:solidFill>
                          <a:effectLst/>
                          <a:latin typeface="+mn-lt"/>
                          <a:ea typeface="+mn-ea"/>
                          <a:cs typeface="+mn-cs"/>
                          <a:hlinkClick r:id="rId11"/>
                        </a:rPr>
                        <a:t>tomaz.gregoric@spinaker.si</a:t>
                      </a:r>
                      <a:endParaRPr lang="en-US" sz="12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3"/>
                  </a:ext>
                </a:extLst>
              </a:tr>
              <a:tr h="0">
                <a:tc>
                  <a:txBody>
                    <a:bodyPr/>
                    <a:lstStyle/>
                    <a:p>
                      <a:pPr algn="l" fontAlgn="b"/>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17671588"/>
              </p:ext>
            </p:extLst>
          </p:nvPr>
        </p:nvGraphicFramePr>
        <p:xfrm>
          <a:off x="59033" y="4031779"/>
          <a:ext cx="5544615" cy="2813192"/>
        </p:xfrm>
        <a:graphic>
          <a:graphicData uri="http://schemas.openxmlformats.org/drawingml/2006/table">
            <a:tbl>
              <a:tblPr>
                <a:tableStyleId>{3B4B98B0-60AC-42C2-AFA5-B58CD77FA1E5}</a:tableStyleId>
              </a:tblPr>
              <a:tblGrid>
                <a:gridCol w="1554819">
                  <a:extLst>
                    <a:ext uri="{9D8B030D-6E8A-4147-A177-3AD203B41FA5}">
                      <a16:colId xmlns="" xmlns:a16="http://schemas.microsoft.com/office/drawing/2014/main" val="20000"/>
                    </a:ext>
                  </a:extLst>
                </a:gridCol>
                <a:gridCol w="2197873">
                  <a:extLst>
                    <a:ext uri="{9D8B030D-6E8A-4147-A177-3AD203B41FA5}">
                      <a16:colId xmlns="" xmlns:a16="http://schemas.microsoft.com/office/drawing/2014/main" val="20001"/>
                    </a:ext>
                  </a:extLst>
                </a:gridCol>
                <a:gridCol w="1791923">
                  <a:extLst>
                    <a:ext uri="{9D8B030D-6E8A-4147-A177-3AD203B41FA5}">
                      <a16:colId xmlns="" xmlns:a16="http://schemas.microsoft.com/office/drawing/2014/main" val="20002"/>
                    </a:ext>
                  </a:extLst>
                </a:gridCol>
              </a:tblGrid>
              <a:tr h="193131">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Polish Naval Academy (PNA)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59833">
                <a:tc>
                  <a:txBody>
                    <a:bodyPr/>
                    <a:lstStyle/>
                    <a:p>
                      <a:pPr algn="ctr" fontAlgn="b"/>
                      <a:r>
                        <a:rPr lang="en-US" sz="1100" u="none" strike="noStrike" dirty="0">
                          <a:solidFill>
                            <a:schemeClr val="bg1"/>
                          </a:solidFill>
                          <a:effectLst/>
                        </a:rPr>
                        <a:t>Name</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1"/>
                  </a:ext>
                </a:extLst>
              </a:tr>
              <a:tr h="236405">
                <a:tc>
                  <a:txBody>
                    <a:bodyPr/>
                    <a:lstStyle/>
                    <a:p>
                      <a:pPr algn="l" fontAlgn="b"/>
                      <a:r>
                        <a:rPr lang="en-GB" sz="1100" b="0" i="0" kern="1200" dirty="0">
                          <a:solidFill>
                            <a:schemeClr val="bg1"/>
                          </a:solidFill>
                          <a:effectLst/>
                          <a:latin typeface="+mn-lt"/>
                          <a:ea typeface="+mn-ea"/>
                          <a:cs typeface="+mn-cs"/>
                        </a:rPr>
                        <a:t>Artur </a:t>
                      </a:r>
                      <a:r>
                        <a:rPr lang="en-GB" sz="1100" b="0" i="0" kern="1200" dirty="0" err="1">
                          <a:solidFill>
                            <a:schemeClr val="bg1"/>
                          </a:solidFill>
                          <a:effectLst/>
                          <a:latin typeface="+mn-lt"/>
                          <a:ea typeface="+mn-ea"/>
                          <a:cs typeface="+mn-cs"/>
                        </a:rPr>
                        <a:t>Bogdanowicz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a.bogdanowicz@amw.gdynia.pl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Project </a:t>
                      </a:r>
                      <a:r>
                        <a:rPr lang="ro-RO" sz="1100" b="0" i="0" u="none" strike="noStrike" dirty="0" err="1">
                          <a:solidFill>
                            <a:schemeClr val="bg1"/>
                          </a:solidFill>
                          <a:effectLst/>
                          <a:latin typeface="Calibri" panose="020F0502020204030204" pitchFamily="34" charset="0"/>
                        </a:rPr>
                        <a:t>responsible</a:t>
                      </a:r>
                      <a:r>
                        <a:rPr lang="ro-RO" sz="1100" b="0" i="0" u="none" strike="noStrike" dirty="0">
                          <a:solidFill>
                            <a:schemeClr val="bg1"/>
                          </a:solidFill>
                          <a:effectLst/>
                          <a:latin typeface="Calibri" panose="020F0502020204030204" pitchFamily="34" charset="0"/>
                        </a:rPr>
                        <a:t> </a:t>
                      </a:r>
                      <a:r>
                        <a:rPr lang="en-US" sz="1100" b="0" i="0" u="none" strike="noStrike" dirty="0">
                          <a:solidFill>
                            <a:schemeClr val="bg1"/>
                          </a:solidFill>
                          <a:effectLst/>
                          <a:latin typeface="Calibri" panose="020F0502020204030204" pitchFamily="34" charset="0"/>
                        </a:rPr>
                        <a:t>PNA</a:t>
                      </a:r>
                    </a:p>
                  </a:txBody>
                  <a:tcPr marL="7620" marR="7620" marT="7620" marB="0" anchor="b"/>
                </a:tc>
                <a:extLst>
                  <a:ext uri="{0D108BD9-81ED-4DB2-BD59-A6C34878D82A}">
                    <a16:rowId xmlns="" xmlns:a16="http://schemas.microsoft.com/office/drawing/2014/main" val="268600945"/>
                  </a:ext>
                </a:extLst>
              </a:tr>
              <a:tr h="236405">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Kluczyk</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m.kluczyk@amw.gdynia.pl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2683685441"/>
                  </a:ext>
                </a:extLst>
              </a:tr>
              <a:tr h="154879">
                <a:tc>
                  <a:txBody>
                    <a:bodyPr/>
                    <a:lstStyle/>
                    <a:p>
                      <a:pPr algn="l" fontAlgn="b"/>
                      <a:r>
                        <a:rPr lang="en-GB" sz="1100" b="0" i="0" kern="1200" dirty="0">
                          <a:solidFill>
                            <a:schemeClr val="bg1"/>
                          </a:solidFill>
                          <a:effectLst/>
                          <a:latin typeface="+mn-lt"/>
                          <a:ea typeface="+mn-ea"/>
                          <a:cs typeface="+mn-cs"/>
                        </a:rPr>
                        <a:t>Andrzej </a:t>
                      </a:r>
                      <a:r>
                        <a:rPr lang="en-GB" sz="1100" b="0" i="0" kern="1200" dirty="0" err="1">
                          <a:solidFill>
                            <a:schemeClr val="bg1"/>
                          </a:solidFill>
                          <a:effectLst/>
                          <a:latin typeface="+mn-lt"/>
                          <a:ea typeface="+mn-ea"/>
                          <a:cs typeface="+mn-cs"/>
                        </a:rPr>
                        <a:t>Grządziela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a.grzadziela@amw.gdynia.pl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en-US" sz="1100" b="0" i="0" u="none" strike="noStrike" dirty="0">
                          <a:solidFill>
                            <a:schemeClr val="bg1"/>
                          </a:solidFill>
                          <a:effectLst/>
                          <a:latin typeface="Calibri" panose="020F0502020204030204" pitchFamily="34" charset="0"/>
                        </a:rPr>
                        <a:t>Instructor </a:t>
                      </a:r>
                    </a:p>
                  </a:txBody>
                  <a:tcPr marL="7620" marR="7620" marT="7620" marB="0" anchor="b"/>
                </a:tc>
                <a:extLst>
                  <a:ext uri="{0D108BD9-81ED-4DB2-BD59-A6C34878D82A}">
                    <a16:rowId xmlns="" xmlns:a16="http://schemas.microsoft.com/office/drawing/2014/main" val="3746121952"/>
                  </a:ext>
                </a:extLst>
              </a:tr>
              <a:tr h="154879">
                <a:tc>
                  <a:txBody>
                    <a:bodyPr/>
                    <a:lstStyle/>
                    <a:p>
                      <a:pPr algn="l" fontAlgn="b"/>
                      <a:r>
                        <a:rPr lang="en-GB" sz="1100" b="0" i="0" kern="1200" dirty="0" err="1">
                          <a:solidFill>
                            <a:schemeClr val="bg1"/>
                          </a:solidFill>
                          <a:effectLst/>
                          <a:latin typeface="+mn-lt"/>
                          <a:ea typeface="+mn-ea"/>
                          <a:cs typeface="+mn-cs"/>
                        </a:rPr>
                        <a:t>Paweł</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Wirkowski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p.wirkowski@amw.gdynia.pl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336088427"/>
                  </a:ext>
                </a:extLst>
              </a:tr>
              <a:tr h="191542">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Zacharewicz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m.zacharewicz@amw.gdynia.pl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482829989"/>
                  </a:ext>
                </a:extLst>
              </a:tr>
              <a:tr h="154879">
                <a:tc>
                  <a:txBody>
                    <a:bodyPr/>
                    <a:lstStyle/>
                    <a:p>
                      <a:pPr algn="l" fontAlgn="b"/>
                      <a:r>
                        <a:rPr lang="en-GB" sz="1100" b="0" i="0" kern="1200" dirty="0">
                          <a:solidFill>
                            <a:schemeClr val="bg1"/>
                          </a:solidFill>
                          <a:effectLst/>
                          <a:latin typeface="+mn-lt"/>
                          <a:ea typeface="+mn-ea"/>
                          <a:cs typeface="+mn-cs"/>
                        </a:rPr>
                        <a:t>Iwona </a:t>
                      </a:r>
                      <a:r>
                        <a:rPr lang="en-GB" sz="1100" b="0" i="0" kern="1200" dirty="0" err="1">
                          <a:solidFill>
                            <a:schemeClr val="bg1"/>
                          </a:solidFill>
                          <a:effectLst/>
                          <a:latin typeface="+mn-lt"/>
                          <a:ea typeface="+mn-ea"/>
                          <a:cs typeface="+mn-cs"/>
                        </a:rPr>
                        <a:t>Królikowska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i.królikowska@amw.gdynia.pl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2935151109"/>
                  </a:ext>
                </a:extLst>
              </a:tr>
              <a:tr h="0">
                <a:tc>
                  <a:txBody>
                    <a:bodyPr/>
                    <a:lstStyle/>
                    <a:p>
                      <a:pPr algn="l" fontAlgn="b"/>
                      <a:r>
                        <a:rPr lang="en-GB" sz="1100" b="0" i="0" kern="1200" dirty="0">
                          <a:solidFill>
                            <a:schemeClr val="bg1"/>
                          </a:solidFill>
                          <a:effectLst/>
                          <a:latin typeface="+mn-lt"/>
                          <a:ea typeface="+mn-ea"/>
                          <a:cs typeface="+mn-cs"/>
                        </a:rPr>
                        <a:t>Adam </a:t>
                      </a:r>
                      <a:r>
                        <a:rPr lang="en-GB" sz="1100" b="0" i="0" kern="1200" dirty="0" err="1">
                          <a:solidFill>
                            <a:schemeClr val="bg1"/>
                          </a:solidFill>
                          <a:effectLst/>
                          <a:latin typeface="+mn-lt"/>
                          <a:ea typeface="+mn-ea"/>
                          <a:cs typeface="+mn-cs"/>
                        </a:rPr>
                        <a:t>Polak</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a.polak@amw.gdynia.pl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631741173"/>
                  </a:ext>
                </a:extLst>
              </a:tr>
              <a:tr h="0">
                <a:tc>
                  <a:txBody>
                    <a:bodyPr/>
                    <a:lstStyle/>
                    <a:p>
                      <a:pPr algn="l" fontAlgn="b"/>
                      <a:r>
                        <a:rPr lang="en-GB" sz="1100" b="0" i="0" kern="1200" dirty="0" err="1">
                          <a:solidFill>
                            <a:schemeClr val="bg1"/>
                          </a:solidFill>
                          <a:effectLst/>
                          <a:latin typeface="+mn-lt"/>
                          <a:ea typeface="+mn-ea"/>
                          <a:cs typeface="+mn-cs"/>
                        </a:rPr>
                        <a:t>Radosław</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Kiciński</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r.kicinski@amw.gdynia.pl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135225583"/>
                  </a:ext>
                </a:extLst>
              </a:tr>
              <a:tr h="0">
                <a:tc>
                  <a:txBody>
                    <a:bodyPr/>
                    <a:lstStyle/>
                    <a:p>
                      <a:pPr algn="l" fontAlgn="b"/>
                      <a:r>
                        <a:rPr lang="en-GB" sz="1100" b="0" i="0" kern="1200" dirty="0">
                          <a:solidFill>
                            <a:schemeClr val="bg1"/>
                          </a:solidFill>
                          <a:effectLst/>
                          <a:latin typeface="+mn-lt"/>
                          <a:ea typeface="+mn-ea"/>
                          <a:cs typeface="+mn-cs"/>
                        </a:rPr>
                        <a:t>Piotr </a:t>
                      </a:r>
                      <a:r>
                        <a:rPr lang="en-GB" sz="1100" b="0" i="0" kern="1200" dirty="0" err="1">
                          <a:solidFill>
                            <a:schemeClr val="bg1"/>
                          </a:solidFill>
                          <a:effectLst/>
                          <a:latin typeface="+mn-lt"/>
                          <a:ea typeface="+mn-ea"/>
                          <a:cs typeface="+mn-cs"/>
                        </a:rPr>
                        <a:t>Zwolan</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p.zwolan@amw.gdynia.pl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950438479"/>
                  </a:ext>
                </a:extLst>
              </a:tr>
              <a:tr h="0">
                <a:tc>
                  <a:txBody>
                    <a:bodyPr/>
                    <a:lstStyle/>
                    <a:p>
                      <a:pPr algn="l" fontAlgn="b"/>
                      <a:r>
                        <a:rPr lang="en-GB" sz="1100" b="0" i="0" kern="1200" dirty="0">
                          <a:solidFill>
                            <a:schemeClr val="bg1"/>
                          </a:solidFill>
                          <a:effectLst/>
                          <a:latin typeface="+mn-lt"/>
                          <a:ea typeface="+mn-ea"/>
                          <a:cs typeface="+mn-cs"/>
                        </a:rPr>
                        <a:t>PhD </a:t>
                      </a:r>
                      <a:r>
                        <a:rPr lang="en-GB" sz="1100" b="0" i="0" kern="1200" dirty="0" err="1">
                          <a:solidFill>
                            <a:schemeClr val="bg1"/>
                          </a:solidFill>
                          <a:effectLst/>
                          <a:latin typeface="+mn-lt"/>
                          <a:ea typeface="+mn-ea"/>
                          <a:cs typeface="+mn-cs"/>
                        </a:rPr>
                        <a:t>Sławomir</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Świerczyński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s.swierczynski@amw.gdynia.pl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2957029196"/>
                  </a:ext>
                </a:extLst>
              </a:tr>
              <a:tr h="0">
                <a:tc>
                  <a:txBody>
                    <a:bodyPr/>
                    <a:lstStyle/>
                    <a:p>
                      <a:pPr algn="l" fontAlgn="b"/>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Łukasz</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Marchel</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l.marchel@amw.gdynia.pl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3574109062"/>
                  </a:ext>
                </a:extLst>
              </a:tr>
              <a:tr h="154879">
                <a:tc>
                  <a:txBody>
                    <a:bodyPr/>
                    <a:lstStyle/>
                    <a:p>
                      <a:pPr algn="l" fontAlgn="b"/>
                      <a:r>
                        <a:rPr lang="en-GB" sz="1100" b="0" i="0" kern="1200" dirty="0">
                          <a:solidFill>
                            <a:schemeClr val="bg1"/>
                          </a:solidFill>
                          <a:effectLst/>
                          <a:latin typeface="+mn-lt"/>
                          <a:ea typeface="+mn-ea"/>
                          <a:cs typeface="+mn-cs"/>
                        </a:rPr>
                        <a:t>Arkadiusz Adamczyk</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a.adamczyk@amw.gdynia.pl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3048908951"/>
                  </a:ext>
                </a:extLst>
              </a:tr>
              <a:tr h="131553">
                <a:tc>
                  <a:txBody>
                    <a:bodyPr/>
                    <a:lstStyle/>
                    <a:p>
                      <a:pPr algn="l" fontAlgn="b"/>
                      <a:r>
                        <a:rPr lang="en-GB" sz="1100" b="0" i="0" kern="1200" dirty="0">
                          <a:solidFill>
                            <a:schemeClr val="bg1"/>
                          </a:solidFill>
                          <a:effectLst/>
                          <a:latin typeface="+mn-lt"/>
                          <a:ea typeface="+mn-ea"/>
                          <a:cs typeface="+mn-cs"/>
                        </a:rPr>
                        <a:t>Joanna </a:t>
                      </a:r>
                      <a:r>
                        <a:rPr lang="en-GB" sz="1100" b="0" i="0" kern="1200" dirty="0" err="1">
                          <a:solidFill>
                            <a:schemeClr val="bg1"/>
                          </a:solidFill>
                          <a:effectLst/>
                          <a:latin typeface="+mn-lt"/>
                          <a:ea typeface="+mn-ea"/>
                          <a:cs typeface="+mn-cs"/>
                        </a:rPr>
                        <a:t>Szczepankowska</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j.szczepankowska@amw.gdynia.pl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Administrative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75067150"/>
              </p:ext>
            </p:extLst>
          </p:nvPr>
        </p:nvGraphicFramePr>
        <p:xfrm>
          <a:off x="6339333" y="1670944"/>
          <a:ext cx="5400600" cy="1333500"/>
        </p:xfrm>
        <a:graphic>
          <a:graphicData uri="http://schemas.openxmlformats.org/drawingml/2006/table">
            <a:tbl>
              <a:tblPr>
                <a:tableStyleId>{3B4B98B0-60AC-42C2-AFA5-B58CD77FA1E5}</a:tableStyleId>
              </a:tblPr>
              <a:tblGrid>
                <a:gridCol w="1564366">
                  <a:extLst>
                    <a:ext uri="{9D8B030D-6E8A-4147-A177-3AD203B41FA5}">
                      <a16:colId xmlns="" xmlns:a16="http://schemas.microsoft.com/office/drawing/2014/main" val="20000"/>
                    </a:ext>
                  </a:extLst>
                </a:gridCol>
                <a:gridCol w="1933839">
                  <a:extLst>
                    <a:ext uri="{9D8B030D-6E8A-4147-A177-3AD203B41FA5}">
                      <a16:colId xmlns="" xmlns:a16="http://schemas.microsoft.com/office/drawing/2014/main" val="20001"/>
                    </a:ext>
                  </a:extLst>
                </a:gridCol>
                <a:gridCol w="1902395">
                  <a:extLst>
                    <a:ext uri="{9D8B030D-6E8A-4147-A177-3AD203B41FA5}">
                      <a16:colId xmlns="" xmlns:a16="http://schemas.microsoft.com/office/drawing/2014/main" val="20002"/>
                    </a:ext>
                  </a:extLst>
                </a:gridCol>
              </a:tblGrid>
              <a:tr h="76964">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Lithuanian Maritime Academy (LMA)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1"/>
                  </a:ext>
                </a:extLst>
              </a:tr>
              <a:tr h="182880">
                <a:tc>
                  <a:txBody>
                    <a:bodyPr/>
                    <a:lstStyle/>
                    <a:p>
                      <a:pPr algn="l" fontAlgn="b"/>
                      <a:r>
                        <a:rPr lang="en-US" sz="1100" u="none" strike="noStrike" dirty="0">
                          <a:solidFill>
                            <a:schemeClr val="bg1"/>
                          </a:solidFill>
                          <a:effectLst/>
                        </a:rPr>
                        <a:t>Rima </a:t>
                      </a:r>
                      <a:r>
                        <a:rPr lang="en-US" sz="1100" u="none" strike="noStrike" dirty="0" err="1">
                          <a:solidFill>
                            <a:schemeClr val="bg1"/>
                          </a:solidFill>
                          <a:effectLst/>
                        </a:rPr>
                        <a:t>Mickiene</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a:solidFill>
                            <a:schemeClr val="bg1"/>
                          </a:solidFill>
                          <a:effectLst/>
                          <a:hlinkClick r:id="rId12"/>
                        </a:rPr>
                        <a:t>r.mickiene@lajm.lt</a:t>
                      </a:r>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LMA</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2"/>
                  </a:ext>
                </a:extLst>
              </a:tr>
              <a:tr h="182880">
                <a:tc>
                  <a:txBody>
                    <a:bodyPr/>
                    <a:lstStyle/>
                    <a:p>
                      <a:pPr algn="l" fontAlgn="b"/>
                      <a:r>
                        <a:rPr lang="lt-LT" sz="1100" u="none" strike="noStrike" kern="1200" dirty="0">
                          <a:solidFill>
                            <a:schemeClr val="bg1"/>
                          </a:solidFill>
                          <a:effectLst/>
                          <a:latin typeface="+mn-lt"/>
                          <a:ea typeface="+mn-ea"/>
                          <a:cs typeface="+mn-cs"/>
                        </a:rPr>
                        <a:t>Kęstutis Žalys</a:t>
                      </a:r>
                      <a:endParaRPr lang="en-US" sz="1100" u="none" strike="noStrike" kern="1200" dirty="0">
                        <a:solidFill>
                          <a:schemeClr val="bg1"/>
                        </a:solidFill>
                        <a:effectLst/>
                        <a:latin typeface="+mn-lt"/>
                        <a:ea typeface="+mn-ea"/>
                        <a:cs typeface="+mn-cs"/>
                      </a:endParaRPr>
                    </a:p>
                  </a:txBody>
                  <a:tcPr marL="7620" marR="7620" marT="7620" marB="0" anchor="b"/>
                </a:tc>
                <a:tc>
                  <a:txBody>
                    <a:bodyPr/>
                    <a:lstStyle/>
                    <a:p>
                      <a:pPr algn="l" fontAlgn="b"/>
                      <a:r>
                        <a:rPr lang="lt-LT" sz="1100" u="sng" strike="noStrike" dirty="0">
                          <a:solidFill>
                            <a:schemeClr val="bg1"/>
                          </a:solidFill>
                          <a:effectLst/>
                          <a:hlinkClick r:id="rId13"/>
                        </a:rPr>
                        <a:t>k.zalys@lajm.lt</a:t>
                      </a:r>
                      <a:r>
                        <a:rPr lang="ro-RO" sz="1100" u="sng" strike="noStrike" dirty="0">
                          <a:solidFill>
                            <a:schemeClr val="bg1"/>
                          </a:solidFill>
                          <a:effectLst/>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3"/>
                  </a:ext>
                </a:extLst>
              </a:tr>
              <a:tr h="182880">
                <a:tc>
                  <a:txBody>
                    <a:bodyPr/>
                    <a:lstStyle/>
                    <a:p>
                      <a:pPr algn="l" fontAlgn="b"/>
                      <a:r>
                        <a:rPr lang="lt-LT" sz="1100" u="none" strike="noStrike" kern="1200" dirty="0">
                          <a:solidFill>
                            <a:schemeClr val="bg1"/>
                          </a:solidFill>
                          <a:effectLst/>
                          <a:latin typeface="+mn-lt"/>
                          <a:ea typeface="+mn-ea"/>
                          <a:cs typeface="+mn-cs"/>
                        </a:rPr>
                        <a:t>Indrė </a:t>
                      </a:r>
                      <a:r>
                        <a:rPr lang="lt-LT" sz="1100" u="none" strike="noStrike" kern="1200" dirty="0" err="1">
                          <a:solidFill>
                            <a:schemeClr val="bg1"/>
                          </a:solidFill>
                          <a:effectLst/>
                          <a:latin typeface="+mn-lt"/>
                          <a:ea typeface="+mn-ea"/>
                          <a:cs typeface="+mn-cs"/>
                        </a:rPr>
                        <a:t>Diksė</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lt-LT" sz="1100" u="sng" strike="noStrike" dirty="0">
                          <a:solidFill>
                            <a:schemeClr val="bg1"/>
                          </a:solidFill>
                          <a:effectLst/>
                          <a:hlinkClick r:id="rId14"/>
                        </a:rPr>
                        <a:t>i.dikse@lajm.lt</a:t>
                      </a:r>
                      <a:r>
                        <a:rPr lang="ro-RO" sz="1100" u="sng" strike="noStrike" dirty="0">
                          <a:solidFill>
                            <a:schemeClr val="bg1"/>
                          </a:solidFill>
                          <a:effectLst/>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4"/>
                  </a:ext>
                </a:extLst>
              </a:tr>
              <a:tr h="190500">
                <a:tc>
                  <a:txBody>
                    <a:bodyPr/>
                    <a:lstStyle/>
                    <a:p>
                      <a:pPr algn="l" fontAlgn="b"/>
                      <a:r>
                        <a:rPr lang="en-US" sz="1100" u="none" strike="noStrike" dirty="0">
                          <a:solidFill>
                            <a:schemeClr val="bg1"/>
                          </a:solidFill>
                          <a:effectLst/>
                        </a:rPr>
                        <a:t>Vilma </a:t>
                      </a:r>
                      <a:r>
                        <a:rPr lang="en-US" sz="1100" u="none" strike="noStrike" dirty="0" err="1">
                          <a:solidFill>
                            <a:schemeClr val="bg1"/>
                          </a:solidFill>
                          <a:effectLst/>
                        </a:rPr>
                        <a:t>Locaitiene</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err="1">
                          <a:solidFill>
                            <a:schemeClr val="bg1"/>
                          </a:solidFill>
                          <a:effectLst/>
                          <a:hlinkClick r:id="rId15"/>
                        </a:rPr>
                        <a:t>v.locaitiene@lajm.lt</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5"/>
                  </a:ext>
                </a:extLst>
              </a:tr>
              <a:tr h="190500">
                <a:tc>
                  <a:txBody>
                    <a:bodyPr/>
                    <a:lstStyle/>
                    <a:p>
                      <a:pPr algn="l" fontAlgn="b"/>
                      <a:r>
                        <a:rPr lang="lt-LT" sz="1100" u="none" strike="noStrike" kern="1200" dirty="0">
                          <a:solidFill>
                            <a:schemeClr val="bg1"/>
                          </a:solidFill>
                          <a:effectLst/>
                          <a:latin typeface="+mn-lt"/>
                          <a:ea typeface="+mn-ea"/>
                          <a:cs typeface="+mn-cs"/>
                        </a:rPr>
                        <a:t>Sigita </a:t>
                      </a:r>
                      <a:r>
                        <a:rPr lang="lt-LT" sz="1100" u="none" strike="noStrike" kern="1200" dirty="0" err="1">
                          <a:solidFill>
                            <a:schemeClr val="bg1"/>
                          </a:solidFill>
                          <a:effectLst/>
                          <a:latin typeface="+mn-lt"/>
                          <a:ea typeface="+mn-ea"/>
                          <a:cs typeface="+mn-cs"/>
                        </a:rPr>
                        <a:t>Švanienė</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lt-LT" sz="1100" b="0" i="0" u="sng" strike="noStrike" dirty="0">
                          <a:solidFill>
                            <a:schemeClr val="bg1"/>
                          </a:solidFill>
                          <a:effectLst/>
                          <a:latin typeface="Calibri" panose="020F0502020204030204" pitchFamily="34" charset="0"/>
                          <a:hlinkClick r:id="rId16"/>
                        </a:rPr>
                        <a:t>s.svaniene@lajm.lt</a:t>
                      </a:r>
                      <a:r>
                        <a:rPr lang="ro-RO" sz="1100" b="0" i="0" u="sng" strike="noStrike" dirty="0">
                          <a:solidFill>
                            <a:schemeClr val="bg1"/>
                          </a:solidFill>
                          <a:effectLst/>
                          <a:latin typeface="Calibri" panose="020F0502020204030204" pitchFamily="34" charset="0"/>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4164231488"/>
                  </a:ext>
                </a:extLst>
              </a:tr>
            </a:tbl>
          </a:graphicData>
        </a:graphic>
      </p:graphicFrame>
      <p:sp>
        <p:nvSpPr>
          <p:cNvPr id="9" name="Flowchart: Process 8"/>
          <p:cNvSpPr/>
          <p:nvPr/>
        </p:nvSpPr>
        <p:spPr>
          <a:xfrm>
            <a:off x="6398359" y="1171572"/>
            <a:ext cx="5472608" cy="28658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Working teams</a:t>
            </a:r>
          </a:p>
        </p:txBody>
      </p:sp>
      <p:pic>
        <p:nvPicPr>
          <p:cNvPr id="20" name="Google Shape;58;p2">
            <a:extLst>
              <a:ext uri="{FF2B5EF4-FFF2-40B4-BE49-F238E27FC236}">
                <a16:creationId xmlns="" xmlns:a16="http://schemas.microsoft.com/office/drawing/2014/main" id="{7E9285BE-00E8-4C9D-9A57-ED23ACE4DDB8}"/>
              </a:ext>
            </a:extLst>
          </p:cNvPr>
          <p:cNvPicPr preferRelativeResize="0"/>
          <p:nvPr/>
        </p:nvPicPr>
        <p:blipFill rotWithShape="1">
          <a:blip r:embed="rId17">
            <a:alphaModFix/>
          </a:blip>
          <a:srcRect/>
          <a:stretch/>
        </p:blipFill>
        <p:spPr>
          <a:xfrm>
            <a:off x="3707834" y="204603"/>
            <a:ext cx="918708" cy="546173"/>
          </a:xfrm>
          <a:prstGeom prst="rect">
            <a:avLst/>
          </a:prstGeom>
          <a:noFill/>
          <a:ln>
            <a:noFill/>
          </a:ln>
        </p:spPr>
      </p:pic>
      <p:pic>
        <p:nvPicPr>
          <p:cNvPr id="21" name="Google Shape;64;p2" descr="metin içeren bir resim&#10;&#10;Açıklama otomatik olarak oluşturuldu">
            <a:extLst>
              <a:ext uri="{FF2B5EF4-FFF2-40B4-BE49-F238E27FC236}">
                <a16:creationId xmlns="" xmlns:a16="http://schemas.microsoft.com/office/drawing/2014/main" id="{470B5893-2ACB-431A-B340-5EF28E1B429C}"/>
              </a:ext>
            </a:extLst>
          </p:cNvPr>
          <p:cNvPicPr preferRelativeResize="0"/>
          <p:nvPr/>
        </p:nvPicPr>
        <p:blipFill rotWithShape="1">
          <a:blip r:embed="rId18">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 xmlns:a16="http://schemas.microsoft.com/office/drawing/2014/main" id="{19947968-AECE-48B5-9961-9EF508088C94}"/>
              </a:ext>
            </a:extLst>
          </p:cNvPr>
          <p:cNvPicPr>
            <a:picLocks noChangeAspect="1"/>
          </p:cNvPicPr>
          <p:nvPr/>
        </p:nvPicPr>
        <p:blipFill>
          <a:blip r:embed="rId19"/>
          <a:stretch>
            <a:fillRect/>
          </a:stretch>
        </p:blipFill>
        <p:spPr>
          <a:xfrm>
            <a:off x="2730298" y="13029"/>
            <a:ext cx="784943" cy="895691"/>
          </a:xfrm>
          <a:prstGeom prst="rect">
            <a:avLst/>
          </a:prstGeom>
        </p:spPr>
      </p:pic>
      <p:pic>
        <p:nvPicPr>
          <p:cNvPr id="23" name="Picture 22">
            <a:extLst>
              <a:ext uri="{FF2B5EF4-FFF2-40B4-BE49-F238E27FC236}">
                <a16:creationId xmlns="" xmlns:a16="http://schemas.microsoft.com/office/drawing/2014/main" id="{BA4C92EE-C70B-4ECD-8191-1BECAF5AD452}"/>
              </a:ext>
            </a:extLst>
          </p:cNvPr>
          <p:cNvPicPr>
            <a:picLocks noChangeAspect="1"/>
          </p:cNvPicPr>
          <p:nvPr/>
        </p:nvPicPr>
        <p:blipFill>
          <a:blip r:embed="rId20"/>
          <a:stretch>
            <a:fillRect/>
          </a:stretch>
        </p:blipFill>
        <p:spPr>
          <a:xfrm>
            <a:off x="6398359" y="-8389"/>
            <a:ext cx="1268781" cy="917109"/>
          </a:xfrm>
          <a:prstGeom prst="rect">
            <a:avLst/>
          </a:prstGeom>
        </p:spPr>
      </p:pic>
      <p:pic>
        <p:nvPicPr>
          <p:cNvPr id="24" name="Picture 23">
            <a:extLst>
              <a:ext uri="{FF2B5EF4-FFF2-40B4-BE49-F238E27FC236}">
                <a16:creationId xmlns="" xmlns:a16="http://schemas.microsoft.com/office/drawing/2014/main" id="{BDCC70D8-59A6-41FB-A661-B8AD9C5ECF48}"/>
              </a:ext>
            </a:extLst>
          </p:cNvPr>
          <p:cNvPicPr>
            <a:picLocks noChangeAspect="1"/>
          </p:cNvPicPr>
          <p:nvPr/>
        </p:nvPicPr>
        <p:blipFill>
          <a:blip r:embed="rId21"/>
          <a:stretch>
            <a:fillRect/>
          </a:stretch>
        </p:blipFill>
        <p:spPr>
          <a:xfrm>
            <a:off x="9286280" y="90075"/>
            <a:ext cx="2901608" cy="575487"/>
          </a:xfrm>
          <a:prstGeom prst="rect">
            <a:avLst/>
          </a:prstGeom>
        </p:spPr>
      </p:pic>
      <p:pic>
        <p:nvPicPr>
          <p:cNvPr id="25" name="Picture 24">
            <a:extLst>
              <a:ext uri="{FF2B5EF4-FFF2-40B4-BE49-F238E27FC236}">
                <a16:creationId xmlns="" xmlns:a16="http://schemas.microsoft.com/office/drawing/2014/main" id="{9B8794E7-B11F-4CE5-A54F-4D8A72E37289}"/>
              </a:ext>
            </a:extLst>
          </p:cNvPr>
          <p:cNvPicPr>
            <a:picLocks noChangeAspect="1"/>
          </p:cNvPicPr>
          <p:nvPr/>
        </p:nvPicPr>
        <p:blipFill>
          <a:blip r:embed="rId22"/>
          <a:stretch>
            <a:fillRect/>
          </a:stretch>
        </p:blipFill>
        <p:spPr>
          <a:xfrm>
            <a:off x="0" y="56333"/>
            <a:ext cx="2746694" cy="564356"/>
          </a:xfrm>
          <a:prstGeom prst="rect">
            <a:avLst/>
          </a:prstGeom>
        </p:spPr>
      </p:pic>
      <p:pic>
        <p:nvPicPr>
          <p:cNvPr id="26" name="Picture 25">
            <a:extLst>
              <a:ext uri="{FF2B5EF4-FFF2-40B4-BE49-F238E27FC236}">
                <a16:creationId xmlns="" xmlns:a16="http://schemas.microsoft.com/office/drawing/2014/main" id="{45CBC6E1-D6D9-47AE-8980-3661C45679D3}"/>
              </a:ext>
            </a:extLst>
          </p:cNvPr>
          <p:cNvPicPr>
            <a:picLocks noChangeAspect="1"/>
          </p:cNvPicPr>
          <p:nvPr/>
        </p:nvPicPr>
        <p:blipFill rotWithShape="1">
          <a:blip r:embed="rId23"/>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 xmlns:a16="http://schemas.microsoft.com/office/drawing/2014/main" id="{2E4DFDDC-41DA-416F-8BB9-A9A92427DB02}"/>
              </a:ext>
            </a:extLst>
          </p:cNvPr>
          <p:cNvPicPr>
            <a:picLocks noChangeAspect="1" noChangeArrowheads="1"/>
          </p:cNvPicPr>
          <p:nvPr/>
        </p:nvPicPr>
        <p:blipFill>
          <a:blip r:embed="rId24" cstate="print"/>
          <a:srcRect/>
          <a:stretch>
            <a:fillRect/>
          </a:stretch>
        </p:blipFill>
        <p:spPr bwMode="auto">
          <a:xfrm>
            <a:off x="5566698" y="0"/>
            <a:ext cx="784943" cy="1021644"/>
          </a:xfrm>
          <a:prstGeom prst="rect">
            <a:avLst/>
          </a:prstGeom>
          <a:noFill/>
          <a:ln w="9525">
            <a:noFill/>
            <a:miter lim="800000"/>
            <a:headEnd/>
            <a:tailEnd/>
          </a:ln>
        </p:spPr>
      </p:pic>
      <p:graphicFrame>
        <p:nvGraphicFramePr>
          <p:cNvPr id="16" name="Table 15">
            <a:extLst>
              <a:ext uri="{FF2B5EF4-FFF2-40B4-BE49-F238E27FC236}">
                <a16:creationId xmlns="" xmlns:a16="http://schemas.microsoft.com/office/drawing/2014/main" id="{56646B25-1CF4-4A6A-A824-392C8F4BE455}"/>
              </a:ext>
            </a:extLst>
          </p:cNvPr>
          <p:cNvGraphicFramePr>
            <a:graphicFrameLocks noGrp="1"/>
          </p:cNvGraphicFramePr>
          <p:nvPr>
            <p:extLst>
              <p:ext uri="{D42A27DB-BD31-4B8C-83A1-F6EECF244321}">
                <p14:modId xmlns:p14="http://schemas.microsoft.com/office/powerpoint/2010/main" val="296793369"/>
              </p:ext>
            </p:extLst>
          </p:nvPr>
        </p:nvGraphicFramePr>
        <p:xfrm>
          <a:off x="6323444" y="3121539"/>
          <a:ext cx="5544616" cy="3786828"/>
        </p:xfrm>
        <a:graphic>
          <a:graphicData uri="http://schemas.openxmlformats.org/drawingml/2006/table">
            <a:tbl>
              <a:tblPr>
                <a:tableStyleId>{3B4B98B0-60AC-42C2-AFA5-B58CD77FA1E5}</a:tableStyleId>
              </a:tblPr>
              <a:tblGrid>
                <a:gridCol w="1606082">
                  <a:extLst>
                    <a:ext uri="{9D8B030D-6E8A-4147-A177-3AD203B41FA5}">
                      <a16:colId xmlns="" xmlns:a16="http://schemas.microsoft.com/office/drawing/2014/main" val="20000"/>
                    </a:ext>
                  </a:extLst>
                </a:gridCol>
                <a:gridCol w="1985408">
                  <a:extLst>
                    <a:ext uri="{9D8B030D-6E8A-4147-A177-3AD203B41FA5}">
                      <a16:colId xmlns="" xmlns:a16="http://schemas.microsoft.com/office/drawing/2014/main" val="20001"/>
                    </a:ext>
                  </a:extLst>
                </a:gridCol>
                <a:gridCol w="1953126">
                  <a:extLst>
                    <a:ext uri="{9D8B030D-6E8A-4147-A177-3AD203B41FA5}">
                      <a16:colId xmlns="" xmlns:a16="http://schemas.microsoft.com/office/drawing/2014/main" val="20002"/>
                    </a:ext>
                  </a:extLst>
                </a:gridCol>
              </a:tblGrid>
              <a:tr h="205740">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Bulgarian Naval Academy (NVNA)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1"/>
                  </a:ext>
                </a:extLst>
              </a:tr>
              <a:tr h="182880">
                <a:tc>
                  <a:txBody>
                    <a:bodyPr/>
                    <a:lstStyle/>
                    <a:p>
                      <a:pPr algn="l" fontAlgn="b"/>
                      <a:r>
                        <a:rPr lang="ro-RO" sz="1100" b="0" i="0" u="none" strike="noStrike" dirty="0">
                          <a:solidFill>
                            <a:schemeClr val="bg1"/>
                          </a:solidFill>
                          <a:effectLst/>
                          <a:latin typeface="Calibri" panose="020F0502020204030204" pitchFamily="34" charset="0"/>
                        </a:rPr>
                        <a:t>Ivo </a:t>
                      </a:r>
                      <a:r>
                        <a:rPr lang="en-US" sz="1100" b="0" i="0" u="none" strike="noStrike" dirty="0" err="1">
                          <a:solidFill>
                            <a:schemeClr val="bg1"/>
                          </a:solidFill>
                          <a:effectLst/>
                          <a:latin typeface="Calibri" panose="020F0502020204030204" pitchFamily="34" charset="0"/>
                        </a:rPr>
                        <a:t>Yotsov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25"/>
                        </a:rPr>
                        <a:t>ivo.yotsov@nvna.eu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responsible NVNA</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2"/>
                  </a:ext>
                </a:extLst>
              </a:tr>
              <a:tr h="182880">
                <a:tc>
                  <a:txBody>
                    <a:bodyPr/>
                    <a:lstStyle/>
                    <a:p>
                      <a:pPr>
                        <a:lnSpc>
                          <a:spcPct val="107000"/>
                        </a:lnSpc>
                        <a:spcAft>
                          <a:spcPts val="800"/>
                        </a:spcAft>
                      </a:pP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George Dimitrov</a:t>
                      </a:r>
                    </a:p>
                  </a:txBody>
                  <a:tcPr marL="7620" marR="7620" marT="7620" marB="0" anchor="b"/>
                </a:tc>
                <a:tc>
                  <a:txBody>
                    <a:bodyPr/>
                    <a:lstStyle/>
                    <a:p>
                      <a:pPr>
                        <a:lnSpc>
                          <a:spcPct val="107000"/>
                        </a:lnSpc>
                        <a:spcAft>
                          <a:spcPts val="800"/>
                        </a:spcAft>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6"/>
                        </a:rPr>
                        <a:t>g.dimitrov@nvna.eu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Project implementation expert</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7620" marR="7620" marT="7620" marB="0" anchor="b"/>
                </a:tc>
                <a:extLst>
                  <a:ext uri="{0D108BD9-81ED-4DB2-BD59-A6C34878D82A}">
                    <a16:rowId xmlns="" xmlns:a16="http://schemas.microsoft.com/office/drawing/2014/main" val="10003"/>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Nedko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Dimotrov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7"/>
                        </a:rPr>
                        <a:t>n.dimitrov@nvna.ru</a:t>
                      </a:r>
                      <a:r>
                        <a:rPr lang="en-US" sz="1100" u="sng">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Project implementation expert</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7620" marR="7620" marT="7620" marB="0" anchor="b"/>
                </a:tc>
                <a:extLst>
                  <a:ext uri="{0D108BD9-81ED-4DB2-BD59-A6C34878D82A}">
                    <a16:rowId xmlns="" xmlns:a16="http://schemas.microsoft.com/office/drawing/2014/main" val="3577492149"/>
                  </a:ext>
                </a:extLst>
              </a:tr>
              <a:tr h="182880">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Desislava Zografova</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8"/>
                        </a:rPr>
                        <a:t>erasmus@nvna.eu</a:t>
                      </a: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Erasmus+ admin officer</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2673833681"/>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Grafiela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Staneva</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9"/>
                        </a:rPr>
                        <a:t>g.staneva@nvna.eu</a:t>
                      </a: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Accountant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4"/>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0"/>
                        </a:rPr>
                        <a:t>k.kalinov@nvna.eu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5"/>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Panayotov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1"/>
                        </a:rPr>
                        <a:t>g.panayotov@nvna.eu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6"/>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Ivan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Tsonev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2"/>
                        </a:rPr>
                        <a:t>i.tsonev@nvna.eu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3379079705"/>
                  </a:ext>
                </a:extLst>
              </a:tr>
              <a:tr h="182880">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Dilian Dimitranov</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3"/>
                        </a:rPr>
                        <a:t>d.dimitranov@nvna.eu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2193163370"/>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Lachezar</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Konakov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4"/>
                        </a:rPr>
                        <a:t>l.konakov@nvna.eu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3384869260"/>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Sevdalin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Daskalov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5"/>
                        </a:rPr>
                        <a:t>s.daskalov@nvna.eu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3648394038"/>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Valentin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Zlatev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6"/>
                        </a:rPr>
                        <a:t>v.zlatev@nvna.eu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2822807443"/>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Svilen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Velinov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7"/>
                        </a:rPr>
                        <a:t>s.velinov@nvna.eu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7"/>
                  </a:ext>
                </a:extLst>
              </a:tr>
              <a:tr h="19050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Gilev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8"/>
                        </a:rPr>
                        <a:t>g.gilev@nvna.eu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523694985"/>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Ivailo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Bakalov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9"/>
                        </a:rPr>
                        <a:t>bakalov@nvna.eu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3645044001"/>
                  </a:ext>
                </a:extLst>
              </a:tr>
              <a:tr h="19050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Delian Hristov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0"/>
                        </a:rPr>
                        <a:t>d.hristov@nvna.eu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984902866"/>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Yordan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Sivkov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1"/>
                        </a:rPr>
                        <a:t>j.sivkov@nvna.eu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2553636114"/>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Yavor</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Dechev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2"/>
                        </a:rPr>
                        <a:t>dechco@naval-acad.bg</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technician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105081699"/>
                  </a:ext>
                </a:extLst>
              </a:tr>
            </a:tbl>
          </a:graphicData>
        </a:graphic>
      </p:graphicFrame>
    </p:spTree>
    <p:extLst>
      <p:ext uri="{BB962C8B-B14F-4D97-AF65-F5344CB8AC3E}">
        <p14:creationId xmlns:p14="http://schemas.microsoft.com/office/powerpoint/2010/main" val="1939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836712"/>
            <a:ext cx="9143538" cy="1066800"/>
          </a:xfrm>
        </p:spPr>
        <p:txBody>
          <a:bodyPr/>
          <a:lstStyle/>
          <a:p>
            <a:pPr algn="ctr"/>
            <a:r>
              <a:rPr lang="en-US" b="1" u="sng" dirty="0">
                <a:solidFill>
                  <a:srgbClr val="FFC000"/>
                </a:solidFill>
              </a:rPr>
              <a:t>Intellectual outputs</a:t>
            </a:r>
          </a:p>
        </p:txBody>
      </p:sp>
      <p:pic>
        <p:nvPicPr>
          <p:cNvPr id="4" name="Picture 3">
            <a:extLst>
              <a:ext uri="{FF2B5EF4-FFF2-40B4-BE49-F238E27FC236}">
                <a16:creationId xmlns="" xmlns:a16="http://schemas.microsoft.com/office/drawing/2014/main" id="{22830F9E-51B9-4722-BE50-7EF94750AA63}"/>
              </a:ext>
            </a:extLst>
          </p:cNvPr>
          <p:cNvPicPr>
            <a:picLocks noChangeAspect="1"/>
          </p:cNvPicPr>
          <p:nvPr/>
        </p:nvPicPr>
        <p:blipFill>
          <a:blip r:embed="rId2"/>
          <a:stretch>
            <a:fillRect/>
          </a:stretch>
        </p:blipFill>
        <p:spPr>
          <a:xfrm>
            <a:off x="173473" y="2038168"/>
            <a:ext cx="11920348" cy="1569664"/>
          </a:xfrm>
          <a:prstGeom prst="rect">
            <a:avLst/>
          </a:prstGeom>
        </p:spPr>
      </p:pic>
      <p:pic>
        <p:nvPicPr>
          <p:cNvPr id="6" name="Picture 5">
            <a:extLst>
              <a:ext uri="{FF2B5EF4-FFF2-40B4-BE49-F238E27FC236}">
                <a16:creationId xmlns="" xmlns:a16="http://schemas.microsoft.com/office/drawing/2014/main" id="{C746E331-603E-4AB7-950D-46292B6C081E}"/>
              </a:ext>
            </a:extLst>
          </p:cNvPr>
          <p:cNvPicPr>
            <a:picLocks noChangeAspect="1"/>
          </p:cNvPicPr>
          <p:nvPr/>
        </p:nvPicPr>
        <p:blipFill>
          <a:blip r:embed="rId3"/>
          <a:stretch>
            <a:fillRect/>
          </a:stretch>
        </p:blipFill>
        <p:spPr>
          <a:xfrm>
            <a:off x="909836" y="3607832"/>
            <a:ext cx="10746972" cy="3066047"/>
          </a:xfrm>
          <a:prstGeom prst="rect">
            <a:avLst/>
          </a:prstGeom>
        </p:spPr>
      </p:pic>
      <p:pic>
        <p:nvPicPr>
          <p:cNvPr id="25" name="Google Shape;58;p2">
            <a:extLst>
              <a:ext uri="{FF2B5EF4-FFF2-40B4-BE49-F238E27FC236}">
                <a16:creationId xmlns="" xmlns:a16="http://schemas.microsoft.com/office/drawing/2014/main" id="{8E78A3ED-BFDE-44F8-AE57-2417569FF65D}"/>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26" name="Google Shape;64;p2" descr="metin içeren bir resim&#10;&#10;Açıklama otomatik olarak oluşturuldu">
            <a:extLst>
              <a:ext uri="{FF2B5EF4-FFF2-40B4-BE49-F238E27FC236}">
                <a16:creationId xmlns="" xmlns:a16="http://schemas.microsoft.com/office/drawing/2014/main" id="{8B57515A-DE0E-4A8E-96DF-B50EB303F096}"/>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27" name="Picture 26">
            <a:extLst>
              <a:ext uri="{FF2B5EF4-FFF2-40B4-BE49-F238E27FC236}">
                <a16:creationId xmlns="" xmlns:a16="http://schemas.microsoft.com/office/drawing/2014/main" id="{7ACE3D3E-C4EC-44DF-984A-86F3228125AB}"/>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8" name="Picture 27">
            <a:extLst>
              <a:ext uri="{FF2B5EF4-FFF2-40B4-BE49-F238E27FC236}">
                <a16:creationId xmlns="" xmlns:a16="http://schemas.microsoft.com/office/drawing/2014/main" id="{80D8DA9D-816E-45B3-A5C8-D6C98EE1F441}"/>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9" name="Picture 28">
            <a:extLst>
              <a:ext uri="{FF2B5EF4-FFF2-40B4-BE49-F238E27FC236}">
                <a16:creationId xmlns="" xmlns:a16="http://schemas.microsoft.com/office/drawing/2014/main" id="{84C77244-DD6D-4164-A071-F58AAE659689}"/>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30" name="Picture 29">
            <a:extLst>
              <a:ext uri="{FF2B5EF4-FFF2-40B4-BE49-F238E27FC236}">
                <a16:creationId xmlns="" xmlns:a16="http://schemas.microsoft.com/office/drawing/2014/main" id="{296EE4AA-533C-4E61-AEF7-8E28795B82DF}"/>
              </a:ext>
            </a:extLst>
          </p:cNvPr>
          <p:cNvPicPr>
            <a:picLocks noChangeAspect="1"/>
          </p:cNvPicPr>
          <p:nvPr/>
        </p:nvPicPr>
        <p:blipFill>
          <a:blip r:embed="rId9"/>
          <a:stretch>
            <a:fillRect/>
          </a:stretch>
        </p:blipFill>
        <p:spPr>
          <a:xfrm>
            <a:off x="0" y="56333"/>
            <a:ext cx="2746694" cy="564356"/>
          </a:xfrm>
          <a:prstGeom prst="rect">
            <a:avLst/>
          </a:prstGeom>
        </p:spPr>
      </p:pic>
      <p:pic>
        <p:nvPicPr>
          <p:cNvPr id="31" name="Picture 30">
            <a:extLst>
              <a:ext uri="{FF2B5EF4-FFF2-40B4-BE49-F238E27FC236}">
                <a16:creationId xmlns="" xmlns:a16="http://schemas.microsoft.com/office/drawing/2014/main" id="{38310B77-67B8-4D9A-B84A-C4C006CA86B8}"/>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32" name="Picture 31" descr="logo z przezroczystym">
            <a:extLst>
              <a:ext uri="{FF2B5EF4-FFF2-40B4-BE49-F238E27FC236}">
                <a16:creationId xmlns="" xmlns:a16="http://schemas.microsoft.com/office/drawing/2014/main" id="{86C8EF16-36B6-4E72-9C5C-978295299DA2}"/>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4174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40320" y="1211541"/>
            <a:ext cx="11637698" cy="683742"/>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highlight>
                  <a:srgbClr val="FF0000"/>
                </a:highlight>
                <a:latin typeface="Trebuchet MS"/>
                <a:ea typeface="Trebuchet MS"/>
                <a:cs typeface="Trebuchet MS"/>
                <a:sym typeface="Trebuchet MS"/>
              </a:rPr>
              <a:t>Intellectual Output 1: SEA MENTOR Training Platform</a:t>
            </a:r>
            <a:endParaRPr b="1" dirty="0">
              <a:solidFill>
                <a:srgbClr val="FFFF00"/>
              </a:solidFill>
              <a:highlight>
                <a:srgbClr val="FF0000"/>
              </a:highlight>
            </a:endParaRPr>
          </a:p>
        </p:txBody>
      </p:sp>
      <p:sp>
        <p:nvSpPr>
          <p:cNvPr id="197" name="Google Shape;197;p23"/>
          <p:cNvSpPr txBox="1">
            <a:spLocks noGrp="1"/>
          </p:cNvSpPr>
          <p:nvPr>
            <p:ph type="body" idx="1"/>
          </p:nvPr>
        </p:nvSpPr>
        <p:spPr>
          <a:xfrm>
            <a:off x="-28541" y="1980497"/>
            <a:ext cx="12187888" cy="4747554"/>
          </a:xfrm>
          <a:prstGeom prst="rect">
            <a:avLst/>
          </a:prstGeom>
          <a:noFill/>
          <a:ln>
            <a:noFill/>
          </a:ln>
        </p:spPr>
        <p:txBody>
          <a:bodyPr spcFirstLastPara="1" vert="horz" wrap="square" lIns="91401" tIns="45688" rIns="91401" bIns="45688" rtlCol="0" anchor="t" anchorCtr="0">
            <a:noAutofit/>
          </a:bodyPr>
          <a:lstStyle/>
          <a:p>
            <a:pPr marL="228531" indent="-228531" algn="just">
              <a:lnSpc>
                <a:spcPct val="100000"/>
              </a:lnSpc>
              <a:spcBef>
                <a:spcPts val="0"/>
              </a:spcBef>
              <a:buClr>
                <a:schemeClr val="accent5"/>
              </a:buClr>
              <a:buSzPts val="1440"/>
              <a:buFont typeface="Noto Sans Symbols"/>
              <a:buChar char="►"/>
            </a:pPr>
            <a:r>
              <a:rPr lang="tr-TR" sz="2200" b="1" dirty="0">
                <a:solidFill>
                  <a:srgbClr val="FFFF00"/>
                </a:solidFill>
              </a:rPr>
              <a:t>SEA MENTORS </a:t>
            </a:r>
            <a:r>
              <a:rPr lang="tr-TR" sz="2200" b="1" u="sng" dirty="0">
                <a:solidFill>
                  <a:srgbClr val="FFFF00"/>
                </a:solidFill>
              </a:rPr>
              <a:t>online Training Platform </a:t>
            </a:r>
            <a:r>
              <a:rPr lang="tr-TR" sz="2200" dirty="0"/>
              <a:t>will be designed for seafarers so that they will be able to </a:t>
            </a:r>
            <a:r>
              <a:rPr lang="tr-TR" sz="2200" b="1" dirty="0">
                <a:solidFill>
                  <a:srgbClr val="FFFF00"/>
                </a:solidFill>
              </a:rPr>
              <a:t>enhance their experiential knowledge and progress in their career further</a:t>
            </a:r>
            <a:r>
              <a:rPr lang="en-US" sz="2200" dirty="0"/>
              <a:t>. </a:t>
            </a:r>
          </a:p>
          <a:p>
            <a:pPr marL="228531" indent="-228531" algn="just">
              <a:lnSpc>
                <a:spcPct val="100000"/>
              </a:lnSpc>
              <a:spcBef>
                <a:spcPts val="0"/>
              </a:spcBef>
              <a:buClr>
                <a:schemeClr val="accent5"/>
              </a:buClr>
              <a:buSzPts val="1440"/>
              <a:buFont typeface="Noto Sans Symbols"/>
              <a:buChar char="►"/>
            </a:pPr>
            <a:r>
              <a:rPr lang="tr-TR" sz="2200" dirty="0"/>
              <a:t>The Training platform will make reference to </a:t>
            </a:r>
            <a:r>
              <a:rPr lang="tr-TR" sz="2200" dirty="0">
                <a:solidFill>
                  <a:srgbClr val="FFFF00"/>
                </a:solidFill>
              </a:rPr>
              <a:t>informal/experience based knowledge </a:t>
            </a:r>
            <a:r>
              <a:rPr lang="en-US" sz="2200" dirty="0"/>
              <a:t>and </a:t>
            </a:r>
            <a:r>
              <a:rPr lang="tr-TR" sz="2200" dirty="0"/>
              <a:t>will refer to a common framework that learners have gone through in their training, based on the </a:t>
            </a:r>
            <a:r>
              <a:rPr lang="tr-TR" sz="2200" dirty="0">
                <a:solidFill>
                  <a:srgbClr val="FFFF00"/>
                </a:solidFill>
              </a:rPr>
              <a:t>real experiences</a:t>
            </a:r>
            <a:r>
              <a:rPr lang="tr-TR" sz="2200" dirty="0"/>
              <a:t>. </a:t>
            </a:r>
            <a:endParaRPr lang="en-US" sz="2200" dirty="0"/>
          </a:p>
          <a:p>
            <a:pPr marL="228531" indent="-228531" algn="just">
              <a:lnSpc>
                <a:spcPct val="100000"/>
              </a:lnSpc>
              <a:spcBef>
                <a:spcPts val="0"/>
              </a:spcBef>
              <a:buClr>
                <a:schemeClr val="accent5"/>
              </a:buClr>
              <a:buSzPts val="1440"/>
              <a:buFont typeface="Noto Sans Symbols"/>
              <a:buChar char="►"/>
            </a:pPr>
            <a:r>
              <a:rPr lang="tr-TR" sz="2200" dirty="0"/>
              <a:t>The platform that will be developed </a:t>
            </a:r>
            <a:r>
              <a:rPr lang="tr-TR" sz="2200" dirty="0">
                <a:solidFill>
                  <a:srgbClr val="FFFF00"/>
                </a:solidFill>
              </a:rPr>
              <a:t>will integrate examples of Mentors past experiences</a:t>
            </a:r>
            <a:r>
              <a:rPr lang="en-US" sz="2200" dirty="0"/>
              <a:t>.</a:t>
            </a:r>
          </a:p>
          <a:p>
            <a:pPr marL="228531" indent="-228531" algn="just">
              <a:lnSpc>
                <a:spcPct val="100000"/>
              </a:lnSpc>
              <a:spcBef>
                <a:spcPts val="0"/>
              </a:spcBef>
              <a:buClr>
                <a:schemeClr val="accent5"/>
              </a:buClr>
              <a:buSzPts val="1440"/>
              <a:buFont typeface="Noto Sans Symbols"/>
              <a:buChar char="►"/>
            </a:pPr>
            <a:r>
              <a:rPr lang="tr-TR" sz="2200" dirty="0"/>
              <a:t>These experiential knowledge databank will be transformed and adapted making references to actual rules and regulations set by the administrations. </a:t>
            </a:r>
            <a:endParaRPr lang="en-US" sz="2200" dirty="0"/>
          </a:p>
          <a:p>
            <a:pPr marL="228531" indent="-228531" algn="just">
              <a:lnSpc>
                <a:spcPct val="100000"/>
              </a:lnSpc>
              <a:spcBef>
                <a:spcPts val="0"/>
              </a:spcBef>
              <a:buClr>
                <a:schemeClr val="accent5"/>
              </a:buClr>
              <a:buSzPts val="1440"/>
              <a:buFont typeface="Noto Sans Symbols"/>
              <a:buChar char="►"/>
            </a:pPr>
            <a:r>
              <a:rPr lang="en-US" sz="2200" dirty="0"/>
              <a:t>The t</a:t>
            </a:r>
            <a:r>
              <a:rPr lang="tr-TR" sz="2200" dirty="0"/>
              <a:t>raining platform will be used by mariners of all ranks </a:t>
            </a:r>
            <a:r>
              <a:rPr lang="tr-TR" sz="2200" dirty="0">
                <a:solidFill>
                  <a:srgbClr val="FFFF00"/>
                </a:solidFill>
              </a:rPr>
              <a:t>can upgrade their skills and be proactive </a:t>
            </a:r>
            <a:r>
              <a:rPr lang="tr-TR" sz="2200" dirty="0"/>
              <a:t>while performing their tasks and making a decisions throughout their personal development. </a:t>
            </a:r>
            <a:endParaRPr lang="en-US" sz="2200" dirty="0"/>
          </a:p>
          <a:p>
            <a:pPr marL="228531" indent="-228531" algn="just">
              <a:lnSpc>
                <a:spcPct val="100000"/>
              </a:lnSpc>
              <a:spcBef>
                <a:spcPts val="0"/>
              </a:spcBef>
              <a:buClr>
                <a:schemeClr val="accent5"/>
              </a:buClr>
              <a:buSzPts val="1440"/>
              <a:buFont typeface="Noto Sans Symbols"/>
              <a:buChar char="►"/>
            </a:pPr>
            <a:r>
              <a:rPr lang="tr-TR" sz="2200" dirty="0"/>
              <a:t>Universities/Maritime Education and Training centers will become aware of a new and comprehensive understanding of how to transfer experiential knowledge to their students. The Training platform will also be able to prepare the participants to embark upon a sustained process of self-directed skills development and thus in a position to share and develop these competences with colleagues. </a:t>
            </a:r>
            <a:endParaRPr sz="2200" b="1" dirty="0">
              <a:latin typeface="Trebuchet MS"/>
              <a:ea typeface="Trebuchet MS"/>
              <a:cs typeface="Trebuchet MS"/>
              <a:sym typeface="Trebuchet MS"/>
            </a:endParaRPr>
          </a:p>
        </p:txBody>
      </p:sp>
      <p:pic>
        <p:nvPicPr>
          <p:cNvPr id="2" name="Google Shape;58;p2">
            <a:extLst>
              <a:ext uri="{FF2B5EF4-FFF2-40B4-BE49-F238E27FC236}">
                <a16:creationId xmlns="" xmlns:a16="http://schemas.microsoft.com/office/drawing/2014/main" id="{C8A6716B-1CDD-6267-D713-2193D196155E}"/>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 xmlns:a16="http://schemas.microsoft.com/office/drawing/2014/main" id="{BE76392A-CFD0-24A9-1908-E568EA21E001}"/>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 xmlns:a16="http://schemas.microsoft.com/office/drawing/2014/main" id="{68BBB0AC-BF69-40F6-A113-617B64E5B2A3}"/>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 xmlns:a16="http://schemas.microsoft.com/office/drawing/2014/main" id="{BA818F5D-AD3A-AEB7-A495-912E87359210}"/>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 xmlns:a16="http://schemas.microsoft.com/office/drawing/2014/main" id="{BC4234B1-97DF-A783-4111-71FB8202445C}"/>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 xmlns:a16="http://schemas.microsoft.com/office/drawing/2014/main" id="{1FEEE2A9-2142-8CFF-1AA9-E59F2BE5DABA}"/>
              </a:ext>
            </a:extLst>
          </p:cNvPr>
          <p:cNvPicPr>
            <a:picLocks noChangeAspect="1"/>
          </p:cNvPicPr>
          <p:nvPr/>
        </p:nvPicPr>
        <p:blipFill>
          <a:blip r:embed="rId8"/>
          <a:stretch>
            <a:fillRect/>
          </a:stretch>
        </p:blipFill>
        <p:spPr>
          <a:xfrm>
            <a:off x="0" y="56333"/>
            <a:ext cx="2746694" cy="564356"/>
          </a:xfrm>
          <a:prstGeom prst="rect">
            <a:avLst/>
          </a:prstGeom>
        </p:spPr>
      </p:pic>
      <p:pic>
        <p:nvPicPr>
          <p:cNvPr id="8" name="Picture 7">
            <a:extLst>
              <a:ext uri="{FF2B5EF4-FFF2-40B4-BE49-F238E27FC236}">
                <a16:creationId xmlns="" xmlns:a16="http://schemas.microsoft.com/office/drawing/2014/main" id="{9E08B815-7A65-42D3-3980-1B0F762402DD}"/>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 xmlns:a16="http://schemas.microsoft.com/office/drawing/2014/main" id="{3554E128-9D3C-D388-597C-A97D918E1AA7}"/>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76857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body" idx="1"/>
          </p:nvPr>
        </p:nvSpPr>
        <p:spPr>
          <a:xfrm>
            <a:off x="99296" y="1916832"/>
            <a:ext cx="12088592" cy="4354840"/>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5"/>
              </a:buClr>
              <a:buSzPts val="1600"/>
              <a:buNone/>
            </a:pPr>
            <a:r>
              <a:rPr lang="tr-TR" sz="2400" b="1" dirty="0">
                <a:solidFill>
                  <a:srgbClr val="FF0000"/>
                </a:solidFill>
                <a:highlight>
                  <a:srgbClr val="FFFF00"/>
                </a:highlight>
              </a:rPr>
              <a:t>Task 1.1 – Questionnaire for Experiential Knowledge Identification</a:t>
            </a:r>
            <a:r>
              <a:rPr lang="tr-TR" sz="2400" b="1" dirty="0"/>
              <a:t>: </a:t>
            </a:r>
            <a:endParaRPr lang="en-US" sz="2400" b="1" dirty="0"/>
          </a:p>
          <a:p>
            <a:pPr marL="228531" indent="-228531" algn="just">
              <a:spcBef>
                <a:spcPts val="0"/>
              </a:spcBef>
              <a:buClr>
                <a:schemeClr val="accent5"/>
              </a:buClr>
              <a:buSzPts val="1600"/>
              <a:buFont typeface="Noto Sans Symbols"/>
              <a:buChar char="►"/>
            </a:pPr>
            <a:endParaRPr lang="en-US" sz="2400" b="1" dirty="0"/>
          </a:p>
          <a:p>
            <a:pPr marL="228531" indent="-228531" algn="just">
              <a:spcBef>
                <a:spcPts val="0"/>
              </a:spcBef>
              <a:spcAft>
                <a:spcPts val="600"/>
              </a:spcAft>
              <a:buClr>
                <a:schemeClr val="accent5"/>
              </a:buClr>
              <a:buSzPts val="1600"/>
              <a:buFont typeface="Noto Sans Symbols"/>
              <a:buChar char="►"/>
            </a:pPr>
            <a:r>
              <a:rPr lang="tr-TR" sz="2400" dirty="0">
                <a:solidFill>
                  <a:srgbClr val="FFFF00"/>
                </a:solidFill>
              </a:rPr>
              <a:t>A </a:t>
            </a:r>
            <a:r>
              <a:rPr lang="tr-TR" sz="2400" b="1" dirty="0">
                <a:solidFill>
                  <a:srgbClr val="FFFF00"/>
                </a:solidFill>
                <a:highlight>
                  <a:srgbClr val="E96717"/>
                </a:highlight>
              </a:rPr>
              <a:t>research questionnaire </a:t>
            </a:r>
            <a:r>
              <a:rPr lang="tr-TR" sz="2400" dirty="0"/>
              <a:t>will be developed compiling the questions to the seafarers to identify the best practices in passing the experiential knowledge from one to another in a systematic way. The questionnaire will seek the view of the target groups on the deficiencies in the transfer of experiential knowledge as well as to identify problem areas in maritime context. </a:t>
            </a:r>
            <a:endParaRPr lang="en-US" sz="2400" dirty="0"/>
          </a:p>
          <a:p>
            <a:pPr marL="228531" indent="-228531" algn="just">
              <a:spcBef>
                <a:spcPts val="0"/>
              </a:spcBef>
              <a:spcAft>
                <a:spcPts val="600"/>
              </a:spcAft>
              <a:buClr>
                <a:schemeClr val="accent5"/>
              </a:buClr>
              <a:buSzPts val="1600"/>
              <a:buFont typeface="Noto Sans Symbols"/>
              <a:buChar char="►"/>
            </a:pPr>
            <a:r>
              <a:rPr lang="tr-TR" sz="2400" dirty="0"/>
              <a:t>The question subject will cover </a:t>
            </a:r>
            <a:r>
              <a:rPr lang="tr-TR" sz="2400" b="1" dirty="0">
                <a:solidFill>
                  <a:srgbClr val="FFFF00"/>
                </a:solidFill>
              </a:rPr>
              <a:t>Mentoring, Mentor Teachers, Cadetship Promotion, Coaching, Soft Skills Development, Interview in job market and Cultural Aspects</a:t>
            </a:r>
            <a:r>
              <a:rPr lang="tr-TR" sz="2400" dirty="0"/>
              <a:t>. This questionnaire will be sent to all project target groups. </a:t>
            </a:r>
            <a:r>
              <a:rPr lang="tr-TR" sz="2400" b="1" dirty="0">
                <a:solidFill>
                  <a:srgbClr val="FFFF00"/>
                </a:solidFill>
                <a:highlight>
                  <a:srgbClr val="E96717"/>
                </a:highlight>
              </a:rPr>
              <a:t>A report will be produced</a:t>
            </a:r>
            <a:r>
              <a:rPr lang="tr-TR" sz="2400" b="1" dirty="0">
                <a:solidFill>
                  <a:srgbClr val="FFFF00"/>
                </a:solidFill>
              </a:rPr>
              <a:t> based on the outcome of the results</a:t>
            </a:r>
            <a:r>
              <a:rPr lang="tr-TR" sz="2400" dirty="0"/>
              <a:t>. </a:t>
            </a:r>
            <a:endParaRPr lang="en-US" sz="2400" dirty="0"/>
          </a:p>
          <a:p>
            <a:pPr marL="228531" indent="-228531" algn="just">
              <a:spcBef>
                <a:spcPts val="0"/>
              </a:spcBef>
              <a:spcAft>
                <a:spcPts val="600"/>
              </a:spcAft>
              <a:buClr>
                <a:schemeClr val="accent5"/>
              </a:buClr>
              <a:buSzPts val="1600"/>
              <a:buFont typeface="Noto Sans Symbols"/>
              <a:buChar char="►"/>
            </a:pPr>
            <a:r>
              <a:rPr lang="en-US" sz="2400" dirty="0"/>
              <a:t>E</a:t>
            </a:r>
            <a:r>
              <a:rPr lang="tr-TR" sz="2400" dirty="0"/>
              <a:t>ach partner will review the method of delivery in the implementation of "experiential knowledge" transfer and best practices in their country. Interviews with experienced seafarers (mentors) will beconducted to support the findings of questionnaire. </a:t>
            </a:r>
            <a:r>
              <a:rPr lang="tr-TR" sz="2400" b="1" dirty="0"/>
              <a:t>Led by </a:t>
            </a:r>
            <a:r>
              <a:rPr lang="tr-TR" sz="2400" b="1" dirty="0">
                <a:solidFill>
                  <a:srgbClr val="FFFF00"/>
                </a:solidFill>
                <a:highlight>
                  <a:srgbClr val="E96717"/>
                </a:highlight>
              </a:rPr>
              <a:t>MBNA</a:t>
            </a:r>
            <a:endParaRPr sz="2400" b="1" dirty="0">
              <a:solidFill>
                <a:srgbClr val="FFFF00"/>
              </a:solidFill>
              <a:highlight>
                <a:srgbClr val="E96717"/>
              </a:highlight>
              <a:latin typeface="Trebuchet MS"/>
              <a:ea typeface="Trebuchet MS"/>
              <a:cs typeface="Trebuchet MS"/>
              <a:sym typeface="Trebuchet MS"/>
            </a:endParaRPr>
          </a:p>
        </p:txBody>
      </p:sp>
      <p:sp>
        <p:nvSpPr>
          <p:cNvPr id="203" name="Google Shape;203;p24"/>
          <p:cNvSpPr txBox="1">
            <a:spLocks noGrp="1"/>
          </p:cNvSpPr>
          <p:nvPr>
            <p:ph type="title"/>
          </p:nvPr>
        </p:nvSpPr>
        <p:spPr>
          <a:xfrm>
            <a:off x="99296" y="1145542"/>
            <a:ext cx="11398133"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1: SEA MENTOR Training Platform</a:t>
            </a:r>
            <a:endParaRPr b="1" dirty="0">
              <a:solidFill>
                <a:srgbClr val="FFFF00"/>
              </a:solidFill>
            </a:endParaRPr>
          </a:p>
        </p:txBody>
      </p:sp>
      <p:pic>
        <p:nvPicPr>
          <p:cNvPr id="6" name="Google Shape;58;p2">
            <a:extLst>
              <a:ext uri="{FF2B5EF4-FFF2-40B4-BE49-F238E27FC236}">
                <a16:creationId xmlns="" xmlns:a16="http://schemas.microsoft.com/office/drawing/2014/main" id="{CD7B4561-29EB-DBC9-047F-FDAD05A015B6}"/>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7" name="Google Shape;64;p2" descr="metin içeren bir resim&#10;&#10;Açıklama otomatik olarak oluşturuldu">
            <a:extLst>
              <a:ext uri="{FF2B5EF4-FFF2-40B4-BE49-F238E27FC236}">
                <a16:creationId xmlns="" xmlns:a16="http://schemas.microsoft.com/office/drawing/2014/main" id="{329F7892-6E43-7F5D-00AC-662231088054}"/>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8" name="Picture 7">
            <a:extLst>
              <a:ext uri="{FF2B5EF4-FFF2-40B4-BE49-F238E27FC236}">
                <a16:creationId xmlns="" xmlns:a16="http://schemas.microsoft.com/office/drawing/2014/main" id="{BF0D14AA-BD0D-AAA1-49B3-00A5AADFE3D5}"/>
              </a:ext>
            </a:extLst>
          </p:cNvPr>
          <p:cNvPicPr>
            <a:picLocks noChangeAspect="1"/>
          </p:cNvPicPr>
          <p:nvPr/>
        </p:nvPicPr>
        <p:blipFill>
          <a:blip r:embed="rId5"/>
          <a:stretch>
            <a:fillRect/>
          </a:stretch>
        </p:blipFill>
        <p:spPr>
          <a:xfrm>
            <a:off x="2730298" y="13029"/>
            <a:ext cx="784943" cy="895691"/>
          </a:xfrm>
          <a:prstGeom prst="rect">
            <a:avLst/>
          </a:prstGeom>
        </p:spPr>
      </p:pic>
      <p:pic>
        <p:nvPicPr>
          <p:cNvPr id="9" name="Picture 8">
            <a:extLst>
              <a:ext uri="{FF2B5EF4-FFF2-40B4-BE49-F238E27FC236}">
                <a16:creationId xmlns="" xmlns:a16="http://schemas.microsoft.com/office/drawing/2014/main" id="{C739DFD4-7823-A87C-DEB7-3B0142F9ECD2}"/>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0" name="Picture 9">
            <a:extLst>
              <a:ext uri="{FF2B5EF4-FFF2-40B4-BE49-F238E27FC236}">
                <a16:creationId xmlns="" xmlns:a16="http://schemas.microsoft.com/office/drawing/2014/main" id="{F7899A89-62C1-A51B-E3EB-56F553C43810}"/>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1" name="Picture 10">
            <a:extLst>
              <a:ext uri="{FF2B5EF4-FFF2-40B4-BE49-F238E27FC236}">
                <a16:creationId xmlns="" xmlns:a16="http://schemas.microsoft.com/office/drawing/2014/main" id="{7A48902C-CD67-179E-EDE6-44B71EE46310}"/>
              </a:ext>
            </a:extLst>
          </p:cNvPr>
          <p:cNvPicPr>
            <a:picLocks noChangeAspect="1"/>
          </p:cNvPicPr>
          <p:nvPr/>
        </p:nvPicPr>
        <p:blipFill>
          <a:blip r:embed="rId8"/>
          <a:stretch>
            <a:fillRect/>
          </a:stretch>
        </p:blipFill>
        <p:spPr>
          <a:xfrm>
            <a:off x="0" y="56333"/>
            <a:ext cx="2746694" cy="564356"/>
          </a:xfrm>
          <a:prstGeom prst="rect">
            <a:avLst/>
          </a:prstGeom>
        </p:spPr>
      </p:pic>
      <p:pic>
        <p:nvPicPr>
          <p:cNvPr id="12" name="Picture 11">
            <a:extLst>
              <a:ext uri="{FF2B5EF4-FFF2-40B4-BE49-F238E27FC236}">
                <a16:creationId xmlns="" xmlns:a16="http://schemas.microsoft.com/office/drawing/2014/main" id="{6DFB4229-41E6-8B59-31D7-7D3F6C0CBA3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3" name="Picture 12" descr="logo z przezroczystym">
            <a:extLst>
              <a:ext uri="{FF2B5EF4-FFF2-40B4-BE49-F238E27FC236}">
                <a16:creationId xmlns="" xmlns:a16="http://schemas.microsoft.com/office/drawing/2014/main" id="{A66B08FA-9E52-A893-25F5-15CF5780DEF9}"/>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859939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4775</TotalTime>
  <Words>3781</Words>
  <Application>Microsoft Office PowerPoint</Application>
  <PresentationFormat>Custom</PresentationFormat>
  <Paragraphs>526</Paragraphs>
  <Slides>41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Algerian</vt:lpstr>
      <vt:lpstr>Arial</vt:lpstr>
      <vt:lpstr>Calibri</vt:lpstr>
      <vt:lpstr>FreeSans</vt:lpstr>
      <vt:lpstr>Noto Sans Symbols</vt:lpstr>
      <vt:lpstr>Times New Roman</vt:lpstr>
      <vt:lpstr>Trebuchet MS</vt:lpstr>
      <vt:lpstr>Wingdings</vt:lpstr>
      <vt:lpstr>Project planning overview presentation</vt:lpstr>
      <vt:lpstr> SEA MENTORS</vt:lpstr>
      <vt:lpstr>PROJECT OUTLINES</vt:lpstr>
      <vt:lpstr>Project Partners</vt:lpstr>
      <vt:lpstr>Project Objectives</vt:lpstr>
      <vt:lpstr>PowerPoint Presentation</vt:lpstr>
      <vt:lpstr>PowerPoint Presentation</vt:lpstr>
      <vt:lpstr>Intellectual outputs</vt:lpstr>
      <vt:lpstr>Intellectual Output 1: SEA MENTOR Training Platform</vt:lpstr>
      <vt:lpstr>Intellectual Output 1: SEA MENTOR Training Platform</vt:lpstr>
      <vt:lpstr>PowerPoint Presentation</vt:lpstr>
      <vt:lpstr>PowerPoint Presentation</vt:lpstr>
      <vt:lpstr>Intellectual Output 2: SEA MENTOR Guidance Tool</vt:lpstr>
      <vt:lpstr>Intellectual Output 2: SEA MENTOR Guidance Tool</vt:lpstr>
      <vt:lpstr>PowerPoint Presentation</vt:lpstr>
      <vt:lpstr>Project Outputs</vt:lpstr>
      <vt:lpstr>PowerPoint Presentation</vt:lpstr>
      <vt:lpstr>Intangible Outputs</vt:lpstr>
      <vt:lpstr>Project IMPACT</vt:lpstr>
      <vt:lpstr>Events and transnational meetings</vt:lpstr>
      <vt:lpstr>TRANSNATIONAL MEETINGS</vt:lpstr>
      <vt:lpstr>PowerPoint Presentation</vt:lpstr>
      <vt:lpstr>PowerPoint Presentation</vt:lpstr>
      <vt:lpstr>PowerPoint Presentation</vt:lpstr>
      <vt:lpstr>PowerPoint Presentation</vt:lpstr>
      <vt:lpstr>PowerPoint Presentation</vt:lpstr>
      <vt:lpstr>PowerPoint Presentation</vt:lpstr>
      <vt:lpstr>SURVEY  (questionnaires for CADETS/ young officers) </vt:lpstr>
      <vt:lpstr>PowerPoint Presentation</vt:lpstr>
      <vt:lpstr>SURVEY  (questionnaires for PROFESSIONALS) </vt:lpstr>
      <vt:lpstr>PowerPoint Presentation</vt:lpstr>
      <vt:lpstr>INTERVIEWS  </vt:lpstr>
      <vt:lpstr>PowerPoint Presentation</vt:lpstr>
      <vt:lpstr>MENTORING MEETINGS  </vt:lpstr>
      <vt:lpstr>PowerPoint Presentation</vt:lpstr>
      <vt:lpstr>TESTS FOR PROFESSIONAL GUIDANCE</vt:lpstr>
      <vt:lpstr>EMPLOYERS DATABASE  </vt:lpstr>
      <vt:lpstr>POTENTIAL MENTORS  </vt:lpstr>
      <vt:lpstr>NEWSLETTER</vt:lpstr>
      <vt:lpstr>FINANCIAL DOCUMENTS</vt:lpstr>
      <vt:lpstr>PowerPoint Presentation</vt:lpstr>
      <vt:lpstr>Discussions?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acer</cp:lastModifiedBy>
  <cp:revision>294</cp:revision>
  <dcterms:created xsi:type="dcterms:W3CDTF">2020-09-22T22:56:04Z</dcterms:created>
  <dcterms:modified xsi:type="dcterms:W3CDTF">2023-10-28T09:15:13Z</dcterms:modified>
</cp:coreProperties>
</file>