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38"/>
  </p:notesMasterIdLst>
  <p:handoutMasterIdLst>
    <p:handoutMasterId r:id="rId39"/>
  </p:handoutMasterIdLst>
  <p:sldIdLst>
    <p:sldId id="268" r:id="rId2"/>
    <p:sldId id="279" r:id="rId3"/>
    <p:sldId id="280" r:id="rId4"/>
    <p:sldId id="355" r:id="rId5"/>
    <p:sldId id="356" r:id="rId6"/>
    <p:sldId id="282" r:id="rId7"/>
    <p:sldId id="303" r:id="rId8"/>
    <p:sldId id="304" r:id="rId9"/>
    <p:sldId id="372" r:id="rId10"/>
    <p:sldId id="284" r:id="rId11"/>
    <p:sldId id="357" r:id="rId12"/>
    <p:sldId id="377" r:id="rId13"/>
    <p:sldId id="379" r:id="rId14"/>
    <p:sldId id="380" r:id="rId15"/>
    <p:sldId id="358" r:id="rId16"/>
    <p:sldId id="375" r:id="rId17"/>
    <p:sldId id="359" r:id="rId18"/>
    <p:sldId id="381" r:id="rId19"/>
    <p:sldId id="362" r:id="rId20"/>
    <p:sldId id="340" r:id="rId21"/>
    <p:sldId id="294" r:id="rId22"/>
    <p:sldId id="363" r:id="rId23"/>
    <p:sldId id="383" r:id="rId24"/>
    <p:sldId id="382" r:id="rId25"/>
    <p:sldId id="325" r:id="rId26"/>
    <p:sldId id="273" r:id="rId27"/>
    <p:sldId id="364" r:id="rId28"/>
    <p:sldId id="365" r:id="rId29"/>
    <p:sldId id="366" r:id="rId30"/>
    <p:sldId id="367" r:id="rId31"/>
    <p:sldId id="368" r:id="rId32"/>
    <p:sldId id="369" r:id="rId33"/>
    <p:sldId id="370" r:id="rId34"/>
    <p:sldId id="371" r:id="rId35"/>
    <p:sldId id="373" r:id="rId36"/>
    <p:sldId id="324" r:id="rId3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4">
          <p15:clr>
            <a:srgbClr val="A4A3A4"/>
          </p15:clr>
        </p15:guide>
        <p15:guide id="3" orient="horz" pos="3792">
          <p15:clr>
            <a:srgbClr val="A4A3A4"/>
          </p15:clr>
        </p15:guide>
        <p15:guide id="4" pos="959">
          <p15:clr>
            <a:srgbClr val="A4A3A4"/>
          </p15:clr>
        </p15:guide>
        <p15:guide id="5" pos="671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EFD"/>
    <a:srgbClr val="0000FF"/>
    <a:srgbClr val="404384"/>
    <a:srgbClr val="E96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94660"/>
  </p:normalViewPr>
  <p:slideViewPr>
    <p:cSldViewPr>
      <p:cViewPr varScale="1">
        <p:scale>
          <a:sx n="78" d="100"/>
          <a:sy n="78" d="100"/>
        </p:scale>
        <p:origin x="1056" y="62"/>
      </p:cViewPr>
      <p:guideLst>
        <p:guide orient="horz" pos="2160"/>
        <p:guide orient="horz" pos="384"/>
        <p:guide orient="horz" pos="3792"/>
        <p:guide pos="959"/>
        <p:guide pos="6719"/>
      </p:guideLst>
    </p:cSldViewPr>
  </p:slideViewPr>
  <p:notesTextViewPr>
    <p:cViewPr>
      <p:scale>
        <a:sx n="100" d="100"/>
        <a:sy n="100" d="100"/>
      </p:scale>
      <p:origin x="0" y="0"/>
    </p:cViewPr>
  </p:notesTextViewPr>
  <p:notesViewPr>
    <p:cSldViewPr showGuides="1">
      <p:cViewPr varScale="1">
        <p:scale>
          <a:sx n="76" d="100"/>
          <a:sy n="76" d="100"/>
        </p:scale>
        <p:origin x="253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A74EB7-856E-45FD-83F0-5F7C6F3E4372}" type="datetimeFigureOut">
              <a:rPr lang="en-US"/>
              <a:t>12-Sep-23</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86E15-F82A-4596-A46C-375C6D3981E1}" type="slidenum">
              <a:rPr/>
              <a:t>‹#›</a:t>
            </a:fld>
            <a:endParaRPr dirty="0"/>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0E40-8125-41F8-BB6C-139D8D531A4F}" type="datetimeFigureOut">
              <a:rPr lang="en-US"/>
              <a:t>12-Sep-23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05DB2-FD3E-441D-8B7E-7AE83ECE27B3}" type="slidenum">
              <a:rPr/>
              <a:t>‹#›</a:t>
            </a:fld>
            <a:endParaRPr dirty="0"/>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a:t>
            </a:fld>
            <a:endParaRPr lang="en-US" dirty="0"/>
          </a:p>
        </p:txBody>
      </p:sp>
    </p:spTree>
    <p:extLst>
      <p:ext uri="{BB962C8B-B14F-4D97-AF65-F5344CB8AC3E}">
        <p14:creationId xmlns:p14="http://schemas.microsoft.com/office/powerpoint/2010/main" val="408527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25</a:t>
            </a:fld>
            <a:endParaRPr lang="en-US" dirty="0"/>
          </a:p>
        </p:txBody>
      </p:sp>
    </p:spTree>
    <p:extLst>
      <p:ext uri="{BB962C8B-B14F-4D97-AF65-F5344CB8AC3E}">
        <p14:creationId xmlns:p14="http://schemas.microsoft.com/office/powerpoint/2010/main" val="3002126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26</a:t>
            </a:fld>
            <a:endParaRPr lang="en-US" dirty="0"/>
          </a:p>
        </p:txBody>
      </p:sp>
    </p:spTree>
    <p:extLst>
      <p:ext uri="{BB962C8B-B14F-4D97-AF65-F5344CB8AC3E}">
        <p14:creationId xmlns:p14="http://schemas.microsoft.com/office/powerpoint/2010/main" val="1400489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27</a:t>
            </a:fld>
            <a:endParaRPr lang="en-US" dirty="0"/>
          </a:p>
        </p:txBody>
      </p:sp>
    </p:spTree>
    <p:extLst>
      <p:ext uri="{BB962C8B-B14F-4D97-AF65-F5344CB8AC3E}">
        <p14:creationId xmlns:p14="http://schemas.microsoft.com/office/powerpoint/2010/main" val="755368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28</a:t>
            </a:fld>
            <a:endParaRPr lang="en-US" dirty="0"/>
          </a:p>
        </p:txBody>
      </p:sp>
    </p:spTree>
    <p:extLst>
      <p:ext uri="{BB962C8B-B14F-4D97-AF65-F5344CB8AC3E}">
        <p14:creationId xmlns:p14="http://schemas.microsoft.com/office/powerpoint/2010/main" val="872458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29</a:t>
            </a:fld>
            <a:endParaRPr lang="en-US" dirty="0"/>
          </a:p>
        </p:txBody>
      </p:sp>
    </p:spTree>
    <p:extLst>
      <p:ext uri="{BB962C8B-B14F-4D97-AF65-F5344CB8AC3E}">
        <p14:creationId xmlns:p14="http://schemas.microsoft.com/office/powerpoint/2010/main" val="3022546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30</a:t>
            </a:fld>
            <a:endParaRPr lang="en-US" dirty="0"/>
          </a:p>
        </p:txBody>
      </p:sp>
    </p:spTree>
    <p:extLst>
      <p:ext uri="{BB962C8B-B14F-4D97-AF65-F5344CB8AC3E}">
        <p14:creationId xmlns:p14="http://schemas.microsoft.com/office/powerpoint/2010/main" val="773245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31</a:t>
            </a:fld>
            <a:endParaRPr lang="en-US" dirty="0"/>
          </a:p>
        </p:txBody>
      </p:sp>
    </p:spTree>
    <p:extLst>
      <p:ext uri="{BB962C8B-B14F-4D97-AF65-F5344CB8AC3E}">
        <p14:creationId xmlns:p14="http://schemas.microsoft.com/office/powerpoint/2010/main" val="1611458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32</a:t>
            </a:fld>
            <a:endParaRPr lang="en-US" dirty="0"/>
          </a:p>
        </p:txBody>
      </p:sp>
    </p:spTree>
    <p:extLst>
      <p:ext uri="{BB962C8B-B14F-4D97-AF65-F5344CB8AC3E}">
        <p14:creationId xmlns:p14="http://schemas.microsoft.com/office/powerpoint/2010/main" val="3288064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33</a:t>
            </a:fld>
            <a:endParaRPr lang="en-US" dirty="0"/>
          </a:p>
        </p:txBody>
      </p:sp>
    </p:spTree>
    <p:extLst>
      <p:ext uri="{BB962C8B-B14F-4D97-AF65-F5344CB8AC3E}">
        <p14:creationId xmlns:p14="http://schemas.microsoft.com/office/powerpoint/2010/main" val="3691996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34</a:t>
            </a:fld>
            <a:endParaRPr lang="en-US" dirty="0"/>
          </a:p>
        </p:txBody>
      </p:sp>
    </p:spTree>
    <p:extLst>
      <p:ext uri="{BB962C8B-B14F-4D97-AF65-F5344CB8AC3E}">
        <p14:creationId xmlns:p14="http://schemas.microsoft.com/office/powerpoint/2010/main" val="2836099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discussions between the partners, each of the partners formed his own team that you sent us</a:t>
            </a:r>
            <a:endParaRPr lang="ro-RO" dirty="0"/>
          </a:p>
        </p:txBody>
      </p:sp>
      <p:sp>
        <p:nvSpPr>
          <p:cNvPr id="4" name="Slide Number Placeholder 3"/>
          <p:cNvSpPr>
            <a:spLocks noGrp="1"/>
          </p:cNvSpPr>
          <p:nvPr>
            <p:ph type="sldNum" sz="quarter" idx="5"/>
          </p:nvPr>
        </p:nvSpPr>
        <p:spPr/>
        <p:txBody>
          <a:bodyPr/>
          <a:lstStyle/>
          <a:p>
            <a:fld id="{BF105DB2-FD3E-441D-8B7E-7AE83ECE27B3}" type="slidenum">
              <a:rPr lang="ro-RO" smtClean="0"/>
              <a:t>5</a:t>
            </a:fld>
            <a:endParaRPr lang="ro-RO" dirty="0"/>
          </a:p>
        </p:txBody>
      </p:sp>
    </p:spTree>
    <p:extLst>
      <p:ext uri="{BB962C8B-B14F-4D97-AF65-F5344CB8AC3E}">
        <p14:creationId xmlns:p14="http://schemas.microsoft.com/office/powerpoint/2010/main" val="2700505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35</a:t>
            </a:fld>
            <a:endParaRPr lang="en-US" dirty="0"/>
          </a:p>
        </p:txBody>
      </p:sp>
    </p:spTree>
    <p:extLst>
      <p:ext uri="{BB962C8B-B14F-4D97-AF65-F5344CB8AC3E}">
        <p14:creationId xmlns:p14="http://schemas.microsoft.com/office/powerpoint/2010/main" val="2560883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the Gantt diagram with the 5 intellectual out</a:t>
            </a:r>
            <a:r>
              <a:rPr lang="ro-RO" dirty="0" err="1"/>
              <a:t>puts</a:t>
            </a:r>
            <a:r>
              <a:rPr lang="ro-RO" dirty="0"/>
              <a:t>. </a:t>
            </a:r>
          </a:p>
        </p:txBody>
      </p:sp>
      <p:sp>
        <p:nvSpPr>
          <p:cNvPr id="4" name="Slide Number Placeholder 3"/>
          <p:cNvSpPr>
            <a:spLocks noGrp="1"/>
          </p:cNvSpPr>
          <p:nvPr>
            <p:ph type="sldNum" sz="quarter" idx="5"/>
          </p:nvPr>
        </p:nvSpPr>
        <p:spPr/>
        <p:txBody>
          <a:bodyPr/>
          <a:lstStyle/>
          <a:p>
            <a:fld id="{BF105DB2-FD3E-441D-8B7E-7AE83ECE27B3}" type="slidenum">
              <a:rPr lang="ro-RO" smtClean="0"/>
              <a:t>6</a:t>
            </a:fld>
            <a:endParaRPr lang="ro-RO" dirty="0"/>
          </a:p>
        </p:txBody>
      </p:sp>
    </p:spTree>
    <p:extLst>
      <p:ext uri="{BB962C8B-B14F-4D97-AF65-F5344CB8AC3E}">
        <p14:creationId xmlns:p14="http://schemas.microsoft.com/office/powerpoint/2010/main" val="1836692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The</a:t>
            </a:r>
            <a:r>
              <a:rPr lang="en-US" dirty="0"/>
              <a:t> training activities have been completed and we also have the periods when they were carried out</a:t>
            </a:r>
            <a:r>
              <a:rPr lang="ro-RO" dirty="0"/>
              <a:t>. </a:t>
            </a:r>
            <a:r>
              <a:rPr lang="en-US" dirty="0"/>
              <a:t>the last activity took place last week here at Piri Reis University. I believe that this, as well as the others, were a real success.</a:t>
            </a:r>
            <a:r>
              <a:rPr lang="ro-RO" dirty="0"/>
              <a:t> </a:t>
            </a:r>
            <a:r>
              <a:rPr lang="en-US" dirty="0" err="1"/>
              <a:t>hus</a:t>
            </a:r>
            <a:r>
              <a:rPr lang="en-US" dirty="0"/>
              <a:t>, the involvement of the partners for these activities was very good and professional</a:t>
            </a:r>
            <a:endParaRPr lang="ro-RO" dirty="0"/>
          </a:p>
        </p:txBody>
      </p:sp>
      <p:sp>
        <p:nvSpPr>
          <p:cNvPr id="4" name="Slide Number Placeholder 3"/>
          <p:cNvSpPr>
            <a:spLocks noGrp="1"/>
          </p:cNvSpPr>
          <p:nvPr>
            <p:ph type="sldNum" sz="quarter" idx="5"/>
          </p:nvPr>
        </p:nvSpPr>
        <p:spPr/>
        <p:txBody>
          <a:bodyPr/>
          <a:lstStyle/>
          <a:p>
            <a:fld id="{BF105DB2-FD3E-441D-8B7E-7AE83ECE27B3}" type="slidenum">
              <a:rPr lang="ro-RO" smtClean="0"/>
              <a:t>7</a:t>
            </a:fld>
            <a:endParaRPr lang="ro-RO" dirty="0"/>
          </a:p>
        </p:txBody>
      </p:sp>
    </p:spTree>
    <p:extLst>
      <p:ext uri="{BB962C8B-B14F-4D97-AF65-F5344CB8AC3E}">
        <p14:creationId xmlns:p14="http://schemas.microsoft.com/office/powerpoint/2010/main" val="3428823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events and transnational meetings, 3 out of 5 were made</a:t>
            </a:r>
            <a:r>
              <a:rPr lang="ro-RO" dirty="0"/>
              <a:t>. </a:t>
            </a:r>
            <a:r>
              <a:rPr lang="en-US" dirty="0"/>
              <a:t>The next one will be in Bulgaria and the last one in Lithuania</a:t>
            </a:r>
            <a:endParaRPr lang="ro-RO" dirty="0"/>
          </a:p>
        </p:txBody>
      </p:sp>
      <p:sp>
        <p:nvSpPr>
          <p:cNvPr id="4" name="Slide Number Placeholder 3"/>
          <p:cNvSpPr>
            <a:spLocks noGrp="1"/>
          </p:cNvSpPr>
          <p:nvPr>
            <p:ph type="sldNum" sz="quarter" idx="5"/>
          </p:nvPr>
        </p:nvSpPr>
        <p:spPr/>
        <p:txBody>
          <a:bodyPr/>
          <a:lstStyle/>
          <a:p>
            <a:fld id="{BF105DB2-FD3E-441D-8B7E-7AE83ECE27B3}" type="slidenum">
              <a:rPr lang="ro-RO" smtClean="0"/>
              <a:t>8</a:t>
            </a:fld>
            <a:endParaRPr lang="ro-RO" dirty="0"/>
          </a:p>
        </p:txBody>
      </p:sp>
    </p:spTree>
    <p:extLst>
      <p:ext uri="{BB962C8B-B14F-4D97-AF65-F5344CB8AC3E}">
        <p14:creationId xmlns:p14="http://schemas.microsoft.com/office/powerpoint/2010/main" val="466791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activity I had to do:</a:t>
            </a:r>
            <a:endParaRPr lang="ro-RO" dirty="0"/>
          </a:p>
        </p:txBody>
      </p:sp>
      <p:sp>
        <p:nvSpPr>
          <p:cNvPr id="4" name="Slide Number Placeholder 3"/>
          <p:cNvSpPr>
            <a:spLocks noGrp="1"/>
          </p:cNvSpPr>
          <p:nvPr>
            <p:ph type="sldNum" sz="quarter" idx="5"/>
          </p:nvPr>
        </p:nvSpPr>
        <p:spPr/>
        <p:txBody>
          <a:bodyPr/>
          <a:lstStyle/>
          <a:p>
            <a:fld id="{BF105DB2-FD3E-441D-8B7E-7AE83ECE27B3}" type="slidenum">
              <a:rPr lang="ro-RO" smtClean="0"/>
              <a:t>11</a:t>
            </a:fld>
            <a:endParaRPr lang="ro-RO" dirty="0"/>
          </a:p>
        </p:txBody>
      </p:sp>
    </p:spTree>
    <p:extLst>
      <p:ext uri="{BB962C8B-B14F-4D97-AF65-F5344CB8AC3E}">
        <p14:creationId xmlns:p14="http://schemas.microsoft.com/office/powerpoint/2010/main" val="865487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activity was reported to the agency as being 100% completed</a:t>
            </a:r>
            <a:endParaRPr lang="ro-RO" dirty="0"/>
          </a:p>
        </p:txBody>
      </p:sp>
      <p:sp>
        <p:nvSpPr>
          <p:cNvPr id="4" name="Slide Number Placeholder 3"/>
          <p:cNvSpPr>
            <a:spLocks noGrp="1"/>
          </p:cNvSpPr>
          <p:nvPr>
            <p:ph type="sldNum" sz="quarter" idx="5"/>
          </p:nvPr>
        </p:nvSpPr>
        <p:spPr/>
        <p:txBody>
          <a:bodyPr/>
          <a:lstStyle/>
          <a:p>
            <a:fld id="{BF105DB2-FD3E-441D-8B7E-7AE83ECE27B3}" type="slidenum">
              <a:rPr lang="ro-RO" smtClean="0"/>
              <a:t>13</a:t>
            </a:fld>
            <a:endParaRPr lang="ro-RO" dirty="0"/>
          </a:p>
        </p:txBody>
      </p:sp>
    </p:spTree>
    <p:extLst>
      <p:ext uri="{BB962C8B-B14F-4D97-AF65-F5344CB8AC3E}">
        <p14:creationId xmlns:p14="http://schemas.microsoft.com/office/powerpoint/2010/main" val="566282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activity I will use LMA as an example of good practice.</a:t>
            </a:r>
            <a:endParaRPr lang="ro-RO" dirty="0"/>
          </a:p>
        </p:txBody>
      </p:sp>
      <p:sp>
        <p:nvSpPr>
          <p:cNvPr id="4" name="Slide Number Placeholder 3"/>
          <p:cNvSpPr>
            <a:spLocks noGrp="1"/>
          </p:cNvSpPr>
          <p:nvPr>
            <p:ph type="sldNum" sz="quarter" idx="5"/>
          </p:nvPr>
        </p:nvSpPr>
        <p:spPr/>
        <p:txBody>
          <a:bodyPr/>
          <a:lstStyle/>
          <a:p>
            <a:fld id="{BF105DB2-FD3E-441D-8B7E-7AE83ECE27B3}" type="slidenum">
              <a:rPr lang="ro-RO" smtClean="0"/>
              <a:t>14</a:t>
            </a:fld>
            <a:endParaRPr lang="ro-RO" dirty="0"/>
          </a:p>
        </p:txBody>
      </p:sp>
    </p:spTree>
    <p:extLst>
      <p:ext uri="{BB962C8B-B14F-4D97-AF65-F5344CB8AC3E}">
        <p14:creationId xmlns:p14="http://schemas.microsoft.com/office/powerpoint/2010/main" val="930055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Arial" panose="020B0604020202020204" pitchFamily="34" charset="0"/>
              </a:rPr>
              <a:t>The virtual platform is in use – the partners are working out the digital learning materials – to be concluded by the end of May 2023. Task in progress 40% fulfilled.</a:t>
            </a:r>
            <a:endParaRPr lang="ro-RO" dirty="0"/>
          </a:p>
        </p:txBody>
      </p:sp>
      <p:sp>
        <p:nvSpPr>
          <p:cNvPr id="4" name="Slide Number Placeholder 3"/>
          <p:cNvSpPr>
            <a:spLocks noGrp="1"/>
          </p:cNvSpPr>
          <p:nvPr>
            <p:ph type="sldNum" sz="quarter" idx="5"/>
          </p:nvPr>
        </p:nvSpPr>
        <p:spPr/>
        <p:txBody>
          <a:bodyPr/>
          <a:lstStyle/>
          <a:p>
            <a:fld id="{BF105DB2-FD3E-441D-8B7E-7AE83ECE27B3}" type="slidenum">
              <a:rPr lang="ro-RO" smtClean="0"/>
              <a:t>19</a:t>
            </a:fld>
            <a:endParaRPr lang="ro-RO" dirty="0"/>
          </a:p>
        </p:txBody>
      </p:sp>
    </p:spTree>
    <p:extLst>
      <p:ext uri="{BB962C8B-B14F-4D97-AF65-F5344CB8AC3E}">
        <p14:creationId xmlns:p14="http://schemas.microsoft.com/office/powerpoint/2010/main" val="2291996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title block"/>
          <p:cNvSpPr/>
          <p:nvPr/>
        </p:nvSpPr>
        <p:spPr bwMode="invGray">
          <a:xfrm>
            <a:off x="1141413" y="1600200"/>
            <a:ext cx="11047412"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top graphic"/>
          <p:cNvGrpSpPr/>
          <p:nvPr/>
        </p:nvGrpSpPr>
        <p:grpSpPr>
          <a:xfrm>
            <a:off x="1279" y="0"/>
            <a:ext cx="12188952"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23" name="bottom graphic"/>
          <p:cNvGrpSpPr/>
          <p:nvPr/>
        </p:nvGrpSpPr>
        <p:grpSpPr>
          <a:xfrm>
            <a:off x="0" y="6080760"/>
            <a:ext cx="12190231" cy="777240"/>
            <a:chOff x="0" y="6080760"/>
            <a:chExt cx="12190231" cy="777240"/>
          </a:xfrm>
        </p:grpSpPr>
        <p:sp>
          <p:nvSpPr>
            <p:cNvPr id="13" name="Rectangle 12"/>
            <p:cNvSpPr/>
            <p:nvPr/>
          </p:nvSpPr>
          <p:spPr>
            <a:xfrm>
              <a:off x="0" y="6217920"/>
              <a:ext cx="12188825"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ctrTitle"/>
          </p:nvPr>
        </p:nvSpPr>
        <p:spPr bwMode="invGray">
          <a:xfrm>
            <a:off x="1522414" y="1905000"/>
            <a:ext cx="9143998" cy="2667000"/>
          </a:xfrm>
        </p:spPr>
        <p:txBody>
          <a:bodyPr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r>
              <a:rPr lang="en-US"/>
              <a:t>Click to edit Master title style</a:t>
            </a:r>
            <a:endParaRPr dirty="0"/>
          </a:p>
        </p:txBody>
      </p:sp>
      <p:sp>
        <p:nvSpPr>
          <p:cNvPr id="3" name="Subtitle 2"/>
          <p:cNvSpPr>
            <a:spLocks noGrp="1"/>
          </p:cNvSpPr>
          <p:nvPr>
            <p:ph type="subTitle" idx="1"/>
          </p:nvPr>
        </p:nvSpPr>
        <p:spPr>
          <a:xfrm>
            <a:off x="1522413" y="5029200"/>
            <a:ext cx="8229598" cy="838200"/>
          </a:xfrm>
        </p:spPr>
        <p:txBody>
          <a:bodyPr/>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1" name="Footer Placeholder 20"/>
          <p:cNvSpPr>
            <a:spLocks noGrp="1"/>
          </p:cNvSpPr>
          <p:nvPr>
            <p:ph type="ftr" sz="quarter" idx="11"/>
          </p:nvPr>
        </p:nvSpPr>
        <p:spPr/>
        <p:txBody>
          <a:bodyPr/>
          <a:lstStyle/>
          <a:p>
            <a:r>
              <a:rPr lang="en-US" dirty="0"/>
              <a:t>Add a footer</a:t>
            </a:r>
          </a:p>
        </p:txBody>
      </p:sp>
      <p:sp>
        <p:nvSpPr>
          <p:cNvPr id="20" name="Date Placeholder 19"/>
          <p:cNvSpPr>
            <a:spLocks noGrp="1"/>
          </p:cNvSpPr>
          <p:nvPr>
            <p:ph type="dt" sz="half" idx="10"/>
          </p:nvPr>
        </p:nvSpPr>
        <p:spPr/>
        <p:txBody>
          <a:bodyPr/>
          <a:lstStyle/>
          <a:p>
            <a:fld id="{333B76B7-5811-4114-8A95-998148FFD529}" type="datetime1">
              <a:rPr lang="en-US" smtClean="0"/>
              <a:t>12-Sep-23</a:t>
            </a:fld>
            <a:endParaRPr lang="en-US" dirty="0"/>
          </a:p>
        </p:txBody>
      </p:sp>
      <p:sp>
        <p:nvSpPr>
          <p:cNvPr id="22" name="Slide Number Placeholder 21"/>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881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75C077A-EF7A-41AA-8976-110EB7416C60}" type="datetime1">
              <a:rPr lang="en-US" smtClean="0"/>
              <a:t>12-Sep-23</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22379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4507" y="609600"/>
            <a:ext cx="1143001"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09600"/>
            <a:ext cx="7696198" cy="5410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FF5912B-6681-4BDF-AE10-F59636249FF3}" type="datetime1">
              <a:rPr lang="en-US" smtClean="0"/>
              <a:t>12-Sep-23</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65341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05C8E22-D0BA-4CB4-9C32-B27533199514}" type="datetime1">
              <a:rPr lang="en-US" smtClean="0"/>
              <a:t>12-Sep-23</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FC2180A9-7A83-412D-A8AC-5AF60A8AA507}" type="datetime1">
              <a:rPr lang="en-US" smtClean="0"/>
              <a:t>12-Sep-23</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89459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22413" y="4876800"/>
            <a:ext cx="8229598"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1"/>
                </a:solidFill>
              </a:defRPr>
            </a:lvl1pPr>
          </a:lstStyle>
          <a:p>
            <a:fld id="{6A563DF0-FDDF-4143-9D8C-6AF41892E174}" type="datetime1">
              <a:rPr lang="en-US" smtClean="0"/>
              <a:t>12-Sep-23</a:t>
            </a:fld>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48410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49"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8BB83F9-4677-4C31-8407-7919061A580B}" type="datetime1">
              <a:rPr lang="en-US" smtClean="0"/>
              <a:t>12-Sep-23</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51225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4"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4"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33939A6-3450-434F-A872-BEE63F7EB093}" type="datetime1">
              <a:rPr lang="en-US" smtClean="0"/>
              <a:t>12-Sep-23</a:t>
            </a:fld>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59770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3BABB1C-FA00-4171-BA31-4C5E719472F3}" type="datetime1">
              <a:rPr lang="en-US" smtClean="0"/>
              <a:t>12-Sep-23</a:t>
            </a:fld>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98131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6" name="bottom graphic"/>
          <p:cNvGrpSpPr/>
          <p:nvPr userDrawn="1"/>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D76C8610-5B57-4C6B-BF9F-F5397A1F60B8}" type="datetime1">
              <a:rPr lang="en-US" smtClean="0"/>
              <a:t>12-Sep-23</a:t>
            </a:fld>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3003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1"/>
            </a:lvl1pPr>
          </a:lstStyle>
          <a:p>
            <a:r>
              <a:rPr lang="en-US"/>
              <a:t>Click to edit Master title style</a:t>
            </a:r>
            <a:endParaRPr/>
          </a:p>
        </p:txBody>
      </p:sp>
      <p:sp>
        <p:nvSpPr>
          <p:cNvPr id="3" name="Content Placeholder 2"/>
          <p:cNvSpPr>
            <a:spLocks noGrp="1"/>
          </p:cNvSpPr>
          <p:nvPr>
            <p:ph idx="1"/>
          </p:nvPr>
        </p:nvSpPr>
        <p:spPr>
          <a:xfrm>
            <a:off x="1491930" y="1293495"/>
            <a:ext cx="5577840" cy="40233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3214" y="3536829"/>
            <a:ext cx="3124200" cy="1797169"/>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ADBF3DD-8B6D-46AA-BCA9-242D4EF63DDF}" type="datetime1">
              <a:rPr lang="en-US" smtClean="0"/>
              <a:t>12-Sep-23</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61613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400490" y="1202055"/>
            <a:ext cx="5760720" cy="4206240"/>
          </a:xfrm>
          <a:solidFill>
            <a:schemeClr val="bg1">
              <a:lumMod val="95000"/>
            </a:schemeClr>
          </a:solidFill>
        </p:spPr>
        <p:txBody>
          <a:bodyPr tIns="91440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923214" y="3536829"/>
            <a:ext cx="3124200" cy="1797171"/>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3C41AE9-3D4A-4A08-B03D-DC6D2ADF5464}" type="datetime1">
              <a:rPr lang="en-US" smtClean="0"/>
              <a:t>12-Sep-23</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93186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14" name="bottom graphic"/>
          <p:cNvGrpSpPr/>
          <p:nvPr/>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0" name="top graphic"/>
          <p:cNvGrpSpPr/>
          <p:nvPr/>
        </p:nvGrpSpPr>
        <p:grpSpPr>
          <a:xfrm>
            <a:off x="1279" y="0"/>
            <a:ext cx="12188952" cy="32004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1522876" y="609600"/>
            <a:ext cx="9143538"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76" y="1905000"/>
            <a:ext cx="9143538" cy="36974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bwMode="auto">
          <a:xfrm>
            <a:off x="1507498" y="6516865"/>
            <a:ext cx="6062145" cy="228600"/>
          </a:xfrm>
          <a:prstGeom prst="rect">
            <a:avLst/>
          </a:prstGeom>
        </p:spPr>
        <p:txBody>
          <a:bodyPr vert="horz" lIns="91440" tIns="45720" rIns="91440" bIns="45720" rtlCol="0" anchor="ctr"/>
          <a:lstStyle>
            <a:lvl1pPr algn="l">
              <a:defRPr sz="1100" cap="all" baseline="0">
                <a:solidFill>
                  <a:schemeClr val="bg1"/>
                </a:solidFill>
              </a:defRPr>
            </a:lvl1pPr>
          </a:lstStyle>
          <a:p>
            <a:r>
              <a:rPr lang="en-US" dirty="0"/>
              <a:t>Add a footer</a:t>
            </a:r>
          </a:p>
        </p:txBody>
      </p:sp>
      <p:sp>
        <p:nvSpPr>
          <p:cNvPr id="4" name="Date Placeholder 3"/>
          <p:cNvSpPr>
            <a:spLocks noGrp="1"/>
          </p:cNvSpPr>
          <p:nvPr>
            <p:ph type="dt" sz="half" idx="2"/>
          </p:nvPr>
        </p:nvSpPr>
        <p:spPr bwMode="auto">
          <a:xfrm>
            <a:off x="7994363" y="6516865"/>
            <a:ext cx="1327622" cy="228600"/>
          </a:xfrm>
          <a:prstGeom prst="rect">
            <a:avLst/>
          </a:prstGeom>
        </p:spPr>
        <p:txBody>
          <a:bodyPr vert="horz" lIns="91440" tIns="45720" rIns="91440" bIns="45720" rtlCol="0" anchor="ctr"/>
          <a:lstStyle>
            <a:lvl1pPr algn="r">
              <a:defRPr sz="1100">
                <a:solidFill>
                  <a:schemeClr val="bg1"/>
                </a:solidFill>
              </a:defRPr>
            </a:lvl1pPr>
          </a:lstStyle>
          <a:p>
            <a:fld id="{5C6E67D0-0200-42BE-A0B2-78C70FBBB312}" type="datetime1">
              <a:rPr lang="en-US" smtClean="0"/>
              <a:pPr/>
              <a:t>12-Sep-23</a:t>
            </a:fld>
            <a:endParaRPr lang="en-US" dirty="0"/>
          </a:p>
        </p:txBody>
      </p:sp>
      <p:sp>
        <p:nvSpPr>
          <p:cNvPr id="6" name="Slide Number Placeholder 5"/>
          <p:cNvSpPr>
            <a:spLocks noGrp="1"/>
          </p:cNvSpPr>
          <p:nvPr>
            <p:ph type="sldNum" sz="quarter" idx="4"/>
          </p:nvPr>
        </p:nvSpPr>
        <p:spPr bwMode="auto">
          <a:xfrm>
            <a:off x="9730094" y="6516865"/>
            <a:ext cx="936319" cy="228600"/>
          </a:xfrm>
          <a:prstGeom prst="rect">
            <a:avLst/>
          </a:prstGeom>
        </p:spPr>
        <p:txBody>
          <a:bodyPr vert="horz" lIns="91440" tIns="45720" rIns="91440" bIns="45720" rtlCol="0" anchor="ctr"/>
          <a:lstStyle>
            <a:lvl1pPr algn="r">
              <a:defRPr sz="1100">
                <a:solidFill>
                  <a:schemeClr val="bg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31068189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1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jpe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image" Target="../media/image10.jpe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jpe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hyperlink" Target="mailto:k.zalys@lajm.lt" TargetMode="External"/><Relationship Id="rId5" Type="http://schemas.openxmlformats.org/officeDocument/2006/relationships/image" Target="../media/image11.png"/><Relationship Id="rId10" Type="http://schemas.openxmlformats.org/officeDocument/2006/relationships/hyperlink" Target="mailto:v.locaitiene@lajm.lt" TargetMode="External"/><Relationship Id="rId4" Type="http://schemas.openxmlformats.org/officeDocument/2006/relationships/image" Target="../media/image4.png"/><Relationship Id="rId9" Type="http://schemas.openxmlformats.org/officeDocument/2006/relationships/hyperlink" Target="mailto:talbayrak@pirireis.edu.tr"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jpe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15.emf"/></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7.emf"/><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10.jpeg"/><Relationship Id="rId10"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10.jpeg"/><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8.emf"/><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10.jpeg"/><Relationship Id="rId10"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10.jpeg"/><Relationship Id="rId9"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9.emf"/><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10.jpeg"/><Relationship Id="rId10"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10.jpeg"/><Relationship Id="rId9" Type="http://schemas.openxmlformats.org/officeDocument/2006/relationships/image" Target="../media/image14.pn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0.emf"/><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10.jpeg"/><Relationship Id="rId10"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10.jpeg"/><Relationship Id="rId9" Type="http://schemas.openxmlformats.org/officeDocument/2006/relationships/image" Target="../media/image14.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1.emf"/><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10.jpeg"/><Relationship Id="rId10"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10.jpeg"/><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jpeg"/><Relationship Id="rId9" Type="http://schemas.openxmlformats.org/officeDocument/2006/relationships/image" Target="../media/image14.png"/></Relationships>
</file>

<file path=ppt/slides/_rels/slide3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hyperlink" Target="mailto:andrei.bautu@anmb.ro" TargetMode="External"/><Relationship Id="rId13" Type="http://schemas.openxmlformats.org/officeDocument/2006/relationships/hyperlink" Target="mailto:g.dimitrov@nvna.eu" TargetMode="External"/><Relationship Id="rId18" Type="http://schemas.openxmlformats.org/officeDocument/2006/relationships/hyperlink" Target="mailto:m.dolapchiev@nvna.eu" TargetMode="External"/><Relationship Id="rId26" Type="http://schemas.openxmlformats.org/officeDocument/2006/relationships/image" Target="../media/image11.png"/><Relationship Id="rId3" Type="http://schemas.openxmlformats.org/officeDocument/2006/relationships/hyperlink" Target="mailto:catalin.popa@anmb.ro" TargetMode="External"/><Relationship Id="rId21" Type="http://schemas.openxmlformats.org/officeDocument/2006/relationships/hyperlink" Target="mailto:ch.alexandrov@nvna.eu" TargetMode="External"/><Relationship Id="rId7" Type="http://schemas.openxmlformats.org/officeDocument/2006/relationships/hyperlink" Target="mailto:andrei.pocora@anmb.ro" TargetMode="External"/><Relationship Id="rId12" Type="http://schemas.openxmlformats.org/officeDocument/2006/relationships/hyperlink" Target="mailto:asevim@pirireis.edu.tr" TargetMode="External"/><Relationship Id="rId17" Type="http://schemas.openxmlformats.org/officeDocument/2006/relationships/hyperlink" Target="mailto:bakalov@nvna.eu" TargetMode="External"/><Relationship Id="rId25" Type="http://schemas.openxmlformats.org/officeDocument/2006/relationships/image" Target="../media/image4.png"/><Relationship Id="rId33" Type="http://schemas.openxmlformats.org/officeDocument/2006/relationships/hyperlink" Target="mailto:a.jankauskas@lajm.lt" TargetMode="External"/><Relationship Id="rId2" Type="http://schemas.openxmlformats.org/officeDocument/2006/relationships/notesSlide" Target="../notesSlides/notesSlide2.xml"/><Relationship Id="rId16" Type="http://schemas.openxmlformats.org/officeDocument/2006/relationships/hyperlink" Target="mailto:atanasov@nvna.eu" TargetMode="External"/><Relationship Id="rId20" Type="http://schemas.openxmlformats.org/officeDocument/2006/relationships/hyperlink" Target="mailto:y.kolarov@nvna.eu"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mailto:Dragos.simion@anmb.ro" TargetMode="External"/><Relationship Id="rId11" Type="http://schemas.openxmlformats.org/officeDocument/2006/relationships/hyperlink" Target="mailto:pozdemir@pirireis.edu.tr" TargetMode="External"/><Relationship Id="rId24" Type="http://schemas.openxmlformats.org/officeDocument/2006/relationships/image" Target="../media/image10.jpeg"/><Relationship Id="rId32" Type="http://schemas.openxmlformats.org/officeDocument/2006/relationships/hyperlink" Target="mailto:v.locaitiene@lajm.lt" TargetMode="External"/><Relationship Id="rId5" Type="http://schemas.openxmlformats.org/officeDocument/2006/relationships/hyperlink" Target="mailto:alexandru.cotorcea@anmb.ro" TargetMode="External"/><Relationship Id="rId15" Type="http://schemas.openxmlformats.org/officeDocument/2006/relationships/hyperlink" Target="mailto:m.boycheva@nvna.eu" TargetMode="External"/><Relationship Id="rId23" Type="http://schemas.openxmlformats.org/officeDocument/2006/relationships/image" Target="../media/image2.jpeg"/><Relationship Id="rId28" Type="http://schemas.openxmlformats.org/officeDocument/2006/relationships/image" Target="../media/image13.png"/><Relationship Id="rId10" Type="http://schemas.openxmlformats.org/officeDocument/2006/relationships/hyperlink" Target="mailto:talbayrak@pirireis.edu.tr" TargetMode="External"/><Relationship Id="rId19" Type="http://schemas.openxmlformats.org/officeDocument/2006/relationships/hyperlink" Target="mailto:e.andreev@nvna.eu" TargetMode="External"/><Relationship Id="rId31" Type="http://schemas.openxmlformats.org/officeDocument/2006/relationships/hyperlink" Target="mailto:r.mickiene@lajm.lt" TargetMode="External"/><Relationship Id="rId4" Type="http://schemas.openxmlformats.org/officeDocument/2006/relationships/hyperlink" Target="mailto:Sergiu.lupu@anmb.ro" TargetMode="External"/><Relationship Id="rId9" Type="http://schemas.openxmlformats.org/officeDocument/2006/relationships/hyperlink" Target="mailto:marius.cucu@anmb.ro" TargetMode="External"/><Relationship Id="rId14" Type="http://schemas.openxmlformats.org/officeDocument/2006/relationships/hyperlink" Target="mailto:a.hristov@nvna.eu" TargetMode="External"/><Relationship Id="rId22" Type="http://schemas.openxmlformats.org/officeDocument/2006/relationships/hyperlink" Target="mailto:d.zografova@nvna.eu" TargetMode="External"/><Relationship Id="rId27" Type="http://schemas.openxmlformats.org/officeDocument/2006/relationships/image" Target="../media/image12.png"/><Relationship Id="rId30"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9.png"/><Relationship Id="rId5" Type="http://schemas.openxmlformats.org/officeDocument/2006/relationships/image" Target="../media/image4.png"/><Relationship Id="rId10" Type="http://schemas.openxmlformats.org/officeDocument/2006/relationships/image" Target="../media/image18.emf"/><Relationship Id="rId4" Type="http://schemas.openxmlformats.org/officeDocument/2006/relationships/image" Target="../media/image10.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1.png"/><Relationship Id="rId5" Type="http://schemas.openxmlformats.org/officeDocument/2006/relationships/image" Target="../media/image4.png"/><Relationship Id="rId10" Type="http://schemas.openxmlformats.org/officeDocument/2006/relationships/image" Target="../media/image20.emf"/><Relationship Id="rId4" Type="http://schemas.openxmlformats.org/officeDocument/2006/relationships/image" Target="../media/image10.jpe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2.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10.jpe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24.emf"/><Relationship Id="rId4" Type="http://schemas.openxmlformats.org/officeDocument/2006/relationships/image" Target="../media/image4.png"/><Relationship Id="rId9"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7788" y="3356992"/>
            <a:ext cx="11233248" cy="1955486"/>
          </a:xfrm>
        </p:spPr>
        <p:txBody>
          <a:bodyPr>
            <a:noAutofit/>
          </a:bodyPr>
          <a:lstStyle/>
          <a:p>
            <a:pPr algn="ctr"/>
            <a:r>
              <a:rPr lang="en-GB" sz="4400" b="1" i="0" u="none" strike="noStrike" baseline="0" dirty="0">
                <a:solidFill>
                  <a:srgbClr val="FF0000"/>
                </a:solidFill>
                <a:effectLst>
                  <a:outerShdw blurRad="38100" dist="38100" dir="2700000" algn="tl">
                    <a:srgbClr val="000000">
                      <a:alpha val="43137"/>
                    </a:srgbClr>
                  </a:outerShdw>
                </a:effectLst>
                <a:latin typeface="CharterBT-Roman"/>
              </a:rPr>
              <a:t>Maritime Simulators and Training Facilities Network for Enhancing the Exchange of Good Practices and Digital Learning</a:t>
            </a:r>
            <a:br>
              <a:rPr lang="en-GB" sz="4400" b="1" i="0" u="none" strike="noStrike" baseline="0" dirty="0">
                <a:solidFill>
                  <a:srgbClr val="FF0000"/>
                </a:solidFill>
                <a:effectLst>
                  <a:outerShdw blurRad="38100" dist="38100" dir="2700000" algn="tl">
                    <a:srgbClr val="000000">
                      <a:alpha val="43137"/>
                    </a:srgbClr>
                  </a:outerShdw>
                </a:effectLst>
                <a:latin typeface="CharterBT-Roman"/>
              </a:rPr>
            </a:br>
            <a:br>
              <a:rPr lang="en-GB" sz="4400" b="1" i="0" u="none" strike="noStrike" baseline="0" dirty="0">
                <a:solidFill>
                  <a:srgbClr val="FF0000"/>
                </a:solidFill>
                <a:effectLst>
                  <a:outerShdw blurRad="38100" dist="38100" dir="2700000" algn="tl">
                    <a:srgbClr val="000000">
                      <a:alpha val="43137"/>
                    </a:srgbClr>
                  </a:outerShdw>
                </a:effectLst>
                <a:latin typeface="CharterBT-Roman"/>
              </a:rPr>
            </a:br>
            <a:r>
              <a:rPr lang="en-GB" sz="2400" b="1" i="0" u="none" strike="noStrike" baseline="0" dirty="0">
                <a:solidFill>
                  <a:srgbClr val="0000FF"/>
                </a:solidFill>
                <a:effectLst>
                  <a:outerShdw blurRad="38100" dist="38100" dir="2700000" algn="tl">
                    <a:srgbClr val="000000">
                      <a:alpha val="43137"/>
                    </a:srgbClr>
                  </a:outerShdw>
                </a:effectLst>
                <a:highlight>
                  <a:srgbClr val="FFFF00"/>
                </a:highlight>
                <a:latin typeface="CharterBT-Roman"/>
              </a:rPr>
              <a:t>Update – 06.0</a:t>
            </a:r>
            <a:r>
              <a:rPr lang="en-US" sz="2400" b="1" dirty="0">
                <a:solidFill>
                  <a:srgbClr val="0000FF"/>
                </a:solidFill>
                <a:effectLst>
                  <a:outerShdw blurRad="38100" dist="38100" dir="2700000" algn="tl">
                    <a:srgbClr val="000000">
                      <a:alpha val="43137"/>
                    </a:srgbClr>
                  </a:outerShdw>
                </a:effectLst>
                <a:highlight>
                  <a:srgbClr val="FFFF00"/>
                </a:highlight>
                <a:latin typeface="CharterBT-Roman"/>
              </a:rPr>
              <a:t>9</a:t>
            </a:r>
            <a:r>
              <a:rPr lang="en-GB" sz="2400" b="1" i="0" u="none" strike="noStrike" baseline="0" dirty="0">
                <a:solidFill>
                  <a:srgbClr val="0000FF"/>
                </a:solidFill>
                <a:effectLst>
                  <a:outerShdw blurRad="38100" dist="38100" dir="2700000" algn="tl">
                    <a:srgbClr val="000000">
                      <a:alpha val="43137"/>
                    </a:srgbClr>
                  </a:outerShdw>
                </a:effectLst>
                <a:highlight>
                  <a:srgbClr val="FFFF00"/>
                </a:highlight>
                <a:latin typeface="CharterBT-Roman"/>
              </a:rPr>
              <a:t>.202</a:t>
            </a:r>
            <a:r>
              <a:rPr lang="ro-RO" sz="2400" b="1" i="0" u="none" strike="noStrike" baseline="0" dirty="0">
                <a:solidFill>
                  <a:srgbClr val="0000FF"/>
                </a:solidFill>
                <a:effectLst>
                  <a:outerShdw blurRad="38100" dist="38100" dir="2700000" algn="tl">
                    <a:srgbClr val="000000">
                      <a:alpha val="43137"/>
                    </a:srgbClr>
                  </a:outerShdw>
                </a:effectLst>
                <a:highlight>
                  <a:srgbClr val="FFFF00"/>
                </a:highlight>
                <a:latin typeface="CharterBT-Roman"/>
              </a:rPr>
              <a:t>3</a:t>
            </a:r>
            <a:endParaRPr lang="en-US" sz="2400" b="1" dirty="0">
              <a:solidFill>
                <a:srgbClr val="0000FF"/>
              </a:solidFill>
              <a:effectLst>
                <a:outerShdw blurRad="38100" dist="38100" dir="2700000" algn="tl">
                  <a:srgbClr val="000000">
                    <a:alpha val="43137"/>
                  </a:srgbClr>
                </a:outerShdw>
              </a:effectLst>
              <a:highlight>
                <a:srgbClr val="FFFF00"/>
              </a:highlight>
            </a:endParaRPr>
          </a:p>
        </p:txBody>
      </p:sp>
      <p:sp>
        <p:nvSpPr>
          <p:cNvPr id="3" name="Content Placeholder 2"/>
          <p:cNvSpPr>
            <a:spLocks noGrp="1"/>
          </p:cNvSpPr>
          <p:nvPr>
            <p:ph type="subTitle" idx="1"/>
          </p:nvPr>
        </p:nvSpPr>
        <p:spPr>
          <a:xfrm>
            <a:off x="33091" y="5871011"/>
            <a:ext cx="10225136" cy="898588"/>
          </a:xfrm>
        </p:spPr>
        <p:txBody>
          <a:bodyPr>
            <a:noAutofit/>
          </a:bodyPr>
          <a:lstStyle/>
          <a:p>
            <a:r>
              <a:rPr lang="en-US" b="1" dirty="0">
                <a:solidFill>
                  <a:srgbClr val="0000FF"/>
                </a:solidFill>
              </a:rPr>
              <a:t>KA220 - Cooperation Partnerships in Vocational Education and Training</a:t>
            </a:r>
            <a:endParaRPr lang="ro-RO" b="1" dirty="0">
              <a:solidFill>
                <a:srgbClr val="0000FF"/>
              </a:solidFill>
            </a:endParaRPr>
          </a:p>
          <a:p>
            <a:r>
              <a:rPr lang="en-US" b="1" dirty="0">
                <a:solidFill>
                  <a:srgbClr val="0000FF"/>
                </a:solidFill>
              </a:rPr>
              <a:t>2021-1-RO01-KA220-VET-000029412</a:t>
            </a:r>
          </a:p>
        </p:txBody>
      </p:sp>
      <p:grpSp>
        <p:nvGrpSpPr>
          <p:cNvPr id="11" name="Group 10">
            <a:extLst>
              <a:ext uri="{FF2B5EF4-FFF2-40B4-BE49-F238E27FC236}">
                <a16:creationId xmlns:a16="http://schemas.microsoft.com/office/drawing/2014/main" id="{66A448F0-5369-4128-AE5C-AB35B8AB8D81}"/>
              </a:ext>
            </a:extLst>
          </p:cNvPr>
          <p:cNvGrpSpPr/>
          <p:nvPr/>
        </p:nvGrpSpPr>
        <p:grpSpPr>
          <a:xfrm>
            <a:off x="2307" y="-7925"/>
            <a:ext cx="12186519" cy="988654"/>
            <a:chOff x="2307" y="-7926"/>
            <a:chExt cx="12186519" cy="992963"/>
          </a:xfrm>
        </p:grpSpPr>
        <p:pic>
          <p:nvPicPr>
            <p:cNvPr id="12" name="Picture 11">
              <a:extLst>
                <a:ext uri="{FF2B5EF4-FFF2-40B4-BE49-F238E27FC236}">
                  <a16:creationId xmlns:a16="http://schemas.microsoft.com/office/drawing/2014/main" id="{64C1CEA7-A58C-4113-A435-826BD9857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13" name="Picture 12">
              <a:extLst>
                <a:ext uri="{FF2B5EF4-FFF2-40B4-BE49-F238E27FC236}">
                  <a16:creationId xmlns:a16="http://schemas.microsoft.com/office/drawing/2014/main" id="{76C3FCFC-111D-43CF-B0EC-63117FA6E9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14" name="Rectangle 13">
              <a:extLst>
                <a:ext uri="{FF2B5EF4-FFF2-40B4-BE49-F238E27FC236}">
                  <a16:creationId xmlns:a16="http://schemas.microsoft.com/office/drawing/2014/main" id="{B49D444F-D305-4D8C-B2A6-51AFFD55870F}"/>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15" name="Picture 14">
              <a:extLst>
                <a:ext uri="{FF2B5EF4-FFF2-40B4-BE49-F238E27FC236}">
                  <a16:creationId xmlns:a16="http://schemas.microsoft.com/office/drawing/2014/main" id="{B375F5E6-D113-46D5-A000-4C2C4EF5657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16" name="Picture 15">
              <a:extLst>
                <a:ext uri="{FF2B5EF4-FFF2-40B4-BE49-F238E27FC236}">
                  <a16:creationId xmlns:a16="http://schemas.microsoft.com/office/drawing/2014/main" id="{86519110-14B2-4B7A-8A31-817B434A6A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17" name="Picture 16">
              <a:extLst>
                <a:ext uri="{FF2B5EF4-FFF2-40B4-BE49-F238E27FC236}">
                  <a16:creationId xmlns:a16="http://schemas.microsoft.com/office/drawing/2014/main" id="{3BFFDC2A-54DB-4A16-8553-057C9A7647E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18" name="Picture 17">
              <a:extLst>
                <a:ext uri="{FF2B5EF4-FFF2-40B4-BE49-F238E27FC236}">
                  <a16:creationId xmlns:a16="http://schemas.microsoft.com/office/drawing/2014/main" id="{0085FAD4-7A11-4E6E-847A-7E3F06284F2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19" name="Picture 18" descr="logo z przezroczystym">
              <a:extLst>
                <a:ext uri="{FF2B5EF4-FFF2-40B4-BE49-F238E27FC236}">
                  <a16:creationId xmlns:a16="http://schemas.microsoft.com/office/drawing/2014/main" id="{1E9AB34E-A37D-4494-979B-4241944F910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7" name="Picture 6">
            <a:extLst>
              <a:ext uri="{FF2B5EF4-FFF2-40B4-BE49-F238E27FC236}">
                <a16:creationId xmlns:a16="http://schemas.microsoft.com/office/drawing/2014/main" id="{CA855833-8DE2-4719-8401-E796B67EE20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94112" y="1083878"/>
            <a:ext cx="5184576" cy="1955486"/>
          </a:xfrm>
          <a:prstGeom prst="rect">
            <a:avLst/>
          </a:prstGeom>
        </p:spPr>
      </p:pic>
    </p:spTree>
    <p:extLst>
      <p:ext uri="{BB962C8B-B14F-4D97-AF65-F5344CB8AC3E}">
        <p14:creationId xmlns:p14="http://schemas.microsoft.com/office/powerpoint/2010/main" val="295718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Process 3"/>
          <p:cNvSpPr/>
          <p:nvPr/>
        </p:nvSpPr>
        <p:spPr>
          <a:xfrm>
            <a:off x="2724002" y="1012432"/>
            <a:ext cx="6370710" cy="1410346"/>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ro-RO" sz="2400" b="1" dirty="0" err="1">
                <a:solidFill>
                  <a:srgbClr val="0000FF"/>
                </a:solidFill>
              </a:rPr>
              <a:t>O1</a:t>
            </a:r>
            <a:r>
              <a:rPr lang="ro-RO" sz="2400" b="1" dirty="0">
                <a:solidFill>
                  <a:srgbClr val="0000FF"/>
                </a:solidFill>
              </a:rPr>
              <a:t> </a:t>
            </a:r>
            <a:r>
              <a:rPr lang="en-US" sz="2400" b="1" dirty="0">
                <a:solidFill>
                  <a:srgbClr val="0000FF"/>
                </a:solidFill>
              </a:rPr>
              <a:t>“</a:t>
            </a:r>
            <a:r>
              <a:rPr lang="en-GB" sz="2400" b="1" i="0" u="none" strike="noStrike" baseline="0" dirty="0">
                <a:solidFill>
                  <a:srgbClr val="0000FF"/>
                </a:solidFill>
                <a:latin typeface="FreeSans"/>
              </a:rPr>
              <a:t>Building the updated pool of competencies for maritime education to improve the value of simulating facilities in maritime education</a:t>
            </a:r>
            <a:r>
              <a:rPr lang="en-US" sz="2400" b="1" dirty="0">
                <a:solidFill>
                  <a:srgbClr val="0000FF"/>
                </a:solidFill>
              </a:rPr>
              <a:t>”</a:t>
            </a:r>
            <a:endParaRPr lang="en-US" dirty="0">
              <a:solidFill>
                <a:srgbClr val="0000FF"/>
              </a:solidFill>
            </a:endParaRPr>
          </a:p>
        </p:txBody>
      </p:sp>
      <p:sp>
        <p:nvSpPr>
          <p:cNvPr id="5" name="Rectangle 4"/>
          <p:cNvSpPr/>
          <p:nvPr/>
        </p:nvSpPr>
        <p:spPr>
          <a:xfrm>
            <a:off x="469993" y="3024521"/>
            <a:ext cx="1635769" cy="646331"/>
          </a:xfrm>
          <a:prstGeom prst="rect">
            <a:avLst/>
          </a:prstGeom>
        </p:spPr>
        <p:txBody>
          <a:bodyPr wrap="none">
            <a:spAutoFit/>
          </a:bodyPr>
          <a:lstStyle/>
          <a:p>
            <a:pPr marL="0" lvl="1"/>
            <a:r>
              <a:rPr lang="en-US" b="1" i="1" dirty="0" err="1">
                <a:solidFill>
                  <a:srgbClr val="FFFF00"/>
                </a:solidFill>
              </a:rPr>
              <a:t>Taner</a:t>
            </a:r>
            <a:r>
              <a:rPr lang="en-US" b="1" i="1" dirty="0">
                <a:solidFill>
                  <a:srgbClr val="FFFF00"/>
                </a:solidFill>
              </a:rPr>
              <a:t> Albayrak</a:t>
            </a:r>
          </a:p>
          <a:p>
            <a:pPr marL="0" lvl="1"/>
            <a:endParaRPr lang="en-US" sz="1800" b="0" i="1" u="none" strike="noStrike" dirty="0">
              <a:solidFill>
                <a:schemeClr val="bg1"/>
              </a:solidFill>
              <a:effectLst/>
              <a:latin typeface="Calibri" panose="020F0502020204030204" pitchFamily="34" charset="0"/>
            </a:endParaRPr>
          </a:p>
        </p:txBody>
      </p:sp>
      <p:sp>
        <p:nvSpPr>
          <p:cNvPr id="9" name="Rectangle 8"/>
          <p:cNvSpPr/>
          <p:nvPr/>
        </p:nvSpPr>
        <p:spPr>
          <a:xfrm>
            <a:off x="9214692" y="1525150"/>
            <a:ext cx="2756717" cy="369332"/>
          </a:xfrm>
          <a:prstGeom prst="rect">
            <a:avLst/>
          </a:prstGeom>
        </p:spPr>
        <p:txBody>
          <a:bodyPr wrap="none">
            <a:spAutoFit/>
          </a:bodyPr>
          <a:lstStyle/>
          <a:p>
            <a:r>
              <a:rPr lang="en-US" b="1" dirty="0">
                <a:solidFill>
                  <a:srgbClr val="00B0F0"/>
                </a:solidFill>
                <a:highlight>
                  <a:srgbClr val="FFFF00"/>
                </a:highlight>
              </a:rPr>
              <a:t>February</a:t>
            </a:r>
            <a:r>
              <a:rPr lang="ro-RO" b="1" dirty="0">
                <a:solidFill>
                  <a:srgbClr val="00B0F0"/>
                </a:solidFill>
                <a:highlight>
                  <a:srgbClr val="FFFF00"/>
                </a:highlight>
              </a:rPr>
              <a:t> 202</a:t>
            </a:r>
            <a:r>
              <a:rPr lang="en-US" b="1" dirty="0">
                <a:solidFill>
                  <a:srgbClr val="00B0F0"/>
                </a:solidFill>
                <a:highlight>
                  <a:srgbClr val="FFFF00"/>
                </a:highlight>
              </a:rPr>
              <a:t>2</a:t>
            </a:r>
            <a:r>
              <a:rPr lang="ro-RO" b="1" dirty="0">
                <a:solidFill>
                  <a:srgbClr val="00B0F0"/>
                </a:solidFill>
                <a:highlight>
                  <a:srgbClr val="FFFF00"/>
                </a:highlight>
              </a:rPr>
              <a:t> – April 202</a:t>
            </a:r>
            <a:r>
              <a:rPr lang="en-US" b="1" dirty="0">
                <a:solidFill>
                  <a:srgbClr val="00B0F0"/>
                </a:solidFill>
                <a:highlight>
                  <a:srgbClr val="FFFF00"/>
                </a:highlight>
              </a:rPr>
              <a:t>2</a:t>
            </a:r>
            <a:endParaRPr lang="en-US" dirty="0">
              <a:highlight>
                <a:srgbClr val="FFFF00"/>
              </a:highlight>
            </a:endParaRPr>
          </a:p>
        </p:txBody>
      </p:sp>
      <p:sp>
        <p:nvSpPr>
          <p:cNvPr id="10" name="Rectangle 9"/>
          <p:cNvSpPr/>
          <p:nvPr/>
        </p:nvSpPr>
        <p:spPr>
          <a:xfrm>
            <a:off x="1197868" y="1340484"/>
            <a:ext cx="1406154" cy="369332"/>
          </a:xfrm>
          <a:prstGeom prst="rect">
            <a:avLst/>
          </a:prstGeom>
        </p:spPr>
        <p:txBody>
          <a:bodyPr wrap="none">
            <a:spAutoFit/>
          </a:bodyPr>
          <a:lstStyle/>
          <a:p>
            <a:r>
              <a:rPr lang="ro-RO" b="1" dirty="0" err="1">
                <a:solidFill>
                  <a:schemeClr val="accent4">
                    <a:lumMod val="40000"/>
                    <a:lumOff val="60000"/>
                  </a:schemeClr>
                </a:solidFill>
              </a:rPr>
              <a:t>Leader</a:t>
            </a:r>
            <a:r>
              <a:rPr lang="ro-RO" b="1" dirty="0">
                <a:solidFill>
                  <a:schemeClr val="bg1"/>
                </a:solidFill>
              </a:rPr>
              <a:t>: </a:t>
            </a:r>
            <a:r>
              <a:rPr lang="en-US" b="1" dirty="0">
                <a:solidFill>
                  <a:schemeClr val="bg1"/>
                </a:solidFill>
              </a:rPr>
              <a:t> </a:t>
            </a:r>
            <a:r>
              <a:rPr lang="ro-RO" b="1" u="sng" dirty="0">
                <a:solidFill>
                  <a:srgbClr val="FFFF00"/>
                </a:solidFill>
              </a:rPr>
              <a:t>PRU</a:t>
            </a:r>
          </a:p>
        </p:txBody>
      </p:sp>
      <p:sp>
        <p:nvSpPr>
          <p:cNvPr id="12" name="Rectangle 11"/>
          <p:cNvSpPr/>
          <p:nvPr/>
        </p:nvSpPr>
        <p:spPr>
          <a:xfrm>
            <a:off x="8143806" y="3020945"/>
            <a:ext cx="4078189" cy="3677930"/>
          </a:xfrm>
          <a:prstGeom prst="rect">
            <a:avLst/>
          </a:prstGeom>
        </p:spPr>
        <p:txBody>
          <a:bodyPr wrap="square">
            <a:spAutoFit/>
          </a:bodyPr>
          <a:lstStyle/>
          <a:p>
            <a:pPr marL="285750" indent="-285750" algn="l">
              <a:buFontTx/>
              <a:buChar char="-"/>
            </a:pPr>
            <a:r>
              <a:rPr lang="en-GB" sz="1800" b="0" i="0" u="none" strike="noStrike" baseline="0" dirty="0">
                <a:solidFill>
                  <a:schemeClr val="bg1"/>
                </a:solidFill>
                <a:latin typeface="FreeSans"/>
              </a:rPr>
              <a:t>The partners will identify, the most relevant courses, that use the simulation facilities, seeking to develop hard skills for graduates.</a:t>
            </a:r>
          </a:p>
          <a:p>
            <a:pPr marL="285750" indent="-285750" algn="l">
              <a:buFontTx/>
              <a:buChar char="-"/>
            </a:pPr>
            <a:r>
              <a:rPr lang="en-GB" sz="1800" b="0" i="0" u="none" strike="noStrike" baseline="0" dirty="0">
                <a:solidFill>
                  <a:schemeClr val="bg1"/>
                </a:solidFill>
                <a:latin typeface="FreeSans"/>
              </a:rPr>
              <a:t>Once agreed, these courses will be developed in their content based on simulation facilities utilization, to improve the learning process and digitization of maritime education, but more focused on practical side of maritime profession.</a:t>
            </a:r>
          </a:p>
          <a:p>
            <a:pPr marL="285750" indent="-285750" algn="l">
              <a:buFontTx/>
              <a:buChar char="-"/>
            </a:pPr>
            <a:endParaRPr lang="en-GB" sz="1800" b="0" i="0" u="none" strike="noStrike" baseline="0" dirty="0">
              <a:latin typeface="FreeSans"/>
            </a:endParaRPr>
          </a:p>
          <a:p>
            <a:pPr algn="l"/>
            <a:endPar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Flowchart: Process 12"/>
          <p:cNvSpPr/>
          <p:nvPr/>
        </p:nvSpPr>
        <p:spPr>
          <a:xfrm>
            <a:off x="189756" y="2466140"/>
            <a:ext cx="2196244" cy="44838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0070C0"/>
                </a:solidFill>
              </a:rPr>
              <a:t>WORKING GROUP</a:t>
            </a:r>
            <a:endParaRPr lang="en-US" dirty="0" err="1"/>
          </a:p>
        </p:txBody>
      </p:sp>
      <p:sp>
        <p:nvSpPr>
          <p:cNvPr id="14" name="Flowchart: Process 13"/>
          <p:cNvSpPr/>
          <p:nvPr/>
        </p:nvSpPr>
        <p:spPr>
          <a:xfrm>
            <a:off x="4222204" y="2466140"/>
            <a:ext cx="2196244" cy="44838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0070C0"/>
                </a:solidFill>
              </a:rPr>
              <a:t>WHAT TO DO</a:t>
            </a:r>
            <a:r>
              <a:rPr lang="en-US" b="1" dirty="0">
                <a:solidFill>
                  <a:srgbClr val="0070C0"/>
                </a:solidFill>
              </a:rPr>
              <a:t>?</a:t>
            </a:r>
            <a:endParaRPr lang="en-US" dirty="0"/>
          </a:p>
        </p:txBody>
      </p:sp>
      <p:sp>
        <p:nvSpPr>
          <p:cNvPr id="15" name="Flowchart: Process 14"/>
          <p:cNvSpPr/>
          <p:nvPr/>
        </p:nvSpPr>
        <p:spPr>
          <a:xfrm>
            <a:off x="8918549" y="2484989"/>
            <a:ext cx="2196244" cy="44838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0070C0"/>
                </a:solidFill>
              </a:rPr>
              <a:t>HOW</a:t>
            </a:r>
            <a:r>
              <a:rPr lang="en-US" b="1" dirty="0">
                <a:solidFill>
                  <a:srgbClr val="0070C0"/>
                </a:solidFill>
              </a:rPr>
              <a:t>?</a:t>
            </a:r>
            <a:endParaRPr lang="en-US" dirty="0"/>
          </a:p>
        </p:txBody>
      </p:sp>
      <p:sp>
        <p:nvSpPr>
          <p:cNvPr id="16" name="Rectangle 15"/>
          <p:cNvSpPr/>
          <p:nvPr/>
        </p:nvSpPr>
        <p:spPr>
          <a:xfrm>
            <a:off x="2961344" y="3024521"/>
            <a:ext cx="5581340" cy="3693319"/>
          </a:xfrm>
          <a:prstGeom prst="rect">
            <a:avLst/>
          </a:prstGeom>
        </p:spPr>
        <p:txBody>
          <a:bodyPr wrap="square">
            <a:spAutoFit/>
          </a:bodyPr>
          <a:lstStyle/>
          <a:p>
            <a:pPr marL="285750" indent="-285750" algn="l">
              <a:buFont typeface="Arial" panose="020B0604020202020204" pitchFamily="34" charset="0"/>
              <a:buChar char="•"/>
            </a:pPr>
            <a:r>
              <a:rPr lang="en-GB" sz="1800" b="1" i="0" u="none" strike="noStrike" baseline="0" dirty="0">
                <a:solidFill>
                  <a:srgbClr val="FFFF00"/>
                </a:solidFill>
              </a:rPr>
              <a:t>10 course syllabuses </a:t>
            </a:r>
            <a:r>
              <a:rPr lang="ro-RO" sz="1800" b="1" i="0" u="none" strike="noStrike" baseline="0" dirty="0" err="1">
                <a:solidFill>
                  <a:srgbClr val="FFFF00"/>
                </a:solidFill>
              </a:rPr>
              <a:t>have</a:t>
            </a:r>
            <a:r>
              <a:rPr lang="ro-RO" sz="1800" b="1" i="0" u="none" strike="noStrike" baseline="0" dirty="0">
                <a:solidFill>
                  <a:srgbClr val="FFFF00"/>
                </a:solidFill>
              </a:rPr>
              <a:t> </a:t>
            </a:r>
            <a:r>
              <a:rPr lang="ro-RO" sz="1800" b="1" i="0" u="none" strike="noStrike" baseline="0" dirty="0" err="1">
                <a:solidFill>
                  <a:srgbClr val="FFFF00"/>
                </a:solidFill>
              </a:rPr>
              <a:t>been</a:t>
            </a:r>
            <a:r>
              <a:rPr lang="ro-RO" sz="1800" b="1" i="0" u="none" strike="noStrike" baseline="0" dirty="0">
                <a:solidFill>
                  <a:srgbClr val="FFFF00"/>
                </a:solidFill>
              </a:rPr>
              <a:t> </a:t>
            </a:r>
            <a:r>
              <a:rPr lang="en-GB" sz="1800" b="1" i="0" u="none" strike="noStrike" baseline="0" dirty="0">
                <a:solidFill>
                  <a:srgbClr val="FFFF00"/>
                </a:solidFill>
              </a:rPr>
              <a:t>harmonized </a:t>
            </a:r>
            <a:r>
              <a:rPr lang="en-GB" sz="1800" b="0" i="0" u="none" strike="noStrike" baseline="0" dirty="0">
                <a:solidFill>
                  <a:schemeClr val="bg1"/>
                </a:solidFill>
              </a:rPr>
              <a:t>for selected STCW courses, to value the simulation learning methods on hard and soft skills requirements</a:t>
            </a:r>
            <a:r>
              <a:rPr lang="en-US" b="1" dirty="0">
                <a:solidFill>
                  <a:schemeClr val="bg1"/>
                </a:solidFill>
              </a:rPr>
              <a:t>:</a:t>
            </a:r>
            <a:endParaRPr lang="en-GB" sz="1800" b="0" i="0" u="none" strike="noStrike" baseline="0" dirty="0">
              <a:solidFill>
                <a:schemeClr val="bg1"/>
              </a:solidFill>
            </a:endParaRPr>
          </a:p>
          <a:p>
            <a:pPr marL="742950" lvl="1" indent="-285750">
              <a:buFont typeface="Wingdings" panose="05000000000000000000" pitchFamily="2" charset="2"/>
              <a:buChar char="q"/>
            </a:pPr>
            <a:r>
              <a:rPr lang="en-GB" b="0" i="0" u="none" strike="noStrike" baseline="0" dirty="0">
                <a:solidFill>
                  <a:schemeClr val="bg1"/>
                </a:solidFill>
              </a:rPr>
              <a:t>Ship Handling and Manoeuvring, </a:t>
            </a:r>
          </a:p>
          <a:p>
            <a:pPr marL="742950" lvl="1" indent="-285750">
              <a:buFont typeface="Wingdings" panose="05000000000000000000" pitchFamily="2" charset="2"/>
              <a:buChar char="q"/>
            </a:pPr>
            <a:r>
              <a:rPr lang="en-GB" b="0" i="0" u="none" strike="noStrike" baseline="0" dirty="0">
                <a:solidFill>
                  <a:schemeClr val="bg1"/>
                </a:solidFill>
              </a:rPr>
              <a:t>Cargo handling, </a:t>
            </a:r>
          </a:p>
          <a:p>
            <a:pPr marL="742950" lvl="1" indent="-285750">
              <a:buFont typeface="Wingdings" panose="05000000000000000000" pitchFamily="2" charset="2"/>
              <a:buChar char="q"/>
            </a:pPr>
            <a:r>
              <a:rPr lang="en-GB" b="0" i="0" u="none" strike="noStrike" baseline="0" dirty="0">
                <a:solidFill>
                  <a:schemeClr val="bg1"/>
                </a:solidFill>
              </a:rPr>
              <a:t>Navigational Watchkeeping, </a:t>
            </a:r>
          </a:p>
          <a:p>
            <a:pPr marL="742950" lvl="1" indent="-285750">
              <a:buFont typeface="Wingdings" panose="05000000000000000000" pitchFamily="2" charset="2"/>
              <a:buChar char="q"/>
            </a:pPr>
            <a:r>
              <a:rPr lang="en-GB" b="0" i="0" u="none" strike="noStrike" baseline="0" dirty="0">
                <a:solidFill>
                  <a:schemeClr val="bg1"/>
                </a:solidFill>
              </a:rPr>
              <a:t>Engine Room Watchkeeping, </a:t>
            </a:r>
          </a:p>
          <a:p>
            <a:pPr marL="742950" lvl="1" indent="-285750">
              <a:buFont typeface="Wingdings" panose="05000000000000000000" pitchFamily="2" charset="2"/>
              <a:buChar char="q"/>
            </a:pPr>
            <a:r>
              <a:rPr lang="en-GB" b="0" i="0" u="none" strike="noStrike" baseline="0" dirty="0">
                <a:solidFill>
                  <a:schemeClr val="bg1"/>
                </a:solidFill>
              </a:rPr>
              <a:t>Radar Navigation,</a:t>
            </a:r>
          </a:p>
          <a:p>
            <a:pPr marL="742950" lvl="1" indent="-285750">
              <a:buFont typeface="Wingdings" panose="05000000000000000000" pitchFamily="2" charset="2"/>
              <a:buChar char="q"/>
            </a:pPr>
            <a:r>
              <a:rPr lang="en-GB" b="0" i="0" u="none" strike="noStrike" baseline="0" dirty="0">
                <a:solidFill>
                  <a:schemeClr val="bg1"/>
                </a:solidFill>
              </a:rPr>
              <a:t>Maritime Search and Rescue, </a:t>
            </a:r>
          </a:p>
          <a:p>
            <a:pPr marL="742950" lvl="1" indent="-285750">
              <a:buFont typeface="Wingdings" panose="05000000000000000000" pitchFamily="2" charset="2"/>
              <a:buChar char="q"/>
            </a:pPr>
            <a:r>
              <a:rPr lang="en-GB" b="0" i="0" u="none" strike="noStrike" baseline="0" dirty="0">
                <a:solidFill>
                  <a:schemeClr val="bg1"/>
                </a:solidFill>
              </a:rPr>
              <a:t>Coastal Navigation, </a:t>
            </a:r>
          </a:p>
          <a:p>
            <a:pPr marL="742950" lvl="1" indent="-285750">
              <a:buFont typeface="Wingdings" panose="05000000000000000000" pitchFamily="2" charset="2"/>
              <a:buChar char="q"/>
            </a:pPr>
            <a:r>
              <a:rPr lang="en-GB" b="0" i="0" u="none" strike="noStrike" baseline="0" dirty="0">
                <a:solidFill>
                  <a:schemeClr val="bg1"/>
                </a:solidFill>
              </a:rPr>
              <a:t>Naval Machines and Equipment, </a:t>
            </a:r>
          </a:p>
          <a:p>
            <a:pPr marL="742950" lvl="1" indent="-285750">
              <a:buFont typeface="Wingdings" panose="05000000000000000000" pitchFamily="2" charset="2"/>
              <a:buChar char="q"/>
            </a:pPr>
            <a:r>
              <a:rPr lang="en-GB" b="0" i="0" u="none" strike="noStrike" baseline="0" dirty="0">
                <a:solidFill>
                  <a:schemeClr val="bg1"/>
                </a:solidFill>
              </a:rPr>
              <a:t>Naval Communications, </a:t>
            </a:r>
          </a:p>
          <a:p>
            <a:pPr marL="742950" lvl="1" indent="-285750">
              <a:buFont typeface="Wingdings" panose="05000000000000000000" pitchFamily="2" charset="2"/>
              <a:buChar char="q"/>
            </a:pPr>
            <a:r>
              <a:rPr lang="en-GB" b="0" i="0" u="none" strike="noStrike" baseline="0" dirty="0">
                <a:solidFill>
                  <a:schemeClr val="bg1"/>
                </a:solidFill>
              </a:rPr>
              <a:t>Celestial Navigation.</a:t>
            </a:r>
          </a:p>
        </p:txBody>
      </p:sp>
      <p:grpSp>
        <p:nvGrpSpPr>
          <p:cNvPr id="11" name="Group 10">
            <a:extLst>
              <a:ext uri="{FF2B5EF4-FFF2-40B4-BE49-F238E27FC236}">
                <a16:creationId xmlns:a16="http://schemas.microsoft.com/office/drawing/2014/main" id="{20B81868-150F-406D-BE88-890B36D372C1}"/>
              </a:ext>
            </a:extLst>
          </p:cNvPr>
          <p:cNvGrpSpPr/>
          <p:nvPr/>
        </p:nvGrpSpPr>
        <p:grpSpPr>
          <a:xfrm>
            <a:off x="2307" y="-7926"/>
            <a:ext cx="12186519" cy="992963"/>
            <a:chOff x="2307" y="-7926"/>
            <a:chExt cx="12186519" cy="992963"/>
          </a:xfrm>
        </p:grpSpPr>
        <p:pic>
          <p:nvPicPr>
            <p:cNvPr id="17" name="Picture 16">
              <a:extLst>
                <a:ext uri="{FF2B5EF4-FFF2-40B4-BE49-F238E27FC236}">
                  <a16:creationId xmlns:a16="http://schemas.microsoft.com/office/drawing/2014/main" id="{182AABB2-D4A9-459D-97B7-6681F8AD6B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18" name="Picture 17">
              <a:extLst>
                <a:ext uri="{FF2B5EF4-FFF2-40B4-BE49-F238E27FC236}">
                  <a16:creationId xmlns:a16="http://schemas.microsoft.com/office/drawing/2014/main" id="{FF7B00ED-CE68-4722-9724-02087D2FA9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19" name="Rectangle 18">
              <a:extLst>
                <a:ext uri="{FF2B5EF4-FFF2-40B4-BE49-F238E27FC236}">
                  <a16:creationId xmlns:a16="http://schemas.microsoft.com/office/drawing/2014/main" id="{C07B7469-B7AC-4D26-9626-008C798316C3}"/>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20" name="Picture 19">
              <a:extLst>
                <a:ext uri="{FF2B5EF4-FFF2-40B4-BE49-F238E27FC236}">
                  <a16:creationId xmlns:a16="http://schemas.microsoft.com/office/drawing/2014/main" id="{765584FC-C558-4137-85E9-AAD3B4DC97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21" name="Picture 20">
              <a:extLst>
                <a:ext uri="{FF2B5EF4-FFF2-40B4-BE49-F238E27FC236}">
                  <a16:creationId xmlns:a16="http://schemas.microsoft.com/office/drawing/2014/main" id="{F7C816CA-B9F0-4450-AF3A-D3EDBE1CC7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22" name="Picture 21">
              <a:extLst>
                <a:ext uri="{FF2B5EF4-FFF2-40B4-BE49-F238E27FC236}">
                  <a16:creationId xmlns:a16="http://schemas.microsoft.com/office/drawing/2014/main" id="{013BB7D0-2A43-4C4F-AAA3-7E772FAB0EA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23" name="Picture 22">
              <a:extLst>
                <a:ext uri="{FF2B5EF4-FFF2-40B4-BE49-F238E27FC236}">
                  <a16:creationId xmlns:a16="http://schemas.microsoft.com/office/drawing/2014/main" id="{558E50D8-958B-4969-8443-740B66C4A0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24" name="Picture 23" descr="logo z przezroczystym">
              <a:extLst>
                <a:ext uri="{FF2B5EF4-FFF2-40B4-BE49-F238E27FC236}">
                  <a16:creationId xmlns:a16="http://schemas.microsoft.com/office/drawing/2014/main" id="{464FDABA-89B1-4FC1-92B7-98172348B51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sp>
        <p:nvSpPr>
          <p:cNvPr id="26" name="TextBox 25">
            <a:extLst>
              <a:ext uri="{FF2B5EF4-FFF2-40B4-BE49-F238E27FC236}">
                <a16:creationId xmlns:a16="http://schemas.microsoft.com/office/drawing/2014/main" id="{043716BF-4BD6-47AC-9F22-B4F94A163090}"/>
              </a:ext>
            </a:extLst>
          </p:cNvPr>
          <p:cNvSpPr txBox="1"/>
          <p:nvPr/>
        </p:nvSpPr>
        <p:spPr>
          <a:xfrm>
            <a:off x="-12357" y="4112057"/>
            <a:ext cx="3214091" cy="646331"/>
          </a:xfrm>
          <a:prstGeom prst="rect">
            <a:avLst/>
          </a:prstGeom>
          <a:noFill/>
          <a:ln>
            <a:noFill/>
          </a:ln>
        </p:spPr>
        <p:txBody>
          <a:bodyPr wrap="square">
            <a:spAutoFit/>
          </a:bodyPr>
          <a:lstStyle/>
          <a:p>
            <a:pPr algn="ctr">
              <a:spcBef>
                <a:spcPts val="600"/>
              </a:spcBef>
            </a:pPr>
            <a:r>
              <a:rPr lang="ro-RO" sz="1800" dirty="0">
                <a:solidFill>
                  <a:srgbClr val="FF0000"/>
                </a:solidFill>
                <a:highlight>
                  <a:srgbClr val="FFFF00"/>
                </a:highlight>
              </a:rPr>
              <a:t>The </a:t>
            </a:r>
            <a:r>
              <a:rPr lang="en-US" sz="1800" dirty="0">
                <a:solidFill>
                  <a:srgbClr val="FF0000"/>
                </a:solidFill>
                <a:highlight>
                  <a:srgbClr val="FFFF00"/>
                </a:highlight>
              </a:rPr>
              <a:t>final versions are already posted on marplat.eu</a:t>
            </a:r>
            <a:r>
              <a:rPr lang="en-GB" sz="1800" dirty="0">
                <a:solidFill>
                  <a:srgbClr val="FF0000"/>
                </a:solidFill>
                <a:highlight>
                  <a:srgbClr val="FFFF00"/>
                </a:highlight>
              </a:rPr>
              <a:t>.</a:t>
            </a:r>
          </a:p>
        </p:txBody>
      </p:sp>
    </p:spTree>
    <p:extLst>
      <p:ext uri="{BB962C8B-B14F-4D97-AF65-F5344CB8AC3E}">
        <p14:creationId xmlns:p14="http://schemas.microsoft.com/office/powerpoint/2010/main" val="371829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Process 3"/>
          <p:cNvSpPr/>
          <p:nvPr/>
        </p:nvSpPr>
        <p:spPr>
          <a:xfrm>
            <a:off x="2724002" y="993742"/>
            <a:ext cx="6370710" cy="1410346"/>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a:solidFill>
                  <a:srgbClr val="0000FF"/>
                </a:solidFill>
              </a:rPr>
              <a:t>O</a:t>
            </a:r>
            <a:r>
              <a:rPr lang="en-US" sz="2400" b="1" dirty="0">
                <a:solidFill>
                  <a:srgbClr val="0000FF"/>
                </a:solidFill>
              </a:rPr>
              <a:t>2</a:t>
            </a:r>
            <a:r>
              <a:rPr lang="ro-RO" sz="2400" b="1" dirty="0">
                <a:solidFill>
                  <a:srgbClr val="0000FF"/>
                </a:solidFill>
              </a:rPr>
              <a:t> </a:t>
            </a:r>
            <a:r>
              <a:rPr lang="en-US" sz="2400" b="1" dirty="0">
                <a:solidFill>
                  <a:srgbClr val="0000FF"/>
                </a:solidFill>
              </a:rPr>
              <a:t>“</a:t>
            </a:r>
            <a:r>
              <a:rPr lang="en-GB" sz="2400" b="1" i="0" u="none" strike="noStrike" baseline="0" dirty="0">
                <a:solidFill>
                  <a:srgbClr val="0000FF"/>
                </a:solidFill>
                <a:latin typeface="FreeSans"/>
              </a:rPr>
              <a:t>Digital media tools to enhance the simulating teaching efficiency in maritime education</a:t>
            </a:r>
            <a:r>
              <a:rPr lang="en-US" sz="2400" b="1" dirty="0">
                <a:solidFill>
                  <a:srgbClr val="0000FF"/>
                </a:solidFill>
              </a:rPr>
              <a:t>”</a:t>
            </a:r>
          </a:p>
        </p:txBody>
      </p:sp>
      <p:sp>
        <p:nvSpPr>
          <p:cNvPr id="5" name="Rectangle 4"/>
          <p:cNvSpPr/>
          <p:nvPr/>
        </p:nvSpPr>
        <p:spPr>
          <a:xfrm>
            <a:off x="265392" y="3296030"/>
            <a:ext cx="1625766" cy="646331"/>
          </a:xfrm>
          <a:prstGeom prst="rect">
            <a:avLst/>
          </a:prstGeom>
        </p:spPr>
        <p:txBody>
          <a:bodyPr wrap="none">
            <a:spAutoFit/>
          </a:bodyPr>
          <a:lstStyle/>
          <a:p>
            <a:pPr marL="0" lvl="1"/>
            <a:r>
              <a:rPr lang="en-US" b="1" i="1" dirty="0">
                <a:solidFill>
                  <a:srgbClr val="FFFF00"/>
                </a:solidFill>
              </a:rPr>
              <a:t>Marcin </a:t>
            </a:r>
            <a:r>
              <a:rPr lang="en-US" b="1" i="1" dirty="0" err="1">
                <a:solidFill>
                  <a:srgbClr val="FFFF00"/>
                </a:solidFill>
              </a:rPr>
              <a:t>Kluczyk</a:t>
            </a:r>
            <a:endParaRPr lang="en-US" b="1" i="1" dirty="0">
              <a:solidFill>
                <a:srgbClr val="FFFF00"/>
              </a:solidFill>
            </a:endParaRPr>
          </a:p>
          <a:p>
            <a:pPr marL="0" lvl="1"/>
            <a:endParaRPr lang="en-US" sz="1800" b="0" i="1" u="none" strike="noStrike" dirty="0">
              <a:solidFill>
                <a:schemeClr val="bg1"/>
              </a:solidFill>
              <a:effectLst/>
              <a:latin typeface="Calibri" panose="020F0502020204030204" pitchFamily="34" charset="0"/>
            </a:endParaRPr>
          </a:p>
        </p:txBody>
      </p:sp>
      <p:sp>
        <p:nvSpPr>
          <p:cNvPr id="9" name="Rectangle 8"/>
          <p:cNvSpPr/>
          <p:nvPr/>
        </p:nvSpPr>
        <p:spPr>
          <a:xfrm>
            <a:off x="9262764" y="1514249"/>
            <a:ext cx="2325317" cy="369332"/>
          </a:xfrm>
          <a:prstGeom prst="rect">
            <a:avLst/>
          </a:prstGeom>
        </p:spPr>
        <p:txBody>
          <a:bodyPr wrap="none">
            <a:spAutoFit/>
          </a:bodyPr>
          <a:lstStyle/>
          <a:p>
            <a:r>
              <a:rPr lang="en-US" b="1" dirty="0">
                <a:solidFill>
                  <a:srgbClr val="00B0F0"/>
                </a:solidFill>
                <a:highlight>
                  <a:srgbClr val="FFFF00"/>
                </a:highlight>
              </a:rPr>
              <a:t>May</a:t>
            </a:r>
            <a:r>
              <a:rPr lang="ro-RO" b="1" dirty="0">
                <a:solidFill>
                  <a:srgbClr val="00B0F0"/>
                </a:solidFill>
                <a:highlight>
                  <a:srgbClr val="FFFF00"/>
                </a:highlight>
              </a:rPr>
              <a:t> 202</a:t>
            </a:r>
            <a:r>
              <a:rPr lang="en-US" b="1" dirty="0">
                <a:solidFill>
                  <a:srgbClr val="00B0F0"/>
                </a:solidFill>
                <a:highlight>
                  <a:srgbClr val="FFFF00"/>
                </a:highlight>
              </a:rPr>
              <a:t>2</a:t>
            </a:r>
            <a:r>
              <a:rPr lang="ro-RO" b="1" dirty="0">
                <a:solidFill>
                  <a:srgbClr val="00B0F0"/>
                </a:solidFill>
                <a:highlight>
                  <a:srgbClr val="FFFF00"/>
                </a:highlight>
              </a:rPr>
              <a:t> – April 202</a:t>
            </a:r>
            <a:r>
              <a:rPr lang="en-US" b="1" dirty="0">
                <a:solidFill>
                  <a:srgbClr val="00B0F0"/>
                </a:solidFill>
                <a:highlight>
                  <a:srgbClr val="FFFF00"/>
                </a:highlight>
              </a:rPr>
              <a:t>3</a:t>
            </a:r>
            <a:endParaRPr lang="en-US" dirty="0">
              <a:highlight>
                <a:srgbClr val="FFFF00"/>
              </a:highlight>
            </a:endParaRPr>
          </a:p>
        </p:txBody>
      </p:sp>
      <p:sp>
        <p:nvSpPr>
          <p:cNvPr id="10" name="Rectangle 9"/>
          <p:cNvSpPr/>
          <p:nvPr/>
        </p:nvSpPr>
        <p:spPr>
          <a:xfrm>
            <a:off x="984838" y="1474058"/>
            <a:ext cx="1417376" cy="369332"/>
          </a:xfrm>
          <a:prstGeom prst="rect">
            <a:avLst/>
          </a:prstGeom>
        </p:spPr>
        <p:txBody>
          <a:bodyPr wrap="none">
            <a:spAutoFit/>
          </a:bodyPr>
          <a:lstStyle/>
          <a:p>
            <a:r>
              <a:rPr lang="ro-RO" b="1" dirty="0" err="1">
                <a:solidFill>
                  <a:schemeClr val="accent4">
                    <a:lumMod val="40000"/>
                    <a:lumOff val="60000"/>
                  </a:schemeClr>
                </a:solidFill>
              </a:rPr>
              <a:t>Leader</a:t>
            </a:r>
            <a:r>
              <a:rPr lang="ro-RO" b="1" dirty="0">
                <a:solidFill>
                  <a:schemeClr val="bg1"/>
                </a:solidFill>
              </a:rPr>
              <a:t>: </a:t>
            </a:r>
            <a:r>
              <a:rPr lang="en-US" b="1" dirty="0">
                <a:solidFill>
                  <a:schemeClr val="bg1"/>
                </a:solidFill>
              </a:rPr>
              <a:t> </a:t>
            </a:r>
            <a:r>
              <a:rPr lang="en-US" b="1" u="sng" dirty="0">
                <a:solidFill>
                  <a:srgbClr val="FFFF00"/>
                </a:solidFill>
              </a:rPr>
              <a:t>PNA</a:t>
            </a:r>
            <a:endParaRPr lang="ro-RO" b="1" u="sng" dirty="0">
              <a:solidFill>
                <a:srgbClr val="FFFF00"/>
              </a:solidFill>
            </a:endParaRPr>
          </a:p>
        </p:txBody>
      </p:sp>
      <p:sp>
        <p:nvSpPr>
          <p:cNvPr id="12" name="Rectangle 11"/>
          <p:cNvSpPr/>
          <p:nvPr/>
        </p:nvSpPr>
        <p:spPr>
          <a:xfrm>
            <a:off x="8786241" y="3155851"/>
            <a:ext cx="3472034" cy="3539430"/>
          </a:xfrm>
          <a:prstGeom prst="rect">
            <a:avLst/>
          </a:prstGeom>
        </p:spPr>
        <p:txBody>
          <a:bodyPr wrap="square">
            <a:spAutoFit/>
          </a:bodyPr>
          <a:lstStyle/>
          <a:p>
            <a:pPr marL="285750" indent="-285750" algn="l">
              <a:buFont typeface="Arial" panose="020B0604020202020204" pitchFamily="34" charset="0"/>
              <a:buChar char="•"/>
            </a:pPr>
            <a:r>
              <a:rPr lang="en-GB" sz="1600" b="0" i="0" u="none" strike="noStrike" baseline="0" dirty="0">
                <a:solidFill>
                  <a:schemeClr val="bg1"/>
                </a:solidFill>
                <a:latin typeface="FreeSans"/>
              </a:rPr>
              <a:t>The guidance framework for the project will be issued, together with the summary design of most 5 relevant courses in which simulation facilities are used.</a:t>
            </a:r>
          </a:p>
          <a:p>
            <a:pPr marL="285750" indent="-285750" algn="l">
              <a:buFont typeface="Arial" panose="020B0604020202020204" pitchFamily="34" charset="0"/>
              <a:buChar char="•"/>
            </a:pPr>
            <a:r>
              <a:rPr lang="en-GB" sz="1600" b="0" i="0" u="none" strike="noStrike" baseline="0" dirty="0">
                <a:solidFill>
                  <a:schemeClr val="bg1"/>
                </a:solidFill>
                <a:latin typeface="FreeSans"/>
              </a:rPr>
              <a:t>the partners will produce in support of this objective, as models, several samples of digital materials, using the simulators</a:t>
            </a:r>
          </a:p>
          <a:p>
            <a:pPr marL="285750" indent="-285750" algn="l">
              <a:buFont typeface="Arial" panose="020B0604020202020204" pitchFamily="34" charset="0"/>
              <a:buChar char="•"/>
            </a:pPr>
            <a:r>
              <a:rPr lang="en-GB" sz="1600" b="0" i="0" u="none" strike="noStrike" baseline="0" dirty="0">
                <a:solidFill>
                  <a:schemeClr val="bg1"/>
                </a:solidFill>
                <a:latin typeface="FreeSans"/>
              </a:rPr>
              <a:t>the partners will create harmonized teaching materials for 5 selected courses, as the most relevant in using intensively the simulation facilities.</a:t>
            </a:r>
            <a:endPar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Flowchart: Process 12"/>
          <p:cNvSpPr/>
          <p:nvPr/>
        </p:nvSpPr>
        <p:spPr>
          <a:xfrm>
            <a:off x="48533" y="2661950"/>
            <a:ext cx="2196244" cy="44838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0070C0"/>
                </a:solidFill>
              </a:rPr>
              <a:t>WORKING GROUP</a:t>
            </a:r>
            <a:endParaRPr lang="en-US" dirty="0" err="1"/>
          </a:p>
        </p:txBody>
      </p:sp>
      <p:sp>
        <p:nvSpPr>
          <p:cNvPr id="14" name="Flowchart: Process 13"/>
          <p:cNvSpPr/>
          <p:nvPr/>
        </p:nvSpPr>
        <p:spPr>
          <a:xfrm>
            <a:off x="4063081" y="2655090"/>
            <a:ext cx="2196244" cy="44838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0070C0"/>
                </a:solidFill>
              </a:rPr>
              <a:t>WHAT TO DO</a:t>
            </a:r>
            <a:r>
              <a:rPr lang="en-US" b="1" dirty="0">
                <a:solidFill>
                  <a:srgbClr val="0070C0"/>
                </a:solidFill>
              </a:rPr>
              <a:t>?</a:t>
            </a:r>
            <a:endParaRPr lang="en-US" dirty="0"/>
          </a:p>
        </p:txBody>
      </p:sp>
      <p:sp>
        <p:nvSpPr>
          <p:cNvPr id="15" name="Flowchart: Process 14"/>
          <p:cNvSpPr/>
          <p:nvPr/>
        </p:nvSpPr>
        <p:spPr>
          <a:xfrm>
            <a:off x="8800523" y="2596640"/>
            <a:ext cx="2196244" cy="44838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0070C0"/>
                </a:solidFill>
              </a:rPr>
              <a:t>HOW</a:t>
            </a:r>
            <a:r>
              <a:rPr lang="en-US" b="1" dirty="0">
                <a:solidFill>
                  <a:srgbClr val="0070C0"/>
                </a:solidFill>
              </a:rPr>
              <a:t>?</a:t>
            </a:r>
            <a:endParaRPr lang="en-US" dirty="0"/>
          </a:p>
        </p:txBody>
      </p:sp>
      <p:sp>
        <p:nvSpPr>
          <p:cNvPr id="16" name="Rectangle 15"/>
          <p:cNvSpPr/>
          <p:nvPr/>
        </p:nvSpPr>
        <p:spPr>
          <a:xfrm>
            <a:off x="2215516" y="3110338"/>
            <a:ext cx="6687208" cy="3816429"/>
          </a:xfrm>
          <a:prstGeom prst="rect">
            <a:avLst/>
          </a:prstGeom>
        </p:spPr>
        <p:txBody>
          <a:bodyPr wrap="square">
            <a:spAutoFit/>
          </a:bodyPr>
          <a:lstStyle/>
          <a:p>
            <a:pPr marL="285750" indent="-285750" algn="l">
              <a:buFont typeface="Arial" panose="020B0604020202020204" pitchFamily="34" charset="0"/>
              <a:buChar char="•"/>
            </a:pPr>
            <a:r>
              <a:rPr lang="en-GB" sz="1800" b="1" i="0" u="none" strike="noStrike" baseline="0" dirty="0">
                <a:solidFill>
                  <a:srgbClr val="FFFF00"/>
                </a:solidFill>
              </a:rPr>
              <a:t>1 guide for best practices in modelling the digital course content </a:t>
            </a:r>
            <a:r>
              <a:rPr lang="en-GB" sz="1800" b="0" i="0" u="none" strike="noStrike" baseline="0" dirty="0">
                <a:solidFill>
                  <a:schemeClr val="bg1"/>
                </a:solidFill>
              </a:rPr>
              <a:t>to exchange good practices in building the digital materials, as to be forth commonly used in exchange programmes implemented among the partners.</a:t>
            </a:r>
            <a:r>
              <a:rPr lang="en-US" sz="1800" b="0" i="0" u="none" strike="noStrike" baseline="0" dirty="0">
                <a:solidFill>
                  <a:schemeClr val="bg1"/>
                </a:solidFill>
              </a:rPr>
              <a:t> </a:t>
            </a:r>
            <a:r>
              <a:rPr lang="en-US" sz="1400" b="0" i="0" u="none" strike="noStrike" baseline="0" dirty="0">
                <a:solidFill>
                  <a:srgbClr val="FF0000"/>
                </a:solidFill>
                <a:highlight>
                  <a:srgbClr val="FFFF00"/>
                </a:highlight>
              </a:rPr>
              <a:t>(by 30 September 2022)</a:t>
            </a:r>
            <a:endParaRPr lang="en-GB" sz="1400" b="0" i="0" u="none" strike="noStrike" baseline="0" dirty="0">
              <a:solidFill>
                <a:srgbClr val="FF0000"/>
              </a:solidFill>
              <a:highlight>
                <a:srgbClr val="FFFF00"/>
              </a:highlight>
            </a:endParaRPr>
          </a:p>
          <a:p>
            <a:pPr marL="285750" indent="-285750">
              <a:buFont typeface="Arial" panose="020B0604020202020204" pitchFamily="34" charset="0"/>
              <a:buChar char="•"/>
            </a:pPr>
            <a:r>
              <a:rPr lang="en-GB" sz="1800" b="1" i="0" u="none" strike="noStrike" baseline="0" dirty="0">
                <a:solidFill>
                  <a:srgbClr val="FFFF00"/>
                </a:solidFill>
              </a:rPr>
              <a:t>1 evaluation/assessment guide for simulation courses </a:t>
            </a:r>
            <a:r>
              <a:rPr lang="en-GB" sz="1800" b="0" i="0" u="none" strike="noStrike" baseline="0" dirty="0">
                <a:solidFill>
                  <a:schemeClr val="bg1"/>
                </a:solidFill>
              </a:rPr>
              <a:t>in maritime education will be conceived to facilitate the common practices implementation on hard skills courses, solving a great issue faced among the partners in reference to the simulation facility usage. </a:t>
            </a:r>
            <a:r>
              <a:rPr lang="en-US" sz="1400" b="0" i="0" u="none" strike="noStrike" baseline="0" dirty="0">
                <a:solidFill>
                  <a:srgbClr val="FF0000"/>
                </a:solidFill>
                <a:highlight>
                  <a:srgbClr val="FFFF00"/>
                </a:highlight>
              </a:rPr>
              <a:t>(by 30 September 2022)</a:t>
            </a:r>
            <a:endParaRPr lang="en-GB" sz="1400" b="0" i="0" u="none" strike="noStrike" baseline="0" dirty="0">
              <a:solidFill>
                <a:srgbClr val="FF0000"/>
              </a:solidFill>
              <a:highlight>
                <a:srgbClr val="FFFF00"/>
              </a:highlight>
            </a:endParaRPr>
          </a:p>
          <a:p>
            <a:pPr marL="285750" indent="-285750" algn="l">
              <a:buFont typeface="Arial" panose="020B0604020202020204" pitchFamily="34" charset="0"/>
              <a:buChar char="•"/>
            </a:pPr>
            <a:r>
              <a:rPr lang="en-GB" sz="1800" b="1" i="0" u="none" strike="noStrike" baseline="0" dirty="0">
                <a:solidFill>
                  <a:srgbClr val="FFFF00"/>
                </a:solidFill>
              </a:rPr>
              <a:t> 5 common harmonized </a:t>
            </a:r>
            <a:r>
              <a:rPr lang="ro-RO" sz="1800" b="1" i="0" u="none" strike="noStrike" baseline="0" dirty="0" err="1">
                <a:solidFill>
                  <a:srgbClr val="FFFF00"/>
                </a:solidFill>
              </a:rPr>
              <a:t>course</a:t>
            </a:r>
            <a:r>
              <a:rPr lang="ro-RO" sz="1800" b="1" i="0" u="none" strike="noStrike" baseline="0" dirty="0">
                <a:solidFill>
                  <a:srgbClr val="FFFF00"/>
                </a:solidFill>
              </a:rPr>
              <a:t>/</a:t>
            </a:r>
            <a:r>
              <a:rPr lang="en-GB" sz="1800" b="1" i="0" u="none" strike="noStrike" baseline="0" dirty="0">
                <a:solidFill>
                  <a:srgbClr val="FFFF00"/>
                </a:solidFill>
              </a:rPr>
              <a:t>seminar digital materials</a:t>
            </a:r>
            <a:r>
              <a:rPr lang="ro-RO" sz="1800" b="0" i="0" u="none" strike="noStrike" baseline="0" dirty="0">
                <a:solidFill>
                  <a:schemeClr val="bg1"/>
                </a:solidFill>
              </a:rPr>
              <a:t>.</a:t>
            </a:r>
            <a:r>
              <a:rPr lang="en-US" sz="1800" b="0" i="0" u="none" strike="noStrike" baseline="0" dirty="0">
                <a:solidFill>
                  <a:schemeClr val="bg1"/>
                </a:solidFill>
              </a:rPr>
              <a:t>   </a:t>
            </a:r>
          </a:p>
          <a:p>
            <a:pPr algn="l"/>
            <a:r>
              <a:rPr lang="en-US" dirty="0">
                <a:solidFill>
                  <a:schemeClr val="bg1"/>
                </a:solidFill>
              </a:rPr>
              <a:t>      </a:t>
            </a:r>
            <a:r>
              <a:rPr lang="en-GB" sz="1200" b="0" i="0" u="none" strike="noStrike" baseline="0" dirty="0">
                <a:solidFill>
                  <a:srgbClr val="FF0000"/>
                </a:solidFill>
                <a:highlight>
                  <a:srgbClr val="FFFF00"/>
                </a:highlight>
              </a:rPr>
              <a:t>(by 1</a:t>
            </a:r>
            <a:r>
              <a:rPr lang="en-GB" sz="1200" b="0" i="0" u="none" strike="noStrike" baseline="30000" dirty="0">
                <a:solidFill>
                  <a:srgbClr val="FF0000"/>
                </a:solidFill>
                <a:highlight>
                  <a:srgbClr val="FFFF00"/>
                </a:highlight>
              </a:rPr>
              <a:t>st</a:t>
            </a:r>
            <a:r>
              <a:rPr lang="en-GB" sz="1200" b="0" i="0" u="none" strike="noStrike" baseline="0" dirty="0">
                <a:solidFill>
                  <a:srgbClr val="FF0000"/>
                </a:solidFill>
                <a:highlight>
                  <a:srgbClr val="FFFF00"/>
                </a:highlight>
              </a:rPr>
              <a:t> of April 2023)</a:t>
            </a:r>
            <a:endParaRPr lang="en-GB" sz="1200" b="0" i="0" u="none" strike="noStrike" baseline="0" dirty="0">
              <a:solidFill>
                <a:schemeClr val="bg1"/>
              </a:solidFill>
            </a:endParaRPr>
          </a:p>
          <a:p>
            <a:pPr marL="285750" indent="-285750">
              <a:buFont typeface="Arial" panose="020B0604020202020204" pitchFamily="34" charset="0"/>
              <a:buChar char="•"/>
            </a:pPr>
            <a:r>
              <a:rPr lang="en-GB" sz="1800" b="1" i="0" u="none" strike="noStrike" baseline="0" dirty="0">
                <a:solidFill>
                  <a:srgbClr val="FFFF00"/>
                </a:solidFill>
              </a:rPr>
              <a:t>25 video tutorial materials for simulating classes</a:t>
            </a:r>
            <a:r>
              <a:rPr lang="en-GB" sz="1800" b="0" i="0" u="none" strike="noStrike" baseline="0" dirty="0">
                <a:solidFill>
                  <a:schemeClr val="bg1"/>
                </a:solidFill>
              </a:rPr>
              <a:t> instructions will be prepared. </a:t>
            </a:r>
            <a:r>
              <a:rPr lang="en-GB" sz="1200" b="0" i="0" u="none" strike="noStrike" baseline="0" dirty="0">
                <a:solidFill>
                  <a:srgbClr val="FF0000"/>
                </a:solidFill>
                <a:highlight>
                  <a:srgbClr val="FFFF00"/>
                </a:highlight>
              </a:rPr>
              <a:t>(by 1</a:t>
            </a:r>
            <a:r>
              <a:rPr lang="en-GB" sz="1200" b="0" i="0" u="none" strike="noStrike" baseline="30000" dirty="0">
                <a:solidFill>
                  <a:srgbClr val="FF0000"/>
                </a:solidFill>
                <a:highlight>
                  <a:srgbClr val="FFFF00"/>
                </a:highlight>
              </a:rPr>
              <a:t>st</a:t>
            </a:r>
            <a:r>
              <a:rPr lang="en-GB" sz="1200" b="0" i="0" u="none" strike="noStrike" baseline="0" dirty="0">
                <a:solidFill>
                  <a:srgbClr val="FF0000"/>
                </a:solidFill>
                <a:highlight>
                  <a:srgbClr val="FFFF00"/>
                </a:highlight>
              </a:rPr>
              <a:t> of April 2023)</a:t>
            </a:r>
            <a:endParaRPr lang="en-GB" sz="1200" b="0" i="0" u="none" strike="noStrike" baseline="0" dirty="0">
              <a:solidFill>
                <a:schemeClr val="bg1"/>
              </a:solidFill>
            </a:endParaRPr>
          </a:p>
          <a:p>
            <a:pPr marL="285750" indent="-285750" algn="l">
              <a:buFont typeface="Arial" panose="020B0604020202020204" pitchFamily="34" charset="0"/>
              <a:buChar char="•"/>
            </a:pPr>
            <a:endParaRPr lang="en-GB" sz="1200" b="0" i="0" u="none" strike="noStrike" baseline="0" dirty="0">
              <a:solidFill>
                <a:srgbClr val="FF0000"/>
              </a:solidFill>
              <a:highlight>
                <a:srgbClr val="FFFF00"/>
              </a:highlight>
            </a:endParaRPr>
          </a:p>
        </p:txBody>
      </p:sp>
      <p:grpSp>
        <p:nvGrpSpPr>
          <p:cNvPr id="11" name="Group 10">
            <a:extLst>
              <a:ext uri="{FF2B5EF4-FFF2-40B4-BE49-F238E27FC236}">
                <a16:creationId xmlns:a16="http://schemas.microsoft.com/office/drawing/2014/main" id="{4F7C1361-5221-4CBD-B34D-631AB734C0ED}"/>
              </a:ext>
            </a:extLst>
          </p:cNvPr>
          <p:cNvGrpSpPr/>
          <p:nvPr/>
        </p:nvGrpSpPr>
        <p:grpSpPr>
          <a:xfrm>
            <a:off x="2307" y="-7926"/>
            <a:ext cx="12186519" cy="992963"/>
            <a:chOff x="2307" y="-7926"/>
            <a:chExt cx="12186519" cy="992963"/>
          </a:xfrm>
        </p:grpSpPr>
        <p:pic>
          <p:nvPicPr>
            <p:cNvPr id="17" name="Picture 16">
              <a:extLst>
                <a:ext uri="{FF2B5EF4-FFF2-40B4-BE49-F238E27FC236}">
                  <a16:creationId xmlns:a16="http://schemas.microsoft.com/office/drawing/2014/main" id="{E6337BD2-B0BB-48A6-9020-3809C7CC95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18" name="Picture 17">
              <a:extLst>
                <a:ext uri="{FF2B5EF4-FFF2-40B4-BE49-F238E27FC236}">
                  <a16:creationId xmlns:a16="http://schemas.microsoft.com/office/drawing/2014/main" id="{4DB80A17-577B-437C-B2D0-4B48633AD8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19" name="Rectangle 18">
              <a:extLst>
                <a:ext uri="{FF2B5EF4-FFF2-40B4-BE49-F238E27FC236}">
                  <a16:creationId xmlns:a16="http://schemas.microsoft.com/office/drawing/2014/main" id="{11240591-7A77-4828-AF30-0C2B921A87DB}"/>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20" name="Picture 19">
              <a:extLst>
                <a:ext uri="{FF2B5EF4-FFF2-40B4-BE49-F238E27FC236}">
                  <a16:creationId xmlns:a16="http://schemas.microsoft.com/office/drawing/2014/main" id="{9AA63198-634B-4EDE-9F45-13608FFF075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21" name="Picture 20">
              <a:extLst>
                <a:ext uri="{FF2B5EF4-FFF2-40B4-BE49-F238E27FC236}">
                  <a16:creationId xmlns:a16="http://schemas.microsoft.com/office/drawing/2014/main" id="{D2793D51-16EE-4C4A-A25F-C3C25C7899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22" name="Picture 21">
              <a:extLst>
                <a:ext uri="{FF2B5EF4-FFF2-40B4-BE49-F238E27FC236}">
                  <a16:creationId xmlns:a16="http://schemas.microsoft.com/office/drawing/2014/main" id="{4D1D7534-2D53-4A85-806A-B68D69525A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23" name="Picture 22">
              <a:extLst>
                <a:ext uri="{FF2B5EF4-FFF2-40B4-BE49-F238E27FC236}">
                  <a16:creationId xmlns:a16="http://schemas.microsoft.com/office/drawing/2014/main" id="{D6F2C2B1-72AA-4119-9954-C4C5AFB270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24" name="Picture 23" descr="logo z przezroczystym">
              <a:extLst>
                <a:ext uri="{FF2B5EF4-FFF2-40B4-BE49-F238E27FC236}">
                  <a16:creationId xmlns:a16="http://schemas.microsoft.com/office/drawing/2014/main" id="{2F7E0D55-C754-4C7F-B9B7-0A967EAB465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spTree>
    <p:extLst>
      <p:ext uri="{BB962C8B-B14F-4D97-AF65-F5344CB8AC3E}">
        <p14:creationId xmlns:p14="http://schemas.microsoft.com/office/powerpoint/2010/main" val="287385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053" y="1956966"/>
            <a:ext cx="5740805" cy="3848298"/>
          </a:xfrm>
          <a:prstGeom prst="rect">
            <a:avLst/>
          </a:prstGeom>
        </p:spPr>
        <p:txBody>
          <a:bodyPr wrap="square">
            <a:spAutoFit/>
          </a:bodyPr>
          <a:lstStyle/>
          <a:p>
            <a:pPr marL="0" marR="0" algn="just">
              <a:spcBef>
                <a:spcPts val="0"/>
              </a:spcBef>
              <a:spcAft>
                <a:spcPts val="0"/>
              </a:spcAft>
            </a:pPr>
            <a:r>
              <a:rPr lang="en-GB" sz="1800" dirty="0">
                <a:solidFill>
                  <a:srgbClr val="FFFF00"/>
                </a:solidFill>
                <a:effectLst/>
                <a:latin typeface="+mj-lt"/>
                <a:ea typeface="Calibri" panose="020F0502020204030204" pitchFamily="34" charset="0"/>
              </a:rPr>
              <a:t>1 guide for best practices in modelling the digital course content to exchange good practices in building the digital materials has been developed</a:t>
            </a:r>
            <a:r>
              <a:rPr lang="en-GB" sz="1800" dirty="0">
                <a:solidFill>
                  <a:schemeClr val="bg1"/>
                </a:solidFill>
                <a:effectLst/>
                <a:latin typeface="+mj-lt"/>
                <a:ea typeface="Arial" panose="020B0604020202020204" pitchFamily="34" charset="0"/>
              </a:rPr>
              <a:t>;</a:t>
            </a:r>
            <a:endParaRPr lang="ro-RO" sz="1800" dirty="0">
              <a:solidFill>
                <a:schemeClr val="bg1"/>
              </a:solidFill>
              <a:effectLst/>
              <a:latin typeface="+mj-lt"/>
              <a:ea typeface="Arial" panose="020B0604020202020204" pitchFamily="34" charset="0"/>
            </a:endParaRPr>
          </a:p>
          <a:p>
            <a:pPr marL="0" marR="0" algn="just">
              <a:lnSpc>
                <a:spcPct val="96000"/>
              </a:lnSpc>
              <a:spcBef>
                <a:spcPts val="0"/>
              </a:spcBef>
              <a:spcAft>
                <a:spcPts val="0"/>
              </a:spcAft>
            </a:pPr>
            <a:r>
              <a:rPr lang="en-GB" sz="1800" dirty="0">
                <a:solidFill>
                  <a:schemeClr val="bg1"/>
                </a:solidFill>
                <a:effectLst/>
                <a:latin typeface="+mj-lt"/>
                <a:ea typeface="Arial" panose="020B0604020202020204" pitchFamily="34" charset="0"/>
              </a:rPr>
              <a:t>The Guide of modelling practices on simulator contain a short description of each simulator used for the nominated courses (Ship handling, Bridge/engine watchkeeping, Radar Navigation, Cargo Handling). The contribution of each partner was as follows:</a:t>
            </a:r>
            <a:endParaRPr lang="ro-RO" sz="1800" dirty="0">
              <a:solidFill>
                <a:schemeClr val="bg1"/>
              </a:solidFill>
              <a:effectLst/>
              <a:latin typeface="+mj-lt"/>
              <a:ea typeface="Arial" panose="020B0604020202020204" pitchFamily="34" charset="0"/>
            </a:endParaRPr>
          </a:p>
          <a:p>
            <a:pPr marL="342900" marR="127000" lvl="0" indent="-342900" algn="just">
              <a:lnSpc>
                <a:spcPct val="96000"/>
              </a:lnSpc>
              <a:spcBef>
                <a:spcPts val="0"/>
              </a:spcBef>
              <a:spcAft>
                <a:spcPts val="0"/>
              </a:spcAft>
              <a:buSzPts val="900"/>
              <a:buFont typeface="Arial" panose="020B0604020202020204" pitchFamily="34" charset="0"/>
              <a:buChar char="-"/>
            </a:pPr>
            <a:r>
              <a:rPr lang="en-GB" sz="1800" dirty="0">
                <a:solidFill>
                  <a:schemeClr val="bg1"/>
                </a:solidFill>
                <a:effectLst/>
                <a:latin typeface="+mj-lt"/>
                <a:ea typeface="Arial" panose="020B0604020202020204" pitchFamily="34" charset="0"/>
              </a:rPr>
              <a:t>RNA – Bridge simulator;</a:t>
            </a:r>
            <a:endParaRPr lang="ro-RO" sz="1800" dirty="0">
              <a:solidFill>
                <a:schemeClr val="bg1"/>
              </a:solidFill>
              <a:effectLst/>
              <a:latin typeface="+mj-lt"/>
              <a:ea typeface="Arial" panose="020B0604020202020204" pitchFamily="34" charset="0"/>
            </a:endParaRPr>
          </a:p>
          <a:p>
            <a:pPr marL="342900" marR="127000" lvl="0" indent="-342900" algn="just">
              <a:lnSpc>
                <a:spcPct val="96000"/>
              </a:lnSpc>
              <a:spcBef>
                <a:spcPts val="0"/>
              </a:spcBef>
              <a:spcAft>
                <a:spcPts val="0"/>
              </a:spcAft>
              <a:buSzPts val="900"/>
              <a:buFont typeface="Arial" panose="020B0604020202020204" pitchFamily="34" charset="0"/>
              <a:buChar char="-"/>
            </a:pPr>
            <a:r>
              <a:rPr lang="en-GB" sz="1800" dirty="0">
                <a:solidFill>
                  <a:schemeClr val="bg1"/>
                </a:solidFill>
                <a:effectLst/>
                <a:latin typeface="+mj-lt"/>
                <a:ea typeface="Arial" panose="020B0604020202020204" pitchFamily="34" charset="0"/>
              </a:rPr>
              <a:t>PNA – Bridge simulator;</a:t>
            </a:r>
            <a:endParaRPr lang="ro-RO" sz="1800" dirty="0">
              <a:solidFill>
                <a:schemeClr val="bg1"/>
              </a:solidFill>
              <a:effectLst/>
              <a:latin typeface="+mj-lt"/>
              <a:ea typeface="Arial" panose="020B0604020202020204" pitchFamily="34" charset="0"/>
            </a:endParaRPr>
          </a:p>
          <a:p>
            <a:pPr marL="342900" marR="127000" lvl="0" indent="-342900" algn="just">
              <a:lnSpc>
                <a:spcPct val="96000"/>
              </a:lnSpc>
              <a:spcBef>
                <a:spcPts val="0"/>
              </a:spcBef>
              <a:spcAft>
                <a:spcPts val="0"/>
              </a:spcAft>
              <a:buSzPts val="900"/>
              <a:buFont typeface="Arial" panose="020B0604020202020204" pitchFamily="34" charset="0"/>
              <a:buChar char="-"/>
            </a:pPr>
            <a:r>
              <a:rPr lang="en-GB" sz="1800" dirty="0">
                <a:solidFill>
                  <a:schemeClr val="bg1"/>
                </a:solidFill>
                <a:effectLst/>
                <a:latin typeface="+mj-lt"/>
                <a:ea typeface="Arial" panose="020B0604020202020204" pitchFamily="34" charset="0"/>
              </a:rPr>
              <a:t>NVNA – Radar simulator;</a:t>
            </a:r>
            <a:endParaRPr lang="ro-RO" sz="1800" dirty="0">
              <a:solidFill>
                <a:schemeClr val="bg1"/>
              </a:solidFill>
              <a:effectLst/>
              <a:latin typeface="+mj-lt"/>
              <a:ea typeface="Arial" panose="020B0604020202020204" pitchFamily="34" charset="0"/>
            </a:endParaRPr>
          </a:p>
          <a:p>
            <a:pPr marL="342900" marR="127000" lvl="0" indent="-342900" algn="just">
              <a:lnSpc>
                <a:spcPct val="96000"/>
              </a:lnSpc>
              <a:spcBef>
                <a:spcPts val="0"/>
              </a:spcBef>
              <a:spcAft>
                <a:spcPts val="0"/>
              </a:spcAft>
              <a:buSzPts val="900"/>
              <a:buFont typeface="Arial" panose="020B0604020202020204" pitchFamily="34" charset="0"/>
              <a:buChar char="-"/>
            </a:pPr>
            <a:r>
              <a:rPr lang="en-GB" sz="1800" dirty="0">
                <a:solidFill>
                  <a:schemeClr val="bg1"/>
                </a:solidFill>
                <a:effectLst/>
                <a:latin typeface="+mj-lt"/>
                <a:ea typeface="Arial" panose="020B0604020202020204" pitchFamily="34" charset="0"/>
              </a:rPr>
              <a:t>PRU – Engine room simulator;</a:t>
            </a:r>
            <a:endParaRPr lang="ro-RO" sz="1800" dirty="0">
              <a:solidFill>
                <a:schemeClr val="bg1"/>
              </a:solidFill>
              <a:effectLst/>
              <a:latin typeface="+mj-lt"/>
              <a:ea typeface="Arial" panose="020B0604020202020204" pitchFamily="34" charset="0"/>
            </a:endParaRPr>
          </a:p>
          <a:p>
            <a:pPr marL="342900" marR="127000" lvl="0" indent="-342900" algn="just">
              <a:lnSpc>
                <a:spcPct val="96000"/>
              </a:lnSpc>
              <a:spcBef>
                <a:spcPts val="0"/>
              </a:spcBef>
              <a:spcAft>
                <a:spcPts val="0"/>
              </a:spcAft>
              <a:buSzPts val="900"/>
              <a:buFont typeface="Arial" panose="020B0604020202020204" pitchFamily="34" charset="0"/>
              <a:buChar char="-"/>
            </a:pPr>
            <a:r>
              <a:rPr lang="en-GB" sz="1800" dirty="0">
                <a:solidFill>
                  <a:schemeClr val="bg1"/>
                </a:solidFill>
                <a:effectLst/>
                <a:latin typeface="+mj-lt"/>
                <a:ea typeface="Arial" panose="020B0604020202020204" pitchFamily="34" charset="0"/>
              </a:rPr>
              <a:t>LMA – Cargo handling simulator.</a:t>
            </a:r>
            <a:endParaRPr lang="ro-RO" sz="1800" dirty="0">
              <a:solidFill>
                <a:schemeClr val="bg1"/>
              </a:solidFill>
              <a:effectLst/>
              <a:latin typeface="+mj-lt"/>
              <a:ea typeface="Arial" panose="020B0604020202020204" pitchFamily="34" charset="0"/>
            </a:endParaRPr>
          </a:p>
          <a:p>
            <a:pPr marL="0" marR="127000" algn="just">
              <a:lnSpc>
                <a:spcPct val="96000"/>
              </a:lnSpc>
              <a:spcBef>
                <a:spcPts val="0"/>
              </a:spcBef>
              <a:spcAft>
                <a:spcPts val="0"/>
              </a:spcAft>
            </a:pPr>
            <a:r>
              <a:rPr lang="en-GB" sz="1800" dirty="0">
                <a:solidFill>
                  <a:schemeClr val="bg1"/>
                </a:solidFill>
                <a:effectLst/>
                <a:latin typeface="+mj-lt"/>
                <a:ea typeface="Arial" panose="020B0604020202020204" pitchFamily="34" charset="0"/>
              </a:rPr>
              <a:t>Task completed – 100%.</a:t>
            </a:r>
            <a:endParaRPr lang="ro-RO" sz="1800" dirty="0">
              <a:solidFill>
                <a:schemeClr val="bg1"/>
              </a:solidFill>
              <a:effectLst/>
              <a:latin typeface="+mj-lt"/>
              <a:ea typeface="Arial" panose="020B0604020202020204" pitchFamily="34" charset="0"/>
            </a:endParaRPr>
          </a:p>
        </p:txBody>
      </p:sp>
      <p:sp>
        <p:nvSpPr>
          <p:cNvPr id="12" name="Rectangle 11"/>
          <p:cNvSpPr/>
          <p:nvPr/>
        </p:nvSpPr>
        <p:spPr>
          <a:xfrm>
            <a:off x="8786241" y="2204864"/>
            <a:ext cx="3212314" cy="630942"/>
          </a:xfrm>
          <a:prstGeom prst="rect">
            <a:avLst/>
          </a:prstGeom>
        </p:spPr>
        <p:txBody>
          <a:bodyPr wrap="square">
            <a:spAutoFit/>
          </a:bodyPr>
          <a:lstStyle/>
          <a:p>
            <a:pPr marL="285750" indent="-285750" algn="l">
              <a:buFontTx/>
              <a:buChar char="-"/>
            </a:pPr>
            <a:endParaRPr lang="en-GB" sz="1800" b="0" i="0" u="none" strike="noStrike" baseline="0" dirty="0">
              <a:latin typeface="FreeSans"/>
            </a:endParaRPr>
          </a:p>
          <a:p>
            <a:pPr algn="l"/>
            <a:endPar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Flowchart: Process 12"/>
          <p:cNvSpPr/>
          <p:nvPr/>
        </p:nvSpPr>
        <p:spPr>
          <a:xfrm>
            <a:off x="1557908" y="1266236"/>
            <a:ext cx="2448272" cy="429539"/>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REPORTED SITUATION</a:t>
            </a:r>
            <a:endParaRPr lang="en-US" dirty="0"/>
          </a:p>
        </p:txBody>
      </p:sp>
      <p:sp>
        <p:nvSpPr>
          <p:cNvPr id="14" name="Flowchart: Process 13"/>
          <p:cNvSpPr/>
          <p:nvPr/>
        </p:nvSpPr>
        <p:spPr>
          <a:xfrm>
            <a:off x="7822604" y="1266236"/>
            <a:ext cx="2196244" cy="44838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REAL SITUATION</a:t>
            </a:r>
            <a:endParaRPr lang="en-US" dirty="0"/>
          </a:p>
        </p:txBody>
      </p:sp>
      <p:sp>
        <p:nvSpPr>
          <p:cNvPr id="16" name="Rectangle 15"/>
          <p:cNvSpPr/>
          <p:nvPr/>
        </p:nvSpPr>
        <p:spPr>
          <a:xfrm>
            <a:off x="6042239" y="1844824"/>
            <a:ext cx="5980533" cy="2585323"/>
          </a:xfrm>
          <a:prstGeom prst="rect">
            <a:avLst/>
          </a:prstGeom>
        </p:spPr>
        <p:txBody>
          <a:bodyPr wrap="square">
            <a:spAutoFit/>
          </a:bodyPr>
          <a:lstStyle/>
          <a:p>
            <a:pPr marL="285750" indent="-285750" algn="l">
              <a:buFont typeface="Arial" panose="020B0604020202020204" pitchFamily="34" charset="0"/>
              <a:buChar char="•"/>
            </a:pPr>
            <a:r>
              <a:rPr lang="en-GB" b="0" i="0" u="none" strike="noStrike" baseline="0" dirty="0">
                <a:solidFill>
                  <a:schemeClr val="bg1"/>
                </a:solidFill>
              </a:rPr>
              <a:t>Bridge simulator</a:t>
            </a:r>
          </a:p>
          <a:p>
            <a:pPr algn="l"/>
            <a:r>
              <a:rPr lang="en-GB" dirty="0">
                <a:solidFill>
                  <a:schemeClr val="bg1"/>
                </a:solidFill>
              </a:rPr>
              <a:t>     - Guide of modelling practice on bridge simulator</a:t>
            </a:r>
          </a:p>
          <a:p>
            <a:pPr marL="285750" indent="-285750" algn="l">
              <a:buFont typeface="Arial" panose="020B0604020202020204" pitchFamily="34" charset="0"/>
              <a:buChar char="•"/>
            </a:pPr>
            <a:r>
              <a:rPr lang="en-GB" b="0" i="0" u="none" strike="noStrike" baseline="0" dirty="0">
                <a:solidFill>
                  <a:schemeClr val="bg1"/>
                </a:solidFill>
              </a:rPr>
              <a:t>Engine room si</a:t>
            </a:r>
            <a:r>
              <a:rPr lang="en-GB" dirty="0">
                <a:solidFill>
                  <a:schemeClr val="bg1"/>
                </a:solidFill>
              </a:rPr>
              <a:t>mulator</a:t>
            </a:r>
          </a:p>
          <a:p>
            <a:pPr algn="l"/>
            <a:r>
              <a:rPr lang="en-GB" b="0" i="0" u="none" strike="noStrike" baseline="0" dirty="0">
                <a:solidFill>
                  <a:schemeClr val="bg1"/>
                </a:solidFill>
              </a:rPr>
              <a:t>      - Guide of modelling practice on engine room simulator</a:t>
            </a:r>
          </a:p>
          <a:p>
            <a:pPr marL="285750" indent="-285750" algn="l">
              <a:buFont typeface="Arial" panose="020B0604020202020204" pitchFamily="34" charset="0"/>
              <a:buChar char="•"/>
            </a:pPr>
            <a:r>
              <a:rPr lang="en-GB" dirty="0">
                <a:solidFill>
                  <a:schemeClr val="bg1"/>
                </a:solidFill>
              </a:rPr>
              <a:t>Cargo handling simulator</a:t>
            </a:r>
          </a:p>
          <a:p>
            <a:pPr algn="l"/>
            <a:r>
              <a:rPr lang="en-GB" b="0" i="0" u="none" strike="noStrike" baseline="0" dirty="0">
                <a:solidFill>
                  <a:schemeClr val="bg1"/>
                </a:solidFill>
              </a:rPr>
              <a:t>      - Guide of modelling practice on cargo handling simulator</a:t>
            </a:r>
          </a:p>
          <a:p>
            <a:pPr marL="285750" indent="-285750" algn="l">
              <a:buFont typeface="Arial" panose="020B0604020202020204" pitchFamily="34" charset="0"/>
              <a:buChar char="•"/>
            </a:pPr>
            <a:r>
              <a:rPr lang="en-GB" dirty="0">
                <a:solidFill>
                  <a:schemeClr val="bg1"/>
                </a:solidFill>
              </a:rPr>
              <a:t>Radar simulator</a:t>
            </a:r>
          </a:p>
          <a:p>
            <a:pPr algn="l"/>
            <a:r>
              <a:rPr lang="en-GB" b="0" i="0" u="none" strike="noStrike" baseline="0" dirty="0">
                <a:solidFill>
                  <a:schemeClr val="bg1"/>
                </a:solidFill>
              </a:rPr>
              <a:t>    - Guide of modelling practice on RADAR navigation simulator</a:t>
            </a:r>
          </a:p>
        </p:txBody>
      </p:sp>
      <p:grpSp>
        <p:nvGrpSpPr>
          <p:cNvPr id="11" name="Group 10">
            <a:extLst>
              <a:ext uri="{FF2B5EF4-FFF2-40B4-BE49-F238E27FC236}">
                <a16:creationId xmlns:a16="http://schemas.microsoft.com/office/drawing/2014/main" id="{20B81868-150F-406D-BE88-890B36D372C1}"/>
              </a:ext>
            </a:extLst>
          </p:cNvPr>
          <p:cNvGrpSpPr/>
          <p:nvPr/>
        </p:nvGrpSpPr>
        <p:grpSpPr>
          <a:xfrm>
            <a:off x="2307" y="-7926"/>
            <a:ext cx="12186519" cy="992963"/>
            <a:chOff x="2307" y="-7926"/>
            <a:chExt cx="12186519" cy="992963"/>
          </a:xfrm>
        </p:grpSpPr>
        <p:pic>
          <p:nvPicPr>
            <p:cNvPr id="17" name="Picture 16">
              <a:extLst>
                <a:ext uri="{FF2B5EF4-FFF2-40B4-BE49-F238E27FC236}">
                  <a16:creationId xmlns:a16="http://schemas.microsoft.com/office/drawing/2014/main" id="{182AABB2-D4A9-459D-97B7-6681F8AD6B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18" name="Picture 17">
              <a:extLst>
                <a:ext uri="{FF2B5EF4-FFF2-40B4-BE49-F238E27FC236}">
                  <a16:creationId xmlns:a16="http://schemas.microsoft.com/office/drawing/2014/main" id="{FF7B00ED-CE68-4722-9724-02087D2FA9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19" name="Rectangle 18">
              <a:extLst>
                <a:ext uri="{FF2B5EF4-FFF2-40B4-BE49-F238E27FC236}">
                  <a16:creationId xmlns:a16="http://schemas.microsoft.com/office/drawing/2014/main" id="{C07B7469-B7AC-4D26-9626-008C798316C3}"/>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20" name="Picture 19">
              <a:extLst>
                <a:ext uri="{FF2B5EF4-FFF2-40B4-BE49-F238E27FC236}">
                  <a16:creationId xmlns:a16="http://schemas.microsoft.com/office/drawing/2014/main" id="{765584FC-C558-4137-85E9-AAD3B4DC97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21" name="Picture 20">
              <a:extLst>
                <a:ext uri="{FF2B5EF4-FFF2-40B4-BE49-F238E27FC236}">
                  <a16:creationId xmlns:a16="http://schemas.microsoft.com/office/drawing/2014/main" id="{F7C816CA-B9F0-4450-AF3A-D3EDBE1CC7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22" name="Picture 21">
              <a:extLst>
                <a:ext uri="{FF2B5EF4-FFF2-40B4-BE49-F238E27FC236}">
                  <a16:creationId xmlns:a16="http://schemas.microsoft.com/office/drawing/2014/main" id="{013BB7D0-2A43-4C4F-AAA3-7E772FAB0EA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23" name="Picture 22">
              <a:extLst>
                <a:ext uri="{FF2B5EF4-FFF2-40B4-BE49-F238E27FC236}">
                  <a16:creationId xmlns:a16="http://schemas.microsoft.com/office/drawing/2014/main" id="{558E50D8-958B-4969-8443-740B66C4A0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24" name="Picture 23" descr="logo z przezroczystym">
              <a:extLst>
                <a:ext uri="{FF2B5EF4-FFF2-40B4-BE49-F238E27FC236}">
                  <a16:creationId xmlns:a16="http://schemas.microsoft.com/office/drawing/2014/main" id="{464FDABA-89B1-4FC1-92B7-98172348B51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3" name="Picture 2">
            <a:extLst>
              <a:ext uri="{FF2B5EF4-FFF2-40B4-BE49-F238E27FC236}">
                <a16:creationId xmlns:a16="http://schemas.microsoft.com/office/drawing/2014/main" id="{C9779F04-C996-3A9D-D4FE-8028E9AEB5F0}"/>
              </a:ext>
            </a:extLst>
          </p:cNvPr>
          <p:cNvPicPr>
            <a:picLocks noChangeAspect="1"/>
          </p:cNvPicPr>
          <p:nvPr/>
        </p:nvPicPr>
        <p:blipFill rotWithShape="1">
          <a:blip r:embed="rId9"/>
          <a:srcRect t="7990" r="18689" b="26894"/>
          <a:stretch/>
        </p:blipFill>
        <p:spPr>
          <a:xfrm>
            <a:off x="6762698" y="4722340"/>
            <a:ext cx="4372274" cy="1969561"/>
          </a:xfrm>
          <a:prstGeom prst="rect">
            <a:avLst/>
          </a:prstGeom>
        </p:spPr>
      </p:pic>
    </p:spTree>
    <p:extLst>
      <p:ext uri="{BB962C8B-B14F-4D97-AF65-F5344CB8AC3E}">
        <p14:creationId xmlns:p14="http://schemas.microsoft.com/office/powerpoint/2010/main" val="378147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053" y="1700808"/>
            <a:ext cx="5740805" cy="3848298"/>
          </a:xfrm>
          <a:prstGeom prst="rect">
            <a:avLst/>
          </a:prstGeom>
        </p:spPr>
        <p:txBody>
          <a:bodyPr wrap="square">
            <a:spAutoFit/>
          </a:bodyPr>
          <a:lstStyle/>
          <a:p>
            <a:pPr marL="0" marR="0" algn="just">
              <a:spcBef>
                <a:spcPts val="0"/>
              </a:spcBef>
              <a:spcAft>
                <a:spcPts val="0"/>
              </a:spcAft>
            </a:pPr>
            <a:r>
              <a:rPr lang="en-GB" sz="1800" dirty="0">
                <a:solidFill>
                  <a:srgbClr val="FFFF00"/>
                </a:solidFill>
                <a:effectLst/>
                <a:latin typeface="+mj-lt"/>
                <a:ea typeface="Calibri" panose="020F0502020204030204" pitchFamily="34" charset="0"/>
              </a:rPr>
              <a:t>1 evaluation/assessment guide for simulation courses in maritime education has been elaborated</a:t>
            </a:r>
            <a:r>
              <a:rPr lang="en-GB" sz="1800" dirty="0">
                <a:solidFill>
                  <a:schemeClr val="bg1"/>
                </a:solidFill>
                <a:effectLst/>
                <a:latin typeface="+mj-lt"/>
                <a:ea typeface="Calibri" panose="020F0502020204030204" pitchFamily="34" charset="0"/>
              </a:rPr>
              <a:t>;</a:t>
            </a:r>
            <a:endParaRPr lang="ro-RO" sz="1800" dirty="0">
              <a:solidFill>
                <a:schemeClr val="bg1"/>
              </a:solidFill>
              <a:effectLst/>
              <a:latin typeface="+mj-lt"/>
              <a:ea typeface="Arial" panose="020B0604020202020204" pitchFamily="34" charset="0"/>
            </a:endParaRPr>
          </a:p>
          <a:p>
            <a:pPr marL="0" marR="0" algn="just">
              <a:lnSpc>
                <a:spcPct val="96000"/>
              </a:lnSpc>
              <a:spcBef>
                <a:spcPts val="0"/>
              </a:spcBef>
              <a:spcAft>
                <a:spcPts val="0"/>
              </a:spcAft>
            </a:pPr>
            <a:r>
              <a:rPr lang="en-GB" sz="1800" dirty="0">
                <a:solidFill>
                  <a:schemeClr val="bg1"/>
                </a:solidFill>
                <a:effectLst/>
                <a:latin typeface="+mj-lt"/>
                <a:ea typeface="Arial" panose="020B0604020202020204" pitchFamily="34" charset="0"/>
              </a:rPr>
              <a:t>The Guide for assessment practices on simulator contains data about what type of assessment and strategies are recommended when using the simulator for Ship handling, Bridge/engine watchkeeping, Radar Navigation and Cargo Handling. </a:t>
            </a:r>
            <a:endParaRPr lang="ro-RO" sz="1800" dirty="0">
              <a:solidFill>
                <a:schemeClr val="bg1"/>
              </a:solidFill>
              <a:effectLst/>
              <a:latin typeface="+mj-lt"/>
              <a:ea typeface="Arial" panose="020B0604020202020204" pitchFamily="34" charset="0"/>
            </a:endParaRPr>
          </a:p>
          <a:p>
            <a:pPr marL="0" marR="127000" algn="just">
              <a:lnSpc>
                <a:spcPct val="96000"/>
              </a:lnSpc>
              <a:spcBef>
                <a:spcPts val="0"/>
              </a:spcBef>
              <a:spcAft>
                <a:spcPts val="0"/>
              </a:spcAft>
            </a:pPr>
            <a:r>
              <a:rPr lang="en-GB" sz="1800" dirty="0">
                <a:solidFill>
                  <a:schemeClr val="bg1"/>
                </a:solidFill>
                <a:effectLst/>
                <a:latin typeface="+mj-lt"/>
                <a:ea typeface="Arial" panose="020B0604020202020204" pitchFamily="34" charset="0"/>
              </a:rPr>
              <a:t>The contribution of each partner was as follows:</a:t>
            </a:r>
            <a:endParaRPr lang="ro-RO" sz="1800" dirty="0">
              <a:solidFill>
                <a:schemeClr val="bg1"/>
              </a:solidFill>
              <a:effectLst/>
              <a:latin typeface="+mj-lt"/>
              <a:ea typeface="Arial" panose="020B0604020202020204" pitchFamily="34" charset="0"/>
            </a:endParaRPr>
          </a:p>
          <a:p>
            <a:pPr marL="342900" marR="127000" lvl="0" indent="-342900" algn="just">
              <a:lnSpc>
                <a:spcPct val="96000"/>
              </a:lnSpc>
              <a:spcBef>
                <a:spcPts val="0"/>
              </a:spcBef>
              <a:spcAft>
                <a:spcPts val="0"/>
              </a:spcAft>
              <a:buSzPts val="900"/>
              <a:buFont typeface="Arial" panose="020B0604020202020204" pitchFamily="34" charset="0"/>
              <a:buChar char="-"/>
            </a:pPr>
            <a:r>
              <a:rPr lang="en-GB" sz="1800" dirty="0">
                <a:solidFill>
                  <a:schemeClr val="bg1"/>
                </a:solidFill>
                <a:effectLst/>
                <a:latin typeface="+mj-lt"/>
                <a:ea typeface="Arial" panose="020B0604020202020204" pitchFamily="34" charset="0"/>
              </a:rPr>
              <a:t>RNA – Bridge simulator;</a:t>
            </a:r>
            <a:endParaRPr lang="ro-RO" sz="1800" dirty="0">
              <a:solidFill>
                <a:schemeClr val="bg1"/>
              </a:solidFill>
              <a:effectLst/>
              <a:latin typeface="+mj-lt"/>
              <a:ea typeface="Arial" panose="020B0604020202020204" pitchFamily="34" charset="0"/>
            </a:endParaRPr>
          </a:p>
          <a:p>
            <a:pPr marL="342900" marR="127000" lvl="0" indent="-342900" algn="just">
              <a:lnSpc>
                <a:spcPct val="96000"/>
              </a:lnSpc>
              <a:spcBef>
                <a:spcPts val="0"/>
              </a:spcBef>
              <a:spcAft>
                <a:spcPts val="0"/>
              </a:spcAft>
              <a:buSzPts val="900"/>
              <a:buFont typeface="Arial" panose="020B0604020202020204" pitchFamily="34" charset="0"/>
              <a:buChar char="-"/>
            </a:pPr>
            <a:r>
              <a:rPr lang="en-GB" sz="1800" dirty="0">
                <a:solidFill>
                  <a:schemeClr val="bg1"/>
                </a:solidFill>
                <a:effectLst/>
                <a:latin typeface="+mj-lt"/>
                <a:ea typeface="Arial" panose="020B0604020202020204" pitchFamily="34" charset="0"/>
              </a:rPr>
              <a:t>PNA – Bridge simulator:</a:t>
            </a:r>
            <a:endParaRPr lang="ro-RO" sz="1800" dirty="0">
              <a:solidFill>
                <a:schemeClr val="bg1"/>
              </a:solidFill>
              <a:effectLst/>
              <a:latin typeface="+mj-lt"/>
              <a:ea typeface="Arial" panose="020B0604020202020204" pitchFamily="34" charset="0"/>
            </a:endParaRPr>
          </a:p>
          <a:p>
            <a:pPr marL="342900" marR="127000" lvl="0" indent="-342900" algn="just">
              <a:lnSpc>
                <a:spcPct val="96000"/>
              </a:lnSpc>
              <a:spcBef>
                <a:spcPts val="0"/>
              </a:spcBef>
              <a:spcAft>
                <a:spcPts val="0"/>
              </a:spcAft>
              <a:buSzPts val="900"/>
              <a:buFont typeface="Arial" panose="020B0604020202020204" pitchFamily="34" charset="0"/>
              <a:buChar char="-"/>
            </a:pPr>
            <a:r>
              <a:rPr lang="en-GB" sz="1800" dirty="0">
                <a:solidFill>
                  <a:schemeClr val="bg1"/>
                </a:solidFill>
                <a:effectLst/>
                <a:latin typeface="+mj-lt"/>
                <a:ea typeface="Arial" panose="020B0604020202020204" pitchFamily="34" charset="0"/>
              </a:rPr>
              <a:t>NVNA – Radar simulator:</a:t>
            </a:r>
            <a:endParaRPr lang="ro-RO" sz="1800" dirty="0">
              <a:solidFill>
                <a:schemeClr val="bg1"/>
              </a:solidFill>
              <a:effectLst/>
              <a:latin typeface="+mj-lt"/>
              <a:ea typeface="Arial" panose="020B0604020202020204" pitchFamily="34" charset="0"/>
            </a:endParaRPr>
          </a:p>
          <a:p>
            <a:pPr marL="342900" marR="127000" lvl="0" indent="-342900" algn="just">
              <a:lnSpc>
                <a:spcPct val="96000"/>
              </a:lnSpc>
              <a:spcBef>
                <a:spcPts val="0"/>
              </a:spcBef>
              <a:spcAft>
                <a:spcPts val="0"/>
              </a:spcAft>
              <a:buSzPts val="900"/>
              <a:buFont typeface="Arial" panose="020B0604020202020204" pitchFamily="34" charset="0"/>
              <a:buChar char="-"/>
            </a:pPr>
            <a:r>
              <a:rPr lang="en-GB" sz="1800" dirty="0">
                <a:solidFill>
                  <a:schemeClr val="bg1"/>
                </a:solidFill>
                <a:effectLst/>
                <a:latin typeface="+mj-lt"/>
                <a:ea typeface="Arial" panose="020B0604020202020204" pitchFamily="34" charset="0"/>
              </a:rPr>
              <a:t>PRU – Engine room simulator:</a:t>
            </a:r>
            <a:endParaRPr lang="ro-RO" sz="1800" dirty="0">
              <a:solidFill>
                <a:schemeClr val="bg1"/>
              </a:solidFill>
              <a:effectLst/>
              <a:latin typeface="+mj-lt"/>
              <a:ea typeface="Arial" panose="020B0604020202020204" pitchFamily="34" charset="0"/>
            </a:endParaRPr>
          </a:p>
          <a:p>
            <a:pPr marL="342900" marR="127000" lvl="0" indent="-342900" algn="just">
              <a:lnSpc>
                <a:spcPct val="96000"/>
              </a:lnSpc>
              <a:spcBef>
                <a:spcPts val="0"/>
              </a:spcBef>
              <a:spcAft>
                <a:spcPts val="0"/>
              </a:spcAft>
              <a:buSzPts val="900"/>
              <a:buFont typeface="Arial" panose="020B0604020202020204" pitchFamily="34" charset="0"/>
              <a:buChar char="-"/>
            </a:pPr>
            <a:r>
              <a:rPr lang="en-GB" sz="1800" dirty="0">
                <a:solidFill>
                  <a:schemeClr val="bg1"/>
                </a:solidFill>
                <a:effectLst/>
                <a:latin typeface="+mj-lt"/>
                <a:ea typeface="Arial" panose="020B0604020202020204" pitchFamily="34" charset="0"/>
              </a:rPr>
              <a:t>LMA – Cargo handling simulator</a:t>
            </a:r>
            <a:endParaRPr lang="ro-RO" sz="1800" dirty="0">
              <a:solidFill>
                <a:schemeClr val="bg1"/>
              </a:solidFill>
              <a:effectLst/>
              <a:latin typeface="+mj-lt"/>
              <a:ea typeface="Arial" panose="020B0604020202020204" pitchFamily="34" charset="0"/>
            </a:endParaRPr>
          </a:p>
          <a:p>
            <a:r>
              <a:rPr lang="en-GB" sz="1800" dirty="0">
                <a:solidFill>
                  <a:schemeClr val="bg1"/>
                </a:solidFill>
                <a:effectLst/>
                <a:latin typeface="+mj-lt"/>
                <a:ea typeface="Arial" panose="020B0604020202020204" pitchFamily="34" charset="0"/>
              </a:rPr>
              <a:t>Task completed – 100%</a:t>
            </a:r>
            <a:endParaRPr lang="ro-RO" sz="1800" dirty="0">
              <a:solidFill>
                <a:schemeClr val="bg1"/>
              </a:solidFill>
              <a:effectLst/>
              <a:latin typeface="+mj-lt"/>
              <a:ea typeface="Arial" panose="020B0604020202020204" pitchFamily="34" charset="0"/>
            </a:endParaRPr>
          </a:p>
        </p:txBody>
      </p:sp>
      <p:sp>
        <p:nvSpPr>
          <p:cNvPr id="12" name="Rectangle 11"/>
          <p:cNvSpPr/>
          <p:nvPr/>
        </p:nvSpPr>
        <p:spPr>
          <a:xfrm>
            <a:off x="8786241" y="2204864"/>
            <a:ext cx="3212314" cy="630942"/>
          </a:xfrm>
          <a:prstGeom prst="rect">
            <a:avLst/>
          </a:prstGeom>
        </p:spPr>
        <p:txBody>
          <a:bodyPr wrap="square">
            <a:spAutoFit/>
          </a:bodyPr>
          <a:lstStyle/>
          <a:p>
            <a:pPr marL="285750" indent="-285750" algn="l">
              <a:buFontTx/>
              <a:buChar char="-"/>
            </a:pPr>
            <a:endParaRPr lang="en-GB" sz="1800" b="0" i="0" u="none" strike="noStrike" baseline="0" dirty="0">
              <a:latin typeface="FreeSans"/>
            </a:endParaRPr>
          </a:p>
          <a:p>
            <a:pPr algn="l"/>
            <a:endPar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Flowchart: Process 12"/>
          <p:cNvSpPr/>
          <p:nvPr/>
        </p:nvSpPr>
        <p:spPr>
          <a:xfrm>
            <a:off x="1557908" y="1177397"/>
            <a:ext cx="2448272" cy="429539"/>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REPORTED SITUATION</a:t>
            </a:r>
            <a:endParaRPr lang="en-US" dirty="0"/>
          </a:p>
        </p:txBody>
      </p:sp>
      <p:sp>
        <p:nvSpPr>
          <p:cNvPr id="14" name="Flowchart: Process 13"/>
          <p:cNvSpPr/>
          <p:nvPr/>
        </p:nvSpPr>
        <p:spPr>
          <a:xfrm>
            <a:off x="7826371" y="1189526"/>
            <a:ext cx="2196244" cy="44838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REAL SITUATION</a:t>
            </a:r>
            <a:endParaRPr lang="en-US" dirty="0"/>
          </a:p>
        </p:txBody>
      </p:sp>
      <p:sp>
        <p:nvSpPr>
          <p:cNvPr id="16" name="Rectangle 15"/>
          <p:cNvSpPr/>
          <p:nvPr/>
        </p:nvSpPr>
        <p:spPr>
          <a:xfrm>
            <a:off x="6137950" y="1700808"/>
            <a:ext cx="5573086" cy="2862322"/>
          </a:xfrm>
          <a:prstGeom prst="rect">
            <a:avLst/>
          </a:prstGeom>
        </p:spPr>
        <p:txBody>
          <a:bodyPr wrap="square">
            <a:spAutoFit/>
          </a:bodyPr>
          <a:lstStyle/>
          <a:p>
            <a:pPr marL="285750" indent="-285750" algn="l">
              <a:buFont typeface="Arial" panose="020B0604020202020204" pitchFamily="34" charset="0"/>
              <a:buChar char="•"/>
            </a:pPr>
            <a:r>
              <a:rPr lang="en-GB" b="0" i="0" u="none" strike="noStrike" baseline="0" dirty="0">
                <a:solidFill>
                  <a:schemeClr val="bg1"/>
                </a:solidFill>
              </a:rPr>
              <a:t>Bridge simulator</a:t>
            </a:r>
          </a:p>
          <a:p>
            <a:pPr algn="l"/>
            <a:r>
              <a:rPr lang="en-GB" dirty="0">
                <a:solidFill>
                  <a:schemeClr val="bg1"/>
                </a:solidFill>
              </a:rPr>
              <a:t>     - Guide for assessment practices on bridge simulator</a:t>
            </a:r>
          </a:p>
          <a:p>
            <a:pPr marL="285750" indent="-285750" algn="l">
              <a:buFont typeface="Arial" panose="020B0604020202020204" pitchFamily="34" charset="0"/>
              <a:buChar char="•"/>
            </a:pPr>
            <a:r>
              <a:rPr lang="en-GB" b="0" i="0" u="none" strike="noStrike" baseline="0" dirty="0">
                <a:solidFill>
                  <a:schemeClr val="bg1"/>
                </a:solidFill>
              </a:rPr>
              <a:t>Engine room si</a:t>
            </a:r>
            <a:r>
              <a:rPr lang="en-GB" dirty="0">
                <a:solidFill>
                  <a:schemeClr val="bg1"/>
                </a:solidFill>
              </a:rPr>
              <a:t>mulator</a:t>
            </a:r>
          </a:p>
          <a:p>
            <a:pPr algn="l"/>
            <a:r>
              <a:rPr lang="en-GB" b="0" i="0" u="none" strike="noStrike" baseline="0" dirty="0">
                <a:solidFill>
                  <a:schemeClr val="bg1"/>
                </a:solidFill>
              </a:rPr>
              <a:t>      - Guide for assessment practices on engine room simulator</a:t>
            </a:r>
          </a:p>
          <a:p>
            <a:pPr marL="285750" indent="-285750" algn="l">
              <a:buFont typeface="Arial" panose="020B0604020202020204" pitchFamily="34" charset="0"/>
              <a:buChar char="•"/>
            </a:pPr>
            <a:r>
              <a:rPr lang="en-GB" dirty="0">
                <a:solidFill>
                  <a:schemeClr val="bg1"/>
                </a:solidFill>
              </a:rPr>
              <a:t>Cargo handling simulator</a:t>
            </a:r>
          </a:p>
          <a:p>
            <a:pPr algn="l"/>
            <a:r>
              <a:rPr lang="en-GB" b="0" i="0" u="none" strike="noStrike" baseline="0" dirty="0">
                <a:solidFill>
                  <a:schemeClr val="bg1"/>
                </a:solidFill>
              </a:rPr>
              <a:t>      -</a:t>
            </a:r>
          </a:p>
          <a:p>
            <a:pPr marL="285750" indent="-285750" algn="l">
              <a:buFont typeface="Arial" panose="020B0604020202020204" pitchFamily="34" charset="0"/>
              <a:buChar char="•"/>
            </a:pPr>
            <a:r>
              <a:rPr lang="en-GB" dirty="0">
                <a:solidFill>
                  <a:schemeClr val="bg1"/>
                </a:solidFill>
              </a:rPr>
              <a:t>Radar simulator</a:t>
            </a:r>
          </a:p>
          <a:p>
            <a:pPr algn="l"/>
            <a:r>
              <a:rPr lang="en-GB" b="0" i="0" u="none" strike="noStrike" baseline="0" dirty="0">
                <a:solidFill>
                  <a:schemeClr val="bg1"/>
                </a:solidFill>
              </a:rPr>
              <a:t>    - </a:t>
            </a:r>
            <a:r>
              <a:rPr lang="en-GB" b="0" i="0" u="none" strike="noStrike" baseline="0" dirty="0">
                <a:solidFill>
                  <a:srgbClr val="FF0000"/>
                </a:solidFill>
              </a:rPr>
              <a:t>Criteria</a:t>
            </a:r>
          </a:p>
          <a:p>
            <a:pPr algn="l"/>
            <a:r>
              <a:rPr lang="en-GB" b="0" i="0" u="none" strike="noStrike" baseline="0" dirty="0">
                <a:solidFill>
                  <a:schemeClr val="bg1"/>
                </a:solidFill>
              </a:rPr>
              <a:t>    - </a:t>
            </a:r>
            <a:r>
              <a:rPr lang="en-GB" b="0" i="0" u="none" strike="noStrike" baseline="0" dirty="0">
                <a:solidFill>
                  <a:srgbClr val="FF0000"/>
                </a:solidFill>
              </a:rPr>
              <a:t>e-Tutor</a:t>
            </a:r>
          </a:p>
        </p:txBody>
      </p:sp>
      <p:grpSp>
        <p:nvGrpSpPr>
          <p:cNvPr id="11" name="Group 10">
            <a:extLst>
              <a:ext uri="{FF2B5EF4-FFF2-40B4-BE49-F238E27FC236}">
                <a16:creationId xmlns:a16="http://schemas.microsoft.com/office/drawing/2014/main" id="{20B81868-150F-406D-BE88-890B36D372C1}"/>
              </a:ext>
            </a:extLst>
          </p:cNvPr>
          <p:cNvGrpSpPr/>
          <p:nvPr/>
        </p:nvGrpSpPr>
        <p:grpSpPr>
          <a:xfrm>
            <a:off x="2307" y="-7926"/>
            <a:ext cx="12186519" cy="992963"/>
            <a:chOff x="2307" y="-7926"/>
            <a:chExt cx="12186519" cy="992963"/>
          </a:xfrm>
        </p:grpSpPr>
        <p:pic>
          <p:nvPicPr>
            <p:cNvPr id="17" name="Picture 16">
              <a:extLst>
                <a:ext uri="{FF2B5EF4-FFF2-40B4-BE49-F238E27FC236}">
                  <a16:creationId xmlns:a16="http://schemas.microsoft.com/office/drawing/2014/main" id="{182AABB2-D4A9-459D-97B7-6681F8AD6B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18" name="Picture 17">
              <a:extLst>
                <a:ext uri="{FF2B5EF4-FFF2-40B4-BE49-F238E27FC236}">
                  <a16:creationId xmlns:a16="http://schemas.microsoft.com/office/drawing/2014/main" id="{FF7B00ED-CE68-4722-9724-02087D2FA9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19" name="Rectangle 18">
              <a:extLst>
                <a:ext uri="{FF2B5EF4-FFF2-40B4-BE49-F238E27FC236}">
                  <a16:creationId xmlns:a16="http://schemas.microsoft.com/office/drawing/2014/main" id="{C07B7469-B7AC-4D26-9626-008C798316C3}"/>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20" name="Picture 19">
              <a:extLst>
                <a:ext uri="{FF2B5EF4-FFF2-40B4-BE49-F238E27FC236}">
                  <a16:creationId xmlns:a16="http://schemas.microsoft.com/office/drawing/2014/main" id="{765584FC-C558-4137-85E9-AAD3B4DC977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21" name="Picture 20">
              <a:extLst>
                <a:ext uri="{FF2B5EF4-FFF2-40B4-BE49-F238E27FC236}">
                  <a16:creationId xmlns:a16="http://schemas.microsoft.com/office/drawing/2014/main" id="{F7C816CA-B9F0-4450-AF3A-D3EDBE1CC7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22" name="Picture 21">
              <a:extLst>
                <a:ext uri="{FF2B5EF4-FFF2-40B4-BE49-F238E27FC236}">
                  <a16:creationId xmlns:a16="http://schemas.microsoft.com/office/drawing/2014/main" id="{013BB7D0-2A43-4C4F-AAA3-7E772FAB0E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23" name="Picture 22">
              <a:extLst>
                <a:ext uri="{FF2B5EF4-FFF2-40B4-BE49-F238E27FC236}">
                  <a16:creationId xmlns:a16="http://schemas.microsoft.com/office/drawing/2014/main" id="{558E50D8-958B-4969-8443-740B66C4A0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24" name="Picture 23" descr="logo z przezroczystym">
              <a:extLst>
                <a:ext uri="{FF2B5EF4-FFF2-40B4-BE49-F238E27FC236}">
                  <a16:creationId xmlns:a16="http://schemas.microsoft.com/office/drawing/2014/main" id="{464FDABA-89B1-4FC1-92B7-98172348B51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3" name="Picture 2">
            <a:extLst>
              <a:ext uri="{FF2B5EF4-FFF2-40B4-BE49-F238E27FC236}">
                <a16:creationId xmlns:a16="http://schemas.microsoft.com/office/drawing/2014/main" id="{29A85BA0-5571-13B5-4463-2B411AB5E8D1}"/>
              </a:ext>
            </a:extLst>
          </p:cNvPr>
          <p:cNvPicPr>
            <a:picLocks noChangeAspect="1"/>
          </p:cNvPicPr>
          <p:nvPr/>
        </p:nvPicPr>
        <p:blipFill rotWithShape="1">
          <a:blip r:embed="rId10"/>
          <a:srcRect t="9040" r="21052" b="12191"/>
          <a:stretch/>
        </p:blipFill>
        <p:spPr>
          <a:xfrm>
            <a:off x="6939287" y="4533825"/>
            <a:ext cx="3835645" cy="2152677"/>
          </a:xfrm>
          <a:prstGeom prst="rect">
            <a:avLst/>
          </a:prstGeom>
        </p:spPr>
      </p:pic>
    </p:spTree>
    <p:extLst>
      <p:ext uri="{BB962C8B-B14F-4D97-AF65-F5344CB8AC3E}">
        <p14:creationId xmlns:p14="http://schemas.microsoft.com/office/powerpoint/2010/main" val="148883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053" y="1518881"/>
            <a:ext cx="6360407" cy="5340949"/>
          </a:xfrm>
          <a:prstGeom prst="rect">
            <a:avLst/>
          </a:prstGeom>
        </p:spPr>
        <p:txBody>
          <a:bodyPr wrap="square">
            <a:spAutoFit/>
          </a:bodyPr>
          <a:lstStyle/>
          <a:p>
            <a:pPr marL="0" marR="0" algn="just">
              <a:spcBef>
                <a:spcPts val="0"/>
              </a:spcBef>
              <a:spcAft>
                <a:spcPts val="0"/>
              </a:spcAft>
            </a:pPr>
            <a:r>
              <a:rPr lang="en-GB" sz="1400" dirty="0">
                <a:solidFill>
                  <a:schemeClr val="bg1"/>
                </a:solidFill>
                <a:effectLst/>
                <a:latin typeface="+mj-lt"/>
                <a:ea typeface="Calibri" panose="020F0502020204030204" pitchFamily="34" charset="0"/>
              </a:rPr>
              <a:t>- 5 common harmonized course/seminar digital materials and 25 video tutorial materials for simulating classes instructions are in course to be developed, partially done, as following: </a:t>
            </a:r>
            <a:endParaRPr lang="ro-RO" sz="1400" dirty="0">
              <a:solidFill>
                <a:schemeClr val="bg1"/>
              </a:solidFill>
              <a:effectLst/>
              <a:latin typeface="+mj-lt"/>
              <a:ea typeface="Arial" panose="020B0604020202020204" pitchFamily="34" charset="0"/>
            </a:endParaRPr>
          </a:p>
          <a:p>
            <a:pPr marL="0" marR="0" algn="just">
              <a:spcBef>
                <a:spcPts val="0"/>
              </a:spcBef>
              <a:spcAft>
                <a:spcPts val="0"/>
              </a:spcAft>
            </a:pPr>
            <a:r>
              <a:rPr lang="en-GB" sz="1400" dirty="0">
                <a:solidFill>
                  <a:schemeClr val="bg1"/>
                </a:solidFill>
                <a:effectLst/>
                <a:latin typeface="+mj-lt"/>
                <a:ea typeface="Calibri" panose="020F0502020204030204" pitchFamily="34" charset="0"/>
              </a:rPr>
              <a:t>- </a:t>
            </a:r>
            <a:r>
              <a:rPr lang="en-GB" sz="1400" dirty="0">
                <a:solidFill>
                  <a:schemeClr val="bg1"/>
                </a:solidFill>
                <a:effectLst/>
                <a:latin typeface="+mj-lt"/>
                <a:ea typeface="Arial" panose="020B0604020202020204" pitchFamily="34" charset="0"/>
              </a:rPr>
              <a:t>RNA – Bridge simulator: </a:t>
            </a:r>
            <a:endParaRPr lang="ro-RO" sz="1400" dirty="0">
              <a:solidFill>
                <a:schemeClr val="bg1"/>
              </a:solidFill>
              <a:effectLst/>
              <a:latin typeface="+mj-lt"/>
              <a:ea typeface="Arial" panose="020B0604020202020204" pitchFamily="34" charset="0"/>
            </a:endParaRPr>
          </a:p>
          <a:p>
            <a:pPr marL="457200" marR="127000" algn="just">
              <a:lnSpc>
                <a:spcPct val="96000"/>
              </a:lnSpc>
              <a:spcBef>
                <a:spcPts val="0"/>
              </a:spcBef>
              <a:spcAft>
                <a:spcPts val="0"/>
              </a:spcAft>
              <a:tabLst>
                <a:tab pos="850900" algn="l"/>
              </a:tabLst>
            </a:pPr>
            <a:r>
              <a:rPr lang="en-GB" sz="1400" dirty="0">
                <a:solidFill>
                  <a:schemeClr val="bg1"/>
                </a:solidFill>
                <a:effectLst/>
                <a:latin typeface="+mj-lt"/>
                <a:ea typeface="Times New Roman" panose="02020603050405020304" pitchFamily="18" charset="0"/>
              </a:rPr>
              <a:t>“Anchoring of the ship”</a:t>
            </a:r>
            <a:endParaRPr lang="ro-RO" sz="1400" dirty="0">
              <a:solidFill>
                <a:schemeClr val="bg1"/>
              </a:solidFill>
              <a:effectLst/>
              <a:latin typeface="+mj-lt"/>
              <a:ea typeface="Arial" panose="020B0604020202020204" pitchFamily="34" charset="0"/>
            </a:endParaRPr>
          </a:p>
          <a:p>
            <a:pPr marL="0" marR="0">
              <a:spcBef>
                <a:spcPts val="0"/>
              </a:spcBef>
              <a:spcAft>
                <a:spcPts val="0"/>
              </a:spcAft>
            </a:pPr>
            <a:r>
              <a:rPr lang="en-GB" sz="1400" dirty="0">
                <a:solidFill>
                  <a:schemeClr val="bg1"/>
                </a:solidFill>
                <a:effectLst/>
                <a:latin typeface="+mj-lt"/>
                <a:ea typeface="Times New Roman" panose="02020603050405020304" pitchFamily="18" charset="0"/>
              </a:rPr>
              <a:t>           “Ship handling and </a:t>
            </a:r>
            <a:r>
              <a:rPr lang="en-GB" sz="1400" dirty="0" err="1">
                <a:solidFill>
                  <a:schemeClr val="bg1"/>
                </a:solidFill>
                <a:effectLst/>
                <a:latin typeface="+mj-lt"/>
                <a:ea typeface="Times New Roman" panose="02020603050405020304" pitchFamily="18" charset="0"/>
              </a:rPr>
              <a:t>maneuvering</a:t>
            </a:r>
            <a:r>
              <a:rPr lang="en-GB" sz="1400" dirty="0">
                <a:solidFill>
                  <a:schemeClr val="bg1"/>
                </a:solidFill>
                <a:effectLst/>
                <a:latin typeface="+mj-lt"/>
                <a:ea typeface="Times New Roman" panose="02020603050405020304" pitchFamily="18" charset="0"/>
              </a:rPr>
              <a:t> with pilot on board”</a:t>
            </a:r>
            <a:endParaRPr lang="ro-RO" sz="1400" dirty="0">
              <a:solidFill>
                <a:schemeClr val="bg1"/>
              </a:solidFill>
              <a:effectLst/>
              <a:latin typeface="+mj-lt"/>
              <a:ea typeface="Arial" panose="020B0604020202020204" pitchFamily="34" charset="0"/>
            </a:endParaRPr>
          </a:p>
          <a:p>
            <a:pPr marL="0" marR="0">
              <a:spcBef>
                <a:spcPts val="0"/>
              </a:spcBef>
              <a:spcAft>
                <a:spcPts val="0"/>
              </a:spcAft>
            </a:pPr>
            <a:r>
              <a:rPr lang="en-GB" sz="1400" dirty="0">
                <a:solidFill>
                  <a:schemeClr val="bg1"/>
                </a:solidFill>
                <a:effectLst/>
                <a:latin typeface="+mj-lt"/>
                <a:ea typeface="Times New Roman" panose="02020603050405020304" pitchFamily="18" charset="0"/>
              </a:rPr>
              <a:t>           “Ship handling and </a:t>
            </a:r>
            <a:r>
              <a:rPr lang="en-GB" sz="1400" dirty="0" err="1">
                <a:solidFill>
                  <a:schemeClr val="bg1"/>
                </a:solidFill>
                <a:effectLst/>
                <a:latin typeface="+mj-lt"/>
                <a:ea typeface="Times New Roman" panose="02020603050405020304" pitchFamily="18" charset="0"/>
              </a:rPr>
              <a:t>maneuvering</a:t>
            </a:r>
            <a:r>
              <a:rPr lang="en-GB" sz="1400" dirty="0">
                <a:solidFill>
                  <a:schemeClr val="bg1"/>
                </a:solidFill>
                <a:effectLst/>
                <a:latin typeface="+mj-lt"/>
                <a:ea typeface="Times New Roman" panose="02020603050405020304" pitchFamily="18" charset="0"/>
              </a:rPr>
              <a:t>  in case of loss engine”</a:t>
            </a:r>
            <a:endParaRPr lang="ro-RO" sz="1400" dirty="0">
              <a:solidFill>
                <a:schemeClr val="bg1"/>
              </a:solidFill>
              <a:effectLst/>
              <a:latin typeface="+mj-lt"/>
              <a:ea typeface="Arial" panose="020B0604020202020204" pitchFamily="34" charset="0"/>
            </a:endParaRPr>
          </a:p>
          <a:p>
            <a:pPr marL="0" marR="0">
              <a:spcBef>
                <a:spcPts val="0"/>
              </a:spcBef>
              <a:spcAft>
                <a:spcPts val="0"/>
              </a:spcAft>
            </a:pPr>
            <a:r>
              <a:rPr lang="en-GB" sz="1400" dirty="0">
                <a:solidFill>
                  <a:schemeClr val="bg1"/>
                </a:solidFill>
                <a:effectLst/>
                <a:latin typeface="+mj-lt"/>
                <a:ea typeface="Times New Roman" panose="02020603050405020304" pitchFamily="18" charset="0"/>
              </a:rPr>
              <a:t>           “Ship handling and </a:t>
            </a:r>
            <a:r>
              <a:rPr lang="en-GB" sz="1400" dirty="0" err="1">
                <a:solidFill>
                  <a:schemeClr val="bg1"/>
                </a:solidFill>
                <a:effectLst/>
                <a:latin typeface="+mj-lt"/>
                <a:ea typeface="Times New Roman" panose="02020603050405020304" pitchFamily="18" charset="0"/>
              </a:rPr>
              <a:t>maneuvering</a:t>
            </a:r>
            <a:r>
              <a:rPr lang="en-GB" sz="1400" dirty="0">
                <a:solidFill>
                  <a:schemeClr val="bg1"/>
                </a:solidFill>
                <a:effectLst/>
                <a:latin typeface="+mj-lt"/>
                <a:ea typeface="Times New Roman" panose="02020603050405020304" pitchFamily="18" charset="0"/>
              </a:rPr>
              <a:t> in case of loss steering”</a:t>
            </a:r>
            <a:endParaRPr lang="ro-RO" sz="1400" dirty="0">
              <a:solidFill>
                <a:schemeClr val="bg1"/>
              </a:solidFill>
              <a:effectLst/>
              <a:latin typeface="+mj-lt"/>
              <a:ea typeface="Arial" panose="020B0604020202020204" pitchFamily="34" charset="0"/>
            </a:endParaRPr>
          </a:p>
          <a:p>
            <a:pPr marL="457200" marR="127000" algn="just">
              <a:lnSpc>
                <a:spcPct val="96000"/>
              </a:lnSpc>
              <a:spcBef>
                <a:spcPts val="0"/>
              </a:spcBef>
              <a:spcAft>
                <a:spcPts val="0"/>
              </a:spcAft>
            </a:pPr>
            <a:r>
              <a:rPr lang="en-GB" sz="1400" dirty="0">
                <a:solidFill>
                  <a:schemeClr val="bg1"/>
                </a:solidFill>
                <a:effectLst/>
                <a:latin typeface="+mj-lt"/>
                <a:ea typeface="Times New Roman" panose="02020603050405020304" pitchFamily="18" charset="0"/>
              </a:rPr>
              <a:t>“Ship handling in heavy weather/restricted visibility”</a:t>
            </a:r>
            <a:endParaRPr lang="ro-RO" sz="1400" dirty="0">
              <a:solidFill>
                <a:schemeClr val="bg1"/>
              </a:solidFill>
              <a:effectLst/>
              <a:latin typeface="+mj-lt"/>
              <a:ea typeface="Arial" panose="020B0604020202020204" pitchFamily="34" charset="0"/>
            </a:endParaRPr>
          </a:p>
          <a:p>
            <a:pPr marR="127000" lvl="0" algn="just">
              <a:lnSpc>
                <a:spcPct val="96000"/>
              </a:lnSpc>
              <a:spcBef>
                <a:spcPts val="0"/>
              </a:spcBef>
              <a:spcAft>
                <a:spcPts val="0"/>
              </a:spcAft>
              <a:buSzPts val="900"/>
            </a:pPr>
            <a:r>
              <a:rPr lang="en-GB" sz="1400" dirty="0">
                <a:solidFill>
                  <a:schemeClr val="bg1"/>
                </a:solidFill>
                <a:effectLst/>
                <a:latin typeface="+mj-lt"/>
                <a:ea typeface="Arial" panose="020B0604020202020204" pitchFamily="34" charset="0"/>
              </a:rPr>
              <a:t>- PNA – Bridge simulator:</a:t>
            </a:r>
            <a:endParaRPr lang="ro-RO" sz="1400" dirty="0">
              <a:solidFill>
                <a:schemeClr val="bg1"/>
              </a:solidFill>
              <a:effectLst/>
              <a:latin typeface="+mj-lt"/>
              <a:ea typeface="Arial" panose="020B0604020202020204" pitchFamily="34" charset="0"/>
            </a:endParaRPr>
          </a:p>
          <a:p>
            <a:pPr marR="127000" lvl="0" algn="just">
              <a:lnSpc>
                <a:spcPct val="96000"/>
              </a:lnSpc>
              <a:spcBef>
                <a:spcPts val="0"/>
              </a:spcBef>
              <a:spcAft>
                <a:spcPts val="0"/>
              </a:spcAft>
              <a:buSzPts val="900"/>
            </a:pPr>
            <a:r>
              <a:rPr lang="en-GB" sz="1400" dirty="0">
                <a:solidFill>
                  <a:schemeClr val="bg1"/>
                </a:solidFill>
                <a:effectLst/>
                <a:latin typeface="+mj-lt"/>
                <a:ea typeface="Arial" panose="020B0604020202020204" pitchFamily="34" charset="0"/>
              </a:rPr>
              <a:t>- NVNA – Radar simulator:</a:t>
            </a:r>
            <a:endParaRPr lang="ro-RO" sz="1400" dirty="0">
              <a:solidFill>
                <a:schemeClr val="bg1"/>
              </a:solidFill>
              <a:effectLst/>
              <a:latin typeface="+mj-lt"/>
              <a:ea typeface="Arial" panose="020B0604020202020204" pitchFamily="34" charset="0"/>
            </a:endParaRPr>
          </a:p>
          <a:p>
            <a:pPr marL="457200" marR="127000" algn="just">
              <a:lnSpc>
                <a:spcPct val="96000"/>
              </a:lnSpc>
              <a:spcBef>
                <a:spcPts val="0"/>
              </a:spcBef>
              <a:spcAft>
                <a:spcPts val="0"/>
              </a:spcAft>
            </a:pPr>
            <a:r>
              <a:rPr lang="en-GB" sz="1400" dirty="0">
                <a:solidFill>
                  <a:schemeClr val="bg1"/>
                </a:solidFill>
                <a:effectLst/>
                <a:latin typeface="+mj-lt"/>
                <a:ea typeface="Arial" panose="020B0604020202020204" pitchFamily="34" charset="0"/>
              </a:rPr>
              <a:t>”Radar observation”</a:t>
            </a:r>
            <a:endParaRPr lang="ro-RO" sz="1400" dirty="0">
              <a:solidFill>
                <a:schemeClr val="bg1"/>
              </a:solidFill>
              <a:effectLst/>
              <a:latin typeface="+mj-lt"/>
              <a:ea typeface="Arial" panose="020B0604020202020204" pitchFamily="34" charset="0"/>
            </a:endParaRPr>
          </a:p>
          <a:p>
            <a:pPr marL="457200" marR="127000" algn="just">
              <a:lnSpc>
                <a:spcPct val="96000"/>
              </a:lnSpc>
              <a:spcBef>
                <a:spcPts val="0"/>
              </a:spcBef>
              <a:spcAft>
                <a:spcPts val="0"/>
              </a:spcAft>
            </a:pPr>
            <a:r>
              <a:rPr lang="en-GB" sz="1400" dirty="0">
                <a:solidFill>
                  <a:schemeClr val="bg1"/>
                </a:solidFill>
                <a:effectLst/>
                <a:latin typeface="+mj-lt"/>
                <a:ea typeface="Arial" panose="020B0604020202020204" pitchFamily="34" charset="0"/>
              </a:rPr>
              <a:t>“Radar plotting”</a:t>
            </a:r>
            <a:endParaRPr lang="ro-RO" sz="1400" dirty="0">
              <a:solidFill>
                <a:schemeClr val="bg1"/>
              </a:solidFill>
              <a:effectLst/>
              <a:latin typeface="+mj-lt"/>
              <a:ea typeface="Arial" panose="020B0604020202020204" pitchFamily="34" charset="0"/>
            </a:endParaRPr>
          </a:p>
          <a:p>
            <a:pPr marL="457200" marR="127000" algn="just">
              <a:lnSpc>
                <a:spcPct val="96000"/>
              </a:lnSpc>
              <a:spcBef>
                <a:spcPts val="0"/>
              </a:spcBef>
              <a:spcAft>
                <a:spcPts val="0"/>
              </a:spcAft>
            </a:pPr>
            <a:r>
              <a:rPr lang="en-GB" sz="1400" dirty="0">
                <a:solidFill>
                  <a:schemeClr val="bg1"/>
                </a:solidFill>
                <a:effectLst/>
                <a:latin typeface="+mj-lt"/>
                <a:ea typeface="Arial" panose="020B0604020202020204" pitchFamily="34" charset="0"/>
              </a:rPr>
              <a:t>“Radar calculation”</a:t>
            </a:r>
            <a:endParaRPr lang="ro-RO" sz="1400" dirty="0">
              <a:solidFill>
                <a:schemeClr val="bg1"/>
              </a:solidFill>
              <a:effectLst/>
              <a:latin typeface="+mj-lt"/>
              <a:ea typeface="Arial" panose="020B0604020202020204" pitchFamily="34" charset="0"/>
            </a:endParaRPr>
          </a:p>
          <a:p>
            <a:pPr marL="457200" marR="127000" algn="just">
              <a:lnSpc>
                <a:spcPct val="96000"/>
              </a:lnSpc>
              <a:spcBef>
                <a:spcPts val="0"/>
              </a:spcBef>
              <a:spcAft>
                <a:spcPts val="0"/>
              </a:spcAft>
            </a:pPr>
            <a:r>
              <a:rPr lang="en-GB" sz="1400" dirty="0">
                <a:solidFill>
                  <a:schemeClr val="bg1"/>
                </a:solidFill>
                <a:effectLst/>
                <a:latin typeface="+mj-lt"/>
                <a:ea typeface="Arial" panose="020B0604020202020204" pitchFamily="34" charset="0"/>
              </a:rPr>
              <a:t>“ARPA”</a:t>
            </a:r>
            <a:endParaRPr lang="ro-RO" sz="1400" dirty="0">
              <a:solidFill>
                <a:schemeClr val="bg1"/>
              </a:solidFill>
              <a:effectLst/>
              <a:latin typeface="+mj-lt"/>
              <a:ea typeface="Arial" panose="020B0604020202020204" pitchFamily="34" charset="0"/>
            </a:endParaRPr>
          </a:p>
          <a:p>
            <a:pPr marL="457200" marR="127000" algn="just">
              <a:lnSpc>
                <a:spcPct val="96000"/>
              </a:lnSpc>
              <a:spcBef>
                <a:spcPts val="0"/>
              </a:spcBef>
              <a:spcAft>
                <a:spcPts val="0"/>
              </a:spcAft>
            </a:pPr>
            <a:r>
              <a:rPr lang="en-GB" sz="1400" dirty="0">
                <a:solidFill>
                  <a:schemeClr val="bg1"/>
                </a:solidFill>
                <a:effectLst/>
                <a:latin typeface="+mj-lt"/>
                <a:ea typeface="Arial" panose="020B0604020202020204" pitchFamily="34" charset="0"/>
              </a:rPr>
              <a:t>“AIS navigation”</a:t>
            </a:r>
            <a:endParaRPr lang="ro-RO" sz="1400" dirty="0">
              <a:solidFill>
                <a:schemeClr val="bg1"/>
              </a:solidFill>
              <a:effectLst/>
              <a:latin typeface="+mj-lt"/>
              <a:ea typeface="Arial" panose="020B0604020202020204" pitchFamily="34" charset="0"/>
            </a:endParaRPr>
          </a:p>
          <a:p>
            <a:pPr marR="127000" lvl="0" algn="just">
              <a:lnSpc>
                <a:spcPct val="96000"/>
              </a:lnSpc>
              <a:spcBef>
                <a:spcPts val="0"/>
              </a:spcBef>
              <a:spcAft>
                <a:spcPts val="0"/>
              </a:spcAft>
              <a:buSzPts val="900"/>
            </a:pPr>
            <a:r>
              <a:rPr lang="en-GB" sz="1400" dirty="0">
                <a:solidFill>
                  <a:schemeClr val="bg1"/>
                </a:solidFill>
                <a:effectLst/>
                <a:latin typeface="+mj-lt"/>
                <a:ea typeface="Arial" panose="020B0604020202020204" pitchFamily="34" charset="0"/>
              </a:rPr>
              <a:t>- PRU – Engine room simulator:</a:t>
            </a:r>
            <a:endParaRPr lang="ro-RO" sz="1400" dirty="0">
              <a:solidFill>
                <a:schemeClr val="bg1"/>
              </a:solidFill>
              <a:effectLst/>
              <a:latin typeface="+mj-lt"/>
              <a:ea typeface="Arial" panose="020B0604020202020204" pitchFamily="34" charset="0"/>
            </a:endParaRPr>
          </a:p>
          <a:p>
            <a:pPr marR="127000" lvl="0" algn="just">
              <a:lnSpc>
                <a:spcPct val="96000"/>
              </a:lnSpc>
              <a:spcBef>
                <a:spcPts val="0"/>
              </a:spcBef>
              <a:spcAft>
                <a:spcPts val="0"/>
              </a:spcAft>
              <a:buSzPts val="900"/>
            </a:pPr>
            <a:r>
              <a:rPr lang="en-GB" sz="1400" dirty="0">
                <a:solidFill>
                  <a:schemeClr val="bg1"/>
                </a:solidFill>
                <a:effectLst/>
                <a:latin typeface="+mj-lt"/>
                <a:ea typeface="Arial" panose="020B0604020202020204" pitchFamily="34" charset="0"/>
              </a:rPr>
              <a:t>- LMA – Cargo handling simulator </a:t>
            </a:r>
            <a:endParaRPr lang="ro-RO" sz="1400" dirty="0">
              <a:solidFill>
                <a:schemeClr val="bg1"/>
              </a:solidFill>
              <a:effectLst/>
              <a:latin typeface="+mj-lt"/>
              <a:ea typeface="Arial" panose="020B0604020202020204" pitchFamily="34" charset="0"/>
            </a:endParaRPr>
          </a:p>
          <a:p>
            <a:pPr marL="228600" marR="127000" algn="just">
              <a:lnSpc>
                <a:spcPct val="96000"/>
              </a:lnSpc>
              <a:spcBef>
                <a:spcPts val="0"/>
              </a:spcBef>
              <a:spcAft>
                <a:spcPts val="0"/>
              </a:spcAft>
            </a:pPr>
            <a:r>
              <a:rPr lang="en-GB" sz="1400" dirty="0">
                <a:solidFill>
                  <a:schemeClr val="bg1"/>
                </a:solidFill>
                <a:effectLst/>
                <a:latin typeface="+mj-lt"/>
                <a:ea typeface="Arial" panose="020B0604020202020204" pitchFamily="34" charset="0"/>
              </a:rPr>
              <a:t>      “Loading operations of bulk carrier”</a:t>
            </a:r>
            <a:endParaRPr lang="ro-RO" sz="1400" dirty="0">
              <a:solidFill>
                <a:schemeClr val="bg1"/>
              </a:solidFill>
              <a:effectLst/>
              <a:latin typeface="+mj-lt"/>
              <a:ea typeface="Arial" panose="020B0604020202020204" pitchFamily="34" charset="0"/>
            </a:endParaRPr>
          </a:p>
          <a:p>
            <a:pPr marL="228600" marR="127000" algn="just">
              <a:lnSpc>
                <a:spcPct val="96000"/>
              </a:lnSpc>
              <a:spcBef>
                <a:spcPts val="0"/>
              </a:spcBef>
              <a:spcAft>
                <a:spcPts val="0"/>
              </a:spcAft>
            </a:pPr>
            <a:r>
              <a:rPr lang="en-GB" sz="1400" dirty="0">
                <a:solidFill>
                  <a:schemeClr val="bg1"/>
                </a:solidFill>
                <a:effectLst/>
                <a:latin typeface="+mj-lt"/>
                <a:ea typeface="Arial" panose="020B0604020202020204" pitchFamily="34" charset="0"/>
              </a:rPr>
              <a:t>      “Loading operations of container vessel”</a:t>
            </a:r>
            <a:endParaRPr lang="ro-RO" sz="1400" dirty="0">
              <a:solidFill>
                <a:schemeClr val="bg1"/>
              </a:solidFill>
              <a:effectLst/>
              <a:latin typeface="+mj-lt"/>
              <a:ea typeface="Arial" panose="020B0604020202020204" pitchFamily="34" charset="0"/>
            </a:endParaRPr>
          </a:p>
          <a:p>
            <a:pPr marL="228600" marR="127000" algn="just">
              <a:lnSpc>
                <a:spcPct val="96000"/>
              </a:lnSpc>
              <a:spcBef>
                <a:spcPts val="0"/>
              </a:spcBef>
              <a:spcAft>
                <a:spcPts val="0"/>
              </a:spcAft>
            </a:pPr>
            <a:r>
              <a:rPr lang="en-GB" sz="1400" dirty="0">
                <a:solidFill>
                  <a:schemeClr val="bg1"/>
                </a:solidFill>
                <a:effectLst/>
                <a:latin typeface="+mj-lt"/>
                <a:ea typeface="Arial" panose="020B0604020202020204" pitchFamily="34" charset="0"/>
              </a:rPr>
              <a:t>      “Daft survey”</a:t>
            </a:r>
            <a:endParaRPr lang="ro-RO" sz="1400" dirty="0">
              <a:solidFill>
                <a:schemeClr val="bg1"/>
              </a:solidFill>
              <a:effectLst/>
              <a:latin typeface="+mj-lt"/>
              <a:ea typeface="Arial" panose="020B0604020202020204" pitchFamily="34" charset="0"/>
            </a:endParaRPr>
          </a:p>
          <a:p>
            <a:pPr marL="228600" marR="127000" algn="just">
              <a:lnSpc>
                <a:spcPct val="96000"/>
              </a:lnSpc>
              <a:spcBef>
                <a:spcPts val="0"/>
              </a:spcBef>
              <a:spcAft>
                <a:spcPts val="0"/>
              </a:spcAft>
            </a:pPr>
            <a:r>
              <a:rPr lang="en-GB" sz="1400" dirty="0">
                <a:solidFill>
                  <a:schemeClr val="bg1"/>
                </a:solidFill>
                <a:effectLst/>
                <a:latin typeface="+mj-lt"/>
                <a:ea typeface="Arial" panose="020B0604020202020204" pitchFamily="34" charset="0"/>
              </a:rPr>
              <a:t>      “Preparation for single cargo loading”</a:t>
            </a:r>
            <a:endParaRPr lang="ro-RO" sz="1400" dirty="0">
              <a:solidFill>
                <a:schemeClr val="bg1"/>
              </a:solidFill>
              <a:effectLst/>
              <a:latin typeface="+mj-lt"/>
              <a:ea typeface="Arial" panose="020B0604020202020204" pitchFamily="34" charset="0"/>
            </a:endParaRPr>
          </a:p>
          <a:p>
            <a:pPr marL="228600" marR="127000" algn="just">
              <a:lnSpc>
                <a:spcPct val="96000"/>
              </a:lnSpc>
              <a:spcBef>
                <a:spcPts val="0"/>
              </a:spcBef>
              <a:spcAft>
                <a:spcPts val="0"/>
              </a:spcAft>
            </a:pPr>
            <a:r>
              <a:rPr lang="en-GB" sz="1400" dirty="0">
                <a:solidFill>
                  <a:schemeClr val="bg1"/>
                </a:solidFill>
                <a:effectLst/>
                <a:latin typeface="+mj-lt"/>
                <a:ea typeface="Arial" panose="020B0604020202020204" pitchFamily="34" charset="0"/>
              </a:rPr>
              <a:t>      “LNG bunkering by mode terminal - ship”</a:t>
            </a:r>
            <a:endParaRPr lang="ro-RO" sz="1400" dirty="0">
              <a:solidFill>
                <a:schemeClr val="bg1"/>
              </a:solidFill>
              <a:effectLst/>
              <a:latin typeface="+mj-lt"/>
              <a:ea typeface="Arial" panose="020B0604020202020204" pitchFamily="34" charset="0"/>
            </a:endParaRPr>
          </a:p>
          <a:p>
            <a:r>
              <a:rPr lang="en-GB" sz="1400" dirty="0">
                <a:solidFill>
                  <a:srgbClr val="FFFF00"/>
                </a:solidFill>
                <a:effectLst/>
                <a:latin typeface="+mj-lt"/>
                <a:ea typeface="Arial" panose="020B0604020202020204" pitchFamily="34" charset="0"/>
              </a:rPr>
              <a:t>Task in progress 50% fulfilled.</a:t>
            </a:r>
            <a:r>
              <a:rPr lang="en-GB" sz="1400" dirty="0">
                <a:solidFill>
                  <a:schemeClr val="bg1"/>
                </a:solidFill>
                <a:effectLst/>
                <a:latin typeface="+mj-lt"/>
                <a:ea typeface="Arial" panose="020B0604020202020204" pitchFamily="34" charset="0"/>
              </a:rPr>
              <a:t> Presently RNA is collecting the developed drafts of ppt and video resources. </a:t>
            </a:r>
            <a:endParaRPr lang="ro-RO" sz="1400" dirty="0">
              <a:solidFill>
                <a:schemeClr val="bg1"/>
              </a:solidFill>
              <a:effectLst/>
              <a:latin typeface="+mj-lt"/>
              <a:ea typeface="Arial" panose="020B0604020202020204" pitchFamily="34" charset="0"/>
            </a:endParaRPr>
          </a:p>
        </p:txBody>
      </p:sp>
      <p:sp>
        <p:nvSpPr>
          <p:cNvPr id="12" name="Rectangle 11"/>
          <p:cNvSpPr/>
          <p:nvPr/>
        </p:nvSpPr>
        <p:spPr>
          <a:xfrm>
            <a:off x="8786241" y="2204864"/>
            <a:ext cx="3212314" cy="630942"/>
          </a:xfrm>
          <a:prstGeom prst="rect">
            <a:avLst/>
          </a:prstGeom>
        </p:spPr>
        <p:txBody>
          <a:bodyPr wrap="square">
            <a:spAutoFit/>
          </a:bodyPr>
          <a:lstStyle/>
          <a:p>
            <a:pPr marL="285750" indent="-285750" algn="l">
              <a:buFontTx/>
              <a:buChar char="-"/>
            </a:pPr>
            <a:endParaRPr lang="en-GB" sz="1800" b="0" i="0" u="none" strike="noStrike" baseline="0" dirty="0">
              <a:latin typeface="FreeSans"/>
            </a:endParaRPr>
          </a:p>
          <a:p>
            <a:pPr algn="l"/>
            <a:endPar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Flowchart: Process 12"/>
          <p:cNvSpPr/>
          <p:nvPr/>
        </p:nvSpPr>
        <p:spPr>
          <a:xfrm>
            <a:off x="1557908" y="1052736"/>
            <a:ext cx="2448272" cy="429539"/>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REPORTED SITUATION</a:t>
            </a:r>
            <a:endParaRPr lang="en-US" dirty="0"/>
          </a:p>
        </p:txBody>
      </p:sp>
      <p:sp>
        <p:nvSpPr>
          <p:cNvPr id="14" name="Flowchart: Process 13"/>
          <p:cNvSpPr/>
          <p:nvPr/>
        </p:nvSpPr>
        <p:spPr>
          <a:xfrm>
            <a:off x="7822604" y="1052736"/>
            <a:ext cx="2196244" cy="44838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REAL SITUATION</a:t>
            </a:r>
            <a:endParaRPr lang="en-US" dirty="0"/>
          </a:p>
        </p:txBody>
      </p:sp>
      <p:sp>
        <p:nvSpPr>
          <p:cNvPr id="16" name="Rectangle 15"/>
          <p:cNvSpPr/>
          <p:nvPr/>
        </p:nvSpPr>
        <p:spPr>
          <a:xfrm>
            <a:off x="6574764" y="1556792"/>
            <a:ext cx="5496312" cy="4892878"/>
          </a:xfrm>
          <a:prstGeom prst="rect">
            <a:avLst/>
          </a:prstGeom>
        </p:spPr>
        <p:txBody>
          <a:bodyPr wrap="square">
            <a:spAutoFit/>
          </a:bodyPr>
          <a:lstStyle/>
          <a:p>
            <a:pPr marL="0" marR="0" algn="just">
              <a:spcBef>
                <a:spcPts val="0"/>
              </a:spcBef>
              <a:spcAft>
                <a:spcPts val="0"/>
              </a:spcAft>
            </a:pPr>
            <a:r>
              <a:rPr lang="en-GB" sz="1400" dirty="0">
                <a:solidFill>
                  <a:schemeClr val="bg1"/>
                </a:solidFill>
                <a:effectLst/>
                <a:latin typeface="+mj-lt"/>
                <a:ea typeface="Calibri" panose="020F0502020204030204" pitchFamily="34" charset="0"/>
              </a:rPr>
              <a:t>- </a:t>
            </a:r>
            <a:r>
              <a:rPr lang="en-GB" sz="1400" dirty="0">
                <a:solidFill>
                  <a:schemeClr val="bg1"/>
                </a:solidFill>
                <a:effectLst/>
                <a:latin typeface="+mj-lt"/>
                <a:ea typeface="Arial" panose="020B0604020202020204" pitchFamily="34" charset="0"/>
              </a:rPr>
              <a:t>RNA – Bridge simulator: </a:t>
            </a:r>
            <a:endParaRPr lang="ro-RO" sz="1400" dirty="0">
              <a:solidFill>
                <a:schemeClr val="bg1"/>
              </a:solidFill>
              <a:effectLst/>
              <a:latin typeface="+mj-lt"/>
              <a:ea typeface="Arial" panose="020B0604020202020204" pitchFamily="34" charset="0"/>
            </a:endParaRPr>
          </a:p>
          <a:p>
            <a:pPr marL="457200" marR="127000" algn="just">
              <a:lnSpc>
                <a:spcPct val="96000"/>
              </a:lnSpc>
              <a:spcBef>
                <a:spcPts val="0"/>
              </a:spcBef>
              <a:spcAft>
                <a:spcPts val="0"/>
              </a:spcAft>
              <a:tabLst>
                <a:tab pos="850900" algn="l"/>
              </a:tabLst>
            </a:pPr>
            <a:r>
              <a:rPr lang="en-GB" sz="1400" dirty="0">
                <a:solidFill>
                  <a:schemeClr val="bg1"/>
                </a:solidFill>
                <a:effectLst/>
                <a:latin typeface="+mj-lt"/>
                <a:ea typeface="Times New Roman" panose="02020603050405020304" pitchFamily="18" charset="0"/>
              </a:rPr>
              <a:t>“Anchoring of the ship” – 50%</a:t>
            </a:r>
            <a:endParaRPr lang="ro-RO" sz="1400" dirty="0">
              <a:solidFill>
                <a:schemeClr val="bg1"/>
              </a:solidFill>
              <a:effectLst/>
              <a:latin typeface="+mj-lt"/>
              <a:ea typeface="Arial" panose="020B0604020202020204" pitchFamily="34" charset="0"/>
            </a:endParaRPr>
          </a:p>
          <a:p>
            <a:pPr marL="0" marR="0">
              <a:spcBef>
                <a:spcPts val="0"/>
              </a:spcBef>
              <a:spcAft>
                <a:spcPts val="0"/>
              </a:spcAft>
            </a:pPr>
            <a:r>
              <a:rPr lang="en-GB" sz="1400" dirty="0">
                <a:solidFill>
                  <a:schemeClr val="bg1"/>
                </a:solidFill>
                <a:effectLst/>
                <a:latin typeface="+mj-lt"/>
                <a:ea typeface="Times New Roman" panose="02020603050405020304" pitchFamily="18" charset="0"/>
              </a:rPr>
              <a:t>           “Ship handling and </a:t>
            </a:r>
            <a:r>
              <a:rPr lang="en-GB" sz="1400" dirty="0" err="1">
                <a:solidFill>
                  <a:schemeClr val="bg1"/>
                </a:solidFill>
                <a:effectLst/>
                <a:latin typeface="+mj-lt"/>
                <a:ea typeface="Times New Roman" panose="02020603050405020304" pitchFamily="18" charset="0"/>
              </a:rPr>
              <a:t>maneuvering</a:t>
            </a:r>
            <a:r>
              <a:rPr lang="en-GB" sz="1400" dirty="0">
                <a:solidFill>
                  <a:schemeClr val="bg1"/>
                </a:solidFill>
                <a:effectLst/>
                <a:latin typeface="+mj-lt"/>
                <a:ea typeface="Times New Roman" panose="02020603050405020304" pitchFamily="18" charset="0"/>
              </a:rPr>
              <a:t> with pilot on board” – 50%</a:t>
            </a:r>
            <a:endParaRPr lang="ro-RO" sz="1400" dirty="0">
              <a:solidFill>
                <a:schemeClr val="bg1"/>
              </a:solidFill>
              <a:effectLst/>
              <a:latin typeface="+mj-lt"/>
              <a:ea typeface="Arial" panose="020B0604020202020204" pitchFamily="34" charset="0"/>
            </a:endParaRPr>
          </a:p>
          <a:p>
            <a:r>
              <a:rPr lang="en-GB" sz="1400" dirty="0">
                <a:solidFill>
                  <a:schemeClr val="bg1"/>
                </a:solidFill>
                <a:effectLst/>
                <a:latin typeface="+mj-lt"/>
                <a:ea typeface="Times New Roman" panose="02020603050405020304" pitchFamily="18" charset="0"/>
              </a:rPr>
              <a:t>           “Ship handling and </a:t>
            </a:r>
            <a:r>
              <a:rPr lang="en-GB" sz="1400" dirty="0" err="1">
                <a:solidFill>
                  <a:schemeClr val="bg1"/>
                </a:solidFill>
                <a:effectLst/>
                <a:latin typeface="+mj-lt"/>
                <a:ea typeface="Times New Roman" panose="02020603050405020304" pitchFamily="18" charset="0"/>
              </a:rPr>
              <a:t>maneuvering</a:t>
            </a:r>
            <a:r>
              <a:rPr lang="en-GB" sz="1400" dirty="0">
                <a:solidFill>
                  <a:schemeClr val="bg1"/>
                </a:solidFill>
                <a:effectLst/>
                <a:latin typeface="+mj-lt"/>
                <a:ea typeface="Times New Roman" panose="02020603050405020304" pitchFamily="18" charset="0"/>
              </a:rPr>
              <a:t>  in case of loss engine” – 50%</a:t>
            </a:r>
            <a:endParaRPr lang="ro-RO" sz="1400" dirty="0">
              <a:solidFill>
                <a:schemeClr val="bg1"/>
              </a:solidFill>
              <a:effectLst/>
              <a:latin typeface="+mj-lt"/>
              <a:ea typeface="Arial" panose="020B0604020202020204" pitchFamily="34" charset="0"/>
            </a:endParaRPr>
          </a:p>
          <a:p>
            <a:r>
              <a:rPr lang="en-GB" sz="1400" dirty="0">
                <a:solidFill>
                  <a:schemeClr val="bg1"/>
                </a:solidFill>
                <a:effectLst/>
                <a:latin typeface="+mj-lt"/>
                <a:ea typeface="Times New Roman" panose="02020603050405020304" pitchFamily="18" charset="0"/>
              </a:rPr>
              <a:t>           “Ship handling and </a:t>
            </a:r>
            <a:r>
              <a:rPr lang="en-GB" sz="1400" dirty="0" err="1">
                <a:solidFill>
                  <a:schemeClr val="bg1"/>
                </a:solidFill>
                <a:effectLst/>
                <a:latin typeface="+mj-lt"/>
                <a:ea typeface="Times New Roman" panose="02020603050405020304" pitchFamily="18" charset="0"/>
              </a:rPr>
              <a:t>maneuvering</a:t>
            </a:r>
            <a:r>
              <a:rPr lang="en-GB" sz="1400" dirty="0">
                <a:solidFill>
                  <a:schemeClr val="bg1"/>
                </a:solidFill>
                <a:effectLst/>
                <a:latin typeface="+mj-lt"/>
                <a:ea typeface="Times New Roman" panose="02020603050405020304" pitchFamily="18" charset="0"/>
              </a:rPr>
              <a:t> in case of loss steering” – 50%</a:t>
            </a:r>
            <a:endParaRPr lang="ro-RO" sz="1400" dirty="0">
              <a:solidFill>
                <a:schemeClr val="bg1"/>
              </a:solidFill>
              <a:effectLst/>
              <a:latin typeface="+mj-lt"/>
              <a:ea typeface="Arial" panose="020B0604020202020204" pitchFamily="34" charset="0"/>
            </a:endParaRPr>
          </a:p>
          <a:p>
            <a:pPr marL="457200" marR="127000" algn="just">
              <a:lnSpc>
                <a:spcPct val="96000"/>
              </a:lnSpc>
            </a:pPr>
            <a:r>
              <a:rPr lang="en-GB" sz="1400" dirty="0">
                <a:solidFill>
                  <a:schemeClr val="bg1"/>
                </a:solidFill>
                <a:effectLst/>
                <a:latin typeface="+mj-lt"/>
                <a:ea typeface="Times New Roman" panose="02020603050405020304" pitchFamily="18" charset="0"/>
              </a:rPr>
              <a:t>“Ship handling in heavy weather/restricted visibility” – 50%</a:t>
            </a:r>
            <a:endParaRPr lang="ro-RO" sz="1400" dirty="0">
              <a:solidFill>
                <a:schemeClr val="bg1"/>
              </a:solidFill>
              <a:effectLst/>
              <a:latin typeface="+mj-lt"/>
              <a:ea typeface="Arial" panose="020B0604020202020204" pitchFamily="34" charset="0"/>
            </a:endParaRPr>
          </a:p>
          <a:p>
            <a:pPr marR="127000" lvl="0" algn="just">
              <a:lnSpc>
                <a:spcPct val="96000"/>
              </a:lnSpc>
              <a:spcBef>
                <a:spcPts val="0"/>
              </a:spcBef>
              <a:spcAft>
                <a:spcPts val="0"/>
              </a:spcAft>
              <a:buSzPts val="900"/>
            </a:pPr>
            <a:r>
              <a:rPr lang="en-GB" sz="1400" dirty="0">
                <a:solidFill>
                  <a:schemeClr val="bg1"/>
                </a:solidFill>
                <a:effectLst/>
                <a:latin typeface="+mj-lt"/>
                <a:ea typeface="Arial" panose="020B0604020202020204" pitchFamily="34" charset="0"/>
              </a:rPr>
              <a:t>- PNA – Bridge simulator:</a:t>
            </a:r>
          </a:p>
          <a:p>
            <a:pPr marR="127000" lvl="0" algn="just">
              <a:lnSpc>
                <a:spcPct val="96000"/>
              </a:lnSpc>
              <a:spcBef>
                <a:spcPts val="0"/>
              </a:spcBef>
              <a:spcAft>
                <a:spcPts val="0"/>
              </a:spcAft>
              <a:buSzPts val="900"/>
            </a:pPr>
            <a:r>
              <a:rPr lang="en-US" sz="1400" dirty="0">
                <a:solidFill>
                  <a:schemeClr val="bg1"/>
                </a:solidFill>
                <a:effectLst/>
                <a:latin typeface="+mj-lt"/>
                <a:ea typeface="Arial" panose="020B0604020202020204" pitchFamily="34" charset="0"/>
              </a:rPr>
              <a:t>              </a:t>
            </a:r>
            <a:r>
              <a:rPr lang="en-US" sz="1400" dirty="0">
                <a:solidFill>
                  <a:schemeClr val="bg1"/>
                </a:solidFill>
                <a:latin typeface="+mj-lt"/>
                <a:ea typeface="Arial" panose="020B0604020202020204" pitchFamily="34" charset="0"/>
              </a:rPr>
              <a:t>“Anchoring”</a:t>
            </a:r>
          </a:p>
          <a:p>
            <a:pPr marR="127000" lvl="0" algn="just">
              <a:lnSpc>
                <a:spcPct val="96000"/>
              </a:lnSpc>
              <a:spcBef>
                <a:spcPts val="0"/>
              </a:spcBef>
              <a:spcAft>
                <a:spcPts val="0"/>
              </a:spcAft>
              <a:buSzPts val="900"/>
            </a:pPr>
            <a:r>
              <a:rPr lang="en-US" sz="1400" dirty="0">
                <a:solidFill>
                  <a:schemeClr val="bg1"/>
                </a:solidFill>
                <a:effectLst/>
                <a:latin typeface="+mj-lt"/>
                <a:ea typeface="Arial" panose="020B0604020202020204" pitchFamily="34" charset="0"/>
              </a:rPr>
              <a:t>              “Berthing” </a:t>
            </a:r>
          </a:p>
          <a:p>
            <a:pPr marR="127000" lvl="0" algn="just">
              <a:lnSpc>
                <a:spcPct val="96000"/>
              </a:lnSpc>
              <a:spcBef>
                <a:spcPts val="0"/>
              </a:spcBef>
              <a:spcAft>
                <a:spcPts val="0"/>
              </a:spcAft>
              <a:buSzPts val="900"/>
            </a:pPr>
            <a:r>
              <a:rPr lang="en-US" sz="1400" dirty="0">
                <a:solidFill>
                  <a:schemeClr val="bg1"/>
                </a:solidFill>
                <a:latin typeface="+mj-lt"/>
                <a:ea typeface="Arial" panose="020B0604020202020204" pitchFamily="34" charset="0"/>
              </a:rPr>
              <a:t>              “MOB”</a:t>
            </a:r>
            <a:endParaRPr lang="en-US" sz="1400" dirty="0">
              <a:solidFill>
                <a:schemeClr val="bg1"/>
              </a:solidFill>
              <a:effectLst/>
              <a:latin typeface="+mj-lt"/>
              <a:ea typeface="Arial" panose="020B0604020202020204" pitchFamily="34" charset="0"/>
            </a:endParaRPr>
          </a:p>
          <a:p>
            <a:pPr marR="127000" lvl="0" algn="just">
              <a:lnSpc>
                <a:spcPct val="96000"/>
              </a:lnSpc>
              <a:spcBef>
                <a:spcPts val="0"/>
              </a:spcBef>
              <a:spcAft>
                <a:spcPts val="0"/>
              </a:spcAft>
              <a:buSzPts val="900"/>
            </a:pPr>
            <a:r>
              <a:rPr lang="en-US" sz="1400" dirty="0">
                <a:solidFill>
                  <a:schemeClr val="bg1"/>
                </a:solidFill>
                <a:latin typeface="+mj-lt"/>
                <a:ea typeface="Arial" panose="020B0604020202020204" pitchFamily="34" charset="0"/>
              </a:rPr>
              <a:t>              ”Overtaking”</a:t>
            </a:r>
          </a:p>
          <a:p>
            <a:pPr marR="127000" lvl="0" algn="just">
              <a:lnSpc>
                <a:spcPct val="96000"/>
              </a:lnSpc>
              <a:spcBef>
                <a:spcPts val="0"/>
              </a:spcBef>
              <a:spcAft>
                <a:spcPts val="0"/>
              </a:spcAft>
              <a:buSzPts val="900"/>
            </a:pPr>
            <a:r>
              <a:rPr lang="en-US" sz="1400" dirty="0">
                <a:solidFill>
                  <a:schemeClr val="bg1"/>
                </a:solidFill>
                <a:effectLst/>
                <a:latin typeface="+mj-lt"/>
                <a:ea typeface="Arial" panose="020B0604020202020204" pitchFamily="34" charset="0"/>
              </a:rPr>
              <a:t>              “Passing”</a:t>
            </a:r>
          </a:p>
          <a:p>
            <a:pPr marR="127000" lvl="0" algn="just">
              <a:lnSpc>
                <a:spcPct val="96000"/>
              </a:lnSpc>
              <a:spcBef>
                <a:spcPts val="0"/>
              </a:spcBef>
              <a:spcAft>
                <a:spcPts val="0"/>
              </a:spcAft>
              <a:buSzPts val="900"/>
            </a:pPr>
            <a:r>
              <a:rPr lang="en-US" sz="1400" dirty="0">
                <a:solidFill>
                  <a:schemeClr val="bg1"/>
                </a:solidFill>
                <a:latin typeface="+mj-lt"/>
                <a:ea typeface="Arial" panose="020B0604020202020204" pitchFamily="34" charset="0"/>
              </a:rPr>
              <a:t>              “SAR”</a:t>
            </a:r>
            <a:endParaRPr lang="ro-RO" sz="1400" dirty="0">
              <a:solidFill>
                <a:schemeClr val="bg1"/>
              </a:solidFill>
              <a:effectLst/>
              <a:latin typeface="+mj-lt"/>
              <a:ea typeface="Arial" panose="020B0604020202020204" pitchFamily="34" charset="0"/>
            </a:endParaRPr>
          </a:p>
          <a:p>
            <a:pPr marR="127000" lvl="0" algn="just">
              <a:lnSpc>
                <a:spcPct val="96000"/>
              </a:lnSpc>
              <a:spcBef>
                <a:spcPts val="0"/>
              </a:spcBef>
              <a:spcAft>
                <a:spcPts val="0"/>
              </a:spcAft>
              <a:buSzPts val="900"/>
            </a:pPr>
            <a:r>
              <a:rPr lang="en-GB" sz="1400" dirty="0">
                <a:solidFill>
                  <a:schemeClr val="bg1"/>
                </a:solidFill>
                <a:effectLst/>
                <a:latin typeface="+mj-lt"/>
                <a:ea typeface="Arial" panose="020B0604020202020204" pitchFamily="34" charset="0"/>
              </a:rPr>
              <a:t>- NVNA – Radar simulator:</a:t>
            </a:r>
            <a:endParaRPr lang="ro-RO" sz="1400" dirty="0">
              <a:solidFill>
                <a:schemeClr val="bg1"/>
              </a:solidFill>
              <a:effectLst/>
              <a:latin typeface="+mj-lt"/>
              <a:ea typeface="Arial" panose="020B0604020202020204" pitchFamily="34" charset="0"/>
            </a:endParaRPr>
          </a:p>
          <a:p>
            <a:pPr marL="457200" marR="127000" algn="just">
              <a:lnSpc>
                <a:spcPct val="96000"/>
              </a:lnSpc>
              <a:spcBef>
                <a:spcPts val="0"/>
              </a:spcBef>
              <a:spcAft>
                <a:spcPts val="0"/>
              </a:spcAft>
            </a:pPr>
            <a:r>
              <a:rPr lang="en-GB" sz="1400" dirty="0">
                <a:solidFill>
                  <a:schemeClr val="bg1"/>
                </a:solidFill>
                <a:effectLst/>
                <a:latin typeface="+mj-lt"/>
                <a:ea typeface="Arial" panose="020B0604020202020204" pitchFamily="34" charset="0"/>
              </a:rPr>
              <a:t>    “ARPA” – 100%</a:t>
            </a:r>
            <a:endParaRPr lang="ro-RO" sz="1400" dirty="0">
              <a:solidFill>
                <a:schemeClr val="bg1"/>
              </a:solidFill>
              <a:effectLst/>
              <a:latin typeface="+mj-lt"/>
              <a:ea typeface="Arial" panose="020B0604020202020204" pitchFamily="34" charset="0"/>
            </a:endParaRPr>
          </a:p>
          <a:p>
            <a:pPr marR="127000" lvl="0" algn="just">
              <a:lnSpc>
                <a:spcPct val="96000"/>
              </a:lnSpc>
              <a:spcBef>
                <a:spcPts val="0"/>
              </a:spcBef>
              <a:spcAft>
                <a:spcPts val="0"/>
              </a:spcAft>
              <a:buSzPts val="900"/>
            </a:pPr>
            <a:r>
              <a:rPr lang="en-GB" sz="1400" dirty="0">
                <a:solidFill>
                  <a:schemeClr val="bg1"/>
                </a:solidFill>
                <a:effectLst/>
                <a:latin typeface="+mj-lt"/>
                <a:ea typeface="Arial" panose="020B0604020202020204" pitchFamily="34" charset="0"/>
              </a:rPr>
              <a:t>- PRU – Engine room simulator:</a:t>
            </a:r>
            <a:endParaRPr lang="ro-RO" sz="1400" dirty="0">
              <a:solidFill>
                <a:schemeClr val="bg1"/>
              </a:solidFill>
              <a:effectLst/>
              <a:latin typeface="+mj-lt"/>
              <a:ea typeface="Arial" panose="020B0604020202020204" pitchFamily="34" charset="0"/>
            </a:endParaRPr>
          </a:p>
          <a:p>
            <a:pPr marR="127000" lvl="0" algn="just">
              <a:lnSpc>
                <a:spcPct val="96000"/>
              </a:lnSpc>
              <a:spcBef>
                <a:spcPts val="0"/>
              </a:spcBef>
              <a:spcAft>
                <a:spcPts val="0"/>
              </a:spcAft>
              <a:buSzPts val="900"/>
            </a:pPr>
            <a:r>
              <a:rPr lang="en-GB" sz="1400" dirty="0">
                <a:solidFill>
                  <a:schemeClr val="bg1"/>
                </a:solidFill>
                <a:effectLst/>
                <a:latin typeface="+mj-lt"/>
                <a:ea typeface="Arial" panose="020B0604020202020204" pitchFamily="34" charset="0"/>
              </a:rPr>
              <a:t>- LMA – Cargo handling simulator  </a:t>
            </a:r>
            <a:endParaRPr lang="ro-RO" sz="1400" dirty="0">
              <a:solidFill>
                <a:schemeClr val="bg1"/>
              </a:solidFill>
              <a:effectLst/>
              <a:latin typeface="+mj-lt"/>
              <a:ea typeface="Arial" panose="020B0604020202020204" pitchFamily="34" charset="0"/>
            </a:endParaRPr>
          </a:p>
          <a:p>
            <a:pPr marL="228600" marR="127000" algn="just">
              <a:lnSpc>
                <a:spcPct val="96000"/>
              </a:lnSpc>
              <a:spcBef>
                <a:spcPts val="0"/>
              </a:spcBef>
              <a:spcAft>
                <a:spcPts val="0"/>
              </a:spcAft>
            </a:pPr>
            <a:r>
              <a:rPr lang="en-GB" sz="1400" dirty="0">
                <a:solidFill>
                  <a:schemeClr val="bg1"/>
                </a:solidFill>
                <a:effectLst/>
                <a:latin typeface="+mj-lt"/>
                <a:ea typeface="Arial" panose="020B0604020202020204" pitchFamily="34" charset="0"/>
              </a:rPr>
              <a:t>        “Loading operations of bulk carrier” - 100%         </a:t>
            </a:r>
          </a:p>
          <a:p>
            <a:pPr marL="228600" marR="127000" algn="just">
              <a:lnSpc>
                <a:spcPct val="96000"/>
              </a:lnSpc>
              <a:spcBef>
                <a:spcPts val="0"/>
              </a:spcBef>
              <a:spcAft>
                <a:spcPts val="0"/>
              </a:spcAft>
            </a:pPr>
            <a:r>
              <a:rPr lang="en-GB" sz="1400" dirty="0">
                <a:solidFill>
                  <a:schemeClr val="bg1"/>
                </a:solidFill>
                <a:latin typeface="+mj-lt"/>
                <a:ea typeface="Arial" panose="020B0604020202020204" pitchFamily="34" charset="0"/>
              </a:rPr>
              <a:t>        </a:t>
            </a:r>
            <a:r>
              <a:rPr lang="en-GB" sz="1400" dirty="0">
                <a:solidFill>
                  <a:schemeClr val="bg1"/>
                </a:solidFill>
                <a:effectLst/>
                <a:latin typeface="+mj-lt"/>
                <a:ea typeface="Arial" panose="020B0604020202020204" pitchFamily="34" charset="0"/>
              </a:rPr>
              <a:t>“Loading operations of container vessel” – 100%    </a:t>
            </a:r>
          </a:p>
          <a:p>
            <a:pPr marL="228600" marR="127000" algn="just">
              <a:lnSpc>
                <a:spcPct val="96000"/>
              </a:lnSpc>
              <a:spcBef>
                <a:spcPts val="0"/>
              </a:spcBef>
              <a:spcAft>
                <a:spcPts val="0"/>
              </a:spcAft>
            </a:pPr>
            <a:r>
              <a:rPr lang="en-GB" sz="1400" dirty="0">
                <a:solidFill>
                  <a:schemeClr val="bg1"/>
                </a:solidFill>
                <a:latin typeface="+mj-lt"/>
                <a:ea typeface="Arial" panose="020B0604020202020204" pitchFamily="34" charset="0"/>
              </a:rPr>
              <a:t>       </a:t>
            </a:r>
            <a:r>
              <a:rPr lang="en-GB" sz="1400" dirty="0">
                <a:solidFill>
                  <a:schemeClr val="bg1"/>
                </a:solidFill>
                <a:effectLst/>
                <a:latin typeface="+mj-lt"/>
                <a:ea typeface="Arial" panose="020B0604020202020204" pitchFamily="34" charset="0"/>
              </a:rPr>
              <a:t> “Daft survey” – 100%</a:t>
            </a:r>
            <a:endParaRPr lang="ro-RO" sz="1400" dirty="0">
              <a:solidFill>
                <a:schemeClr val="bg1"/>
              </a:solidFill>
              <a:effectLst/>
              <a:latin typeface="+mj-lt"/>
              <a:ea typeface="Arial" panose="020B0604020202020204" pitchFamily="34" charset="0"/>
            </a:endParaRPr>
          </a:p>
          <a:p>
            <a:pPr marL="228600" marR="127000" algn="just">
              <a:lnSpc>
                <a:spcPct val="96000"/>
              </a:lnSpc>
              <a:spcBef>
                <a:spcPts val="0"/>
              </a:spcBef>
              <a:spcAft>
                <a:spcPts val="0"/>
              </a:spcAft>
            </a:pPr>
            <a:r>
              <a:rPr lang="en-GB" sz="1400" dirty="0">
                <a:solidFill>
                  <a:schemeClr val="bg1"/>
                </a:solidFill>
                <a:effectLst/>
                <a:latin typeface="+mj-lt"/>
                <a:ea typeface="Arial" panose="020B0604020202020204" pitchFamily="34" charset="0"/>
              </a:rPr>
              <a:t>        “Preparation for single cargo loading” – 100%</a:t>
            </a:r>
            <a:endParaRPr lang="ro-RO" sz="1400" dirty="0">
              <a:solidFill>
                <a:schemeClr val="bg1"/>
              </a:solidFill>
              <a:effectLst/>
              <a:latin typeface="+mj-lt"/>
              <a:ea typeface="Arial" panose="020B0604020202020204" pitchFamily="34" charset="0"/>
            </a:endParaRPr>
          </a:p>
          <a:p>
            <a:pPr marL="228600" marR="127000" algn="just">
              <a:lnSpc>
                <a:spcPct val="96000"/>
              </a:lnSpc>
              <a:spcBef>
                <a:spcPts val="0"/>
              </a:spcBef>
              <a:spcAft>
                <a:spcPts val="0"/>
              </a:spcAft>
            </a:pPr>
            <a:r>
              <a:rPr lang="en-GB" sz="1400" dirty="0">
                <a:solidFill>
                  <a:schemeClr val="bg1"/>
                </a:solidFill>
                <a:effectLst/>
                <a:latin typeface="+mj-lt"/>
                <a:ea typeface="Arial" panose="020B0604020202020204" pitchFamily="34" charset="0"/>
              </a:rPr>
              <a:t>        “LNG bunkering by mode terminal - ship” – 100%</a:t>
            </a:r>
            <a:endParaRPr lang="ro-RO" sz="1400" dirty="0">
              <a:solidFill>
                <a:schemeClr val="bg1"/>
              </a:solidFill>
              <a:effectLst/>
              <a:latin typeface="+mj-lt"/>
              <a:ea typeface="Arial" panose="020B0604020202020204" pitchFamily="34" charset="0"/>
            </a:endParaRPr>
          </a:p>
          <a:p>
            <a:pPr algn="l"/>
            <a:endParaRPr lang="en-GB" sz="1400" b="0" i="0" u="none" strike="noStrike" baseline="0" dirty="0">
              <a:solidFill>
                <a:schemeClr val="bg1"/>
              </a:solidFill>
              <a:latin typeface="+mj-lt"/>
            </a:endParaRPr>
          </a:p>
        </p:txBody>
      </p:sp>
      <p:grpSp>
        <p:nvGrpSpPr>
          <p:cNvPr id="11" name="Group 10">
            <a:extLst>
              <a:ext uri="{FF2B5EF4-FFF2-40B4-BE49-F238E27FC236}">
                <a16:creationId xmlns:a16="http://schemas.microsoft.com/office/drawing/2014/main" id="{20B81868-150F-406D-BE88-890B36D372C1}"/>
              </a:ext>
            </a:extLst>
          </p:cNvPr>
          <p:cNvGrpSpPr/>
          <p:nvPr/>
        </p:nvGrpSpPr>
        <p:grpSpPr>
          <a:xfrm>
            <a:off x="2307" y="-7926"/>
            <a:ext cx="12186519" cy="992963"/>
            <a:chOff x="2307" y="-7926"/>
            <a:chExt cx="12186519" cy="992963"/>
          </a:xfrm>
        </p:grpSpPr>
        <p:pic>
          <p:nvPicPr>
            <p:cNvPr id="17" name="Picture 16">
              <a:extLst>
                <a:ext uri="{FF2B5EF4-FFF2-40B4-BE49-F238E27FC236}">
                  <a16:creationId xmlns:a16="http://schemas.microsoft.com/office/drawing/2014/main" id="{182AABB2-D4A9-459D-97B7-6681F8AD6B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18" name="Picture 17">
              <a:extLst>
                <a:ext uri="{FF2B5EF4-FFF2-40B4-BE49-F238E27FC236}">
                  <a16:creationId xmlns:a16="http://schemas.microsoft.com/office/drawing/2014/main" id="{FF7B00ED-CE68-4722-9724-02087D2FA9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19" name="Rectangle 18">
              <a:extLst>
                <a:ext uri="{FF2B5EF4-FFF2-40B4-BE49-F238E27FC236}">
                  <a16:creationId xmlns:a16="http://schemas.microsoft.com/office/drawing/2014/main" id="{C07B7469-B7AC-4D26-9626-008C798316C3}"/>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20" name="Picture 19">
              <a:extLst>
                <a:ext uri="{FF2B5EF4-FFF2-40B4-BE49-F238E27FC236}">
                  <a16:creationId xmlns:a16="http://schemas.microsoft.com/office/drawing/2014/main" id="{765584FC-C558-4137-85E9-AAD3B4DC977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21" name="Picture 20">
              <a:extLst>
                <a:ext uri="{FF2B5EF4-FFF2-40B4-BE49-F238E27FC236}">
                  <a16:creationId xmlns:a16="http://schemas.microsoft.com/office/drawing/2014/main" id="{F7C816CA-B9F0-4450-AF3A-D3EDBE1CC7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22" name="Picture 21">
              <a:extLst>
                <a:ext uri="{FF2B5EF4-FFF2-40B4-BE49-F238E27FC236}">
                  <a16:creationId xmlns:a16="http://schemas.microsoft.com/office/drawing/2014/main" id="{013BB7D0-2A43-4C4F-AAA3-7E772FAB0E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23" name="Picture 22">
              <a:extLst>
                <a:ext uri="{FF2B5EF4-FFF2-40B4-BE49-F238E27FC236}">
                  <a16:creationId xmlns:a16="http://schemas.microsoft.com/office/drawing/2014/main" id="{558E50D8-958B-4969-8443-740B66C4A0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24" name="Picture 23" descr="logo z przezroczystym">
              <a:extLst>
                <a:ext uri="{FF2B5EF4-FFF2-40B4-BE49-F238E27FC236}">
                  <a16:creationId xmlns:a16="http://schemas.microsoft.com/office/drawing/2014/main" id="{464FDABA-89B1-4FC1-92B7-98172348B51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spTree>
    <p:extLst>
      <p:ext uri="{BB962C8B-B14F-4D97-AF65-F5344CB8AC3E}">
        <p14:creationId xmlns:p14="http://schemas.microsoft.com/office/powerpoint/2010/main" val="201921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Process 3"/>
          <p:cNvSpPr/>
          <p:nvPr/>
        </p:nvSpPr>
        <p:spPr>
          <a:xfrm>
            <a:off x="2699812" y="1017785"/>
            <a:ext cx="6370710" cy="1043063"/>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a:solidFill>
                  <a:srgbClr val="0000FF"/>
                </a:solidFill>
              </a:rPr>
              <a:t>O</a:t>
            </a:r>
            <a:r>
              <a:rPr lang="en-US" sz="2400" b="1" dirty="0">
                <a:solidFill>
                  <a:srgbClr val="0000FF"/>
                </a:solidFill>
              </a:rPr>
              <a:t>3</a:t>
            </a:r>
            <a:r>
              <a:rPr lang="ro-RO" sz="2400" b="1" dirty="0">
                <a:solidFill>
                  <a:srgbClr val="0000FF"/>
                </a:solidFill>
              </a:rPr>
              <a:t> </a:t>
            </a:r>
            <a:r>
              <a:rPr lang="en-US" sz="2400" b="1" dirty="0">
                <a:solidFill>
                  <a:srgbClr val="0000FF"/>
                </a:solidFill>
              </a:rPr>
              <a:t>“</a:t>
            </a:r>
            <a:r>
              <a:rPr lang="en-GB" sz="2400" b="1" i="0" u="none" strike="noStrike" baseline="0" dirty="0">
                <a:solidFill>
                  <a:srgbClr val="0000FF"/>
                </a:solidFill>
                <a:latin typeface="FreeSans"/>
              </a:rPr>
              <a:t>Virtual digital campus for teachers, researchers and students</a:t>
            </a:r>
            <a:r>
              <a:rPr lang="en-US" sz="2400" b="1" dirty="0">
                <a:solidFill>
                  <a:srgbClr val="0000FF"/>
                </a:solidFill>
              </a:rPr>
              <a:t>”</a:t>
            </a:r>
          </a:p>
        </p:txBody>
      </p:sp>
      <p:sp>
        <p:nvSpPr>
          <p:cNvPr id="5" name="Rectangle 4"/>
          <p:cNvSpPr/>
          <p:nvPr/>
        </p:nvSpPr>
        <p:spPr>
          <a:xfrm>
            <a:off x="373917" y="3180365"/>
            <a:ext cx="1303562" cy="646331"/>
          </a:xfrm>
          <a:prstGeom prst="rect">
            <a:avLst/>
          </a:prstGeom>
        </p:spPr>
        <p:txBody>
          <a:bodyPr wrap="none">
            <a:spAutoFit/>
          </a:bodyPr>
          <a:lstStyle/>
          <a:p>
            <a:pPr marL="0" lvl="1"/>
            <a:r>
              <a:rPr lang="en-US" b="1" i="1" dirty="0">
                <a:solidFill>
                  <a:srgbClr val="FFFF00"/>
                </a:solidFill>
              </a:rPr>
              <a:t>Sergiu </a:t>
            </a:r>
            <a:r>
              <a:rPr lang="en-US" b="1" i="1" dirty="0" err="1">
                <a:solidFill>
                  <a:srgbClr val="FFFF00"/>
                </a:solidFill>
              </a:rPr>
              <a:t>Lupu</a:t>
            </a:r>
            <a:endParaRPr lang="en-US" b="1" i="1" dirty="0">
              <a:solidFill>
                <a:srgbClr val="FFFF00"/>
              </a:solidFill>
            </a:endParaRPr>
          </a:p>
          <a:p>
            <a:pPr marL="0" lvl="1"/>
            <a:endParaRPr lang="en-US" sz="1800" b="0" i="1" u="none" strike="noStrike" dirty="0">
              <a:solidFill>
                <a:schemeClr val="bg1"/>
              </a:solidFill>
              <a:effectLst/>
              <a:latin typeface="Calibri" panose="020F0502020204030204" pitchFamily="34" charset="0"/>
            </a:endParaRPr>
          </a:p>
        </p:txBody>
      </p:sp>
      <p:sp>
        <p:nvSpPr>
          <p:cNvPr id="9" name="Rectangle 8"/>
          <p:cNvSpPr/>
          <p:nvPr/>
        </p:nvSpPr>
        <p:spPr>
          <a:xfrm>
            <a:off x="9207742" y="1423847"/>
            <a:ext cx="2835328" cy="369332"/>
          </a:xfrm>
          <a:prstGeom prst="rect">
            <a:avLst/>
          </a:prstGeom>
        </p:spPr>
        <p:txBody>
          <a:bodyPr wrap="none">
            <a:spAutoFit/>
          </a:bodyPr>
          <a:lstStyle/>
          <a:p>
            <a:r>
              <a:rPr lang="en-US" b="1" dirty="0">
                <a:solidFill>
                  <a:srgbClr val="00B0F0"/>
                </a:solidFill>
                <a:highlight>
                  <a:srgbClr val="FFFF00"/>
                </a:highlight>
              </a:rPr>
              <a:t>March</a:t>
            </a:r>
            <a:r>
              <a:rPr lang="ro-RO" b="1" dirty="0">
                <a:solidFill>
                  <a:srgbClr val="00B0F0"/>
                </a:solidFill>
                <a:highlight>
                  <a:srgbClr val="FFFF00"/>
                </a:highlight>
              </a:rPr>
              <a:t> 202</a:t>
            </a:r>
            <a:r>
              <a:rPr lang="en-US" b="1" dirty="0">
                <a:solidFill>
                  <a:srgbClr val="00B0F0"/>
                </a:solidFill>
                <a:highlight>
                  <a:srgbClr val="FFFF00"/>
                </a:highlight>
              </a:rPr>
              <a:t>2</a:t>
            </a:r>
            <a:r>
              <a:rPr lang="ro-RO" b="1" dirty="0">
                <a:solidFill>
                  <a:srgbClr val="00B0F0"/>
                </a:solidFill>
                <a:highlight>
                  <a:srgbClr val="FFFF00"/>
                </a:highlight>
              </a:rPr>
              <a:t> – </a:t>
            </a:r>
            <a:r>
              <a:rPr lang="en-US" b="1" dirty="0">
                <a:solidFill>
                  <a:srgbClr val="00B0F0"/>
                </a:solidFill>
                <a:highlight>
                  <a:srgbClr val="FFFF00"/>
                </a:highlight>
              </a:rPr>
              <a:t>October</a:t>
            </a:r>
            <a:r>
              <a:rPr lang="ro-RO" b="1" dirty="0">
                <a:solidFill>
                  <a:srgbClr val="00B0F0"/>
                </a:solidFill>
                <a:highlight>
                  <a:srgbClr val="FFFF00"/>
                </a:highlight>
              </a:rPr>
              <a:t> 202</a:t>
            </a:r>
            <a:r>
              <a:rPr lang="en-US" b="1" dirty="0">
                <a:solidFill>
                  <a:srgbClr val="00B0F0"/>
                </a:solidFill>
                <a:highlight>
                  <a:srgbClr val="FFFF00"/>
                </a:highlight>
              </a:rPr>
              <a:t>3</a:t>
            </a:r>
            <a:endParaRPr lang="en-US" dirty="0">
              <a:highlight>
                <a:srgbClr val="FFFF00"/>
              </a:highlight>
            </a:endParaRPr>
          </a:p>
        </p:txBody>
      </p:sp>
      <p:sp>
        <p:nvSpPr>
          <p:cNvPr id="10" name="Rectangle 9"/>
          <p:cNvSpPr/>
          <p:nvPr/>
        </p:nvSpPr>
        <p:spPr>
          <a:xfrm>
            <a:off x="936826" y="1417845"/>
            <a:ext cx="1423788" cy="369332"/>
          </a:xfrm>
          <a:prstGeom prst="rect">
            <a:avLst/>
          </a:prstGeom>
        </p:spPr>
        <p:txBody>
          <a:bodyPr wrap="none">
            <a:spAutoFit/>
          </a:bodyPr>
          <a:lstStyle/>
          <a:p>
            <a:r>
              <a:rPr lang="ro-RO" b="1" dirty="0" err="1">
                <a:solidFill>
                  <a:schemeClr val="accent4">
                    <a:lumMod val="40000"/>
                    <a:lumOff val="60000"/>
                  </a:schemeClr>
                </a:solidFill>
              </a:rPr>
              <a:t>Leader</a:t>
            </a:r>
            <a:r>
              <a:rPr lang="ro-RO" b="1" dirty="0">
                <a:solidFill>
                  <a:schemeClr val="bg1"/>
                </a:solidFill>
              </a:rPr>
              <a:t>: </a:t>
            </a:r>
            <a:r>
              <a:rPr lang="en-US" b="1" dirty="0">
                <a:solidFill>
                  <a:schemeClr val="bg1"/>
                </a:solidFill>
              </a:rPr>
              <a:t> </a:t>
            </a:r>
            <a:r>
              <a:rPr lang="ro-RO" b="1" u="sng" dirty="0">
                <a:solidFill>
                  <a:srgbClr val="FFFF00"/>
                </a:solidFill>
              </a:rPr>
              <a:t>R</a:t>
            </a:r>
            <a:r>
              <a:rPr lang="en-US" b="1" u="sng" dirty="0">
                <a:solidFill>
                  <a:srgbClr val="FFFF00"/>
                </a:solidFill>
              </a:rPr>
              <a:t>NA</a:t>
            </a:r>
            <a:endParaRPr lang="ro-RO" b="1" u="sng" dirty="0">
              <a:solidFill>
                <a:srgbClr val="FFFF00"/>
              </a:solidFill>
            </a:endParaRPr>
          </a:p>
        </p:txBody>
      </p:sp>
      <p:sp>
        <p:nvSpPr>
          <p:cNvPr id="12" name="Rectangle 11"/>
          <p:cNvSpPr/>
          <p:nvPr/>
        </p:nvSpPr>
        <p:spPr>
          <a:xfrm>
            <a:off x="9622804" y="3164016"/>
            <a:ext cx="2420266" cy="2292935"/>
          </a:xfrm>
          <a:prstGeom prst="rect">
            <a:avLst/>
          </a:prstGeom>
        </p:spPr>
        <p:txBody>
          <a:bodyPr wrap="square">
            <a:spAutoFit/>
          </a:bodyPr>
          <a:lstStyle/>
          <a:p>
            <a:pPr algn="l"/>
            <a:r>
              <a:rPr lang="en-GB" sz="1800" b="0" i="0" u="none" strike="noStrike" baseline="0" dirty="0">
                <a:solidFill>
                  <a:schemeClr val="bg1"/>
                </a:solidFill>
                <a:latin typeface="FreeSans"/>
              </a:rPr>
              <a:t>- create and to access the virtual network developed as a “virtual campus” for sharing the didactic materials and the digital resources.</a:t>
            </a:r>
            <a:endParaRPr lang="en-GB" dirty="0">
              <a:solidFill>
                <a:schemeClr val="bg1"/>
              </a:solidFill>
              <a:latin typeface="FreeSans"/>
            </a:endParaRPr>
          </a:p>
          <a:p>
            <a:pPr algn="l"/>
            <a:endParaRPr lang="en-GB" sz="1800" b="0" i="0" u="none" strike="noStrike" baseline="0" dirty="0">
              <a:latin typeface="FreeSans"/>
            </a:endParaRPr>
          </a:p>
          <a:p>
            <a:pPr algn="l"/>
            <a:endPar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Flowchart: Process 12"/>
          <p:cNvSpPr/>
          <p:nvPr/>
        </p:nvSpPr>
        <p:spPr>
          <a:xfrm>
            <a:off x="261764" y="2356260"/>
            <a:ext cx="2196244" cy="44838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0070C0"/>
                </a:solidFill>
              </a:rPr>
              <a:t>WORKING GROUP</a:t>
            </a:r>
            <a:endParaRPr lang="en-US" dirty="0" err="1"/>
          </a:p>
        </p:txBody>
      </p:sp>
      <p:sp>
        <p:nvSpPr>
          <p:cNvPr id="14" name="Flowchart: Process 13"/>
          <p:cNvSpPr/>
          <p:nvPr/>
        </p:nvSpPr>
        <p:spPr>
          <a:xfrm>
            <a:off x="4375457" y="2397833"/>
            <a:ext cx="2196244" cy="44838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0070C0"/>
                </a:solidFill>
              </a:rPr>
              <a:t>WHAT TO DO</a:t>
            </a:r>
            <a:r>
              <a:rPr lang="en-US" b="1" dirty="0">
                <a:solidFill>
                  <a:srgbClr val="0070C0"/>
                </a:solidFill>
              </a:rPr>
              <a:t>?</a:t>
            </a:r>
            <a:endParaRPr lang="en-US" dirty="0"/>
          </a:p>
        </p:txBody>
      </p:sp>
      <p:sp>
        <p:nvSpPr>
          <p:cNvPr id="15" name="Flowchart: Process 14"/>
          <p:cNvSpPr/>
          <p:nvPr/>
        </p:nvSpPr>
        <p:spPr>
          <a:xfrm>
            <a:off x="9527284" y="2397833"/>
            <a:ext cx="2196244" cy="44838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0070C0"/>
                </a:solidFill>
              </a:rPr>
              <a:t>HOW</a:t>
            </a:r>
            <a:r>
              <a:rPr lang="en-US" b="1" dirty="0">
                <a:solidFill>
                  <a:srgbClr val="0070C0"/>
                </a:solidFill>
              </a:rPr>
              <a:t>?</a:t>
            </a:r>
            <a:endParaRPr lang="en-US" dirty="0"/>
          </a:p>
        </p:txBody>
      </p:sp>
      <p:sp>
        <p:nvSpPr>
          <p:cNvPr id="16" name="Rectangle 15"/>
          <p:cNvSpPr/>
          <p:nvPr/>
        </p:nvSpPr>
        <p:spPr>
          <a:xfrm>
            <a:off x="1666546" y="2996660"/>
            <a:ext cx="8028265" cy="3893374"/>
          </a:xfrm>
          <a:prstGeom prst="rect">
            <a:avLst/>
          </a:prstGeom>
        </p:spPr>
        <p:txBody>
          <a:bodyPr wrap="square">
            <a:spAutoFit/>
          </a:bodyPr>
          <a:lstStyle/>
          <a:p>
            <a:pPr marL="285750" indent="-285750">
              <a:buFont typeface="Arial" panose="020B0604020202020204" pitchFamily="34" charset="0"/>
              <a:buChar char="•"/>
            </a:pPr>
            <a:r>
              <a:rPr lang="en-GB" sz="1900" b="1" i="0" u="none" strike="noStrike" baseline="0" dirty="0">
                <a:solidFill>
                  <a:srgbClr val="FFFF00"/>
                </a:solidFill>
              </a:rPr>
              <a:t>1 virtual network </a:t>
            </a:r>
            <a:r>
              <a:rPr lang="en-GB" sz="1900" b="0" i="0" u="none" strike="noStrike" baseline="0" dirty="0">
                <a:solidFill>
                  <a:schemeClr val="bg1"/>
                </a:solidFill>
              </a:rPr>
              <a:t>for teachers/experts/</a:t>
            </a:r>
            <a:r>
              <a:rPr lang="en-GB" sz="1900" dirty="0">
                <a:solidFill>
                  <a:schemeClr val="bg1"/>
                </a:solidFill>
              </a:rPr>
              <a:t> and </a:t>
            </a:r>
            <a:r>
              <a:rPr lang="en-GB" sz="1900" b="0" i="0" u="none" strike="noStrike" baseline="0" dirty="0">
                <a:solidFill>
                  <a:schemeClr val="bg1"/>
                </a:solidFill>
              </a:rPr>
              <a:t>1 virtual collaborative e-campus for teachers and researchers </a:t>
            </a:r>
            <a:r>
              <a:rPr lang="en-GB" sz="1200" b="0" i="0" u="none" strike="noStrike" baseline="0" dirty="0">
                <a:solidFill>
                  <a:srgbClr val="FF0000"/>
                </a:solidFill>
                <a:highlight>
                  <a:srgbClr val="FFFF00"/>
                </a:highlight>
              </a:rPr>
              <a:t>(by 01 of February 2023)</a:t>
            </a:r>
            <a:r>
              <a:rPr lang="en-GB" sz="1200" dirty="0">
                <a:solidFill>
                  <a:schemeClr val="bg1"/>
                </a:solidFill>
              </a:rPr>
              <a:t>.</a:t>
            </a:r>
          </a:p>
          <a:p>
            <a:pPr marL="285750" indent="-285750">
              <a:buFont typeface="Arial" panose="020B0604020202020204" pitchFamily="34" charset="0"/>
              <a:buChar char="•"/>
            </a:pPr>
            <a:r>
              <a:rPr lang="en-GB" sz="1900" b="1" dirty="0">
                <a:solidFill>
                  <a:srgbClr val="FFFF00"/>
                </a:solidFill>
              </a:rPr>
              <a:t>1</a:t>
            </a:r>
            <a:r>
              <a:rPr lang="en-GB" sz="1900" b="1" i="0" u="none" strike="noStrike" baseline="0" dirty="0">
                <a:solidFill>
                  <a:srgbClr val="FFFF00"/>
                </a:solidFill>
              </a:rPr>
              <a:t> </a:t>
            </a:r>
            <a:r>
              <a:rPr lang="en-GB" sz="1900" b="1" dirty="0">
                <a:solidFill>
                  <a:srgbClr val="FFFF00"/>
                </a:solidFill>
              </a:rPr>
              <a:t>video conference system </a:t>
            </a:r>
            <a:r>
              <a:rPr lang="en-GB" sz="1200" b="0" i="0" u="none" strike="noStrike" baseline="0" dirty="0">
                <a:solidFill>
                  <a:srgbClr val="FF0000"/>
                </a:solidFill>
                <a:highlight>
                  <a:srgbClr val="FFFF00"/>
                </a:highlight>
              </a:rPr>
              <a:t>(by 01 of October 2022)</a:t>
            </a:r>
            <a:r>
              <a:rPr lang="en-GB" sz="1200" dirty="0">
                <a:solidFill>
                  <a:schemeClr val="bg1"/>
                </a:solidFill>
              </a:rPr>
              <a:t>.</a:t>
            </a:r>
            <a:endParaRPr lang="en-GB" sz="1200" b="0" i="0" u="none" strike="noStrike" baseline="0" dirty="0">
              <a:solidFill>
                <a:schemeClr val="bg1"/>
              </a:solidFill>
            </a:endParaRPr>
          </a:p>
          <a:p>
            <a:pPr marL="285750" indent="-285750" algn="l">
              <a:buFont typeface="Arial" panose="020B0604020202020204" pitchFamily="34" charset="0"/>
              <a:buChar char="•"/>
            </a:pPr>
            <a:r>
              <a:rPr lang="en-GB" sz="1900" b="1" i="0" u="none" strike="noStrike" baseline="0" dirty="0">
                <a:solidFill>
                  <a:srgbClr val="FFFF00"/>
                </a:solidFill>
              </a:rPr>
              <a:t>5 subject shall to be uploaded on the platform </a:t>
            </a:r>
            <a:r>
              <a:rPr lang="en-GB" sz="1900" b="0" i="0" u="none" strike="noStrike" baseline="0" dirty="0">
                <a:solidFill>
                  <a:schemeClr val="bg1"/>
                </a:solidFill>
              </a:rPr>
              <a:t>available to facilitate the dual education system for cadets onboard the ships -each partner will be responsible for one course, as assigned in O2 </a:t>
            </a:r>
            <a:r>
              <a:rPr lang="en-GB" sz="1200" b="0" i="0" u="none" strike="noStrike" baseline="0" dirty="0">
                <a:solidFill>
                  <a:srgbClr val="FF0000"/>
                </a:solidFill>
                <a:highlight>
                  <a:srgbClr val="FFFF00"/>
                </a:highlight>
              </a:rPr>
              <a:t>(by 01 of September 2023)</a:t>
            </a:r>
            <a:r>
              <a:rPr lang="en-GB" sz="1900" b="0" i="0" u="none" strike="noStrike" baseline="0" dirty="0">
                <a:solidFill>
                  <a:schemeClr val="bg1"/>
                </a:solidFill>
              </a:rPr>
              <a:t>: </a:t>
            </a:r>
            <a:endParaRPr lang="ro-RO" sz="1900" b="0" i="0" u="none" strike="noStrike" baseline="0" dirty="0">
              <a:solidFill>
                <a:schemeClr val="bg1"/>
              </a:solidFill>
            </a:endParaRPr>
          </a:p>
          <a:p>
            <a:pPr algn="l"/>
            <a:endParaRPr lang="ro-RO" sz="1900" b="1" dirty="0">
              <a:solidFill>
                <a:srgbClr val="0000FF"/>
              </a:solidFill>
              <a:highlight>
                <a:srgbClr val="FFFF00"/>
              </a:highlight>
            </a:endParaRPr>
          </a:p>
          <a:p>
            <a:pPr algn="l"/>
            <a:r>
              <a:rPr lang="ro-RO" sz="1900" b="1" dirty="0">
                <a:solidFill>
                  <a:srgbClr val="0000FF"/>
                </a:solidFill>
                <a:highlight>
                  <a:srgbClr val="FFFF00"/>
                </a:highlight>
              </a:rPr>
              <a:t>PLEASE REPORT YOUR PROGRESS UP-TO-DATE!</a:t>
            </a:r>
            <a:endParaRPr lang="en-GB" sz="1900" b="1" i="0" u="none" strike="noStrike" baseline="0" dirty="0">
              <a:solidFill>
                <a:srgbClr val="0000FF"/>
              </a:solidFill>
              <a:highlight>
                <a:srgbClr val="FFFF00"/>
              </a:highlight>
            </a:endParaRPr>
          </a:p>
          <a:p>
            <a:pPr marL="742950" lvl="1" indent="-285750">
              <a:buFont typeface="Wingdings" panose="05000000000000000000" pitchFamily="2" charset="2"/>
              <a:buChar char="ü"/>
            </a:pPr>
            <a:r>
              <a:rPr lang="en-GB" sz="1900" b="1" i="0" u="sng" strike="noStrike" baseline="0" dirty="0">
                <a:solidFill>
                  <a:srgbClr val="FFFF00"/>
                </a:solidFill>
                <a:effectLst>
                  <a:outerShdw blurRad="38100" dist="38100" dir="2700000" algn="tl">
                    <a:srgbClr val="000000">
                      <a:alpha val="43137"/>
                    </a:srgbClr>
                  </a:outerShdw>
                </a:effectLst>
              </a:rPr>
              <a:t>Ship Handling and Manoeuvring </a:t>
            </a:r>
            <a:r>
              <a:rPr lang="en-GB" sz="1900" b="0" i="0" u="none" strike="noStrike" baseline="0" dirty="0">
                <a:solidFill>
                  <a:schemeClr val="bg1"/>
                </a:solidFill>
              </a:rPr>
              <a:t>(Navigation simulator) – </a:t>
            </a:r>
            <a:r>
              <a:rPr lang="ro-RO" sz="1900" b="0" i="0" u="none" strike="noStrike" baseline="0" dirty="0">
                <a:solidFill>
                  <a:srgbClr val="FF0000"/>
                </a:solidFill>
                <a:highlight>
                  <a:srgbClr val="FFFF00"/>
                </a:highlight>
              </a:rPr>
              <a:t>R</a:t>
            </a:r>
            <a:r>
              <a:rPr lang="en-GB" sz="1900" b="0" i="0" u="none" strike="noStrike" baseline="0" dirty="0">
                <a:solidFill>
                  <a:srgbClr val="FF0000"/>
                </a:solidFill>
                <a:highlight>
                  <a:srgbClr val="FFFF00"/>
                </a:highlight>
              </a:rPr>
              <a:t>NA</a:t>
            </a:r>
            <a:r>
              <a:rPr lang="en-GB" sz="1900" b="0" i="0" u="none" strike="noStrike" baseline="0" dirty="0">
                <a:solidFill>
                  <a:schemeClr val="bg1"/>
                </a:solidFill>
              </a:rPr>
              <a:t>; </a:t>
            </a:r>
          </a:p>
          <a:p>
            <a:pPr marL="742950" lvl="1" indent="-285750">
              <a:buFont typeface="Wingdings" panose="05000000000000000000" pitchFamily="2" charset="2"/>
              <a:buChar char="ü"/>
            </a:pPr>
            <a:r>
              <a:rPr lang="en-GB" sz="1900" b="1" i="0" u="sng" strike="noStrike" baseline="0" dirty="0">
                <a:solidFill>
                  <a:srgbClr val="FFFF00"/>
                </a:solidFill>
                <a:effectLst>
                  <a:outerShdw blurRad="38100" dist="38100" dir="2700000" algn="tl">
                    <a:srgbClr val="000000">
                      <a:alpha val="43137"/>
                    </a:srgbClr>
                  </a:outerShdw>
                </a:effectLst>
              </a:rPr>
              <a:t>Navigational Watchkeeping </a:t>
            </a:r>
            <a:r>
              <a:rPr lang="en-GB" sz="1900" b="0" i="0" u="none" strike="noStrike" baseline="0" dirty="0">
                <a:solidFill>
                  <a:schemeClr val="bg1"/>
                </a:solidFill>
              </a:rPr>
              <a:t>(Navigation simulator) – </a:t>
            </a:r>
            <a:r>
              <a:rPr lang="en-GB" sz="1900" b="0" i="0" u="none" strike="noStrike" baseline="0" dirty="0">
                <a:solidFill>
                  <a:srgbClr val="FF0000"/>
                </a:solidFill>
                <a:highlight>
                  <a:srgbClr val="FFFF00"/>
                </a:highlight>
              </a:rPr>
              <a:t>PNA</a:t>
            </a:r>
            <a:r>
              <a:rPr lang="en-GB" sz="1900" b="0" i="0" u="none" strike="noStrike" baseline="0" dirty="0">
                <a:solidFill>
                  <a:schemeClr val="bg1"/>
                </a:solidFill>
              </a:rPr>
              <a:t>; </a:t>
            </a:r>
          </a:p>
          <a:p>
            <a:pPr marL="742950" lvl="1" indent="-285750">
              <a:buFont typeface="Wingdings" panose="05000000000000000000" pitchFamily="2" charset="2"/>
              <a:buChar char="ü"/>
            </a:pPr>
            <a:r>
              <a:rPr lang="en-GB" sz="1900" b="1" i="0" u="sng" strike="noStrike" baseline="0" dirty="0">
                <a:solidFill>
                  <a:srgbClr val="FFFF00"/>
                </a:solidFill>
                <a:effectLst>
                  <a:outerShdw blurRad="38100" dist="38100" dir="2700000" algn="tl">
                    <a:srgbClr val="000000">
                      <a:alpha val="43137"/>
                    </a:srgbClr>
                  </a:outerShdw>
                </a:effectLst>
              </a:rPr>
              <a:t>Radar Navigation </a:t>
            </a:r>
            <a:r>
              <a:rPr lang="en-GB" sz="1900" b="0" i="0" u="none" strike="noStrike" baseline="0" dirty="0">
                <a:solidFill>
                  <a:schemeClr val="bg1"/>
                </a:solidFill>
              </a:rPr>
              <a:t>(Navigation simulator) –</a:t>
            </a:r>
            <a:r>
              <a:rPr lang="ro-RO" sz="1900" b="0" i="0" u="none" strike="noStrike" baseline="0" dirty="0">
                <a:solidFill>
                  <a:schemeClr val="bg1"/>
                </a:solidFill>
              </a:rPr>
              <a:t> </a:t>
            </a:r>
            <a:r>
              <a:rPr lang="en-GB" sz="1900" b="0" i="0" u="none" strike="noStrike" baseline="0" dirty="0">
                <a:solidFill>
                  <a:srgbClr val="FF0000"/>
                </a:solidFill>
                <a:highlight>
                  <a:srgbClr val="FFFF00"/>
                </a:highlight>
              </a:rPr>
              <a:t>NVNA</a:t>
            </a:r>
            <a:r>
              <a:rPr lang="en-GB" sz="1900" b="0" i="0" u="none" strike="noStrike" baseline="0" dirty="0">
                <a:solidFill>
                  <a:schemeClr val="bg1"/>
                </a:solidFill>
              </a:rPr>
              <a:t>; </a:t>
            </a:r>
          </a:p>
          <a:p>
            <a:pPr marL="742950" lvl="1" indent="-285750">
              <a:buFont typeface="Wingdings" panose="05000000000000000000" pitchFamily="2" charset="2"/>
              <a:buChar char="ü"/>
            </a:pPr>
            <a:r>
              <a:rPr lang="en-GB" sz="1900" b="1" i="0" u="sng" strike="noStrike" baseline="0" dirty="0">
                <a:solidFill>
                  <a:srgbClr val="FFFF00"/>
                </a:solidFill>
                <a:effectLst>
                  <a:outerShdw blurRad="38100" dist="38100" dir="2700000" algn="tl">
                    <a:srgbClr val="000000">
                      <a:alpha val="43137"/>
                    </a:srgbClr>
                  </a:outerShdw>
                </a:effectLst>
              </a:rPr>
              <a:t>Engine Room Watchkeeping </a:t>
            </a:r>
            <a:r>
              <a:rPr lang="en-GB" sz="1900" b="0" i="0" u="none" strike="noStrike" baseline="0" dirty="0">
                <a:solidFill>
                  <a:schemeClr val="bg1"/>
                </a:solidFill>
              </a:rPr>
              <a:t>(Engine Room Simulator) – </a:t>
            </a:r>
            <a:r>
              <a:rPr lang="en-GB" sz="1900" b="0" i="0" u="none" strike="noStrike" baseline="0" dirty="0">
                <a:solidFill>
                  <a:srgbClr val="FF0000"/>
                </a:solidFill>
                <a:highlight>
                  <a:srgbClr val="FFFF00"/>
                </a:highlight>
              </a:rPr>
              <a:t>PRU</a:t>
            </a:r>
            <a:r>
              <a:rPr lang="en-GB" sz="1900" b="0" i="0" u="none" strike="noStrike" baseline="0" dirty="0">
                <a:solidFill>
                  <a:schemeClr val="bg1"/>
                </a:solidFill>
              </a:rPr>
              <a:t>; </a:t>
            </a:r>
          </a:p>
          <a:p>
            <a:pPr marL="742950" lvl="1" indent="-285750">
              <a:buFont typeface="Wingdings" panose="05000000000000000000" pitchFamily="2" charset="2"/>
              <a:buChar char="ü"/>
            </a:pPr>
            <a:r>
              <a:rPr lang="en-GB" sz="1900" b="1" i="0" u="sng" strike="noStrike" baseline="0" dirty="0">
                <a:solidFill>
                  <a:srgbClr val="FFFF00"/>
                </a:solidFill>
                <a:effectLst>
                  <a:outerShdw blurRad="38100" dist="38100" dir="2700000" algn="tl">
                    <a:srgbClr val="000000">
                      <a:alpha val="43137"/>
                    </a:srgbClr>
                  </a:outerShdw>
                </a:effectLst>
              </a:rPr>
              <a:t>Cargo handling </a:t>
            </a:r>
            <a:r>
              <a:rPr lang="en-GB" sz="1900" b="0" i="0" u="none" strike="noStrike" baseline="0" dirty="0">
                <a:solidFill>
                  <a:schemeClr val="bg1"/>
                </a:solidFill>
              </a:rPr>
              <a:t>(Cargo handling Simulator) –</a:t>
            </a:r>
            <a:r>
              <a:rPr lang="ro-RO" sz="1900" b="0" i="0" u="none" strike="noStrike" baseline="0" dirty="0">
                <a:solidFill>
                  <a:schemeClr val="bg1"/>
                </a:solidFill>
              </a:rPr>
              <a:t> </a:t>
            </a:r>
            <a:r>
              <a:rPr lang="en-GB" sz="1900" b="0" i="0" u="none" strike="noStrike" baseline="0" dirty="0">
                <a:solidFill>
                  <a:srgbClr val="FF0000"/>
                </a:solidFill>
                <a:highlight>
                  <a:srgbClr val="FFFF00"/>
                </a:highlight>
              </a:rPr>
              <a:t>LMA</a:t>
            </a:r>
            <a:r>
              <a:rPr lang="en-GB" sz="1900" b="0" i="0" u="none" strike="noStrike" baseline="0" dirty="0">
                <a:solidFill>
                  <a:schemeClr val="bg1"/>
                </a:solidFill>
              </a:rPr>
              <a:t>.</a:t>
            </a:r>
          </a:p>
        </p:txBody>
      </p:sp>
      <p:grpSp>
        <p:nvGrpSpPr>
          <p:cNvPr id="11" name="Group 10">
            <a:extLst>
              <a:ext uri="{FF2B5EF4-FFF2-40B4-BE49-F238E27FC236}">
                <a16:creationId xmlns:a16="http://schemas.microsoft.com/office/drawing/2014/main" id="{57108957-93E9-42DC-8073-AC79E1A4CDEE}"/>
              </a:ext>
            </a:extLst>
          </p:cNvPr>
          <p:cNvGrpSpPr/>
          <p:nvPr/>
        </p:nvGrpSpPr>
        <p:grpSpPr>
          <a:xfrm>
            <a:off x="2307" y="-7926"/>
            <a:ext cx="12186519" cy="992963"/>
            <a:chOff x="2307" y="-7926"/>
            <a:chExt cx="12186519" cy="992963"/>
          </a:xfrm>
        </p:grpSpPr>
        <p:pic>
          <p:nvPicPr>
            <p:cNvPr id="17" name="Picture 16">
              <a:extLst>
                <a:ext uri="{FF2B5EF4-FFF2-40B4-BE49-F238E27FC236}">
                  <a16:creationId xmlns:a16="http://schemas.microsoft.com/office/drawing/2014/main" id="{B3741FF7-AC84-4346-BDF7-02F5E2320C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18" name="Picture 17">
              <a:extLst>
                <a:ext uri="{FF2B5EF4-FFF2-40B4-BE49-F238E27FC236}">
                  <a16:creationId xmlns:a16="http://schemas.microsoft.com/office/drawing/2014/main" id="{CA5CE5EA-10CC-4FE5-85D3-877B9471F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19" name="Rectangle 18">
              <a:extLst>
                <a:ext uri="{FF2B5EF4-FFF2-40B4-BE49-F238E27FC236}">
                  <a16:creationId xmlns:a16="http://schemas.microsoft.com/office/drawing/2014/main" id="{8DBF2971-9EC2-4282-8886-C3C40A434EDD}"/>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20" name="Picture 19">
              <a:extLst>
                <a:ext uri="{FF2B5EF4-FFF2-40B4-BE49-F238E27FC236}">
                  <a16:creationId xmlns:a16="http://schemas.microsoft.com/office/drawing/2014/main" id="{1796EF6F-DEBC-40FF-82A4-49276A3A9E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21" name="Picture 20">
              <a:extLst>
                <a:ext uri="{FF2B5EF4-FFF2-40B4-BE49-F238E27FC236}">
                  <a16:creationId xmlns:a16="http://schemas.microsoft.com/office/drawing/2014/main" id="{4B3DC68C-1CA4-4C50-97EE-4995EF3046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22" name="Picture 21">
              <a:extLst>
                <a:ext uri="{FF2B5EF4-FFF2-40B4-BE49-F238E27FC236}">
                  <a16:creationId xmlns:a16="http://schemas.microsoft.com/office/drawing/2014/main" id="{6831400E-6D72-48A8-86C8-92840B0EBB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23" name="Picture 22">
              <a:extLst>
                <a:ext uri="{FF2B5EF4-FFF2-40B4-BE49-F238E27FC236}">
                  <a16:creationId xmlns:a16="http://schemas.microsoft.com/office/drawing/2014/main" id="{A7DAB2E8-3BCB-47DD-808E-26EE3F4217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24" name="Picture 23" descr="logo z przezroczystym">
              <a:extLst>
                <a:ext uri="{FF2B5EF4-FFF2-40B4-BE49-F238E27FC236}">
                  <a16:creationId xmlns:a16="http://schemas.microsoft.com/office/drawing/2014/main" id="{5A7B0AE2-C485-4E7A-8E38-4EE4D092E0B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spTree>
    <p:extLst>
      <p:ext uri="{BB962C8B-B14F-4D97-AF65-F5344CB8AC3E}">
        <p14:creationId xmlns:p14="http://schemas.microsoft.com/office/powerpoint/2010/main" val="268277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062735" y="1016444"/>
            <a:ext cx="1303562" cy="646331"/>
          </a:xfrm>
          <a:prstGeom prst="rect">
            <a:avLst/>
          </a:prstGeom>
        </p:spPr>
        <p:txBody>
          <a:bodyPr wrap="none">
            <a:spAutoFit/>
          </a:bodyPr>
          <a:lstStyle/>
          <a:p>
            <a:pPr marL="0" lvl="1"/>
            <a:r>
              <a:rPr lang="en-US" b="1" i="1" dirty="0">
                <a:solidFill>
                  <a:srgbClr val="FFFF00"/>
                </a:solidFill>
              </a:rPr>
              <a:t>Sergiu </a:t>
            </a:r>
            <a:r>
              <a:rPr lang="en-US" b="1" i="1" dirty="0" err="1">
                <a:solidFill>
                  <a:srgbClr val="FFFF00"/>
                </a:solidFill>
              </a:rPr>
              <a:t>Lupu</a:t>
            </a:r>
            <a:endParaRPr lang="en-US" b="1" i="1" dirty="0">
              <a:solidFill>
                <a:srgbClr val="FFFF00"/>
              </a:solidFill>
            </a:endParaRPr>
          </a:p>
          <a:p>
            <a:pPr marL="0" lvl="1"/>
            <a:endParaRPr lang="en-US" sz="1800" b="0" i="1" u="none" strike="noStrike" dirty="0">
              <a:solidFill>
                <a:schemeClr val="bg1"/>
              </a:solidFill>
              <a:effectLst/>
              <a:latin typeface="Calibri" panose="020F0502020204030204" pitchFamily="34" charset="0"/>
            </a:endParaRPr>
          </a:p>
        </p:txBody>
      </p:sp>
      <p:sp>
        <p:nvSpPr>
          <p:cNvPr id="10" name="Rectangle 9"/>
          <p:cNvSpPr/>
          <p:nvPr/>
        </p:nvSpPr>
        <p:spPr>
          <a:xfrm>
            <a:off x="3630384" y="992010"/>
            <a:ext cx="1423788" cy="369332"/>
          </a:xfrm>
          <a:prstGeom prst="rect">
            <a:avLst/>
          </a:prstGeom>
        </p:spPr>
        <p:txBody>
          <a:bodyPr wrap="none">
            <a:spAutoFit/>
          </a:bodyPr>
          <a:lstStyle/>
          <a:p>
            <a:r>
              <a:rPr lang="ro-RO" b="1" dirty="0" err="1">
                <a:solidFill>
                  <a:schemeClr val="accent4">
                    <a:lumMod val="40000"/>
                    <a:lumOff val="60000"/>
                  </a:schemeClr>
                </a:solidFill>
              </a:rPr>
              <a:t>Leader</a:t>
            </a:r>
            <a:r>
              <a:rPr lang="ro-RO" b="1" dirty="0">
                <a:solidFill>
                  <a:schemeClr val="bg1"/>
                </a:solidFill>
              </a:rPr>
              <a:t>: </a:t>
            </a:r>
            <a:r>
              <a:rPr lang="en-US" b="1" dirty="0">
                <a:solidFill>
                  <a:schemeClr val="bg1"/>
                </a:solidFill>
              </a:rPr>
              <a:t> </a:t>
            </a:r>
            <a:r>
              <a:rPr lang="ro-RO" b="1" u="sng" dirty="0">
                <a:solidFill>
                  <a:srgbClr val="FFFF00"/>
                </a:solidFill>
              </a:rPr>
              <a:t>R</a:t>
            </a:r>
            <a:r>
              <a:rPr lang="en-US" b="1" u="sng" dirty="0">
                <a:solidFill>
                  <a:srgbClr val="FFFF00"/>
                </a:solidFill>
              </a:rPr>
              <a:t>NA</a:t>
            </a:r>
            <a:endParaRPr lang="ro-RO" b="1" u="sng" dirty="0">
              <a:solidFill>
                <a:srgbClr val="FFFF00"/>
              </a:solidFill>
            </a:endParaRPr>
          </a:p>
        </p:txBody>
      </p:sp>
      <p:sp>
        <p:nvSpPr>
          <p:cNvPr id="14" name="Flowchart: Process 13"/>
          <p:cNvSpPr/>
          <p:nvPr/>
        </p:nvSpPr>
        <p:spPr>
          <a:xfrm>
            <a:off x="331804" y="1027630"/>
            <a:ext cx="2902585" cy="627760"/>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Working groups for IO3 – 5 MODULES DEVELOPEMENT</a:t>
            </a:r>
            <a:endParaRPr lang="en-US" dirty="0"/>
          </a:p>
        </p:txBody>
      </p:sp>
      <p:grpSp>
        <p:nvGrpSpPr>
          <p:cNvPr id="11" name="Group 10">
            <a:extLst>
              <a:ext uri="{FF2B5EF4-FFF2-40B4-BE49-F238E27FC236}">
                <a16:creationId xmlns:a16="http://schemas.microsoft.com/office/drawing/2014/main" id="{57108957-93E9-42DC-8073-AC79E1A4CDEE}"/>
              </a:ext>
            </a:extLst>
          </p:cNvPr>
          <p:cNvGrpSpPr/>
          <p:nvPr/>
        </p:nvGrpSpPr>
        <p:grpSpPr>
          <a:xfrm>
            <a:off x="2307" y="-7926"/>
            <a:ext cx="12186519" cy="992963"/>
            <a:chOff x="2307" y="-7926"/>
            <a:chExt cx="12186519" cy="992963"/>
          </a:xfrm>
        </p:grpSpPr>
        <p:pic>
          <p:nvPicPr>
            <p:cNvPr id="17" name="Picture 16">
              <a:extLst>
                <a:ext uri="{FF2B5EF4-FFF2-40B4-BE49-F238E27FC236}">
                  <a16:creationId xmlns:a16="http://schemas.microsoft.com/office/drawing/2014/main" id="{B3741FF7-AC84-4346-BDF7-02F5E2320C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18" name="Picture 17">
              <a:extLst>
                <a:ext uri="{FF2B5EF4-FFF2-40B4-BE49-F238E27FC236}">
                  <a16:creationId xmlns:a16="http://schemas.microsoft.com/office/drawing/2014/main" id="{CA5CE5EA-10CC-4FE5-85D3-877B9471F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19" name="Rectangle 18">
              <a:extLst>
                <a:ext uri="{FF2B5EF4-FFF2-40B4-BE49-F238E27FC236}">
                  <a16:creationId xmlns:a16="http://schemas.microsoft.com/office/drawing/2014/main" id="{8DBF2971-9EC2-4282-8886-C3C40A434EDD}"/>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20" name="Picture 19">
              <a:extLst>
                <a:ext uri="{FF2B5EF4-FFF2-40B4-BE49-F238E27FC236}">
                  <a16:creationId xmlns:a16="http://schemas.microsoft.com/office/drawing/2014/main" id="{1796EF6F-DEBC-40FF-82A4-49276A3A9E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21" name="Picture 20">
              <a:extLst>
                <a:ext uri="{FF2B5EF4-FFF2-40B4-BE49-F238E27FC236}">
                  <a16:creationId xmlns:a16="http://schemas.microsoft.com/office/drawing/2014/main" id="{4B3DC68C-1CA4-4C50-97EE-4995EF3046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22" name="Picture 21">
              <a:extLst>
                <a:ext uri="{FF2B5EF4-FFF2-40B4-BE49-F238E27FC236}">
                  <a16:creationId xmlns:a16="http://schemas.microsoft.com/office/drawing/2014/main" id="{6831400E-6D72-48A8-86C8-92840B0EBB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23" name="Picture 22">
              <a:extLst>
                <a:ext uri="{FF2B5EF4-FFF2-40B4-BE49-F238E27FC236}">
                  <a16:creationId xmlns:a16="http://schemas.microsoft.com/office/drawing/2014/main" id="{A7DAB2E8-3BCB-47DD-808E-26EE3F4217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24" name="Picture 23" descr="logo z przezroczystym">
              <a:extLst>
                <a:ext uri="{FF2B5EF4-FFF2-40B4-BE49-F238E27FC236}">
                  <a16:creationId xmlns:a16="http://schemas.microsoft.com/office/drawing/2014/main" id="{5A7B0AE2-C485-4E7A-8E38-4EE4D092E0B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graphicFrame>
        <p:nvGraphicFramePr>
          <p:cNvPr id="2" name="Table 1">
            <a:extLst>
              <a:ext uri="{FF2B5EF4-FFF2-40B4-BE49-F238E27FC236}">
                <a16:creationId xmlns:a16="http://schemas.microsoft.com/office/drawing/2014/main" id="{A8A999D1-29F2-493B-97A3-AC0D232BB800}"/>
              </a:ext>
            </a:extLst>
          </p:cNvPr>
          <p:cNvGraphicFramePr>
            <a:graphicFrameLocks noGrp="1"/>
          </p:cNvGraphicFramePr>
          <p:nvPr>
            <p:extLst>
              <p:ext uri="{D42A27DB-BD31-4B8C-83A1-F6EECF244321}">
                <p14:modId xmlns:p14="http://schemas.microsoft.com/office/powerpoint/2010/main" val="3343029227"/>
              </p:ext>
            </p:extLst>
          </p:nvPr>
        </p:nvGraphicFramePr>
        <p:xfrm>
          <a:off x="35602" y="2248655"/>
          <a:ext cx="11821417" cy="4348628"/>
        </p:xfrm>
        <a:graphic>
          <a:graphicData uri="http://schemas.openxmlformats.org/drawingml/2006/table">
            <a:tbl>
              <a:tblPr/>
              <a:tblGrid>
                <a:gridCol w="2034124">
                  <a:extLst>
                    <a:ext uri="{9D8B030D-6E8A-4147-A177-3AD203B41FA5}">
                      <a16:colId xmlns:a16="http://schemas.microsoft.com/office/drawing/2014/main" val="1677017905"/>
                    </a:ext>
                  </a:extLst>
                </a:gridCol>
                <a:gridCol w="1274101">
                  <a:extLst>
                    <a:ext uri="{9D8B030D-6E8A-4147-A177-3AD203B41FA5}">
                      <a16:colId xmlns:a16="http://schemas.microsoft.com/office/drawing/2014/main" val="1733517360"/>
                    </a:ext>
                  </a:extLst>
                </a:gridCol>
                <a:gridCol w="1723784">
                  <a:extLst>
                    <a:ext uri="{9D8B030D-6E8A-4147-A177-3AD203B41FA5}">
                      <a16:colId xmlns:a16="http://schemas.microsoft.com/office/drawing/2014/main" val="3452963267"/>
                    </a:ext>
                  </a:extLst>
                </a:gridCol>
                <a:gridCol w="1693002">
                  <a:extLst>
                    <a:ext uri="{9D8B030D-6E8A-4147-A177-3AD203B41FA5}">
                      <a16:colId xmlns:a16="http://schemas.microsoft.com/office/drawing/2014/main" val="4163195459"/>
                    </a:ext>
                  </a:extLst>
                </a:gridCol>
                <a:gridCol w="1694290">
                  <a:extLst>
                    <a:ext uri="{9D8B030D-6E8A-4147-A177-3AD203B41FA5}">
                      <a16:colId xmlns:a16="http://schemas.microsoft.com/office/drawing/2014/main" val="1288527694"/>
                    </a:ext>
                  </a:extLst>
                </a:gridCol>
                <a:gridCol w="1709113">
                  <a:extLst>
                    <a:ext uri="{9D8B030D-6E8A-4147-A177-3AD203B41FA5}">
                      <a16:colId xmlns:a16="http://schemas.microsoft.com/office/drawing/2014/main" val="3643946520"/>
                    </a:ext>
                  </a:extLst>
                </a:gridCol>
                <a:gridCol w="1693003">
                  <a:extLst>
                    <a:ext uri="{9D8B030D-6E8A-4147-A177-3AD203B41FA5}">
                      <a16:colId xmlns:a16="http://schemas.microsoft.com/office/drawing/2014/main" val="2392154100"/>
                    </a:ext>
                  </a:extLst>
                </a:gridCol>
              </a:tblGrid>
              <a:tr h="532273">
                <a:tc>
                  <a:txBody>
                    <a:bodyPr/>
                    <a:lstStyle/>
                    <a:p>
                      <a:pPr algn="ctr">
                        <a:spcAft>
                          <a:spcPts val="0"/>
                        </a:spcAft>
                      </a:pPr>
                      <a:r>
                        <a:rPr lang="en-GB" sz="1600" b="1" dirty="0">
                          <a:solidFill>
                            <a:srgbClr val="FF0000"/>
                          </a:solidFill>
                          <a:effectLst/>
                          <a:highlight>
                            <a:srgbClr val="FFFF00"/>
                          </a:highlight>
                        </a:rPr>
                        <a:t>COURSE </a:t>
                      </a:r>
                    </a:p>
                  </a:txBody>
                  <a:tcPr marL="55459" marR="55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solidFill>
                            <a:srgbClr val="FF0000"/>
                          </a:solidFill>
                          <a:effectLst/>
                          <a:highlight>
                            <a:srgbClr val="FFFF00"/>
                          </a:highlight>
                        </a:rPr>
                        <a:t>RESPONSIBLE PARTNER / TEAM LEADER</a:t>
                      </a:r>
                      <a:endParaRPr lang="en-GB" sz="1200" dirty="0">
                        <a:solidFill>
                          <a:srgbClr val="FF0000"/>
                        </a:solidFill>
                        <a:effectLst/>
                        <a:highlight>
                          <a:srgbClr val="FFFF00"/>
                        </a:highlight>
                      </a:endParaRPr>
                    </a:p>
                  </a:txBody>
                  <a:tcPr marL="55459" marR="55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solidFill>
                            <a:srgbClr val="FF0000"/>
                          </a:solidFill>
                          <a:effectLst/>
                          <a:highlight>
                            <a:srgbClr val="FFFF00"/>
                          </a:highlight>
                        </a:rPr>
                        <a:t>PNA responsible</a:t>
                      </a:r>
                      <a:endParaRPr lang="en-GB" sz="1200" dirty="0">
                        <a:solidFill>
                          <a:srgbClr val="FF0000"/>
                        </a:solidFill>
                        <a:effectLst/>
                        <a:highlight>
                          <a:srgbClr val="FFFF00"/>
                        </a:highligh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effectLst/>
                          <a:highlight>
                            <a:srgbClr val="FFFF00"/>
                          </a:highlight>
                        </a:rPr>
                        <a:t>RNA responsible</a:t>
                      </a:r>
                      <a:endParaRPr lang="en-GB" sz="1200" dirty="0">
                        <a:solidFill>
                          <a:srgbClr val="FF0000"/>
                        </a:solidFill>
                        <a:effectLst/>
                        <a:highlight>
                          <a:srgbClr val="FFFF00"/>
                        </a:highligh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effectLst/>
                          <a:highlight>
                            <a:srgbClr val="FFFF00"/>
                          </a:highlight>
                        </a:rPr>
                        <a:t>NVNA responsible</a:t>
                      </a:r>
                      <a:endParaRPr lang="en-GB" sz="1200" dirty="0">
                        <a:solidFill>
                          <a:srgbClr val="FF0000"/>
                        </a:solidFill>
                        <a:effectLst/>
                        <a:highlight>
                          <a:srgbClr val="FFFF00"/>
                        </a:highligh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effectLst/>
                          <a:highlight>
                            <a:srgbClr val="FFFF00"/>
                          </a:highlight>
                        </a:rPr>
                        <a:t>PRU responsible</a:t>
                      </a:r>
                      <a:endParaRPr lang="en-GB" sz="1200" dirty="0">
                        <a:solidFill>
                          <a:srgbClr val="FF0000"/>
                        </a:solidFill>
                        <a:effectLst/>
                        <a:highlight>
                          <a:srgbClr val="FFFF00"/>
                        </a:highlight>
                      </a:endParaRPr>
                    </a:p>
                    <a:p>
                      <a:pPr algn="ctr">
                        <a:spcAft>
                          <a:spcPts val="0"/>
                        </a:spcAft>
                      </a:pPr>
                      <a:endParaRPr lang="en-GB" sz="1200" dirty="0">
                        <a:solidFill>
                          <a:srgbClr val="FF0000"/>
                        </a:solidFill>
                        <a:effectLst/>
                        <a:highlight>
                          <a:srgbClr val="FFFF00"/>
                        </a:highligh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effectLst/>
                          <a:highlight>
                            <a:srgbClr val="FFFF00"/>
                          </a:highlight>
                        </a:rPr>
                        <a:t>LMA responsible</a:t>
                      </a:r>
                      <a:endParaRPr lang="en-GB" sz="1200" dirty="0">
                        <a:solidFill>
                          <a:srgbClr val="FF0000"/>
                        </a:solidFill>
                        <a:effectLst/>
                        <a:highlight>
                          <a:srgbClr val="FFFF00"/>
                        </a:highlight>
                      </a:endParaRPr>
                    </a:p>
                    <a:p>
                      <a:pPr algn="ctr">
                        <a:spcAft>
                          <a:spcPts val="0"/>
                        </a:spcAft>
                      </a:pPr>
                      <a:endParaRPr lang="en-GB" sz="1200" dirty="0">
                        <a:solidFill>
                          <a:srgbClr val="FF0000"/>
                        </a:solidFill>
                        <a:effectLst/>
                        <a:highlight>
                          <a:srgbClr val="FFFF00"/>
                        </a:highligh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231527"/>
                  </a:ext>
                </a:extLst>
              </a:tr>
              <a:tr h="679908">
                <a:tc>
                  <a:txBody>
                    <a:bodyPr/>
                    <a:lstStyle/>
                    <a:p>
                      <a:pPr>
                        <a:spcAft>
                          <a:spcPts val="0"/>
                        </a:spcAft>
                      </a:pPr>
                      <a:r>
                        <a:rPr lang="en-GB" sz="1600" b="1" dirty="0">
                          <a:solidFill>
                            <a:srgbClr val="FF0000"/>
                          </a:solidFill>
                          <a:effectLst/>
                          <a:highlight>
                            <a:srgbClr val="FFFF00"/>
                          </a:highlight>
                        </a:rPr>
                        <a:t>Navigational Watchkeeping</a:t>
                      </a:r>
                    </a:p>
                  </a:txBody>
                  <a:tcPr marL="55459" marR="55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800" b="1" dirty="0">
                          <a:solidFill>
                            <a:srgbClr val="FF0000"/>
                          </a:solidFill>
                          <a:effectLst/>
                          <a:highlight>
                            <a:srgbClr val="FFFF00"/>
                          </a:highlight>
                        </a:rPr>
                        <a:t>PNA</a:t>
                      </a:r>
                      <a:endParaRPr lang="en-GB" sz="1800" b="1" dirty="0">
                        <a:solidFill>
                          <a:srgbClr val="FF0000"/>
                        </a:solidFill>
                        <a:effectLst/>
                        <a:highlight>
                          <a:srgbClr val="FFFF00"/>
                        </a:highlight>
                      </a:endParaRPr>
                    </a:p>
                  </a:txBody>
                  <a:tcPr marL="55459" marR="55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dirty="0">
                          <a:solidFill>
                            <a:schemeClr val="bg1"/>
                          </a:solidFill>
                          <a:effectLst/>
                        </a:rPr>
                        <a:t>Piotr Zwolan</a:t>
                      </a:r>
                    </a:p>
                    <a:p>
                      <a:pPr>
                        <a:spcAft>
                          <a:spcPts val="0"/>
                        </a:spcAft>
                      </a:pPr>
                      <a:r>
                        <a:rPr lang="pl-PL" sz="1200" dirty="0">
                          <a:solidFill>
                            <a:schemeClr val="bg1"/>
                          </a:solidFill>
                          <a:effectLst/>
                        </a:rPr>
                        <a:t>p.zwolan@amw.gdynia.pl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err="1">
                          <a:solidFill>
                            <a:schemeClr val="bg1"/>
                          </a:solidFill>
                          <a:effectLst/>
                        </a:rPr>
                        <a:t>Lupu</a:t>
                      </a:r>
                      <a:r>
                        <a:rPr lang="en-US" sz="1200" dirty="0">
                          <a:solidFill>
                            <a:schemeClr val="bg1"/>
                          </a:solidFill>
                          <a:effectLst/>
                        </a:rPr>
                        <a:t> Sergiu</a:t>
                      </a:r>
                      <a:endParaRPr lang="ro-RO" sz="1200" dirty="0">
                        <a:solidFill>
                          <a:schemeClr val="bg1"/>
                        </a:solidFill>
                        <a:effectLst/>
                      </a:endParaRPr>
                    </a:p>
                    <a:p>
                      <a:pPr>
                        <a:spcAft>
                          <a:spcPts val="0"/>
                        </a:spcAft>
                      </a:pPr>
                      <a:r>
                        <a:rPr lang="ro-RO" sz="1200" dirty="0">
                          <a:solidFill>
                            <a:schemeClr val="bg1"/>
                          </a:solidFill>
                          <a:effectLst/>
                        </a:rPr>
                        <a:t>sergiu.lupu@anmb.ro</a:t>
                      </a:r>
                      <a:endParaRPr lang="pl-PL" sz="1200" dirty="0">
                        <a:solidFill>
                          <a:schemeClr val="bg1"/>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dirty="0">
                          <a:solidFill>
                            <a:schemeClr val="bg1"/>
                          </a:solidFill>
                          <a:effectLst/>
                        </a:rPr>
                        <a:t>Milen Dolapchiev</a:t>
                      </a:r>
                    </a:p>
                    <a:p>
                      <a:pPr>
                        <a:spcAft>
                          <a:spcPts val="0"/>
                        </a:spcAft>
                      </a:pPr>
                      <a:r>
                        <a:rPr lang="pl-PL" sz="1200" dirty="0">
                          <a:solidFill>
                            <a:schemeClr val="bg1"/>
                          </a:solidFill>
                          <a:effectLst/>
                        </a:rPr>
                        <a:t>m.dolapchiev@nvna.eu</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u="none" dirty="0">
                          <a:solidFill>
                            <a:schemeClr val="bg1"/>
                          </a:solidFill>
                          <a:effectLst/>
                        </a:rPr>
                        <a:t>Taner Albayrak</a:t>
                      </a:r>
                    </a:p>
                    <a:p>
                      <a:pPr>
                        <a:spcAft>
                          <a:spcPts val="0"/>
                        </a:spcAft>
                      </a:pPr>
                      <a:r>
                        <a:rPr lang="pl-PL" sz="1200" u="none" dirty="0">
                          <a:solidFill>
                            <a:schemeClr val="bg1"/>
                          </a:solidFill>
                          <a:effectLst/>
                        </a:rPr>
                        <a:t>Selcuk Solmaz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chemeClr val="bg1"/>
                          </a:solidFill>
                          <a:effectLst/>
                          <a:hlinkClick r:id="rId9">
                            <a:extLst>
                              <a:ext uri="{A12FA001-AC4F-418D-AE19-62706E023703}">
                                <ahyp:hlinkClr xmlns:ahyp="http://schemas.microsoft.com/office/drawing/2018/hyperlinkcolor" val="tx"/>
                              </a:ext>
                            </a:extLst>
                          </a:hlinkClick>
                        </a:rPr>
                        <a:t>talbayrak@pirireis.edu.tr </a:t>
                      </a:r>
                      <a:endParaRPr lang="en-US" sz="1200" b="0" i="0" u="none" strike="noStrike" dirty="0">
                        <a:solidFill>
                          <a:schemeClr val="bg1"/>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u="none" dirty="0">
                          <a:solidFill>
                            <a:schemeClr val="bg1"/>
                          </a:solidFill>
                          <a:effectLst/>
                        </a:rPr>
                        <a:t>Arvydas Jankauskas</a:t>
                      </a:r>
                    </a:p>
                    <a:p>
                      <a:pPr>
                        <a:spcAft>
                          <a:spcPts val="0"/>
                        </a:spcAft>
                      </a:pPr>
                      <a:r>
                        <a:rPr lang="pl-PL" sz="1200" u="none" dirty="0">
                          <a:solidFill>
                            <a:schemeClr val="bg1"/>
                          </a:solidFill>
                          <a:effectLst/>
                        </a:rPr>
                        <a:t>a.jankauskas@lajm.lt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747003"/>
                  </a:ext>
                </a:extLst>
              </a:tr>
              <a:tr h="797962">
                <a:tc>
                  <a:txBody>
                    <a:bodyPr/>
                    <a:lstStyle/>
                    <a:p>
                      <a:pPr>
                        <a:spcAft>
                          <a:spcPts val="0"/>
                        </a:spcAft>
                      </a:pPr>
                      <a:r>
                        <a:rPr lang="en-GB" sz="1600" b="1" dirty="0">
                          <a:solidFill>
                            <a:srgbClr val="FF0000"/>
                          </a:solidFill>
                          <a:effectLst/>
                          <a:highlight>
                            <a:srgbClr val="FFFF00"/>
                          </a:highlight>
                        </a:rPr>
                        <a:t>Engine Room Watchkeeping</a:t>
                      </a:r>
                    </a:p>
                  </a:txBody>
                  <a:tcPr marL="55459" marR="55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a:solidFill>
                            <a:srgbClr val="FF0000"/>
                          </a:solidFill>
                          <a:effectLst/>
                          <a:highlight>
                            <a:srgbClr val="FFFF00"/>
                          </a:highlight>
                        </a:rPr>
                        <a:t>PRU</a:t>
                      </a:r>
                    </a:p>
                  </a:txBody>
                  <a:tcPr marL="55459" marR="55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solidFill>
                            <a:schemeClr val="bg1"/>
                          </a:solidFill>
                          <a:effectLst/>
                        </a:rPr>
                        <a:t>Marcin Kluczyk</a:t>
                      </a:r>
                    </a:p>
                    <a:p>
                      <a:pPr>
                        <a:spcAft>
                          <a:spcPts val="0"/>
                        </a:spcAft>
                      </a:pPr>
                      <a:r>
                        <a:rPr lang="en-GB" sz="1200">
                          <a:solidFill>
                            <a:schemeClr val="bg1"/>
                          </a:solidFill>
                          <a:effectLst/>
                        </a:rPr>
                        <a:t>m.kluczyk@amw.gdynia.pl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err="1">
                          <a:solidFill>
                            <a:schemeClr val="bg1"/>
                          </a:solidFill>
                          <a:effectLst/>
                        </a:rPr>
                        <a:t>Simion</a:t>
                      </a:r>
                      <a:r>
                        <a:rPr lang="en-US" sz="1200" dirty="0">
                          <a:solidFill>
                            <a:schemeClr val="bg1"/>
                          </a:solidFill>
                          <a:effectLst/>
                        </a:rPr>
                        <a:t> Drago</a:t>
                      </a:r>
                      <a:r>
                        <a:rPr lang="ro-RO" sz="1200" dirty="0">
                          <a:solidFill>
                            <a:schemeClr val="bg1"/>
                          </a:solidFill>
                          <a:effectLst/>
                        </a:rPr>
                        <a:t>ș</a:t>
                      </a:r>
                    </a:p>
                    <a:p>
                      <a:pPr>
                        <a:spcAft>
                          <a:spcPts val="0"/>
                        </a:spcAft>
                      </a:pPr>
                      <a:r>
                        <a:rPr lang="ro-RO" sz="1200" dirty="0">
                          <a:solidFill>
                            <a:schemeClr val="bg1"/>
                          </a:solidFill>
                          <a:effectLst/>
                        </a:rPr>
                        <a:t>dragoș.simion@anmb.ro</a:t>
                      </a:r>
                      <a:endParaRPr lang="en-GB" sz="1200" dirty="0">
                        <a:solidFill>
                          <a:schemeClr val="bg1"/>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200" dirty="0" err="1">
                          <a:solidFill>
                            <a:schemeClr val="bg1"/>
                          </a:solidFill>
                          <a:effectLst/>
                        </a:rPr>
                        <a:t>Ivaylo</a:t>
                      </a:r>
                      <a:r>
                        <a:rPr lang="ro-RO" sz="1200" dirty="0">
                          <a:solidFill>
                            <a:schemeClr val="bg1"/>
                          </a:solidFill>
                          <a:effectLst/>
                        </a:rPr>
                        <a:t> </a:t>
                      </a:r>
                      <a:r>
                        <a:rPr lang="ro-RO" sz="1200" dirty="0" err="1">
                          <a:solidFill>
                            <a:schemeClr val="bg1"/>
                          </a:solidFill>
                          <a:effectLst/>
                        </a:rPr>
                        <a:t>Bakalov</a:t>
                      </a:r>
                      <a:endParaRPr lang="ro-RO" sz="1200" dirty="0">
                        <a:solidFill>
                          <a:schemeClr val="bg1"/>
                        </a:solidFill>
                        <a:effectLst/>
                      </a:endParaRPr>
                    </a:p>
                    <a:p>
                      <a:pPr>
                        <a:spcAft>
                          <a:spcPts val="0"/>
                        </a:spcAft>
                      </a:pPr>
                      <a:r>
                        <a:rPr lang="ro-RO" sz="1200" dirty="0">
                          <a:solidFill>
                            <a:schemeClr val="bg1"/>
                          </a:solidFill>
                          <a:effectLst/>
                        </a:rPr>
                        <a:t>bakalov@nvna.eu</a:t>
                      </a:r>
                      <a:endParaRPr lang="en-GB" sz="1200" dirty="0">
                        <a:solidFill>
                          <a:schemeClr val="bg1"/>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u="none" dirty="0">
                          <a:solidFill>
                            <a:schemeClr val="bg1"/>
                          </a:solidFill>
                          <a:effectLst/>
                        </a:rPr>
                        <a:t>Taner Albayrak</a:t>
                      </a:r>
                    </a:p>
                    <a:p>
                      <a:pPr>
                        <a:spcAft>
                          <a:spcPts val="0"/>
                        </a:spcAft>
                      </a:pPr>
                      <a:r>
                        <a:rPr lang="ro-RO" sz="1200" u="none" dirty="0" err="1">
                          <a:solidFill>
                            <a:schemeClr val="bg1"/>
                          </a:solidFill>
                          <a:effectLst/>
                        </a:rPr>
                        <a:t>Tolunay</a:t>
                      </a:r>
                      <a:r>
                        <a:rPr lang="ro-RO" sz="1200" u="none" dirty="0">
                          <a:solidFill>
                            <a:schemeClr val="bg1"/>
                          </a:solidFill>
                          <a:effectLst/>
                        </a:rPr>
                        <a:t> </a:t>
                      </a:r>
                      <a:r>
                        <a:rPr lang="ro-RO" sz="1200" u="none" dirty="0" err="1">
                          <a:solidFill>
                            <a:schemeClr val="bg1"/>
                          </a:solidFill>
                          <a:effectLst/>
                        </a:rPr>
                        <a:t>Kayaarasi</a:t>
                      </a:r>
                      <a:endParaRPr lang="ro-RO" sz="1200" u="none" dirty="0">
                        <a:solidFill>
                          <a:schemeClr val="bg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chemeClr val="bg1"/>
                          </a:solidFill>
                          <a:effectLst/>
                          <a:hlinkClick r:id="rId9">
                            <a:extLst>
                              <a:ext uri="{A12FA001-AC4F-418D-AE19-62706E023703}">
                                <ahyp:hlinkClr xmlns:ahyp="http://schemas.microsoft.com/office/drawing/2018/hyperlinkcolor" val="tx"/>
                              </a:ext>
                            </a:extLst>
                          </a:hlinkClick>
                        </a:rPr>
                        <a:t>talbayrak@pirireis.edu.tr </a:t>
                      </a:r>
                      <a:endParaRPr lang="en-US" sz="1200" b="0" i="0" u="none" strike="noStrike" dirty="0">
                        <a:solidFill>
                          <a:schemeClr val="bg1"/>
                        </a:solidFill>
                        <a:effectLst/>
                        <a:latin typeface="Calibri" panose="020F0502020204030204" pitchFamily="34" charset="0"/>
                      </a:endParaRPr>
                    </a:p>
                    <a:p>
                      <a:pPr>
                        <a:spcAft>
                          <a:spcPts val="0"/>
                        </a:spcAft>
                      </a:pPr>
                      <a:endParaRPr lang="en-GB" sz="1200" u="none" dirty="0">
                        <a:solidFill>
                          <a:schemeClr val="bg1"/>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200" u="none" dirty="0" err="1">
                          <a:solidFill>
                            <a:schemeClr val="bg1"/>
                          </a:solidFill>
                          <a:effectLst/>
                        </a:rPr>
                        <a:t>Marijus</a:t>
                      </a:r>
                      <a:r>
                        <a:rPr lang="ro-RO" sz="1200" u="none" dirty="0">
                          <a:solidFill>
                            <a:schemeClr val="bg1"/>
                          </a:solidFill>
                          <a:effectLst/>
                        </a:rPr>
                        <a:t> </a:t>
                      </a:r>
                      <a:r>
                        <a:rPr lang="ro-RO" sz="1200" u="none" dirty="0" err="1">
                          <a:solidFill>
                            <a:schemeClr val="bg1"/>
                          </a:solidFill>
                          <a:effectLst/>
                        </a:rPr>
                        <a:t>Jacevicius</a:t>
                      </a:r>
                      <a:endParaRPr lang="ro-RO" sz="1200" u="none" dirty="0">
                        <a:solidFill>
                          <a:schemeClr val="bg1"/>
                        </a:solidFill>
                        <a:effectLst/>
                      </a:endParaRPr>
                    </a:p>
                    <a:p>
                      <a:pPr>
                        <a:spcAft>
                          <a:spcPts val="0"/>
                        </a:spcAft>
                      </a:pPr>
                      <a:r>
                        <a:rPr lang="ro-RO" sz="1200" u="none" dirty="0">
                          <a:solidFill>
                            <a:schemeClr val="bg1"/>
                          </a:solidFill>
                          <a:effectLst/>
                        </a:rPr>
                        <a:t>m.jacevicius@lajm.lt</a:t>
                      </a:r>
                      <a:endParaRPr lang="en-GB" sz="1200" u="none" dirty="0">
                        <a:solidFill>
                          <a:schemeClr val="bg1"/>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6839679"/>
                  </a:ext>
                </a:extLst>
              </a:tr>
              <a:tr h="614729">
                <a:tc>
                  <a:txBody>
                    <a:bodyPr/>
                    <a:lstStyle/>
                    <a:p>
                      <a:pPr>
                        <a:spcAft>
                          <a:spcPts val="0"/>
                        </a:spcAft>
                      </a:pPr>
                      <a:r>
                        <a:rPr lang="en-GB" sz="1600" b="1" dirty="0">
                          <a:solidFill>
                            <a:srgbClr val="FF0000"/>
                          </a:solidFill>
                          <a:effectLst/>
                          <a:highlight>
                            <a:srgbClr val="FFFF00"/>
                          </a:highlight>
                        </a:rPr>
                        <a:t>Cargo handling</a:t>
                      </a:r>
                    </a:p>
                  </a:txBody>
                  <a:tcPr marL="55459" marR="55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800" b="1" dirty="0">
                          <a:solidFill>
                            <a:srgbClr val="FF0000"/>
                          </a:solidFill>
                          <a:effectLst/>
                          <a:highlight>
                            <a:srgbClr val="FFFF00"/>
                          </a:highlight>
                        </a:rPr>
                        <a:t>LMA</a:t>
                      </a:r>
                      <a:endParaRPr lang="en-GB" sz="1800" b="1" dirty="0">
                        <a:solidFill>
                          <a:srgbClr val="FF0000"/>
                        </a:solidFill>
                        <a:effectLst/>
                        <a:highlight>
                          <a:srgbClr val="FFFF00"/>
                        </a:highlight>
                      </a:endParaRPr>
                    </a:p>
                  </a:txBody>
                  <a:tcPr marL="55459" marR="55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solidFill>
                            <a:schemeClr val="bg1"/>
                          </a:solidFill>
                          <a:effectLst/>
                        </a:rPr>
                        <a:t>Marcin </a:t>
                      </a:r>
                      <a:r>
                        <a:rPr lang="en-GB" sz="1200" dirty="0" err="1">
                          <a:solidFill>
                            <a:schemeClr val="bg1"/>
                          </a:solidFill>
                          <a:effectLst/>
                        </a:rPr>
                        <a:t>Kluczyk</a:t>
                      </a:r>
                      <a:endParaRPr lang="en-GB" sz="1200" dirty="0">
                        <a:solidFill>
                          <a:schemeClr val="bg1"/>
                        </a:solidFill>
                        <a:effectLst/>
                      </a:endParaRPr>
                    </a:p>
                    <a:p>
                      <a:pPr>
                        <a:spcAft>
                          <a:spcPts val="0"/>
                        </a:spcAft>
                      </a:pPr>
                      <a:r>
                        <a:rPr lang="en-GB" sz="1200" dirty="0">
                          <a:solidFill>
                            <a:schemeClr val="bg1"/>
                          </a:solidFill>
                          <a:effectLst/>
                        </a:rPr>
                        <a:t>m.kluczyk@amw.gdynia.pl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200" dirty="0">
                          <a:solidFill>
                            <a:schemeClr val="bg1"/>
                          </a:solidFill>
                          <a:effectLst/>
                        </a:rPr>
                        <a:t>Andrei </a:t>
                      </a:r>
                      <a:r>
                        <a:rPr lang="ro-RO" sz="1200" dirty="0" err="1">
                          <a:solidFill>
                            <a:schemeClr val="bg1"/>
                          </a:solidFill>
                          <a:effectLst/>
                        </a:rPr>
                        <a:t>Pocora</a:t>
                      </a:r>
                      <a:endParaRPr lang="ro-RO" sz="1200" dirty="0">
                        <a:solidFill>
                          <a:schemeClr val="bg1"/>
                        </a:solidFill>
                        <a:effectLst/>
                      </a:endParaRPr>
                    </a:p>
                    <a:p>
                      <a:pPr>
                        <a:spcAft>
                          <a:spcPts val="0"/>
                        </a:spcAft>
                      </a:pPr>
                      <a:r>
                        <a:rPr lang="ro-RO" sz="1200" dirty="0">
                          <a:solidFill>
                            <a:schemeClr val="bg1"/>
                          </a:solidFill>
                          <a:effectLst/>
                        </a:rPr>
                        <a:t>andrei.pocora@anmb.ro</a:t>
                      </a:r>
                      <a:endParaRPr lang="en-GB" sz="1200" dirty="0">
                        <a:solidFill>
                          <a:schemeClr val="bg1"/>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200" dirty="0" err="1">
                          <a:solidFill>
                            <a:schemeClr val="bg1"/>
                          </a:solidFill>
                          <a:effectLst/>
                        </a:rPr>
                        <a:t>Veselin</a:t>
                      </a:r>
                      <a:r>
                        <a:rPr lang="ro-RO" sz="1200" dirty="0">
                          <a:solidFill>
                            <a:schemeClr val="bg1"/>
                          </a:solidFill>
                          <a:effectLst/>
                        </a:rPr>
                        <a:t> </a:t>
                      </a:r>
                      <a:r>
                        <a:rPr lang="ro-RO" sz="1200" dirty="0" err="1">
                          <a:solidFill>
                            <a:schemeClr val="bg1"/>
                          </a:solidFill>
                          <a:effectLst/>
                        </a:rPr>
                        <a:t>Atanassov</a:t>
                      </a:r>
                      <a:endParaRPr lang="ro-RO" sz="1200" dirty="0">
                        <a:solidFill>
                          <a:schemeClr val="bg1"/>
                        </a:solidFill>
                        <a:effectLst/>
                      </a:endParaRPr>
                    </a:p>
                    <a:p>
                      <a:pPr>
                        <a:spcAft>
                          <a:spcPts val="0"/>
                        </a:spcAft>
                      </a:pPr>
                      <a:r>
                        <a:rPr lang="ro-RO" sz="1200" dirty="0">
                          <a:solidFill>
                            <a:schemeClr val="bg1"/>
                          </a:solidFill>
                          <a:effectLst/>
                        </a:rPr>
                        <a:t>atanasov@nvna.eu</a:t>
                      </a:r>
                      <a:endParaRPr lang="en-GB" sz="1200" dirty="0">
                        <a:solidFill>
                          <a:schemeClr val="bg1"/>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u="none" dirty="0">
                          <a:solidFill>
                            <a:schemeClr val="bg1"/>
                          </a:solidFill>
                          <a:effectLst/>
                        </a:rPr>
                        <a:t>Taner Albayrak</a:t>
                      </a:r>
                    </a:p>
                    <a:p>
                      <a:pPr>
                        <a:spcAft>
                          <a:spcPts val="0"/>
                        </a:spcAft>
                      </a:pPr>
                      <a:r>
                        <a:rPr lang="ro-RO" sz="1200" u="none" dirty="0" err="1">
                          <a:solidFill>
                            <a:schemeClr val="bg1"/>
                          </a:solidFill>
                          <a:effectLst/>
                        </a:rPr>
                        <a:t>Ergun</a:t>
                      </a:r>
                      <a:r>
                        <a:rPr lang="ro-RO" sz="1200" u="none" dirty="0">
                          <a:solidFill>
                            <a:schemeClr val="bg1"/>
                          </a:solidFill>
                          <a:effectLst/>
                        </a:rPr>
                        <a:t> Demirel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chemeClr val="bg1"/>
                          </a:solidFill>
                          <a:effectLst/>
                          <a:hlinkClick r:id="rId9">
                            <a:extLst>
                              <a:ext uri="{A12FA001-AC4F-418D-AE19-62706E023703}">
                                <ahyp:hlinkClr xmlns:ahyp="http://schemas.microsoft.com/office/drawing/2018/hyperlinkcolor" val="tx"/>
                              </a:ext>
                            </a:extLst>
                          </a:hlinkClick>
                        </a:rPr>
                        <a:t>talbayrak@pirireis.edu.tr </a:t>
                      </a:r>
                      <a:endParaRPr lang="en-US" sz="1200" b="0" i="0" u="none" strike="noStrike" dirty="0">
                        <a:solidFill>
                          <a:schemeClr val="bg1"/>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200" u="none" dirty="0">
                          <a:solidFill>
                            <a:schemeClr val="bg1"/>
                          </a:solidFill>
                          <a:effectLst/>
                        </a:rPr>
                        <a:t>Vilma </a:t>
                      </a:r>
                      <a:r>
                        <a:rPr lang="ro-RO" sz="1200" u="none" dirty="0" err="1">
                          <a:solidFill>
                            <a:schemeClr val="bg1"/>
                          </a:solidFill>
                          <a:effectLst/>
                        </a:rPr>
                        <a:t>Locaitiene</a:t>
                      </a:r>
                      <a:endParaRPr lang="ro-RO" sz="1200" u="none" dirty="0">
                        <a:solidFill>
                          <a:schemeClr val="bg1"/>
                        </a:solidFill>
                        <a:effectLst/>
                      </a:endParaRPr>
                    </a:p>
                    <a:p>
                      <a:pPr>
                        <a:spcAft>
                          <a:spcPts val="0"/>
                        </a:spcAft>
                      </a:pPr>
                      <a:r>
                        <a:rPr lang="ro-RO" sz="1200" u="none" dirty="0" err="1">
                          <a:solidFill>
                            <a:schemeClr val="bg1"/>
                          </a:solidFill>
                          <a:effectLst/>
                          <a:hlinkClick r:id="rId10">
                            <a:extLst>
                              <a:ext uri="{A12FA001-AC4F-418D-AE19-62706E023703}">
                                <ahyp:hlinkClr xmlns:ahyp="http://schemas.microsoft.com/office/drawing/2018/hyperlinkcolor" val="tx"/>
                              </a:ext>
                            </a:extLst>
                          </a:hlinkClick>
                        </a:rPr>
                        <a:t>v.locaitiene@lajm.lt</a:t>
                      </a:r>
                      <a:endParaRPr lang="ro-RO" sz="1200" u="none" dirty="0">
                        <a:solidFill>
                          <a:schemeClr val="bg1"/>
                        </a:solidFill>
                        <a:effectLst/>
                      </a:endParaRPr>
                    </a:p>
                    <a:p>
                      <a:pPr>
                        <a:spcAft>
                          <a:spcPts val="0"/>
                        </a:spcAft>
                      </a:pPr>
                      <a:r>
                        <a:rPr lang="ro-RO" sz="1200" u="none" dirty="0" err="1">
                          <a:solidFill>
                            <a:schemeClr val="bg1"/>
                          </a:solidFill>
                          <a:effectLst/>
                        </a:rPr>
                        <a:t>Steponas</a:t>
                      </a:r>
                      <a:r>
                        <a:rPr lang="ro-RO" sz="1200" u="none" dirty="0">
                          <a:solidFill>
                            <a:schemeClr val="bg1"/>
                          </a:solidFill>
                          <a:effectLst/>
                        </a:rPr>
                        <a:t> </a:t>
                      </a:r>
                      <a:r>
                        <a:rPr lang="ro-RO" sz="1200" u="none" dirty="0" err="1">
                          <a:solidFill>
                            <a:schemeClr val="bg1"/>
                          </a:solidFill>
                          <a:effectLst/>
                        </a:rPr>
                        <a:t>Litvinas</a:t>
                      </a:r>
                      <a:endParaRPr lang="ro-RO" sz="1200" u="none" dirty="0">
                        <a:solidFill>
                          <a:schemeClr val="bg1"/>
                        </a:solidFill>
                        <a:effectLst/>
                      </a:endParaRPr>
                    </a:p>
                    <a:p>
                      <a:pPr>
                        <a:spcAft>
                          <a:spcPts val="0"/>
                        </a:spcAft>
                      </a:pPr>
                      <a:r>
                        <a:rPr lang="ro-RO" sz="1200" u="none" dirty="0" err="1">
                          <a:solidFill>
                            <a:schemeClr val="bg1"/>
                          </a:solidFill>
                          <a:effectLst/>
                        </a:rPr>
                        <a:t>s.litvinas@lajm.lt</a:t>
                      </a:r>
                      <a:endParaRPr lang="ro-RO" sz="1200" u="none" dirty="0">
                        <a:solidFill>
                          <a:schemeClr val="bg1"/>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059907"/>
                  </a:ext>
                </a:extLst>
              </a:tr>
              <a:tr h="859078">
                <a:tc>
                  <a:txBody>
                    <a:bodyPr/>
                    <a:lstStyle/>
                    <a:p>
                      <a:pPr>
                        <a:spcAft>
                          <a:spcPts val="0"/>
                        </a:spcAft>
                      </a:pPr>
                      <a:r>
                        <a:rPr lang="en-GB" sz="1600" b="1" dirty="0">
                          <a:solidFill>
                            <a:srgbClr val="FF0000"/>
                          </a:solidFill>
                          <a:effectLst/>
                          <a:highlight>
                            <a:srgbClr val="FFFF00"/>
                          </a:highlight>
                        </a:rPr>
                        <a:t>Ship Handling and Manoeuvring</a:t>
                      </a:r>
                    </a:p>
                  </a:txBody>
                  <a:tcPr marL="55459" marR="55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a:solidFill>
                            <a:srgbClr val="FF0000"/>
                          </a:solidFill>
                          <a:effectLst/>
                          <a:highlight>
                            <a:srgbClr val="FFFF00"/>
                          </a:highlight>
                        </a:rPr>
                        <a:t>RNA</a:t>
                      </a:r>
                    </a:p>
                  </a:txBody>
                  <a:tcPr marL="55459" marR="55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a:solidFill>
                            <a:schemeClr val="bg1"/>
                          </a:solidFill>
                          <a:effectLst/>
                        </a:rPr>
                        <a:t>Piotr Zwolan</a:t>
                      </a:r>
                    </a:p>
                    <a:p>
                      <a:pPr>
                        <a:spcAft>
                          <a:spcPts val="0"/>
                        </a:spcAft>
                      </a:pPr>
                      <a:r>
                        <a:rPr lang="pl-PL" sz="1200">
                          <a:solidFill>
                            <a:schemeClr val="bg1"/>
                          </a:solidFill>
                          <a:effectLst/>
                        </a:rPr>
                        <a:t>p.zwolan@amw.gdynia.pl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err="1">
                          <a:solidFill>
                            <a:schemeClr val="bg1"/>
                          </a:solidFill>
                          <a:effectLst/>
                        </a:rPr>
                        <a:t>Lupu</a:t>
                      </a:r>
                      <a:r>
                        <a:rPr lang="en-US" sz="1200" dirty="0">
                          <a:solidFill>
                            <a:schemeClr val="bg1"/>
                          </a:solidFill>
                          <a:effectLst/>
                        </a:rPr>
                        <a:t> Sergiu</a:t>
                      </a:r>
                      <a:endParaRPr lang="ro-RO" sz="1200" dirty="0">
                        <a:solidFill>
                          <a:schemeClr val="bg1"/>
                        </a:solidFill>
                        <a:effectLst/>
                      </a:endParaRPr>
                    </a:p>
                    <a:p>
                      <a:pPr>
                        <a:spcAft>
                          <a:spcPts val="0"/>
                        </a:spcAft>
                      </a:pPr>
                      <a:r>
                        <a:rPr lang="ro-RO" sz="1200" dirty="0">
                          <a:solidFill>
                            <a:schemeClr val="bg1"/>
                          </a:solidFill>
                          <a:effectLst/>
                        </a:rPr>
                        <a:t>sergiu.lupu@anmb.ro</a:t>
                      </a:r>
                      <a:endParaRPr lang="pl-PL" sz="1200" dirty="0">
                        <a:solidFill>
                          <a:schemeClr val="bg1"/>
                        </a:solidFill>
                        <a:effectLst/>
                      </a:endParaRPr>
                    </a:p>
                    <a:p>
                      <a:pPr>
                        <a:spcAft>
                          <a:spcPts val="0"/>
                        </a:spcAft>
                      </a:pPr>
                      <a:endParaRPr lang="pl-PL" sz="1200" dirty="0">
                        <a:solidFill>
                          <a:schemeClr val="bg1"/>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dirty="0">
                          <a:solidFill>
                            <a:schemeClr val="bg1"/>
                          </a:solidFill>
                          <a:effectLst/>
                        </a:rPr>
                        <a:t>Georgi Dimitrov</a:t>
                      </a:r>
                    </a:p>
                    <a:p>
                      <a:pPr>
                        <a:spcAft>
                          <a:spcPts val="0"/>
                        </a:spcAft>
                      </a:pPr>
                      <a:r>
                        <a:rPr lang="pl-PL" sz="1200" dirty="0">
                          <a:solidFill>
                            <a:schemeClr val="bg1"/>
                          </a:solidFill>
                          <a:effectLst/>
                        </a:rPr>
                        <a:t>Milen Dolapchiev</a:t>
                      </a:r>
                    </a:p>
                    <a:p>
                      <a:pPr>
                        <a:spcAft>
                          <a:spcPts val="0"/>
                        </a:spcAft>
                      </a:pPr>
                      <a:r>
                        <a:rPr lang="pl-PL" sz="1200" dirty="0">
                          <a:solidFill>
                            <a:schemeClr val="bg1"/>
                          </a:solidFill>
                          <a:effectLst/>
                        </a:rPr>
                        <a:t>g.dimitrov@nvna.eu</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u="none" dirty="0">
                          <a:solidFill>
                            <a:schemeClr val="bg1"/>
                          </a:solidFill>
                          <a:effectLst/>
                        </a:rPr>
                        <a:t>Taner Albayrak</a:t>
                      </a:r>
                    </a:p>
                    <a:p>
                      <a:pPr>
                        <a:spcAft>
                          <a:spcPts val="0"/>
                        </a:spcAft>
                      </a:pPr>
                      <a:r>
                        <a:rPr lang="pl-PL" sz="1200" u="none" dirty="0">
                          <a:solidFill>
                            <a:schemeClr val="bg1"/>
                          </a:solidFill>
                          <a:effectLst/>
                        </a:rPr>
                        <a:t>Ergun Demirel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chemeClr val="bg1"/>
                          </a:solidFill>
                          <a:effectLst/>
                          <a:hlinkClick r:id="rId9">
                            <a:extLst>
                              <a:ext uri="{A12FA001-AC4F-418D-AE19-62706E023703}">
                                <ahyp:hlinkClr xmlns:ahyp="http://schemas.microsoft.com/office/drawing/2018/hyperlinkcolor" val="tx"/>
                              </a:ext>
                            </a:extLst>
                          </a:hlinkClick>
                        </a:rPr>
                        <a:t>talbayrak@pirireis.edu.tr </a:t>
                      </a:r>
                      <a:endParaRPr lang="en-US" sz="1200" b="0" i="0" u="none" strike="noStrike" dirty="0">
                        <a:solidFill>
                          <a:schemeClr val="bg1"/>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u="none" dirty="0">
                          <a:solidFill>
                            <a:schemeClr val="bg1"/>
                          </a:solidFill>
                          <a:effectLst/>
                        </a:rPr>
                        <a:t>Arvydas Jankauskas</a:t>
                      </a:r>
                    </a:p>
                    <a:p>
                      <a:pPr>
                        <a:spcAft>
                          <a:spcPts val="0"/>
                        </a:spcAft>
                      </a:pPr>
                      <a:r>
                        <a:rPr lang="pl-PL" sz="1200" u="none" dirty="0">
                          <a:solidFill>
                            <a:schemeClr val="bg1"/>
                          </a:solidFill>
                          <a:effectLst/>
                        </a:rPr>
                        <a:t>a.jankauskas@lajm.lt</a:t>
                      </a:r>
                    </a:p>
                    <a:p>
                      <a:pPr>
                        <a:spcAft>
                          <a:spcPts val="0"/>
                        </a:spcAft>
                      </a:pPr>
                      <a:endParaRPr lang="pl-PL" sz="1200" u="none" dirty="0">
                        <a:solidFill>
                          <a:schemeClr val="bg1"/>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187032"/>
                  </a:ext>
                </a:extLst>
              </a:tr>
              <a:tr h="726138">
                <a:tc>
                  <a:txBody>
                    <a:bodyPr/>
                    <a:lstStyle/>
                    <a:p>
                      <a:pPr>
                        <a:spcAft>
                          <a:spcPts val="0"/>
                        </a:spcAft>
                      </a:pPr>
                      <a:r>
                        <a:rPr lang="en-GB" sz="1600" b="1" dirty="0">
                          <a:solidFill>
                            <a:srgbClr val="FF0000"/>
                          </a:solidFill>
                          <a:effectLst/>
                          <a:highlight>
                            <a:srgbClr val="FFFF00"/>
                          </a:highlight>
                        </a:rPr>
                        <a:t>Radar Navigation</a:t>
                      </a:r>
                    </a:p>
                  </a:txBody>
                  <a:tcPr marL="55459" marR="55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800" b="1" dirty="0">
                          <a:solidFill>
                            <a:srgbClr val="FF0000"/>
                          </a:solidFill>
                          <a:effectLst/>
                          <a:highlight>
                            <a:srgbClr val="FFFF00"/>
                          </a:highlight>
                        </a:rPr>
                        <a:t>NVNA</a:t>
                      </a:r>
                      <a:endParaRPr lang="en-GB" sz="1800" b="1" dirty="0">
                        <a:solidFill>
                          <a:srgbClr val="FF0000"/>
                        </a:solidFill>
                        <a:effectLst/>
                        <a:highlight>
                          <a:srgbClr val="FFFF00"/>
                        </a:highlight>
                      </a:endParaRPr>
                    </a:p>
                  </a:txBody>
                  <a:tcPr marL="55459" marR="55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dirty="0">
                          <a:solidFill>
                            <a:schemeClr val="bg1"/>
                          </a:solidFill>
                          <a:effectLst/>
                        </a:rPr>
                        <a:t>Piotr Zwolan</a:t>
                      </a:r>
                    </a:p>
                    <a:p>
                      <a:pPr>
                        <a:spcAft>
                          <a:spcPts val="0"/>
                        </a:spcAft>
                      </a:pPr>
                      <a:r>
                        <a:rPr lang="pl-PL" sz="1200" dirty="0">
                          <a:solidFill>
                            <a:schemeClr val="bg1"/>
                          </a:solidFill>
                          <a:effectLst/>
                        </a:rPr>
                        <a:t>p.zwolan@amw.gdynia.pl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err="1">
                          <a:solidFill>
                            <a:schemeClr val="bg1"/>
                          </a:solidFill>
                          <a:effectLst/>
                        </a:rPr>
                        <a:t>Lupu</a:t>
                      </a:r>
                      <a:r>
                        <a:rPr lang="en-US" sz="1200" dirty="0">
                          <a:solidFill>
                            <a:schemeClr val="bg1"/>
                          </a:solidFill>
                          <a:effectLst/>
                        </a:rPr>
                        <a:t> Sergiu</a:t>
                      </a:r>
                      <a:endParaRPr lang="ro-RO" sz="1200" dirty="0">
                        <a:solidFill>
                          <a:schemeClr val="bg1"/>
                        </a:solidFill>
                        <a:effectLst/>
                      </a:endParaRPr>
                    </a:p>
                    <a:p>
                      <a:pPr>
                        <a:spcAft>
                          <a:spcPts val="0"/>
                        </a:spcAft>
                      </a:pPr>
                      <a:r>
                        <a:rPr lang="ro-RO" sz="1200" dirty="0">
                          <a:solidFill>
                            <a:schemeClr val="bg1"/>
                          </a:solidFill>
                          <a:effectLst/>
                        </a:rPr>
                        <a:t>sergiu.lupu@anmb.ro</a:t>
                      </a:r>
                      <a:endParaRPr lang="pl-PL" sz="1200" dirty="0">
                        <a:solidFill>
                          <a:schemeClr val="bg1"/>
                        </a:solidFill>
                        <a:effectLst/>
                      </a:endParaRPr>
                    </a:p>
                    <a:p>
                      <a:pPr>
                        <a:spcAft>
                          <a:spcPts val="0"/>
                        </a:spcAft>
                      </a:pPr>
                      <a:endParaRPr lang="pl-PL" sz="1200" dirty="0">
                        <a:solidFill>
                          <a:schemeClr val="bg1"/>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dirty="0">
                          <a:solidFill>
                            <a:schemeClr val="bg1"/>
                          </a:solidFill>
                          <a:effectLst/>
                        </a:rPr>
                        <a:t>Milen Dolapchiev</a:t>
                      </a:r>
                    </a:p>
                    <a:p>
                      <a:pPr>
                        <a:spcAft>
                          <a:spcPts val="0"/>
                        </a:spcAft>
                      </a:pPr>
                      <a:r>
                        <a:rPr lang="pl-PL" sz="1200" dirty="0">
                          <a:solidFill>
                            <a:schemeClr val="bg1"/>
                          </a:solidFill>
                          <a:effectLst/>
                        </a:rPr>
                        <a:t>Chavdar Alexandrov</a:t>
                      </a:r>
                    </a:p>
                    <a:p>
                      <a:pPr>
                        <a:spcAft>
                          <a:spcPts val="0"/>
                        </a:spcAft>
                      </a:pPr>
                      <a:r>
                        <a:rPr lang="pl-PL" sz="1200" dirty="0">
                          <a:solidFill>
                            <a:schemeClr val="bg1"/>
                          </a:solidFill>
                          <a:effectLst/>
                        </a:rPr>
                        <a:t>Ch.alexandrov@nvna.eu</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u="none" dirty="0">
                          <a:solidFill>
                            <a:schemeClr val="bg1"/>
                          </a:solidFill>
                          <a:effectLst/>
                        </a:rPr>
                        <a:t>Taner Albayrak</a:t>
                      </a:r>
                    </a:p>
                    <a:p>
                      <a:pPr>
                        <a:spcAft>
                          <a:spcPts val="0"/>
                        </a:spcAft>
                      </a:pPr>
                      <a:r>
                        <a:rPr lang="pl-PL" sz="1200" u="none" dirty="0">
                          <a:solidFill>
                            <a:schemeClr val="bg1"/>
                          </a:solidFill>
                          <a:effectLst/>
                        </a:rPr>
                        <a:t>Selcuk Solmaz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chemeClr val="bg1"/>
                          </a:solidFill>
                          <a:effectLst/>
                          <a:hlinkClick r:id="rId9">
                            <a:extLst>
                              <a:ext uri="{A12FA001-AC4F-418D-AE19-62706E023703}">
                                <ahyp:hlinkClr xmlns:ahyp="http://schemas.microsoft.com/office/drawing/2018/hyperlinkcolor" val="tx"/>
                              </a:ext>
                            </a:extLst>
                          </a:hlinkClick>
                        </a:rPr>
                        <a:t>talbayrak@pirireis.edu.tr </a:t>
                      </a:r>
                      <a:endParaRPr lang="en-US" sz="1200" b="0" i="0" u="none" strike="noStrike" dirty="0">
                        <a:solidFill>
                          <a:schemeClr val="bg1"/>
                        </a:solidFill>
                        <a:effectLst/>
                        <a:latin typeface="Calibri" panose="020F0502020204030204" pitchFamily="34" charset="0"/>
                      </a:endParaRPr>
                    </a:p>
                    <a:p>
                      <a:pPr>
                        <a:spcAft>
                          <a:spcPts val="0"/>
                        </a:spcAft>
                      </a:pPr>
                      <a:endParaRPr lang="pl-PL" sz="1200" u="none" dirty="0">
                        <a:solidFill>
                          <a:schemeClr val="bg1"/>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u="none" dirty="0">
                          <a:solidFill>
                            <a:schemeClr val="bg1"/>
                          </a:solidFill>
                          <a:effectLst/>
                        </a:rPr>
                        <a:t>Arvydas Jankauskas</a:t>
                      </a:r>
                    </a:p>
                    <a:p>
                      <a:pPr>
                        <a:spcAft>
                          <a:spcPts val="0"/>
                        </a:spcAft>
                      </a:pPr>
                      <a:r>
                        <a:rPr lang="pl-PL" sz="1200" u="none" dirty="0">
                          <a:solidFill>
                            <a:schemeClr val="bg1"/>
                          </a:solidFill>
                          <a:effectLst/>
                        </a:rPr>
                        <a:t>a.jankauskas@lajm.lt</a:t>
                      </a:r>
                    </a:p>
                    <a:p>
                      <a:pPr>
                        <a:spcAft>
                          <a:spcPts val="0"/>
                        </a:spcAft>
                      </a:pPr>
                      <a:r>
                        <a:rPr lang="pl-PL" sz="1200" u="none" dirty="0">
                          <a:solidFill>
                            <a:schemeClr val="bg1"/>
                          </a:solidFill>
                          <a:effectLst/>
                        </a:rPr>
                        <a:t>Kestutis Zalys</a:t>
                      </a:r>
                    </a:p>
                    <a:p>
                      <a:pPr>
                        <a:spcAft>
                          <a:spcPts val="0"/>
                        </a:spcAft>
                      </a:pPr>
                      <a:r>
                        <a:rPr lang="pl-PL" sz="1200" u="none" dirty="0">
                          <a:solidFill>
                            <a:schemeClr val="bg1"/>
                          </a:solidFill>
                          <a:effectLst/>
                          <a:hlinkClick r:id="rId11">
                            <a:extLst>
                              <a:ext uri="{A12FA001-AC4F-418D-AE19-62706E023703}">
                                <ahyp:hlinkClr xmlns:ahyp="http://schemas.microsoft.com/office/drawing/2018/hyperlinkcolor" val="tx"/>
                              </a:ext>
                            </a:extLst>
                          </a:hlinkClick>
                        </a:rPr>
                        <a:t>k.zalys@lajm.lt</a:t>
                      </a:r>
                      <a:endParaRPr lang="pl-PL" sz="1200" u="none" dirty="0">
                        <a:solidFill>
                          <a:schemeClr val="bg1"/>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630102"/>
                  </a:ext>
                </a:extLst>
              </a:tr>
            </a:tbl>
          </a:graphicData>
        </a:graphic>
      </p:graphicFrame>
      <p:sp>
        <p:nvSpPr>
          <p:cNvPr id="16" name="TextBox 15">
            <a:extLst>
              <a:ext uri="{FF2B5EF4-FFF2-40B4-BE49-F238E27FC236}">
                <a16:creationId xmlns:a16="http://schemas.microsoft.com/office/drawing/2014/main" id="{A2049D8B-1742-F2A4-A5B5-8D9D1C2F2860}"/>
              </a:ext>
            </a:extLst>
          </p:cNvPr>
          <p:cNvSpPr txBox="1"/>
          <p:nvPr/>
        </p:nvSpPr>
        <p:spPr>
          <a:xfrm>
            <a:off x="3630384" y="1382078"/>
            <a:ext cx="8226636" cy="646331"/>
          </a:xfrm>
          <a:prstGeom prst="rect">
            <a:avLst/>
          </a:prstGeom>
          <a:noFill/>
          <a:ln>
            <a:solidFill>
              <a:schemeClr val="accent1">
                <a:lumMod val="20000"/>
                <a:lumOff val="80000"/>
              </a:schemeClr>
            </a:solidFill>
          </a:ln>
        </p:spPr>
        <p:txBody>
          <a:bodyPr wrap="square">
            <a:spAutoFit/>
          </a:bodyPr>
          <a:lstStyle/>
          <a:p>
            <a:pPr>
              <a:spcBef>
                <a:spcPts val="600"/>
              </a:spcBef>
            </a:pPr>
            <a:r>
              <a:rPr lang="en-US" sz="1800" dirty="0">
                <a:solidFill>
                  <a:srgbClr val="FF0000"/>
                </a:solidFill>
                <a:highlight>
                  <a:srgbClr val="FFFF00"/>
                </a:highlight>
              </a:rPr>
              <a:t>- by 6</a:t>
            </a:r>
            <a:r>
              <a:rPr lang="en-US" sz="1800" baseline="30000" dirty="0">
                <a:solidFill>
                  <a:srgbClr val="FF0000"/>
                </a:solidFill>
                <a:highlight>
                  <a:srgbClr val="FFFF00"/>
                </a:highlight>
              </a:rPr>
              <a:t>th</a:t>
            </a:r>
            <a:r>
              <a:rPr lang="en-US" sz="1800" dirty="0">
                <a:solidFill>
                  <a:srgbClr val="FF0000"/>
                </a:solidFill>
                <a:highlight>
                  <a:srgbClr val="FFFF00"/>
                </a:highlight>
              </a:rPr>
              <a:t> of September (</a:t>
            </a:r>
            <a:r>
              <a:rPr lang="en-US" sz="1800" dirty="0" err="1">
                <a:solidFill>
                  <a:srgbClr val="FF0000"/>
                </a:solidFill>
                <a:highlight>
                  <a:srgbClr val="FFFF00"/>
                </a:highlight>
              </a:rPr>
              <a:t>C3</a:t>
            </a:r>
            <a:r>
              <a:rPr lang="en-US" sz="1800" dirty="0">
                <a:solidFill>
                  <a:srgbClr val="FF0000"/>
                </a:solidFill>
                <a:highlight>
                  <a:srgbClr val="FFFF00"/>
                </a:highlight>
              </a:rPr>
              <a:t>) each partner will </a:t>
            </a:r>
            <a:r>
              <a:rPr lang="en-US" dirty="0">
                <a:solidFill>
                  <a:srgbClr val="FF0000"/>
                </a:solidFill>
                <a:highlight>
                  <a:srgbClr val="FFFF00"/>
                </a:highlight>
              </a:rPr>
              <a:t>assign the responsible persons for modules development</a:t>
            </a:r>
            <a:r>
              <a:rPr lang="en-GB" sz="1800" dirty="0">
                <a:solidFill>
                  <a:srgbClr val="FF0000"/>
                </a:solidFill>
                <a:highlight>
                  <a:srgbClr val="FFFF00"/>
                </a:highlight>
              </a:rPr>
              <a:t>.</a:t>
            </a:r>
          </a:p>
        </p:txBody>
      </p:sp>
    </p:spTree>
    <p:extLst>
      <p:ext uri="{BB962C8B-B14F-4D97-AF65-F5344CB8AC3E}">
        <p14:creationId xmlns:p14="http://schemas.microsoft.com/office/powerpoint/2010/main" val="381896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Process 3"/>
          <p:cNvSpPr/>
          <p:nvPr/>
        </p:nvSpPr>
        <p:spPr>
          <a:xfrm>
            <a:off x="2724002" y="1101176"/>
            <a:ext cx="6106714" cy="1535736"/>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a:solidFill>
                  <a:srgbClr val="0000FF"/>
                </a:solidFill>
              </a:rPr>
              <a:t>O</a:t>
            </a:r>
            <a:r>
              <a:rPr lang="en-US" sz="2400" b="1" dirty="0">
                <a:solidFill>
                  <a:srgbClr val="0000FF"/>
                </a:solidFill>
              </a:rPr>
              <a:t>4</a:t>
            </a:r>
            <a:r>
              <a:rPr lang="ro-RO" sz="2400" b="1" dirty="0">
                <a:solidFill>
                  <a:srgbClr val="0000FF"/>
                </a:solidFill>
              </a:rPr>
              <a:t> </a:t>
            </a:r>
            <a:r>
              <a:rPr lang="en-US" sz="2400" b="1" dirty="0">
                <a:solidFill>
                  <a:srgbClr val="0000FF"/>
                </a:solidFill>
              </a:rPr>
              <a:t>“</a:t>
            </a:r>
            <a:r>
              <a:rPr lang="en-GB" sz="2400" b="1" i="0" u="none" strike="noStrike" baseline="0" dirty="0">
                <a:solidFill>
                  <a:srgbClr val="0000FF"/>
                </a:solidFill>
                <a:latin typeface="FreeSans"/>
              </a:rPr>
              <a:t>Joint scientific research partnership for building a more efficient and effective teaching learning environment based on simulation facilities</a:t>
            </a:r>
            <a:r>
              <a:rPr lang="en-US" sz="2400" b="1" dirty="0">
                <a:solidFill>
                  <a:srgbClr val="0000FF"/>
                </a:solidFill>
              </a:rPr>
              <a:t>”</a:t>
            </a:r>
          </a:p>
        </p:txBody>
      </p:sp>
      <p:sp>
        <p:nvSpPr>
          <p:cNvPr id="5" name="Rectangle 4"/>
          <p:cNvSpPr/>
          <p:nvPr/>
        </p:nvSpPr>
        <p:spPr>
          <a:xfrm>
            <a:off x="261764" y="3613481"/>
            <a:ext cx="1774140" cy="646331"/>
          </a:xfrm>
          <a:prstGeom prst="rect">
            <a:avLst/>
          </a:prstGeom>
        </p:spPr>
        <p:txBody>
          <a:bodyPr wrap="none">
            <a:spAutoFit/>
          </a:bodyPr>
          <a:lstStyle/>
          <a:p>
            <a:pPr marL="0" lvl="1"/>
            <a:r>
              <a:rPr lang="en-US" b="1" i="1" dirty="0">
                <a:solidFill>
                  <a:srgbClr val="FFFF00"/>
                </a:solidFill>
              </a:rPr>
              <a:t>George Dimitrov</a:t>
            </a:r>
          </a:p>
          <a:p>
            <a:pPr marL="0" lvl="1"/>
            <a:endParaRPr lang="en-US" sz="1800" b="0" i="1" u="none" strike="noStrike" dirty="0">
              <a:solidFill>
                <a:schemeClr val="bg1"/>
              </a:solidFill>
              <a:effectLst/>
              <a:latin typeface="Calibri" panose="020F0502020204030204" pitchFamily="34" charset="0"/>
            </a:endParaRPr>
          </a:p>
        </p:txBody>
      </p:sp>
      <p:sp>
        <p:nvSpPr>
          <p:cNvPr id="9" name="Rectangle 8"/>
          <p:cNvSpPr/>
          <p:nvPr/>
        </p:nvSpPr>
        <p:spPr>
          <a:xfrm>
            <a:off x="9146450" y="1684378"/>
            <a:ext cx="2642070" cy="369332"/>
          </a:xfrm>
          <a:prstGeom prst="rect">
            <a:avLst/>
          </a:prstGeom>
        </p:spPr>
        <p:txBody>
          <a:bodyPr wrap="none">
            <a:spAutoFit/>
          </a:bodyPr>
          <a:lstStyle/>
          <a:p>
            <a:r>
              <a:rPr lang="en-US" b="1" dirty="0">
                <a:solidFill>
                  <a:srgbClr val="00B0F0"/>
                </a:solidFill>
                <a:highlight>
                  <a:srgbClr val="FFFF00"/>
                </a:highlight>
              </a:rPr>
              <a:t>May</a:t>
            </a:r>
            <a:r>
              <a:rPr lang="ro-RO" b="1" dirty="0">
                <a:solidFill>
                  <a:srgbClr val="00B0F0"/>
                </a:solidFill>
                <a:highlight>
                  <a:srgbClr val="FFFF00"/>
                </a:highlight>
              </a:rPr>
              <a:t> 202</a:t>
            </a:r>
            <a:r>
              <a:rPr lang="en-US" b="1" dirty="0">
                <a:solidFill>
                  <a:srgbClr val="00B0F0"/>
                </a:solidFill>
                <a:highlight>
                  <a:srgbClr val="FFFF00"/>
                </a:highlight>
              </a:rPr>
              <a:t>3</a:t>
            </a:r>
            <a:r>
              <a:rPr lang="ro-RO" b="1" dirty="0">
                <a:solidFill>
                  <a:srgbClr val="00B0F0"/>
                </a:solidFill>
                <a:highlight>
                  <a:srgbClr val="FFFF00"/>
                </a:highlight>
              </a:rPr>
              <a:t> – </a:t>
            </a:r>
            <a:r>
              <a:rPr lang="en-US" b="1" dirty="0">
                <a:solidFill>
                  <a:srgbClr val="00B0F0"/>
                </a:solidFill>
                <a:highlight>
                  <a:srgbClr val="FFFF00"/>
                </a:highlight>
              </a:rPr>
              <a:t>October</a:t>
            </a:r>
            <a:r>
              <a:rPr lang="ro-RO" b="1" dirty="0">
                <a:solidFill>
                  <a:srgbClr val="00B0F0"/>
                </a:solidFill>
                <a:highlight>
                  <a:srgbClr val="FFFF00"/>
                </a:highlight>
              </a:rPr>
              <a:t> 202</a:t>
            </a:r>
            <a:r>
              <a:rPr lang="en-US" b="1" dirty="0">
                <a:solidFill>
                  <a:srgbClr val="00B0F0"/>
                </a:solidFill>
                <a:highlight>
                  <a:srgbClr val="FFFF00"/>
                </a:highlight>
              </a:rPr>
              <a:t>3</a:t>
            </a:r>
            <a:endParaRPr lang="en-US" dirty="0">
              <a:highlight>
                <a:srgbClr val="FFFF00"/>
              </a:highlight>
            </a:endParaRPr>
          </a:p>
        </p:txBody>
      </p:sp>
      <p:sp>
        <p:nvSpPr>
          <p:cNvPr id="10" name="Rectangle 9"/>
          <p:cNvSpPr/>
          <p:nvPr/>
        </p:nvSpPr>
        <p:spPr>
          <a:xfrm>
            <a:off x="983651" y="1684378"/>
            <a:ext cx="1582484" cy="369332"/>
          </a:xfrm>
          <a:prstGeom prst="rect">
            <a:avLst/>
          </a:prstGeom>
        </p:spPr>
        <p:txBody>
          <a:bodyPr wrap="none">
            <a:spAutoFit/>
          </a:bodyPr>
          <a:lstStyle/>
          <a:p>
            <a:r>
              <a:rPr lang="ro-RO" b="1" dirty="0" err="1">
                <a:solidFill>
                  <a:schemeClr val="accent4">
                    <a:lumMod val="40000"/>
                    <a:lumOff val="60000"/>
                  </a:schemeClr>
                </a:solidFill>
              </a:rPr>
              <a:t>Leader</a:t>
            </a:r>
            <a:r>
              <a:rPr lang="ro-RO" b="1" dirty="0">
                <a:solidFill>
                  <a:schemeClr val="bg1"/>
                </a:solidFill>
              </a:rPr>
              <a:t>: </a:t>
            </a:r>
            <a:r>
              <a:rPr lang="en-US" b="1" dirty="0">
                <a:solidFill>
                  <a:schemeClr val="bg1"/>
                </a:solidFill>
              </a:rPr>
              <a:t> </a:t>
            </a:r>
            <a:r>
              <a:rPr lang="en-US" b="1" u="sng" dirty="0">
                <a:solidFill>
                  <a:srgbClr val="FFFF00"/>
                </a:solidFill>
              </a:rPr>
              <a:t>NVNA</a:t>
            </a:r>
            <a:endParaRPr lang="ro-RO" b="1" u="sng" dirty="0">
              <a:solidFill>
                <a:srgbClr val="FFFF00"/>
              </a:solidFill>
            </a:endParaRPr>
          </a:p>
        </p:txBody>
      </p:sp>
      <p:sp>
        <p:nvSpPr>
          <p:cNvPr id="12" name="Rectangle 11"/>
          <p:cNvSpPr/>
          <p:nvPr/>
        </p:nvSpPr>
        <p:spPr>
          <a:xfrm>
            <a:off x="9318423" y="3613481"/>
            <a:ext cx="3062463" cy="2015936"/>
          </a:xfrm>
          <a:prstGeom prst="rect">
            <a:avLst/>
          </a:prstGeom>
        </p:spPr>
        <p:txBody>
          <a:bodyPr wrap="square">
            <a:spAutoFit/>
          </a:bodyPr>
          <a:lstStyle/>
          <a:p>
            <a:pPr algn="l"/>
            <a:r>
              <a:rPr lang="en-GB" sz="1800" b="0" i="0" u="none" strike="noStrike" baseline="0" dirty="0">
                <a:solidFill>
                  <a:schemeClr val="bg1"/>
                </a:solidFill>
                <a:latin typeface="FreeSans"/>
              </a:rPr>
              <a:t>- </a:t>
            </a:r>
            <a:r>
              <a:rPr lang="en-GB" dirty="0">
                <a:solidFill>
                  <a:schemeClr val="bg1"/>
                </a:solidFill>
                <a:latin typeface="FreeSans"/>
              </a:rPr>
              <a:t>t</a:t>
            </a:r>
            <a:r>
              <a:rPr lang="en-GB" sz="1800" b="0" i="0" u="none" strike="noStrike" baseline="0" dirty="0">
                <a:solidFill>
                  <a:schemeClr val="bg1"/>
                </a:solidFill>
                <a:latin typeface="FreeSans"/>
              </a:rPr>
              <a:t>he studies will be</a:t>
            </a:r>
          </a:p>
          <a:p>
            <a:pPr algn="l"/>
            <a:r>
              <a:rPr lang="en-GB" sz="1800" b="0" i="0" u="none" strike="noStrike" baseline="0" dirty="0">
                <a:solidFill>
                  <a:schemeClr val="bg1"/>
                </a:solidFill>
                <a:latin typeface="FreeSans"/>
              </a:rPr>
              <a:t>presented on project conferences and will be further published in</a:t>
            </a:r>
          </a:p>
          <a:p>
            <a:pPr algn="l"/>
            <a:r>
              <a:rPr lang="en-GB" sz="1800" b="0" i="0" u="none" strike="noStrike" baseline="0" dirty="0">
                <a:solidFill>
                  <a:schemeClr val="bg1"/>
                </a:solidFill>
                <a:latin typeface="FreeSans"/>
              </a:rPr>
              <a:t>open access international journals for dissemination.</a:t>
            </a:r>
          </a:p>
          <a:p>
            <a:pPr algn="l"/>
            <a:endPar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Flowchart: Process 12"/>
          <p:cNvSpPr/>
          <p:nvPr/>
        </p:nvSpPr>
        <p:spPr>
          <a:xfrm>
            <a:off x="154858" y="3009413"/>
            <a:ext cx="2196244" cy="44838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0070C0"/>
                </a:solidFill>
              </a:rPr>
              <a:t>WORKING GROUP</a:t>
            </a:r>
            <a:endParaRPr lang="en-US" dirty="0" err="1"/>
          </a:p>
        </p:txBody>
      </p:sp>
      <p:sp>
        <p:nvSpPr>
          <p:cNvPr id="14" name="Flowchart: Process 13"/>
          <p:cNvSpPr/>
          <p:nvPr/>
        </p:nvSpPr>
        <p:spPr>
          <a:xfrm>
            <a:off x="4458684" y="2980612"/>
            <a:ext cx="2196244" cy="44838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0070C0"/>
                </a:solidFill>
              </a:rPr>
              <a:t>WHAT TO DO</a:t>
            </a:r>
            <a:r>
              <a:rPr lang="en-US" b="1" dirty="0">
                <a:solidFill>
                  <a:srgbClr val="0070C0"/>
                </a:solidFill>
              </a:rPr>
              <a:t>?</a:t>
            </a:r>
            <a:endParaRPr lang="en-US" dirty="0"/>
          </a:p>
        </p:txBody>
      </p:sp>
      <p:sp>
        <p:nvSpPr>
          <p:cNvPr id="15" name="Flowchart: Process 14"/>
          <p:cNvSpPr/>
          <p:nvPr/>
        </p:nvSpPr>
        <p:spPr>
          <a:xfrm>
            <a:off x="9335271" y="3002185"/>
            <a:ext cx="2196244" cy="44838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0070C0"/>
                </a:solidFill>
              </a:rPr>
              <a:t>HOW</a:t>
            </a:r>
            <a:r>
              <a:rPr lang="en-US" b="1" dirty="0">
                <a:solidFill>
                  <a:srgbClr val="0070C0"/>
                </a:solidFill>
              </a:rPr>
              <a:t>?</a:t>
            </a:r>
            <a:endParaRPr lang="en-US" dirty="0"/>
          </a:p>
        </p:txBody>
      </p:sp>
      <p:sp>
        <p:nvSpPr>
          <p:cNvPr id="11" name="Rectangle 10">
            <a:extLst>
              <a:ext uri="{FF2B5EF4-FFF2-40B4-BE49-F238E27FC236}">
                <a16:creationId xmlns:a16="http://schemas.microsoft.com/office/drawing/2014/main" id="{B08A2983-A2F8-4C4C-BC1C-C590A7324681}"/>
              </a:ext>
            </a:extLst>
          </p:cNvPr>
          <p:cNvSpPr/>
          <p:nvPr/>
        </p:nvSpPr>
        <p:spPr>
          <a:xfrm>
            <a:off x="2405554" y="3603961"/>
            <a:ext cx="6743610" cy="3139321"/>
          </a:xfrm>
          <a:prstGeom prst="rect">
            <a:avLst/>
          </a:prstGeom>
        </p:spPr>
        <p:txBody>
          <a:bodyPr wrap="square">
            <a:spAutoFit/>
          </a:bodyPr>
          <a:lstStyle/>
          <a:p>
            <a:pPr algn="l"/>
            <a:r>
              <a:rPr lang="en-GB" sz="1800" b="0" i="0" u="none" strike="noStrike" baseline="0" dirty="0">
                <a:solidFill>
                  <a:schemeClr val="bg1"/>
                </a:solidFill>
                <a:latin typeface="FreeSans"/>
              </a:rPr>
              <a:t>- </a:t>
            </a:r>
            <a:r>
              <a:rPr lang="en-GB" sz="1800" b="1" i="0" u="none" strike="noStrike" baseline="0" dirty="0">
                <a:solidFill>
                  <a:srgbClr val="FF0000"/>
                </a:solidFill>
                <a:highlight>
                  <a:srgbClr val="FFFF00"/>
                </a:highlight>
              </a:rPr>
              <a:t>5 research studies</a:t>
            </a:r>
            <a:r>
              <a:rPr lang="en-GB" sz="1800" b="1" i="0" u="none" strike="noStrike" baseline="0" dirty="0">
                <a:solidFill>
                  <a:schemeClr val="bg1"/>
                </a:solidFill>
              </a:rPr>
              <a:t> </a:t>
            </a:r>
            <a:r>
              <a:rPr lang="en-GB" sz="1800" b="0" i="0" u="none" strike="noStrike" baseline="0" dirty="0">
                <a:solidFill>
                  <a:schemeClr val="bg1"/>
                </a:solidFill>
              </a:rPr>
              <a:t>on simulating environment efficiency and effectiveness for maritime education and training </a:t>
            </a:r>
            <a:r>
              <a:rPr lang="en-GB" sz="1200" b="0" i="0" u="none" strike="noStrike" baseline="0" dirty="0">
                <a:solidFill>
                  <a:srgbClr val="FF0000"/>
                </a:solidFill>
                <a:highlight>
                  <a:srgbClr val="FFFF00"/>
                </a:highlight>
              </a:rPr>
              <a:t>(by </a:t>
            </a:r>
            <a:r>
              <a:rPr lang="en-GB" sz="1200" dirty="0">
                <a:solidFill>
                  <a:srgbClr val="FF0000"/>
                </a:solidFill>
                <a:highlight>
                  <a:srgbClr val="FFFF00"/>
                </a:highlight>
              </a:rPr>
              <a:t>06</a:t>
            </a:r>
            <a:r>
              <a:rPr lang="en-GB" sz="1200" b="0" i="0" u="none" strike="noStrike" baseline="0" dirty="0">
                <a:solidFill>
                  <a:srgbClr val="FF0000"/>
                </a:solidFill>
                <a:highlight>
                  <a:srgbClr val="FFFF00"/>
                </a:highlight>
              </a:rPr>
              <a:t> of </a:t>
            </a:r>
            <a:r>
              <a:rPr lang="ro-RO" sz="1200" b="0" i="0" u="none" strike="noStrike" baseline="0" dirty="0" err="1">
                <a:solidFill>
                  <a:srgbClr val="FF0000"/>
                </a:solidFill>
                <a:highlight>
                  <a:srgbClr val="FFFF00"/>
                </a:highlight>
              </a:rPr>
              <a:t>September</a:t>
            </a:r>
            <a:r>
              <a:rPr lang="en-GB" sz="1200" b="0" i="0" u="none" strike="noStrike" baseline="0" dirty="0">
                <a:solidFill>
                  <a:srgbClr val="FF0000"/>
                </a:solidFill>
                <a:highlight>
                  <a:srgbClr val="FFFF00"/>
                </a:highlight>
              </a:rPr>
              <a:t> 2023)</a:t>
            </a:r>
            <a:r>
              <a:rPr lang="en-GB" sz="1200" dirty="0">
                <a:solidFill>
                  <a:schemeClr val="bg1"/>
                </a:solidFill>
              </a:rPr>
              <a:t>.</a:t>
            </a:r>
          </a:p>
          <a:p>
            <a:pPr marL="285750" indent="-285750" algn="l">
              <a:buFont typeface="Wingdings" panose="05000000000000000000" pitchFamily="2" charset="2"/>
              <a:buChar char="ü"/>
            </a:pPr>
            <a:r>
              <a:rPr lang="en-GB" i="1" dirty="0">
                <a:solidFill>
                  <a:srgbClr val="FFFF00"/>
                </a:solidFill>
              </a:rPr>
              <a:t>C</a:t>
            </a:r>
            <a:r>
              <a:rPr lang="en-GB" sz="1800" b="0" i="1" u="none" strike="noStrike" baseline="0" dirty="0">
                <a:solidFill>
                  <a:srgbClr val="FFFF00"/>
                </a:solidFill>
              </a:rPr>
              <a:t>lass leadership and methods to overcome the limits of virtual education </a:t>
            </a:r>
            <a:r>
              <a:rPr lang="en-GB" sz="1800" b="0" i="0" u="none" strike="noStrike" baseline="0" dirty="0">
                <a:solidFill>
                  <a:schemeClr val="bg1"/>
                </a:solidFill>
              </a:rPr>
              <a:t>- </a:t>
            </a:r>
            <a:r>
              <a:rPr lang="en-GB" sz="1800" b="0" i="0" u="none" strike="noStrike" baseline="0" dirty="0">
                <a:solidFill>
                  <a:srgbClr val="FF0000"/>
                </a:solidFill>
                <a:highlight>
                  <a:srgbClr val="FFFF00"/>
                </a:highlight>
              </a:rPr>
              <a:t>PRU</a:t>
            </a:r>
            <a:r>
              <a:rPr lang="en-GB" sz="1800" b="0" i="0" u="none" strike="noStrike" baseline="0" dirty="0">
                <a:solidFill>
                  <a:schemeClr val="bg1"/>
                </a:solidFill>
              </a:rPr>
              <a:t>; </a:t>
            </a:r>
          </a:p>
          <a:p>
            <a:pPr marL="285750" indent="-285750" algn="l">
              <a:buFont typeface="Wingdings" panose="05000000000000000000" pitchFamily="2" charset="2"/>
              <a:buChar char="ü"/>
            </a:pPr>
            <a:r>
              <a:rPr lang="en-GB" sz="1800" b="0" i="1" u="none" strike="noStrike" baseline="0" dirty="0">
                <a:solidFill>
                  <a:srgbClr val="FFFF00"/>
                </a:solidFill>
              </a:rPr>
              <a:t>Evaluation methods for students on learning by simulating environment </a:t>
            </a:r>
            <a:r>
              <a:rPr lang="en-GB" sz="1800" b="0" i="0" u="none" strike="noStrike" baseline="0" dirty="0">
                <a:solidFill>
                  <a:schemeClr val="bg1"/>
                </a:solidFill>
              </a:rPr>
              <a:t>- </a:t>
            </a:r>
            <a:r>
              <a:rPr lang="en-GB" sz="1800" b="0" i="0" u="none" strike="noStrike" baseline="0" dirty="0">
                <a:solidFill>
                  <a:srgbClr val="FF0000"/>
                </a:solidFill>
                <a:highlight>
                  <a:srgbClr val="FFFF00"/>
                </a:highlight>
              </a:rPr>
              <a:t>PNA</a:t>
            </a:r>
            <a:r>
              <a:rPr lang="en-GB" sz="1800" b="0" i="0" u="none" strike="noStrike" baseline="0" dirty="0">
                <a:solidFill>
                  <a:schemeClr val="bg1"/>
                </a:solidFill>
              </a:rPr>
              <a:t>;</a:t>
            </a:r>
          </a:p>
          <a:p>
            <a:pPr marL="285750" indent="-285750" algn="l">
              <a:buFont typeface="Wingdings" panose="05000000000000000000" pitchFamily="2" charset="2"/>
              <a:buChar char="ü"/>
            </a:pPr>
            <a:r>
              <a:rPr lang="en-GB" sz="1800" b="0" i="1" u="none" strike="noStrike" baseline="0" dirty="0">
                <a:solidFill>
                  <a:srgbClr val="FFFF00"/>
                </a:solidFill>
              </a:rPr>
              <a:t>Virtual scenarios development - </a:t>
            </a:r>
            <a:r>
              <a:rPr lang="en-GB" sz="1800" b="0" i="0" u="none" strike="noStrike" baseline="0" dirty="0">
                <a:solidFill>
                  <a:srgbClr val="FF0000"/>
                </a:solidFill>
                <a:highlight>
                  <a:srgbClr val="FFFF00"/>
                </a:highlight>
              </a:rPr>
              <a:t>NVNA</a:t>
            </a:r>
            <a:r>
              <a:rPr lang="en-GB" sz="1800" b="0" i="0" u="none" strike="noStrike" baseline="0" dirty="0">
                <a:solidFill>
                  <a:schemeClr val="bg1"/>
                </a:solidFill>
                <a:highlight>
                  <a:srgbClr val="FFFF00"/>
                </a:highlight>
              </a:rPr>
              <a:t>;</a:t>
            </a:r>
            <a:r>
              <a:rPr lang="en-GB" sz="1800" b="0" i="0" u="none" strike="noStrike" baseline="0" dirty="0">
                <a:solidFill>
                  <a:schemeClr val="bg1"/>
                </a:solidFill>
              </a:rPr>
              <a:t> </a:t>
            </a:r>
          </a:p>
          <a:p>
            <a:pPr marL="285750" indent="-285750" algn="l">
              <a:buFont typeface="Wingdings" panose="05000000000000000000" pitchFamily="2" charset="2"/>
              <a:buChar char="ü"/>
            </a:pPr>
            <a:r>
              <a:rPr lang="en-GB" i="1" dirty="0">
                <a:solidFill>
                  <a:srgbClr val="FFFF00"/>
                </a:solidFill>
              </a:rPr>
              <a:t>L</a:t>
            </a:r>
            <a:r>
              <a:rPr lang="en-GB" sz="1800" b="0" i="1" u="none" strike="noStrike" baseline="0" dirty="0">
                <a:solidFill>
                  <a:srgbClr val="FFFF00"/>
                </a:solidFill>
              </a:rPr>
              <a:t>eadership studies on bridge team management using the simulators </a:t>
            </a:r>
            <a:r>
              <a:rPr lang="en-GB" sz="1800" b="0" i="0" u="none" strike="noStrike" baseline="0" dirty="0">
                <a:solidFill>
                  <a:schemeClr val="bg1"/>
                </a:solidFill>
              </a:rPr>
              <a:t>- </a:t>
            </a:r>
            <a:r>
              <a:rPr lang="en-GB" sz="1800" b="0" i="0" u="none" strike="noStrike" baseline="0" dirty="0">
                <a:solidFill>
                  <a:srgbClr val="FF0000"/>
                </a:solidFill>
                <a:highlight>
                  <a:srgbClr val="FFFF00"/>
                </a:highlight>
              </a:rPr>
              <a:t>LMA</a:t>
            </a:r>
            <a:r>
              <a:rPr lang="en-GB" sz="1800" b="0" i="0" u="none" strike="noStrike" baseline="0" dirty="0">
                <a:solidFill>
                  <a:schemeClr val="bg1"/>
                </a:solidFill>
              </a:rPr>
              <a:t>; </a:t>
            </a:r>
          </a:p>
          <a:p>
            <a:pPr marL="285750" indent="-285750" algn="l">
              <a:buFont typeface="Wingdings" panose="05000000000000000000" pitchFamily="2" charset="2"/>
              <a:buChar char="ü"/>
            </a:pPr>
            <a:r>
              <a:rPr lang="en-GB" i="1" dirty="0">
                <a:solidFill>
                  <a:srgbClr val="FFFF00"/>
                </a:solidFill>
              </a:rPr>
              <a:t>R</a:t>
            </a:r>
            <a:r>
              <a:rPr lang="en-GB" sz="1800" b="0" i="1" u="none" strike="noStrike" baseline="0" dirty="0">
                <a:solidFill>
                  <a:srgbClr val="FFFF00"/>
                </a:solidFill>
              </a:rPr>
              <a:t>esearch study about connecting solution of simulating facilities of partners </a:t>
            </a:r>
            <a:r>
              <a:rPr lang="en-GB" sz="1800" b="0" i="0" u="none" strike="noStrike" baseline="0" dirty="0">
                <a:solidFill>
                  <a:schemeClr val="bg1"/>
                </a:solidFill>
              </a:rPr>
              <a:t>(academic network of simulators) - </a:t>
            </a:r>
            <a:r>
              <a:rPr lang="ro-RO" sz="1800" b="0" i="0" u="none" strike="noStrike" baseline="0" dirty="0">
                <a:solidFill>
                  <a:srgbClr val="FF0000"/>
                </a:solidFill>
                <a:highlight>
                  <a:srgbClr val="FFFF00"/>
                </a:highlight>
              </a:rPr>
              <a:t>R</a:t>
            </a:r>
            <a:r>
              <a:rPr lang="en-GB" sz="1800" b="0" i="0" u="none" strike="noStrike" baseline="0" dirty="0">
                <a:solidFill>
                  <a:srgbClr val="FF0000"/>
                </a:solidFill>
                <a:highlight>
                  <a:srgbClr val="FFFF00"/>
                </a:highlight>
              </a:rPr>
              <a:t>NA</a:t>
            </a:r>
            <a:r>
              <a:rPr lang="en-GB" sz="1800" b="0" i="0" u="none" strike="noStrike" baseline="0" dirty="0">
                <a:solidFill>
                  <a:schemeClr val="bg1"/>
                </a:solidFill>
                <a:highlight>
                  <a:srgbClr val="FFFF00"/>
                </a:highlight>
              </a:rPr>
              <a:t>.</a:t>
            </a:r>
          </a:p>
        </p:txBody>
      </p:sp>
      <p:grpSp>
        <p:nvGrpSpPr>
          <p:cNvPr id="16" name="Group 15">
            <a:extLst>
              <a:ext uri="{FF2B5EF4-FFF2-40B4-BE49-F238E27FC236}">
                <a16:creationId xmlns:a16="http://schemas.microsoft.com/office/drawing/2014/main" id="{319E4305-2CBB-46B2-B780-714CC65C9F9A}"/>
              </a:ext>
            </a:extLst>
          </p:cNvPr>
          <p:cNvGrpSpPr/>
          <p:nvPr/>
        </p:nvGrpSpPr>
        <p:grpSpPr>
          <a:xfrm>
            <a:off x="2307" y="-7926"/>
            <a:ext cx="12186519" cy="992963"/>
            <a:chOff x="2307" y="-7926"/>
            <a:chExt cx="12186519" cy="992963"/>
          </a:xfrm>
        </p:grpSpPr>
        <p:pic>
          <p:nvPicPr>
            <p:cNvPr id="17" name="Picture 16">
              <a:extLst>
                <a:ext uri="{FF2B5EF4-FFF2-40B4-BE49-F238E27FC236}">
                  <a16:creationId xmlns:a16="http://schemas.microsoft.com/office/drawing/2014/main" id="{38E8FA6F-0CEB-4FE0-A993-62BC2C985E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18" name="Picture 17">
              <a:extLst>
                <a:ext uri="{FF2B5EF4-FFF2-40B4-BE49-F238E27FC236}">
                  <a16:creationId xmlns:a16="http://schemas.microsoft.com/office/drawing/2014/main" id="{9B6D6B98-81FB-4CBA-B15B-B68B00B787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19" name="Rectangle 18">
              <a:extLst>
                <a:ext uri="{FF2B5EF4-FFF2-40B4-BE49-F238E27FC236}">
                  <a16:creationId xmlns:a16="http://schemas.microsoft.com/office/drawing/2014/main" id="{95ADCB1A-41EA-4E4C-BF03-E1FCAE8B6D04}"/>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20" name="Picture 19">
              <a:extLst>
                <a:ext uri="{FF2B5EF4-FFF2-40B4-BE49-F238E27FC236}">
                  <a16:creationId xmlns:a16="http://schemas.microsoft.com/office/drawing/2014/main" id="{D6D75087-B016-4BE3-BD6F-2D52136F7A0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21" name="Picture 20">
              <a:extLst>
                <a:ext uri="{FF2B5EF4-FFF2-40B4-BE49-F238E27FC236}">
                  <a16:creationId xmlns:a16="http://schemas.microsoft.com/office/drawing/2014/main" id="{D63DB60E-42A5-4140-95CF-76A6CD1FF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22" name="Picture 21">
              <a:extLst>
                <a:ext uri="{FF2B5EF4-FFF2-40B4-BE49-F238E27FC236}">
                  <a16:creationId xmlns:a16="http://schemas.microsoft.com/office/drawing/2014/main" id="{F97E249B-F149-4708-9820-79D1F20A0B4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23" name="Picture 22">
              <a:extLst>
                <a:ext uri="{FF2B5EF4-FFF2-40B4-BE49-F238E27FC236}">
                  <a16:creationId xmlns:a16="http://schemas.microsoft.com/office/drawing/2014/main" id="{A0342964-1F28-498A-83FB-B5ECD3FAF3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24" name="Picture 23" descr="logo z przezroczystym">
              <a:extLst>
                <a:ext uri="{FF2B5EF4-FFF2-40B4-BE49-F238E27FC236}">
                  <a16:creationId xmlns:a16="http://schemas.microsoft.com/office/drawing/2014/main" id="{924898A3-46A5-4358-AE89-8A57F33046B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spTree>
    <p:extLst>
      <p:ext uri="{BB962C8B-B14F-4D97-AF65-F5344CB8AC3E}">
        <p14:creationId xmlns:p14="http://schemas.microsoft.com/office/powerpoint/2010/main" val="37861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41ED96-E46F-312E-6793-A685951A3116}"/>
              </a:ext>
            </a:extLst>
          </p:cNvPr>
          <p:cNvSpPr>
            <a:spLocks noGrp="1"/>
          </p:cNvSpPr>
          <p:nvPr>
            <p:ph idx="1"/>
          </p:nvPr>
        </p:nvSpPr>
        <p:spPr>
          <a:xfrm>
            <a:off x="6598468" y="1790247"/>
            <a:ext cx="5185101" cy="3697465"/>
          </a:xfrm>
        </p:spPr>
        <p:txBody>
          <a:bodyPr>
            <a:normAutofit/>
          </a:bodyPr>
          <a:lstStyle/>
          <a:p>
            <a:r>
              <a:rPr lang="en-US" sz="1800" dirty="0">
                <a:solidFill>
                  <a:srgbClr val="FFFFFF"/>
                </a:solidFill>
              </a:rPr>
              <a:t>The studies must be disseminated within conferences</a:t>
            </a:r>
          </a:p>
          <a:p>
            <a:r>
              <a:rPr lang="en-US" sz="1800" dirty="0">
                <a:solidFill>
                  <a:srgbClr val="FFFFFF"/>
                </a:solidFill>
              </a:rPr>
              <a:t>All research studies will be disseminated in a special issue in the Scientific Bulletin of Naval Academy</a:t>
            </a:r>
          </a:p>
          <a:p>
            <a:r>
              <a:rPr lang="en-US" sz="1800" dirty="0">
                <a:solidFill>
                  <a:srgbClr val="FFFFFF"/>
                </a:solidFill>
              </a:rPr>
              <a:t>The deadline – </a:t>
            </a:r>
            <a:r>
              <a:rPr lang="ro-RO" sz="1800" b="1" dirty="0">
                <a:solidFill>
                  <a:srgbClr val="FFFF00"/>
                </a:solidFill>
              </a:rPr>
              <a:t>6th of </a:t>
            </a:r>
            <a:r>
              <a:rPr lang="ro-RO" sz="1800" b="1" dirty="0" err="1">
                <a:solidFill>
                  <a:srgbClr val="FFFF00"/>
                </a:solidFill>
              </a:rPr>
              <a:t>September</a:t>
            </a:r>
            <a:r>
              <a:rPr lang="en-US" sz="1800" b="1" dirty="0">
                <a:solidFill>
                  <a:srgbClr val="FFFF00"/>
                </a:solidFill>
              </a:rPr>
              <a:t> 2023</a:t>
            </a:r>
            <a:r>
              <a:rPr lang="ro-RO" sz="1800" b="1" dirty="0">
                <a:solidFill>
                  <a:srgbClr val="FFFF00"/>
                </a:solidFill>
              </a:rPr>
              <a:t>, Varna</a:t>
            </a:r>
          </a:p>
          <a:p>
            <a:r>
              <a:rPr lang="ro-RO" sz="1800" b="1" dirty="0">
                <a:solidFill>
                  <a:srgbClr val="FFFF00"/>
                </a:solidFill>
              </a:rPr>
              <a:t>The </a:t>
            </a:r>
            <a:r>
              <a:rPr lang="ro-RO" sz="1800" b="1" dirty="0" err="1">
                <a:solidFill>
                  <a:srgbClr val="FFFF00"/>
                </a:solidFill>
              </a:rPr>
              <a:t>concluding</a:t>
            </a:r>
            <a:r>
              <a:rPr lang="ro-RO" sz="1800" b="1" dirty="0">
                <a:solidFill>
                  <a:srgbClr val="FFFF00"/>
                </a:solidFill>
              </a:rPr>
              <a:t> </a:t>
            </a:r>
            <a:r>
              <a:rPr lang="ro-RO" sz="1800" b="1" dirty="0" err="1">
                <a:solidFill>
                  <a:srgbClr val="FFFF00"/>
                </a:solidFill>
              </a:rPr>
              <a:t>remarks</a:t>
            </a:r>
            <a:r>
              <a:rPr lang="ro-RO" sz="1800" b="1" dirty="0">
                <a:solidFill>
                  <a:srgbClr val="FFFF00"/>
                </a:solidFill>
              </a:rPr>
              <a:t> </a:t>
            </a:r>
            <a:r>
              <a:rPr lang="ro-RO" sz="1800" b="1" dirty="0" err="1">
                <a:solidFill>
                  <a:srgbClr val="FFFF00"/>
                </a:solidFill>
              </a:rPr>
              <a:t>and</a:t>
            </a:r>
            <a:r>
              <a:rPr lang="ro-RO" sz="1800" b="1" dirty="0">
                <a:solidFill>
                  <a:srgbClr val="FFFF00"/>
                </a:solidFill>
              </a:rPr>
              <a:t> </a:t>
            </a:r>
            <a:r>
              <a:rPr lang="ro-RO" sz="1800" b="1" dirty="0" err="1">
                <a:solidFill>
                  <a:srgbClr val="FFFF00"/>
                </a:solidFill>
              </a:rPr>
              <a:t>the</a:t>
            </a:r>
            <a:r>
              <a:rPr lang="ro-RO" sz="1800" b="1" dirty="0">
                <a:solidFill>
                  <a:srgbClr val="FFFF00"/>
                </a:solidFill>
              </a:rPr>
              <a:t> </a:t>
            </a:r>
            <a:r>
              <a:rPr lang="ro-RO" sz="1800" b="1" dirty="0" err="1">
                <a:solidFill>
                  <a:srgbClr val="FFFF00"/>
                </a:solidFill>
              </a:rPr>
              <a:t>book</a:t>
            </a:r>
            <a:r>
              <a:rPr lang="ro-RO" sz="1800" b="1" dirty="0">
                <a:solidFill>
                  <a:srgbClr val="FFFF00"/>
                </a:solidFill>
              </a:rPr>
              <a:t> of total </a:t>
            </a:r>
            <a:r>
              <a:rPr lang="ro-RO" sz="1800" b="1" dirty="0" err="1">
                <a:solidFill>
                  <a:srgbClr val="FFFF00"/>
                </a:solidFill>
              </a:rPr>
              <a:t>papers</a:t>
            </a:r>
            <a:r>
              <a:rPr lang="ro-RO" sz="1800" b="1" dirty="0">
                <a:solidFill>
                  <a:srgbClr val="FFFF00"/>
                </a:solidFill>
              </a:rPr>
              <a:t> </a:t>
            </a:r>
            <a:r>
              <a:rPr lang="ro-RO" sz="1800" b="1" dirty="0" err="1">
                <a:solidFill>
                  <a:srgbClr val="FFFF00"/>
                </a:solidFill>
              </a:rPr>
              <a:t>published</a:t>
            </a:r>
            <a:r>
              <a:rPr lang="ro-RO" sz="1800" b="1" dirty="0">
                <a:solidFill>
                  <a:srgbClr val="FFFF00"/>
                </a:solidFill>
              </a:rPr>
              <a:t> </a:t>
            </a:r>
            <a:r>
              <a:rPr lang="ro-RO" sz="1800" b="1" dirty="0" err="1">
                <a:solidFill>
                  <a:srgbClr val="FFFF00"/>
                </a:solidFill>
              </a:rPr>
              <a:t>within</a:t>
            </a:r>
            <a:r>
              <a:rPr lang="ro-RO" sz="1800" b="1" dirty="0">
                <a:solidFill>
                  <a:srgbClr val="FFFF00"/>
                </a:solidFill>
              </a:rPr>
              <a:t> </a:t>
            </a:r>
            <a:r>
              <a:rPr lang="ro-RO" sz="1800" b="1" dirty="0" err="1">
                <a:solidFill>
                  <a:srgbClr val="FFFF00"/>
                </a:solidFill>
              </a:rPr>
              <a:t>the</a:t>
            </a:r>
            <a:r>
              <a:rPr lang="ro-RO" sz="1800" b="1" dirty="0">
                <a:solidFill>
                  <a:srgbClr val="FFFF00"/>
                </a:solidFill>
              </a:rPr>
              <a:t> </a:t>
            </a:r>
            <a:r>
              <a:rPr lang="ro-RO" sz="1800" b="1" dirty="0" err="1">
                <a:solidFill>
                  <a:srgbClr val="FFFF00"/>
                </a:solidFill>
              </a:rPr>
              <a:t>project</a:t>
            </a:r>
            <a:r>
              <a:rPr lang="ro-RO" sz="1800" b="1" dirty="0">
                <a:solidFill>
                  <a:srgbClr val="FFFF00"/>
                </a:solidFill>
              </a:rPr>
              <a:t> </a:t>
            </a:r>
            <a:r>
              <a:rPr lang="ro-RO" sz="1800" b="1" dirty="0" err="1">
                <a:solidFill>
                  <a:srgbClr val="FFFF00"/>
                </a:solidFill>
              </a:rPr>
              <a:t>framework</a:t>
            </a:r>
            <a:r>
              <a:rPr lang="ro-RO" sz="1800" b="1" dirty="0">
                <a:solidFill>
                  <a:srgbClr val="FFFF00"/>
                </a:solidFill>
              </a:rPr>
              <a:t> </a:t>
            </a:r>
            <a:r>
              <a:rPr lang="ro-RO" sz="1800" b="1" dirty="0" err="1">
                <a:solidFill>
                  <a:srgbClr val="FFFF00"/>
                </a:solidFill>
              </a:rPr>
              <a:t>will</a:t>
            </a:r>
            <a:r>
              <a:rPr lang="ro-RO" sz="1800" b="1" dirty="0">
                <a:solidFill>
                  <a:srgbClr val="FFFF00"/>
                </a:solidFill>
              </a:rPr>
              <a:t> </a:t>
            </a:r>
            <a:r>
              <a:rPr lang="ro-RO" sz="1800" b="1" dirty="0" err="1">
                <a:solidFill>
                  <a:srgbClr val="FFFF00"/>
                </a:solidFill>
              </a:rPr>
              <a:t>be</a:t>
            </a:r>
            <a:r>
              <a:rPr lang="ro-RO" sz="1800" b="1" dirty="0">
                <a:solidFill>
                  <a:srgbClr val="FFFF00"/>
                </a:solidFill>
              </a:rPr>
              <a:t> </a:t>
            </a:r>
            <a:r>
              <a:rPr lang="ro-RO" sz="1800" b="1" dirty="0" err="1">
                <a:solidFill>
                  <a:srgbClr val="FFFF00"/>
                </a:solidFill>
              </a:rPr>
              <a:t>published</a:t>
            </a:r>
            <a:r>
              <a:rPr lang="ro-RO" sz="1800" b="1" dirty="0">
                <a:solidFill>
                  <a:srgbClr val="FFFF00"/>
                </a:solidFill>
              </a:rPr>
              <a:t> </a:t>
            </a:r>
            <a:r>
              <a:rPr lang="ro-RO" sz="1800" b="1" dirty="0" err="1">
                <a:solidFill>
                  <a:srgbClr val="FFFF00"/>
                </a:solidFill>
              </a:rPr>
              <a:t>by</a:t>
            </a:r>
            <a:r>
              <a:rPr lang="ro-RO" sz="1800" b="1" dirty="0">
                <a:solidFill>
                  <a:srgbClr val="FFFF00"/>
                </a:solidFill>
              </a:rPr>
              <a:t> </a:t>
            </a:r>
            <a:r>
              <a:rPr lang="ro-RO" sz="1800" b="1" dirty="0" err="1">
                <a:solidFill>
                  <a:srgbClr val="FFFF00"/>
                </a:solidFill>
              </a:rPr>
              <a:t>the</a:t>
            </a:r>
            <a:r>
              <a:rPr lang="ro-RO" sz="1800" b="1" dirty="0">
                <a:solidFill>
                  <a:srgbClr val="FFFF00"/>
                </a:solidFill>
              </a:rPr>
              <a:t> E5 </a:t>
            </a:r>
            <a:r>
              <a:rPr lang="ro-RO" sz="1800" b="1" dirty="0" err="1">
                <a:solidFill>
                  <a:srgbClr val="FFFF00"/>
                </a:solidFill>
              </a:rPr>
              <a:t>deadline</a:t>
            </a:r>
            <a:r>
              <a:rPr lang="ro-RO" sz="1800" b="1" dirty="0">
                <a:solidFill>
                  <a:srgbClr val="FFFF00"/>
                </a:solidFill>
              </a:rPr>
              <a:t> </a:t>
            </a:r>
            <a:r>
              <a:rPr lang="ro-RO" sz="1800" b="1" dirty="0" err="1">
                <a:solidFill>
                  <a:srgbClr val="FFFF00"/>
                </a:solidFill>
              </a:rPr>
              <a:t>to</a:t>
            </a:r>
            <a:r>
              <a:rPr lang="ro-RO" sz="1800" b="1" dirty="0">
                <a:solidFill>
                  <a:srgbClr val="FFFF00"/>
                </a:solidFill>
              </a:rPr>
              <a:t> </a:t>
            </a:r>
            <a:r>
              <a:rPr lang="ro-RO" sz="1800" b="1" dirty="0" err="1">
                <a:solidFill>
                  <a:srgbClr val="FFFF00"/>
                </a:solidFill>
              </a:rPr>
              <a:t>be</a:t>
            </a:r>
            <a:r>
              <a:rPr lang="ro-RO" sz="1800" b="1" dirty="0">
                <a:solidFill>
                  <a:srgbClr val="FFFF00"/>
                </a:solidFill>
              </a:rPr>
              <a:t> </a:t>
            </a:r>
            <a:r>
              <a:rPr lang="ro-RO" sz="1800" b="1" dirty="0" err="1">
                <a:solidFill>
                  <a:srgbClr val="FFFF00"/>
                </a:solidFill>
              </a:rPr>
              <a:t>presented</a:t>
            </a:r>
            <a:r>
              <a:rPr lang="ro-RO" sz="1800" b="1" dirty="0">
                <a:solidFill>
                  <a:srgbClr val="FFFF00"/>
                </a:solidFill>
              </a:rPr>
              <a:t> in </a:t>
            </a:r>
            <a:r>
              <a:rPr lang="ro-RO" sz="1800" b="1" dirty="0" err="1">
                <a:solidFill>
                  <a:srgbClr val="FFFF00"/>
                </a:solidFill>
              </a:rPr>
              <a:t>Lithuania</a:t>
            </a:r>
            <a:r>
              <a:rPr lang="ro-RO" sz="1800" b="1" dirty="0">
                <a:solidFill>
                  <a:srgbClr val="FFFF00"/>
                </a:solidFill>
              </a:rPr>
              <a:t> as </a:t>
            </a:r>
            <a:r>
              <a:rPr lang="ro-RO" sz="1800" b="1" dirty="0" err="1">
                <a:solidFill>
                  <a:srgbClr val="FFFF00"/>
                </a:solidFill>
              </a:rPr>
              <a:t>the</a:t>
            </a:r>
            <a:r>
              <a:rPr lang="ro-RO" sz="1800" b="1" dirty="0">
                <a:solidFill>
                  <a:srgbClr val="FFFF00"/>
                </a:solidFill>
              </a:rPr>
              <a:t> </a:t>
            </a:r>
            <a:r>
              <a:rPr lang="ro-RO" sz="1800" b="1" dirty="0" err="1">
                <a:solidFill>
                  <a:srgbClr val="FFFF00"/>
                </a:solidFill>
              </a:rPr>
              <a:t>project</a:t>
            </a:r>
            <a:r>
              <a:rPr lang="ro-RO" sz="1800" b="1" dirty="0">
                <a:solidFill>
                  <a:srgbClr val="FFFF00"/>
                </a:solidFill>
              </a:rPr>
              <a:t> charter (</a:t>
            </a:r>
            <a:r>
              <a:rPr lang="ro-RO" sz="1800" b="1" dirty="0" err="1">
                <a:solidFill>
                  <a:srgbClr val="FFFF00"/>
                </a:solidFill>
              </a:rPr>
              <a:t>booklet</a:t>
            </a:r>
            <a:r>
              <a:rPr lang="ro-RO" sz="1800" b="1" dirty="0">
                <a:solidFill>
                  <a:srgbClr val="FFFF00"/>
                </a:solidFill>
              </a:rPr>
              <a:t>)</a:t>
            </a:r>
          </a:p>
        </p:txBody>
      </p:sp>
      <p:grpSp>
        <p:nvGrpSpPr>
          <p:cNvPr id="4" name="Group 3">
            <a:extLst>
              <a:ext uri="{FF2B5EF4-FFF2-40B4-BE49-F238E27FC236}">
                <a16:creationId xmlns:a16="http://schemas.microsoft.com/office/drawing/2014/main" id="{2C3BFF83-DDD2-20DE-ACFB-4C08CDD2AD1E}"/>
              </a:ext>
            </a:extLst>
          </p:cNvPr>
          <p:cNvGrpSpPr/>
          <p:nvPr/>
        </p:nvGrpSpPr>
        <p:grpSpPr>
          <a:xfrm>
            <a:off x="2307" y="-7926"/>
            <a:ext cx="12186519" cy="992963"/>
            <a:chOff x="2307" y="-7926"/>
            <a:chExt cx="12186519" cy="992963"/>
          </a:xfrm>
        </p:grpSpPr>
        <p:pic>
          <p:nvPicPr>
            <p:cNvPr id="5" name="Picture 4">
              <a:extLst>
                <a:ext uri="{FF2B5EF4-FFF2-40B4-BE49-F238E27FC236}">
                  <a16:creationId xmlns:a16="http://schemas.microsoft.com/office/drawing/2014/main" id="{B49CA122-88C5-D7C0-BC37-C47510EFE7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6" name="Picture 5">
              <a:extLst>
                <a:ext uri="{FF2B5EF4-FFF2-40B4-BE49-F238E27FC236}">
                  <a16:creationId xmlns:a16="http://schemas.microsoft.com/office/drawing/2014/main" id="{CF3A18E0-E6CD-2402-DFD6-A84E6AD120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7" name="Rectangle 6">
              <a:extLst>
                <a:ext uri="{FF2B5EF4-FFF2-40B4-BE49-F238E27FC236}">
                  <a16:creationId xmlns:a16="http://schemas.microsoft.com/office/drawing/2014/main" id="{E8DF8200-DA4C-B62B-0F4B-43CBCBAD73CC}"/>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8" name="Picture 7">
              <a:extLst>
                <a:ext uri="{FF2B5EF4-FFF2-40B4-BE49-F238E27FC236}">
                  <a16:creationId xmlns:a16="http://schemas.microsoft.com/office/drawing/2014/main" id="{A643D409-202A-8606-FEFB-4B81CC302E3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9" name="Picture 8">
              <a:extLst>
                <a:ext uri="{FF2B5EF4-FFF2-40B4-BE49-F238E27FC236}">
                  <a16:creationId xmlns:a16="http://schemas.microsoft.com/office/drawing/2014/main" id="{F4A3E796-8644-7FA0-A6B4-397D6F87E0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10" name="Picture 9">
              <a:extLst>
                <a:ext uri="{FF2B5EF4-FFF2-40B4-BE49-F238E27FC236}">
                  <a16:creationId xmlns:a16="http://schemas.microsoft.com/office/drawing/2014/main" id="{932D0D99-CBCD-EA2C-22E6-EB5E175B4C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11" name="Picture 10">
              <a:extLst>
                <a:ext uri="{FF2B5EF4-FFF2-40B4-BE49-F238E27FC236}">
                  <a16:creationId xmlns:a16="http://schemas.microsoft.com/office/drawing/2014/main" id="{6591F574-C2DC-FDF6-CA03-88F73E6B507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12" name="Picture 11" descr="logo z przezroczystym">
              <a:extLst>
                <a:ext uri="{FF2B5EF4-FFF2-40B4-BE49-F238E27FC236}">
                  <a16:creationId xmlns:a16="http://schemas.microsoft.com/office/drawing/2014/main" id="{8ADD5C63-90F3-8552-F6F9-A29AF114AEF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sp>
        <p:nvSpPr>
          <p:cNvPr id="13" name="Flowchart: Process 12">
            <a:extLst>
              <a:ext uri="{FF2B5EF4-FFF2-40B4-BE49-F238E27FC236}">
                <a16:creationId xmlns:a16="http://schemas.microsoft.com/office/drawing/2014/main" id="{D7F0DDE2-DBC2-8D56-B25B-C5699C5CCC86}"/>
              </a:ext>
            </a:extLst>
          </p:cNvPr>
          <p:cNvSpPr/>
          <p:nvPr/>
        </p:nvSpPr>
        <p:spPr>
          <a:xfrm>
            <a:off x="1557908" y="1052736"/>
            <a:ext cx="2448272" cy="429539"/>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REPORTED SITUATION</a:t>
            </a:r>
            <a:endParaRPr lang="en-US" dirty="0"/>
          </a:p>
        </p:txBody>
      </p:sp>
      <p:sp>
        <p:nvSpPr>
          <p:cNvPr id="14" name="Flowchart: Process 13">
            <a:extLst>
              <a:ext uri="{FF2B5EF4-FFF2-40B4-BE49-F238E27FC236}">
                <a16:creationId xmlns:a16="http://schemas.microsoft.com/office/drawing/2014/main" id="{564AB7D0-5700-EEB6-BA08-2B1F6D38D68E}"/>
              </a:ext>
            </a:extLst>
          </p:cNvPr>
          <p:cNvSpPr/>
          <p:nvPr/>
        </p:nvSpPr>
        <p:spPr>
          <a:xfrm>
            <a:off x="7822604" y="1052736"/>
            <a:ext cx="2196244" cy="44838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WHAT TO DO?</a:t>
            </a:r>
            <a:endParaRPr lang="en-US" dirty="0"/>
          </a:p>
        </p:txBody>
      </p:sp>
      <p:sp>
        <p:nvSpPr>
          <p:cNvPr id="16" name="TextBox 15">
            <a:extLst>
              <a:ext uri="{FF2B5EF4-FFF2-40B4-BE49-F238E27FC236}">
                <a16:creationId xmlns:a16="http://schemas.microsoft.com/office/drawing/2014/main" id="{265C1C10-CA04-4893-9DE7-2601A813F146}"/>
              </a:ext>
            </a:extLst>
          </p:cNvPr>
          <p:cNvSpPr txBox="1"/>
          <p:nvPr/>
        </p:nvSpPr>
        <p:spPr>
          <a:xfrm>
            <a:off x="325710" y="1790247"/>
            <a:ext cx="6049196" cy="3241913"/>
          </a:xfrm>
          <a:prstGeom prst="rect">
            <a:avLst/>
          </a:prstGeom>
          <a:noFill/>
          <a:ln>
            <a:solidFill>
              <a:schemeClr val="accent1">
                <a:lumMod val="20000"/>
                <a:lumOff val="80000"/>
              </a:schemeClr>
            </a:solidFill>
          </a:ln>
        </p:spPr>
        <p:txBody>
          <a:bodyPr wrap="square">
            <a:spAutoFit/>
          </a:bodyPr>
          <a:lstStyle/>
          <a:p>
            <a:pPr marL="342900" marR="0" lvl="0" indent="-342900">
              <a:spcBef>
                <a:spcPts val="205"/>
              </a:spcBef>
              <a:spcAft>
                <a:spcPts val="0"/>
              </a:spcAft>
              <a:buFont typeface="Wingdings" panose="05000000000000000000" pitchFamily="2" charset="2"/>
              <a:buChar char=""/>
              <a:tabLst>
                <a:tab pos="276860" algn="l"/>
              </a:tabLst>
            </a:pPr>
            <a:r>
              <a:rPr lang="en-GB" i="1" dirty="0">
                <a:solidFill>
                  <a:srgbClr val="FFFFFF"/>
                </a:solidFill>
                <a:effectLst/>
                <a:latin typeface="+mj-lt"/>
                <a:ea typeface="Arial" panose="020B0604020202020204" pitchFamily="34" charset="0"/>
              </a:rPr>
              <a:t>Class leadership and methods to overcome the limits of virtual education - PRU</a:t>
            </a:r>
            <a:r>
              <a:rPr lang="en-GB" dirty="0">
                <a:solidFill>
                  <a:srgbClr val="FFFFFF"/>
                </a:solidFill>
                <a:effectLst/>
                <a:latin typeface="+mj-lt"/>
                <a:ea typeface="Arial" panose="020B0604020202020204" pitchFamily="34" charset="0"/>
              </a:rPr>
              <a:t>; </a:t>
            </a:r>
            <a:endParaRPr lang="ro-RO" dirty="0">
              <a:solidFill>
                <a:srgbClr val="FFFFFF"/>
              </a:solidFill>
              <a:effectLst/>
              <a:latin typeface="+mj-lt"/>
              <a:ea typeface="Arial" panose="020B0604020202020204" pitchFamily="34" charset="0"/>
            </a:endParaRPr>
          </a:p>
          <a:p>
            <a:pPr marL="342900" marR="0" lvl="0" indent="-342900">
              <a:spcBef>
                <a:spcPts val="205"/>
              </a:spcBef>
              <a:spcAft>
                <a:spcPts val="0"/>
              </a:spcAft>
              <a:buFont typeface="Wingdings" panose="05000000000000000000" pitchFamily="2" charset="2"/>
              <a:buChar char=""/>
              <a:tabLst>
                <a:tab pos="276860" algn="l"/>
              </a:tabLst>
            </a:pPr>
            <a:r>
              <a:rPr lang="en-GB" i="1" dirty="0">
                <a:solidFill>
                  <a:srgbClr val="FFFFFF"/>
                </a:solidFill>
                <a:effectLst/>
                <a:latin typeface="+mj-lt"/>
                <a:ea typeface="Arial" panose="020B0604020202020204" pitchFamily="34" charset="0"/>
              </a:rPr>
              <a:t>Evaluation methods for students on learning by simulating environment - PNA</a:t>
            </a:r>
            <a:r>
              <a:rPr lang="en-GB" dirty="0">
                <a:solidFill>
                  <a:srgbClr val="FFFFFF"/>
                </a:solidFill>
                <a:effectLst/>
                <a:latin typeface="+mj-lt"/>
                <a:ea typeface="Arial" panose="020B0604020202020204" pitchFamily="34" charset="0"/>
              </a:rPr>
              <a:t>;</a:t>
            </a:r>
            <a:endParaRPr lang="ro-RO" dirty="0">
              <a:solidFill>
                <a:srgbClr val="FFFFFF"/>
              </a:solidFill>
              <a:effectLst/>
              <a:latin typeface="+mj-lt"/>
              <a:ea typeface="Arial" panose="020B0604020202020204" pitchFamily="34" charset="0"/>
            </a:endParaRPr>
          </a:p>
          <a:p>
            <a:pPr marL="342900" marR="0" lvl="0" indent="-342900">
              <a:spcBef>
                <a:spcPts val="205"/>
              </a:spcBef>
              <a:spcAft>
                <a:spcPts val="0"/>
              </a:spcAft>
              <a:buFont typeface="Wingdings" panose="05000000000000000000" pitchFamily="2" charset="2"/>
              <a:buChar char=""/>
              <a:tabLst>
                <a:tab pos="276860" algn="l"/>
              </a:tabLst>
            </a:pPr>
            <a:r>
              <a:rPr lang="en-GB" i="1" dirty="0">
                <a:solidFill>
                  <a:srgbClr val="FFFFFF"/>
                </a:solidFill>
                <a:effectLst/>
                <a:latin typeface="+mj-lt"/>
                <a:ea typeface="Arial" panose="020B0604020202020204" pitchFamily="34" charset="0"/>
              </a:rPr>
              <a:t>Virtual scenarios development - NVNA;</a:t>
            </a:r>
            <a:r>
              <a:rPr lang="en-GB" dirty="0">
                <a:solidFill>
                  <a:srgbClr val="FFFFFF"/>
                </a:solidFill>
                <a:effectLst/>
                <a:latin typeface="+mj-lt"/>
                <a:ea typeface="Arial" panose="020B0604020202020204" pitchFamily="34" charset="0"/>
              </a:rPr>
              <a:t> </a:t>
            </a:r>
            <a:endParaRPr lang="ro-RO" dirty="0">
              <a:solidFill>
                <a:srgbClr val="FFFFFF"/>
              </a:solidFill>
              <a:effectLst/>
              <a:latin typeface="+mj-lt"/>
              <a:ea typeface="Arial" panose="020B0604020202020204" pitchFamily="34" charset="0"/>
            </a:endParaRPr>
          </a:p>
          <a:p>
            <a:pPr marL="342900" marR="0" lvl="0" indent="-342900">
              <a:spcBef>
                <a:spcPts val="205"/>
              </a:spcBef>
              <a:spcAft>
                <a:spcPts val="0"/>
              </a:spcAft>
              <a:buFont typeface="Wingdings" panose="05000000000000000000" pitchFamily="2" charset="2"/>
              <a:buChar char=""/>
              <a:tabLst>
                <a:tab pos="276860" algn="l"/>
              </a:tabLst>
            </a:pPr>
            <a:r>
              <a:rPr lang="en-GB" i="1" dirty="0">
                <a:solidFill>
                  <a:srgbClr val="FFFFFF"/>
                </a:solidFill>
                <a:effectLst/>
                <a:latin typeface="+mj-lt"/>
                <a:ea typeface="Arial" panose="020B0604020202020204" pitchFamily="34" charset="0"/>
              </a:rPr>
              <a:t>Leadership studies on bridge team management using the simulators </a:t>
            </a:r>
            <a:r>
              <a:rPr lang="en-GB" dirty="0">
                <a:solidFill>
                  <a:srgbClr val="FFFFFF"/>
                </a:solidFill>
                <a:effectLst/>
                <a:latin typeface="+mj-lt"/>
                <a:ea typeface="Arial" panose="020B0604020202020204" pitchFamily="34" charset="0"/>
              </a:rPr>
              <a:t>- </a:t>
            </a:r>
            <a:r>
              <a:rPr lang="en-GB" i="1" dirty="0">
                <a:solidFill>
                  <a:srgbClr val="FFFFFF"/>
                </a:solidFill>
                <a:effectLst/>
                <a:latin typeface="+mj-lt"/>
                <a:ea typeface="Arial" panose="020B0604020202020204" pitchFamily="34" charset="0"/>
              </a:rPr>
              <a:t>LMA</a:t>
            </a:r>
            <a:r>
              <a:rPr lang="en-GB" dirty="0">
                <a:solidFill>
                  <a:srgbClr val="FFFFFF"/>
                </a:solidFill>
                <a:effectLst/>
                <a:latin typeface="+mj-lt"/>
                <a:ea typeface="Arial" panose="020B0604020202020204" pitchFamily="34" charset="0"/>
              </a:rPr>
              <a:t>; </a:t>
            </a:r>
            <a:endParaRPr lang="ro-RO" dirty="0">
              <a:solidFill>
                <a:srgbClr val="FFFFFF"/>
              </a:solidFill>
              <a:effectLst/>
              <a:latin typeface="+mj-lt"/>
              <a:ea typeface="Arial" panose="020B0604020202020204" pitchFamily="34" charset="0"/>
            </a:endParaRPr>
          </a:p>
          <a:p>
            <a:pPr marL="342900" marR="0" lvl="0" indent="-342900">
              <a:spcBef>
                <a:spcPts val="205"/>
              </a:spcBef>
              <a:spcAft>
                <a:spcPts val="0"/>
              </a:spcAft>
              <a:buFont typeface="Wingdings" panose="05000000000000000000" pitchFamily="2" charset="2"/>
              <a:buChar char=""/>
              <a:tabLst>
                <a:tab pos="276860" algn="l"/>
              </a:tabLst>
            </a:pPr>
            <a:r>
              <a:rPr lang="en-GB" i="1" dirty="0">
                <a:solidFill>
                  <a:srgbClr val="FFFFFF"/>
                </a:solidFill>
                <a:effectLst/>
                <a:latin typeface="+mj-lt"/>
                <a:ea typeface="Arial" panose="020B0604020202020204" pitchFamily="34" charset="0"/>
              </a:rPr>
              <a:t>Research study about connecting solution of simulating facilities of partners </a:t>
            </a:r>
            <a:r>
              <a:rPr lang="en-GB" dirty="0">
                <a:solidFill>
                  <a:srgbClr val="FFFFFF"/>
                </a:solidFill>
                <a:effectLst/>
                <a:latin typeface="+mj-lt"/>
                <a:ea typeface="Arial" panose="020B0604020202020204" pitchFamily="34" charset="0"/>
              </a:rPr>
              <a:t>(academic network of simulators) - RNA.</a:t>
            </a:r>
            <a:endParaRPr lang="ro-RO" dirty="0">
              <a:solidFill>
                <a:srgbClr val="FFFFFF"/>
              </a:solidFill>
              <a:effectLst/>
              <a:latin typeface="+mj-lt"/>
              <a:ea typeface="Arial" panose="020B0604020202020204" pitchFamily="34" charset="0"/>
            </a:endParaRPr>
          </a:p>
          <a:p>
            <a:r>
              <a:rPr lang="en-GB" dirty="0">
                <a:solidFill>
                  <a:srgbClr val="FFFFFF"/>
                </a:solidFill>
                <a:effectLst/>
                <a:latin typeface="+mj-lt"/>
                <a:ea typeface="Arial" panose="020B0604020202020204" pitchFamily="34" charset="0"/>
              </a:rPr>
              <a:t>Task in progress 20% fulfilled.</a:t>
            </a:r>
            <a:endParaRPr lang="ro-RO" dirty="0">
              <a:solidFill>
                <a:srgbClr val="FFFFFF"/>
              </a:solidFill>
              <a:latin typeface="+mj-lt"/>
            </a:endParaRPr>
          </a:p>
        </p:txBody>
      </p:sp>
    </p:spTree>
    <p:extLst>
      <p:ext uri="{BB962C8B-B14F-4D97-AF65-F5344CB8AC3E}">
        <p14:creationId xmlns:p14="http://schemas.microsoft.com/office/powerpoint/2010/main" val="267589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Process 3"/>
          <p:cNvSpPr/>
          <p:nvPr/>
        </p:nvSpPr>
        <p:spPr>
          <a:xfrm>
            <a:off x="2724002" y="1017785"/>
            <a:ext cx="6370710" cy="1316514"/>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a:solidFill>
                  <a:srgbClr val="0000FF"/>
                </a:solidFill>
              </a:rPr>
              <a:t>O</a:t>
            </a:r>
            <a:r>
              <a:rPr lang="en-US" sz="2400" b="1" dirty="0">
                <a:solidFill>
                  <a:srgbClr val="0000FF"/>
                </a:solidFill>
              </a:rPr>
              <a:t>5</a:t>
            </a:r>
            <a:r>
              <a:rPr lang="ro-RO" sz="2400" b="1" dirty="0">
                <a:solidFill>
                  <a:srgbClr val="0000FF"/>
                </a:solidFill>
              </a:rPr>
              <a:t> </a:t>
            </a:r>
            <a:r>
              <a:rPr lang="en-US" sz="2400" b="1" dirty="0">
                <a:solidFill>
                  <a:srgbClr val="0000FF"/>
                </a:solidFill>
              </a:rPr>
              <a:t>“</a:t>
            </a:r>
            <a:r>
              <a:rPr lang="en-GB" sz="2400" b="1" i="0" u="none" strike="noStrike" baseline="0" dirty="0">
                <a:solidFill>
                  <a:srgbClr val="0000FF"/>
                </a:solidFill>
                <a:latin typeface="FreeSans"/>
              </a:rPr>
              <a:t>Virtual webinar tools to enhance the digitization of learning materials in Maritime Higher Education</a:t>
            </a:r>
            <a:r>
              <a:rPr lang="en-US" sz="2400" b="1" dirty="0">
                <a:solidFill>
                  <a:srgbClr val="0000FF"/>
                </a:solidFill>
              </a:rPr>
              <a:t>”</a:t>
            </a:r>
          </a:p>
        </p:txBody>
      </p:sp>
      <p:sp>
        <p:nvSpPr>
          <p:cNvPr id="5" name="Rectangle 4"/>
          <p:cNvSpPr/>
          <p:nvPr/>
        </p:nvSpPr>
        <p:spPr>
          <a:xfrm>
            <a:off x="112720" y="3105834"/>
            <a:ext cx="1600118" cy="646331"/>
          </a:xfrm>
          <a:prstGeom prst="rect">
            <a:avLst/>
          </a:prstGeom>
        </p:spPr>
        <p:txBody>
          <a:bodyPr wrap="none">
            <a:spAutoFit/>
          </a:bodyPr>
          <a:lstStyle/>
          <a:p>
            <a:pPr marL="0" lvl="1"/>
            <a:r>
              <a:rPr lang="en-US" b="1" i="1" dirty="0">
                <a:solidFill>
                  <a:srgbClr val="FFFF00"/>
                </a:solidFill>
              </a:rPr>
              <a:t>Rima </a:t>
            </a:r>
            <a:r>
              <a:rPr lang="en-US" b="1" i="1" dirty="0" err="1">
                <a:solidFill>
                  <a:srgbClr val="FFFF00"/>
                </a:solidFill>
              </a:rPr>
              <a:t>Mickiene</a:t>
            </a:r>
            <a:endParaRPr lang="en-US" b="1" i="1" dirty="0">
              <a:solidFill>
                <a:srgbClr val="FFFF00"/>
              </a:solidFill>
            </a:endParaRPr>
          </a:p>
          <a:p>
            <a:pPr marL="0" lvl="1"/>
            <a:endParaRPr lang="en-US" sz="1800" b="0" i="1" u="none" strike="noStrike" dirty="0">
              <a:solidFill>
                <a:schemeClr val="bg1"/>
              </a:solidFill>
              <a:effectLst/>
              <a:latin typeface="Calibri" panose="020F0502020204030204" pitchFamily="34" charset="0"/>
            </a:endParaRPr>
          </a:p>
        </p:txBody>
      </p:sp>
      <p:sp>
        <p:nvSpPr>
          <p:cNvPr id="9" name="Rectangle 8"/>
          <p:cNvSpPr/>
          <p:nvPr/>
        </p:nvSpPr>
        <p:spPr>
          <a:xfrm>
            <a:off x="9049725" y="1574177"/>
            <a:ext cx="3202480" cy="369332"/>
          </a:xfrm>
          <a:prstGeom prst="rect">
            <a:avLst/>
          </a:prstGeom>
        </p:spPr>
        <p:txBody>
          <a:bodyPr wrap="none">
            <a:spAutoFit/>
          </a:bodyPr>
          <a:lstStyle/>
          <a:p>
            <a:r>
              <a:rPr lang="en-US" b="1" dirty="0">
                <a:solidFill>
                  <a:srgbClr val="00B0F0"/>
                </a:solidFill>
                <a:highlight>
                  <a:srgbClr val="FFFF00"/>
                </a:highlight>
              </a:rPr>
              <a:t>October </a:t>
            </a:r>
            <a:r>
              <a:rPr lang="ro-RO" b="1" dirty="0">
                <a:solidFill>
                  <a:srgbClr val="00B0F0"/>
                </a:solidFill>
                <a:highlight>
                  <a:srgbClr val="FFFF00"/>
                </a:highlight>
              </a:rPr>
              <a:t>202</a:t>
            </a:r>
            <a:r>
              <a:rPr lang="en-US" b="1" dirty="0">
                <a:solidFill>
                  <a:srgbClr val="00B0F0"/>
                </a:solidFill>
                <a:highlight>
                  <a:srgbClr val="FFFF00"/>
                </a:highlight>
              </a:rPr>
              <a:t>3</a:t>
            </a:r>
            <a:r>
              <a:rPr lang="ro-RO" b="1" dirty="0">
                <a:solidFill>
                  <a:srgbClr val="00B0F0"/>
                </a:solidFill>
                <a:highlight>
                  <a:srgbClr val="FFFF00"/>
                </a:highlight>
              </a:rPr>
              <a:t> – </a:t>
            </a:r>
            <a:r>
              <a:rPr lang="en-US" b="1" dirty="0">
                <a:solidFill>
                  <a:srgbClr val="00B0F0"/>
                </a:solidFill>
                <a:highlight>
                  <a:srgbClr val="FFFF00"/>
                </a:highlight>
              </a:rPr>
              <a:t>December</a:t>
            </a:r>
            <a:r>
              <a:rPr lang="ro-RO" b="1" dirty="0">
                <a:solidFill>
                  <a:srgbClr val="00B0F0"/>
                </a:solidFill>
                <a:highlight>
                  <a:srgbClr val="FFFF00"/>
                </a:highlight>
              </a:rPr>
              <a:t> 202</a:t>
            </a:r>
            <a:r>
              <a:rPr lang="en-US" b="1" dirty="0">
                <a:solidFill>
                  <a:srgbClr val="00B0F0"/>
                </a:solidFill>
                <a:highlight>
                  <a:srgbClr val="FFFF00"/>
                </a:highlight>
              </a:rPr>
              <a:t>3</a:t>
            </a:r>
            <a:endParaRPr lang="en-US" dirty="0">
              <a:highlight>
                <a:srgbClr val="FFFF00"/>
              </a:highlight>
            </a:endParaRPr>
          </a:p>
        </p:txBody>
      </p:sp>
      <p:sp>
        <p:nvSpPr>
          <p:cNvPr id="10" name="Rectangle 9"/>
          <p:cNvSpPr/>
          <p:nvPr/>
        </p:nvSpPr>
        <p:spPr>
          <a:xfrm>
            <a:off x="936826" y="1417845"/>
            <a:ext cx="1441420" cy="369332"/>
          </a:xfrm>
          <a:prstGeom prst="rect">
            <a:avLst/>
          </a:prstGeom>
        </p:spPr>
        <p:txBody>
          <a:bodyPr wrap="none">
            <a:spAutoFit/>
          </a:bodyPr>
          <a:lstStyle/>
          <a:p>
            <a:r>
              <a:rPr lang="ro-RO" b="1" dirty="0" err="1">
                <a:solidFill>
                  <a:schemeClr val="accent4">
                    <a:lumMod val="40000"/>
                    <a:lumOff val="60000"/>
                  </a:schemeClr>
                </a:solidFill>
              </a:rPr>
              <a:t>Leader</a:t>
            </a:r>
            <a:r>
              <a:rPr lang="ro-RO" b="1" dirty="0">
                <a:solidFill>
                  <a:schemeClr val="bg1"/>
                </a:solidFill>
              </a:rPr>
              <a:t>: </a:t>
            </a:r>
            <a:r>
              <a:rPr lang="en-US" b="1" dirty="0">
                <a:solidFill>
                  <a:schemeClr val="bg1"/>
                </a:solidFill>
              </a:rPr>
              <a:t> </a:t>
            </a:r>
            <a:r>
              <a:rPr lang="en-US" b="1" u="sng" dirty="0">
                <a:solidFill>
                  <a:srgbClr val="FFFF00"/>
                </a:solidFill>
              </a:rPr>
              <a:t>LMA</a:t>
            </a:r>
            <a:endParaRPr lang="ro-RO" b="1" u="sng" dirty="0">
              <a:solidFill>
                <a:srgbClr val="FFFF00"/>
              </a:solidFill>
            </a:endParaRPr>
          </a:p>
        </p:txBody>
      </p:sp>
      <p:sp>
        <p:nvSpPr>
          <p:cNvPr id="13" name="Flowchart: Process 12"/>
          <p:cNvSpPr/>
          <p:nvPr/>
        </p:nvSpPr>
        <p:spPr>
          <a:xfrm>
            <a:off x="164814" y="2500236"/>
            <a:ext cx="2196244" cy="44838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0070C0"/>
                </a:solidFill>
              </a:rPr>
              <a:t>WORKING GROUP</a:t>
            </a:r>
            <a:endParaRPr lang="en-US" dirty="0" err="1"/>
          </a:p>
        </p:txBody>
      </p:sp>
      <p:sp>
        <p:nvSpPr>
          <p:cNvPr id="14" name="Flowchart: Process 13"/>
          <p:cNvSpPr/>
          <p:nvPr/>
        </p:nvSpPr>
        <p:spPr>
          <a:xfrm>
            <a:off x="4421938" y="2500236"/>
            <a:ext cx="2196244" cy="44838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0070C0"/>
                </a:solidFill>
              </a:rPr>
              <a:t>WHAT TO DO</a:t>
            </a:r>
            <a:r>
              <a:rPr lang="en-US" b="1" dirty="0">
                <a:solidFill>
                  <a:srgbClr val="0070C0"/>
                </a:solidFill>
              </a:rPr>
              <a:t>?</a:t>
            </a:r>
            <a:endParaRPr lang="en-US" dirty="0"/>
          </a:p>
        </p:txBody>
      </p:sp>
      <p:sp>
        <p:nvSpPr>
          <p:cNvPr id="15" name="Flowchart: Process 14"/>
          <p:cNvSpPr/>
          <p:nvPr/>
        </p:nvSpPr>
        <p:spPr>
          <a:xfrm>
            <a:off x="9467873" y="2518764"/>
            <a:ext cx="2196244" cy="44838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rgbClr val="0070C0"/>
                </a:solidFill>
              </a:rPr>
              <a:t>HOW</a:t>
            </a:r>
            <a:r>
              <a:rPr lang="en-US" b="1" dirty="0">
                <a:solidFill>
                  <a:srgbClr val="0070C0"/>
                </a:solidFill>
              </a:rPr>
              <a:t>?</a:t>
            </a:r>
            <a:endParaRPr lang="en-US" dirty="0"/>
          </a:p>
        </p:txBody>
      </p:sp>
      <p:sp>
        <p:nvSpPr>
          <p:cNvPr id="11" name="Rectangle 10">
            <a:extLst>
              <a:ext uri="{FF2B5EF4-FFF2-40B4-BE49-F238E27FC236}">
                <a16:creationId xmlns:a16="http://schemas.microsoft.com/office/drawing/2014/main" id="{3D488AFC-2A12-4956-B465-D158971F6CB8}"/>
              </a:ext>
            </a:extLst>
          </p:cNvPr>
          <p:cNvSpPr/>
          <p:nvPr/>
        </p:nvSpPr>
        <p:spPr>
          <a:xfrm>
            <a:off x="9550365" y="3284984"/>
            <a:ext cx="2459187" cy="3046988"/>
          </a:xfrm>
          <a:prstGeom prst="rect">
            <a:avLst/>
          </a:prstGeom>
        </p:spPr>
        <p:txBody>
          <a:bodyPr wrap="square">
            <a:spAutoFit/>
          </a:bodyPr>
          <a:lstStyle/>
          <a:p>
            <a:pPr algn="l"/>
            <a:r>
              <a:rPr lang="en-GB" sz="1600" b="0" i="0" u="none" strike="noStrike" baseline="0" dirty="0">
                <a:solidFill>
                  <a:schemeClr val="bg1"/>
                </a:solidFill>
                <a:latin typeface="FreeSans"/>
              </a:rPr>
              <a:t>- LMA as responsible partner will coordinate the students</a:t>
            </a:r>
          </a:p>
          <a:p>
            <a:pPr algn="l"/>
            <a:r>
              <a:rPr lang="en-GB" sz="1600" b="0" i="0" u="none" strike="noStrike" baseline="0" dirty="0">
                <a:solidFill>
                  <a:schemeClr val="bg1"/>
                </a:solidFill>
                <a:latin typeface="FreeSans"/>
              </a:rPr>
              <a:t>enrolment and teachers assignments for virtual activities managed within the virtual campus environment. </a:t>
            </a:r>
          </a:p>
          <a:p>
            <a:pPr algn="l"/>
            <a:r>
              <a:rPr lang="en-GB" sz="1600" b="0" i="0" u="none" strike="noStrike" baseline="0" dirty="0">
                <a:solidFill>
                  <a:schemeClr val="bg1"/>
                </a:solidFill>
                <a:latin typeface="FreeSans"/>
              </a:rPr>
              <a:t>-  The responsible teachers will be assigned by each partner, in compliance with the attributed tasks.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37820EA4-618E-4DE6-8242-D69004BF5285}"/>
              </a:ext>
            </a:extLst>
          </p:cNvPr>
          <p:cNvSpPr/>
          <p:nvPr/>
        </p:nvSpPr>
        <p:spPr>
          <a:xfrm>
            <a:off x="1558842" y="3344831"/>
            <a:ext cx="7864975" cy="3139321"/>
          </a:xfrm>
          <a:prstGeom prst="rect">
            <a:avLst/>
          </a:prstGeom>
        </p:spPr>
        <p:txBody>
          <a:bodyPr wrap="square">
            <a:spAutoFit/>
          </a:bodyPr>
          <a:lstStyle/>
          <a:p>
            <a:pPr marL="285750" indent="-285750">
              <a:buFontTx/>
              <a:buChar char="-"/>
            </a:pPr>
            <a:r>
              <a:rPr lang="en-GB" sz="1800" b="1" i="0" u="none" strike="noStrike" baseline="0" dirty="0">
                <a:solidFill>
                  <a:srgbClr val="FFFF00"/>
                </a:solidFill>
                <a:latin typeface="FreeSans"/>
              </a:rPr>
              <a:t>250 students and 20 teachers will be virtually enrolled in digital classes</a:t>
            </a:r>
            <a:r>
              <a:rPr lang="en-GB" sz="1800" b="0" i="0" u="none" strike="noStrike" baseline="0" dirty="0">
                <a:solidFill>
                  <a:schemeClr val="bg1"/>
                </a:solidFill>
                <a:latin typeface="FreeSans"/>
              </a:rPr>
              <a:t>, to support the developing of the digital content materials (</a:t>
            </a:r>
            <a:r>
              <a:rPr lang="en-GB" sz="1800" b="1" i="0" u="none" strike="noStrike" baseline="0" dirty="0">
                <a:solidFill>
                  <a:srgbClr val="FF0000"/>
                </a:solidFill>
                <a:highlight>
                  <a:srgbClr val="FFFF00"/>
                </a:highlight>
                <a:latin typeface="FreeSans"/>
              </a:rPr>
              <a:t>from 1</a:t>
            </a:r>
            <a:r>
              <a:rPr lang="en-GB" sz="1800" b="1" i="0" u="none" strike="noStrike" baseline="30000" dirty="0">
                <a:solidFill>
                  <a:srgbClr val="FF0000"/>
                </a:solidFill>
                <a:highlight>
                  <a:srgbClr val="FFFF00"/>
                </a:highlight>
                <a:latin typeface="FreeSans"/>
              </a:rPr>
              <a:t>st</a:t>
            </a:r>
            <a:r>
              <a:rPr lang="en-GB" sz="1800" b="1" i="0" u="none" strike="noStrike" baseline="0" dirty="0">
                <a:solidFill>
                  <a:srgbClr val="FF0000"/>
                </a:solidFill>
                <a:highlight>
                  <a:srgbClr val="FFFF00"/>
                </a:highlight>
                <a:latin typeface="FreeSans"/>
              </a:rPr>
              <a:t> of September 2023</a:t>
            </a:r>
            <a:r>
              <a:rPr lang="en-GB" sz="1800" b="1" i="0" u="none" strike="noStrike" baseline="0" dirty="0">
                <a:solidFill>
                  <a:schemeClr val="bg1"/>
                </a:solidFill>
                <a:latin typeface="FreeSans"/>
              </a:rPr>
              <a:t>)</a:t>
            </a:r>
            <a:r>
              <a:rPr lang="en-GB" sz="1800" b="0" i="0" u="none" strike="noStrike" baseline="0" dirty="0">
                <a:solidFill>
                  <a:schemeClr val="bg1"/>
                </a:solidFill>
                <a:latin typeface="FreeSans"/>
              </a:rPr>
              <a:t>.</a:t>
            </a:r>
            <a:endParaRPr lang="en-GB" sz="1800" b="0" i="0" u="none" strike="noStrike" baseline="0" dirty="0">
              <a:solidFill>
                <a:schemeClr val="bg1"/>
              </a:solidFill>
            </a:endParaRPr>
          </a:p>
          <a:p>
            <a:pPr marL="285750" indent="-285750" algn="l">
              <a:buFontTx/>
              <a:buChar char="-"/>
            </a:pPr>
            <a:r>
              <a:rPr lang="en-GB" sz="1800" b="1" i="0" u="none" strike="noStrike" baseline="0" dirty="0">
                <a:solidFill>
                  <a:srgbClr val="FFFF00"/>
                </a:solidFill>
              </a:rPr>
              <a:t>5 digital courses</a:t>
            </a:r>
            <a:r>
              <a:rPr lang="en-GB" sz="1800" b="0" i="0" u="none" strike="noStrike" baseline="0" dirty="0">
                <a:solidFill>
                  <a:schemeClr val="bg1"/>
                </a:solidFill>
              </a:rPr>
              <a:t>, fully covered with </a:t>
            </a:r>
            <a:r>
              <a:rPr lang="en-GB" sz="1800" b="0" i="0" u="none" strike="noStrike" baseline="0" dirty="0">
                <a:solidFill>
                  <a:srgbClr val="FFFF00"/>
                </a:solidFill>
              </a:rPr>
              <a:t>harmonized curriculum (</a:t>
            </a:r>
            <a:r>
              <a:rPr lang="en-GB" sz="1800" b="0" i="0" u="none" strike="noStrike" baseline="0" dirty="0" err="1">
                <a:solidFill>
                  <a:srgbClr val="FFFF00"/>
                </a:solidFill>
              </a:rPr>
              <a:t>O1</a:t>
            </a:r>
            <a:r>
              <a:rPr lang="en-GB" sz="1800" b="0" i="0" u="none" strike="noStrike" baseline="0" dirty="0">
                <a:solidFill>
                  <a:srgbClr val="FFFF00"/>
                </a:solidFill>
              </a:rPr>
              <a:t>), teaching materials (</a:t>
            </a:r>
            <a:r>
              <a:rPr lang="en-GB" sz="1800" b="0" i="0" u="none" strike="noStrike" baseline="0" dirty="0" err="1">
                <a:solidFill>
                  <a:srgbClr val="FFFF00"/>
                </a:solidFill>
              </a:rPr>
              <a:t>O2</a:t>
            </a:r>
            <a:r>
              <a:rPr lang="en-GB" sz="1800" b="0" i="0" u="none" strike="noStrike" baseline="0" dirty="0">
                <a:solidFill>
                  <a:srgbClr val="FFFF00"/>
                </a:solidFill>
              </a:rPr>
              <a:t>) and online available resources (</a:t>
            </a:r>
            <a:r>
              <a:rPr lang="en-GB" sz="1800" b="0" i="0" u="none" strike="noStrike" baseline="0" dirty="0" err="1">
                <a:solidFill>
                  <a:srgbClr val="FFFF00"/>
                </a:solidFill>
              </a:rPr>
              <a:t>O3</a:t>
            </a:r>
            <a:r>
              <a:rPr lang="en-GB" sz="1800" b="0" i="0" u="none" strike="noStrike" baseline="0" dirty="0">
                <a:solidFill>
                  <a:srgbClr val="FFFF00"/>
                </a:solidFill>
              </a:rPr>
              <a:t>)</a:t>
            </a:r>
            <a:r>
              <a:rPr lang="en-GB" sz="1800" b="0" i="0" u="none" strike="noStrike" baseline="0" dirty="0">
                <a:solidFill>
                  <a:schemeClr val="bg1"/>
                </a:solidFill>
              </a:rPr>
              <a:t>,</a:t>
            </a:r>
            <a:r>
              <a:rPr lang="ro-RO" sz="1800" b="0" i="0" u="none" strike="noStrike" baseline="0" dirty="0">
                <a:solidFill>
                  <a:schemeClr val="bg1"/>
                </a:solidFill>
              </a:rPr>
              <a:t> </a:t>
            </a:r>
            <a:r>
              <a:rPr lang="ro-RO" sz="1800" b="0" i="0" u="none" strike="noStrike" baseline="0" dirty="0" err="1">
                <a:solidFill>
                  <a:schemeClr val="bg1"/>
                </a:solidFill>
              </a:rPr>
              <a:t>digitally</a:t>
            </a:r>
            <a:r>
              <a:rPr lang="ro-RO" sz="1800" b="0" i="0" u="none" strike="noStrike" baseline="0" dirty="0">
                <a:solidFill>
                  <a:schemeClr val="bg1"/>
                </a:solidFill>
              </a:rPr>
              <a:t> </a:t>
            </a:r>
            <a:r>
              <a:rPr lang="ro-RO" sz="1800" b="0" i="0" u="none" strike="noStrike" baseline="0" dirty="0" err="1">
                <a:solidFill>
                  <a:schemeClr val="bg1"/>
                </a:solidFill>
              </a:rPr>
              <a:t>developed</a:t>
            </a:r>
            <a:r>
              <a:rPr lang="en-GB" sz="1800" b="0" i="0" u="none" strike="noStrike" baseline="0" dirty="0">
                <a:solidFill>
                  <a:schemeClr val="bg1"/>
                </a:solidFill>
              </a:rPr>
              <a:t> in virtual manner to stimulate the cadetship dual system programs, the virtual mobility of international students and the digitization of simulating classes.</a:t>
            </a:r>
          </a:p>
          <a:p>
            <a:pPr marL="285750" indent="-285750" algn="l">
              <a:buFontTx/>
              <a:buChar char="-"/>
            </a:pPr>
            <a:r>
              <a:rPr lang="en-GB" dirty="0">
                <a:solidFill>
                  <a:schemeClr val="bg1"/>
                </a:solidFill>
              </a:rPr>
              <a:t>For each online course </a:t>
            </a:r>
            <a:r>
              <a:rPr lang="en-GB" sz="1800" b="1" i="0" u="none" strike="noStrike" baseline="0" dirty="0">
                <a:solidFill>
                  <a:srgbClr val="FFFF00"/>
                </a:solidFill>
              </a:rPr>
              <a:t>10 students x 5 partners = 50 students wil</a:t>
            </a:r>
            <a:r>
              <a:rPr lang="en-GB" b="1" dirty="0">
                <a:solidFill>
                  <a:srgbClr val="FFFF00"/>
                </a:solidFill>
              </a:rPr>
              <a:t>l be enrolled</a:t>
            </a:r>
            <a:r>
              <a:rPr lang="en-GB" dirty="0">
                <a:solidFill>
                  <a:schemeClr val="bg1"/>
                </a:solidFill>
              </a:rPr>
              <a:t>. </a:t>
            </a:r>
          </a:p>
          <a:p>
            <a:pPr marL="285750" indent="-285750" algn="l">
              <a:buFontTx/>
              <a:buChar char="-"/>
            </a:pPr>
            <a:r>
              <a:rPr lang="en-GB" sz="1800" b="0" i="0" u="none" strike="noStrike" baseline="0" dirty="0">
                <a:solidFill>
                  <a:schemeClr val="bg1"/>
                </a:solidFill>
                <a:latin typeface="FreeSans"/>
              </a:rPr>
              <a:t>For each module digital resource learning: </a:t>
            </a:r>
            <a:r>
              <a:rPr lang="en-GB" sz="1800" b="1" i="0" u="none" strike="noStrike" baseline="0" dirty="0">
                <a:solidFill>
                  <a:srgbClr val="FFFF00"/>
                </a:solidFill>
                <a:latin typeface="FreeSans"/>
              </a:rPr>
              <a:t>7 topics /15 min + 7 seminars/15 min – recorded online (capture) + 5 video tutorials (laboratory) to be filmed in the simulator -   to be uploaded</a:t>
            </a:r>
            <a:r>
              <a:rPr lang="ro-RO" sz="1800" b="1" i="0" u="none" strike="noStrike" baseline="0" dirty="0">
                <a:solidFill>
                  <a:srgbClr val="FFFF00"/>
                </a:solidFill>
                <a:latin typeface="FreeSans"/>
              </a:rPr>
              <a:t> via marplat.eu</a:t>
            </a:r>
            <a:r>
              <a:rPr lang="en-GB" sz="1800" b="0" i="0" u="none" strike="noStrike" baseline="0" dirty="0">
                <a:solidFill>
                  <a:schemeClr val="bg1"/>
                </a:solidFill>
                <a:latin typeface="FreeSans"/>
              </a:rPr>
              <a:t>.</a:t>
            </a:r>
            <a:endParaRPr lang="en-GB" sz="1800" b="0" i="0" u="none" strike="noStrike" baseline="0" dirty="0">
              <a:solidFill>
                <a:schemeClr val="bg1"/>
              </a:solidFill>
            </a:endParaRPr>
          </a:p>
        </p:txBody>
      </p:sp>
      <p:grpSp>
        <p:nvGrpSpPr>
          <p:cNvPr id="12" name="Group 11">
            <a:extLst>
              <a:ext uri="{FF2B5EF4-FFF2-40B4-BE49-F238E27FC236}">
                <a16:creationId xmlns:a16="http://schemas.microsoft.com/office/drawing/2014/main" id="{E5D29BE5-8D1C-4457-B7D5-25537FF8C52C}"/>
              </a:ext>
            </a:extLst>
          </p:cNvPr>
          <p:cNvGrpSpPr/>
          <p:nvPr/>
        </p:nvGrpSpPr>
        <p:grpSpPr>
          <a:xfrm>
            <a:off x="2307" y="-7926"/>
            <a:ext cx="12186519" cy="992963"/>
            <a:chOff x="2307" y="-7926"/>
            <a:chExt cx="12186519" cy="992963"/>
          </a:xfrm>
        </p:grpSpPr>
        <p:pic>
          <p:nvPicPr>
            <p:cNvPr id="16" name="Picture 15">
              <a:extLst>
                <a:ext uri="{FF2B5EF4-FFF2-40B4-BE49-F238E27FC236}">
                  <a16:creationId xmlns:a16="http://schemas.microsoft.com/office/drawing/2014/main" id="{49E0417E-6FBC-4650-9331-5B2F03AA09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18" name="Picture 17">
              <a:extLst>
                <a:ext uri="{FF2B5EF4-FFF2-40B4-BE49-F238E27FC236}">
                  <a16:creationId xmlns:a16="http://schemas.microsoft.com/office/drawing/2014/main" id="{2603402C-FBDF-4CD3-8187-A970190491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19" name="Rectangle 18">
              <a:extLst>
                <a:ext uri="{FF2B5EF4-FFF2-40B4-BE49-F238E27FC236}">
                  <a16:creationId xmlns:a16="http://schemas.microsoft.com/office/drawing/2014/main" id="{A7565BA0-7FFD-4C12-B79F-782FC1447794}"/>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20" name="Picture 19">
              <a:extLst>
                <a:ext uri="{FF2B5EF4-FFF2-40B4-BE49-F238E27FC236}">
                  <a16:creationId xmlns:a16="http://schemas.microsoft.com/office/drawing/2014/main" id="{5240A6B1-19F2-4AF9-A8CE-9AB9ADF323D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21" name="Picture 20">
              <a:extLst>
                <a:ext uri="{FF2B5EF4-FFF2-40B4-BE49-F238E27FC236}">
                  <a16:creationId xmlns:a16="http://schemas.microsoft.com/office/drawing/2014/main" id="{CA46EDEB-EDEC-4F7D-BF5F-D3B05C92C8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22" name="Picture 21">
              <a:extLst>
                <a:ext uri="{FF2B5EF4-FFF2-40B4-BE49-F238E27FC236}">
                  <a16:creationId xmlns:a16="http://schemas.microsoft.com/office/drawing/2014/main" id="{C8D84FA6-00FE-4097-99C8-9A794D3AEC5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23" name="Picture 22">
              <a:extLst>
                <a:ext uri="{FF2B5EF4-FFF2-40B4-BE49-F238E27FC236}">
                  <a16:creationId xmlns:a16="http://schemas.microsoft.com/office/drawing/2014/main" id="{9C518515-F77B-4BC6-A47B-AAA2B13543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24" name="Picture 23" descr="logo z przezroczystym">
              <a:extLst>
                <a:ext uri="{FF2B5EF4-FFF2-40B4-BE49-F238E27FC236}">
                  <a16:creationId xmlns:a16="http://schemas.microsoft.com/office/drawing/2014/main" id="{B7AE6112-DCDF-4285-84F4-A6EC439E098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spTree>
    <p:extLst>
      <p:ext uri="{BB962C8B-B14F-4D97-AF65-F5344CB8AC3E}">
        <p14:creationId xmlns:p14="http://schemas.microsoft.com/office/powerpoint/2010/main" val="12843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37697" y="864359"/>
            <a:ext cx="4113430" cy="552173"/>
          </a:xfrm>
        </p:spPr>
        <p:txBody>
          <a:bodyPr>
            <a:normAutofit/>
          </a:bodyPr>
          <a:lstStyle/>
          <a:p>
            <a:r>
              <a:rPr lang="en-US" b="1" u="sng" dirty="0">
                <a:solidFill>
                  <a:srgbClr val="FFC000"/>
                </a:solidFill>
                <a:latin typeface="Algerian" panose="04020705040A02060702" pitchFamily="82" charset="0"/>
              </a:rPr>
              <a:t>PROJECT OUTLINES</a:t>
            </a:r>
          </a:p>
        </p:txBody>
      </p:sp>
      <p:sp>
        <p:nvSpPr>
          <p:cNvPr id="3" name="Content Placeholder 2"/>
          <p:cNvSpPr>
            <a:spLocks noGrp="1"/>
          </p:cNvSpPr>
          <p:nvPr>
            <p:ph idx="1"/>
          </p:nvPr>
        </p:nvSpPr>
        <p:spPr>
          <a:xfrm>
            <a:off x="2822535" y="1365369"/>
            <a:ext cx="6071873" cy="2736304"/>
          </a:xfrm>
        </p:spPr>
        <p:txBody>
          <a:bodyPr>
            <a:normAutofit/>
          </a:bodyPr>
          <a:lstStyle/>
          <a:p>
            <a:pPr algn="ctr"/>
            <a:r>
              <a:rPr lang="en-US" dirty="0">
                <a:solidFill>
                  <a:schemeClr val="bg1"/>
                </a:solidFill>
                <a:latin typeface="Algerian" panose="04020705040A02060702" pitchFamily="82" charset="0"/>
              </a:rPr>
              <a:t>Project Acronym</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MARS-NET</a:t>
            </a:r>
          </a:p>
          <a:p>
            <a:pPr algn="ctr"/>
            <a:r>
              <a:rPr lang="en-US" dirty="0">
                <a:solidFill>
                  <a:schemeClr val="bg1"/>
                </a:solidFill>
                <a:latin typeface="Algerian" panose="04020705040A02060702" pitchFamily="82" charset="0"/>
              </a:rPr>
              <a:t>Project Start Date</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2022-02-01</a:t>
            </a:r>
          </a:p>
          <a:p>
            <a:pPr algn="ctr"/>
            <a:r>
              <a:rPr lang="en-US" dirty="0">
                <a:solidFill>
                  <a:schemeClr val="bg1"/>
                </a:solidFill>
                <a:latin typeface="Algerian" panose="04020705040A02060702" pitchFamily="82" charset="0"/>
              </a:rPr>
              <a:t>Project Total Duration</a:t>
            </a:r>
            <a:r>
              <a:rPr lang="ro-RO" dirty="0">
                <a:solidFill>
                  <a:schemeClr val="bg1"/>
                </a:solidFill>
                <a:latin typeface="Algerian" panose="04020705040A02060702" pitchFamily="82" charset="0"/>
              </a:rPr>
              <a:t>:</a:t>
            </a:r>
            <a:r>
              <a:rPr lang="en-US"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24 months</a:t>
            </a:r>
          </a:p>
          <a:p>
            <a:pPr algn="ctr"/>
            <a:r>
              <a:rPr lang="en-US" dirty="0">
                <a:solidFill>
                  <a:schemeClr val="bg1"/>
                </a:solidFill>
                <a:latin typeface="Algerian" panose="04020705040A02060702" pitchFamily="82" charset="0"/>
              </a:rPr>
              <a:t>Project End Date</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2024-01-31</a:t>
            </a:r>
            <a:endParaRPr lang="ro-RO" b="1" dirty="0">
              <a:solidFill>
                <a:srgbClr val="FFFF00"/>
              </a:solidFill>
              <a:latin typeface="Algerian" panose="04020705040A02060702" pitchFamily="82" charset="0"/>
            </a:endParaRPr>
          </a:p>
          <a:p>
            <a:pPr algn="ctr"/>
            <a:r>
              <a:rPr lang="ro-RO" dirty="0">
                <a:solidFill>
                  <a:schemeClr val="bg1"/>
                </a:solidFill>
                <a:latin typeface="Algerian" panose="04020705040A02060702" pitchFamily="82" charset="0"/>
              </a:rPr>
              <a:t>Grant </a:t>
            </a:r>
            <a:r>
              <a:rPr lang="en-US" dirty="0">
                <a:solidFill>
                  <a:schemeClr val="bg1"/>
                </a:solidFill>
                <a:latin typeface="Algerian" panose="04020705040A02060702" pitchFamily="82" charset="0"/>
              </a:rPr>
              <a:t>approved</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207.970</a:t>
            </a:r>
            <a:r>
              <a:rPr lang="ro-RO" b="1" dirty="0">
                <a:solidFill>
                  <a:srgbClr val="FFFF00"/>
                </a:solidFill>
                <a:latin typeface="Algerian" panose="04020705040A02060702" pitchFamily="82" charset="0"/>
              </a:rPr>
              <a:t> Euro</a:t>
            </a:r>
            <a:endParaRPr lang="en-US" b="1" dirty="0">
              <a:solidFill>
                <a:srgbClr val="FFFF00"/>
              </a:solidFill>
              <a:latin typeface="Algerian" panose="04020705040A02060702" pitchFamily="82" charset="0"/>
            </a:endParaRPr>
          </a:p>
        </p:txBody>
      </p:sp>
      <p:grpSp>
        <p:nvGrpSpPr>
          <p:cNvPr id="41" name="Group 40">
            <a:extLst>
              <a:ext uri="{FF2B5EF4-FFF2-40B4-BE49-F238E27FC236}">
                <a16:creationId xmlns:a16="http://schemas.microsoft.com/office/drawing/2014/main" id="{B38A7597-85B0-431D-AA03-7C9237531731}"/>
              </a:ext>
            </a:extLst>
          </p:cNvPr>
          <p:cNvGrpSpPr/>
          <p:nvPr/>
        </p:nvGrpSpPr>
        <p:grpSpPr>
          <a:xfrm>
            <a:off x="2307" y="-7926"/>
            <a:ext cx="12186519" cy="992963"/>
            <a:chOff x="2307" y="-7926"/>
            <a:chExt cx="12186519" cy="992963"/>
          </a:xfrm>
        </p:grpSpPr>
        <p:pic>
          <p:nvPicPr>
            <p:cNvPr id="37" name="Picture 36">
              <a:extLst>
                <a:ext uri="{FF2B5EF4-FFF2-40B4-BE49-F238E27FC236}">
                  <a16:creationId xmlns:a16="http://schemas.microsoft.com/office/drawing/2014/main" id="{719550F2-3F5F-45B6-B5BB-1BDF4E1E9F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39" name="Picture 38">
              <a:extLst>
                <a:ext uri="{FF2B5EF4-FFF2-40B4-BE49-F238E27FC236}">
                  <a16:creationId xmlns:a16="http://schemas.microsoft.com/office/drawing/2014/main" id="{BED71C72-E581-4A21-9584-57BFA1B60D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40" name="Rectangle 39">
              <a:extLst>
                <a:ext uri="{FF2B5EF4-FFF2-40B4-BE49-F238E27FC236}">
                  <a16:creationId xmlns:a16="http://schemas.microsoft.com/office/drawing/2014/main" id="{C32941CE-6CE1-4BCC-A8E8-4559549D5100}"/>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5" name="Picture 4">
              <a:extLst>
                <a:ext uri="{FF2B5EF4-FFF2-40B4-BE49-F238E27FC236}">
                  <a16:creationId xmlns:a16="http://schemas.microsoft.com/office/drawing/2014/main" id="{E222D6A7-4E1B-4E71-B96F-9DB9076A77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7" name="Picture 6">
              <a:extLst>
                <a:ext uri="{FF2B5EF4-FFF2-40B4-BE49-F238E27FC236}">
                  <a16:creationId xmlns:a16="http://schemas.microsoft.com/office/drawing/2014/main" id="{D3630CA5-4011-480C-A871-0E5D41423A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9" name="Picture 8">
              <a:extLst>
                <a:ext uri="{FF2B5EF4-FFF2-40B4-BE49-F238E27FC236}">
                  <a16:creationId xmlns:a16="http://schemas.microsoft.com/office/drawing/2014/main" id="{4FE2BF9E-BD30-42E5-A3FA-CD94626FB63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11" name="Picture 10">
              <a:extLst>
                <a:ext uri="{FF2B5EF4-FFF2-40B4-BE49-F238E27FC236}">
                  <a16:creationId xmlns:a16="http://schemas.microsoft.com/office/drawing/2014/main" id="{9895F1D8-022E-4877-9C52-AF9F0C67A6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13" name="Picture 12" descr="logo z przezroczystym">
              <a:extLst>
                <a:ext uri="{FF2B5EF4-FFF2-40B4-BE49-F238E27FC236}">
                  <a16:creationId xmlns:a16="http://schemas.microsoft.com/office/drawing/2014/main" id="{FA82EB7B-4720-4BC8-BFDF-041A36440A2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45" name="Picture 44">
            <a:extLst>
              <a:ext uri="{FF2B5EF4-FFF2-40B4-BE49-F238E27FC236}">
                <a16:creationId xmlns:a16="http://schemas.microsoft.com/office/drawing/2014/main" id="{03D2D6C6-0489-44CD-AB04-A2A0DE00DD74}"/>
              </a:ext>
            </a:extLst>
          </p:cNvPr>
          <p:cNvPicPr>
            <a:picLocks noChangeAspect="1"/>
          </p:cNvPicPr>
          <p:nvPr/>
        </p:nvPicPr>
        <p:blipFill>
          <a:blip r:embed="rId9"/>
          <a:stretch>
            <a:fillRect/>
          </a:stretch>
        </p:blipFill>
        <p:spPr>
          <a:xfrm>
            <a:off x="254256" y="4101673"/>
            <a:ext cx="11680311" cy="2465108"/>
          </a:xfrm>
          <a:prstGeom prst="rect">
            <a:avLst/>
          </a:prstGeom>
        </p:spPr>
      </p:pic>
      <p:pic>
        <p:nvPicPr>
          <p:cNvPr id="16" name="Picture 15">
            <a:extLst>
              <a:ext uri="{FF2B5EF4-FFF2-40B4-BE49-F238E27FC236}">
                <a16:creationId xmlns:a16="http://schemas.microsoft.com/office/drawing/2014/main" id="{24CF9746-6274-454E-BBFC-F2C79C83BE9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771" y="977111"/>
            <a:ext cx="2058773" cy="776515"/>
          </a:xfrm>
          <a:prstGeom prst="rect">
            <a:avLst/>
          </a:prstGeom>
        </p:spPr>
      </p:pic>
    </p:spTree>
    <p:extLst>
      <p:ext uri="{BB962C8B-B14F-4D97-AF65-F5344CB8AC3E}">
        <p14:creationId xmlns:p14="http://schemas.microsoft.com/office/powerpoint/2010/main" val="13807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Process 3"/>
          <p:cNvSpPr/>
          <p:nvPr/>
        </p:nvSpPr>
        <p:spPr>
          <a:xfrm>
            <a:off x="2612662" y="952712"/>
            <a:ext cx="6702828" cy="869105"/>
          </a:xfrm>
          <a:prstGeom prst="flowChartProcess">
            <a:avLst/>
          </a:prstGeom>
          <a:solidFill>
            <a:srgbClr val="8CCF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Learning, Teaching and Training” activities </a:t>
            </a:r>
            <a:endParaRPr lang="en-US" sz="2400" dirty="0">
              <a:solidFill>
                <a:srgbClr val="002060"/>
              </a:solidFill>
            </a:endParaRPr>
          </a:p>
        </p:txBody>
      </p:sp>
      <p:sp>
        <p:nvSpPr>
          <p:cNvPr id="10" name="Rectangle 9"/>
          <p:cNvSpPr/>
          <p:nvPr/>
        </p:nvSpPr>
        <p:spPr>
          <a:xfrm>
            <a:off x="804895" y="1187459"/>
            <a:ext cx="1423788" cy="369332"/>
          </a:xfrm>
          <a:prstGeom prst="rect">
            <a:avLst/>
          </a:prstGeom>
        </p:spPr>
        <p:txBody>
          <a:bodyPr wrap="none">
            <a:spAutoFit/>
          </a:bodyPr>
          <a:lstStyle/>
          <a:p>
            <a:r>
              <a:rPr lang="ro-RO" b="1" dirty="0" err="1">
                <a:solidFill>
                  <a:schemeClr val="accent4">
                    <a:lumMod val="40000"/>
                    <a:lumOff val="60000"/>
                  </a:schemeClr>
                </a:solidFill>
              </a:rPr>
              <a:t>Leader</a:t>
            </a:r>
            <a:r>
              <a:rPr lang="ro-RO" b="1" dirty="0">
                <a:solidFill>
                  <a:schemeClr val="bg1"/>
                </a:solidFill>
              </a:rPr>
              <a:t>: </a:t>
            </a:r>
            <a:r>
              <a:rPr lang="en-US" b="1" dirty="0">
                <a:solidFill>
                  <a:schemeClr val="bg1"/>
                </a:solidFill>
              </a:rPr>
              <a:t> </a:t>
            </a:r>
            <a:r>
              <a:rPr lang="en-US" b="1" u="sng" dirty="0">
                <a:solidFill>
                  <a:srgbClr val="FFFF00"/>
                </a:solidFill>
              </a:rPr>
              <a:t>R</a:t>
            </a:r>
            <a:r>
              <a:rPr lang="ro-RO" b="1" u="sng" dirty="0">
                <a:solidFill>
                  <a:srgbClr val="FFFF00"/>
                </a:solidFill>
              </a:rPr>
              <a:t>NA</a:t>
            </a:r>
          </a:p>
        </p:txBody>
      </p:sp>
      <p:sp>
        <p:nvSpPr>
          <p:cNvPr id="11" name="Rectangle 10"/>
          <p:cNvSpPr/>
          <p:nvPr/>
        </p:nvSpPr>
        <p:spPr>
          <a:xfrm>
            <a:off x="40405" y="1895647"/>
            <a:ext cx="12102679" cy="4889928"/>
          </a:xfrm>
          <a:prstGeom prst="rect">
            <a:avLst/>
          </a:prstGeom>
        </p:spPr>
        <p:txBody>
          <a:bodyPr wrap="square">
            <a:spAutoFit/>
          </a:bodyPr>
          <a:lstStyle/>
          <a:p>
            <a:r>
              <a:rPr lang="en-GB" b="1" dirty="0">
                <a:solidFill>
                  <a:srgbClr val="FFFF00"/>
                </a:solidFill>
                <a:highlight>
                  <a:srgbClr val="0000FF"/>
                </a:highlight>
              </a:rPr>
              <a:t>INTENSIVE PROGRAMMES FOR HIGHER EDUCATION TEACHING STAFF (3-5 days training program)</a:t>
            </a:r>
            <a:endParaRPr lang="en-US" dirty="0">
              <a:solidFill>
                <a:srgbClr val="FFFF00"/>
              </a:solidFill>
              <a:highlight>
                <a:srgbClr val="0000FF"/>
              </a:highlight>
            </a:endParaRPr>
          </a:p>
          <a:p>
            <a:pPr lvl="0">
              <a:lnSpc>
                <a:spcPct val="120000"/>
              </a:lnSpc>
              <a:spcBef>
                <a:spcPts val="0"/>
              </a:spcBef>
            </a:pPr>
            <a:r>
              <a:rPr lang="en-GB" b="1" dirty="0" err="1">
                <a:solidFill>
                  <a:srgbClr val="FF0000"/>
                </a:solidFill>
                <a:highlight>
                  <a:srgbClr val="FFFF00"/>
                </a:highlight>
              </a:rPr>
              <a:t>C1</a:t>
            </a:r>
            <a:r>
              <a:rPr lang="ro-RO" b="1" dirty="0">
                <a:solidFill>
                  <a:srgbClr val="FFC000"/>
                </a:solidFill>
              </a:rPr>
              <a:t> </a:t>
            </a:r>
            <a:r>
              <a:rPr lang="en-GB" b="1" dirty="0">
                <a:solidFill>
                  <a:srgbClr val="FFC000"/>
                </a:solidFill>
              </a:rPr>
              <a:t>-“Digital exercises on </a:t>
            </a:r>
            <a:r>
              <a:rPr lang="en-GB" b="1" dirty="0" err="1">
                <a:solidFill>
                  <a:srgbClr val="FFC000"/>
                </a:solidFill>
              </a:rPr>
              <a:t>shiphandling</a:t>
            </a:r>
            <a:r>
              <a:rPr lang="en-GB" b="1" dirty="0">
                <a:solidFill>
                  <a:srgbClr val="FFC000"/>
                </a:solidFill>
              </a:rPr>
              <a:t> simulator – exchange of good practices and building tutorial digital courses”,</a:t>
            </a:r>
            <a:r>
              <a:rPr lang="en-GB" dirty="0">
                <a:solidFill>
                  <a:srgbClr val="FFC000"/>
                </a:solidFill>
              </a:rPr>
              <a:t> 5 pax x   4 partners </a:t>
            </a:r>
            <a:r>
              <a:rPr lang="ro-RO" dirty="0">
                <a:solidFill>
                  <a:srgbClr val="FFC000"/>
                </a:solidFill>
              </a:rPr>
              <a:t>x 3 </a:t>
            </a:r>
            <a:r>
              <a:rPr lang="ro-RO" dirty="0" err="1">
                <a:solidFill>
                  <a:srgbClr val="FFC000"/>
                </a:solidFill>
              </a:rPr>
              <a:t>days</a:t>
            </a:r>
            <a:r>
              <a:rPr lang="en-GB" dirty="0">
                <a:solidFill>
                  <a:srgbClr val="FFC000"/>
                </a:solidFill>
              </a:rPr>
              <a:t>= 20 </a:t>
            </a:r>
            <a:r>
              <a:rPr lang="ro-RO" dirty="0" err="1">
                <a:solidFill>
                  <a:srgbClr val="FFC000"/>
                </a:solidFill>
              </a:rPr>
              <a:t>learners</a:t>
            </a:r>
            <a:r>
              <a:rPr lang="ro-RO" dirty="0">
                <a:solidFill>
                  <a:srgbClr val="FFC000"/>
                </a:solidFill>
              </a:rPr>
              <a:t>/</a:t>
            </a:r>
            <a:r>
              <a:rPr lang="en-US" dirty="0">
                <a:solidFill>
                  <a:srgbClr val="FFC000"/>
                </a:solidFill>
              </a:rPr>
              <a:t>instructors</a:t>
            </a:r>
            <a:r>
              <a:rPr lang="en-GB" dirty="0">
                <a:solidFill>
                  <a:srgbClr val="FFC000"/>
                </a:solidFill>
              </a:rPr>
              <a:t> </a:t>
            </a:r>
            <a:r>
              <a:rPr lang="en-GB" dirty="0"/>
              <a:t>–</a:t>
            </a:r>
            <a:r>
              <a:rPr lang="ro-RO" dirty="0"/>
              <a:t> </a:t>
            </a:r>
            <a:r>
              <a:rPr lang="en-US" b="1" dirty="0">
                <a:solidFill>
                  <a:srgbClr val="FFFF00"/>
                </a:solidFill>
                <a:highlight>
                  <a:srgbClr val="0000FF"/>
                </a:highlight>
              </a:rPr>
              <a:t>R</a:t>
            </a:r>
            <a:r>
              <a:rPr lang="ro-RO" b="1" dirty="0">
                <a:solidFill>
                  <a:srgbClr val="FFFF00"/>
                </a:solidFill>
                <a:highlight>
                  <a:srgbClr val="0000FF"/>
                </a:highlight>
              </a:rPr>
              <a:t>NA</a:t>
            </a:r>
            <a:r>
              <a:rPr lang="ro-RO" b="1" dirty="0">
                <a:solidFill>
                  <a:schemeClr val="accent5">
                    <a:lumMod val="40000"/>
                    <a:lumOff val="60000"/>
                  </a:schemeClr>
                </a:solidFill>
              </a:rPr>
              <a:t>, </a:t>
            </a:r>
            <a:r>
              <a:rPr lang="en-GB" b="1" dirty="0">
                <a:solidFill>
                  <a:schemeClr val="accent5">
                    <a:lumMod val="40000"/>
                    <a:lumOff val="60000"/>
                  </a:schemeClr>
                </a:solidFill>
              </a:rPr>
              <a:t>Romania</a:t>
            </a:r>
            <a:r>
              <a:rPr lang="ro-RO" b="1" dirty="0">
                <a:solidFill>
                  <a:schemeClr val="accent5">
                    <a:lumMod val="40000"/>
                    <a:lumOff val="60000"/>
                  </a:schemeClr>
                </a:solidFill>
              </a:rPr>
              <a:t>, </a:t>
            </a:r>
            <a:r>
              <a:rPr lang="en-US" b="1" dirty="0" err="1">
                <a:solidFill>
                  <a:srgbClr val="FF0000"/>
                </a:solidFill>
                <a:highlight>
                  <a:srgbClr val="FFFF00"/>
                </a:highlight>
              </a:rPr>
              <a:t>M5</a:t>
            </a:r>
            <a:r>
              <a:rPr lang="ro-RO" b="1" dirty="0">
                <a:solidFill>
                  <a:srgbClr val="FF0000"/>
                </a:solidFill>
                <a:highlight>
                  <a:srgbClr val="FFFF00"/>
                </a:highlight>
              </a:rPr>
              <a:t> (</a:t>
            </a:r>
            <a:r>
              <a:rPr lang="en-US" b="1" dirty="0">
                <a:solidFill>
                  <a:srgbClr val="FF0000"/>
                </a:solidFill>
                <a:highlight>
                  <a:srgbClr val="FFFF00"/>
                </a:highlight>
              </a:rPr>
              <a:t>18-20 of May</a:t>
            </a:r>
            <a:r>
              <a:rPr lang="ro-RO" b="1" dirty="0">
                <a:solidFill>
                  <a:srgbClr val="FF0000"/>
                </a:solidFill>
                <a:highlight>
                  <a:srgbClr val="FFFF00"/>
                </a:highlight>
              </a:rPr>
              <a:t> 2022)</a:t>
            </a:r>
            <a:endParaRPr lang="en-US" b="1" dirty="0">
              <a:solidFill>
                <a:srgbClr val="FF0000"/>
              </a:solidFill>
              <a:highlight>
                <a:srgbClr val="FFFF00"/>
              </a:highlight>
            </a:endParaRPr>
          </a:p>
          <a:p>
            <a:pPr>
              <a:lnSpc>
                <a:spcPct val="120000"/>
              </a:lnSpc>
            </a:pPr>
            <a:r>
              <a:rPr lang="en-GB" b="1" dirty="0" err="1">
                <a:solidFill>
                  <a:srgbClr val="FF0000"/>
                </a:solidFill>
                <a:highlight>
                  <a:srgbClr val="FFFF00"/>
                </a:highlight>
              </a:rPr>
              <a:t>C2</a:t>
            </a:r>
            <a:r>
              <a:rPr lang="ro-RO" b="1" dirty="0">
                <a:solidFill>
                  <a:srgbClr val="FFC000"/>
                </a:solidFill>
              </a:rPr>
              <a:t> </a:t>
            </a:r>
            <a:r>
              <a:rPr lang="en-GB" b="1" dirty="0">
                <a:solidFill>
                  <a:srgbClr val="FFC000"/>
                </a:solidFill>
              </a:rPr>
              <a:t>-“Digital exercises on engine room simulator – exchange of good practices and building tutorial digital courses”, </a:t>
            </a:r>
            <a:r>
              <a:rPr lang="en-GB" dirty="0">
                <a:solidFill>
                  <a:srgbClr val="FFC000"/>
                </a:solidFill>
              </a:rPr>
              <a:t>5 pax x   4 partners </a:t>
            </a:r>
            <a:r>
              <a:rPr lang="ro-RO" dirty="0">
                <a:solidFill>
                  <a:srgbClr val="FFC000"/>
                </a:solidFill>
              </a:rPr>
              <a:t>x 3 </a:t>
            </a:r>
            <a:r>
              <a:rPr lang="ro-RO" dirty="0" err="1">
                <a:solidFill>
                  <a:srgbClr val="FFC000"/>
                </a:solidFill>
              </a:rPr>
              <a:t>days</a:t>
            </a:r>
            <a:r>
              <a:rPr lang="ro-RO" dirty="0">
                <a:solidFill>
                  <a:srgbClr val="FFC000"/>
                </a:solidFill>
              </a:rPr>
              <a:t> </a:t>
            </a:r>
            <a:r>
              <a:rPr lang="en-GB" dirty="0">
                <a:solidFill>
                  <a:srgbClr val="FFC000"/>
                </a:solidFill>
              </a:rPr>
              <a:t>= 20 </a:t>
            </a:r>
            <a:r>
              <a:rPr lang="ro-RO" dirty="0" err="1">
                <a:solidFill>
                  <a:srgbClr val="FFC000"/>
                </a:solidFill>
              </a:rPr>
              <a:t>learnears</a:t>
            </a:r>
            <a:r>
              <a:rPr lang="ro-RO" dirty="0">
                <a:solidFill>
                  <a:srgbClr val="FFC000"/>
                </a:solidFill>
              </a:rPr>
              <a:t>/</a:t>
            </a:r>
            <a:r>
              <a:rPr lang="en-US" dirty="0">
                <a:solidFill>
                  <a:srgbClr val="FFC000"/>
                </a:solidFill>
              </a:rPr>
              <a:t> instructors</a:t>
            </a:r>
            <a:r>
              <a:rPr lang="en-GB" dirty="0">
                <a:solidFill>
                  <a:srgbClr val="FFC000"/>
                </a:solidFill>
              </a:rPr>
              <a:t> </a:t>
            </a:r>
            <a:r>
              <a:rPr lang="en-GB" dirty="0"/>
              <a:t>–</a:t>
            </a:r>
            <a:r>
              <a:rPr lang="ro-RO" dirty="0"/>
              <a:t>  </a:t>
            </a:r>
            <a:r>
              <a:rPr lang="en-US" b="1" dirty="0">
                <a:solidFill>
                  <a:srgbClr val="FFFF00"/>
                </a:solidFill>
                <a:highlight>
                  <a:srgbClr val="0000FF"/>
                </a:highlight>
              </a:rPr>
              <a:t>PNA</a:t>
            </a:r>
            <a:r>
              <a:rPr lang="ro-RO" b="1" dirty="0">
                <a:solidFill>
                  <a:schemeClr val="accent5">
                    <a:lumMod val="40000"/>
                    <a:lumOff val="60000"/>
                  </a:schemeClr>
                </a:solidFill>
              </a:rPr>
              <a:t>, </a:t>
            </a:r>
            <a:r>
              <a:rPr lang="en-US" b="1" dirty="0">
                <a:solidFill>
                  <a:schemeClr val="accent5">
                    <a:lumMod val="40000"/>
                    <a:lumOff val="60000"/>
                  </a:schemeClr>
                </a:solidFill>
              </a:rPr>
              <a:t>Poland</a:t>
            </a:r>
            <a:r>
              <a:rPr lang="ro-RO" b="1" dirty="0">
                <a:solidFill>
                  <a:schemeClr val="accent5">
                    <a:lumMod val="40000"/>
                    <a:lumOff val="60000"/>
                  </a:schemeClr>
                </a:solidFill>
              </a:rPr>
              <a:t>, </a:t>
            </a:r>
            <a:r>
              <a:rPr lang="en-US" b="1" dirty="0" err="1">
                <a:solidFill>
                  <a:srgbClr val="FF0000"/>
                </a:solidFill>
                <a:highlight>
                  <a:srgbClr val="FFFF00"/>
                </a:highlight>
              </a:rPr>
              <a:t>M3</a:t>
            </a:r>
            <a:r>
              <a:rPr lang="ro-RO" b="1" dirty="0">
                <a:solidFill>
                  <a:srgbClr val="FF0000"/>
                </a:solidFill>
                <a:highlight>
                  <a:srgbClr val="FFFF00"/>
                </a:highlight>
              </a:rPr>
              <a:t> (</a:t>
            </a:r>
            <a:r>
              <a:rPr lang="en-US" b="1" dirty="0">
                <a:solidFill>
                  <a:srgbClr val="FF0000"/>
                </a:solidFill>
                <a:highlight>
                  <a:srgbClr val="FFFF00"/>
                </a:highlight>
              </a:rPr>
              <a:t>27-29 of April</a:t>
            </a:r>
            <a:r>
              <a:rPr lang="ro-RO" b="1" dirty="0">
                <a:solidFill>
                  <a:srgbClr val="FF0000"/>
                </a:solidFill>
                <a:highlight>
                  <a:srgbClr val="FFFF00"/>
                </a:highlight>
              </a:rPr>
              <a:t> 2022)</a:t>
            </a:r>
            <a:endParaRPr lang="en-US" b="1" dirty="0">
              <a:solidFill>
                <a:srgbClr val="FF0000"/>
              </a:solidFill>
              <a:highlight>
                <a:srgbClr val="FFFF00"/>
              </a:highlight>
            </a:endParaRPr>
          </a:p>
          <a:p>
            <a:pPr>
              <a:lnSpc>
                <a:spcPct val="120000"/>
              </a:lnSpc>
            </a:pPr>
            <a:r>
              <a:rPr lang="en-GB" b="1" dirty="0" err="1">
                <a:solidFill>
                  <a:srgbClr val="FF0000"/>
                </a:solidFill>
                <a:highlight>
                  <a:srgbClr val="FFFF00"/>
                </a:highlight>
              </a:rPr>
              <a:t>C3</a:t>
            </a:r>
            <a:r>
              <a:rPr lang="ro-RO" b="1" dirty="0">
                <a:solidFill>
                  <a:srgbClr val="FFC000"/>
                </a:solidFill>
              </a:rPr>
              <a:t> </a:t>
            </a:r>
            <a:r>
              <a:rPr lang="en-GB" b="1" dirty="0">
                <a:solidFill>
                  <a:srgbClr val="FFC000"/>
                </a:solidFill>
              </a:rPr>
              <a:t>-“Digital exercises on cargo handling simulator – exchange of good practices and building tutorial digital courses”, </a:t>
            </a:r>
            <a:r>
              <a:rPr lang="en-GB" dirty="0">
                <a:solidFill>
                  <a:srgbClr val="FFC000"/>
                </a:solidFill>
              </a:rPr>
              <a:t>5 pax x 4 partners </a:t>
            </a:r>
            <a:r>
              <a:rPr lang="ro-RO" dirty="0">
                <a:solidFill>
                  <a:srgbClr val="FFC000"/>
                </a:solidFill>
              </a:rPr>
              <a:t>x 5 </a:t>
            </a:r>
            <a:r>
              <a:rPr lang="ro-RO" dirty="0" err="1">
                <a:solidFill>
                  <a:srgbClr val="FFC000"/>
                </a:solidFill>
              </a:rPr>
              <a:t>days</a:t>
            </a:r>
            <a:r>
              <a:rPr lang="ro-RO" dirty="0">
                <a:solidFill>
                  <a:srgbClr val="FFC000"/>
                </a:solidFill>
              </a:rPr>
              <a:t> </a:t>
            </a:r>
            <a:r>
              <a:rPr lang="en-GB" dirty="0">
                <a:solidFill>
                  <a:srgbClr val="FFC000"/>
                </a:solidFill>
              </a:rPr>
              <a:t>= 20 </a:t>
            </a:r>
            <a:r>
              <a:rPr lang="en-US" dirty="0">
                <a:solidFill>
                  <a:srgbClr val="FFC000"/>
                </a:solidFill>
              </a:rPr>
              <a:t>instructors</a:t>
            </a:r>
            <a:r>
              <a:rPr lang="en-GB" dirty="0">
                <a:solidFill>
                  <a:srgbClr val="FFC000"/>
                </a:solidFill>
              </a:rPr>
              <a:t> </a:t>
            </a:r>
            <a:r>
              <a:rPr lang="en-GB" dirty="0"/>
              <a:t>–</a:t>
            </a:r>
            <a:r>
              <a:rPr lang="ro-RO" dirty="0"/>
              <a:t> </a:t>
            </a:r>
            <a:r>
              <a:rPr lang="en-US" b="1" dirty="0">
                <a:solidFill>
                  <a:srgbClr val="FFFF00"/>
                </a:solidFill>
                <a:highlight>
                  <a:srgbClr val="0000FF"/>
                </a:highlight>
              </a:rPr>
              <a:t>LMA</a:t>
            </a:r>
            <a:r>
              <a:rPr lang="ro-RO" b="1" dirty="0">
                <a:solidFill>
                  <a:schemeClr val="accent5">
                    <a:lumMod val="40000"/>
                    <a:lumOff val="60000"/>
                  </a:schemeClr>
                </a:solidFill>
              </a:rPr>
              <a:t>, </a:t>
            </a:r>
            <a:r>
              <a:rPr lang="en-GB" b="1" dirty="0">
                <a:solidFill>
                  <a:schemeClr val="accent5">
                    <a:lumMod val="40000"/>
                    <a:lumOff val="60000"/>
                  </a:schemeClr>
                </a:solidFill>
              </a:rPr>
              <a:t>Lithuania</a:t>
            </a:r>
            <a:r>
              <a:rPr lang="ro-RO" b="1" dirty="0">
                <a:solidFill>
                  <a:schemeClr val="accent5">
                    <a:lumMod val="40000"/>
                    <a:lumOff val="60000"/>
                  </a:schemeClr>
                </a:solidFill>
              </a:rPr>
              <a:t>, </a:t>
            </a:r>
            <a:r>
              <a:rPr lang="en-US" b="1" dirty="0" err="1">
                <a:solidFill>
                  <a:srgbClr val="FF0000"/>
                </a:solidFill>
                <a:highlight>
                  <a:srgbClr val="FFFF00"/>
                </a:highlight>
              </a:rPr>
              <a:t>M9</a:t>
            </a:r>
            <a:r>
              <a:rPr lang="ro-RO" b="1" dirty="0">
                <a:solidFill>
                  <a:srgbClr val="FF0000"/>
                </a:solidFill>
                <a:highlight>
                  <a:srgbClr val="FFFF00"/>
                </a:highlight>
              </a:rPr>
              <a:t> (</a:t>
            </a:r>
            <a:r>
              <a:rPr lang="en-US" b="1" dirty="0">
                <a:solidFill>
                  <a:srgbClr val="FF0000"/>
                </a:solidFill>
                <a:highlight>
                  <a:srgbClr val="FFFF00"/>
                </a:highlight>
              </a:rPr>
              <a:t>05-09 of September </a:t>
            </a:r>
            <a:r>
              <a:rPr lang="ro-RO" b="1" dirty="0">
                <a:solidFill>
                  <a:srgbClr val="FF0000"/>
                </a:solidFill>
                <a:highlight>
                  <a:srgbClr val="FFFF00"/>
                </a:highlight>
              </a:rPr>
              <a:t>2022)</a:t>
            </a:r>
            <a:endParaRPr lang="en-US" b="1" dirty="0">
              <a:solidFill>
                <a:srgbClr val="FF0000"/>
              </a:solidFill>
              <a:highlight>
                <a:srgbClr val="FFFF00"/>
              </a:highlight>
            </a:endParaRPr>
          </a:p>
          <a:p>
            <a:endParaRPr lang="en-GB" b="1" dirty="0">
              <a:solidFill>
                <a:srgbClr val="FFFF00"/>
              </a:solidFill>
            </a:endParaRPr>
          </a:p>
          <a:p>
            <a:r>
              <a:rPr lang="en-GB" b="1" dirty="0">
                <a:solidFill>
                  <a:srgbClr val="FFFF00"/>
                </a:solidFill>
                <a:highlight>
                  <a:srgbClr val="0000FF"/>
                </a:highlight>
              </a:rPr>
              <a:t>INTENSIVE PROGRAMMES FOR LEARNERS (5 days training program)</a:t>
            </a:r>
            <a:endParaRPr lang="en-US" b="1" dirty="0">
              <a:solidFill>
                <a:srgbClr val="FFFF00"/>
              </a:solidFill>
              <a:highlight>
                <a:srgbClr val="0000FF"/>
              </a:highlight>
            </a:endParaRPr>
          </a:p>
          <a:p>
            <a:pPr>
              <a:lnSpc>
                <a:spcPct val="120000"/>
              </a:lnSpc>
            </a:pPr>
            <a:r>
              <a:rPr lang="en-GB" b="1" dirty="0" err="1">
                <a:solidFill>
                  <a:srgbClr val="FF0000"/>
                </a:solidFill>
                <a:highlight>
                  <a:srgbClr val="FFFF00"/>
                </a:highlight>
              </a:rPr>
              <a:t>C4</a:t>
            </a:r>
            <a:r>
              <a:rPr lang="ro-RO" b="1" dirty="0">
                <a:solidFill>
                  <a:srgbClr val="FFC000"/>
                </a:solidFill>
              </a:rPr>
              <a:t> </a:t>
            </a:r>
            <a:r>
              <a:rPr lang="en-GB" b="1" dirty="0">
                <a:solidFill>
                  <a:srgbClr val="FFC000"/>
                </a:solidFill>
              </a:rPr>
              <a:t>-“Watchkeeping course on bridge simulator for deck cadets – blended training session on practice to virtual”,</a:t>
            </a:r>
            <a:r>
              <a:rPr lang="en-GB" b="1" dirty="0"/>
              <a:t> </a:t>
            </a:r>
            <a:r>
              <a:rPr lang="en-GB" dirty="0">
                <a:solidFill>
                  <a:srgbClr val="FFC000"/>
                </a:solidFill>
              </a:rPr>
              <a:t>5 pax x            4 partners </a:t>
            </a:r>
            <a:r>
              <a:rPr lang="ro-RO" dirty="0">
                <a:solidFill>
                  <a:srgbClr val="FFC000"/>
                </a:solidFill>
              </a:rPr>
              <a:t>x 5 </a:t>
            </a:r>
            <a:r>
              <a:rPr lang="ro-RO" dirty="0" err="1">
                <a:solidFill>
                  <a:srgbClr val="FFC000"/>
                </a:solidFill>
              </a:rPr>
              <a:t>days</a:t>
            </a:r>
            <a:r>
              <a:rPr lang="ro-RO" dirty="0">
                <a:solidFill>
                  <a:srgbClr val="FFC000"/>
                </a:solidFill>
              </a:rPr>
              <a:t> </a:t>
            </a:r>
            <a:r>
              <a:rPr lang="en-GB" dirty="0">
                <a:solidFill>
                  <a:srgbClr val="FFC000"/>
                </a:solidFill>
              </a:rPr>
              <a:t>= 20 </a:t>
            </a:r>
            <a:r>
              <a:rPr lang="en-US" dirty="0">
                <a:solidFill>
                  <a:srgbClr val="FFC000"/>
                </a:solidFill>
              </a:rPr>
              <a:t>trainees</a:t>
            </a:r>
            <a:r>
              <a:rPr lang="en-GB" dirty="0"/>
              <a:t> –</a:t>
            </a:r>
            <a:r>
              <a:rPr lang="ro-RO" dirty="0"/>
              <a:t> </a:t>
            </a:r>
            <a:r>
              <a:rPr lang="en-US" b="1" dirty="0">
                <a:solidFill>
                  <a:srgbClr val="FFFF00"/>
                </a:solidFill>
                <a:highlight>
                  <a:srgbClr val="0000FF"/>
                </a:highlight>
              </a:rPr>
              <a:t>NVNA</a:t>
            </a:r>
            <a:r>
              <a:rPr lang="ro-RO" b="1" dirty="0">
                <a:solidFill>
                  <a:schemeClr val="accent5">
                    <a:lumMod val="40000"/>
                    <a:lumOff val="60000"/>
                  </a:schemeClr>
                </a:solidFill>
              </a:rPr>
              <a:t>, </a:t>
            </a:r>
            <a:r>
              <a:rPr lang="en-GB" b="1" dirty="0">
                <a:solidFill>
                  <a:schemeClr val="accent5">
                    <a:lumMod val="40000"/>
                    <a:lumOff val="60000"/>
                  </a:schemeClr>
                </a:solidFill>
              </a:rPr>
              <a:t>Bulgaria</a:t>
            </a:r>
            <a:r>
              <a:rPr lang="ro-RO" b="1" dirty="0">
                <a:solidFill>
                  <a:schemeClr val="accent5">
                    <a:lumMod val="40000"/>
                    <a:lumOff val="60000"/>
                  </a:schemeClr>
                </a:solidFill>
              </a:rPr>
              <a:t>, </a:t>
            </a:r>
            <a:r>
              <a:rPr lang="en-US" b="1" dirty="0" err="1">
                <a:solidFill>
                  <a:srgbClr val="FF0000"/>
                </a:solidFill>
                <a:highlight>
                  <a:srgbClr val="FFFF00"/>
                </a:highlight>
              </a:rPr>
              <a:t>M10</a:t>
            </a:r>
            <a:r>
              <a:rPr lang="ro-RO" b="1" dirty="0">
                <a:solidFill>
                  <a:srgbClr val="FF0000"/>
                </a:solidFill>
                <a:highlight>
                  <a:srgbClr val="FFFF00"/>
                </a:highlight>
              </a:rPr>
              <a:t> (</a:t>
            </a:r>
            <a:r>
              <a:rPr lang="en-US" b="1" dirty="0">
                <a:solidFill>
                  <a:srgbClr val="FF0000"/>
                </a:solidFill>
                <a:highlight>
                  <a:srgbClr val="FFFF00"/>
                </a:highlight>
              </a:rPr>
              <a:t>24-28 of October </a:t>
            </a:r>
            <a:r>
              <a:rPr lang="ro-RO" b="1" dirty="0">
                <a:solidFill>
                  <a:srgbClr val="FF0000"/>
                </a:solidFill>
                <a:highlight>
                  <a:srgbClr val="FFFF00"/>
                </a:highlight>
              </a:rPr>
              <a:t>2022)</a:t>
            </a:r>
            <a:endParaRPr lang="en-US" b="1" dirty="0">
              <a:solidFill>
                <a:srgbClr val="FF0000"/>
              </a:solidFill>
              <a:highlight>
                <a:srgbClr val="FFFF00"/>
              </a:highlight>
            </a:endParaRPr>
          </a:p>
          <a:p>
            <a:pPr>
              <a:lnSpc>
                <a:spcPct val="120000"/>
              </a:lnSpc>
              <a:spcBef>
                <a:spcPts val="0"/>
              </a:spcBef>
            </a:pPr>
            <a:endParaRPr lang="ro-RO" b="1" dirty="0">
              <a:solidFill>
                <a:srgbClr val="FFFF00"/>
              </a:solidFill>
              <a:highlight>
                <a:srgbClr val="0000FF"/>
              </a:highlight>
            </a:endParaRPr>
          </a:p>
          <a:p>
            <a:pPr>
              <a:lnSpc>
                <a:spcPct val="120000"/>
              </a:lnSpc>
            </a:pPr>
            <a:r>
              <a:rPr lang="en-GB" b="1" dirty="0" err="1">
                <a:solidFill>
                  <a:srgbClr val="FF0000"/>
                </a:solidFill>
                <a:highlight>
                  <a:srgbClr val="FFFF00"/>
                </a:highlight>
              </a:rPr>
              <a:t>C5</a:t>
            </a:r>
            <a:r>
              <a:rPr lang="ro-RO" b="1" dirty="0">
                <a:solidFill>
                  <a:srgbClr val="FFC000"/>
                </a:solidFill>
              </a:rPr>
              <a:t> </a:t>
            </a:r>
            <a:r>
              <a:rPr lang="en-GB" b="1" dirty="0">
                <a:solidFill>
                  <a:srgbClr val="FFC000"/>
                </a:solidFill>
              </a:rPr>
              <a:t>- </a:t>
            </a:r>
            <a:r>
              <a:rPr lang="en-GB" b="1" dirty="0"/>
              <a:t> </a:t>
            </a:r>
            <a:r>
              <a:rPr lang="en-GB" b="1" dirty="0">
                <a:solidFill>
                  <a:srgbClr val="FFC000"/>
                </a:solidFill>
              </a:rPr>
              <a:t>“Watchkeeping course on engine room simulator for engine cadets – blended training session practice to virtual”, </a:t>
            </a:r>
            <a:r>
              <a:rPr lang="en-GB" dirty="0">
                <a:solidFill>
                  <a:srgbClr val="FFC000"/>
                </a:solidFill>
              </a:rPr>
              <a:t>5 pax x 4 partners </a:t>
            </a:r>
            <a:r>
              <a:rPr lang="ro-RO" dirty="0">
                <a:solidFill>
                  <a:srgbClr val="FFC000"/>
                </a:solidFill>
              </a:rPr>
              <a:t>x 5 </a:t>
            </a:r>
            <a:r>
              <a:rPr lang="ro-RO" dirty="0" err="1">
                <a:solidFill>
                  <a:srgbClr val="FFC000"/>
                </a:solidFill>
              </a:rPr>
              <a:t>days</a:t>
            </a:r>
            <a:r>
              <a:rPr lang="ro-RO" dirty="0">
                <a:solidFill>
                  <a:srgbClr val="FFC000"/>
                </a:solidFill>
              </a:rPr>
              <a:t> </a:t>
            </a:r>
            <a:r>
              <a:rPr lang="en-GB" dirty="0">
                <a:solidFill>
                  <a:srgbClr val="FFC000"/>
                </a:solidFill>
              </a:rPr>
              <a:t>= 20 </a:t>
            </a:r>
            <a:r>
              <a:rPr lang="en-US" dirty="0">
                <a:solidFill>
                  <a:srgbClr val="FFC000"/>
                </a:solidFill>
              </a:rPr>
              <a:t>trainees</a:t>
            </a:r>
            <a:r>
              <a:rPr lang="en-GB" b="1" dirty="0">
                <a:solidFill>
                  <a:srgbClr val="FFC000"/>
                </a:solidFill>
              </a:rPr>
              <a:t> </a:t>
            </a:r>
            <a:r>
              <a:rPr lang="en-GB" dirty="0"/>
              <a:t>–</a:t>
            </a:r>
            <a:r>
              <a:rPr lang="ro-RO" dirty="0"/>
              <a:t>  </a:t>
            </a:r>
            <a:r>
              <a:rPr lang="en-US" b="1" dirty="0">
                <a:solidFill>
                  <a:srgbClr val="FFFF00"/>
                </a:solidFill>
                <a:highlight>
                  <a:srgbClr val="0000FF"/>
                </a:highlight>
              </a:rPr>
              <a:t>PRU</a:t>
            </a:r>
            <a:r>
              <a:rPr lang="ro-RO" b="1" dirty="0">
                <a:solidFill>
                  <a:schemeClr val="accent5">
                    <a:lumMod val="40000"/>
                    <a:lumOff val="60000"/>
                  </a:schemeClr>
                </a:solidFill>
              </a:rPr>
              <a:t>, </a:t>
            </a:r>
            <a:r>
              <a:rPr lang="en-US" b="1" dirty="0">
                <a:solidFill>
                  <a:schemeClr val="accent5">
                    <a:lumMod val="40000"/>
                    <a:lumOff val="60000"/>
                  </a:schemeClr>
                </a:solidFill>
              </a:rPr>
              <a:t>Turkey</a:t>
            </a:r>
            <a:r>
              <a:rPr lang="ro-RO" b="1" dirty="0">
                <a:solidFill>
                  <a:schemeClr val="accent5">
                    <a:lumMod val="40000"/>
                    <a:lumOff val="60000"/>
                  </a:schemeClr>
                </a:solidFill>
              </a:rPr>
              <a:t>, </a:t>
            </a:r>
            <a:r>
              <a:rPr lang="en-US" b="1" dirty="0">
                <a:solidFill>
                  <a:srgbClr val="FF0000"/>
                </a:solidFill>
                <a:highlight>
                  <a:srgbClr val="FFFF00"/>
                </a:highlight>
              </a:rPr>
              <a:t>M14 ( 24-28 April </a:t>
            </a:r>
            <a:r>
              <a:rPr lang="ro-RO" b="1" dirty="0">
                <a:solidFill>
                  <a:srgbClr val="FF0000"/>
                </a:solidFill>
                <a:highlight>
                  <a:srgbClr val="FFFF00"/>
                </a:highlight>
              </a:rPr>
              <a:t>202</a:t>
            </a:r>
            <a:r>
              <a:rPr lang="en-US" b="1" dirty="0">
                <a:solidFill>
                  <a:srgbClr val="FF0000"/>
                </a:solidFill>
                <a:highlight>
                  <a:srgbClr val="FFFF00"/>
                </a:highlight>
              </a:rPr>
              <a:t>3</a:t>
            </a:r>
            <a:r>
              <a:rPr lang="ro-RO" b="1" dirty="0">
                <a:solidFill>
                  <a:srgbClr val="FF0000"/>
                </a:solidFill>
                <a:highlight>
                  <a:srgbClr val="FFFF00"/>
                </a:highlight>
              </a:rPr>
              <a:t>)</a:t>
            </a:r>
            <a:endParaRPr lang="en-US" b="1" dirty="0">
              <a:solidFill>
                <a:srgbClr val="FF0000"/>
              </a:solidFill>
              <a:highlight>
                <a:srgbClr val="FFFF00"/>
              </a:highlight>
            </a:endParaRPr>
          </a:p>
          <a:p>
            <a:pPr>
              <a:lnSpc>
                <a:spcPct val="120000"/>
              </a:lnSpc>
              <a:spcBef>
                <a:spcPts val="0"/>
              </a:spcBef>
            </a:pPr>
            <a:endParaRPr lang="en-US" dirty="0">
              <a:solidFill>
                <a:srgbClr val="FFFF00"/>
              </a:solidFill>
              <a:highlight>
                <a:srgbClr val="0000FF"/>
              </a:highlight>
            </a:endParaRPr>
          </a:p>
        </p:txBody>
      </p:sp>
      <p:grpSp>
        <p:nvGrpSpPr>
          <p:cNvPr id="5" name="Group 4">
            <a:extLst>
              <a:ext uri="{FF2B5EF4-FFF2-40B4-BE49-F238E27FC236}">
                <a16:creationId xmlns:a16="http://schemas.microsoft.com/office/drawing/2014/main" id="{A50BB3BB-A7ED-4A3C-AEB8-3B51F8138F82}"/>
              </a:ext>
            </a:extLst>
          </p:cNvPr>
          <p:cNvGrpSpPr/>
          <p:nvPr/>
        </p:nvGrpSpPr>
        <p:grpSpPr>
          <a:xfrm>
            <a:off x="2307" y="-7926"/>
            <a:ext cx="12186519" cy="992963"/>
            <a:chOff x="2307" y="-7926"/>
            <a:chExt cx="12186519" cy="992963"/>
          </a:xfrm>
        </p:grpSpPr>
        <p:pic>
          <p:nvPicPr>
            <p:cNvPr id="6" name="Picture 5">
              <a:extLst>
                <a:ext uri="{FF2B5EF4-FFF2-40B4-BE49-F238E27FC236}">
                  <a16:creationId xmlns:a16="http://schemas.microsoft.com/office/drawing/2014/main" id="{5550D909-A660-4B55-89BA-0D3EC696F8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7" name="Picture 6">
              <a:extLst>
                <a:ext uri="{FF2B5EF4-FFF2-40B4-BE49-F238E27FC236}">
                  <a16:creationId xmlns:a16="http://schemas.microsoft.com/office/drawing/2014/main" id="{1709BE52-D059-44D5-8AD1-E2DD71BFF0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8" name="Rectangle 7">
              <a:extLst>
                <a:ext uri="{FF2B5EF4-FFF2-40B4-BE49-F238E27FC236}">
                  <a16:creationId xmlns:a16="http://schemas.microsoft.com/office/drawing/2014/main" id="{90F64A36-749D-49F5-8DDF-5BE4459B53BA}"/>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9" name="Picture 8">
              <a:extLst>
                <a:ext uri="{FF2B5EF4-FFF2-40B4-BE49-F238E27FC236}">
                  <a16:creationId xmlns:a16="http://schemas.microsoft.com/office/drawing/2014/main" id="{60302EA8-5635-4E4C-9416-6BAA898F19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12" name="Picture 11">
              <a:extLst>
                <a:ext uri="{FF2B5EF4-FFF2-40B4-BE49-F238E27FC236}">
                  <a16:creationId xmlns:a16="http://schemas.microsoft.com/office/drawing/2014/main" id="{C6B294C5-B9AF-4F5C-AB54-060B835FE4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13" name="Picture 12">
              <a:extLst>
                <a:ext uri="{FF2B5EF4-FFF2-40B4-BE49-F238E27FC236}">
                  <a16:creationId xmlns:a16="http://schemas.microsoft.com/office/drawing/2014/main" id="{2E98E3E4-F314-44DE-9B03-09012BE8F4E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14" name="Picture 13">
              <a:extLst>
                <a:ext uri="{FF2B5EF4-FFF2-40B4-BE49-F238E27FC236}">
                  <a16:creationId xmlns:a16="http://schemas.microsoft.com/office/drawing/2014/main" id="{54742D2E-3575-41BB-AF77-7D7853554B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15" name="Picture 14" descr="logo z przezroczystym">
              <a:extLst>
                <a:ext uri="{FF2B5EF4-FFF2-40B4-BE49-F238E27FC236}">
                  <a16:creationId xmlns:a16="http://schemas.microsoft.com/office/drawing/2014/main" id="{EDC76BC7-B39A-48A5-90AF-4EB0D574382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16" name="Picture 15">
            <a:extLst>
              <a:ext uri="{FF2B5EF4-FFF2-40B4-BE49-F238E27FC236}">
                <a16:creationId xmlns:a16="http://schemas.microsoft.com/office/drawing/2014/main" id="{CD1C5ED3-1294-4F3F-B2A3-B2F25EC1547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838828" y="985037"/>
            <a:ext cx="2304256" cy="869105"/>
          </a:xfrm>
          <a:prstGeom prst="rect">
            <a:avLst/>
          </a:prstGeom>
        </p:spPr>
      </p:pic>
    </p:spTree>
    <p:extLst>
      <p:ext uri="{BB962C8B-B14F-4D97-AF65-F5344CB8AC3E}">
        <p14:creationId xmlns:p14="http://schemas.microsoft.com/office/powerpoint/2010/main" val="380103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9756" y="974929"/>
            <a:ext cx="9143538" cy="817598"/>
          </a:xfrm>
        </p:spPr>
        <p:txBody>
          <a:bodyPr>
            <a:normAutofit/>
          </a:bodyPr>
          <a:lstStyle/>
          <a:p>
            <a:r>
              <a:rPr lang="en-GB" sz="2900" b="1" dirty="0">
                <a:solidFill>
                  <a:srgbClr val="FFC000"/>
                </a:solidFill>
              </a:rPr>
              <a:t>TRANSNATIONAL MEETINGS</a:t>
            </a:r>
            <a:endParaRPr lang="en-US" sz="2900" b="1" dirty="0">
              <a:solidFill>
                <a:srgbClr val="FFC000"/>
              </a:solidFill>
            </a:endParaRPr>
          </a:p>
        </p:txBody>
      </p:sp>
      <p:sp>
        <p:nvSpPr>
          <p:cNvPr id="4" name="Rectangle 3"/>
          <p:cNvSpPr/>
          <p:nvPr/>
        </p:nvSpPr>
        <p:spPr>
          <a:xfrm>
            <a:off x="-177033" y="1921935"/>
            <a:ext cx="12421722" cy="4196020"/>
          </a:xfrm>
          <a:prstGeom prst="rect">
            <a:avLst/>
          </a:prstGeom>
        </p:spPr>
        <p:txBody>
          <a:bodyPr wrap="square">
            <a:spAutoFit/>
          </a:bodyPr>
          <a:lstStyle/>
          <a:p>
            <a:pPr marL="285750" indent="-285750">
              <a:lnSpc>
                <a:spcPct val="150000"/>
              </a:lnSpc>
              <a:buFont typeface="Arial" panose="020B0604020202020204" pitchFamily="34" charset="0"/>
              <a:buChar char="•"/>
            </a:pPr>
            <a:r>
              <a:rPr lang="en-GB" b="1" i="0" u="none" strike="noStrike" baseline="0" dirty="0">
                <a:solidFill>
                  <a:srgbClr val="FFFF00"/>
                </a:solidFill>
                <a:latin typeface="Arial" panose="020B0604020202020204" pitchFamily="34" charset="0"/>
                <a:cs typeface="Arial" panose="020B0604020202020204" pitchFamily="34"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a:t>
            </a:r>
            <a:r>
              <a:rPr lang="en-GB" b="1" i="0" u="none" strike="noStrike" baseline="0" dirty="0">
                <a:solidFill>
                  <a:srgbClr val="FFFF00"/>
                </a:solidFill>
                <a:latin typeface="Arial" panose="020B0604020202020204" pitchFamily="34" charset="0"/>
                <a:cs typeface="Arial" panose="020B0604020202020204" pitchFamily="34" charset="0"/>
              </a:rPr>
              <a:t>Project Management-Kick-off Meeting</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two days organizational meeting, to be organized by the </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Mircea </a:t>
            </a:r>
            <a:r>
              <a:rPr lang="en-GB" b="1" dirty="0" err="1">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cel</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 </a:t>
            </a:r>
            <a:r>
              <a:rPr lang="en-GB" b="1" dirty="0" err="1">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Batran</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 Naval 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 in Romania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in </a:t>
            </a:r>
            <a:r>
              <a:rPr lang="en-GB"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M</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2</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2</a:t>
            </a:r>
            <a:r>
              <a:rPr lang="ro-RO" b="1" dirty="0" err="1">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2</a:t>
            </a:r>
            <a:r>
              <a:rPr lang="ro-RO" b="1" baseline="30000" dirty="0" err="1">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nd</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-2</a:t>
            </a:r>
            <a:r>
              <a:rPr lang="ro-RO" b="1" dirty="0" err="1">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3</a:t>
            </a:r>
            <a:r>
              <a:rPr lang="ro-RO" b="1" baseline="30000" dirty="0" err="1">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rd</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of </a:t>
            </a:r>
            <a:r>
              <a:rPr lang="ro-RO" b="1" dirty="0" err="1">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March</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2022)</a:t>
            </a:r>
            <a:endPar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buFont typeface="Arial" panose="020B0604020202020204" pitchFamily="34" charset="0"/>
              <a:buChar char="•"/>
            </a:pP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a:t>
            </a:r>
            <a:r>
              <a:rPr lang="en-GB" b="1" i="0" u="none" strike="noStrike" baseline="0" dirty="0">
                <a:solidFill>
                  <a:srgbClr val="FFFF00"/>
                </a:solidFill>
                <a:latin typeface="Arial" panose="020B0604020202020204" pitchFamily="34" charset="0"/>
                <a:cs typeface="Arial" panose="020B0604020202020204" pitchFamily="34" charset="0"/>
              </a:rPr>
              <a:t>Course Models for Deck and Engine Room Watchkeeping Courses</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two days organizational meeting, to be organized by the </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Polish Naval 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in Poland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in </a:t>
            </a:r>
            <a:r>
              <a:rPr lang="en-GB"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M</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6</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20</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–21</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st</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of June</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2022)</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US" b="1" dirty="0">
                <a:solidFill>
                  <a:srgbClr val="FF0000"/>
                </a:solidFill>
                <a:highlight>
                  <a:srgbClr val="FFFF00"/>
                </a:highlight>
                <a:latin typeface="Arial" panose="020B0604020202020204" pitchFamily="34" charset="0"/>
                <a:cs typeface="Arial" panose="020B0604020202020204" pitchFamily="34" charset="0"/>
              </a:rPr>
              <a:t>– online</a:t>
            </a:r>
            <a:endPar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285750" indent="-285750" algn="l">
              <a:lnSpc>
                <a:spcPct val="150000"/>
              </a:lnSpc>
              <a:buFont typeface="Arial" panose="020B0604020202020204" pitchFamily="34" charset="0"/>
              <a:buChar char="•"/>
            </a:pP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a:t>
            </a:r>
            <a:r>
              <a:rPr lang="en-GB" b="1" i="0" u="none" strike="noStrike" baseline="0" dirty="0">
                <a:solidFill>
                  <a:srgbClr val="FFFF00"/>
                </a:solidFill>
                <a:latin typeface="Arial" panose="020B0604020202020204" pitchFamily="34" charset="0"/>
                <a:cs typeface="Arial" panose="020B0604020202020204" pitchFamily="34" charset="0"/>
              </a:rPr>
              <a:t>Comparative teaching/evaluation methods in simulation didactic activities</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two days organizational meeting, to be organized by the </a:t>
            </a:r>
            <a:r>
              <a:rPr lang="en-GB" b="1" dirty="0" err="1">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PiriReis</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 University</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 in Turkey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in </a:t>
            </a:r>
            <a:r>
              <a:rPr lang="en-GB"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GB"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M12</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03-05 May </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202</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3</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a:t>
            </a:r>
            <a:endParaRPr lang="en-GB" b="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l">
              <a:lnSpc>
                <a:spcPct val="150000"/>
              </a:lnSpc>
              <a:buFont typeface="Arial" panose="020B0604020202020204" pitchFamily="34" charset="0"/>
              <a:buChar char="•"/>
            </a:pP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a:t>
            </a:r>
            <a:r>
              <a:rPr lang="en-GB" b="1" i="0" u="none" strike="noStrike" baseline="0" dirty="0">
                <a:solidFill>
                  <a:srgbClr val="FFFF00"/>
                </a:solidFill>
                <a:latin typeface="Arial" panose="020B0604020202020204" pitchFamily="34" charset="0"/>
                <a:cs typeface="Arial" panose="020B0604020202020204" pitchFamily="34" charset="0"/>
              </a:rPr>
              <a:t>Learning and training resources digitalization</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 two days organizational meeting, to be organized by the </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Bulgarian Naval 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in Bulgaria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in</a:t>
            </a:r>
            <a:r>
              <a:rPr lang="en-GB"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 </a:t>
            </a:r>
            <a:r>
              <a:rPr lang="en-GB"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M</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20 </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5</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6</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September </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202</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3</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a:t>
            </a:r>
            <a:endParaRPr lang="en-US"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l">
              <a:lnSpc>
                <a:spcPct val="150000"/>
              </a:lnSpc>
              <a:buFont typeface="Arial" panose="020B0604020202020204" pitchFamily="34" charset="0"/>
              <a:buChar char="•"/>
            </a:pP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a:t>
            </a:r>
            <a:r>
              <a:rPr lang="en-GB" b="1" i="0" u="none" strike="noStrike" baseline="0" dirty="0">
                <a:solidFill>
                  <a:srgbClr val="FFFF00"/>
                </a:solidFill>
                <a:latin typeface="Arial" panose="020B0604020202020204" pitchFamily="34" charset="0"/>
                <a:cs typeface="Arial" panose="020B0604020202020204" pitchFamily="34" charset="0"/>
              </a:rPr>
              <a:t>Research potential in simulating facilities and virtual campus management</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 two days organizational meeting, to be organized by the </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Lithuanian Maritime Academy</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 in Lithuania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in </a:t>
            </a:r>
            <a:r>
              <a:rPr lang="en-GB"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M22 (November 2023)</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n-GB"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endParaRPr>
          </a:p>
        </p:txBody>
      </p:sp>
      <p:grpSp>
        <p:nvGrpSpPr>
          <p:cNvPr id="13" name="Group 12">
            <a:extLst>
              <a:ext uri="{FF2B5EF4-FFF2-40B4-BE49-F238E27FC236}">
                <a16:creationId xmlns:a16="http://schemas.microsoft.com/office/drawing/2014/main" id="{2EA65596-BC75-44CA-9CC7-C66E522C2856}"/>
              </a:ext>
            </a:extLst>
          </p:cNvPr>
          <p:cNvGrpSpPr/>
          <p:nvPr/>
        </p:nvGrpSpPr>
        <p:grpSpPr>
          <a:xfrm>
            <a:off x="2307" y="-7926"/>
            <a:ext cx="12186519" cy="992963"/>
            <a:chOff x="2307" y="-7926"/>
            <a:chExt cx="12186519" cy="992963"/>
          </a:xfrm>
        </p:grpSpPr>
        <p:pic>
          <p:nvPicPr>
            <p:cNvPr id="14" name="Picture 13">
              <a:extLst>
                <a:ext uri="{FF2B5EF4-FFF2-40B4-BE49-F238E27FC236}">
                  <a16:creationId xmlns:a16="http://schemas.microsoft.com/office/drawing/2014/main" id="{FA0E07B4-D4C8-406E-BF43-E3DEA44DE1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15" name="Picture 14">
              <a:extLst>
                <a:ext uri="{FF2B5EF4-FFF2-40B4-BE49-F238E27FC236}">
                  <a16:creationId xmlns:a16="http://schemas.microsoft.com/office/drawing/2014/main" id="{42D9FE78-38CE-4DFC-A4A9-E03917BF39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16" name="Rectangle 15">
              <a:extLst>
                <a:ext uri="{FF2B5EF4-FFF2-40B4-BE49-F238E27FC236}">
                  <a16:creationId xmlns:a16="http://schemas.microsoft.com/office/drawing/2014/main" id="{77B876EC-94CC-46D0-8D6B-76D760E43495}"/>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17" name="Picture 16">
              <a:extLst>
                <a:ext uri="{FF2B5EF4-FFF2-40B4-BE49-F238E27FC236}">
                  <a16:creationId xmlns:a16="http://schemas.microsoft.com/office/drawing/2014/main" id="{CAC766FA-BEAE-4CDC-9D72-0697CB4372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18" name="Picture 17">
              <a:extLst>
                <a:ext uri="{FF2B5EF4-FFF2-40B4-BE49-F238E27FC236}">
                  <a16:creationId xmlns:a16="http://schemas.microsoft.com/office/drawing/2014/main" id="{B6CE6888-B8DB-423F-82CE-F75F50F526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19" name="Picture 18">
              <a:extLst>
                <a:ext uri="{FF2B5EF4-FFF2-40B4-BE49-F238E27FC236}">
                  <a16:creationId xmlns:a16="http://schemas.microsoft.com/office/drawing/2014/main" id="{342C778B-62C4-4DB0-B368-54B1637D76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20" name="Picture 19">
              <a:extLst>
                <a:ext uri="{FF2B5EF4-FFF2-40B4-BE49-F238E27FC236}">
                  <a16:creationId xmlns:a16="http://schemas.microsoft.com/office/drawing/2014/main" id="{4B736D1C-69BA-4E27-9AD1-2E3F61F413C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21" name="Picture 20" descr="logo z przezroczystym">
              <a:extLst>
                <a:ext uri="{FF2B5EF4-FFF2-40B4-BE49-F238E27FC236}">
                  <a16:creationId xmlns:a16="http://schemas.microsoft.com/office/drawing/2014/main" id="{95D87C45-1CEA-4A8B-9575-71EACF3C258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22" name="Picture 21">
            <a:extLst>
              <a:ext uri="{FF2B5EF4-FFF2-40B4-BE49-F238E27FC236}">
                <a16:creationId xmlns:a16="http://schemas.microsoft.com/office/drawing/2014/main" id="{C533A5AA-DAE3-4CFE-B8B7-312F093EEC5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40433" y="1038962"/>
            <a:ext cx="2304256" cy="869105"/>
          </a:xfrm>
          <a:prstGeom prst="rect">
            <a:avLst/>
          </a:prstGeom>
        </p:spPr>
      </p:pic>
    </p:spTree>
    <p:extLst>
      <p:ext uri="{BB962C8B-B14F-4D97-AF65-F5344CB8AC3E}">
        <p14:creationId xmlns:p14="http://schemas.microsoft.com/office/powerpoint/2010/main" val="349711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1378" y="651478"/>
            <a:ext cx="9143538" cy="817598"/>
          </a:xfrm>
        </p:spPr>
        <p:txBody>
          <a:bodyPr>
            <a:normAutofit/>
          </a:bodyPr>
          <a:lstStyle/>
          <a:p>
            <a:r>
              <a:rPr lang="en-GB" sz="2900" b="1" dirty="0">
                <a:solidFill>
                  <a:srgbClr val="FFC000"/>
                </a:solidFill>
              </a:rPr>
              <a:t>EVENTS</a:t>
            </a:r>
            <a:endParaRPr lang="en-US" sz="2900" b="1" dirty="0">
              <a:solidFill>
                <a:srgbClr val="FFC000"/>
              </a:solidFill>
            </a:endParaRPr>
          </a:p>
        </p:txBody>
      </p:sp>
      <p:sp>
        <p:nvSpPr>
          <p:cNvPr id="4" name="Rectangle 3"/>
          <p:cNvSpPr/>
          <p:nvPr/>
        </p:nvSpPr>
        <p:spPr>
          <a:xfrm>
            <a:off x="-134280" y="1276985"/>
            <a:ext cx="12457384" cy="5581015"/>
          </a:xfrm>
          <a:prstGeom prst="rect">
            <a:avLst/>
          </a:prstGeom>
        </p:spPr>
        <p:txBody>
          <a:bodyPr wrap="square">
            <a:spAutoFit/>
          </a:bodyPr>
          <a:lstStyle/>
          <a:p>
            <a:pPr marL="285750" indent="-285750">
              <a:lnSpc>
                <a:spcPct val="150000"/>
              </a:lnSpc>
              <a:buFont typeface="Arial" panose="020B0604020202020204" pitchFamily="34" charset="0"/>
              <a:buChar char="•"/>
            </a:pPr>
            <a:r>
              <a:rPr lang="en-GB" sz="2400" b="1" i="0" u="none" strike="noStrike" baseline="0" dirty="0">
                <a:solidFill>
                  <a:srgbClr val="FFFF00"/>
                </a:solidFill>
                <a:latin typeface="FreeSans"/>
              </a:rPr>
              <a:t> </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a:t>
            </a:r>
            <a:r>
              <a:rPr lang="en-GB" b="1" i="0" u="none" strike="noStrike" baseline="0" dirty="0">
                <a:solidFill>
                  <a:srgbClr val="FFFF00"/>
                </a:solidFill>
                <a:latin typeface="Arial" panose="020B0604020202020204" pitchFamily="34" charset="0"/>
                <a:cs typeface="Arial" panose="020B0604020202020204" pitchFamily="34" charset="0"/>
              </a:rPr>
              <a:t>Dual education and digitization of maritime higher education system</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1 day event, 30 national and 10 international participants, to be organized by the </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Mircea </a:t>
            </a:r>
            <a:r>
              <a:rPr lang="en-GB" b="1" dirty="0" err="1">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cel</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 </a:t>
            </a:r>
            <a:r>
              <a:rPr lang="en-GB" b="1" dirty="0" err="1">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Batran</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 Naval 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 in Romania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in </a:t>
            </a:r>
            <a:r>
              <a:rPr lang="en-GB"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M</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4</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20</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of </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May 2022)</a:t>
            </a:r>
            <a:endPar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buFont typeface="Arial" panose="020B0604020202020204" pitchFamily="34" charset="0"/>
              <a:buChar char="•"/>
            </a:pP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a:t>
            </a:r>
            <a:r>
              <a:rPr lang="en-GB" b="1" i="0" u="none" strike="noStrike" baseline="0" dirty="0">
                <a:solidFill>
                  <a:srgbClr val="FFFF00"/>
                </a:solidFill>
                <a:latin typeface="Arial" panose="020B0604020202020204" pitchFamily="34" charset="0"/>
                <a:cs typeface="Arial" panose="020B0604020202020204" pitchFamily="34" charset="0"/>
              </a:rPr>
              <a:t>Simulation environment in Maritime Education and Training</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1 day event, 30 national and 10 international participants, to be organized by the </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Polish Naval 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in Poland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in </a:t>
            </a:r>
            <a:r>
              <a:rPr lang="en-GB"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M</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9 </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31</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st</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of October </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2022)</a:t>
            </a:r>
            <a:endParaRPr lang="en-GB"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buFont typeface="Arial" panose="020B0604020202020204" pitchFamily="34" charset="0"/>
              <a:buChar char="•"/>
            </a:pP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a:t>
            </a:r>
            <a:r>
              <a:rPr lang="en-GB" b="1" i="0" u="none" strike="noStrike" baseline="0" dirty="0">
                <a:solidFill>
                  <a:srgbClr val="FFFF00"/>
                </a:solidFill>
                <a:latin typeface="Arial" panose="020B0604020202020204" pitchFamily="34" charset="0"/>
                <a:cs typeface="Arial" panose="020B0604020202020204" pitchFamily="34" charset="0"/>
              </a:rPr>
              <a:t>Teaching efficiency enhancement and class leadership in virtual campus management</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1 day event, 30 national and 10 international participants, to be organized by the </a:t>
            </a:r>
            <a:r>
              <a:rPr lang="en-GB" b="1" dirty="0" err="1">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PiriReis</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 University</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 in Turkey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in </a:t>
            </a:r>
            <a:r>
              <a:rPr lang="en-GB"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M12</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24-28 April </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202</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3</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a:t>
            </a:r>
            <a:endParaRPr lang="en-GB" b="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buFont typeface="Arial" panose="020B0604020202020204" pitchFamily="34" charset="0"/>
              <a:buChar char="•"/>
            </a:pPr>
            <a:r>
              <a:rPr lang="en-GB"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a:t>
            </a:r>
            <a:r>
              <a:rPr lang="en-GB" b="1" i="0" u="none" strike="noStrike" baseline="0" dirty="0">
                <a:solidFill>
                  <a:srgbClr val="FFFF00"/>
                </a:solidFill>
                <a:latin typeface="Arial" panose="020B0604020202020204" pitchFamily="34" charset="0"/>
                <a:cs typeface="Arial" panose="020B0604020202020204" pitchFamily="34" charset="0"/>
              </a:rPr>
              <a:t>Research and innovation in Maritime </a:t>
            </a:r>
            <a:r>
              <a:rPr lang="en-GB" b="1" dirty="0">
                <a:solidFill>
                  <a:srgbClr val="FFFF00"/>
                </a:solidFill>
                <a:latin typeface="Arial" panose="020B0604020202020204" pitchFamily="34" charset="0"/>
                <a:cs typeface="Arial" panose="020B0604020202020204" pitchFamily="34" charset="0"/>
              </a:rPr>
              <a:t>E</a:t>
            </a:r>
            <a:r>
              <a:rPr lang="en-GB" b="1" i="0" u="none" strike="noStrike" baseline="0" dirty="0">
                <a:solidFill>
                  <a:srgbClr val="FFFF00"/>
                </a:solidFill>
                <a:latin typeface="Arial" panose="020B0604020202020204" pitchFamily="34" charset="0"/>
                <a:cs typeface="Arial" panose="020B0604020202020204" pitchFamily="34" charset="0"/>
              </a:rPr>
              <a:t>ducation and Training</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 1 day event, 30 national and 10 international participants, to be organized by the </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Bulgarian Naval 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in Bulgaria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in </a:t>
            </a:r>
            <a:r>
              <a:rPr lang="en-GB"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M20</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7</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th</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of </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September </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202</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3</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IMLA </a:t>
            </a:r>
            <a:r>
              <a:rPr lang="ro-RO" b="1" dirty="0" err="1">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Conference</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GB"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 </a:t>
            </a:r>
            <a:endParaRPr lang="en-US"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l">
              <a:lnSpc>
                <a:spcPct val="150000"/>
              </a:lnSpc>
              <a:buFont typeface="Arial" panose="020B0604020202020204" pitchFamily="34" charset="0"/>
              <a:buChar char="•"/>
            </a:pP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a:t>
            </a:r>
            <a:r>
              <a:rPr lang="en-GB" b="1" i="0" u="none" strike="noStrike" baseline="0" dirty="0">
                <a:solidFill>
                  <a:srgbClr val="FFFF00"/>
                </a:solidFill>
                <a:latin typeface="Arial" panose="020B0604020202020204" pitchFamily="34" charset="0"/>
                <a:cs typeface="Arial" panose="020B0604020202020204" pitchFamily="34" charset="0"/>
              </a:rPr>
              <a:t>Teaching and learning digitally</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 1 day event, 30 national and 10 international participants, to be organized by the </a:t>
            </a:r>
            <a:r>
              <a:rPr lang="en-GB" dirty="0" err="1">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the</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 </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Lithuanian Maritime Academy</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 in Lithuania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in </a:t>
            </a:r>
            <a:r>
              <a:rPr lang="en-GB"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M23 (December 2023)</a:t>
            </a:r>
            <a:r>
              <a:rPr lang="en-GB"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endPar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endParaRPr>
          </a:p>
        </p:txBody>
      </p:sp>
      <p:grpSp>
        <p:nvGrpSpPr>
          <p:cNvPr id="13" name="Group 12">
            <a:extLst>
              <a:ext uri="{FF2B5EF4-FFF2-40B4-BE49-F238E27FC236}">
                <a16:creationId xmlns:a16="http://schemas.microsoft.com/office/drawing/2014/main" id="{7AEFEC96-1949-4CFA-BAA3-B431F80E8A7F}"/>
              </a:ext>
            </a:extLst>
          </p:cNvPr>
          <p:cNvGrpSpPr/>
          <p:nvPr/>
        </p:nvGrpSpPr>
        <p:grpSpPr>
          <a:xfrm>
            <a:off x="2307" y="-7926"/>
            <a:ext cx="12186519" cy="992963"/>
            <a:chOff x="2307" y="-7926"/>
            <a:chExt cx="12186519" cy="992963"/>
          </a:xfrm>
        </p:grpSpPr>
        <p:pic>
          <p:nvPicPr>
            <p:cNvPr id="14" name="Picture 13">
              <a:extLst>
                <a:ext uri="{FF2B5EF4-FFF2-40B4-BE49-F238E27FC236}">
                  <a16:creationId xmlns:a16="http://schemas.microsoft.com/office/drawing/2014/main" id="{134E32D8-6694-46E2-AEDF-4582EC285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15" name="Picture 14">
              <a:extLst>
                <a:ext uri="{FF2B5EF4-FFF2-40B4-BE49-F238E27FC236}">
                  <a16:creationId xmlns:a16="http://schemas.microsoft.com/office/drawing/2014/main" id="{95939378-4341-4C14-A471-C0C1BF1099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16" name="Rectangle 15">
              <a:extLst>
                <a:ext uri="{FF2B5EF4-FFF2-40B4-BE49-F238E27FC236}">
                  <a16:creationId xmlns:a16="http://schemas.microsoft.com/office/drawing/2014/main" id="{762C43E1-890A-43BE-B3A0-2A41A9ECF434}"/>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17" name="Picture 16">
              <a:extLst>
                <a:ext uri="{FF2B5EF4-FFF2-40B4-BE49-F238E27FC236}">
                  <a16:creationId xmlns:a16="http://schemas.microsoft.com/office/drawing/2014/main" id="{D0F36C68-272C-42EE-B451-3386746E19E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18" name="Picture 17">
              <a:extLst>
                <a:ext uri="{FF2B5EF4-FFF2-40B4-BE49-F238E27FC236}">
                  <a16:creationId xmlns:a16="http://schemas.microsoft.com/office/drawing/2014/main" id="{2500801B-C2CE-4D40-9530-B033E1C53C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19" name="Picture 18">
              <a:extLst>
                <a:ext uri="{FF2B5EF4-FFF2-40B4-BE49-F238E27FC236}">
                  <a16:creationId xmlns:a16="http://schemas.microsoft.com/office/drawing/2014/main" id="{B0C4A6F5-3F93-4D94-9C42-B05571F32E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20" name="Picture 19">
              <a:extLst>
                <a:ext uri="{FF2B5EF4-FFF2-40B4-BE49-F238E27FC236}">
                  <a16:creationId xmlns:a16="http://schemas.microsoft.com/office/drawing/2014/main" id="{3752EBA8-4D19-418D-944F-FE8FC5F1EFC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21" name="Picture 20" descr="logo z przezroczystym">
              <a:extLst>
                <a:ext uri="{FF2B5EF4-FFF2-40B4-BE49-F238E27FC236}">
                  <a16:creationId xmlns:a16="http://schemas.microsoft.com/office/drawing/2014/main" id="{6E07B413-2015-41B6-8346-518762994F4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22" name="Picture 21">
            <a:extLst>
              <a:ext uri="{FF2B5EF4-FFF2-40B4-BE49-F238E27FC236}">
                <a16:creationId xmlns:a16="http://schemas.microsoft.com/office/drawing/2014/main" id="{EB38015C-D7F0-4457-A591-CEC94840246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884569" y="909554"/>
            <a:ext cx="2304256" cy="869105"/>
          </a:xfrm>
          <a:prstGeom prst="rect">
            <a:avLst/>
          </a:prstGeom>
        </p:spPr>
      </p:pic>
    </p:spTree>
    <p:extLst>
      <p:ext uri="{BB962C8B-B14F-4D97-AF65-F5344CB8AC3E}">
        <p14:creationId xmlns:p14="http://schemas.microsoft.com/office/powerpoint/2010/main" val="162014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66439A-733D-9C6F-93A4-DA57D63DC279}"/>
              </a:ext>
            </a:extLst>
          </p:cNvPr>
          <p:cNvSpPr>
            <a:spLocks noGrp="1"/>
          </p:cNvSpPr>
          <p:nvPr>
            <p:ph idx="1"/>
          </p:nvPr>
        </p:nvSpPr>
        <p:spPr>
          <a:xfrm>
            <a:off x="0" y="1772816"/>
            <a:ext cx="11737304" cy="4683928"/>
          </a:xfrm>
        </p:spPr>
        <p:txBody>
          <a:bodyPr>
            <a:noAutofit/>
          </a:bodyPr>
          <a:lstStyle/>
          <a:p>
            <a:pPr marL="0" indent="0" algn="just">
              <a:buNone/>
            </a:pPr>
            <a:r>
              <a:rPr lang="en-US" sz="1800" b="1" dirty="0">
                <a:solidFill>
                  <a:schemeClr val="bg1"/>
                </a:solidFill>
              </a:rPr>
              <a:t>E1</a:t>
            </a:r>
          </a:p>
          <a:p>
            <a:pPr marL="0" marR="0" indent="0" algn="just">
              <a:spcBef>
                <a:spcPts val="0"/>
              </a:spcBef>
              <a:spcAft>
                <a:spcPts val="0"/>
              </a:spcAft>
              <a:buNone/>
            </a:pPr>
            <a:r>
              <a:rPr lang="en-GB" sz="1800" dirty="0">
                <a:solidFill>
                  <a:schemeClr val="bg1"/>
                </a:solidFill>
                <a:effectLst/>
                <a:latin typeface="Arial" panose="020B0604020202020204" pitchFamily="34" charset="0"/>
                <a:ea typeface="Arial" panose="020B0604020202020204" pitchFamily="34" charset="0"/>
              </a:rPr>
              <a:t>A workshop was organized during the SEACONF 2022 international scientific event, at which a number of 6 articles were presented as follows:</a:t>
            </a:r>
          </a:p>
          <a:p>
            <a:pPr marL="0" marR="0" indent="0" algn="just">
              <a:spcBef>
                <a:spcPts val="0"/>
              </a:spcBef>
              <a:spcAft>
                <a:spcPts val="0"/>
              </a:spcAft>
              <a:buNone/>
            </a:pPr>
            <a:endParaRPr lang="ro-RO" sz="1800" dirty="0">
              <a:solidFill>
                <a:schemeClr val="bg1"/>
              </a:solidFill>
              <a:effectLst/>
              <a:latin typeface="Arial" panose="020B0604020202020204" pitchFamily="34" charset="0"/>
              <a:ea typeface="Arial" panose="020B0604020202020204" pitchFamily="34" charset="0"/>
            </a:endParaRPr>
          </a:p>
          <a:p>
            <a:pPr algn="just">
              <a:spcBef>
                <a:spcPts val="0"/>
              </a:spcBef>
            </a:pPr>
            <a:r>
              <a:rPr lang="en-GB" sz="1800" cap="all" dirty="0">
                <a:solidFill>
                  <a:schemeClr val="bg1"/>
                </a:solidFill>
                <a:effectLst/>
                <a:latin typeface="Arial" panose="020B0604020202020204" pitchFamily="34" charset="0"/>
                <a:ea typeface="Arial" panose="020B0604020202020204" pitchFamily="34" charset="0"/>
              </a:rPr>
              <a:t>Evaluation methods for students on learning by simulating environment based on marine </a:t>
            </a:r>
            <a:r>
              <a:rPr lang="en-GB" sz="1800" cap="all" dirty="0" err="1">
                <a:solidFill>
                  <a:schemeClr val="bg1"/>
                </a:solidFill>
                <a:effectLst/>
                <a:latin typeface="Arial" panose="020B0604020202020204" pitchFamily="34" charset="0"/>
                <a:ea typeface="Arial" panose="020B0604020202020204" pitchFamily="34" charset="0"/>
              </a:rPr>
              <a:t>pOwer</a:t>
            </a:r>
            <a:r>
              <a:rPr lang="en-GB" sz="1800" cap="all" dirty="0">
                <a:solidFill>
                  <a:schemeClr val="bg1"/>
                </a:solidFill>
                <a:effectLst/>
                <a:latin typeface="Arial" panose="020B0604020202020204" pitchFamily="34" charset="0"/>
                <a:ea typeface="Arial" panose="020B0604020202020204" pitchFamily="34" charset="0"/>
              </a:rPr>
              <a:t> plant simulator</a:t>
            </a:r>
            <a:endParaRPr lang="ro-RO" sz="1800" dirty="0">
              <a:solidFill>
                <a:schemeClr val="bg1"/>
              </a:solidFill>
              <a:effectLst/>
              <a:latin typeface="Arial" panose="020B0604020202020204" pitchFamily="34" charset="0"/>
              <a:ea typeface="Arial" panose="020B0604020202020204" pitchFamily="34" charset="0"/>
            </a:endParaRPr>
          </a:p>
          <a:p>
            <a:pPr marL="0" marR="0" indent="0" algn="just">
              <a:spcBef>
                <a:spcPts val="0"/>
              </a:spcBef>
              <a:spcAft>
                <a:spcPts val="0"/>
              </a:spcAft>
              <a:buNone/>
            </a:pPr>
            <a:r>
              <a:rPr lang="en-GB"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Authors: Iwona </a:t>
            </a:r>
            <a:r>
              <a:rPr lang="en-GB" sz="1800" b="1"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Królikowska</a:t>
            </a:r>
            <a:r>
              <a:rPr lang="en-GB"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Marcin </a:t>
            </a:r>
            <a:r>
              <a:rPr lang="en-GB" sz="1800" b="1"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Kluczyk</a:t>
            </a:r>
            <a:r>
              <a:rPr lang="en-GB"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b="1"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Paweł</a:t>
            </a:r>
            <a:r>
              <a:rPr lang="en-GB"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b="1"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Wirkowski</a:t>
            </a:r>
            <a:r>
              <a:rPr lang="en-GB"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b="1"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Catalin</a:t>
            </a:r>
            <a:r>
              <a:rPr lang="en-GB"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Popa</a:t>
            </a:r>
            <a:endParaRPr lang="ro-RO" sz="18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spcBef>
                <a:spcPts val="0"/>
              </a:spcBef>
              <a:tabLst>
                <a:tab pos="360045" algn="l"/>
                <a:tab pos="720090" algn="l"/>
              </a:tabLst>
            </a:pPr>
            <a:r>
              <a:rPr lang="en-GB" sz="1800" cap="all" dirty="0">
                <a:solidFill>
                  <a:schemeClr val="bg1"/>
                </a:solidFill>
                <a:effectLst/>
                <a:latin typeface="Arial" panose="020B0604020202020204" pitchFamily="34" charset="0"/>
                <a:ea typeface="MS Mincho" panose="02020609040205080304" pitchFamily="49" charset="-128"/>
              </a:rPr>
              <a:t>EVALUATION OF SIMULATOR USE IN MARITIME EDUCATION AND TRAINING (MET) INSTITUTES</a:t>
            </a:r>
            <a:endParaRPr lang="ro-RO" sz="1800" dirty="0">
              <a:solidFill>
                <a:schemeClr val="bg1"/>
              </a:solidFill>
              <a:effectLst/>
              <a:latin typeface="Arial" panose="020B0604020202020204" pitchFamily="34" charset="0"/>
              <a:ea typeface="Arial" panose="020B0604020202020204" pitchFamily="34" charset="0"/>
            </a:endParaRPr>
          </a:p>
          <a:p>
            <a:pPr marL="0" marR="0" indent="0" algn="just">
              <a:spcBef>
                <a:spcPts val="0"/>
              </a:spcBef>
              <a:spcAft>
                <a:spcPts val="0"/>
              </a:spcAft>
              <a:buNone/>
              <a:tabLst>
                <a:tab pos="360045" algn="l"/>
                <a:tab pos="720090" algn="l"/>
              </a:tabLst>
            </a:pPr>
            <a:r>
              <a:rPr lang="en-GB" sz="1800" dirty="0">
                <a:solidFill>
                  <a:schemeClr val="bg1"/>
                </a:solidFill>
                <a:effectLst/>
                <a:latin typeface="Arial" panose="020B0604020202020204" pitchFamily="34" charset="0"/>
                <a:ea typeface="MS Mincho" panose="02020609040205080304" pitchFamily="49" charset="-128"/>
              </a:rPr>
              <a:t>     Authors: Ergun </a:t>
            </a:r>
            <a:r>
              <a:rPr lang="en-GB" sz="1800" dirty="0" err="1">
                <a:solidFill>
                  <a:schemeClr val="bg1"/>
                </a:solidFill>
                <a:effectLst/>
                <a:latin typeface="Arial" panose="020B0604020202020204" pitchFamily="34" charset="0"/>
                <a:ea typeface="MS Mincho" panose="02020609040205080304" pitchFamily="49" charset="-128"/>
              </a:rPr>
              <a:t>Demirel</a:t>
            </a:r>
            <a:r>
              <a:rPr lang="en-GB" sz="1800" dirty="0">
                <a:solidFill>
                  <a:schemeClr val="bg1"/>
                </a:solidFill>
                <a:effectLst/>
                <a:latin typeface="Arial" panose="020B0604020202020204" pitchFamily="34" charset="0"/>
                <a:ea typeface="MS Mincho" panose="02020609040205080304" pitchFamily="49" charset="-128"/>
              </a:rPr>
              <a:t>, Taner Albayrak</a:t>
            </a:r>
            <a:endParaRPr lang="ro-RO" sz="1800" dirty="0">
              <a:solidFill>
                <a:schemeClr val="bg1"/>
              </a:solidFill>
              <a:effectLst/>
              <a:latin typeface="Arial" panose="020B0604020202020204" pitchFamily="34" charset="0"/>
              <a:ea typeface="Arial" panose="020B0604020202020204" pitchFamily="34" charset="0"/>
            </a:endParaRPr>
          </a:p>
          <a:p>
            <a:pPr algn="just">
              <a:spcBef>
                <a:spcPts val="0"/>
              </a:spcBef>
            </a:pPr>
            <a:r>
              <a:rPr lang="en-GB" sz="1800" dirty="0">
                <a:solidFill>
                  <a:schemeClr val="bg1"/>
                </a:solidFill>
                <a:effectLst/>
                <a:latin typeface="Arial" panose="020B0604020202020204" pitchFamily="34" charset="0"/>
                <a:ea typeface="Arial" panose="020B0604020202020204" pitchFamily="34" charset="0"/>
              </a:rPr>
              <a:t>CADETS’ PERSPECTIVE ON MARITIME EDUCATION AND TRAINING </a:t>
            </a:r>
            <a:endParaRPr lang="ro-RO" sz="1800" dirty="0">
              <a:solidFill>
                <a:schemeClr val="bg1"/>
              </a:solidFill>
              <a:effectLst/>
              <a:latin typeface="Arial" panose="020B0604020202020204" pitchFamily="34" charset="0"/>
              <a:ea typeface="Arial" panose="020B0604020202020204" pitchFamily="34" charset="0"/>
            </a:endParaRPr>
          </a:p>
          <a:p>
            <a:pPr marL="0" marR="0" indent="0" algn="just">
              <a:spcBef>
                <a:spcPts val="0"/>
              </a:spcBef>
              <a:spcAft>
                <a:spcPts val="0"/>
              </a:spcAft>
              <a:buNone/>
              <a:tabLst>
                <a:tab pos="360045" algn="l"/>
                <a:tab pos="720090" algn="l"/>
              </a:tabLst>
            </a:pPr>
            <a:r>
              <a:rPr lang="en-GB" sz="1800" dirty="0">
                <a:solidFill>
                  <a:schemeClr val="bg1"/>
                </a:solidFill>
                <a:effectLst/>
                <a:latin typeface="Arial" panose="020B0604020202020204" pitchFamily="34" charset="0"/>
                <a:ea typeface="MS Mincho" panose="02020609040205080304" pitchFamily="49" charset="-128"/>
              </a:rPr>
              <a:t>     Author: Ergun </a:t>
            </a:r>
            <a:r>
              <a:rPr lang="en-GB" sz="1800" dirty="0" err="1">
                <a:solidFill>
                  <a:schemeClr val="bg1"/>
                </a:solidFill>
                <a:effectLst/>
                <a:latin typeface="Arial" panose="020B0604020202020204" pitchFamily="34" charset="0"/>
                <a:ea typeface="MS Mincho" panose="02020609040205080304" pitchFamily="49" charset="-128"/>
              </a:rPr>
              <a:t>Demirel</a:t>
            </a:r>
            <a:r>
              <a:rPr lang="en-GB" sz="1800" dirty="0">
                <a:solidFill>
                  <a:schemeClr val="bg1"/>
                </a:solidFill>
                <a:effectLst/>
                <a:latin typeface="Arial" panose="020B0604020202020204" pitchFamily="34" charset="0"/>
                <a:ea typeface="MS Mincho" panose="02020609040205080304" pitchFamily="49" charset="-128"/>
              </a:rPr>
              <a:t> </a:t>
            </a:r>
            <a:endParaRPr lang="ro-RO" sz="1800" dirty="0">
              <a:solidFill>
                <a:schemeClr val="bg1"/>
              </a:solidFill>
              <a:effectLst/>
              <a:latin typeface="Arial" panose="020B0604020202020204" pitchFamily="34" charset="0"/>
              <a:ea typeface="Arial" panose="020B0604020202020204" pitchFamily="34" charset="0"/>
            </a:endParaRPr>
          </a:p>
          <a:p>
            <a:pPr algn="just">
              <a:spcBef>
                <a:spcPts val="0"/>
              </a:spcBef>
            </a:pPr>
            <a:r>
              <a:rPr lang="en-GB" sz="1800" dirty="0">
                <a:solidFill>
                  <a:schemeClr val="bg1"/>
                </a:solidFill>
                <a:effectLst/>
                <a:latin typeface="Arial" panose="020B0604020202020204" pitchFamily="34" charset="0"/>
                <a:ea typeface="Arial" panose="020B0604020202020204" pitchFamily="34" charset="0"/>
              </a:rPr>
              <a:t>EVALUATION METHODS FOR TRAINEES ON LEARNING BASED ON VIRTUAL ENVIRONMENT USING THE NAVIGATIONAL SIMULATOR</a:t>
            </a:r>
            <a:endParaRPr lang="ro-RO" sz="1800" dirty="0">
              <a:solidFill>
                <a:schemeClr val="bg1"/>
              </a:solidFill>
              <a:effectLst/>
              <a:latin typeface="Arial" panose="020B0604020202020204" pitchFamily="34" charset="0"/>
              <a:ea typeface="Arial" panose="020B0604020202020204" pitchFamily="34" charset="0"/>
            </a:endParaRPr>
          </a:p>
          <a:p>
            <a:pPr marL="0" marR="0" indent="0" algn="just">
              <a:spcBef>
                <a:spcPts val="0"/>
              </a:spcBef>
              <a:spcAft>
                <a:spcPts val="0"/>
              </a:spcAft>
              <a:buNone/>
            </a:pPr>
            <a:r>
              <a:rPr lang="en-GB" sz="1800" dirty="0">
                <a:solidFill>
                  <a:schemeClr val="bg1"/>
                </a:solidFill>
                <a:effectLst/>
                <a:latin typeface="Arial" panose="020B0604020202020204" pitchFamily="34" charset="0"/>
                <a:ea typeface="Arial" panose="020B0604020202020204" pitchFamily="34" charset="0"/>
              </a:rPr>
              <a:t>     Authors: </a:t>
            </a:r>
            <a:r>
              <a:rPr lang="en-GB" sz="1800" dirty="0" err="1">
                <a:solidFill>
                  <a:schemeClr val="bg1"/>
                </a:solidFill>
                <a:effectLst/>
                <a:latin typeface="Arial" panose="020B0604020202020204" pitchFamily="34" charset="0"/>
                <a:ea typeface="Arial" panose="020B0604020202020204" pitchFamily="34" charset="0"/>
              </a:rPr>
              <a:t>Alecu</a:t>
            </a:r>
            <a:r>
              <a:rPr lang="en-GB" sz="1800" dirty="0">
                <a:solidFill>
                  <a:schemeClr val="bg1"/>
                </a:solidFill>
                <a:effectLst/>
                <a:latin typeface="Arial" panose="020B0604020202020204" pitchFamily="34" charset="0"/>
                <a:ea typeface="Arial" panose="020B0604020202020204" pitchFamily="34" charset="0"/>
              </a:rPr>
              <a:t> Toma, Sergiu Lupu , Andrei </a:t>
            </a:r>
            <a:r>
              <a:rPr lang="en-GB" sz="1800" dirty="0" err="1">
                <a:solidFill>
                  <a:schemeClr val="bg1"/>
                </a:solidFill>
                <a:effectLst/>
                <a:latin typeface="Arial" panose="020B0604020202020204" pitchFamily="34" charset="0"/>
                <a:ea typeface="Arial" panose="020B0604020202020204" pitchFamily="34" charset="0"/>
              </a:rPr>
              <a:t>Pocora</a:t>
            </a:r>
            <a:r>
              <a:rPr lang="en-GB" sz="1800" dirty="0">
                <a:solidFill>
                  <a:schemeClr val="bg1"/>
                </a:solidFill>
                <a:effectLst/>
                <a:latin typeface="Arial" panose="020B0604020202020204" pitchFamily="34" charset="0"/>
                <a:ea typeface="Arial" panose="020B0604020202020204" pitchFamily="34" charset="0"/>
              </a:rPr>
              <a:t>, </a:t>
            </a:r>
            <a:r>
              <a:rPr lang="en-GB" sz="1800" dirty="0" err="1">
                <a:solidFill>
                  <a:schemeClr val="bg1"/>
                </a:solidFill>
                <a:effectLst/>
                <a:latin typeface="Arial" panose="020B0604020202020204" pitchFamily="34" charset="0"/>
                <a:ea typeface="Arial" panose="020B0604020202020204" pitchFamily="34" charset="0"/>
              </a:rPr>
              <a:t>Catalin</a:t>
            </a:r>
            <a:r>
              <a:rPr lang="en-GB" sz="1800" dirty="0">
                <a:solidFill>
                  <a:schemeClr val="bg1"/>
                </a:solidFill>
                <a:effectLst/>
                <a:latin typeface="Arial" panose="020B0604020202020204" pitchFamily="34" charset="0"/>
                <a:ea typeface="Arial" panose="020B0604020202020204" pitchFamily="34" charset="0"/>
              </a:rPr>
              <a:t> Popa, Rima </a:t>
            </a:r>
            <a:r>
              <a:rPr lang="en-GB" sz="1800" dirty="0" err="1">
                <a:solidFill>
                  <a:schemeClr val="bg1"/>
                </a:solidFill>
                <a:effectLst/>
                <a:latin typeface="Arial" panose="020B0604020202020204" pitchFamily="34" charset="0"/>
                <a:ea typeface="Arial" panose="020B0604020202020204" pitchFamily="34" charset="0"/>
              </a:rPr>
              <a:t>Mickiene</a:t>
            </a:r>
            <a:endParaRPr lang="ro-RO" sz="1800" dirty="0">
              <a:solidFill>
                <a:schemeClr val="bg1"/>
              </a:solidFill>
              <a:effectLst/>
              <a:latin typeface="Arial" panose="020B0604020202020204" pitchFamily="34" charset="0"/>
              <a:ea typeface="Arial" panose="020B0604020202020204" pitchFamily="34" charset="0"/>
            </a:endParaRPr>
          </a:p>
          <a:p>
            <a:pPr algn="just">
              <a:spcBef>
                <a:spcPts val="0"/>
              </a:spcBef>
            </a:pPr>
            <a:r>
              <a:rPr lang="en-GB" sz="1800" dirty="0">
                <a:solidFill>
                  <a:schemeClr val="bg1"/>
                </a:solidFill>
                <a:effectLst/>
                <a:latin typeface="Arial" panose="020B0604020202020204" pitchFamily="34" charset="0"/>
                <a:ea typeface="Arial" panose="020B0604020202020204" pitchFamily="34" charset="0"/>
              </a:rPr>
              <a:t>THE ROLE OF THE MARITIME SIMULATOR INSTRUCTOR FOR TRAINING AND COACHING PROGRAMS </a:t>
            </a:r>
            <a:endParaRPr lang="ro-RO" sz="1800" dirty="0">
              <a:solidFill>
                <a:schemeClr val="bg1"/>
              </a:solidFill>
              <a:effectLst/>
              <a:latin typeface="Arial" panose="020B0604020202020204" pitchFamily="34" charset="0"/>
              <a:ea typeface="Arial" panose="020B0604020202020204" pitchFamily="34" charset="0"/>
            </a:endParaRPr>
          </a:p>
          <a:p>
            <a:pPr marL="0" marR="0" indent="0" algn="just">
              <a:spcBef>
                <a:spcPts val="0"/>
              </a:spcBef>
              <a:spcAft>
                <a:spcPts val="0"/>
              </a:spcAft>
              <a:buNone/>
            </a:pPr>
            <a:r>
              <a:rPr lang="en-GB" sz="1800" dirty="0">
                <a:solidFill>
                  <a:schemeClr val="bg1"/>
                </a:solidFill>
                <a:effectLst/>
                <a:latin typeface="Arial" panose="020B0604020202020204" pitchFamily="34" charset="0"/>
                <a:ea typeface="Arial" panose="020B0604020202020204" pitchFamily="34" charset="0"/>
              </a:rPr>
              <a:t>     Authors: </a:t>
            </a:r>
            <a:r>
              <a:rPr lang="en-GB" sz="1800" dirty="0" err="1">
                <a:solidFill>
                  <a:schemeClr val="bg1"/>
                </a:solidFill>
                <a:effectLst/>
                <a:latin typeface="Arial" panose="020B0604020202020204" pitchFamily="34" charset="0"/>
                <a:ea typeface="Arial" panose="020B0604020202020204" pitchFamily="34" charset="0"/>
              </a:rPr>
              <a:t>Alecu</a:t>
            </a:r>
            <a:r>
              <a:rPr lang="en-GB" sz="1800" dirty="0">
                <a:solidFill>
                  <a:schemeClr val="bg1"/>
                </a:solidFill>
                <a:effectLst/>
                <a:latin typeface="Arial" panose="020B0604020202020204" pitchFamily="34" charset="0"/>
                <a:ea typeface="Arial" panose="020B0604020202020204" pitchFamily="34" charset="0"/>
              </a:rPr>
              <a:t> Toma, Sergiu Lupu, Andrei </a:t>
            </a:r>
            <a:r>
              <a:rPr lang="en-GB" sz="1800" dirty="0" err="1">
                <a:solidFill>
                  <a:schemeClr val="bg1"/>
                </a:solidFill>
                <a:effectLst/>
                <a:latin typeface="Arial" panose="020B0604020202020204" pitchFamily="34" charset="0"/>
                <a:ea typeface="Arial" panose="020B0604020202020204" pitchFamily="34" charset="0"/>
              </a:rPr>
              <a:t>Pocora</a:t>
            </a:r>
            <a:r>
              <a:rPr lang="en-GB" sz="1800" dirty="0">
                <a:solidFill>
                  <a:schemeClr val="bg1"/>
                </a:solidFill>
                <a:effectLst/>
                <a:latin typeface="Arial" panose="020B0604020202020204" pitchFamily="34" charset="0"/>
                <a:ea typeface="Arial" panose="020B0604020202020204" pitchFamily="34" charset="0"/>
              </a:rPr>
              <a:t>, </a:t>
            </a:r>
            <a:r>
              <a:rPr lang="en-GB" sz="1800" dirty="0" err="1">
                <a:solidFill>
                  <a:schemeClr val="bg1"/>
                </a:solidFill>
                <a:effectLst/>
                <a:latin typeface="Arial" panose="020B0604020202020204" pitchFamily="34" charset="0"/>
                <a:ea typeface="Arial" panose="020B0604020202020204" pitchFamily="34" charset="0"/>
              </a:rPr>
              <a:t>Catalin</a:t>
            </a:r>
            <a:r>
              <a:rPr lang="en-GB" sz="1800" dirty="0">
                <a:solidFill>
                  <a:schemeClr val="bg1"/>
                </a:solidFill>
                <a:effectLst/>
                <a:latin typeface="Arial" panose="020B0604020202020204" pitchFamily="34" charset="0"/>
                <a:ea typeface="Arial" panose="020B0604020202020204" pitchFamily="34" charset="0"/>
              </a:rPr>
              <a:t> Popa, Marcin </a:t>
            </a:r>
            <a:r>
              <a:rPr lang="en-GB" sz="1800" dirty="0" err="1">
                <a:solidFill>
                  <a:schemeClr val="bg1"/>
                </a:solidFill>
                <a:effectLst/>
                <a:latin typeface="Arial" panose="020B0604020202020204" pitchFamily="34" charset="0"/>
                <a:ea typeface="Arial" panose="020B0604020202020204" pitchFamily="34" charset="0"/>
              </a:rPr>
              <a:t>Kluczyk</a:t>
            </a:r>
            <a:r>
              <a:rPr lang="en-GB" sz="1800" baseline="30000" dirty="0">
                <a:solidFill>
                  <a:schemeClr val="bg1"/>
                </a:solidFill>
                <a:effectLst/>
                <a:latin typeface="Arial" panose="020B0604020202020204" pitchFamily="34" charset="0"/>
                <a:ea typeface="Arial" panose="020B0604020202020204" pitchFamily="34" charset="0"/>
              </a:rPr>
              <a:t> </a:t>
            </a:r>
            <a:endParaRPr lang="ro-RO" sz="1800" dirty="0">
              <a:solidFill>
                <a:schemeClr val="bg1"/>
              </a:solidFill>
              <a:effectLst/>
              <a:latin typeface="Arial" panose="020B0604020202020204" pitchFamily="34" charset="0"/>
              <a:ea typeface="Arial" panose="020B0604020202020204" pitchFamily="34" charset="0"/>
            </a:endParaRPr>
          </a:p>
          <a:p>
            <a:pPr algn="just">
              <a:spcBef>
                <a:spcPts val="0"/>
              </a:spcBef>
            </a:pPr>
            <a:r>
              <a:rPr lang="en-GB" sz="1800" cap="all" dirty="0">
                <a:solidFill>
                  <a:schemeClr val="bg1"/>
                </a:solidFill>
                <a:effectLst/>
                <a:latin typeface="Arial" panose="020B0604020202020204" pitchFamily="34" charset="0"/>
                <a:ea typeface="Arial" panose="020B0604020202020204" pitchFamily="34" charset="0"/>
              </a:rPr>
              <a:t>Justification of the sustainable development of inland waterway transport through the Environmental Performance Index</a:t>
            </a:r>
          </a:p>
          <a:p>
            <a:pPr marL="0" marR="0" indent="0" algn="just">
              <a:spcBef>
                <a:spcPts val="0"/>
              </a:spcBef>
              <a:spcAft>
                <a:spcPts val="0"/>
              </a:spcAft>
              <a:buNone/>
            </a:pPr>
            <a:r>
              <a:rPr lang="en-US" sz="1800" dirty="0">
                <a:solidFill>
                  <a:schemeClr val="bg1"/>
                </a:solidFill>
                <a:effectLst/>
                <a:latin typeface="Arial" panose="020B0604020202020204" pitchFamily="34" charset="0"/>
                <a:ea typeface="Arial" panose="020B0604020202020204" pitchFamily="34" charset="0"/>
              </a:rPr>
              <a:t>    Authors: Vilma </a:t>
            </a:r>
            <a:r>
              <a:rPr lang="en-US" sz="1800" dirty="0" err="1">
                <a:solidFill>
                  <a:schemeClr val="bg1"/>
                </a:solidFill>
                <a:effectLst/>
                <a:latin typeface="Arial" panose="020B0604020202020204" pitchFamily="34" charset="0"/>
                <a:ea typeface="Arial" panose="020B0604020202020204" pitchFamily="34" charset="0"/>
              </a:rPr>
              <a:t>Locaitiene</a:t>
            </a:r>
            <a:r>
              <a:rPr lang="en-US" sz="1800" dirty="0">
                <a:solidFill>
                  <a:schemeClr val="bg1"/>
                </a:solidFill>
                <a:effectLst/>
                <a:latin typeface="Arial" panose="020B0604020202020204" pitchFamily="34" charset="0"/>
                <a:ea typeface="Arial" panose="020B0604020202020204" pitchFamily="34" charset="0"/>
              </a:rPr>
              <a:t>, Rima </a:t>
            </a:r>
            <a:r>
              <a:rPr lang="en-US" sz="1800" dirty="0" err="1">
                <a:solidFill>
                  <a:schemeClr val="bg1"/>
                </a:solidFill>
                <a:effectLst/>
                <a:latin typeface="Arial" panose="020B0604020202020204" pitchFamily="34" charset="0"/>
                <a:ea typeface="Arial" panose="020B0604020202020204" pitchFamily="34" charset="0"/>
              </a:rPr>
              <a:t>Mickiene</a:t>
            </a:r>
            <a:r>
              <a:rPr lang="en-US" sz="1800" dirty="0">
                <a:solidFill>
                  <a:schemeClr val="bg1"/>
                </a:solidFill>
                <a:effectLst/>
                <a:latin typeface="Arial" panose="020B0604020202020204" pitchFamily="34" charset="0"/>
                <a:ea typeface="Arial" panose="020B0604020202020204" pitchFamily="34" charset="0"/>
              </a:rPr>
              <a:t>, </a:t>
            </a:r>
            <a:r>
              <a:rPr lang="en-US" sz="1800" dirty="0" err="1">
                <a:solidFill>
                  <a:schemeClr val="bg1"/>
                </a:solidFill>
                <a:effectLst/>
                <a:latin typeface="Arial" panose="020B0604020202020204" pitchFamily="34" charset="0"/>
                <a:ea typeface="Arial" panose="020B0604020202020204" pitchFamily="34" charset="0"/>
              </a:rPr>
              <a:t>Catalin</a:t>
            </a:r>
            <a:r>
              <a:rPr lang="en-US" sz="1800" dirty="0">
                <a:solidFill>
                  <a:schemeClr val="bg1"/>
                </a:solidFill>
                <a:effectLst/>
                <a:latin typeface="Arial" panose="020B0604020202020204" pitchFamily="34" charset="0"/>
                <a:ea typeface="Arial" panose="020B0604020202020204" pitchFamily="34" charset="0"/>
              </a:rPr>
              <a:t> Popa</a:t>
            </a:r>
            <a:endParaRPr lang="ro-RO" sz="1800" dirty="0">
              <a:solidFill>
                <a:schemeClr val="bg1"/>
              </a:solidFill>
            </a:endParaRPr>
          </a:p>
        </p:txBody>
      </p:sp>
      <p:grpSp>
        <p:nvGrpSpPr>
          <p:cNvPr id="6" name="Group 5">
            <a:extLst>
              <a:ext uri="{FF2B5EF4-FFF2-40B4-BE49-F238E27FC236}">
                <a16:creationId xmlns:a16="http://schemas.microsoft.com/office/drawing/2014/main" id="{4DC66E81-1063-09A2-43CF-092D68A19AF7}"/>
              </a:ext>
            </a:extLst>
          </p:cNvPr>
          <p:cNvGrpSpPr/>
          <p:nvPr/>
        </p:nvGrpSpPr>
        <p:grpSpPr>
          <a:xfrm>
            <a:off x="2307" y="-12235"/>
            <a:ext cx="12186519" cy="992963"/>
            <a:chOff x="2307" y="-7926"/>
            <a:chExt cx="12186519" cy="992963"/>
          </a:xfrm>
        </p:grpSpPr>
        <p:pic>
          <p:nvPicPr>
            <p:cNvPr id="7" name="Picture 6">
              <a:extLst>
                <a:ext uri="{FF2B5EF4-FFF2-40B4-BE49-F238E27FC236}">
                  <a16:creationId xmlns:a16="http://schemas.microsoft.com/office/drawing/2014/main" id="{47143B3A-73B4-14A7-4D77-8ACE4E04F0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8" name="Picture 7">
              <a:extLst>
                <a:ext uri="{FF2B5EF4-FFF2-40B4-BE49-F238E27FC236}">
                  <a16:creationId xmlns:a16="http://schemas.microsoft.com/office/drawing/2014/main" id="{793D3C42-D77F-54A6-9963-9BB208D4CB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9" name="Rectangle 8">
              <a:extLst>
                <a:ext uri="{FF2B5EF4-FFF2-40B4-BE49-F238E27FC236}">
                  <a16:creationId xmlns:a16="http://schemas.microsoft.com/office/drawing/2014/main" id="{75B1F5DF-E573-54B2-5F13-CD1B86EAB8C0}"/>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10" name="Picture 9">
              <a:extLst>
                <a:ext uri="{FF2B5EF4-FFF2-40B4-BE49-F238E27FC236}">
                  <a16:creationId xmlns:a16="http://schemas.microsoft.com/office/drawing/2014/main" id="{2C812353-746B-7BE1-A200-659DB5F4BD2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11" name="Picture 10">
              <a:extLst>
                <a:ext uri="{FF2B5EF4-FFF2-40B4-BE49-F238E27FC236}">
                  <a16:creationId xmlns:a16="http://schemas.microsoft.com/office/drawing/2014/main" id="{DD19F7A8-4FDD-BC20-EFBC-49F7C084B2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12" name="Picture 11">
              <a:extLst>
                <a:ext uri="{FF2B5EF4-FFF2-40B4-BE49-F238E27FC236}">
                  <a16:creationId xmlns:a16="http://schemas.microsoft.com/office/drawing/2014/main" id="{335944E0-D79F-38EB-3744-F3060890C3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13" name="Picture 12">
              <a:extLst>
                <a:ext uri="{FF2B5EF4-FFF2-40B4-BE49-F238E27FC236}">
                  <a16:creationId xmlns:a16="http://schemas.microsoft.com/office/drawing/2014/main" id="{8B0E1850-A4A6-F908-4ADF-EC3977E8059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14" name="Picture 13" descr="logo z przezroczystym">
              <a:extLst>
                <a:ext uri="{FF2B5EF4-FFF2-40B4-BE49-F238E27FC236}">
                  <a16:creationId xmlns:a16="http://schemas.microsoft.com/office/drawing/2014/main" id="{579203A9-4A72-DDBB-78D7-0EB44A7072E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15" name="Picture 14">
            <a:extLst>
              <a:ext uri="{FF2B5EF4-FFF2-40B4-BE49-F238E27FC236}">
                <a16:creationId xmlns:a16="http://schemas.microsoft.com/office/drawing/2014/main" id="{4C6FF484-D98D-CF7D-9E3B-15B3F99EA57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884569" y="1047727"/>
            <a:ext cx="2304256" cy="869105"/>
          </a:xfrm>
          <a:prstGeom prst="rect">
            <a:avLst/>
          </a:prstGeom>
        </p:spPr>
      </p:pic>
    </p:spTree>
    <p:extLst>
      <p:ext uri="{BB962C8B-B14F-4D97-AF65-F5344CB8AC3E}">
        <p14:creationId xmlns:p14="http://schemas.microsoft.com/office/powerpoint/2010/main" val="388466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66439A-733D-9C6F-93A4-DA57D63DC279}"/>
              </a:ext>
            </a:extLst>
          </p:cNvPr>
          <p:cNvSpPr>
            <a:spLocks noGrp="1"/>
          </p:cNvSpPr>
          <p:nvPr>
            <p:ph idx="1"/>
          </p:nvPr>
        </p:nvSpPr>
        <p:spPr>
          <a:xfrm>
            <a:off x="117748" y="2039332"/>
            <a:ext cx="11737304" cy="3603808"/>
          </a:xfrm>
        </p:spPr>
        <p:txBody>
          <a:bodyPr>
            <a:noAutofit/>
          </a:bodyPr>
          <a:lstStyle/>
          <a:p>
            <a:pPr marL="0" indent="0" algn="just">
              <a:buNone/>
            </a:pPr>
            <a:r>
              <a:rPr lang="en-US" sz="1800" b="1" dirty="0">
                <a:solidFill>
                  <a:schemeClr val="bg1"/>
                </a:solidFill>
              </a:rPr>
              <a:t>E2</a:t>
            </a:r>
          </a:p>
          <a:p>
            <a:pPr algn="just">
              <a:spcBef>
                <a:spcPts val="0"/>
              </a:spcBef>
            </a:pPr>
            <a:r>
              <a:rPr lang="en-GB" sz="1800" dirty="0">
                <a:solidFill>
                  <a:schemeClr val="bg1"/>
                </a:solidFill>
                <a:effectLst/>
                <a:latin typeface="Arial" panose="020B0604020202020204" pitchFamily="34" charset="0"/>
                <a:ea typeface="Arial" panose="020B0604020202020204" pitchFamily="34" charset="0"/>
              </a:rPr>
              <a:t>“HIGH VOLTAGE DIESEL ELECTRIC ENGINE ROOM SIMULATOR HV-DE3D”, </a:t>
            </a:r>
          </a:p>
          <a:p>
            <a:pPr marL="0" marR="0" indent="0" algn="just">
              <a:spcBef>
                <a:spcPts val="0"/>
              </a:spcBef>
              <a:spcAft>
                <a:spcPts val="0"/>
              </a:spcAft>
              <a:buNone/>
            </a:pPr>
            <a:r>
              <a:rPr lang="en-GB" sz="1800" dirty="0">
                <a:solidFill>
                  <a:schemeClr val="bg1"/>
                </a:solidFill>
                <a:latin typeface="Arial" panose="020B0604020202020204" pitchFamily="34" charset="0"/>
                <a:ea typeface="Arial" panose="020B0604020202020204" pitchFamily="34" charset="0"/>
              </a:rPr>
              <a:t>      </a:t>
            </a:r>
            <a:r>
              <a:rPr lang="en-GB" sz="1800" dirty="0">
                <a:solidFill>
                  <a:schemeClr val="bg1"/>
                </a:solidFill>
                <a:effectLst/>
                <a:latin typeface="Arial" panose="020B0604020202020204" pitchFamily="34" charset="0"/>
                <a:ea typeface="Arial" panose="020B0604020202020204" pitchFamily="34" charset="0"/>
              </a:rPr>
              <a:t>Author: PhD Adam SZELEZIŃSKI, Maritime University Gdynia;</a:t>
            </a:r>
            <a:endParaRPr lang="en-US" sz="1800" dirty="0">
              <a:solidFill>
                <a:schemeClr val="bg1"/>
              </a:solidFill>
              <a:latin typeface="Arial" panose="020B0604020202020204" pitchFamily="34" charset="0"/>
              <a:ea typeface="Arial" panose="020B0604020202020204" pitchFamily="34" charset="0"/>
            </a:endParaRPr>
          </a:p>
          <a:p>
            <a:pPr algn="just">
              <a:spcBef>
                <a:spcPts val="0"/>
              </a:spcBef>
            </a:pPr>
            <a:r>
              <a:rPr lang="en-GB" sz="1800" dirty="0">
                <a:solidFill>
                  <a:schemeClr val="bg1"/>
                </a:solidFill>
                <a:effectLst/>
                <a:latin typeface="Arial" panose="020B0604020202020204" pitchFamily="34" charset="0"/>
                <a:ea typeface="Arial" panose="020B0604020202020204" pitchFamily="34" charset="0"/>
              </a:rPr>
              <a:t>“NEW POSSIBILITIES OF LNG BUNKERING SYSTEM IN UNITEST LOW SPEED ENGINE ROOM SYMULATOR W-XPERT RT-FLEX50DF ELECTRONICALLY CONTROLLED”, </a:t>
            </a:r>
            <a:endParaRPr lang="ro-RO" sz="1800" dirty="0">
              <a:solidFill>
                <a:schemeClr val="bg1"/>
              </a:solidFill>
              <a:effectLst/>
              <a:latin typeface="Arial" panose="020B0604020202020204" pitchFamily="34" charset="0"/>
              <a:ea typeface="Arial" panose="020B0604020202020204" pitchFamily="34" charset="0"/>
            </a:endParaRPr>
          </a:p>
          <a:p>
            <a:pPr marL="0" marR="0" indent="0" algn="just">
              <a:spcBef>
                <a:spcPts val="0"/>
              </a:spcBef>
              <a:spcAft>
                <a:spcPts val="0"/>
              </a:spcAft>
              <a:buNone/>
            </a:pPr>
            <a:r>
              <a:rPr lang="en-GB" sz="1800" dirty="0">
                <a:solidFill>
                  <a:schemeClr val="bg1"/>
                </a:solidFill>
                <a:effectLst/>
                <a:latin typeface="Arial" panose="020B0604020202020204" pitchFamily="34" charset="0"/>
                <a:ea typeface="Arial" panose="020B0604020202020204" pitchFamily="34" charset="0"/>
              </a:rPr>
              <a:t>     Author: Eng Tomasz MUCHOWSKI, Maritime University Gdynia; </a:t>
            </a:r>
            <a:endParaRPr lang="ro-RO" sz="1800" dirty="0">
              <a:solidFill>
                <a:schemeClr val="bg1"/>
              </a:solidFill>
              <a:effectLst/>
              <a:latin typeface="Arial" panose="020B0604020202020204" pitchFamily="34" charset="0"/>
              <a:ea typeface="Arial" panose="020B0604020202020204" pitchFamily="34" charset="0"/>
            </a:endParaRPr>
          </a:p>
          <a:p>
            <a:pPr algn="just">
              <a:spcBef>
                <a:spcPts val="0"/>
              </a:spcBef>
            </a:pPr>
            <a:r>
              <a:rPr lang="en-GB" sz="1800" dirty="0">
                <a:solidFill>
                  <a:schemeClr val="bg1"/>
                </a:solidFill>
                <a:effectLst/>
                <a:latin typeface="Arial" panose="020B0604020202020204" pitchFamily="34" charset="0"/>
                <a:ea typeface="Arial" panose="020B0604020202020204" pitchFamily="34" charset="0"/>
              </a:rPr>
              <a:t>“SELECTED PSYCHOSOCIAL BARRIERS IN THE PROCESS OF TRAINING THE SEA STAFF WITH THE USE OF SIMULATORS”, </a:t>
            </a:r>
            <a:endParaRPr lang="ro-RO" sz="1800" dirty="0">
              <a:solidFill>
                <a:schemeClr val="bg1"/>
              </a:solidFill>
              <a:effectLst/>
              <a:latin typeface="Arial" panose="020B0604020202020204" pitchFamily="34" charset="0"/>
              <a:ea typeface="Arial" panose="020B0604020202020204" pitchFamily="34" charset="0"/>
            </a:endParaRPr>
          </a:p>
          <a:p>
            <a:pPr marL="0" marR="0" indent="0" algn="just">
              <a:spcBef>
                <a:spcPts val="0"/>
              </a:spcBef>
              <a:spcAft>
                <a:spcPts val="0"/>
              </a:spcAft>
              <a:buNone/>
            </a:pPr>
            <a:r>
              <a:rPr lang="en-GB" sz="1800" dirty="0">
                <a:solidFill>
                  <a:schemeClr val="bg1"/>
                </a:solidFill>
                <a:effectLst/>
                <a:latin typeface="Arial" panose="020B0604020202020204" pitchFamily="34" charset="0"/>
                <a:ea typeface="Arial" panose="020B0604020202020204" pitchFamily="34" charset="0"/>
              </a:rPr>
              <a:t>    Author: MSc Ewelina BUCZKO, Polish Naval Academy,</a:t>
            </a:r>
            <a:endParaRPr lang="ro-RO" sz="1800" dirty="0">
              <a:solidFill>
                <a:schemeClr val="bg1"/>
              </a:solidFill>
              <a:effectLst/>
              <a:latin typeface="Arial" panose="020B0604020202020204" pitchFamily="34" charset="0"/>
              <a:ea typeface="Arial" panose="020B0604020202020204" pitchFamily="34" charset="0"/>
            </a:endParaRPr>
          </a:p>
          <a:p>
            <a:pPr algn="just">
              <a:spcBef>
                <a:spcPts val="0"/>
              </a:spcBef>
            </a:pPr>
            <a:r>
              <a:rPr lang="en-GB" sz="1800" dirty="0">
                <a:solidFill>
                  <a:schemeClr val="bg1"/>
                </a:solidFill>
                <a:effectLst/>
                <a:latin typeface="Arial" panose="020B0604020202020204" pitchFamily="34" charset="0"/>
                <a:ea typeface="Arial" panose="020B0604020202020204" pitchFamily="34" charset="0"/>
              </a:rPr>
              <a:t>“EFFECTIVENESS OF ACTIVATING TEACHING METHODS USING MARINE SIMULATORS IN THE OPINION OF LECTURERS”, </a:t>
            </a:r>
            <a:endParaRPr lang="ro-RO" sz="1800" dirty="0">
              <a:solidFill>
                <a:schemeClr val="bg1"/>
              </a:solidFill>
              <a:effectLst/>
              <a:latin typeface="Arial" panose="020B0604020202020204" pitchFamily="34" charset="0"/>
              <a:ea typeface="Arial" panose="020B0604020202020204" pitchFamily="34" charset="0"/>
            </a:endParaRPr>
          </a:p>
          <a:p>
            <a:pPr marL="0" marR="0" indent="0" algn="just">
              <a:spcBef>
                <a:spcPts val="0"/>
              </a:spcBef>
              <a:spcAft>
                <a:spcPts val="0"/>
              </a:spcAft>
              <a:buNone/>
            </a:pPr>
            <a:r>
              <a:rPr lang="en-GB" sz="1800" dirty="0">
                <a:solidFill>
                  <a:schemeClr val="bg1"/>
                </a:solidFill>
                <a:effectLst/>
                <a:latin typeface="Arial" panose="020B0604020202020204" pitchFamily="34" charset="0"/>
                <a:ea typeface="Arial" panose="020B0604020202020204" pitchFamily="34" charset="0"/>
              </a:rPr>
              <a:t>    Author: PhD Iwona </a:t>
            </a:r>
            <a:r>
              <a:rPr lang="en-GB" sz="1800" dirty="0" err="1">
                <a:solidFill>
                  <a:schemeClr val="bg1"/>
                </a:solidFill>
                <a:effectLst/>
                <a:latin typeface="Arial" panose="020B0604020202020204" pitchFamily="34" charset="0"/>
                <a:ea typeface="Arial" panose="020B0604020202020204" pitchFamily="34" charset="0"/>
              </a:rPr>
              <a:t>Królikowska</a:t>
            </a:r>
            <a:r>
              <a:rPr lang="en-GB" sz="1800" dirty="0">
                <a:solidFill>
                  <a:schemeClr val="bg1"/>
                </a:solidFill>
                <a:effectLst/>
                <a:latin typeface="Arial" panose="020B0604020202020204" pitchFamily="34" charset="0"/>
                <a:ea typeface="Arial" panose="020B0604020202020204" pitchFamily="34" charset="0"/>
              </a:rPr>
              <a:t>, Polish Naval Academy;</a:t>
            </a:r>
            <a:endParaRPr lang="ro-RO" sz="1800" dirty="0">
              <a:solidFill>
                <a:schemeClr val="bg1"/>
              </a:solidFill>
              <a:effectLst/>
              <a:latin typeface="Arial" panose="020B0604020202020204" pitchFamily="34" charset="0"/>
              <a:ea typeface="Arial" panose="020B0604020202020204" pitchFamily="34" charset="0"/>
            </a:endParaRPr>
          </a:p>
          <a:p>
            <a:pPr algn="just">
              <a:spcBef>
                <a:spcPts val="0"/>
              </a:spcBef>
            </a:pPr>
            <a:r>
              <a:rPr lang="en-GB" sz="1800" dirty="0">
                <a:solidFill>
                  <a:schemeClr val="bg1"/>
                </a:solidFill>
                <a:effectLst/>
                <a:latin typeface="Arial" panose="020B0604020202020204" pitchFamily="34" charset="0"/>
                <a:ea typeface="Arial" panose="020B0604020202020204" pitchFamily="34" charset="0"/>
              </a:rPr>
              <a:t>“SIMULATION PEDAGOGY IN THE TEACHING OF MARITIME UNIVERSITIES”, </a:t>
            </a:r>
            <a:endParaRPr lang="en-US" sz="1800" dirty="0">
              <a:solidFill>
                <a:schemeClr val="bg1"/>
              </a:solidFill>
              <a:latin typeface="Arial" panose="020B0604020202020204" pitchFamily="34" charset="0"/>
              <a:ea typeface="Arial" panose="020B0604020202020204" pitchFamily="34" charset="0"/>
            </a:endParaRPr>
          </a:p>
          <a:p>
            <a:pPr marL="0" marR="0" indent="0" algn="just">
              <a:spcBef>
                <a:spcPts val="0"/>
              </a:spcBef>
              <a:spcAft>
                <a:spcPts val="0"/>
              </a:spcAft>
              <a:buNone/>
            </a:pPr>
            <a:r>
              <a:rPr lang="en-US" sz="1800" dirty="0">
                <a:solidFill>
                  <a:schemeClr val="bg1"/>
                </a:solidFill>
                <a:effectLst/>
                <a:latin typeface="Arial" panose="020B0604020202020204" pitchFamily="34" charset="0"/>
                <a:ea typeface="Arial" panose="020B0604020202020204" pitchFamily="34" charset="0"/>
              </a:rPr>
              <a:t>     </a:t>
            </a:r>
            <a:r>
              <a:rPr lang="en-GB" sz="1800" dirty="0">
                <a:solidFill>
                  <a:schemeClr val="bg1"/>
                </a:solidFill>
                <a:effectLst/>
                <a:latin typeface="Arial" panose="020B0604020202020204" pitchFamily="34" charset="0"/>
                <a:ea typeface="Arial" panose="020B0604020202020204" pitchFamily="34" charset="0"/>
              </a:rPr>
              <a:t>Author: PhD Agnieszka </a:t>
            </a:r>
            <a:r>
              <a:rPr lang="en-GB" sz="1800" dirty="0" err="1">
                <a:solidFill>
                  <a:schemeClr val="bg1"/>
                </a:solidFill>
                <a:effectLst/>
                <a:latin typeface="Arial" panose="020B0604020202020204" pitchFamily="34" charset="0"/>
                <a:ea typeface="Arial" panose="020B0604020202020204" pitchFamily="34" charset="0"/>
              </a:rPr>
              <a:t>Suchocka</a:t>
            </a:r>
            <a:r>
              <a:rPr lang="en-GB" sz="1800" dirty="0">
                <a:solidFill>
                  <a:schemeClr val="bg1"/>
                </a:solidFill>
                <a:effectLst/>
                <a:latin typeface="Arial" panose="020B0604020202020204" pitchFamily="34" charset="0"/>
                <a:ea typeface="Arial" panose="020B0604020202020204" pitchFamily="34" charset="0"/>
              </a:rPr>
              <a:t>, Polish Naval Academy.</a:t>
            </a:r>
            <a:endParaRPr lang="ro-RO" sz="1800" dirty="0">
              <a:solidFill>
                <a:schemeClr val="bg1"/>
              </a:solidFill>
            </a:endParaRPr>
          </a:p>
        </p:txBody>
      </p:sp>
      <p:grpSp>
        <p:nvGrpSpPr>
          <p:cNvPr id="6" name="Group 5">
            <a:extLst>
              <a:ext uri="{FF2B5EF4-FFF2-40B4-BE49-F238E27FC236}">
                <a16:creationId xmlns:a16="http://schemas.microsoft.com/office/drawing/2014/main" id="{4DC66E81-1063-09A2-43CF-092D68A19AF7}"/>
              </a:ext>
            </a:extLst>
          </p:cNvPr>
          <p:cNvGrpSpPr/>
          <p:nvPr/>
        </p:nvGrpSpPr>
        <p:grpSpPr>
          <a:xfrm>
            <a:off x="2307" y="-12235"/>
            <a:ext cx="12186519" cy="992963"/>
            <a:chOff x="2307" y="-7926"/>
            <a:chExt cx="12186519" cy="992963"/>
          </a:xfrm>
        </p:grpSpPr>
        <p:pic>
          <p:nvPicPr>
            <p:cNvPr id="7" name="Picture 6">
              <a:extLst>
                <a:ext uri="{FF2B5EF4-FFF2-40B4-BE49-F238E27FC236}">
                  <a16:creationId xmlns:a16="http://schemas.microsoft.com/office/drawing/2014/main" id="{47143B3A-73B4-14A7-4D77-8ACE4E04F0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8" name="Picture 7">
              <a:extLst>
                <a:ext uri="{FF2B5EF4-FFF2-40B4-BE49-F238E27FC236}">
                  <a16:creationId xmlns:a16="http://schemas.microsoft.com/office/drawing/2014/main" id="{793D3C42-D77F-54A6-9963-9BB208D4CB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9" name="Rectangle 8">
              <a:extLst>
                <a:ext uri="{FF2B5EF4-FFF2-40B4-BE49-F238E27FC236}">
                  <a16:creationId xmlns:a16="http://schemas.microsoft.com/office/drawing/2014/main" id="{75B1F5DF-E573-54B2-5F13-CD1B86EAB8C0}"/>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10" name="Picture 9">
              <a:extLst>
                <a:ext uri="{FF2B5EF4-FFF2-40B4-BE49-F238E27FC236}">
                  <a16:creationId xmlns:a16="http://schemas.microsoft.com/office/drawing/2014/main" id="{2C812353-746B-7BE1-A200-659DB5F4BD2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11" name="Picture 10">
              <a:extLst>
                <a:ext uri="{FF2B5EF4-FFF2-40B4-BE49-F238E27FC236}">
                  <a16:creationId xmlns:a16="http://schemas.microsoft.com/office/drawing/2014/main" id="{DD19F7A8-4FDD-BC20-EFBC-49F7C084B2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12" name="Picture 11">
              <a:extLst>
                <a:ext uri="{FF2B5EF4-FFF2-40B4-BE49-F238E27FC236}">
                  <a16:creationId xmlns:a16="http://schemas.microsoft.com/office/drawing/2014/main" id="{335944E0-D79F-38EB-3744-F3060890C3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13" name="Picture 12">
              <a:extLst>
                <a:ext uri="{FF2B5EF4-FFF2-40B4-BE49-F238E27FC236}">
                  <a16:creationId xmlns:a16="http://schemas.microsoft.com/office/drawing/2014/main" id="{8B0E1850-A4A6-F908-4ADF-EC3977E8059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14" name="Picture 13" descr="logo z przezroczystym">
              <a:extLst>
                <a:ext uri="{FF2B5EF4-FFF2-40B4-BE49-F238E27FC236}">
                  <a16:creationId xmlns:a16="http://schemas.microsoft.com/office/drawing/2014/main" id="{579203A9-4A72-DDBB-78D7-0EB44A7072E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15" name="Picture 14">
            <a:extLst>
              <a:ext uri="{FF2B5EF4-FFF2-40B4-BE49-F238E27FC236}">
                <a16:creationId xmlns:a16="http://schemas.microsoft.com/office/drawing/2014/main" id="{4C6FF484-D98D-CF7D-9E3B-15B3F99EA57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884569" y="1047727"/>
            <a:ext cx="2304256" cy="869105"/>
          </a:xfrm>
          <a:prstGeom prst="rect">
            <a:avLst/>
          </a:prstGeom>
        </p:spPr>
      </p:pic>
    </p:spTree>
    <p:extLst>
      <p:ext uri="{BB962C8B-B14F-4D97-AF65-F5344CB8AC3E}">
        <p14:creationId xmlns:p14="http://schemas.microsoft.com/office/powerpoint/2010/main" val="151746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359" y="1655479"/>
            <a:ext cx="12188825" cy="3096344"/>
          </a:xfrm>
        </p:spPr>
        <p:txBody>
          <a:bodyPr>
            <a:noAutofit/>
          </a:bodyPr>
          <a:lstStyle/>
          <a:p>
            <a:r>
              <a:rPr lang="en-US" dirty="0">
                <a:solidFill>
                  <a:schemeClr val="bg1"/>
                </a:solidFill>
              </a:rPr>
              <a:t>RNA had organized in Constanta</a:t>
            </a:r>
            <a:r>
              <a:rPr lang="ro-RO" dirty="0">
                <a:solidFill>
                  <a:schemeClr val="bg1"/>
                </a:solidFill>
              </a:rPr>
              <a:t>,</a:t>
            </a:r>
            <a:r>
              <a:rPr lang="en-US" dirty="0">
                <a:solidFill>
                  <a:schemeClr val="bg1"/>
                </a:solidFill>
              </a:rPr>
              <a:t> the TM1 </a:t>
            </a:r>
            <a:r>
              <a:rPr lang="en-US" b="1" dirty="0">
                <a:solidFill>
                  <a:srgbClr val="FFC000"/>
                </a:solidFill>
              </a:rPr>
              <a:t>Kick off </a:t>
            </a:r>
            <a:r>
              <a:rPr lang="en-US" b="1" dirty="0" err="1">
                <a:solidFill>
                  <a:srgbClr val="FFC000"/>
                </a:solidFill>
              </a:rPr>
              <a:t>Meeeting</a:t>
            </a:r>
            <a:r>
              <a:rPr lang="ro-RO" b="1" dirty="0">
                <a:solidFill>
                  <a:srgbClr val="FFC000"/>
                </a:solidFill>
              </a:rPr>
              <a:t> </a:t>
            </a:r>
            <a:r>
              <a:rPr lang="en-US" dirty="0">
                <a:solidFill>
                  <a:schemeClr val="bg1"/>
                </a:solidFill>
              </a:rPr>
              <a:t>gathering the </a:t>
            </a:r>
            <a:r>
              <a:rPr lang="ro-RO" dirty="0">
                <a:solidFill>
                  <a:schemeClr val="bg1"/>
                </a:solidFill>
              </a:rPr>
              <a:t>2</a:t>
            </a:r>
            <a:r>
              <a:rPr lang="en-US" dirty="0">
                <a:solidFill>
                  <a:schemeClr val="bg1"/>
                </a:solidFill>
              </a:rPr>
              <a:t> members</a:t>
            </a:r>
            <a:r>
              <a:rPr lang="ro-RO" dirty="0">
                <a:solidFill>
                  <a:schemeClr val="bg1"/>
                </a:solidFill>
              </a:rPr>
              <a:t> </a:t>
            </a:r>
            <a:r>
              <a:rPr lang="en-US" dirty="0">
                <a:solidFill>
                  <a:schemeClr val="bg1"/>
                </a:solidFill>
              </a:rPr>
              <a:t>of each partner </a:t>
            </a:r>
            <a:r>
              <a:rPr lang="ro-RO" dirty="0">
                <a:solidFill>
                  <a:schemeClr val="bg1"/>
                </a:solidFill>
              </a:rPr>
              <a:t>in </a:t>
            </a:r>
            <a:r>
              <a:rPr lang="en-US" b="1" dirty="0" err="1">
                <a:solidFill>
                  <a:srgbClr val="FFFF00"/>
                </a:solidFill>
                <a:highlight>
                  <a:srgbClr val="E96717"/>
                </a:highlight>
              </a:rPr>
              <a:t>M2</a:t>
            </a:r>
            <a:r>
              <a:rPr lang="en-US" b="1" dirty="0">
                <a:solidFill>
                  <a:srgbClr val="FFFF00"/>
                </a:solidFill>
                <a:highlight>
                  <a:srgbClr val="E96717"/>
                </a:highlight>
              </a:rPr>
              <a:t> (22-23.03.2022)</a:t>
            </a:r>
            <a:r>
              <a:rPr lang="en-US" dirty="0">
                <a:solidFill>
                  <a:schemeClr val="bg1"/>
                </a:solidFill>
              </a:rPr>
              <a:t>. </a:t>
            </a:r>
            <a:endParaRPr lang="ro-RO" dirty="0">
              <a:solidFill>
                <a:schemeClr val="bg1"/>
              </a:solidFill>
            </a:endParaRPr>
          </a:p>
          <a:p>
            <a:r>
              <a:rPr lang="en-US" dirty="0">
                <a:solidFill>
                  <a:schemeClr val="bg1"/>
                </a:solidFill>
              </a:rPr>
              <a:t>RNA have organized in Constanta</a:t>
            </a:r>
            <a:r>
              <a:rPr lang="ro-RO" dirty="0">
                <a:solidFill>
                  <a:schemeClr val="bg1"/>
                </a:solidFill>
              </a:rPr>
              <a:t>,</a:t>
            </a:r>
            <a:r>
              <a:rPr lang="en-US" dirty="0">
                <a:solidFill>
                  <a:schemeClr val="bg1"/>
                </a:solidFill>
              </a:rPr>
              <a:t> the </a:t>
            </a:r>
            <a:r>
              <a:rPr lang="en-US" dirty="0" err="1">
                <a:solidFill>
                  <a:schemeClr val="bg1"/>
                </a:solidFill>
              </a:rPr>
              <a:t>E1</a:t>
            </a:r>
            <a:r>
              <a:rPr lang="en-US" dirty="0">
                <a:solidFill>
                  <a:schemeClr val="bg1"/>
                </a:solidFill>
              </a:rPr>
              <a:t> </a:t>
            </a:r>
            <a:r>
              <a:rPr lang="ro-RO" dirty="0">
                <a:solidFill>
                  <a:schemeClr val="bg1"/>
                </a:solidFill>
              </a:rPr>
              <a:t> </a:t>
            </a:r>
            <a:r>
              <a:rPr lang="en-US" dirty="0">
                <a:solidFill>
                  <a:schemeClr val="bg1"/>
                </a:solidFill>
              </a:rPr>
              <a:t>for 30 local and 10 international participants </a:t>
            </a:r>
            <a:r>
              <a:rPr lang="ro-RO" dirty="0">
                <a:solidFill>
                  <a:schemeClr val="bg1"/>
                </a:solidFill>
              </a:rPr>
              <a:t>in </a:t>
            </a:r>
            <a:r>
              <a:rPr lang="en-US" b="1" dirty="0" err="1">
                <a:solidFill>
                  <a:srgbClr val="FFFF00"/>
                </a:solidFill>
                <a:highlight>
                  <a:srgbClr val="E96717"/>
                </a:highlight>
              </a:rPr>
              <a:t>M5</a:t>
            </a:r>
            <a:r>
              <a:rPr lang="en-US" b="1" dirty="0">
                <a:solidFill>
                  <a:srgbClr val="FFFF00"/>
                </a:solidFill>
                <a:highlight>
                  <a:srgbClr val="E96717"/>
                </a:highlight>
              </a:rPr>
              <a:t> (20.05.2022)/</a:t>
            </a:r>
            <a:r>
              <a:rPr lang="en-US" b="1" dirty="0" err="1">
                <a:solidFill>
                  <a:srgbClr val="FFFF00"/>
                </a:solidFill>
                <a:highlight>
                  <a:srgbClr val="E96717"/>
                </a:highlight>
              </a:rPr>
              <a:t>SeaConf</a:t>
            </a:r>
            <a:r>
              <a:rPr lang="en-US" b="1" dirty="0">
                <a:solidFill>
                  <a:srgbClr val="FFFF00"/>
                </a:solidFill>
                <a:highlight>
                  <a:srgbClr val="E96717"/>
                </a:highlight>
              </a:rPr>
              <a:t> Event – MARS-NET workshop</a:t>
            </a:r>
            <a:r>
              <a:rPr lang="en-US" dirty="0">
                <a:solidFill>
                  <a:schemeClr val="bg1"/>
                </a:solidFill>
              </a:rPr>
              <a:t>. </a:t>
            </a:r>
          </a:p>
          <a:p>
            <a:r>
              <a:rPr lang="en-US" dirty="0">
                <a:solidFill>
                  <a:schemeClr val="bg1"/>
                </a:solidFill>
              </a:rPr>
              <a:t>RNA will </a:t>
            </a:r>
            <a:r>
              <a:rPr lang="ro-RO" dirty="0">
                <a:solidFill>
                  <a:schemeClr val="bg1"/>
                </a:solidFill>
              </a:rPr>
              <a:t>elaborat</a:t>
            </a:r>
            <a:r>
              <a:rPr lang="en-US" dirty="0">
                <a:solidFill>
                  <a:schemeClr val="bg1"/>
                </a:solidFill>
              </a:rPr>
              <a:t>e</a:t>
            </a:r>
            <a:r>
              <a:rPr lang="ro-RO" dirty="0">
                <a:solidFill>
                  <a:schemeClr val="bg1"/>
                </a:solidFill>
              </a:rPr>
              <a:t> </a:t>
            </a:r>
            <a:r>
              <a:rPr lang="ro-RO" dirty="0" err="1">
                <a:solidFill>
                  <a:schemeClr val="bg1"/>
                </a:solidFill>
              </a:rPr>
              <a:t>the</a:t>
            </a:r>
            <a:r>
              <a:rPr lang="ro-RO" dirty="0">
                <a:solidFill>
                  <a:schemeClr val="bg1"/>
                </a:solidFill>
              </a:rPr>
              <a:t> </a:t>
            </a:r>
            <a:r>
              <a:rPr lang="en-US" b="1" dirty="0">
                <a:solidFill>
                  <a:srgbClr val="FFFF00"/>
                </a:solidFill>
              </a:rPr>
              <a:t>Project Management Plan (PMP), Schedule management plan (SMP), Cost management plan (CMP)</a:t>
            </a:r>
            <a:r>
              <a:rPr lang="en-US" dirty="0">
                <a:solidFill>
                  <a:schemeClr val="bg1"/>
                </a:solidFill>
              </a:rPr>
              <a:t> </a:t>
            </a:r>
            <a:endParaRPr lang="ro-RO" dirty="0">
              <a:solidFill>
                <a:schemeClr val="bg1"/>
              </a:solidFill>
            </a:endParaRPr>
          </a:p>
          <a:p>
            <a:r>
              <a:rPr lang="en-US" dirty="0">
                <a:solidFill>
                  <a:schemeClr val="bg1"/>
                </a:solidFill>
              </a:rPr>
              <a:t>RNA will </a:t>
            </a:r>
            <a:r>
              <a:rPr lang="ro-RO" dirty="0" err="1">
                <a:solidFill>
                  <a:schemeClr val="bg1"/>
                </a:solidFill>
              </a:rPr>
              <a:t>be</a:t>
            </a:r>
            <a:r>
              <a:rPr lang="ro-RO" dirty="0">
                <a:solidFill>
                  <a:schemeClr val="bg1"/>
                </a:solidFill>
              </a:rPr>
              <a:t> </a:t>
            </a:r>
            <a:r>
              <a:rPr lang="ro-RO" b="1" dirty="0">
                <a:solidFill>
                  <a:srgbClr val="FFFF00"/>
                </a:solidFill>
              </a:rPr>
              <a:t>T</a:t>
            </a:r>
            <a:r>
              <a:rPr lang="en-US" b="1" dirty="0">
                <a:solidFill>
                  <a:srgbClr val="FFFF00"/>
                </a:solidFill>
              </a:rPr>
              <a:t>ask</a:t>
            </a:r>
            <a:r>
              <a:rPr lang="ro-RO" b="1" dirty="0">
                <a:solidFill>
                  <a:srgbClr val="FFFF00"/>
                </a:solidFill>
              </a:rPr>
              <a:t> </a:t>
            </a:r>
            <a:r>
              <a:rPr lang="en-US" b="1" dirty="0">
                <a:solidFill>
                  <a:srgbClr val="FFFF00"/>
                </a:solidFill>
              </a:rPr>
              <a:t>leader for </a:t>
            </a:r>
            <a:r>
              <a:rPr lang="en-US" b="1" dirty="0" err="1">
                <a:solidFill>
                  <a:srgbClr val="FFFF00"/>
                </a:solidFill>
              </a:rPr>
              <a:t>O3</a:t>
            </a:r>
            <a:r>
              <a:rPr lang="en-US" b="1" dirty="0">
                <a:solidFill>
                  <a:srgbClr val="FFFF00"/>
                </a:solidFill>
              </a:rPr>
              <a:t>.</a:t>
            </a:r>
            <a:endParaRPr lang="ro-RO" b="1" dirty="0">
              <a:solidFill>
                <a:srgbClr val="FFFF00"/>
              </a:solidFill>
            </a:endParaRP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502890" y="904478"/>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en-US" sz="2900" b="1" dirty="0">
                <a:solidFill>
                  <a:srgbClr val="FFC000"/>
                </a:solidFill>
              </a:rPr>
              <a:t>RNA</a:t>
            </a:r>
            <a:r>
              <a:rPr lang="ro-RO" sz="2900" b="1" dirty="0">
                <a:solidFill>
                  <a:srgbClr val="FFC000"/>
                </a:solidFill>
              </a:rPr>
              <a:t> </a:t>
            </a:r>
            <a:r>
              <a:rPr lang="en-US" sz="2900" b="1" dirty="0" err="1">
                <a:solidFill>
                  <a:srgbClr val="FFC000"/>
                </a:solidFill>
              </a:rPr>
              <a:t>Responsabilities</a:t>
            </a:r>
            <a:endParaRPr lang="en-US" sz="2900" b="1" dirty="0">
              <a:solidFill>
                <a:srgbClr val="FFC000"/>
              </a:solidFill>
            </a:endParaRPr>
          </a:p>
        </p:txBody>
      </p:sp>
      <p:pic>
        <p:nvPicPr>
          <p:cNvPr id="9" name="Picture 8">
            <a:extLst>
              <a:ext uri="{FF2B5EF4-FFF2-40B4-BE49-F238E27FC236}">
                <a16:creationId xmlns:a16="http://schemas.microsoft.com/office/drawing/2014/main" id="{C9803B08-C96A-4674-8409-CB3502F6FA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3015" y="4799040"/>
            <a:ext cx="9571183" cy="2014628"/>
          </a:xfrm>
          <a:prstGeom prst="rect">
            <a:avLst/>
          </a:prstGeom>
        </p:spPr>
      </p:pic>
      <p:grpSp>
        <p:nvGrpSpPr>
          <p:cNvPr id="5" name="Group 4">
            <a:extLst>
              <a:ext uri="{FF2B5EF4-FFF2-40B4-BE49-F238E27FC236}">
                <a16:creationId xmlns:a16="http://schemas.microsoft.com/office/drawing/2014/main" id="{61B4FAAA-7293-43D3-8AB6-BB577C6C7F1B}"/>
              </a:ext>
            </a:extLst>
          </p:cNvPr>
          <p:cNvGrpSpPr/>
          <p:nvPr/>
        </p:nvGrpSpPr>
        <p:grpSpPr>
          <a:xfrm>
            <a:off x="2307" y="-7926"/>
            <a:ext cx="12186519" cy="992963"/>
            <a:chOff x="2307" y="-7926"/>
            <a:chExt cx="12186519" cy="992963"/>
          </a:xfrm>
        </p:grpSpPr>
        <p:pic>
          <p:nvPicPr>
            <p:cNvPr id="6" name="Picture 5">
              <a:extLst>
                <a:ext uri="{FF2B5EF4-FFF2-40B4-BE49-F238E27FC236}">
                  <a16:creationId xmlns:a16="http://schemas.microsoft.com/office/drawing/2014/main" id="{33E279FE-4609-4AB5-9ACE-F5840F6DC6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7" name="Picture 6">
              <a:extLst>
                <a:ext uri="{FF2B5EF4-FFF2-40B4-BE49-F238E27FC236}">
                  <a16:creationId xmlns:a16="http://schemas.microsoft.com/office/drawing/2014/main" id="{FFB000E8-AA3E-4789-A000-355CAB86DA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8" name="Rectangle 7">
              <a:extLst>
                <a:ext uri="{FF2B5EF4-FFF2-40B4-BE49-F238E27FC236}">
                  <a16:creationId xmlns:a16="http://schemas.microsoft.com/office/drawing/2014/main" id="{276F7E5A-7670-4FC6-AAC9-D2F7606281BA}"/>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10" name="Picture 9">
              <a:extLst>
                <a:ext uri="{FF2B5EF4-FFF2-40B4-BE49-F238E27FC236}">
                  <a16:creationId xmlns:a16="http://schemas.microsoft.com/office/drawing/2014/main" id="{E87B64B8-EB10-4F73-8F4C-0A9CB2D6300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11" name="Picture 10">
              <a:extLst>
                <a:ext uri="{FF2B5EF4-FFF2-40B4-BE49-F238E27FC236}">
                  <a16:creationId xmlns:a16="http://schemas.microsoft.com/office/drawing/2014/main" id="{A0B0169C-E8DA-4EA8-B9EF-C8115AE69DB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12" name="Picture 11">
              <a:extLst>
                <a:ext uri="{FF2B5EF4-FFF2-40B4-BE49-F238E27FC236}">
                  <a16:creationId xmlns:a16="http://schemas.microsoft.com/office/drawing/2014/main" id="{CD2763D2-C38A-49B7-9848-399487C5F7D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13" name="Picture 12">
              <a:extLst>
                <a:ext uri="{FF2B5EF4-FFF2-40B4-BE49-F238E27FC236}">
                  <a16:creationId xmlns:a16="http://schemas.microsoft.com/office/drawing/2014/main" id="{C8FF5E08-051F-43B1-BB9C-FE81CA9E10E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14" name="Picture 13" descr="logo z przezroczystym">
              <a:extLst>
                <a:ext uri="{FF2B5EF4-FFF2-40B4-BE49-F238E27FC236}">
                  <a16:creationId xmlns:a16="http://schemas.microsoft.com/office/drawing/2014/main" id="{BBD3396C-A966-44C3-9593-40092053692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15" name="Picture 14">
            <a:extLst>
              <a:ext uri="{FF2B5EF4-FFF2-40B4-BE49-F238E27FC236}">
                <a16:creationId xmlns:a16="http://schemas.microsoft.com/office/drawing/2014/main" id="{D2EC8B2E-F6F9-469F-B017-7C86C2E322F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957" y="884116"/>
            <a:ext cx="2304256" cy="869105"/>
          </a:xfrm>
          <a:prstGeom prst="rect">
            <a:avLst/>
          </a:prstGeom>
        </p:spPr>
      </p:pic>
    </p:spTree>
    <p:extLst>
      <p:ext uri="{BB962C8B-B14F-4D97-AF65-F5344CB8AC3E}">
        <p14:creationId xmlns:p14="http://schemas.microsoft.com/office/powerpoint/2010/main" val="210079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591559"/>
            <a:ext cx="12188825" cy="5353427"/>
          </a:xfrm>
        </p:spPr>
        <p:txBody>
          <a:bodyPr>
            <a:noAutofit/>
          </a:bodyPr>
          <a:lstStyle/>
          <a:p>
            <a:r>
              <a:rPr lang="en-US" dirty="0">
                <a:solidFill>
                  <a:schemeClr val="bg1"/>
                </a:solidFill>
              </a:rPr>
              <a:t>RNA is in charge with the coordination </a:t>
            </a:r>
            <a:r>
              <a:rPr lang="ro-RO" dirty="0">
                <a:solidFill>
                  <a:schemeClr val="bg1"/>
                </a:solidFill>
              </a:rPr>
              <a:t>of </a:t>
            </a:r>
            <a:r>
              <a:rPr lang="ro-RO" b="1" dirty="0">
                <a:solidFill>
                  <a:srgbClr val="FFFF00"/>
                </a:solidFill>
              </a:rPr>
              <a:t>curriculum </a:t>
            </a:r>
            <a:r>
              <a:rPr lang="en-US" b="1" dirty="0">
                <a:solidFill>
                  <a:srgbClr val="FFFF00"/>
                </a:solidFill>
              </a:rPr>
              <a:t>development</a:t>
            </a:r>
            <a:r>
              <a:rPr lang="ro-RO" b="1" dirty="0">
                <a:solidFill>
                  <a:srgbClr val="FFFF00"/>
                </a:solidFill>
              </a:rPr>
              <a:t> of  </a:t>
            </a:r>
            <a:r>
              <a:rPr lang="ro-RO" b="1" dirty="0" err="1">
                <a:solidFill>
                  <a:srgbClr val="FFFF00"/>
                </a:solidFill>
              </a:rPr>
              <a:t>course</a:t>
            </a:r>
            <a:r>
              <a:rPr lang="ro-RO" b="1" dirty="0">
                <a:solidFill>
                  <a:srgbClr val="FFFF00"/>
                </a:solidFill>
              </a:rPr>
              <a:t> module on </a:t>
            </a:r>
            <a:r>
              <a:rPr lang="en-US" b="1" dirty="0">
                <a:solidFill>
                  <a:srgbClr val="FFFF00"/>
                </a:solidFill>
              </a:rPr>
              <a:t>“</a:t>
            </a:r>
            <a:r>
              <a:rPr lang="en-US" b="1" dirty="0">
                <a:solidFill>
                  <a:srgbClr val="FF0000"/>
                </a:solidFill>
                <a:highlight>
                  <a:srgbClr val="FFFF00"/>
                </a:highlight>
              </a:rPr>
              <a:t>Ship Handling and </a:t>
            </a:r>
            <a:r>
              <a:rPr lang="en-US" b="1" dirty="0" err="1">
                <a:solidFill>
                  <a:srgbClr val="FF0000"/>
                </a:solidFill>
                <a:highlight>
                  <a:srgbClr val="FFFF00"/>
                </a:highlight>
              </a:rPr>
              <a:t>Maneuvring</a:t>
            </a:r>
            <a:r>
              <a:rPr lang="en-US" b="1" dirty="0">
                <a:solidFill>
                  <a:srgbClr val="FFFF00"/>
                </a:solidFill>
              </a:rPr>
              <a:t>“</a:t>
            </a:r>
            <a:r>
              <a:rPr lang="en-US" sz="2400" dirty="0">
                <a:solidFill>
                  <a:schemeClr val="bg1"/>
                </a:solidFill>
              </a:rPr>
              <a:t>- total: </a:t>
            </a:r>
            <a:r>
              <a:rPr lang="en-US" sz="2400" b="1" dirty="0">
                <a:solidFill>
                  <a:srgbClr val="FFFF00"/>
                </a:solidFill>
              </a:rPr>
              <a:t>28 hours </a:t>
            </a:r>
            <a:r>
              <a:rPr lang="en-US" sz="2400" dirty="0">
                <a:solidFill>
                  <a:schemeClr val="bg1"/>
                </a:solidFill>
              </a:rPr>
              <a:t>(seminar - 14 hours + simulator/laboratory – 14 hours) + </a:t>
            </a:r>
            <a:r>
              <a:rPr lang="en-US" sz="2400" b="1" dirty="0">
                <a:solidFill>
                  <a:srgbClr val="FFFF00"/>
                </a:solidFill>
              </a:rPr>
              <a:t>5</a:t>
            </a:r>
            <a:r>
              <a:rPr lang="ro-RO" sz="2400" b="1" dirty="0">
                <a:solidFill>
                  <a:srgbClr val="FFFF00"/>
                </a:solidFill>
              </a:rPr>
              <a:t> video </a:t>
            </a:r>
            <a:r>
              <a:rPr lang="ro-RO" sz="2400" b="1" dirty="0" err="1">
                <a:solidFill>
                  <a:srgbClr val="FFFF00"/>
                </a:solidFill>
              </a:rPr>
              <a:t>tutorials</a:t>
            </a:r>
            <a:r>
              <a:rPr lang="en-US" sz="2400" b="1" dirty="0">
                <a:solidFill>
                  <a:srgbClr val="FFFF00"/>
                </a:solidFill>
              </a:rPr>
              <a:t> </a:t>
            </a:r>
            <a:r>
              <a:rPr lang="en-US" sz="2400" dirty="0">
                <a:solidFill>
                  <a:schemeClr val="bg1"/>
                </a:solidFill>
              </a:rPr>
              <a:t>from selected simulators</a:t>
            </a:r>
            <a:r>
              <a:rPr lang="en-US" dirty="0">
                <a:solidFill>
                  <a:schemeClr val="bg1"/>
                </a:solidFill>
              </a:rPr>
              <a:t>.</a:t>
            </a:r>
          </a:p>
          <a:p>
            <a:r>
              <a:rPr lang="en-US" dirty="0">
                <a:solidFill>
                  <a:schemeClr val="bg1"/>
                </a:solidFill>
              </a:rPr>
              <a:t>RNA will deliver the course of</a:t>
            </a:r>
            <a:r>
              <a:rPr lang="ro-RO" b="1" dirty="0">
                <a:solidFill>
                  <a:srgbClr val="FFFF00"/>
                </a:solidFill>
              </a:rPr>
              <a:t> </a:t>
            </a:r>
            <a:r>
              <a:rPr lang="en-US" b="1" dirty="0">
                <a:solidFill>
                  <a:srgbClr val="FFFF00"/>
                </a:solidFill>
              </a:rPr>
              <a:t>“Ship Handling and </a:t>
            </a:r>
            <a:r>
              <a:rPr lang="en-US" b="1" dirty="0" err="1">
                <a:solidFill>
                  <a:srgbClr val="FFFF00"/>
                </a:solidFill>
              </a:rPr>
              <a:t>Maneuvring</a:t>
            </a:r>
            <a:r>
              <a:rPr lang="en-US" b="1" dirty="0">
                <a:solidFill>
                  <a:srgbClr val="FFFF00"/>
                </a:solidFill>
              </a:rPr>
              <a:t>"</a:t>
            </a:r>
            <a:r>
              <a:rPr lang="en-US" dirty="0">
                <a:solidFill>
                  <a:schemeClr val="bg1"/>
                </a:solidFill>
              </a:rPr>
              <a:t> </a:t>
            </a:r>
            <a:r>
              <a:rPr lang="en-US" sz="2400" dirty="0">
                <a:solidFill>
                  <a:schemeClr val="bg1"/>
                </a:solidFill>
              </a:rPr>
              <a:t>for 50 students – capture recording of </a:t>
            </a:r>
            <a:r>
              <a:rPr lang="en-US" sz="2400" b="1" dirty="0">
                <a:solidFill>
                  <a:srgbClr val="FFFF00"/>
                </a:solidFill>
              </a:rPr>
              <a:t>7</a:t>
            </a:r>
            <a:r>
              <a:rPr lang="ro-RO" sz="2400" b="1" dirty="0">
                <a:solidFill>
                  <a:srgbClr val="FFFF00"/>
                </a:solidFill>
              </a:rPr>
              <a:t> </a:t>
            </a:r>
            <a:r>
              <a:rPr lang="en-US" sz="2400" b="1" dirty="0">
                <a:solidFill>
                  <a:srgbClr val="FFFF00"/>
                </a:solidFill>
              </a:rPr>
              <a:t>topics </a:t>
            </a:r>
            <a:r>
              <a:rPr lang="en-US" sz="2400" dirty="0">
                <a:solidFill>
                  <a:schemeClr val="bg1"/>
                </a:solidFill>
              </a:rPr>
              <a:t>(theory) and </a:t>
            </a:r>
            <a:r>
              <a:rPr lang="en-US" sz="2400" b="1" dirty="0">
                <a:solidFill>
                  <a:srgbClr val="FFFF00"/>
                </a:solidFill>
              </a:rPr>
              <a:t>7 practical exercises </a:t>
            </a:r>
            <a:r>
              <a:rPr lang="en-US" sz="2400" dirty="0">
                <a:solidFill>
                  <a:schemeClr val="bg1"/>
                </a:solidFill>
              </a:rPr>
              <a:t>(simulator/laboratory training),</a:t>
            </a:r>
            <a:r>
              <a:rPr lang="en-US" sz="2400" b="1" dirty="0">
                <a:solidFill>
                  <a:srgbClr val="FFFF00"/>
                </a:solidFill>
              </a:rPr>
              <a:t> </a:t>
            </a:r>
            <a:r>
              <a:rPr lang="en-US" sz="2400" dirty="0">
                <a:solidFill>
                  <a:schemeClr val="bg1"/>
                </a:solidFill>
              </a:rPr>
              <a:t>out of which min. 5 video tutorials in the simulator/laboratory training</a:t>
            </a:r>
            <a:r>
              <a:rPr lang="en-US" dirty="0">
                <a:solidFill>
                  <a:schemeClr val="bg1"/>
                </a:solidFill>
              </a:rPr>
              <a:t>.</a:t>
            </a:r>
          </a:p>
          <a:p>
            <a:r>
              <a:rPr lang="en-US" dirty="0">
                <a:solidFill>
                  <a:schemeClr val="bg1"/>
                </a:solidFill>
              </a:rPr>
              <a:t>RNA will elaborate 1 study in </a:t>
            </a:r>
            <a:r>
              <a:rPr lang="en-US" dirty="0" err="1">
                <a:solidFill>
                  <a:schemeClr val="bg1"/>
                </a:solidFill>
              </a:rPr>
              <a:t>O4</a:t>
            </a:r>
            <a:r>
              <a:rPr lang="en-US" dirty="0">
                <a:solidFill>
                  <a:schemeClr val="bg1"/>
                </a:solidFill>
              </a:rPr>
              <a:t>: </a:t>
            </a:r>
            <a:r>
              <a:rPr lang="en-GB" b="0" i="1" u="none" strike="noStrike" baseline="0" dirty="0">
                <a:solidFill>
                  <a:srgbClr val="FFFF00"/>
                </a:solidFill>
              </a:rPr>
              <a:t>Research study about connecting solution of simulating facilities of partners </a:t>
            </a:r>
            <a:r>
              <a:rPr lang="en-US" dirty="0">
                <a:solidFill>
                  <a:schemeClr val="bg1"/>
                </a:solidFill>
              </a:rPr>
              <a:t>.</a:t>
            </a:r>
            <a:endParaRPr lang="ro-RO" dirty="0">
              <a:solidFill>
                <a:schemeClr val="bg1"/>
              </a:solidFill>
            </a:endParaRPr>
          </a:p>
          <a:p>
            <a:r>
              <a:rPr lang="en-US" dirty="0">
                <a:solidFill>
                  <a:schemeClr val="bg1"/>
                </a:solidFill>
              </a:rPr>
              <a:t>RNA is in charge with the coordination of the team involved in</a:t>
            </a:r>
            <a:r>
              <a:rPr lang="ro-RO" dirty="0">
                <a:solidFill>
                  <a:schemeClr val="bg1"/>
                </a:solidFill>
              </a:rPr>
              <a:t> </a:t>
            </a:r>
            <a:r>
              <a:rPr lang="en-US" dirty="0">
                <a:solidFill>
                  <a:schemeClr val="bg1"/>
                </a:solidFill>
              </a:rPr>
              <a:t>all technical aspect related on the ITC project </a:t>
            </a:r>
            <a:r>
              <a:rPr lang="en-US" b="1" dirty="0">
                <a:solidFill>
                  <a:srgbClr val="FFFF00"/>
                </a:solidFill>
              </a:rPr>
              <a:t>managing the online platform (marplat.eu)</a:t>
            </a:r>
            <a:r>
              <a:rPr lang="en-US" dirty="0">
                <a:solidFill>
                  <a:schemeClr val="bg1"/>
                </a:solidFill>
              </a:rPr>
              <a:t>.</a:t>
            </a:r>
            <a:endParaRPr lang="ro-RO" dirty="0">
              <a:solidFill>
                <a:schemeClr val="bg1"/>
              </a:solidFill>
            </a:endParaRPr>
          </a:p>
          <a:p>
            <a:r>
              <a:rPr lang="en-US" dirty="0">
                <a:solidFill>
                  <a:schemeClr val="bg1"/>
                </a:solidFill>
              </a:rPr>
              <a:t>During </a:t>
            </a:r>
            <a:r>
              <a:rPr lang="en-US" b="1" dirty="0" err="1">
                <a:solidFill>
                  <a:srgbClr val="FF0000"/>
                </a:solidFill>
                <a:highlight>
                  <a:srgbClr val="FFFF00"/>
                </a:highlight>
              </a:rPr>
              <a:t>M5</a:t>
            </a:r>
            <a:r>
              <a:rPr lang="en-US" b="1" dirty="0">
                <a:solidFill>
                  <a:srgbClr val="FF0000"/>
                </a:solidFill>
                <a:highlight>
                  <a:srgbClr val="FFFF00"/>
                </a:highlight>
              </a:rPr>
              <a:t> (18.05-20.05)</a:t>
            </a:r>
            <a:r>
              <a:rPr lang="ro-RO" dirty="0">
                <a:solidFill>
                  <a:schemeClr val="bg1"/>
                </a:solidFill>
              </a:rPr>
              <a:t>-</a:t>
            </a:r>
            <a:r>
              <a:rPr lang="en-US" dirty="0">
                <a:solidFill>
                  <a:schemeClr val="bg1"/>
                </a:solidFill>
              </a:rPr>
              <a:t> organized in Constanta </a:t>
            </a:r>
            <a:r>
              <a:rPr lang="en-US" dirty="0" err="1">
                <a:solidFill>
                  <a:schemeClr val="bg1"/>
                </a:solidFill>
              </a:rPr>
              <a:t>C1</a:t>
            </a:r>
            <a:r>
              <a:rPr lang="en-US" dirty="0">
                <a:solidFill>
                  <a:schemeClr val="bg1"/>
                </a:solidFill>
              </a:rPr>
              <a:t>: </a:t>
            </a:r>
            <a:r>
              <a:rPr lang="en-GB" b="1" dirty="0">
                <a:solidFill>
                  <a:srgbClr val="FFC000"/>
                </a:solidFill>
              </a:rPr>
              <a:t>”Digital exercises on </a:t>
            </a:r>
            <a:r>
              <a:rPr lang="en-GB" b="1" dirty="0" err="1">
                <a:solidFill>
                  <a:srgbClr val="FFC000"/>
                </a:solidFill>
              </a:rPr>
              <a:t>shiphandling</a:t>
            </a:r>
            <a:r>
              <a:rPr lang="en-GB" b="1" dirty="0">
                <a:solidFill>
                  <a:srgbClr val="FFC000"/>
                </a:solidFill>
              </a:rPr>
              <a:t> simulator – exchange of good practices and building tutorial digital courses”</a:t>
            </a:r>
            <a:r>
              <a:rPr lang="en-US" b="1" dirty="0">
                <a:solidFill>
                  <a:schemeClr val="bg1"/>
                </a:solidFill>
              </a:rPr>
              <a:t>,</a:t>
            </a:r>
            <a:r>
              <a:rPr lang="en-US" b="1" dirty="0">
                <a:solidFill>
                  <a:srgbClr val="FFFF00"/>
                </a:solidFill>
              </a:rPr>
              <a:t> with a duration of 3 days</a:t>
            </a:r>
            <a:r>
              <a:rPr lang="en-US" dirty="0">
                <a:solidFill>
                  <a:schemeClr val="bg1"/>
                </a:solidFill>
              </a:rPr>
              <a:t>, for </a:t>
            </a:r>
            <a:r>
              <a:rPr lang="en-US" b="1" dirty="0">
                <a:solidFill>
                  <a:srgbClr val="FFFF00"/>
                </a:solidFill>
              </a:rPr>
              <a:t>5 instructors/each partner = 20 instructors</a:t>
            </a:r>
            <a:r>
              <a:rPr lang="en-US" dirty="0">
                <a:solidFill>
                  <a:schemeClr val="bg1"/>
                </a:solidFill>
              </a:rPr>
              <a:t>.</a:t>
            </a: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3326669" y="788328"/>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r>
              <a:rPr lang="en-US" sz="2900" b="1" dirty="0">
                <a:solidFill>
                  <a:srgbClr val="FFC000"/>
                </a:solidFill>
              </a:rPr>
              <a:t>RNA</a:t>
            </a:r>
            <a:r>
              <a:rPr lang="ro-RO" sz="2900" b="1" dirty="0">
                <a:solidFill>
                  <a:srgbClr val="FFC000"/>
                </a:solidFill>
              </a:rPr>
              <a:t> </a:t>
            </a:r>
            <a:r>
              <a:rPr lang="en-US" sz="2900" b="1" dirty="0">
                <a:solidFill>
                  <a:srgbClr val="FFC000"/>
                </a:solidFill>
              </a:rPr>
              <a:t>Responsibilities (</a:t>
            </a:r>
            <a:r>
              <a:rPr lang="en-US" sz="2900" b="1" dirty="0" err="1">
                <a:solidFill>
                  <a:srgbClr val="FFC000"/>
                </a:solidFill>
              </a:rPr>
              <a:t>cont</a:t>
            </a:r>
            <a:r>
              <a:rPr lang="en-US" sz="2900" b="1" dirty="0">
                <a:solidFill>
                  <a:srgbClr val="FFC000"/>
                </a:solidFill>
              </a:rPr>
              <a:t>)</a:t>
            </a:r>
          </a:p>
        </p:txBody>
      </p:sp>
      <p:grpSp>
        <p:nvGrpSpPr>
          <p:cNvPr id="5" name="Group 4">
            <a:extLst>
              <a:ext uri="{FF2B5EF4-FFF2-40B4-BE49-F238E27FC236}">
                <a16:creationId xmlns:a16="http://schemas.microsoft.com/office/drawing/2014/main" id="{2E06F00E-E60C-422E-80C9-1AC8D0561A58}"/>
              </a:ext>
            </a:extLst>
          </p:cNvPr>
          <p:cNvGrpSpPr/>
          <p:nvPr/>
        </p:nvGrpSpPr>
        <p:grpSpPr>
          <a:xfrm>
            <a:off x="2307" y="-7926"/>
            <a:ext cx="12186519" cy="992963"/>
            <a:chOff x="2307" y="-7926"/>
            <a:chExt cx="12186519" cy="992963"/>
          </a:xfrm>
        </p:grpSpPr>
        <p:pic>
          <p:nvPicPr>
            <p:cNvPr id="6" name="Picture 5">
              <a:extLst>
                <a:ext uri="{FF2B5EF4-FFF2-40B4-BE49-F238E27FC236}">
                  <a16:creationId xmlns:a16="http://schemas.microsoft.com/office/drawing/2014/main" id="{BE8836F0-E2B4-42DA-B05B-125C623CA9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7" name="Picture 6">
              <a:extLst>
                <a:ext uri="{FF2B5EF4-FFF2-40B4-BE49-F238E27FC236}">
                  <a16:creationId xmlns:a16="http://schemas.microsoft.com/office/drawing/2014/main" id="{DA438819-04F7-4D36-853E-07BDE91A93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8" name="Rectangle 7">
              <a:extLst>
                <a:ext uri="{FF2B5EF4-FFF2-40B4-BE49-F238E27FC236}">
                  <a16:creationId xmlns:a16="http://schemas.microsoft.com/office/drawing/2014/main" id="{080319CA-F681-4D4A-AC0E-15254B407230}"/>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9" name="Picture 8">
              <a:extLst>
                <a:ext uri="{FF2B5EF4-FFF2-40B4-BE49-F238E27FC236}">
                  <a16:creationId xmlns:a16="http://schemas.microsoft.com/office/drawing/2014/main" id="{3EE2961C-8E8E-4048-AC87-BA9CF4D1767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10" name="Picture 9">
              <a:extLst>
                <a:ext uri="{FF2B5EF4-FFF2-40B4-BE49-F238E27FC236}">
                  <a16:creationId xmlns:a16="http://schemas.microsoft.com/office/drawing/2014/main" id="{5AED5B5A-943E-4F86-95EC-9F633F6FED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11" name="Picture 10">
              <a:extLst>
                <a:ext uri="{FF2B5EF4-FFF2-40B4-BE49-F238E27FC236}">
                  <a16:creationId xmlns:a16="http://schemas.microsoft.com/office/drawing/2014/main" id="{71EEFFF9-4EB1-4B61-A3E0-5106F08B09F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12" name="Picture 11">
              <a:extLst>
                <a:ext uri="{FF2B5EF4-FFF2-40B4-BE49-F238E27FC236}">
                  <a16:creationId xmlns:a16="http://schemas.microsoft.com/office/drawing/2014/main" id="{9DB05CFF-F0DE-40BD-88C0-CCAF9D986A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13" name="Picture 12" descr="logo z przezroczystym">
              <a:extLst>
                <a:ext uri="{FF2B5EF4-FFF2-40B4-BE49-F238E27FC236}">
                  <a16:creationId xmlns:a16="http://schemas.microsoft.com/office/drawing/2014/main" id="{454C8E46-BDE2-4A79-85C9-93C350C58FD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14" name="Picture 13">
            <a:extLst>
              <a:ext uri="{FF2B5EF4-FFF2-40B4-BE49-F238E27FC236}">
                <a16:creationId xmlns:a16="http://schemas.microsoft.com/office/drawing/2014/main" id="{AE83EDBB-E70D-4CB6-A5CB-036D69D7495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194" y="830079"/>
            <a:ext cx="2304256" cy="869105"/>
          </a:xfrm>
          <a:prstGeom prst="rect">
            <a:avLst/>
          </a:prstGeom>
        </p:spPr>
      </p:pic>
    </p:spTree>
    <p:extLst>
      <p:ext uri="{BB962C8B-B14F-4D97-AF65-F5344CB8AC3E}">
        <p14:creationId xmlns:p14="http://schemas.microsoft.com/office/powerpoint/2010/main" val="351901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3772" y="1884694"/>
            <a:ext cx="12188825" cy="4176464"/>
          </a:xfrm>
        </p:spPr>
        <p:txBody>
          <a:bodyPr>
            <a:noAutofit/>
          </a:bodyPr>
          <a:lstStyle/>
          <a:p>
            <a:r>
              <a:rPr lang="en-US" dirty="0">
                <a:solidFill>
                  <a:schemeClr val="bg1"/>
                </a:solidFill>
              </a:rPr>
              <a:t>PNA will organize in Gdynia</a:t>
            </a:r>
            <a:r>
              <a:rPr lang="ro-RO" dirty="0">
                <a:solidFill>
                  <a:schemeClr val="bg1"/>
                </a:solidFill>
              </a:rPr>
              <a:t>,</a:t>
            </a:r>
            <a:r>
              <a:rPr lang="en-US" dirty="0">
                <a:solidFill>
                  <a:schemeClr val="bg1"/>
                </a:solidFill>
              </a:rPr>
              <a:t> the TM2 </a:t>
            </a:r>
            <a:r>
              <a:rPr lang="en-GB" b="1" i="0" u="none" strike="noStrike" baseline="0" dirty="0">
                <a:solidFill>
                  <a:srgbClr val="FFFF00"/>
                </a:solidFill>
                <a:latin typeface="FreeSans"/>
              </a:rPr>
              <a:t>Course Models for Deck and Engine Room Watchkeeping Courses</a:t>
            </a:r>
            <a:r>
              <a:rPr lang="ro-RO" dirty="0">
                <a:solidFill>
                  <a:schemeClr val="bg1"/>
                </a:solidFill>
              </a:rPr>
              <a:t> </a:t>
            </a:r>
            <a:r>
              <a:rPr lang="en-US" dirty="0">
                <a:solidFill>
                  <a:schemeClr val="bg1"/>
                </a:solidFill>
              </a:rPr>
              <a:t>gathering the </a:t>
            </a:r>
            <a:r>
              <a:rPr lang="ro-RO" dirty="0">
                <a:solidFill>
                  <a:schemeClr val="bg1"/>
                </a:solidFill>
              </a:rPr>
              <a:t>2</a:t>
            </a:r>
            <a:r>
              <a:rPr lang="en-US" dirty="0">
                <a:solidFill>
                  <a:schemeClr val="bg1"/>
                </a:solidFill>
              </a:rPr>
              <a:t> members</a:t>
            </a:r>
            <a:r>
              <a:rPr lang="ro-RO" dirty="0">
                <a:solidFill>
                  <a:schemeClr val="bg1"/>
                </a:solidFill>
              </a:rPr>
              <a:t> </a:t>
            </a:r>
            <a:r>
              <a:rPr lang="en-US" dirty="0">
                <a:solidFill>
                  <a:schemeClr val="bg1"/>
                </a:solidFill>
              </a:rPr>
              <a:t>of each partner </a:t>
            </a:r>
            <a:r>
              <a:rPr lang="ro-RO" dirty="0">
                <a:solidFill>
                  <a:schemeClr val="bg1"/>
                </a:solidFill>
              </a:rPr>
              <a:t>in </a:t>
            </a:r>
            <a:r>
              <a:rPr lang="en-US" b="1" dirty="0" err="1">
                <a:solidFill>
                  <a:srgbClr val="FFFF00"/>
                </a:solidFill>
                <a:highlight>
                  <a:srgbClr val="E96717"/>
                </a:highlight>
              </a:rPr>
              <a:t>M6</a:t>
            </a:r>
            <a:r>
              <a:rPr lang="en-US" b="1" dirty="0">
                <a:solidFill>
                  <a:srgbClr val="FFFF00"/>
                </a:solidFill>
                <a:highlight>
                  <a:srgbClr val="E96717"/>
                </a:highlight>
              </a:rPr>
              <a:t> (20</a:t>
            </a:r>
            <a:r>
              <a:rPr lang="en-US" b="1" baseline="30000" dirty="0">
                <a:solidFill>
                  <a:srgbClr val="FFFF00"/>
                </a:solidFill>
                <a:highlight>
                  <a:srgbClr val="E96717"/>
                </a:highlight>
              </a:rPr>
              <a:t>th</a:t>
            </a:r>
            <a:r>
              <a:rPr lang="en-US" b="1" dirty="0">
                <a:solidFill>
                  <a:srgbClr val="FFFF00"/>
                </a:solidFill>
                <a:highlight>
                  <a:srgbClr val="E96717"/>
                </a:highlight>
              </a:rPr>
              <a:t>-22</a:t>
            </a:r>
            <a:r>
              <a:rPr lang="en-US" b="1" baseline="30000" dirty="0">
                <a:solidFill>
                  <a:srgbClr val="FFFF00"/>
                </a:solidFill>
                <a:highlight>
                  <a:srgbClr val="E96717"/>
                </a:highlight>
              </a:rPr>
              <a:t>nd</a:t>
            </a:r>
            <a:r>
              <a:rPr lang="en-US" b="1" dirty="0">
                <a:solidFill>
                  <a:srgbClr val="FFFF00"/>
                </a:solidFill>
                <a:highlight>
                  <a:srgbClr val="E96717"/>
                </a:highlight>
              </a:rPr>
              <a:t> of June)</a:t>
            </a:r>
            <a:r>
              <a:rPr lang="en-US" dirty="0">
                <a:solidFill>
                  <a:schemeClr val="bg1"/>
                </a:solidFill>
              </a:rPr>
              <a:t>. </a:t>
            </a:r>
            <a:endParaRPr lang="ro-RO" dirty="0">
              <a:solidFill>
                <a:schemeClr val="bg1"/>
              </a:solidFill>
            </a:endParaRPr>
          </a:p>
          <a:p>
            <a:r>
              <a:rPr lang="en-US" dirty="0">
                <a:solidFill>
                  <a:schemeClr val="bg1"/>
                </a:solidFill>
              </a:rPr>
              <a:t>PNA will organize in Gdynia</a:t>
            </a:r>
            <a:r>
              <a:rPr lang="ro-RO" dirty="0">
                <a:solidFill>
                  <a:schemeClr val="bg1"/>
                </a:solidFill>
              </a:rPr>
              <a:t>,</a:t>
            </a:r>
            <a:r>
              <a:rPr lang="en-US" dirty="0">
                <a:solidFill>
                  <a:schemeClr val="bg1"/>
                </a:solidFill>
              </a:rPr>
              <a:t> the </a:t>
            </a:r>
            <a:r>
              <a:rPr lang="en-US" dirty="0" err="1">
                <a:solidFill>
                  <a:schemeClr val="bg1"/>
                </a:solidFill>
              </a:rPr>
              <a:t>E2</a:t>
            </a:r>
            <a:r>
              <a:rPr lang="en-US" dirty="0">
                <a:solidFill>
                  <a:schemeClr val="bg1"/>
                </a:solidFill>
              </a:rPr>
              <a:t> </a:t>
            </a:r>
            <a:r>
              <a:rPr lang="en-GB" b="1" i="0" u="none" strike="noStrike" baseline="0" dirty="0">
                <a:solidFill>
                  <a:srgbClr val="FFFF00"/>
                </a:solidFill>
                <a:latin typeface="FreeSans"/>
              </a:rPr>
              <a:t>Simulation environment in Maritime Education and Training</a:t>
            </a:r>
            <a:r>
              <a:rPr lang="en-US" dirty="0">
                <a:solidFill>
                  <a:schemeClr val="bg1"/>
                </a:solidFill>
              </a:rPr>
              <a:t> </a:t>
            </a:r>
            <a:r>
              <a:rPr lang="ro-RO" dirty="0">
                <a:solidFill>
                  <a:schemeClr val="bg1"/>
                </a:solidFill>
              </a:rPr>
              <a:t> </a:t>
            </a:r>
            <a:r>
              <a:rPr lang="en-US" dirty="0">
                <a:solidFill>
                  <a:schemeClr val="bg1"/>
                </a:solidFill>
              </a:rPr>
              <a:t>for 30 local and 10 international participants </a:t>
            </a:r>
            <a:r>
              <a:rPr lang="ro-RO" dirty="0">
                <a:solidFill>
                  <a:schemeClr val="bg1"/>
                </a:solidFill>
              </a:rPr>
              <a:t>in </a:t>
            </a:r>
            <a:r>
              <a:rPr lang="en-US" b="1" dirty="0" err="1">
                <a:solidFill>
                  <a:srgbClr val="FFFF00"/>
                </a:solidFill>
                <a:highlight>
                  <a:srgbClr val="E96717"/>
                </a:highlight>
              </a:rPr>
              <a:t>M9</a:t>
            </a:r>
            <a:r>
              <a:rPr lang="en-US" b="1" dirty="0">
                <a:solidFill>
                  <a:srgbClr val="FFFF00"/>
                </a:solidFill>
                <a:highlight>
                  <a:srgbClr val="E96717"/>
                </a:highlight>
              </a:rPr>
              <a:t> (31</a:t>
            </a:r>
            <a:r>
              <a:rPr lang="en-US" b="1" baseline="30000" dirty="0">
                <a:solidFill>
                  <a:srgbClr val="FFFF00"/>
                </a:solidFill>
                <a:highlight>
                  <a:srgbClr val="E96717"/>
                </a:highlight>
              </a:rPr>
              <a:t>st</a:t>
            </a:r>
            <a:r>
              <a:rPr lang="en-US" b="1" dirty="0">
                <a:solidFill>
                  <a:srgbClr val="FFFF00"/>
                </a:solidFill>
                <a:highlight>
                  <a:srgbClr val="E96717"/>
                </a:highlight>
              </a:rPr>
              <a:t> of October)</a:t>
            </a:r>
            <a:r>
              <a:rPr lang="en-US" dirty="0">
                <a:solidFill>
                  <a:schemeClr val="bg1"/>
                </a:solidFill>
              </a:rPr>
              <a:t>. </a:t>
            </a:r>
            <a:endParaRPr lang="ro-RO" dirty="0">
              <a:solidFill>
                <a:schemeClr val="bg1"/>
              </a:solidFill>
            </a:endParaRPr>
          </a:p>
          <a:p>
            <a:r>
              <a:rPr lang="en-US" dirty="0">
                <a:solidFill>
                  <a:schemeClr val="bg1"/>
                </a:solidFill>
              </a:rPr>
              <a:t>PNA will </a:t>
            </a:r>
            <a:r>
              <a:rPr lang="ro-RO" dirty="0" err="1">
                <a:solidFill>
                  <a:schemeClr val="bg1"/>
                </a:solidFill>
              </a:rPr>
              <a:t>be</a:t>
            </a:r>
            <a:r>
              <a:rPr lang="ro-RO" dirty="0">
                <a:solidFill>
                  <a:schemeClr val="bg1"/>
                </a:solidFill>
              </a:rPr>
              <a:t> </a:t>
            </a:r>
            <a:r>
              <a:rPr lang="ro-RO" b="1" dirty="0">
                <a:solidFill>
                  <a:srgbClr val="FFFF00"/>
                </a:solidFill>
              </a:rPr>
              <a:t>T</a:t>
            </a:r>
            <a:r>
              <a:rPr lang="en-US" b="1" dirty="0">
                <a:solidFill>
                  <a:srgbClr val="FFFF00"/>
                </a:solidFill>
              </a:rPr>
              <a:t>ask</a:t>
            </a:r>
            <a:r>
              <a:rPr lang="ro-RO" b="1" dirty="0">
                <a:solidFill>
                  <a:srgbClr val="FFFF00"/>
                </a:solidFill>
              </a:rPr>
              <a:t> </a:t>
            </a:r>
            <a:r>
              <a:rPr lang="en-US" b="1" dirty="0">
                <a:solidFill>
                  <a:srgbClr val="FFFF00"/>
                </a:solidFill>
              </a:rPr>
              <a:t>leader for </a:t>
            </a:r>
            <a:r>
              <a:rPr lang="en-US" b="1" dirty="0" err="1">
                <a:solidFill>
                  <a:srgbClr val="FFFF00"/>
                </a:solidFill>
              </a:rPr>
              <a:t>O2</a:t>
            </a:r>
            <a:r>
              <a:rPr lang="en-US" b="1" dirty="0">
                <a:solidFill>
                  <a:srgbClr val="FFFF00"/>
                </a:solidFill>
              </a:rPr>
              <a:t>.</a:t>
            </a:r>
            <a:endParaRPr lang="ro-RO" b="1" dirty="0">
              <a:solidFill>
                <a:srgbClr val="FFFF00"/>
              </a:solidFill>
            </a:endParaRP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873832" y="917479"/>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en-US" sz="2900" b="1" dirty="0">
                <a:solidFill>
                  <a:srgbClr val="FFC000"/>
                </a:solidFill>
              </a:rPr>
              <a:t>PNA</a:t>
            </a:r>
            <a:r>
              <a:rPr lang="ro-RO" sz="2900" b="1" dirty="0">
                <a:solidFill>
                  <a:srgbClr val="FFC000"/>
                </a:solidFill>
              </a:rPr>
              <a:t> </a:t>
            </a:r>
            <a:r>
              <a:rPr lang="en-US" sz="2900" b="1" dirty="0" err="1">
                <a:solidFill>
                  <a:srgbClr val="FFC000"/>
                </a:solidFill>
              </a:rPr>
              <a:t>Responsabilities</a:t>
            </a:r>
            <a:endParaRPr lang="en-US" sz="2900" b="1" dirty="0">
              <a:solidFill>
                <a:srgbClr val="FFC000"/>
              </a:solidFill>
            </a:endParaRPr>
          </a:p>
        </p:txBody>
      </p:sp>
      <p:pic>
        <p:nvPicPr>
          <p:cNvPr id="5" name="Picture 4">
            <a:extLst>
              <a:ext uri="{FF2B5EF4-FFF2-40B4-BE49-F238E27FC236}">
                <a16:creationId xmlns:a16="http://schemas.microsoft.com/office/drawing/2014/main" id="{E6062843-D08A-494F-B2F5-F2B0B846D8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8446" y="4221088"/>
            <a:ext cx="10441160" cy="2470868"/>
          </a:xfrm>
          <a:prstGeom prst="rect">
            <a:avLst/>
          </a:prstGeom>
        </p:spPr>
      </p:pic>
      <p:grpSp>
        <p:nvGrpSpPr>
          <p:cNvPr id="6" name="Group 5">
            <a:extLst>
              <a:ext uri="{FF2B5EF4-FFF2-40B4-BE49-F238E27FC236}">
                <a16:creationId xmlns:a16="http://schemas.microsoft.com/office/drawing/2014/main" id="{5A7BC815-FDFC-4720-B1A1-C8F7A1C7481E}"/>
              </a:ext>
            </a:extLst>
          </p:cNvPr>
          <p:cNvGrpSpPr/>
          <p:nvPr/>
        </p:nvGrpSpPr>
        <p:grpSpPr>
          <a:xfrm>
            <a:off x="2307" y="-7926"/>
            <a:ext cx="12186519" cy="992963"/>
            <a:chOff x="2307" y="-7926"/>
            <a:chExt cx="12186519" cy="992963"/>
          </a:xfrm>
        </p:grpSpPr>
        <p:pic>
          <p:nvPicPr>
            <p:cNvPr id="7" name="Picture 6">
              <a:extLst>
                <a:ext uri="{FF2B5EF4-FFF2-40B4-BE49-F238E27FC236}">
                  <a16:creationId xmlns:a16="http://schemas.microsoft.com/office/drawing/2014/main" id="{B0FFE2CB-F43F-4A52-9F1B-791BA19B9C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8" name="Picture 7">
              <a:extLst>
                <a:ext uri="{FF2B5EF4-FFF2-40B4-BE49-F238E27FC236}">
                  <a16:creationId xmlns:a16="http://schemas.microsoft.com/office/drawing/2014/main" id="{E0453F01-0740-41B7-8B65-6B284EDDC0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9" name="Rectangle 8">
              <a:extLst>
                <a:ext uri="{FF2B5EF4-FFF2-40B4-BE49-F238E27FC236}">
                  <a16:creationId xmlns:a16="http://schemas.microsoft.com/office/drawing/2014/main" id="{B36A8256-3560-403D-BC0A-994359D6E5F9}"/>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10" name="Picture 9">
              <a:extLst>
                <a:ext uri="{FF2B5EF4-FFF2-40B4-BE49-F238E27FC236}">
                  <a16:creationId xmlns:a16="http://schemas.microsoft.com/office/drawing/2014/main" id="{CE5DEF93-711D-4FEB-B521-730618A0A86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11" name="Picture 10">
              <a:extLst>
                <a:ext uri="{FF2B5EF4-FFF2-40B4-BE49-F238E27FC236}">
                  <a16:creationId xmlns:a16="http://schemas.microsoft.com/office/drawing/2014/main" id="{06723AB4-495A-486F-BFF6-79D8E36B8D0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12" name="Picture 11">
              <a:extLst>
                <a:ext uri="{FF2B5EF4-FFF2-40B4-BE49-F238E27FC236}">
                  <a16:creationId xmlns:a16="http://schemas.microsoft.com/office/drawing/2014/main" id="{CA6B5260-4DE3-42BB-ACC0-1A17088229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13" name="Picture 12">
              <a:extLst>
                <a:ext uri="{FF2B5EF4-FFF2-40B4-BE49-F238E27FC236}">
                  <a16:creationId xmlns:a16="http://schemas.microsoft.com/office/drawing/2014/main" id="{CCCB29C2-7C31-468D-8EC3-AB3E8623C69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14" name="Picture 13" descr="logo z przezroczystym">
              <a:extLst>
                <a:ext uri="{FF2B5EF4-FFF2-40B4-BE49-F238E27FC236}">
                  <a16:creationId xmlns:a16="http://schemas.microsoft.com/office/drawing/2014/main" id="{EDAFB34F-E071-4045-8A04-FD3B8CA47E8C}"/>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15" name="Picture 14">
            <a:extLst>
              <a:ext uri="{FF2B5EF4-FFF2-40B4-BE49-F238E27FC236}">
                <a16:creationId xmlns:a16="http://schemas.microsoft.com/office/drawing/2014/main" id="{E70CED67-9E54-4D7B-9126-8889009224B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795" y="887376"/>
            <a:ext cx="2304256" cy="869105"/>
          </a:xfrm>
          <a:prstGeom prst="rect">
            <a:avLst/>
          </a:prstGeom>
        </p:spPr>
      </p:pic>
    </p:spTree>
    <p:extLst>
      <p:ext uri="{BB962C8B-B14F-4D97-AF65-F5344CB8AC3E}">
        <p14:creationId xmlns:p14="http://schemas.microsoft.com/office/powerpoint/2010/main" val="256027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78" y="1948784"/>
            <a:ext cx="12009346" cy="4571959"/>
          </a:xfrm>
        </p:spPr>
        <p:txBody>
          <a:bodyPr>
            <a:noAutofit/>
          </a:bodyPr>
          <a:lstStyle/>
          <a:p>
            <a:r>
              <a:rPr lang="en-US" sz="2600" dirty="0">
                <a:solidFill>
                  <a:schemeClr val="bg1"/>
                </a:solidFill>
              </a:rPr>
              <a:t>PNA is in charge with the coordination </a:t>
            </a:r>
            <a:r>
              <a:rPr lang="ro-RO" sz="2600" dirty="0">
                <a:solidFill>
                  <a:schemeClr val="bg1"/>
                </a:solidFill>
              </a:rPr>
              <a:t>of </a:t>
            </a:r>
            <a:r>
              <a:rPr lang="ro-RO" sz="2600" b="1" dirty="0">
                <a:solidFill>
                  <a:srgbClr val="FFFF00"/>
                </a:solidFill>
              </a:rPr>
              <a:t>curriculum </a:t>
            </a:r>
            <a:r>
              <a:rPr lang="en-US" sz="2600" b="1" dirty="0">
                <a:solidFill>
                  <a:srgbClr val="FFFF00"/>
                </a:solidFill>
              </a:rPr>
              <a:t>development</a:t>
            </a:r>
            <a:r>
              <a:rPr lang="ro-RO" sz="2600" b="1" dirty="0">
                <a:solidFill>
                  <a:srgbClr val="FFFF00"/>
                </a:solidFill>
              </a:rPr>
              <a:t> of  </a:t>
            </a:r>
            <a:r>
              <a:rPr lang="ro-RO" sz="2600" b="1" dirty="0" err="1">
                <a:solidFill>
                  <a:srgbClr val="FFFF00"/>
                </a:solidFill>
              </a:rPr>
              <a:t>course</a:t>
            </a:r>
            <a:r>
              <a:rPr lang="ro-RO" sz="2600" b="1" dirty="0">
                <a:solidFill>
                  <a:srgbClr val="FFFF00"/>
                </a:solidFill>
              </a:rPr>
              <a:t> module on </a:t>
            </a:r>
            <a:r>
              <a:rPr lang="en-US" sz="2600" b="1" dirty="0">
                <a:solidFill>
                  <a:srgbClr val="FFFF00"/>
                </a:solidFill>
              </a:rPr>
              <a:t>“Navigational Watchkeeping“   28 hours </a:t>
            </a:r>
            <a:r>
              <a:rPr lang="en-US" sz="2600" dirty="0">
                <a:solidFill>
                  <a:schemeClr val="bg1"/>
                </a:solidFill>
              </a:rPr>
              <a:t>(seminar - 14 hours + simulator/laboratory – 14 hours) + </a:t>
            </a:r>
            <a:r>
              <a:rPr lang="en-US" sz="2600" b="1" dirty="0">
                <a:solidFill>
                  <a:srgbClr val="FFFF00"/>
                </a:solidFill>
              </a:rPr>
              <a:t>5</a:t>
            </a:r>
            <a:r>
              <a:rPr lang="ro-RO" sz="2600" b="1" dirty="0">
                <a:solidFill>
                  <a:srgbClr val="FFFF00"/>
                </a:solidFill>
              </a:rPr>
              <a:t> video </a:t>
            </a:r>
            <a:r>
              <a:rPr lang="ro-RO" sz="2600" b="1" dirty="0" err="1">
                <a:solidFill>
                  <a:srgbClr val="FFFF00"/>
                </a:solidFill>
              </a:rPr>
              <a:t>tutorials</a:t>
            </a:r>
            <a:r>
              <a:rPr lang="en-US" sz="2600" b="1" dirty="0">
                <a:solidFill>
                  <a:srgbClr val="FFFF00"/>
                </a:solidFill>
              </a:rPr>
              <a:t> </a:t>
            </a:r>
            <a:r>
              <a:rPr lang="en-US" sz="2600" dirty="0">
                <a:solidFill>
                  <a:schemeClr val="bg1"/>
                </a:solidFill>
              </a:rPr>
              <a:t>from selected simulators.</a:t>
            </a:r>
          </a:p>
          <a:p>
            <a:r>
              <a:rPr lang="en-US" sz="2600" dirty="0">
                <a:solidFill>
                  <a:schemeClr val="bg1"/>
                </a:solidFill>
              </a:rPr>
              <a:t>PNA will deliver the course of</a:t>
            </a:r>
            <a:r>
              <a:rPr lang="ro-RO" sz="2600" b="1" dirty="0">
                <a:solidFill>
                  <a:srgbClr val="FFFF00"/>
                </a:solidFill>
              </a:rPr>
              <a:t> </a:t>
            </a:r>
            <a:r>
              <a:rPr lang="en-US" sz="2600" b="1" dirty="0">
                <a:solidFill>
                  <a:srgbClr val="FFFF00"/>
                </a:solidFill>
              </a:rPr>
              <a:t>“Navigational Watchkeeping "</a:t>
            </a:r>
            <a:r>
              <a:rPr lang="en-US" sz="2600" dirty="0">
                <a:solidFill>
                  <a:schemeClr val="bg1"/>
                </a:solidFill>
              </a:rPr>
              <a:t> for 50 students – capture recording of </a:t>
            </a:r>
            <a:r>
              <a:rPr lang="en-US" sz="2600" b="1" dirty="0">
                <a:solidFill>
                  <a:srgbClr val="FFFF00"/>
                </a:solidFill>
              </a:rPr>
              <a:t>7</a:t>
            </a:r>
            <a:r>
              <a:rPr lang="ro-RO" sz="2600" b="1" dirty="0">
                <a:solidFill>
                  <a:srgbClr val="FFFF00"/>
                </a:solidFill>
              </a:rPr>
              <a:t> </a:t>
            </a:r>
            <a:r>
              <a:rPr lang="en-US" sz="2600" b="1" dirty="0">
                <a:solidFill>
                  <a:srgbClr val="FFFF00"/>
                </a:solidFill>
              </a:rPr>
              <a:t>topics </a:t>
            </a:r>
            <a:r>
              <a:rPr lang="en-US" sz="2600" dirty="0">
                <a:solidFill>
                  <a:schemeClr val="bg1"/>
                </a:solidFill>
              </a:rPr>
              <a:t>(theory) and </a:t>
            </a:r>
            <a:r>
              <a:rPr lang="en-US" sz="2600" b="1" dirty="0">
                <a:solidFill>
                  <a:srgbClr val="FFFF00"/>
                </a:solidFill>
              </a:rPr>
              <a:t>7 practical exercises </a:t>
            </a:r>
            <a:r>
              <a:rPr lang="en-US" sz="2600" dirty="0">
                <a:solidFill>
                  <a:schemeClr val="bg1"/>
                </a:solidFill>
              </a:rPr>
              <a:t>(simulator/laboratory training),</a:t>
            </a:r>
            <a:r>
              <a:rPr lang="en-US" sz="2600" b="1" dirty="0">
                <a:solidFill>
                  <a:srgbClr val="FFFF00"/>
                </a:solidFill>
              </a:rPr>
              <a:t> </a:t>
            </a:r>
            <a:r>
              <a:rPr lang="en-US" sz="2600" dirty="0">
                <a:solidFill>
                  <a:schemeClr val="bg1"/>
                </a:solidFill>
              </a:rPr>
              <a:t>out of which min. 5 video tutorials in the simulator/laboratory training.</a:t>
            </a:r>
          </a:p>
          <a:p>
            <a:r>
              <a:rPr lang="en-US" sz="2600" dirty="0">
                <a:solidFill>
                  <a:schemeClr val="bg1"/>
                </a:solidFill>
              </a:rPr>
              <a:t>PNA will elaborate 1 study in </a:t>
            </a:r>
            <a:r>
              <a:rPr lang="en-US" sz="2600" dirty="0" err="1">
                <a:solidFill>
                  <a:schemeClr val="bg1"/>
                </a:solidFill>
              </a:rPr>
              <a:t>O4</a:t>
            </a:r>
            <a:r>
              <a:rPr lang="en-US" sz="2600" dirty="0">
                <a:solidFill>
                  <a:schemeClr val="bg1"/>
                </a:solidFill>
              </a:rPr>
              <a:t>: </a:t>
            </a:r>
            <a:r>
              <a:rPr lang="en-GB" sz="2600" b="0" i="1" u="none" strike="noStrike" baseline="0" dirty="0">
                <a:solidFill>
                  <a:srgbClr val="FFFF00"/>
                </a:solidFill>
              </a:rPr>
              <a:t>Evaluation methods for students on learning by simulating environment</a:t>
            </a:r>
            <a:r>
              <a:rPr lang="en-US" sz="2600" dirty="0">
                <a:solidFill>
                  <a:schemeClr val="bg1"/>
                </a:solidFill>
              </a:rPr>
              <a:t>.</a:t>
            </a:r>
            <a:endParaRPr lang="ro-RO" sz="2600" dirty="0">
              <a:solidFill>
                <a:schemeClr val="bg1"/>
              </a:solidFill>
            </a:endParaRPr>
          </a:p>
          <a:p>
            <a:r>
              <a:rPr lang="en-US" sz="2600" dirty="0">
                <a:solidFill>
                  <a:schemeClr val="bg1"/>
                </a:solidFill>
              </a:rPr>
              <a:t>During </a:t>
            </a:r>
            <a:r>
              <a:rPr lang="en-US" sz="2600" b="1" dirty="0" err="1">
                <a:solidFill>
                  <a:srgbClr val="FF0000"/>
                </a:solidFill>
                <a:highlight>
                  <a:srgbClr val="FFFF00"/>
                </a:highlight>
              </a:rPr>
              <a:t>C2</a:t>
            </a:r>
            <a:r>
              <a:rPr lang="en-US" sz="2600" b="1" dirty="0">
                <a:solidFill>
                  <a:srgbClr val="FF0000"/>
                </a:solidFill>
                <a:highlight>
                  <a:srgbClr val="FFFF00"/>
                </a:highlight>
              </a:rPr>
              <a:t> (</a:t>
            </a:r>
            <a:r>
              <a:rPr lang="en-US" sz="2600" b="1" dirty="0" err="1">
                <a:solidFill>
                  <a:srgbClr val="FF0000"/>
                </a:solidFill>
                <a:highlight>
                  <a:srgbClr val="FFFF00"/>
                </a:highlight>
              </a:rPr>
              <a:t>27</a:t>
            </a:r>
            <a:r>
              <a:rPr lang="en-US" sz="2600" b="1" baseline="30000" dirty="0" err="1">
                <a:solidFill>
                  <a:srgbClr val="FF0000"/>
                </a:solidFill>
                <a:highlight>
                  <a:srgbClr val="FFFF00"/>
                </a:highlight>
              </a:rPr>
              <a:t>th</a:t>
            </a:r>
            <a:r>
              <a:rPr lang="en-US" sz="2600" b="1" dirty="0" err="1">
                <a:solidFill>
                  <a:srgbClr val="FF0000"/>
                </a:solidFill>
                <a:highlight>
                  <a:srgbClr val="FFFF00"/>
                </a:highlight>
              </a:rPr>
              <a:t>-29</a:t>
            </a:r>
            <a:r>
              <a:rPr lang="en-US" sz="2600" b="1" baseline="30000" dirty="0" err="1">
                <a:solidFill>
                  <a:srgbClr val="FF0000"/>
                </a:solidFill>
                <a:highlight>
                  <a:srgbClr val="FFFF00"/>
                </a:highlight>
              </a:rPr>
              <a:t>th</a:t>
            </a:r>
            <a:r>
              <a:rPr lang="en-US" sz="2600" b="1" dirty="0">
                <a:solidFill>
                  <a:srgbClr val="FF0000"/>
                </a:solidFill>
                <a:highlight>
                  <a:srgbClr val="FFFF00"/>
                </a:highlight>
              </a:rPr>
              <a:t> of April 2022)</a:t>
            </a:r>
            <a:r>
              <a:rPr lang="en-US" sz="2600" dirty="0">
                <a:solidFill>
                  <a:schemeClr val="bg1"/>
                </a:solidFill>
              </a:rPr>
              <a:t> -  had been organized in Gdynia </a:t>
            </a:r>
            <a:r>
              <a:rPr lang="en-US" sz="2600" b="1" dirty="0">
                <a:solidFill>
                  <a:srgbClr val="FFFF00"/>
                </a:solidFill>
              </a:rPr>
              <a:t>1 training sessions with a duration of 5 days each</a:t>
            </a:r>
            <a:r>
              <a:rPr lang="en-US" sz="2600" dirty="0">
                <a:solidFill>
                  <a:schemeClr val="bg1"/>
                </a:solidFill>
              </a:rPr>
              <a:t>, for instructors, </a:t>
            </a:r>
            <a:r>
              <a:rPr lang="en-GB" sz="2600" b="1" dirty="0">
                <a:solidFill>
                  <a:srgbClr val="FFC000"/>
                </a:solidFill>
              </a:rPr>
              <a:t>Digital exercises on engine room simulator – exchange of good practices and building tutorial digital courses</a:t>
            </a:r>
            <a:r>
              <a:rPr lang="en-US" sz="2600" dirty="0">
                <a:solidFill>
                  <a:schemeClr val="bg1"/>
                </a:solidFill>
              </a:rPr>
              <a:t>.</a:t>
            </a: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4141222" y="1115018"/>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r>
              <a:rPr lang="en-US" sz="2900" b="1" dirty="0">
                <a:solidFill>
                  <a:srgbClr val="FFC000"/>
                </a:solidFill>
              </a:rPr>
              <a:t>PNA</a:t>
            </a:r>
            <a:r>
              <a:rPr lang="ro-RO" sz="2900" b="1" dirty="0">
                <a:solidFill>
                  <a:srgbClr val="FFC000"/>
                </a:solidFill>
              </a:rPr>
              <a:t> </a:t>
            </a:r>
            <a:r>
              <a:rPr lang="en-US" sz="2900" b="1" dirty="0">
                <a:solidFill>
                  <a:srgbClr val="FFC000"/>
                </a:solidFill>
              </a:rPr>
              <a:t>Responsibilities (</a:t>
            </a:r>
            <a:r>
              <a:rPr lang="en-US" sz="2900" b="1" dirty="0" err="1">
                <a:solidFill>
                  <a:srgbClr val="FFC000"/>
                </a:solidFill>
              </a:rPr>
              <a:t>cont</a:t>
            </a:r>
            <a:r>
              <a:rPr lang="en-US" sz="2900" b="1" dirty="0">
                <a:solidFill>
                  <a:srgbClr val="FFC000"/>
                </a:solidFill>
              </a:rPr>
              <a:t>)</a:t>
            </a:r>
          </a:p>
        </p:txBody>
      </p:sp>
      <p:grpSp>
        <p:nvGrpSpPr>
          <p:cNvPr id="5" name="Group 4">
            <a:extLst>
              <a:ext uri="{FF2B5EF4-FFF2-40B4-BE49-F238E27FC236}">
                <a16:creationId xmlns:a16="http://schemas.microsoft.com/office/drawing/2014/main" id="{05A8B5BA-6255-4D51-9F97-ACE5C8D63F49}"/>
              </a:ext>
            </a:extLst>
          </p:cNvPr>
          <p:cNvGrpSpPr/>
          <p:nvPr/>
        </p:nvGrpSpPr>
        <p:grpSpPr>
          <a:xfrm>
            <a:off x="2307" y="-7926"/>
            <a:ext cx="12186519" cy="992963"/>
            <a:chOff x="2307" y="-7926"/>
            <a:chExt cx="12186519" cy="992963"/>
          </a:xfrm>
        </p:grpSpPr>
        <p:pic>
          <p:nvPicPr>
            <p:cNvPr id="6" name="Picture 5">
              <a:extLst>
                <a:ext uri="{FF2B5EF4-FFF2-40B4-BE49-F238E27FC236}">
                  <a16:creationId xmlns:a16="http://schemas.microsoft.com/office/drawing/2014/main" id="{8BE6D407-D89A-4CDB-9763-BAF787C800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7" name="Picture 6">
              <a:extLst>
                <a:ext uri="{FF2B5EF4-FFF2-40B4-BE49-F238E27FC236}">
                  <a16:creationId xmlns:a16="http://schemas.microsoft.com/office/drawing/2014/main" id="{F9101B41-AEBC-43B1-A7B6-AEB4520A2C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8" name="Rectangle 7">
              <a:extLst>
                <a:ext uri="{FF2B5EF4-FFF2-40B4-BE49-F238E27FC236}">
                  <a16:creationId xmlns:a16="http://schemas.microsoft.com/office/drawing/2014/main" id="{318B8A36-5396-4CF7-9AE2-B130C75FD4D5}"/>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9" name="Picture 8">
              <a:extLst>
                <a:ext uri="{FF2B5EF4-FFF2-40B4-BE49-F238E27FC236}">
                  <a16:creationId xmlns:a16="http://schemas.microsoft.com/office/drawing/2014/main" id="{164978ED-B871-4B63-B436-A742C30A69C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10" name="Picture 9">
              <a:extLst>
                <a:ext uri="{FF2B5EF4-FFF2-40B4-BE49-F238E27FC236}">
                  <a16:creationId xmlns:a16="http://schemas.microsoft.com/office/drawing/2014/main" id="{EE00C982-A17F-441E-8E51-F08AD7E2E8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11" name="Picture 10">
              <a:extLst>
                <a:ext uri="{FF2B5EF4-FFF2-40B4-BE49-F238E27FC236}">
                  <a16:creationId xmlns:a16="http://schemas.microsoft.com/office/drawing/2014/main" id="{DF8289F6-4774-4A34-9A9B-B65B99C1512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12" name="Picture 11">
              <a:extLst>
                <a:ext uri="{FF2B5EF4-FFF2-40B4-BE49-F238E27FC236}">
                  <a16:creationId xmlns:a16="http://schemas.microsoft.com/office/drawing/2014/main" id="{BD5F0997-9158-48B5-B80D-086DE151C2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13" name="Picture 12" descr="logo z przezroczystym">
              <a:extLst>
                <a:ext uri="{FF2B5EF4-FFF2-40B4-BE49-F238E27FC236}">
                  <a16:creationId xmlns:a16="http://schemas.microsoft.com/office/drawing/2014/main" id="{7E138B34-9A2C-43EE-BABA-675E12592D3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14" name="Picture 13">
            <a:extLst>
              <a:ext uri="{FF2B5EF4-FFF2-40B4-BE49-F238E27FC236}">
                <a16:creationId xmlns:a16="http://schemas.microsoft.com/office/drawing/2014/main" id="{E21D84B7-A885-42F4-8C7F-A9C7940DD28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278" y="991229"/>
            <a:ext cx="2304256" cy="869105"/>
          </a:xfrm>
          <a:prstGeom prst="rect">
            <a:avLst/>
          </a:prstGeom>
        </p:spPr>
      </p:pic>
    </p:spTree>
    <p:extLst>
      <p:ext uri="{BB962C8B-B14F-4D97-AF65-F5344CB8AC3E}">
        <p14:creationId xmlns:p14="http://schemas.microsoft.com/office/powerpoint/2010/main" val="419154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194" y="1946489"/>
            <a:ext cx="12188825" cy="4176464"/>
          </a:xfrm>
        </p:spPr>
        <p:txBody>
          <a:bodyPr>
            <a:noAutofit/>
          </a:bodyPr>
          <a:lstStyle/>
          <a:p>
            <a:r>
              <a:rPr lang="en-US" dirty="0">
                <a:solidFill>
                  <a:schemeClr val="bg1"/>
                </a:solidFill>
              </a:rPr>
              <a:t>PRU will organize in Istanbul-Tuzla</a:t>
            </a:r>
            <a:r>
              <a:rPr lang="ro-RO" dirty="0">
                <a:solidFill>
                  <a:schemeClr val="bg1"/>
                </a:solidFill>
              </a:rPr>
              <a:t>,</a:t>
            </a:r>
            <a:r>
              <a:rPr lang="en-US" dirty="0">
                <a:solidFill>
                  <a:schemeClr val="bg1"/>
                </a:solidFill>
              </a:rPr>
              <a:t> the TM3 </a:t>
            </a:r>
            <a:r>
              <a:rPr lang="en-GB" b="1" i="0" u="none" strike="noStrike" baseline="0" dirty="0">
                <a:solidFill>
                  <a:srgbClr val="FFFF00"/>
                </a:solidFill>
                <a:latin typeface="FreeSans"/>
              </a:rPr>
              <a:t>Comparative teaching/evaluation methods in simulation didactic activities</a:t>
            </a:r>
            <a:r>
              <a:rPr lang="ro-RO" dirty="0">
                <a:solidFill>
                  <a:schemeClr val="bg1"/>
                </a:solidFill>
              </a:rPr>
              <a:t> </a:t>
            </a:r>
            <a:r>
              <a:rPr lang="en-US" dirty="0">
                <a:solidFill>
                  <a:schemeClr val="bg1"/>
                </a:solidFill>
              </a:rPr>
              <a:t>gathering the 3 members</a:t>
            </a:r>
            <a:r>
              <a:rPr lang="ro-RO" dirty="0">
                <a:solidFill>
                  <a:schemeClr val="bg1"/>
                </a:solidFill>
              </a:rPr>
              <a:t> </a:t>
            </a:r>
            <a:r>
              <a:rPr lang="en-US" dirty="0">
                <a:solidFill>
                  <a:schemeClr val="bg1"/>
                </a:solidFill>
              </a:rPr>
              <a:t>of each partner </a:t>
            </a:r>
            <a:r>
              <a:rPr lang="ro-RO" sz="1800" dirty="0">
                <a:solidFill>
                  <a:schemeClr val="bg1"/>
                </a:solidFill>
              </a:rPr>
              <a:t>in </a:t>
            </a:r>
            <a:r>
              <a:rPr lang="en-GB" sz="1800"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M12</a:t>
            </a:r>
            <a:r>
              <a:rPr lang="ro-RO" sz="1800"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US" sz="1800"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24-28 April </a:t>
            </a:r>
            <a:r>
              <a:rPr lang="ro-RO" sz="1800"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202</a:t>
            </a:r>
            <a:r>
              <a:rPr lang="en-US" sz="1800"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3</a:t>
            </a:r>
            <a:r>
              <a:rPr lang="ro-RO" sz="1800"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n-US" sz="1800" dirty="0">
                <a:solidFill>
                  <a:schemeClr val="bg1"/>
                </a:solidFill>
              </a:rPr>
              <a:t>. </a:t>
            </a:r>
            <a:endParaRPr lang="ro-RO" sz="1800" dirty="0">
              <a:solidFill>
                <a:schemeClr val="bg1"/>
              </a:solidFill>
            </a:endParaRPr>
          </a:p>
          <a:p>
            <a:r>
              <a:rPr lang="en-US" dirty="0">
                <a:solidFill>
                  <a:schemeClr val="bg1"/>
                </a:solidFill>
              </a:rPr>
              <a:t>PRU will organize in Istanbul-Tuzla</a:t>
            </a:r>
            <a:r>
              <a:rPr lang="ro-RO" dirty="0">
                <a:solidFill>
                  <a:schemeClr val="bg1"/>
                </a:solidFill>
              </a:rPr>
              <a:t>,</a:t>
            </a:r>
            <a:r>
              <a:rPr lang="en-US" dirty="0">
                <a:solidFill>
                  <a:schemeClr val="bg1"/>
                </a:solidFill>
              </a:rPr>
              <a:t> the </a:t>
            </a:r>
            <a:r>
              <a:rPr lang="en-US" dirty="0" err="1">
                <a:solidFill>
                  <a:schemeClr val="bg1"/>
                </a:solidFill>
              </a:rPr>
              <a:t>E3</a:t>
            </a:r>
            <a:r>
              <a:rPr lang="en-US" dirty="0">
                <a:solidFill>
                  <a:schemeClr val="bg1"/>
                </a:solidFill>
              </a:rPr>
              <a:t> </a:t>
            </a:r>
            <a:r>
              <a:rPr lang="en-GB" b="1" i="0" u="none" strike="noStrike" baseline="0" dirty="0">
                <a:solidFill>
                  <a:srgbClr val="FFFF00"/>
                </a:solidFill>
                <a:latin typeface="FreeSans"/>
              </a:rPr>
              <a:t>Teaching efficiency enhancement and class leadership in virtual campus management</a:t>
            </a:r>
            <a:r>
              <a:rPr lang="en-US" dirty="0">
                <a:solidFill>
                  <a:schemeClr val="bg1"/>
                </a:solidFill>
              </a:rPr>
              <a:t> </a:t>
            </a:r>
            <a:r>
              <a:rPr lang="ro-RO" dirty="0">
                <a:solidFill>
                  <a:schemeClr val="bg1"/>
                </a:solidFill>
              </a:rPr>
              <a:t> </a:t>
            </a:r>
            <a:r>
              <a:rPr lang="en-US" dirty="0">
                <a:solidFill>
                  <a:schemeClr val="bg1"/>
                </a:solidFill>
              </a:rPr>
              <a:t>for 30 local and 10 international participants </a:t>
            </a:r>
            <a:r>
              <a:rPr lang="ro-RO" dirty="0">
                <a:solidFill>
                  <a:schemeClr val="bg1"/>
                </a:solidFill>
              </a:rPr>
              <a:t>in </a:t>
            </a:r>
            <a:r>
              <a:rPr lang="en-GB" sz="2000"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M12</a:t>
            </a:r>
            <a:r>
              <a:rPr lang="ro-RO" sz="2000"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03-05 May </a:t>
            </a:r>
            <a:r>
              <a:rPr lang="ro-RO" sz="2000"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202</a:t>
            </a:r>
            <a:r>
              <a:rPr lang="en-US" sz="2000"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3</a:t>
            </a:r>
            <a:r>
              <a:rPr lang="ro-RO" sz="2000"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a:t>
            </a:r>
            <a:endParaRPr lang="ro-RO" sz="2000" dirty="0">
              <a:solidFill>
                <a:schemeClr val="bg1"/>
              </a:solidFill>
            </a:endParaRPr>
          </a:p>
          <a:p>
            <a:r>
              <a:rPr lang="en-US" dirty="0">
                <a:solidFill>
                  <a:schemeClr val="bg1"/>
                </a:solidFill>
              </a:rPr>
              <a:t>PRU will </a:t>
            </a:r>
            <a:r>
              <a:rPr lang="ro-RO" dirty="0" err="1">
                <a:solidFill>
                  <a:schemeClr val="bg1"/>
                </a:solidFill>
              </a:rPr>
              <a:t>be</a:t>
            </a:r>
            <a:r>
              <a:rPr lang="ro-RO" dirty="0">
                <a:solidFill>
                  <a:schemeClr val="bg1"/>
                </a:solidFill>
              </a:rPr>
              <a:t> </a:t>
            </a:r>
            <a:r>
              <a:rPr lang="ro-RO" b="1" dirty="0">
                <a:solidFill>
                  <a:srgbClr val="FFFF00"/>
                </a:solidFill>
              </a:rPr>
              <a:t>T</a:t>
            </a:r>
            <a:r>
              <a:rPr lang="en-US" b="1" dirty="0">
                <a:solidFill>
                  <a:srgbClr val="FFFF00"/>
                </a:solidFill>
              </a:rPr>
              <a:t>ask</a:t>
            </a:r>
            <a:r>
              <a:rPr lang="ro-RO" b="1" dirty="0">
                <a:solidFill>
                  <a:srgbClr val="FFFF00"/>
                </a:solidFill>
              </a:rPr>
              <a:t> </a:t>
            </a:r>
            <a:r>
              <a:rPr lang="en-US" b="1" dirty="0">
                <a:solidFill>
                  <a:srgbClr val="FFFF00"/>
                </a:solidFill>
              </a:rPr>
              <a:t>leader for </a:t>
            </a:r>
            <a:r>
              <a:rPr lang="en-US" b="1" dirty="0" err="1">
                <a:solidFill>
                  <a:srgbClr val="FFFF00"/>
                </a:solidFill>
              </a:rPr>
              <a:t>O1</a:t>
            </a:r>
            <a:r>
              <a:rPr lang="en-US" b="1" dirty="0">
                <a:solidFill>
                  <a:srgbClr val="FFFF00"/>
                </a:solidFill>
              </a:rPr>
              <a:t>.</a:t>
            </a:r>
            <a:endParaRPr lang="ro-RO" b="1" dirty="0">
              <a:solidFill>
                <a:srgbClr val="FFFF00"/>
              </a:solidFill>
            </a:endParaRP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1000099" y="1095092"/>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en-US" sz="2900" b="1" dirty="0">
                <a:solidFill>
                  <a:srgbClr val="FFC000"/>
                </a:solidFill>
              </a:rPr>
              <a:t>PRU</a:t>
            </a:r>
            <a:r>
              <a:rPr lang="ro-RO" sz="2900" b="1" dirty="0">
                <a:solidFill>
                  <a:srgbClr val="FFC000"/>
                </a:solidFill>
              </a:rPr>
              <a:t> </a:t>
            </a:r>
            <a:r>
              <a:rPr lang="en-US" sz="2900" b="1" dirty="0" err="1">
                <a:solidFill>
                  <a:srgbClr val="FFC000"/>
                </a:solidFill>
              </a:rPr>
              <a:t>Responsabilities</a:t>
            </a:r>
            <a:endParaRPr lang="en-US" sz="2900" b="1" dirty="0">
              <a:solidFill>
                <a:srgbClr val="FFC000"/>
              </a:solidFill>
            </a:endParaRPr>
          </a:p>
        </p:txBody>
      </p:sp>
      <p:pic>
        <p:nvPicPr>
          <p:cNvPr id="6" name="Picture 5">
            <a:extLst>
              <a:ext uri="{FF2B5EF4-FFF2-40B4-BE49-F238E27FC236}">
                <a16:creationId xmlns:a16="http://schemas.microsoft.com/office/drawing/2014/main" id="{2CA2E5F0-3157-4AF8-8092-996B41E3C2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998" y="4509120"/>
            <a:ext cx="10945216" cy="2161706"/>
          </a:xfrm>
          <a:prstGeom prst="rect">
            <a:avLst/>
          </a:prstGeom>
        </p:spPr>
      </p:pic>
      <p:grpSp>
        <p:nvGrpSpPr>
          <p:cNvPr id="5" name="Group 4">
            <a:extLst>
              <a:ext uri="{FF2B5EF4-FFF2-40B4-BE49-F238E27FC236}">
                <a16:creationId xmlns:a16="http://schemas.microsoft.com/office/drawing/2014/main" id="{7265D0CC-12C6-459E-A3AE-DD9961E754BE}"/>
              </a:ext>
            </a:extLst>
          </p:cNvPr>
          <p:cNvGrpSpPr/>
          <p:nvPr/>
        </p:nvGrpSpPr>
        <p:grpSpPr>
          <a:xfrm>
            <a:off x="2307" y="-7926"/>
            <a:ext cx="12186519" cy="992963"/>
            <a:chOff x="2307" y="-7926"/>
            <a:chExt cx="12186519" cy="992963"/>
          </a:xfrm>
        </p:grpSpPr>
        <p:pic>
          <p:nvPicPr>
            <p:cNvPr id="7" name="Picture 6">
              <a:extLst>
                <a:ext uri="{FF2B5EF4-FFF2-40B4-BE49-F238E27FC236}">
                  <a16:creationId xmlns:a16="http://schemas.microsoft.com/office/drawing/2014/main" id="{5F7B0B14-237F-4562-85A8-24A0F14C8E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8" name="Picture 7">
              <a:extLst>
                <a:ext uri="{FF2B5EF4-FFF2-40B4-BE49-F238E27FC236}">
                  <a16:creationId xmlns:a16="http://schemas.microsoft.com/office/drawing/2014/main" id="{F6955DE3-902D-47C3-AC5C-698FA2DF50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9" name="Rectangle 8">
              <a:extLst>
                <a:ext uri="{FF2B5EF4-FFF2-40B4-BE49-F238E27FC236}">
                  <a16:creationId xmlns:a16="http://schemas.microsoft.com/office/drawing/2014/main" id="{B87E3416-297A-47E5-A90A-CF1A424BB8C6}"/>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10" name="Picture 9">
              <a:extLst>
                <a:ext uri="{FF2B5EF4-FFF2-40B4-BE49-F238E27FC236}">
                  <a16:creationId xmlns:a16="http://schemas.microsoft.com/office/drawing/2014/main" id="{C868FFF0-E5B2-4B83-923E-71D4E499C16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11" name="Picture 10">
              <a:extLst>
                <a:ext uri="{FF2B5EF4-FFF2-40B4-BE49-F238E27FC236}">
                  <a16:creationId xmlns:a16="http://schemas.microsoft.com/office/drawing/2014/main" id="{4A3EC517-7B16-46F9-B4F1-890CAE2AC31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12" name="Picture 11">
              <a:extLst>
                <a:ext uri="{FF2B5EF4-FFF2-40B4-BE49-F238E27FC236}">
                  <a16:creationId xmlns:a16="http://schemas.microsoft.com/office/drawing/2014/main" id="{A48EE649-8A6C-4B10-98D2-85801B6D7EE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13" name="Picture 12">
              <a:extLst>
                <a:ext uri="{FF2B5EF4-FFF2-40B4-BE49-F238E27FC236}">
                  <a16:creationId xmlns:a16="http://schemas.microsoft.com/office/drawing/2014/main" id="{CBED5D33-7421-42F7-A0BE-BC1189D2C42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14" name="Picture 13" descr="logo z przezroczystym">
              <a:extLst>
                <a:ext uri="{FF2B5EF4-FFF2-40B4-BE49-F238E27FC236}">
                  <a16:creationId xmlns:a16="http://schemas.microsoft.com/office/drawing/2014/main" id="{72BD02CF-14C3-48E5-A5D9-348E648B5DFC}"/>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15" name="Picture 14">
            <a:extLst>
              <a:ext uri="{FF2B5EF4-FFF2-40B4-BE49-F238E27FC236}">
                <a16:creationId xmlns:a16="http://schemas.microsoft.com/office/drawing/2014/main" id="{67BBBEA4-C013-48F6-BCAA-D33F64386CD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278" y="991229"/>
            <a:ext cx="2304256" cy="869105"/>
          </a:xfrm>
          <a:prstGeom prst="rect">
            <a:avLst/>
          </a:prstGeom>
        </p:spPr>
      </p:pic>
    </p:spTree>
    <p:extLst>
      <p:ext uri="{BB962C8B-B14F-4D97-AF65-F5344CB8AC3E}">
        <p14:creationId xmlns:p14="http://schemas.microsoft.com/office/powerpoint/2010/main" val="248786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78528" y="1196752"/>
            <a:ext cx="4392488" cy="1066800"/>
          </a:xfrm>
        </p:spPr>
        <p:txBody>
          <a:bodyPr>
            <a:normAutofit/>
          </a:bodyPr>
          <a:lstStyle/>
          <a:p>
            <a:r>
              <a:rPr lang="en-US" sz="4400" b="1" u="sng" dirty="0">
                <a:solidFill>
                  <a:srgbClr val="FFC000"/>
                </a:solidFill>
              </a:rPr>
              <a:t>Project </a:t>
            </a:r>
            <a:r>
              <a:rPr lang="ro-RO" sz="4400" b="1" u="sng" dirty="0" err="1">
                <a:solidFill>
                  <a:srgbClr val="FFC000"/>
                </a:solidFill>
              </a:rPr>
              <a:t>Partners</a:t>
            </a:r>
            <a:endParaRPr lang="en-US" sz="4400" b="1" u="sng" dirty="0">
              <a:solidFill>
                <a:srgbClr val="FFC000"/>
              </a:solidFill>
            </a:endParaRPr>
          </a:p>
        </p:txBody>
      </p:sp>
      <p:sp>
        <p:nvSpPr>
          <p:cNvPr id="3" name="Content Placeholder 2"/>
          <p:cNvSpPr>
            <a:spLocks noGrp="1"/>
          </p:cNvSpPr>
          <p:nvPr>
            <p:ph idx="1"/>
          </p:nvPr>
        </p:nvSpPr>
        <p:spPr>
          <a:xfrm>
            <a:off x="0" y="2562288"/>
            <a:ext cx="12188826" cy="3697465"/>
          </a:xfrm>
        </p:spPr>
        <p:txBody>
          <a:bodyPr/>
          <a:lstStyle/>
          <a:p>
            <a:endParaRPr lang="it-IT" sz="1800" b="0" i="0" u="none" strike="noStrike" baseline="0" dirty="0">
              <a:latin typeface="Arial" panose="020B0604020202020204" pitchFamily="34" charset="0"/>
            </a:endParaRPr>
          </a:p>
          <a:p>
            <a:r>
              <a:rPr lang="ro-RO" sz="2000" b="1" i="0" u="none" strike="noStrike" baseline="0" dirty="0">
                <a:solidFill>
                  <a:srgbClr val="FFFF00"/>
                </a:solidFill>
                <a:highlight>
                  <a:srgbClr val="E96717"/>
                </a:highlight>
                <a:latin typeface="Arial" panose="020B0604020202020204" pitchFamily="34" charset="0"/>
                <a:cs typeface="Arial" panose="020B0604020202020204" pitchFamily="34" charset="0"/>
              </a:rPr>
              <a:t>R</a:t>
            </a:r>
            <a:r>
              <a:rPr lang="en-GB" sz="2000" b="1" i="0" u="none" strike="noStrike" baseline="0" dirty="0">
                <a:solidFill>
                  <a:srgbClr val="FFFF00"/>
                </a:solidFill>
                <a:highlight>
                  <a:srgbClr val="E96717"/>
                </a:highlight>
                <a:latin typeface="Arial" panose="020B0604020202020204" pitchFamily="34" charset="0"/>
                <a:cs typeface="Arial" panose="020B0604020202020204" pitchFamily="34" charset="0"/>
              </a:rPr>
              <a:t>NA</a:t>
            </a:r>
            <a:r>
              <a:rPr lang="en-GB" sz="2000" b="1" i="0" u="none" strike="noStrike" baseline="0" dirty="0">
                <a:solidFill>
                  <a:srgbClr val="FFFF00"/>
                </a:solidFill>
                <a:latin typeface="Arial" panose="020B0604020202020204" pitchFamily="34" charset="0"/>
                <a:cs typeface="Arial" panose="020B0604020202020204" pitchFamily="34" charset="0"/>
              </a:rPr>
              <a:t> - Romanian Naval Academy - Academia </a:t>
            </a:r>
            <a:r>
              <a:rPr lang="en-GB" sz="2000" b="1" i="0" u="none" strike="noStrike" baseline="0" dirty="0" err="1">
                <a:solidFill>
                  <a:srgbClr val="FFFF00"/>
                </a:solidFill>
                <a:latin typeface="Arial" panose="020B0604020202020204" pitchFamily="34" charset="0"/>
                <a:cs typeface="Arial" panose="020B0604020202020204" pitchFamily="34" charset="0"/>
              </a:rPr>
              <a:t>Navala</a:t>
            </a:r>
            <a:r>
              <a:rPr lang="en-GB" sz="2000" b="1" i="0" u="none" strike="noStrike" baseline="0" dirty="0">
                <a:solidFill>
                  <a:srgbClr val="FFFF00"/>
                </a:solidFill>
                <a:latin typeface="Arial" panose="020B0604020202020204" pitchFamily="34" charset="0"/>
                <a:cs typeface="Arial" panose="020B0604020202020204" pitchFamily="34" charset="0"/>
              </a:rPr>
              <a:t> "Mircea </a:t>
            </a:r>
            <a:r>
              <a:rPr lang="en-GB" sz="2000" b="1" i="0" u="none" strike="noStrike" baseline="0" dirty="0" err="1">
                <a:solidFill>
                  <a:srgbClr val="FFFF00"/>
                </a:solidFill>
                <a:latin typeface="Arial" panose="020B0604020202020204" pitchFamily="34" charset="0"/>
                <a:cs typeface="Arial" panose="020B0604020202020204" pitchFamily="34" charset="0"/>
              </a:rPr>
              <a:t>cel</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Batran</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E10093117</a:t>
            </a:r>
            <a:r>
              <a:rPr lang="en-GB" sz="2000" b="1" i="0" u="none" strike="noStrike" baseline="0" dirty="0">
                <a:solidFill>
                  <a:srgbClr val="FFFF00"/>
                </a:solidFill>
                <a:latin typeface="Arial" panose="020B0604020202020204" pitchFamily="34" charset="0"/>
                <a:cs typeface="Arial" panose="020B0604020202020204" pitchFamily="34" charset="0"/>
              </a:rPr>
              <a:t> - Romania)</a:t>
            </a:r>
          </a:p>
          <a:p>
            <a:r>
              <a:rPr lang="it-IT" sz="2000" b="1" dirty="0">
                <a:solidFill>
                  <a:srgbClr val="FFFF00"/>
                </a:solidFill>
                <a:highlight>
                  <a:srgbClr val="E96717"/>
                </a:highlight>
                <a:latin typeface="Arial" panose="020B0604020202020204" pitchFamily="34" charset="0"/>
                <a:cs typeface="Arial" panose="020B0604020202020204" pitchFamily="34" charset="0"/>
              </a:rPr>
              <a:t>PRU</a:t>
            </a:r>
            <a:r>
              <a:rPr lang="it-IT" sz="2000" b="1" dirty="0">
                <a:solidFill>
                  <a:srgbClr val="FFFF00"/>
                </a:solidFill>
                <a:latin typeface="Arial" panose="020B0604020202020204" pitchFamily="34" charset="0"/>
                <a:cs typeface="Arial" panose="020B0604020202020204" pitchFamily="34" charset="0"/>
              </a:rPr>
              <a:t> - </a:t>
            </a:r>
            <a:r>
              <a:rPr lang="it-IT" sz="2000" b="1" i="0" u="none" strike="noStrike" baseline="0" dirty="0">
                <a:solidFill>
                  <a:srgbClr val="FFFF00"/>
                </a:solidFill>
                <a:latin typeface="Arial" panose="020B0604020202020204" pitchFamily="34" charset="0"/>
                <a:cs typeface="Arial" panose="020B0604020202020204" pitchFamily="34" charset="0"/>
              </a:rPr>
              <a:t>Piri Reis University - T. C. Piri Reis </a:t>
            </a:r>
            <a:r>
              <a:rPr lang="it-IT" sz="2000" b="1" i="0" u="none" strike="noStrike" baseline="0" dirty="0" err="1">
                <a:solidFill>
                  <a:srgbClr val="FFFF00"/>
                </a:solidFill>
                <a:latin typeface="Arial" panose="020B0604020202020204" pitchFamily="34" charset="0"/>
                <a:cs typeface="Arial" panose="020B0604020202020204" pitchFamily="34" charset="0"/>
              </a:rPr>
              <a:t>Universitesi</a:t>
            </a:r>
            <a:r>
              <a:rPr lang="it-IT" sz="2000" b="1" i="0" u="none" strike="noStrike" baseline="0" dirty="0">
                <a:solidFill>
                  <a:srgbClr val="FFFF00"/>
                </a:solidFill>
                <a:latin typeface="Arial" panose="020B0604020202020204" pitchFamily="34" charset="0"/>
                <a:cs typeface="Arial" panose="020B0604020202020204" pitchFamily="34" charset="0"/>
              </a:rPr>
              <a:t> (</a:t>
            </a:r>
            <a:r>
              <a:rPr lang="it-IT" sz="2000" b="1" i="0" u="none" strike="noStrike" baseline="0" dirty="0" err="1">
                <a:solidFill>
                  <a:srgbClr val="FFFF00"/>
                </a:solidFill>
                <a:latin typeface="Arial" panose="020B0604020202020204" pitchFamily="34" charset="0"/>
                <a:cs typeface="Arial" panose="020B0604020202020204" pitchFamily="34" charset="0"/>
              </a:rPr>
              <a:t>E10105404</a:t>
            </a:r>
            <a:r>
              <a:rPr lang="it-IT" sz="2000" b="1" i="0" u="none" strike="noStrike" baseline="0" dirty="0">
                <a:solidFill>
                  <a:srgbClr val="FFFF00"/>
                </a:solidFill>
                <a:latin typeface="Arial" panose="020B0604020202020204" pitchFamily="34" charset="0"/>
                <a:cs typeface="Arial" panose="020B0604020202020204" pitchFamily="34" charset="0"/>
              </a:rPr>
              <a:t> - </a:t>
            </a:r>
            <a:r>
              <a:rPr lang="it-IT" sz="2000" b="1" i="0" u="none" strike="noStrike" baseline="0" dirty="0" err="1">
                <a:solidFill>
                  <a:srgbClr val="FFFF00"/>
                </a:solidFill>
                <a:latin typeface="Arial" panose="020B0604020202020204" pitchFamily="34" charset="0"/>
                <a:cs typeface="Arial" panose="020B0604020202020204" pitchFamily="34" charset="0"/>
              </a:rPr>
              <a:t>Turkey</a:t>
            </a:r>
            <a:r>
              <a:rPr lang="it-IT" sz="2000" b="1" i="0" u="none" strike="noStrike" baseline="0" dirty="0">
                <a:solidFill>
                  <a:srgbClr val="FFFF00"/>
                </a:solidFill>
                <a:latin typeface="Arial" panose="020B0604020202020204" pitchFamily="34" charset="0"/>
                <a:cs typeface="Arial" panose="020B0604020202020204" pitchFamily="34" charset="0"/>
              </a:rPr>
              <a:t>)</a:t>
            </a:r>
          </a:p>
          <a:p>
            <a:r>
              <a:rPr lang="en-GB" sz="2000" b="1" dirty="0">
                <a:solidFill>
                  <a:srgbClr val="FFFF00"/>
                </a:solidFill>
                <a:highlight>
                  <a:srgbClr val="E96717"/>
                </a:highlight>
                <a:latin typeface="Arial" panose="020B0604020202020204" pitchFamily="34" charset="0"/>
                <a:cs typeface="Arial" panose="020B0604020202020204" pitchFamily="34" charset="0"/>
              </a:rPr>
              <a:t>NVNA</a:t>
            </a:r>
            <a:r>
              <a:rPr lang="en-GB" sz="2000" b="1" dirty="0">
                <a:solidFill>
                  <a:srgbClr val="FFFF00"/>
                </a:solidFill>
                <a:latin typeface="Arial" panose="020B0604020202020204" pitchFamily="34" charset="0"/>
                <a:cs typeface="Arial" panose="020B0604020202020204" pitchFamily="34" charset="0"/>
              </a:rPr>
              <a:t> - Bulgarian Naval Academy - “</a:t>
            </a:r>
            <a:r>
              <a:rPr lang="en-GB" sz="2000" b="1" i="0" u="none" strike="noStrike" baseline="0" dirty="0">
                <a:solidFill>
                  <a:srgbClr val="FFFF00"/>
                </a:solidFill>
                <a:latin typeface="Arial" panose="020B0604020202020204" pitchFamily="34" charset="0"/>
                <a:cs typeface="Arial" panose="020B0604020202020204" pitchFamily="34" charset="0"/>
              </a:rPr>
              <a:t>Nikola </a:t>
            </a:r>
            <a:r>
              <a:rPr lang="en-GB" sz="2000" b="1" i="0" u="none" strike="noStrike" baseline="0" dirty="0" err="1">
                <a:solidFill>
                  <a:srgbClr val="FFFF00"/>
                </a:solidFill>
                <a:latin typeface="Arial" panose="020B0604020202020204" pitchFamily="34" charset="0"/>
                <a:cs typeface="Arial" panose="020B0604020202020204" pitchFamily="34" charset="0"/>
              </a:rPr>
              <a:t>Yonkov</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Vaptsarov</a:t>
            </a:r>
            <a:r>
              <a:rPr lang="en-GB" sz="2000" b="1" i="0" u="none" strike="noStrike" baseline="0" dirty="0">
                <a:solidFill>
                  <a:srgbClr val="FFFF00"/>
                </a:solidFill>
                <a:latin typeface="Arial" panose="020B0604020202020204" pitchFamily="34" charset="0"/>
                <a:cs typeface="Arial" panose="020B0604020202020204" pitchFamily="34" charset="0"/>
              </a:rPr>
              <a:t>” Naval Academy (</a:t>
            </a:r>
            <a:r>
              <a:rPr lang="en-GB" sz="2000" b="1" i="0" u="none" strike="noStrike" baseline="0" dirty="0" err="1">
                <a:solidFill>
                  <a:srgbClr val="FFFF00"/>
                </a:solidFill>
                <a:latin typeface="Arial" panose="020B0604020202020204" pitchFamily="34" charset="0"/>
                <a:cs typeface="Arial" panose="020B0604020202020204" pitchFamily="34" charset="0"/>
              </a:rPr>
              <a:t>E10108590</a:t>
            </a:r>
            <a:r>
              <a:rPr lang="en-GB" sz="2000" b="1" i="0" u="none" strike="noStrike" baseline="0" dirty="0">
                <a:solidFill>
                  <a:srgbClr val="FFFF00"/>
                </a:solidFill>
                <a:latin typeface="Arial" panose="020B0604020202020204" pitchFamily="34" charset="0"/>
                <a:cs typeface="Arial" panose="020B0604020202020204" pitchFamily="34" charset="0"/>
              </a:rPr>
              <a:t> - Bulgaria)</a:t>
            </a:r>
          </a:p>
          <a:p>
            <a:r>
              <a:rPr lang="en-US" sz="2000" b="1" i="0" u="none" strike="noStrike" baseline="0" dirty="0">
                <a:solidFill>
                  <a:srgbClr val="FFFF00"/>
                </a:solidFill>
                <a:highlight>
                  <a:srgbClr val="E96717"/>
                </a:highlight>
                <a:latin typeface="Arial" panose="020B0604020202020204" pitchFamily="34" charset="0"/>
                <a:cs typeface="Arial" panose="020B0604020202020204" pitchFamily="34" charset="0"/>
              </a:rPr>
              <a:t>PNA</a:t>
            </a:r>
            <a:r>
              <a:rPr lang="en-US" sz="2000" b="1" i="0" u="none" strike="noStrike" baseline="0" dirty="0">
                <a:solidFill>
                  <a:srgbClr val="FFFF00"/>
                </a:solidFill>
                <a:latin typeface="Arial" panose="020B0604020202020204" pitchFamily="34" charset="0"/>
                <a:cs typeface="Arial" panose="020B0604020202020204" pitchFamily="34" charset="0"/>
              </a:rPr>
              <a:t> - Polish Naval Academy - </a:t>
            </a:r>
            <a:r>
              <a:rPr lang="pl-PL" sz="2000" b="1" i="0" u="none" strike="noStrike" baseline="0" dirty="0">
                <a:solidFill>
                  <a:srgbClr val="FFFF00"/>
                </a:solidFill>
                <a:latin typeface="Arial" panose="020B0604020202020204" pitchFamily="34" charset="0"/>
                <a:cs typeface="Arial" panose="020B0604020202020204" pitchFamily="34" charset="0"/>
              </a:rPr>
              <a:t>AKADEMIA MARYNARKI WOJENNEJ (E10090628 - Poland)</a:t>
            </a:r>
            <a:endParaRPr lang="en-US" sz="2000" b="1" i="0" u="none" strike="noStrike" baseline="0" dirty="0">
              <a:solidFill>
                <a:srgbClr val="FFFF00"/>
              </a:solidFill>
              <a:latin typeface="Arial" panose="020B0604020202020204" pitchFamily="34" charset="0"/>
              <a:cs typeface="Arial" panose="020B0604020202020204" pitchFamily="34" charset="0"/>
            </a:endParaRPr>
          </a:p>
          <a:p>
            <a:r>
              <a:rPr lang="en-GB" sz="2000" b="1" i="0" u="none" strike="noStrike" baseline="0" dirty="0">
                <a:solidFill>
                  <a:srgbClr val="FFFF00"/>
                </a:solidFill>
                <a:highlight>
                  <a:srgbClr val="E96717"/>
                </a:highlight>
                <a:latin typeface="Arial" panose="020B0604020202020204" pitchFamily="34" charset="0"/>
                <a:cs typeface="Arial" panose="020B0604020202020204" pitchFamily="34" charset="0"/>
              </a:rPr>
              <a:t>LMA</a:t>
            </a:r>
            <a:r>
              <a:rPr lang="en-GB" sz="2000" b="1" i="0" u="none" strike="noStrike" baseline="0" dirty="0">
                <a:solidFill>
                  <a:srgbClr val="FFFF00"/>
                </a:solidFill>
                <a:latin typeface="Arial" panose="020B0604020202020204" pitchFamily="34" charset="0"/>
                <a:cs typeface="Arial" panose="020B0604020202020204" pitchFamily="34" charset="0"/>
              </a:rPr>
              <a:t> - Lithuanian Maritime Academy - </a:t>
            </a:r>
            <a:r>
              <a:rPr lang="en-GB" sz="2000" b="1" i="0" u="none" strike="noStrike" baseline="0" dirty="0" err="1">
                <a:solidFill>
                  <a:srgbClr val="FFFF00"/>
                </a:solidFill>
                <a:latin typeface="Arial" panose="020B0604020202020204" pitchFamily="34" charset="0"/>
                <a:cs typeface="Arial" panose="020B0604020202020204" pitchFamily="34" charset="0"/>
              </a:rPr>
              <a:t>Lietuvos</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aukstoji</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jureivystes</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mokykla</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E10108901</a:t>
            </a:r>
            <a:r>
              <a:rPr lang="en-GB" sz="2000" b="1" i="0" u="none" strike="noStrike" baseline="0" dirty="0">
                <a:solidFill>
                  <a:srgbClr val="FFFF00"/>
                </a:solidFill>
                <a:latin typeface="Arial" panose="020B0604020202020204" pitchFamily="34" charset="0"/>
                <a:cs typeface="Arial" panose="020B0604020202020204" pitchFamily="34" charset="0"/>
              </a:rPr>
              <a:t> - Lithuania)</a:t>
            </a:r>
            <a:endParaRPr lang="en-US" sz="2000" b="1" dirty="0">
              <a:solidFill>
                <a:srgbClr val="FFFF00"/>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7EE0C32D-F995-4049-8879-49D6EAE95D56}"/>
              </a:ext>
            </a:extLst>
          </p:cNvPr>
          <p:cNvGrpSpPr/>
          <p:nvPr/>
        </p:nvGrpSpPr>
        <p:grpSpPr>
          <a:xfrm>
            <a:off x="2307" y="-7926"/>
            <a:ext cx="12186519" cy="992963"/>
            <a:chOff x="2307" y="-7926"/>
            <a:chExt cx="12186519" cy="992963"/>
          </a:xfrm>
        </p:grpSpPr>
        <p:pic>
          <p:nvPicPr>
            <p:cNvPr id="11" name="Picture 10">
              <a:extLst>
                <a:ext uri="{FF2B5EF4-FFF2-40B4-BE49-F238E27FC236}">
                  <a16:creationId xmlns:a16="http://schemas.microsoft.com/office/drawing/2014/main" id="{971683A3-4A68-40D6-94A2-1555F523A1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18" name="Picture 17">
              <a:extLst>
                <a:ext uri="{FF2B5EF4-FFF2-40B4-BE49-F238E27FC236}">
                  <a16:creationId xmlns:a16="http://schemas.microsoft.com/office/drawing/2014/main" id="{E86F5F9D-410E-44EB-B43F-58428DD3B7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19" name="Rectangle 18">
              <a:extLst>
                <a:ext uri="{FF2B5EF4-FFF2-40B4-BE49-F238E27FC236}">
                  <a16:creationId xmlns:a16="http://schemas.microsoft.com/office/drawing/2014/main" id="{B693A22D-5C88-4596-8F65-C18639A7181E}"/>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20" name="Picture 19">
              <a:extLst>
                <a:ext uri="{FF2B5EF4-FFF2-40B4-BE49-F238E27FC236}">
                  <a16:creationId xmlns:a16="http://schemas.microsoft.com/office/drawing/2014/main" id="{3D2D937B-76C9-44BB-A99F-ECBE9B33A1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21" name="Picture 20">
              <a:extLst>
                <a:ext uri="{FF2B5EF4-FFF2-40B4-BE49-F238E27FC236}">
                  <a16:creationId xmlns:a16="http://schemas.microsoft.com/office/drawing/2014/main" id="{7E511DB8-B4DB-4BC6-BBC8-613E67787F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22" name="Picture 21">
              <a:extLst>
                <a:ext uri="{FF2B5EF4-FFF2-40B4-BE49-F238E27FC236}">
                  <a16:creationId xmlns:a16="http://schemas.microsoft.com/office/drawing/2014/main" id="{BBDF870B-83E9-4177-80A1-A449070319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23" name="Picture 22">
              <a:extLst>
                <a:ext uri="{FF2B5EF4-FFF2-40B4-BE49-F238E27FC236}">
                  <a16:creationId xmlns:a16="http://schemas.microsoft.com/office/drawing/2014/main" id="{3E149EF1-FEB6-49F6-8274-571ADFE3088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24" name="Picture 23" descr="logo z przezroczystym">
              <a:extLst>
                <a:ext uri="{FF2B5EF4-FFF2-40B4-BE49-F238E27FC236}">
                  <a16:creationId xmlns:a16="http://schemas.microsoft.com/office/drawing/2014/main" id="{77578084-2118-4DCA-AF7A-76C201424E6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13" name="Picture 12">
            <a:extLst>
              <a:ext uri="{FF2B5EF4-FFF2-40B4-BE49-F238E27FC236}">
                <a16:creationId xmlns:a16="http://schemas.microsoft.com/office/drawing/2014/main" id="{74B6680A-369F-4F0E-8E6C-AD64F754E69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78" y="991229"/>
            <a:ext cx="2304256" cy="869105"/>
          </a:xfrm>
          <a:prstGeom prst="rect">
            <a:avLst/>
          </a:prstGeom>
        </p:spPr>
      </p:pic>
    </p:spTree>
    <p:extLst>
      <p:ext uri="{BB962C8B-B14F-4D97-AF65-F5344CB8AC3E}">
        <p14:creationId xmlns:p14="http://schemas.microsoft.com/office/powerpoint/2010/main" val="145647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748" y="1912789"/>
            <a:ext cx="11881320" cy="4776854"/>
          </a:xfrm>
        </p:spPr>
        <p:txBody>
          <a:bodyPr>
            <a:noAutofit/>
          </a:bodyPr>
          <a:lstStyle/>
          <a:p>
            <a:r>
              <a:rPr lang="en-US" sz="2600" dirty="0">
                <a:solidFill>
                  <a:schemeClr val="bg1"/>
                </a:solidFill>
              </a:rPr>
              <a:t>PRU is in charge with the coordination </a:t>
            </a:r>
            <a:r>
              <a:rPr lang="ro-RO" sz="2600" dirty="0">
                <a:solidFill>
                  <a:schemeClr val="bg1"/>
                </a:solidFill>
              </a:rPr>
              <a:t>of </a:t>
            </a:r>
            <a:r>
              <a:rPr lang="ro-RO" sz="2600" b="1" dirty="0">
                <a:solidFill>
                  <a:srgbClr val="FFFF00"/>
                </a:solidFill>
              </a:rPr>
              <a:t>curriculum </a:t>
            </a:r>
            <a:r>
              <a:rPr lang="en-US" sz="2600" b="1" dirty="0">
                <a:solidFill>
                  <a:srgbClr val="FFFF00"/>
                </a:solidFill>
              </a:rPr>
              <a:t>development</a:t>
            </a:r>
            <a:r>
              <a:rPr lang="ro-RO" sz="2600" b="1" dirty="0">
                <a:solidFill>
                  <a:srgbClr val="FFFF00"/>
                </a:solidFill>
              </a:rPr>
              <a:t> of  </a:t>
            </a:r>
            <a:r>
              <a:rPr lang="ro-RO" sz="2600" b="1" dirty="0" err="1">
                <a:solidFill>
                  <a:srgbClr val="FFFF00"/>
                </a:solidFill>
              </a:rPr>
              <a:t>course</a:t>
            </a:r>
            <a:r>
              <a:rPr lang="ro-RO" sz="2600" b="1" dirty="0">
                <a:solidFill>
                  <a:srgbClr val="FFFF00"/>
                </a:solidFill>
              </a:rPr>
              <a:t> module on </a:t>
            </a:r>
            <a:r>
              <a:rPr lang="en-US" sz="2600" b="1" dirty="0">
                <a:solidFill>
                  <a:srgbClr val="FFFF00"/>
                </a:solidFill>
              </a:rPr>
              <a:t>“Engine Room Watchkeeping"</a:t>
            </a:r>
            <a:r>
              <a:rPr lang="en-US" sz="2600" dirty="0">
                <a:solidFill>
                  <a:schemeClr val="bg1"/>
                </a:solidFill>
              </a:rPr>
              <a:t>  </a:t>
            </a:r>
            <a:r>
              <a:rPr lang="en-US" sz="2600" b="1" dirty="0">
                <a:solidFill>
                  <a:srgbClr val="FFFF00"/>
                </a:solidFill>
              </a:rPr>
              <a:t>28 hours </a:t>
            </a:r>
            <a:r>
              <a:rPr lang="en-US" sz="2600" dirty="0">
                <a:solidFill>
                  <a:schemeClr val="bg1"/>
                </a:solidFill>
              </a:rPr>
              <a:t>(seminar - 14 hours + simulator/laboratory – 14 hours) + </a:t>
            </a:r>
            <a:r>
              <a:rPr lang="en-US" sz="2600" b="1" dirty="0">
                <a:solidFill>
                  <a:srgbClr val="FFFF00"/>
                </a:solidFill>
              </a:rPr>
              <a:t>5</a:t>
            </a:r>
            <a:r>
              <a:rPr lang="ro-RO" sz="2600" b="1" dirty="0">
                <a:solidFill>
                  <a:srgbClr val="FFFF00"/>
                </a:solidFill>
              </a:rPr>
              <a:t> video </a:t>
            </a:r>
            <a:r>
              <a:rPr lang="ro-RO" sz="2600" b="1" dirty="0" err="1">
                <a:solidFill>
                  <a:srgbClr val="FFFF00"/>
                </a:solidFill>
              </a:rPr>
              <a:t>tutorials</a:t>
            </a:r>
            <a:r>
              <a:rPr lang="en-US" sz="2600" b="1" dirty="0">
                <a:solidFill>
                  <a:srgbClr val="FFFF00"/>
                </a:solidFill>
              </a:rPr>
              <a:t> </a:t>
            </a:r>
            <a:r>
              <a:rPr lang="en-US" sz="2600" dirty="0">
                <a:solidFill>
                  <a:schemeClr val="bg1"/>
                </a:solidFill>
              </a:rPr>
              <a:t>from selected simulators.</a:t>
            </a:r>
          </a:p>
          <a:p>
            <a:r>
              <a:rPr lang="en-US" sz="2600" dirty="0">
                <a:solidFill>
                  <a:schemeClr val="bg1"/>
                </a:solidFill>
              </a:rPr>
              <a:t>PRU will deliver the course of</a:t>
            </a:r>
            <a:r>
              <a:rPr lang="ro-RO" sz="2600" b="1" dirty="0">
                <a:solidFill>
                  <a:srgbClr val="FFFF00"/>
                </a:solidFill>
              </a:rPr>
              <a:t> </a:t>
            </a:r>
            <a:r>
              <a:rPr lang="en-US" sz="2600" b="1" dirty="0">
                <a:solidFill>
                  <a:srgbClr val="FFFF00"/>
                </a:solidFill>
              </a:rPr>
              <a:t>“Engine Room Watchkeeping "</a:t>
            </a:r>
            <a:r>
              <a:rPr lang="en-US" sz="2600" dirty="0">
                <a:solidFill>
                  <a:schemeClr val="bg1"/>
                </a:solidFill>
              </a:rPr>
              <a:t> for 50 students – capture recording of </a:t>
            </a:r>
            <a:r>
              <a:rPr lang="en-US" sz="2600" b="1" dirty="0">
                <a:solidFill>
                  <a:srgbClr val="FFFF00"/>
                </a:solidFill>
              </a:rPr>
              <a:t>7</a:t>
            </a:r>
            <a:r>
              <a:rPr lang="ro-RO" sz="2600" b="1" dirty="0">
                <a:solidFill>
                  <a:srgbClr val="FFFF00"/>
                </a:solidFill>
              </a:rPr>
              <a:t> </a:t>
            </a:r>
            <a:r>
              <a:rPr lang="en-US" sz="2600" b="1" dirty="0">
                <a:solidFill>
                  <a:srgbClr val="FFFF00"/>
                </a:solidFill>
              </a:rPr>
              <a:t>topics </a:t>
            </a:r>
            <a:r>
              <a:rPr lang="en-US" sz="2600" dirty="0">
                <a:solidFill>
                  <a:schemeClr val="bg1"/>
                </a:solidFill>
              </a:rPr>
              <a:t>(theory) and </a:t>
            </a:r>
            <a:r>
              <a:rPr lang="en-US" sz="2600" b="1" dirty="0">
                <a:solidFill>
                  <a:srgbClr val="FFFF00"/>
                </a:solidFill>
              </a:rPr>
              <a:t>7 practical exercises </a:t>
            </a:r>
            <a:r>
              <a:rPr lang="en-US" sz="2600" dirty="0">
                <a:solidFill>
                  <a:schemeClr val="bg1"/>
                </a:solidFill>
              </a:rPr>
              <a:t>(simulator/laboratory training),</a:t>
            </a:r>
            <a:r>
              <a:rPr lang="en-US" sz="2600" b="1" dirty="0">
                <a:solidFill>
                  <a:srgbClr val="FFFF00"/>
                </a:solidFill>
              </a:rPr>
              <a:t> </a:t>
            </a:r>
            <a:r>
              <a:rPr lang="en-US" sz="2600" dirty="0">
                <a:solidFill>
                  <a:schemeClr val="bg1"/>
                </a:solidFill>
              </a:rPr>
              <a:t>out of which min. 5 video tutorials in the simulator/laboratory training.</a:t>
            </a:r>
          </a:p>
          <a:p>
            <a:r>
              <a:rPr lang="en-US" sz="2600" dirty="0">
                <a:solidFill>
                  <a:schemeClr val="bg1"/>
                </a:solidFill>
              </a:rPr>
              <a:t>PRU will elaborate 1 study in </a:t>
            </a:r>
            <a:r>
              <a:rPr lang="en-US" sz="2600" dirty="0" err="1">
                <a:solidFill>
                  <a:schemeClr val="bg1"/>
                </a:solidFill>
              </a:rPr>
              <a:t>O4</a:t>
            </a:r>
            <a:r>
              <a:rPr lang="en-US" sz="2600" dirty="0">
                <a:solidFill>
                  <a:schemeClr val="bg1"/>
                </a:solidFill>
              </a:rPr>
              <a:t>: </a:t>
            </a:r>
            <a:r>
              <a:rPr lang="en-GB" sz="2600" b="0" i="1" u="none" strike="noStrike" baseline="0" dirty="0">
                <a:solidFill>
                  <a:srgbClr val="FFFF00"/>
                </a:solidFill>
              </a:rPr>
              <a:t>Evaluation methods for students on learning by simulating environment </a:t>
            </a:r>
            <a:r>
              <a:rPr lang="en-US" sz="2600" dirty="0">
                <a:solidFill>
                  <a:schemeClr val="bg1"/>
                </a:solidFill>
              </a:rPr>
              <a:t>.</a:t>
            </a:r>
            <a:endParaRPr lang="ro-RO" sz="2600" dirty="0">
              <a:solidFill>
                <a:schemeClr val="bg1"/>
              </a:solidFill>
            </a:endParaRPr>
          </a:p>
          <a:p>
            <a:r>
              <a:rPr lang="en-US" sz="2600" dirty="0">
                <a:solidFill>
                  <a:schemeClr val="bg1"/>
                </a:solidFill>
              </a:rPr>
              <a:t>During </a:t>
            </a:r>
            <a:r>
              <a:rPr lang="en-GB" b="1" dirty="0" err="1">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M14</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April </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202</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3</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ro-RO" dirty="0">
                <a:solidFill>
                  <a:schemeClr val="bg1"/>
                </a:solidFill>
              </a:rPr>
              <a:t>-</a:t>
            </a:r>
            <a:r>
              <a:rPr lang="en-US" dirty="0">
                <a:solidFill>
                  <a:schemeClr val="bg1"/>
                </a:solidFill>
              </a:rPr>
              <a:t> </a:t>
            </a:r>
            <a:r>
              <a:rPr lang="en-US" sz="2600" dirty="0">
                <a:solidFill>
                  <a:schemeClr val="bg1"/>
                </a:solidFill>
              </a:rPr>
              <a:t>will organized in Istanbul-Tuzla </a:t>
            </a:r>
            <a:r>
              <a:rPr lang="en-US" sz="2600" b="1" dirty="0">
                <a:solidFill>
                  <a:srgbClr val="FFFF00"/>
                </a:solidFill>
              </a:rPr>
              <a:t>1 training sessions with a duration of 5 days each</a:t>
            </a:r>
            <a:r>
              <a:rPr lang="en-US" sz="2600" dirty="0">
                <a:solidFill>
                  <a:schemeClr val="bg1"/>
                </a:solidFill>
              </a:rPr>
              <a:t>, for students, </a:t>
            </a:r>
            <a:r>
              <a:rPr lang="en-GB" sz="2600" b="1" dirty="0">
                <a:solidFill>
                  <a:srgbClr val="FFC000"/>
                </a:solidFill>
              </a:rPr>
              <a:t>Watchkeeping course on engine room simulator for engine cadets – blended training session practice to virtual</a:t>
            </a:r>
            <a:r>
              <a:rPr lang="en-US" sz="2800" dirty="0">
                <a:solidFill>
                  <a:schemeClr val="bg1"/>
                </a:solidFill>
              </a:rPr>
              <a:t>.</a:t>
            </a: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1180459" y="1055892"/>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en-US" sz="2900" b="1" dirty="0">
                <a:solidFill>
                  <a:srgbClr val="FFC000"/>
                </a:solidFill>
              </a:rPr>
              <a:t>PRU</a:t>
            </a:r>
            <a:r>
              <a:rPr lang="ro-RO" sz="2900" b="1" dirty="0">
                <a:solidFill>
                  <a:srgbClr val="FFC000"/>
                </a:solidFill>
              </a:rPr>
              <a:t> </a:t>
            </a:r>
            <a:r>
              <a:rPr lang="en-US" sz="2900" b="1" dirty="0">
                <a:solidFill>
                  <a:srgbClr val="FFC000"/>
                </a:solidFill>
              </a:rPr>
              <a:t>Responsibilities (</a:t>
            </a:r>
            <a:r>
              <a:rPr lang="en-US" sz="2900" b="1" dirty="0" err="1">
                <a:solidFill>
                  <a:srgbClr val="FFC000"/>
                </a:solidFill>
              </a:rPr>
              <a:t>cont</a:t>
            </a:r>
            <a:r>
              <a:rPr lang="en-US" sz="2900" b="1" dirty="0">
                <a:solidFill>
                  <a:srgbClr val="FFC000"/>
                </a:solidFill>
              </a:rPr>
              <a:t>)</a:t>
            </a:r>
          </a:p>
        </p:txBody>
      </p:sp>
      <p:grpSp>
        <p:nvGrpSpPr>
          <p:cNvPr id="5" name="Group 4">
            <a:extLst>
              <a:ext uri="{FF2B5EF4-FFF2-40B4-BE49-F238E27FC236}">
                <a16:creationId xmlns:a16="http://schemas.microsoft.com/office/drawing/2014/main" id="{132C3D07-A395-4353-A2D6-922897557643}"/>
              </a:ext>
            </a:extLst>
          </p:cNvPr>
          <p:cNvGrpSpPr/>
          <p:nvPr/>
        </p:nvGrpSpPr>
        <p:grpSpPr>
          <a:xfrm>
            <a:off x="2307" y="-7926"/>
            <a:ext cx="12186519" cy="992963"/>
            <a:chOff x="2307" y="-7926"/>
            <a:chExt cx="12186519" cy="992963"/>
          </a:xfrm>
        </p:grpSpPr>
        <p:pic>
          <p:nvPicPr>
            <p:cNvPr id="6" name="Picture 5">
              <a:extLst>
                <a:ext uri="{FF2B5EF4-FFF2-40B4-BE49-F238E27FC236}">
                  <a16:creationId xmlns:a16="http://schemas.microsoft.com/office/drawing/2014/main" id="{9114D570-7E56-4416-9E22-8C2CB45C9E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7" name="Picture 6">
              <a:extLst>
                <a:ext uri="{FF2B5EF4-FFF2-40B4-BE49-F238E27FC236}">
                  <a16:creationId xmlns:a16="http://schemas.microsoft.com/office/drawing/2014/main" id="{FDA8D104-D901-4972-874F-59EC28EA7D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8" name="Rectangle 7">
              <a:extLst>
                <a:ext uri="{FF2B5EF4-FFF2-40B4-BE49-F238E27FC236}">
                  <a16:creationId xmlns:a16="http://schemas.microsoft.com/office/drawing/2014/main" id="{89AA2DC4-B08E-4835-B628-C1BE938A9880}"/>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9" name="Picture 8">
              <a:extLst>
                <a:ext uri="{FF2B5EF4-FFF2-40B4-BE49-F238E27FC236}">
                  <a16:creationId xmlns:a16="http://schemas.microsoft.com/office/drawing/2014/main" id="{E786D8C7-74B9-41C1-9A89-9608E118DA2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10" name="Picture 9">
              <a:extLst>
                <a:ext uri="{FF2B5EF4-FFF2-40B4-BE49-F238E27FC236}">
                  <a16:creationId xmlns:a16="http://schemas.microsoft.com/office/drawing/2014/main" id="{629ECD2E-8A2C-4817-8CD2-EBEB30700F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11" name="Picture 10">
              <a:extLst>
                <a:ext uri="{FF2B5EF4-FFF2-40B4-BE49-F238E27FC236}">
                  <a16:creationId xmlns:a16="http://schemas.microsoft.com/office/drawing/2014/main" id="{8360B79D-2C71-4A6F-A540-F2D39F5EF6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12" name="Picture 11">
              <a:extLst>
                <a:ext uri="{FF2B5EF4-FFF2-40B4-BE49-F238E27FC236}">
                  <a16:creationId xmlns:a16="http://schemas.microsoft.com/office/drawing/2014/main" id="{969B8646-43D4-4D23-A670-67B77DC01E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13" name="Picture 12" descr="logo z przezroczystym">
              <a:extLst>
                <a:ext uri="{FF2B5EF4-FFF2-40B4-BE49-F238E27FC236}">
                  <a16:creationId xmlns:a16="http://schemas.microsoft.com/office/drawing/2014/main" id="{A79F185A-2EE9-4013-B3DC-96F5CE97075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14" name="Picture 13">
            <a:extLst>
              <a:ext uri="{FF2B5EF4-FFF2-40B4-BE49-F238E27FC236}">
                <a16:creationId xmlns:a16="http://schemas.microsoft.com/office/drawing/2014/main" id="{A86A49A6-105B-4A5B-96A4-88EF26A8D64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7748" y="921710"/>
            <a:ext cx="2304256" cy="869105"/>
          </a:xfrm>
          <a:prstGeom prst="rect">
            <a:avLst/>
          </a:prstGeom>
        </p:spPr>
      </p:pic>
    </p:spTree>
    <p:extLst>
      <p:ext uri="{BB962C8B-B14F-4D97-AF65-F5344CB8AC3E}">
        <p14:creationId xmlns:p14="http://schemas.microsoft.com/office/powerpoint/2010/main" val="324577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194" y="1904932"/>
            <a:ext cx="12188825" cy="2386844"/>
          </a:xfrm>
        </p:spPr>
        <p:txBody>
          <a:bodyPr>
            <a:noAutofit/>
          </a:bodyPr>
          <a:lstStyle/>
          <a:p>
            <a:r>
              <a:rPr lang="en-US" dirty="0">
                <a:solidFill>
                  <a:schemeClr val="bg1"/>
                </a:solidFill>
              </a:rPr>
              <a:t>NVNA will organize in Varna</a:t>
            </a:r>
            <a:r>
              <a:rPr lang="ro-RO" dirty="0">
                <a:solidFill>
                  <a:schemeClr val="bg1"/>
                </a:solidFill>
              </a:rPr>
              <a:t>,</a:t>
            </a:r>
            <a:r>
              <a:rPr lang="en-US" dirty="0">
                <a:solidFill>
                  <a:schemeClr val="bg1"/>
                </a:solidFill>
              </a:rPr>
              <a:t> the TM4 </a:t>
            </a:r>
            <a:r>
              <a:rPr lang="en-GB" b="1" i="0" u="none" strike="noStrike" baseline="0" dirty="0">
                <a:solidFill>
                  <a:srgbClr val="FFFF00"/>
                </a:solidFill>
                <a:latin typeface="FreeSans"/>
              </a:rPr>
              <a:t>Learning and training resources digitalization</a:t>
            </a:r>
            <a:r>
              <a:rPr lang="ro-RO" dirty="0">
                <a:solidFill>
                  <a:schemeClr val="bg1"/>
                </a:solidFill>
              </a:rPr>
              <a:t> </a:t>
            </a:r>
            <a:r>
              <a:rPr lang="en-US" dirty="0">
                <a:solidFill>
                  <a:schemeClr val="bg1"/>
                </a:solidFill>
              </a:rPr>
              <a:t>gathering the 3 members</a:t>
            </a:r>
            <a:r>
              <a:rPr lang="ro-RO" dirty="0">
                <a:solidFill>
                  <a:schemeClr val="bg1"/>
                </a:solidFill>
              </a:rPr>
              <a:t> </a:t>
            </a:r>
            <a:r>
              <a:rPr lang="en-US" dirty="0">
                <a:solidFill>
                  <a:schemeClr val="bg1"/>
                </a:solidFill>
              </a:rPr>
              <a:t>of each partner </a:t>
            </a:r>
            <a:r>
              <a:rPr lang="ro-RO" dirty="0">
                <a:solidFill>
                  <a:schemeClr val="bg1"/>
                </a:solidFill>
              </a:rPr>
              <a:t>in </a:t>
            </a:r>
            <a:r>
              <a:rPr lang="en-GB" b="1" dirty="0" err="1">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M1</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7 </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May-June </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202</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3</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n-US" dirty="0">
                <a:solidFill>
                  <a:schemeClr val="bg1"/>
                </a:solidFill>
              </a:rPr>
              <a:t>. </a:t>
            </a:r>
            <a:endParaRPr lang="ro-RO" dirty="0">
              <a:solidFill>
                <a:schemeClr val="bg1"/>
              </a:solidFill>
            </a:endParaRPr>
          </a:p>
          <a:p>
            <a:r>
              <a:rPr lang="en-US" dirty="0">
                <a:solidFill>
                  <a:schemeClr val="bg1"/>
                </a:solidFill>
              </a:rPr>
              <a:t>NVNA will organize in Varna</a:t>
            </a:r>
            <a:r>
              <a:rPr lang="ro-RO" dirty="0">
                <a:solidFill>
                  <a:schemeClr val="bg1"/>
                </a:solidFill>
              </a:rPr>
              <a:t>,</a:t>
            </a:r>
            <a:r>
              <a:rPr lang="en-US" dirty="0">
                <a:solidFill>
                  <a:schemeClr val="bg1"/>
                </a:solidFill>
              </a:rPr>
              <a:t> the </a:t>
            </a:r>
            <a:r>
              <a:rPr lang="en-US" dirty="0" err="1">
                <a:solidFill>
                  <a:schemeClr val="bg1"/>
                </a:solidFill>
              </a:rPr>
              <a:t>E4</a:t>
            </a:r>
            <a:r>
              <a:rPr lang="en-US" dirty="0">
                <a:solidFill>
                  <a:schemeClr val="bg1"/>
                </a:solidFill>
              </a:rPr>
              <a:t> </a:t>
            </a:r>
            <a:r>
              <a:rPr lang="en-GB" b="1" i="0" u="none" strike="noStrike" baseline="0" dirty="0">
                <a:solidFill>
                  <a:srgbClr val="FFFF00"/>
                </a:solidFill>
                <a:latin typeface="FreeSans"/>
              </a:rPr>
              <a:t>Simulation facilities potential for maritime scientific research  </a:t>
            </a:r>
            <a:r>
              <a:rPr lang="en-US" dirty="0">
                <a:solidFill>
                  <a:schemeClr val="bg1"/>
                </a:solidFill>
              </a:rPr>
              <a:t>for 30 local and 10 international participants </a:t>
            </a:r>
            <a:r>
              <a:rPr lang="ro-RO" dirty="0">
                <a:solidFill>
                  <a:schemeClr val="bg1"/>
                </a:solidFill>
              </a:rPr>
              <a:t>in </a:t>
            </a:r>
            <a:r>
              <a:rPr lang="en-GB" b="1" dirty="0" err="1">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M1</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7 </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May-June </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202</a:t>
            </a:r>
            <a:r>
              <a:rPr lang="en-US"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3</a:t>
            </a:r>
            <a:r>
              <a:rPr lang="ro-RO" b="1"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n-US" dirty="0">
                <a:solidFill>
                  <a:schemeClr val="bg1"/>
                </a:solidFill>
              </a:rPr>
              <a:t>. </a:t>
            </a:r>
            <a:endParaRPr lang="ro-RO" dirty="0">
              <a:solidFill>
                <a:schemeClr val="bg1"/>
              </a:solidFill>
            </a:endParaRPr>
          </a:p>
          <a:p>
            <a:r>
              <a:rPr lang="en-US" dirty="0">
                <a:solidFill>
                  <a:schemeClr val="bg1"/>
                </a:solidFill>
              </a:rPr>
              <a:t>NVNA is the</a:t>
            </a:r>
            <a:r>
              <a:rPr lang="ro-RO" dirty="0">
                <a:solidFill>
                  <a:schemeClr val="bg1"/>
                </a:solidFill>
              </a:rPr>
              <a:t> </a:t>
            </a:r>
            <a:r>
              <a:rPr lang="ro-RO" b="1" dirty="0">
                <a:solidFill>
                  <a:srgbClr val="FFFF00"/>
                </a:solidFill>
              </a:rPr>
              <a:t>T</a:t>
            </a:r>
            <a:r>
              <a:rPr lang="en-US" b="1" dirty="0">
                <a:solidFill>
                  <a:srgbClr val="FFFF00"/>
                </a:solidFill>
              </a:rPr>
              <a:t>ask</a:t>
            </a:r>
            <a:r>
              <a:rPr lang="ro-RO" b="1" dirty="0">
                <a:solidFill>
                  <a:srgbClr val="FFFF00"/>
                </a:solidFill>
              </a:rPr>
              <a:t> </a:t>
            </a:r>
            <a:r>
              <a:rPr lang="en-US" b="1" dirty="0">
                <a:solidFill>
                  <a:srgbClr val="FFFF00"/>
                </a:solidFill>
              </a:rPr>
              <a:t>leader for </a:t>
            </a:r>
            <a:r>
              <a:rPr lang="en-US" b="1" dirty="0" err="1">
                <a:solidFill>
                  <a:srgbClr val="FFFF00"/>
                </a:solidFill>
              </a:rPr>
              <a:t>O4</a:t>
            </a:r>
            <a:r>
              <a:rPr lang="en-US" b="1" dirty="0">
                <a:solidFill>
                  <a:srgbClr val="FFFF00"/>
                </a:solidFill>
              </a:rPr>
              <a:t>.</a:t>
            </a:r>
            <a:endParaRPr lang="ro-RO" b="1" dirty="0">
              <a:solidFill>
                <a:srgbClr val="FFFF00"/>
              </a:solidFill>
            </a:endParaRP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1180459" y="959801"/>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en-US" sz="2900" b="1" dirty="0">
                <a:solidFill>
                  <a:srgbClr val="FFC000"/>
                </a:solidFill>
              </a:rPr>
              <a:t>NVNA</a:t>
            </a:r>
            <a:r>
              <a:rPr lang="ro-RO" sz="2900" b="1" dirty="0">
                <a:solidFill>
                  <a:srgbClr val="FFC000"/>
                </a:solidFill>
              </a:rPr>
              <a:t> </a:t>
            </a:r>
            <a:r>
              <a:rPr lang="en-US" sz="2900" b="1" dirty="0" err="1">
                <a:solidFill>
                  <a:srgbClr val="FFC000"/>
                </a:solidFill>
              </a:rPr>
              <a:t>Responsabilities</a:t>
            </a:r>
            <a:endParaRPr lang="en-US" sz="2900" b="1" dirty="0">
              <a:solidFill>
                <a:srgbClr val="FFC000"/>
              </a:solidFill>
            </a:endParaRPr>
          </a:p>
        </p:txBody>
      </p:sp>
      <p:pic>
        <p:nvPicPr>
          <p:cNvPr id="5" name="Picture 4">
            <a:extLst>
              <a:ext uri="{FF2B5EF4-FFF2-40B4-BE49-F238E27FC236}">
                <a16:creationId xmlns:a16="http://schemas.microsoft.com/office/drawing/2014/main" id="{27F3CF32-3289-4972-9166-33690CBF27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397" y="4408948"/>
            <a:ext cx="10116029" cy="2386844"/>
          </a:xfrm>
          <a:prstGeom prst="rect">
            <a:avLst/>
          </a:prstGeom>
        </p:spPr>
      </p:pic>
      <p:grpSp>
        <p:nvGrpSpPr>
          <p:cNvPr id="6" name="Group 5">
            <a:extLst>
              <a:ext uri="{FF2B5EF4-FFF2-40B4-BE49-F238E27FC236}">
                <a16:creationId xmlns:a16="http://schemas.microsoft.com/office/drawing/2014/main" id="{AAB4B3C1-765A-448B-ABA4-3EE391C7ACE8}"/>
              </a:ext>
            </a:extLst>
          </p:cNvPr>
          <p:cNvGrpSpPr/>
          <p:nvPr/>
        </p:nvGrpSpPr>
        <p:grpSpPr>
          <a:xfrm>
            <a:off x="2307" y="-7926"/>
            <a:ext cx="12186519" cy="992963"/>
            <a:chOff x="2307" y="-7926"/>
            <a:chExt cx="12186519" cy="992963"/>
          </a:xfrm>
        </p:grpSpPr>
        <p:pic>
          <p:nvPicPr>
            <p:cNvPr id="7" name="Picture 6">
              <a:extLst>
                <a:ext uri="{FF2B5EF4-FFF2-40B4-BE49-F238E27FC236}">
                  <a16:creationId xmlns:a16="http://schemas.microsoft.com/office/drawing/2014/main" id="{C6A3216B-5EA3-4B78-9B0E-CC27A0101A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8" name="Picture 7">
              <a:extLst>
                <a:ext uri="{FF2B5EF4-FFF2-40B4-BE49-F238E27FC236}">
                  <a16:creationId xmlns:a16="http://schemas.microsoft.com/office/drawing/2014/main" id="{03F7E4E9-5808-46CD-A516-8713E202BE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9" name="Rectangle 8">
              <a:extLst>
                <a:ext uri="{FF2B5EF4-FFF2-40B4-BE49-F238E27FC236}">
                  <a16:creationId xmlns:a16="http://schemas.microsoft.com/office/drawing/2014/main" id="{FC018C01-E64F-4E36-9A44-C75116947BB3}"/>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10" name="Picture 9">
              <a:extLst>
                <a:ext uri="{FF2B5EF4-FFF2-40B4-BE49-F238E27FC236}">
                  <a16:creationId xmlns:a16="http://schemas.microsoft.com/office/drawing/2014/main" id="{A8A1ECC3-78DD-4630-94D9-F069F40D893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11" name="Picture 10">
              <a:extLst>
                <a:ext uri="{FF2B5EF4-FFF2-40B4-BE49-F238E27FC236}">
                  <a16:creationId xmlns:a16="http://schemas.microsoft.com/office/drawing/2014/main" id="{C27CEA62-75E0-440D-8FFF-AC449705D0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12" name="Picture 11">
              <a:extLst>
                <a:ext uri="{FF2B5EF4-FFF2-40B4-BE49-F238E27FC236}">
                  <a16:creationId xmlns:a16="http://schemas.microsoft.com/office/drawing/2014/main" id="{8ABB08C0-E4A5-4273-AE64-329ECD486F0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13" name="Picture 12">
              <a:extLst>
                <a:ext uri="{FF2B5EF4-FFF2-40B4-BE49-F238E27FC236}">
                  <a16:creationId xmlns:a16="http://schemas.microsoft.com/office/drawing/2014/main" id="{C757B764-0E74-4BEB-897B-BA2E07CF626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14" name="Picture 13" descr="logo z przezroczystym">
              <a:extLst>
                <a:ext uri="{FF2B5EF4-FFF2-40B4-BE49-F238E27FC236}">
                  <a16:creationId xmlns:a16="http://schemas.microsoft.com/office/drawing/2014/main" id="{F1C6A708-EC98-4942-8177-772E971CDE9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15" name="Picture 14">
            <a:extLst>
              <a:ext uri="{FF2B5EF4-FFF2-40B4-BE49-F238E27FC236}">
                <a16:creationId xmlns:a16="http://schemas.microsoft.com/office/drawing/2014/main" id="{EE7F91EA-BFFF-4000-972F-7E8A5AEA2F9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7022" y="883735"/>
            <a:ext cx="2304256" cy="869105"/>
          </a:xfrm>
          <a:prstGeom prst="rect">
            <a:avLst/>
          </a:prstGeom>
        </p:spPr>
      </p:pic>
    </p:spTree>
    <p:extLst>
      <p:ext uri="{BB962C8B-B14F-4D97-AF65-F5344CB8AC3E}">
        <p14:creationId xmlns:p14="http://schemas.microsoft.com/office/powerpoint/2010/main" val="279506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595" y="1906129"/>
            <a:ext cx="11881320" cy="5353427"/>
          </a:xfrm>
        </p:spPr>
        <p:txBody>
          <a:bodyPr>
            <a:noAutofit/>
          </a:bodyPr>
          <a:lstStyle/>
          <a:p>
            <a:r>
              <a:rPr lang="en-US" sz="2700" dirty="0">
                <a:solidFill>
                  <a:schemeClr val="bg1"/>
                </a:solidFill>
              </a:rPr>
              <a:t>NVNA is in charge with the coordination </a:t>
            </a:r>
            <a:r>
              <a:rPr lang="ro-RO" sz="2700" dirty="0">
                <a:solidFill>
                  <a:schemeClr val="bg1"/>
                </a:solidFill>
              </a:rPr>
              <a:t>of </a:t>
            </a:r>
            <a:r>
              <a:rPr lang="ro-RO" sz="2700" b="1" dirty="0">
                <a:solidFill>
                  <a:srgbClr val="FFFF00"/>
                </a:solidFill>
              </a:rPr>
              <a:t>curriculum </a:t>
            </a:r>
            <a:r>
              <a:rPr lang="en-US" sz="2700" b="1" dirty="0">
                <a:solidFill>
                  <a:srgbClr val="FFFF00"/>
                </a:solidFill>
              </a:rPr>
              <a:t>development</a:t>
            </a:r>
            <a:r>
              <a:rPr lang="ro-RO" sz="2700" b="1" dirty="0">
                <a:solidFill>
                  <a:srgbClr val="FFFF00"/>
                </a:solidFill>
              </a:rPr>
              <a:t> of  </a:t>
            </a:r>
            <a:r>
              <a:rPr lang="ro-RO" sz="2700" b="1" dirty="0" err="1">
                <a:solidFill>
                  <a:srgbClr val="FFFF00"/>
                </a:solidFill>
              </a:rPr>
              <a:t>course</a:t>
            </a:r>
            <a:r>
              <a:rPr lang="ro-RO" sz="2700" b="1" dirty="0">
                <a:solidFill>
                  <a:srgbClr val="FFFF00"/>
                </a:solidFill>
              </a:rPr>
              <a:t> module on </a:t>
            </a:r>
            <a:r>
              <a:rPr lang="en-US" sz="2700" b="1" dirty="0">
                <a:solidFill>
                  <a:srgbClr val="FFFF00"/>
                </a:solidFill>
              </a:rPr>
              <a:t>“Radar Navigation“    28 hours </a:t>
            </a:r>
            <a:r>
              <a:rPr lang="en-US" sz="2700" dirty="0">
                <a:solidFill>
                  <a:schemeClr val="bg1"/>
                </a:solidFill>
              </a:rPr>
              <a:t>(seminar - 14 hours + simulator/laboratory – 14 hours) + </a:t>
            </a:r>
            <a:r>
              <a:rPr lang="en-US" sz="2700" b="1" dirty="0">
                <a:solidFill>
                  <a:srgbClr val="FFFF00"/>
                </a:solidFill>
              </a:rPr>
              <a:t>5</a:t>
            </a:r>
            <a:r>
              <a:rPr lang="ro-RO" sz="2700" b="1" dirty="0">
                <a:solidFill>
                  <a:srgbClr val="FFFF00"/>
                </a:solidFill>
              </a:rPr>
              <a:t> video </a:t>
            </a:r>
            <a:r>
              <a:rPr lang="ro-RO" sz="2700" b="1" dirty="0" err="1">
                <a:solidFill>
                  <a:srgbClr val="FFFF00"/>
                </a:solidFill>
              </a:rPr>
              <a:t>tutorials</a:t>
            </a:r>
            <a:r>
              <a:rPr lang="en-US" sz="2700" b="1" dirty="0">
                <a:solidFill>
                  <a:srgbClr val="FFFF00"/>
                </a:solidFill>
              </a:rPr>
              <a:t> </a:t>
            </a:r>
            <a:r>
              <a:rPr lang="en-US" sz="2700" dirty="0">
                <a:solidFill>
                  <a:schemeClr val="bg1"/>
                </a:solidFill>
              </a:rPr>
              <a:t>from selected simulators.</a:t>
            </a:r>
          </a:p>
          <a:p>
            <a:r>
              <a:rPr lang="en-US" sz="2700" dirty="0">
                <a:solidFill>
                  <a:schemeClr val="bg1"/>
                </a:solidFill>
              </a:rPr>
              <a:t>NVNA will deliver the course of</a:t>
            </a:r>
            <a:r>
              <a:rPr lang="ro-RO" sz="2700" b="1" dirty="0">
                <a:solidFill>
                  <a:srgbClr val="FFFF00"/>
                </a:solidFill>
              </a:rPr>
              <a:t> </a:t>
            </a:r>
            <a:r>
              <a:rPr lang="en-US" sz="2700" b="1" dirty="0">
                <a:solidFill>
                  <a:srgbClr val="FFFF00"/>
                </a:solidFill>
              </a:rPr>
              <a:t>“Radar Navigation"</a:t>
            </a:r>
            <a:r>
              <a:rPr lang="en-US" sz="2700" dirty="0">
                <a:solidFill>
                  <a:schemeClr val="bg1"/>
                </a:solidFill>
              </a:rPr>
              <a:t> for 50 students – capture recording of </a:t>
            </a:r>
            <a:r>
              <a:rPr lang="en-US" sz="2700" b="1" dirty="0">
                <a:solidFill>
                  <a:srgbClr val="FFFF00"/>
                </a:solidFill>
              </a:rPr>
              <a:t>7</a:t>
            </a:r>
            <a:r>
              <a:rPr lang="ro-RO" sz="2700" b="1" dirty="0">
                <a:solidFill>
                  <a:srgbClr val="FFFF00"/>
                </a:solidFill>
              </a:rPr>
              <a:t> </a:t>
            </a:r>
            <a:r>
              <a:rPr lang="en-US" sz="2700" b="1" dirty="0">
                <a:solidFill>
                  <a:srgbClr val="FFFF00"/>
                </a:solidFill>
              </a:rPr>
              <a:t>topics </a:t>
            </a:r>
            <a:r>
              <a:rPr lang="en-US" sz="2700" dirty="0">
                <a:solidFill>
                  <a:schemeClr val="bg1"/>
                </a:solidFill>
              </a:rPr>
              <a:t>(theory) and </a:t>
            </a:r>
            <a:r>
              <a:rPr lang="en-US" sz="2700" b="1" dirty="0">
                <a:solidFill>
                  <a:srgbClr val="FFFF00"/>
                </a:solidFill>
              </a:rPr>
              <a:t>7 practical exercises </a:t>
            </a:r>
            <a:r>
              <a:rPr lang="en-US" sz="2700" dirty="0">
                <a:solidFill>
                  <a:schemeClr val="bg1"/>
                </a:solidFill>
              </a:rPr>
              <a:t>(simulator/laboratory training),</a:t>
            </a:r>
            <a:r>
              <a:rPr lang="en-US" sz="2700" b="1" dirty="0">
                <a:solidFill>
                  <a:srgbClr val="FFFF00"/>
                </a:solidFill>
              </a:rPr>
              <a:t> </a:t>
            </a:r>
            <a:r>
              <a:rPr lang="en-US" sz="2700" dirty="0">
                <a:solidFill>
                  <a:schemeClr val="bg1"/>
                </a:solidFill>
              </a:rPr>
              <a:t>out of which min. 5 video tutorials in the simulator/laboratory training.</a:t>
            </a:r>
          </a:p>
          <a:p>
            <a:r>
              <a:rPr lang="en-US" sz="2700" dirty="0">
                <a:solidFill>
                  <a:schemeClr val="bg1"/>
                </a:solidFill>
              </a:rPr>
              <a:t>NVNA will elaborate 1 study in </a:t>
            </a:r>
            <a:r>
              <a:rPr lang="en-US" sz="2700" dirty="0" err="1">
                <a:solidFill>
                  <a:schemeClr val="bg1"/>
                </a:solidFill>
              </a:rPr>
              <a:t>O4</a:t>
            </a:r>
            <a:r>
              <a:rPr lang="en-US" sz="2700" dirty="0">
                <a:solidFill>
                  <a:schemeClr val="bg1"/>
                </a:solidFill>
              </a:rPr>
              <a:t>: </a:t>
            </a:r>
            <a:r>
              <a:rPr lang="en-GB" sz="2700" b="0" i="1" u="none" strike="noStrike" baseline="0" dirty="0">
                <a:solidFill>
                  <a:srgbClr val="FFFF00"/>
                </a:solidFill>
              </a:rPr>
              <a:t>Virtual scenarios development</a:t>
            </a:r>
            <a:r>
              <a:rPr lang="en-US" sz="2700" dirty="0">
                <a:solidFill>
                  <a:schemeClr val="bg1"/>
                </a:solidFill>
              </a:rPr>
              <a:t>.</a:t>
            </a:r>
            <a:endParaRPr lang="ro-RO" sz="2700" dirty="0">
              <a:solidFill>
                <a:schemeClr val="bg1"/>
              </a:solidFill>
            </a:endParaRPr>
          </a:p>
          <a:p>
            <a:r>
              <a:rPr lang="en-US" sz="2700" dirty="0">
                <a:solidFill>
                  <a:schemeClr val="bg1"/>
                </a:solidFill>
              </a:rPr>
              <a:t>During </a:t>
            </a:r>
            <a:r>
              <a:rPr lang="en-US" sz="2700" b="1" dirty="0" err="1">
                <a:solidFill>
                  <a:srgbClr val="FF0000"/>
                </a:solidFill>
                <a:highlight>
                  <a:srgbClr val="FFFF00"/>
                </a:highlight>
              </a:rPr>
              <a:t>M10</a:t>
            </a:r>
            <a:r>
              <a:rPr lang="en-US" sz="2700" b="1" dirty="0">
                <a:solidFill>
                  <a:srgbClr val="FF0000"/>
                </a:solidFill>
                <a:highlight>
                  <a:srgbClr val="FFFF00"/>
                </a:highlight>
              </a:rPr>
              <a:t> (</a:t>
            </a:r>
            <a:r>
              <a:rPr lang="en-US" sz="2700" b="1" dirty="0" err="1">
                <a:solidFill>
                  <a:srgbClr val="FF0000"/>
                </a:solidFill>
                <a:highlight>
                  <a:srgbClr val="FFFF00"/>
                </a:highlight>
              </a:rPr>
              <a:t>24</a:t>
            </a:r>
            <a:r>
              <a:rPr lang="en-US" sz="2700" b="1" baseline="30000" dirty="0" err="1">
                <a:solidFill>
                  <a:srgbClr val="FF0000"/>
                </a:solidFill>
                <a:highlight>
                  <a:srgbClr val="FFFF00"/>
                </a:highlight>
              </a:rPr>
              <a:t>th</a:t>
            </a:r>
            <a:r>
              <a:rPr lang="en-US" sz="2700" b="1" dirty="0" err="1">
                <a:solidFill>
                  <a:srgbClr val="FF0000"/>
                </a:solidFill>
                <a:highlight>
                  <a:srgbClr val="FFFF00"/>
                </a:highlight>
              </a:rPr>
              <a:t>-28</a:t>
            </a:r>
            <a:r>
              <a:rPr lang="en-US" sz="2700" b="1" baseline="30000" dirty="0" err="1">
                <a:solidFill>
                  <a:srgbClr val="FF0000"/>
                </a:solidFill>
                <a:highlight>
                  <a:srgbClr val="FFFF00"/>
                </a:highlight>
              </a:rPr>
              <a:t>th</a:t>
            </a:r>
            <a:r>
              <a:rPr lang="en-US" sz="2700" b="1" dirty="0">
                <a:solidFill>
                  <a:srgbClr val="FF0000"/>
                </a:solidFill>
                <a:highlight>
                  <a:srgbClr val="FFFF00"/>
                </a:highlight>
              </a:rPr>
              <a:t> of October 2022)</a:t>
            </a:r>
            <a:r>
              <a:rPr lang="ro-RO" sz="2700" dirty="0">
                <a:solidFill>
                  <a:schemeClr val="bg1"/>
                </a:solidFill>
              </a:rPr>
              <a:t>-</a:t>
            </a:r>
            <a:r>
              <a:rPr lang="en-US" sz="2700" dirty="0">
                <a:solidFill>
                  <a:schemeClr val="bg1"/>
                </a:solidFill>
              </a:rPr>
              <a:t> will organized in Varna </a:t>
            </a:r>
            <a:r>
              <a:rPr lang="en-US" sz="2700" b="1" dirty="0">
                <a:solidFill>
                  <a:srgbClr val="FFFF00"/>
                </a:solidFill>
              </a:rPr>
              <a:t>1 training sessions with a duration of 5 days each</a:t>
            </a:r>
            <a:r>
              <a:rPr lang="en-US" sz="2700" dirty="0">
                <a:solidFill>
                  <a:schemeClr val="bg1"/>
                </a:solidFill>
              </a:rPr>
              <a:t>, for students, </a:t>
            </a:r>
            <a:r>
              <a:rPr lang="en-GB" sz="2700" b="1" dirty="0">
                <a:solidFill>
                  <a:srgbClr val="FFC000"/>
                </a:solidFill>
              </a:rPr>
              <a:t>Watchkeeping course on bridge simulator for deck cadets – blended training session on practice to virtual</a:t>
            </a:r>
            <a:r>
              <a:rPr lang="en-US" sz="2700" dirty="0">
                <a:solidFill>
                  <a:schemeClr val="bg1"/>
                </a:solidFill>
              </a:rPr>
              <a:t>.</a:t>
            </a: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1180459" y="1087556"/>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en-US" sz="2900" b="1" dirty="0">
                <a:solidFill>
                  <a:srgbClr val="FFC000"/>
                </a:solidFill>
              </a:rPr>
              <a:t>NVNA</a:t>
            </a:r>
            <a:r>
              <a:rPr lang="ro-RO" sz="2900" b="1" dirty="0">
                <a:solidFill>
                  <a:srgbClr val="FFC000"/>
                </a:solidFill>
              </a:rPr>
              <a:t> </a:t>
            </a:r>
            <a:r>
              <a:rPr lang="en-US" sz="2900" b="1" dirty="0">
                <a:solidFill>
                  <a:srgbClr val="FFC000"/>
                </a:solidFill>
              </a:rPr>
              <a:t>Responsibilities (</a:t>
            </a:r>
            <a:r>
              <a:rPr lang="en-US" sz="2900" b="1" dirty="0" err="1">
                <a:solidFill>
                  <a:srgbClr val="FFC000"/>
                </a:solidFill>
              </a:rPr>
              <a:t>cont</a:t>
            </a:r>
            <a:r>
              <a:rPr lang="en-US" sz="2900" b="1" dirty="0">
                <a:solidFill>
                  <a:srgbClr val="FFC000"/>
                </a:solidFill>
              </a:rPr>
              <a:t>)</a:t>
            </a:r>
          </a:p>
        </p:txBody>
      </p:sp>
      <p:grpSp>
        <p:nvGrpSpPr>
          <p:cNvPr id="5" name="Group 4">
            <a:extLst>
              <a:ext uri="{FF2B5EF4-FFF2-40B4-BE49-F238E27FC236}">
                <a16:creationId xmlns:a16="http://schemas.microsoft.com/office/drawing/2014/main" id="{A23E9146-2829-4080-8BEB-89E9F351A844}"/>
              </a:ext>
            </a:extLst>
          </p:cNvPr>
          <p:cNvGrpSpPr/>
          <p:nvPr/>
        </p:nvGrpSpPr>
        <p:grpSpPr>
          <a:xfrm>
            <a:off x="2307" y="-7926"/>
            <a:ext cx="12186519" cy="992963"/>
            <a:chOff x="2307" y="-7926"/>
            <a:chExt cx="12186519" cy="992963"/>
          </a:xfrm>
        </p:grpSpPr>
        <p:pic>
          <p:nvPicPr>
            <p:cNvPr id="6" name="Picture 5">
              <a:extLst>
                <a:ext uri="{FF2B5EF4-FFF2-40B4-BE49-F238E27FC236}">
                  <a16:creationId xmlns:a16="http://schemas.microsoft.com/office/drawing/2014/main" id="{97975A3C-992C-4338-BD00-0644700920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7" name="Picture 6">
              <a:extLst>
                <a:ext uri="{FF2B5EF4-FFF2-40B4-BE49-F238E27FC236}">
                  <a16:creationId xmlns:a16="http://schemas.microsoft.com/office/drawing/2014/main" id="{D968831B-E3E8-4403-8926-351C961AE3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8" name="Rectangle 7">
              <a:extLst>
                <a:ext uri="{FF2B5EF4-FFF2-40B4-BE49-F238E27FC236}">
                  <a16:creationId xmlns:a16="http://schemas.microsoft.com/office/drawing/2014/main" id="{3446AC00-540A-4CFA-9EF5-5184D80DFEE5}"/>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9" name="Picture 8">
              <a:extLst>
                <a:ext uri="{FF2B5EF4-FFF2-40B4-BE49-F238E27FC236}">
                  <a16:creationId xmlns:a16="http://schemas.microsoft.com/office/drawing/2014/main" id="{F77CAAD6-6910-4426-8813-1B86FEAC39F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10" name="Picture 9">
              <a:extLst>
                <a:ext uri="{FF2B5EF4-FFF2-40B4-BE49-F238E27FC236}">
                  <a16:creationId xmlns:a16="http://schemas.microsoft.com/office/drawing/2014/main" id="{C09603E7-396B-4BFC-899F-D09E9F7EF4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11" name="Picture 10">
              <a:extLst>
                <a:ext uri="{FF2B5EF4-FFF2-40B4-BE49-F238E27FC236}">
                  <a16:creationId xmlns:a16="http://schemas.microsoft.com/office/drawing/2014/main" id="{F8BD2AD8-8586-4E07-88F1-D468649A9F4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12" name="Picture 11">
              <a:extLst>
                <a:ext uri="{FF2B5EF4-FFF2-40B4-BE49-F238E27FC236}">
                  <a16:creationId xmlns:a16="http://schemas.microsoft.com/office/drawing/2014/main" id="{B0DAE352-7C6F-45DD-BA34-C704C51B68E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13" name="Picture 12" descr="logo z przezroczystym">
              <a:extLst>
                <a:ext uri="{FF2B5EF4-FFF2-40B4-BE49-F238E27FC236}">
                  <a16:creationId xmlns:a16="http://schemas.microsoft.com/office/drawing/2014/main" id="{EB0F4A85-8CF8-4F08-A486-E60E1FEA028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14" name="Picture 13">
            <a:extLst>
              <a:ext uri="{FF2B5EF4-FFF2-40B4-BE49-F238E27FC236}">
                <a16:creationId xmlns:a16="http://schemas.microsoft.com/office/drawing/2014/main" id="{E151666C-B6AD-408B-B24B-4413CE51470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977" y="909554"/>
            <a:ext cx="2304256" cy="869105"/>
          </a:xfrm>
          <a:prstGeom prst="rect">
            <a:avLst/>
          </a:prstGeom>
        </p:spPr>
      </p:pic>
    </p:spTree>
    <p:extLst>
      <p:ext uri="{BB962C8B-B14F-4D97-AF65-F5344CB8AC3E}">
        <p14:creationId xmlns:p14="http://schemas.microsoft.com/office/powerpoint/2010/main" val="115514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48" y="2178771"/>
            <a:ext cx="12188825" cy="2231396"/>
          </a:xfrm>
        </p:spPr>
        <p:txBody>
          <a:bodyPr>
            <a:noAutofit/>
          </a:bodyPr>
          <a:lstStyle/>
          <a:p>
            <a:r>
              <a:rPr lang="en-US" dirty="0">
                <a:solidFill>
                  <a:schemeClr val="bg1"/>
                </a:solidFill>
              </a:rPr>
              <a:t>LMA will organize in Klaipeda</a:t>
            </a:r>
            <a:r>
              <a:rPr lang="ro-RO" dirty="0">
                <a:solidFill>
                  <a:schemeClr val="bg1"/>
                </a:solidFill>
              </a:rPr>
              <a:t>,</a:t>
            </a:r>
            <a:r>
              <a:rPr lang="en-US" dirty="0">
                <a:solidFill>
                  <a:schemeClr val="bg1"/>
                </a:solidFill>
              </a:rPr>
              <a:t> the TM5 </a:t>
            </a:r>
            <a:r>
              <a:rPr lang="en-GB" b="1" i="0" u="none" strike="noStrike" baseline="0" dirty="0">
                <a:solidFill>
                  <a:srgbClr val="FFFF00"/>
                </a:solidFill>
                <a:latin typeface="FreeSans"/>
              </a:rPr>
              <a:t>Research potential in simulating facilities and virtual campus management</a:t>
            </a:r>
            <a:r>
              <a:rPr lang="ro-RO" dirty="0">
                <a:solidFill>
                  <a:schemeClr val="bg1"/>
                </a:solidFill>
              </a:rPr>
              <a:t> </a:t>
            </a:r>
            <a:r>
              <a:rPr lang="en-US" dirty="0">
                <a:solidFill>
                  <a:schemeClr val="bg1"/>
                </a:solidFill>
              </a:rPr>
              <a:t>gathering the 3 members</a:t>
            </a:r>
            <a:r>
              <a:rPr lang="ro-RO" dirty="0">
                <a:solidFill>
                  <a:schemeClr val="bg1"/>
                </a:solidFill>
              </a:rPr>
              <a:t> </a:t>
            </a:r>
            <a:r>
              <a:rPr lang="en-US" dirty="0">
                <a:solidFill>
                  <a:schemeClr val="bg1"/>
                </a:solidFill>
              </a:rPr>
              <a:t>of each partner </a:t>
            </a:r>
            <a:r>
              <a:rPr lang="ro-RO" dirty="0">
                <a:solidFill>
                  <a:schemeClr val="bg1"/>
                </a:solidFill>
              </a:rPr>
              <a:t>in </a:t>
            </a:r>
            <a:r>
              <a:rPr lang="en-US" b="1" dirty="0" err="1">
                <a:solidFill>
                  <a:srgbClr val="FFFF00"/>
                </a:solidFill>
                <a:highlight>
                  <a:srgbClr val="E96717"/>
                </a:highlight>
              </a:rPr>
              <a:t>M21</a:t>
            </a:r>
            <a:r>
              <a:rPr lang="en-US" dirty="0">
                <a:solidFill>
                  <a:schemeClr val="bg1"/>
                </a:solidFill>
              </a:rPr>
              <a:t>. </a:t>
            </a:r>
            <a:endParaRPr lang="ro-RO" dirty="0">
              <a:solidFill>
                <a:schemeClr val="bg1"/>
              </a:solidFill>
            </a:endParaRPr>
          </a:p>
          <a:p>
            <a:r>
              <a:rPr lang="en-US" dirty="0">
                <a:solidFill>
                  <a:schemeClr val="bg1"/>
                </a:solidFill>
              </a:rPr>
              <a:t>LMA will organize in Klaipeda</a:t>
            </a:r>
            <a:r>
              <a:rPr lang="ro-RO" dirty="0">
                <a:solidFill>
                  <a:schemeClr val="bg1"/>
                </a:solidFill>
              </a:rPr>
              <a:t>,</a:t>
            </a:r>
            <a:r>
              <a:rPr lang="en-US" dirty="0">
                <a:solidFill>
                  <a:schemeClr val="bg1"/>
                </a:solidFill>
              </a:rPr>
              <a:t> the </a:t>
            </a:r>
            <a:r>
              <a:rPr lang="en-US" dirty="0" err="1">
                <a:solidFill>
                  <a:schemeClr val="bg1"/>
                </a:solidFill>
              </a:rPr>
              <a:t>E5</a:t>
            </a:r>
            <a:r>
              <a:rPr lang="en-US" dirty="0">
                <a:solidFill>
                  <a:schemeClr val="bg1"/>
                </a:solidFill>
              </a:rPr>
              <a:t> </a:t>
            </a:r>
            <a:r>
              <a:rPr lang="en-GB" b="1" i="0" u="none" strike="noStrike" baseline="0" dirty="0">
                <a:solidFill>
                  <a:srgbClr val="FFFF00"/>
                </a:solidFill>
                <a:latin typeface="FreeSans"/>
              </a:rPr>
              <a:t>Teaching and learning digitally  </a:t>
            </a:r>
            <a:r>
              <a:rPr lang="en-US" dirty="0">
                <a:solidFill>
                  <a:schemeClr val="bg1"/>
                </a:solidFill>
              </a:rPr>
              <a:t>for 30 local and 10 international participants </a:t>
            </a:r>
            <a:r>
              <a:rPr lang="ro-RO" dirty="0">
                <a:solidFill>
                  <a:schemeClr val="bg1"/>
                </a:solidFill>
              </a:rPr>
              <a:t>in </a:t>
            </a:r>
            <a:r>
              <a:rPr lang="en-US" b="1" dirty="0" err="1">
                <a:solidFill>
                  <a:srgbClr val="FFFF00"/>
                </a:solidFill>
                <a:highlight>
                  <a:srgbClr val="E96717"/>
                </a:highlight>
              </a:rPr>
              <a:t>M23</a:t>
            </a:r>
            <a:r>
              <a:rPr lang="en-US" dirty="0">
                <a:solidFill>
                  <a:schemeClr val="bg1"/>
                </a:solidFill>
              </a:rPr>
              <a:t>. </a:t>
            </a:r>
            <a:endParaRPr lang="ro-RO" dirty="0">
              <a:solidFill>
                <a:schemeClr val="bg1"/>
              </a:solidFill>
            </a:endParaRPr>
          </a:p>
          <a:p>
            <a:r>
              <a:rPr lang="en-US" dirty="0">
                <a:solidFill>
                  <a:schemeClr val="bg1"/>
                </a:solidFill>
              </a:rPr>
              <a:t>LMA will </a:t>
            </a:r>
            <a:r>
              <a:rPr lang="ro-RO" dirty="0" err="1">
                <a:solidFill>
                  <a:schemeClr val="bg1"/>
                </a:solidFill>
              </a:rPr>
              <a:t>be</a:t>
            </a:r>
            <a:r>
              <a:rPr lang="ro-RO" dirty="0">
                <a:solidFill>
                  <a:schemeClr val="bg1"/>
                </a:solidFill>
              </a:rPr>
              <a:t> </a:t>
            </a:r>
            <a:r>
              <a:rPr lang="ro-RO" b="1" dirty="0">
                <a:solidFill>
                  <a:srgbClr val="FFFF00"/>
                </a:solidFill>
              </a:rPr>
              <a:t>T</a:t>
            </a:r>
            <a:r>
              <a:rPr lang="en-US" b="1" dirty="0">
                <a:solidFill>
                  <a:srgbClr val="FFFF00"/>
                </a:solidFill>
              </a:rPr>
              <a:t>ask</a:t>
            </a:r>
            <a:r>
              <a:rPr lang="ro-RO" b="1" dirty="0">
                <a:solidFill>
                  <a:srgbClr val="FFFF00"/>
                </a:solidFill>
              </a:rPr>
              <a:t> </a:t>
            </a:r>
            <a:r>
              <a:rPr lang="en-US" b="1" dirty="0">
                <a:solidFill>
                  <a:srgbClr val="FFFF00"/>
                </a:solidFill>
              </a:rPr>
              <a:t>leader for </a:t>
            </a:r>
            <a:r>
              <a:rPr lang="en-US" b="1" dirty="0" err="1">
                <a:solidFill>
                  <a:srgbClr val="FFFF00"/>
                </a:solidFill>
              </a:rPr>
              <a:t>O5</a:t>
            </a:r>
            <a:r>
              <a:rPr lang="en-US" b="1" dirty="0">
                <a:solidFill>
                  <a:srgbClr val="FFFF00"/>
                </a:solidFill>
              </a:rPr>
              <a:t>.</a:t>
            </a:r>
            <a:endParaRPr lang="ro-RO" b="1" dirty="0">
              <a:solidFill>
                <a:srgbClr val="FFFF00"/>
              </a:solidFill>
            </a:endParaRP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1144294" y="1240353"/>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en-US" sz="2900" b="1" dirty="0">
                <a:solidFill>
                  <a:srgbClr val="FFC000"/>
                </a:solidFill>
              </a:rPr>
              <a:t>LMA</a:t>
            </a:r>
            <a:r>
              <a:rPr lang="ro-RO" sz="2900" b="1" dirty="0">
                <a:solidFill>
                  <a:srgbClr val="FFC000"/>
                </a:solidFill>
              </a:rPr>
              <a:t> </a:t>
            </a:r>
            <a:r>
              <a:rPr lang="en-US" sz="2900" b="1" dirty="0" err="1">
                <a:solidFill>
                  <a:srgbClr val="FFC000"/>
                </a:solidFill>
              </a:rPr>
              <a:t>Responsabilities</a:t>
            </a:r>
            <a:endParaRPr lang="en-US" sz="2900" b="1" dirty="0">
              <a:solidFill>
                <a:srgbClr val="FFC000"/>
              </a:solidFill>
            </a:endParaRPr>
          </a:p>
        </p:txBody>
      </p:sp>
      <p:pic>
        <p:nvPicPr>
          <p:cNvPr id="6" name="Picture 5">
            <a:extLst>
              <a:ext uri="{FF2B5EF4-FFF2-40B4-BE49-F238E27FC236}">
                <a16:creationId xmlns:a16="http://schemas.microsoft.com/office/drawing/2014/main" id="{7D6CEBB0-454A-42B2-8C17-21D4166B32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5513" y="4645807"/>
            <a:ext cx="10746188" cy="2067154"/>
          </a:xfrm>
          <a:prstGeom prst="rect">
            <a:avLst/>
          </a:prstGeom>
        </p:spPr>
      </p:pic>
      <p:grpSp>
        <p:nvGrpSpPr>
          <p:cNvPr id="5" name="Group 4">
            <a:extLst>
              <a:ext uri="{FF2B5EF4-FFF2-40B4-BE49-F238E27FC236}">
                <a16:creationId xmlns:a16="http://schemas.microsoft.com/office/drawing/2014/main" id="{F400B8DC-EF98-4A31-8C21-AD71A3D47DA4}"/>
              </a:ext>
            </a:extLst>
          </p:cNvPr>
          <p:cNvGrpSpPr/>
          <p:nvPr/>
        </p:nvGrpSpPr>
        <p:grpSpPr>
          <a:xfrm>
            <a:off x="2307" y="-7926"/>
            <a:ext cx="12186519" cy="992963"/>
            <a:chOff x="2307" y="-7926"/>
            <a:chExt cx="12186519" cy="992963"/>
          </a:xfrm>
        </p:grpSpPr>
        <p:pic>
          <p:nvPicPr>
            <p:cNvPr id="7" name="Picture 6">
              <a:extLst>
                <a:ext uri="{FF2B5EF4-FFF2-40B4-BE49-F238E27FC236}">
                  <a16:creationId xmlns:a16="http://schemas.microsoft.com/office/drawing/2014/main" id="{C395BF5D-CA6C-41F4-B948-46FEDC9B1F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8" name="Picture 7">
              <a:extLst>
                <a:ext uri="{FF2B5EF4-FFF2-40B4-BE49-F238E27FC236}">
                  <a16:creationId xmlns:a16="http://schemas.microsoft.com/office/drawing/2014/main" id="{0D29D8C0-E730-4B7D-8C8A-067B74CF88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9" name="Rectangle 8">
              <a:extLst>
                <a:ext uri="{FF2B5EF4-FFF2-40B4-BE49-F238E27FC236}">
                  <a16:creationId xmlns:a16="http://schemas.microsoft.com/office/drawing/2014/main" id="{A5901B41-944F-4C5D-966A-A48A57C16A60}"/>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10" name="Picture 9">
              <a:extLst>
                <a:ext uri="{FF2B5EF4-FFF2-40B4-BE49-F238E27FC236}">
                  <a16:creationId xmlns:a16="http://schemas.microsoft.com/office/drawing/2014/main" id="{55AEFC63-7396-4645-8255-3FF4114AEE7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11" name="Picture 10">
              <a:extLst>
                <a:ext uri="{FF2B5EF4-FFF2-40B4-BE49-F238E27FC236}">
                  <a16:creationId xmlns:a16="http://schemas.microsoft.com/office/drawing/2014/main" id="{AAE21B51-2F32-4739-9E41-7F3050A736B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12" name="Picture 11">
              <a:extLst>
                <a:ext uri="{FF2B5EF4-FFF2-40B4-BE49-F238E27FC236}">
                  <a16:creationId xmlns:a16="http://schemas.microsoft.com/office/drawing/2014/main" id="{87B26A94-D502-4217-B3AB-21D086B2C3D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13" name="Picture 12">
              <a:extLst>
                <a:ext uri="{FF2B5EF4-FFF2-40B4-BE49-F238E27FC236}">
                  <a16:creationId xmlns:a16="http://schemas.microsoft.com/office/drawing/2014/main" id="{25A80004-4C5D-4472-B346-8998AF2A734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14" name="Picture 13" descr="logo z przezroczystym">
              <a:extLst>
                <a:ext uri="{FF2B5EF4-FFF2-40B4-BE49-F238E27FC236}">
                  <a16:creationId xmlns:a16="http://schemas.microsoft.com/office/drawing/2014/main" id="{60B88528-B785-45DF-8E77-01695F0E4D8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15" name="Picture 14">
            <a:extLst>
              <a:ext uri="{FF2B5EF4-FFF2-40B4-BE49-F238E27FC236}">
                <a16:creationId xmlns:a16="http://schemas.microsoft.com/office/drawing/2014/main" id="{651EDA8D-7CF4-456B-9D2D-07A69A3980B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960107"/>
            <a:ext cx="2304256" cy="869105"/>
          </a:xfrm>
          <a:prstGeom prst="rect">
            <a:avLst/>
          </a:prstGeom>
        </p:spPr>
      </p:pic>
    </p:spTree>
    <p:extLst>
      <p:ext uri="{BB962C8B-B14F-4D97-AF65-F5344CB8AC3E}">
        <p14:creationId xmlns:p14="http://schemas.microsoft.com/office/powerpoint/2010/main" val="174947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642" y="1552860"/>
            <a:ext cx="12182906" cy="4663126"/>
          </a:xfrm>
        </p:spPr>
        <p:txBody>
          <a:bodyPr>
            <a:noAutofit/>
          </a:bodyPr>
          <a:lstStyle/>
          <a:p>
            <a:r>
              <a:rPr lang="en-US" sz="2800" dirty="0">
                <a:solidFill>
                  <a:schemeClr val="bg1"/>
                </a:solidFill>
              </a:rPr>
              <a:t>LMA is in charge with the coordination </a:t>
            </a:r>
            <a:r>
              <a:rPr lang="ro-RO" sz="2800" dirty="0">
                <a:solidFill>
                  <a:schemeClr val="bg1"/>
                </a:solidFill>
              </a:rPr>
              <a:t>of </a:t>
            </a:r>
            <a:r>
              <a:rPr lang="ro-RO" sz="2800" b="1" dirty="0">
                <a:solidFill>
                  <a:srgbClr val="FFFF00"/>
                </a:solidFill>
              </a:rPr>
              <a:t>curriculum </a:t>
            </a:r>
            <a:r>
              <a:rPr lang="en-US" sz="2800" b="1" dirty="0">
                <a:solidFill>
                  <a:srgbClr val="FFFF00"/>
                </a:solidFill>
              </a:rPr>
              <a:t>development</a:t>
            </a:r>
            <a:r>
              <a:rPr lang="ro-RO" sz="2800" b="1" dirty="0">
                <a:solidFill>
                  <a:srgbClr val="FFFF00"/>
                </a:solidFill>
              </a:rPr>
              <a:t> of  </a:t>
            </a:r>
            <a:r>
              <a:rPr lang="ro-RO" sz="2800" b="1" dirty="0" err="1">
                <a:solidFill>
                  <a:srgbClr val="FFFF00"/>
                </a:solidFill>
              </a:rPr>
              <a:t>course</a:t>
            </a:r>
            <a:r>
              <a:rPr lang="ro-RO" sz="2800" b="1" dirty="0">
                <a:solidFill>
                  <a:srgbClr val="FFFF00"/>
                </a:solidFill>
              </a:rPr>
              <a:t> module on </a:t>
            </a:r>
            <a:r>
              <a:rPr lang="en-US" sz="2800" b="1" dirty="0">
                <a:solidFill>
                  <a:srgbClr val="FFFF00"/>
                </a:solidFill>
              </a:rPr>
              <a:t>“Cargo Handling"</a:t>
            </a:r>
            <a:r>
              <a:rPr lang="en-US" sz="2800" dirty="0">
                <a:solidFill>
                  <a:schemeClr val="bg1"/>
                </a:solidFill>
              </a:rPr>
              <a:t> - total: </a:t>
            </a:r>
            <a:r>
              <a:rPr lang="en-US" sz="2800" b="1" dirty="0">
                <a:solidFill>
                  <a:srgbClr val="FFFF00"/>
                </a:solidFill>
              </a:rPr>
              <a:t>28 hours </a:t>
            </a:r>
            <a:r>
              <a:rPr lang="en-US" sz="2800" dirty="0">
                <a:solidFill>
                  <a:schemeClr val="bg1"/>
                </a:solidFill>
              </a:rPr>
              <a:t>(seminar - 14 hours + simulator/laboratory – 14 hours) + </a:t>
            </a:r>
            <a:r>
              <a:rPr lang="en-US" sz="2800" b="1" dirty="0">
                <a:solidFill>
                  <a:srgbClr val="FFFF00"/>
                </a:solidFill>
              </a:rPr>
              <a:t>5</a:t>
            </a:r>
            <a:r>
              <a:rPr lang="ro-RO" sz="2800" b="1" dirty="0">
                <a:solidFill>
                  <a:srgbClr val="FFFF00"/>
                </a:solidFill>
              </a:rPr>
              <a:t> video </a:t>
            </a:r>
            <a:r>
              <a:rPr lang="ro-RO" sz="2800" b="1" dirty="0" err="1">
                <a:solidFill>
                  <a:srgbClr val="FFFF00"/>
                </a:solidFill>
              </a:rPr>
              <a:t>tutorials</a:t>
            </a:r>
            <a:r>
              <a:rPr lang="en-US" sz="2800" b="1" dirty="0">
                <a:solidFill>
                  <a:srgbClr val="FFFF00"/>
                </a:solidFill>
              </a:rPr>
              <a:t> </a:t>
            </a:r>
            <a:r>
              <a:rPr lang="en-US" sz="2800" dirty="0">
                <a:solidFill>
                  <a:schemeClr val="bg1"/>
                </a:solidFill>
              </a:rPr>
              <a:t>from selected simulators.</a:t>
            </a:r>
          </a:p>
          <a:p>
            <a:r>
              <a:rPr lang="en-US" sz="2800" dirty="0">
                <a:solidFill>
                  <a:schemeClr val="bg1"/>
                </a:solidFill>
              </a:rPr>
              <a:t>LMA will deliver the course of</a:t>
            </a:r>
            <a:r>
              <a:rPr lang="ro-RO" sz="2800" b="1" dirty="0">
                <a:solidFill>
                  <a:srgbClr val="FFFF00"/>
                </a:solidFill>
              </a:rPr>
              <a:t> </a:t>
            </a:r>
            <a:r>
              <a:rPr lang="en-US" sz="2800" b="1" dirty="0">
                <a:solidFill>
                  <a:srgbClr val="FFFF00"/>
                </a:solidFill>
              </a:rPr>
              <a:t>“Cargo Handling "</a:t>
            </a:r>
            <a:r>
              <a:rPr lang="en-US" sz="2800" dirty="0">
                <a:solidFill>
                  <a:schemeClr val="bg1"/>
                </a:solidFill>
              </a:rPr>
              <a:t> for 50 students – capture recording of </a:t>
            </a:r>
            <a:r>
              <a:rPr lang="en-US" sz="2800" b="1" dirty="0">
                <a:solidFill>
                  <a:srgbClr val="FFFF00"/>
                </a:solidFill>
              </a:rPr>
              <a:t>7</a:t>
            </a:r>
            <a:r>
              <a:rPr lang="ro-RO" sz="2800" b="1" dirty="0">
                <a:solidFill>
                  <a:srgbClr val="FFFF00"/>
                </a:solidFill>
              </a:rPr>
              <a:t> </a:t>
            </a:r>
            <a:r>
              <a:rPr lang="en-US" sz="2800" b="1" dirty="0">
                <a:solidFill>
                  <a:srgbClr val="FFFF00"/>
                </a:solidFill>
              </a:rPr>
              <a:t>topics </a:t>
            </a:r>
            <a:r>
              <a:rPr lang="en-US" sz="2800" dirty="0">
                <a:solidFill>
                  <a:schemeClr val="bg1"/>
                </a:solidFill>
              </a:rPr>
              <a:t>(theory) and </a:t>
            </a:r>
            <a:r>
              <a:rPr lang="en-US" sz="2800" b="1" dirty="0">
                <a:solidFill>
                  <a:srgbClr val="FFFF00"/>
                </a:solidFill>
              </a:rPr>
              <a:t>7 practical exercises </a:t>
            </a:r>
            <a:r>
              <a:rPr lang="en-US" sz="2800" dirty="0">
                <a:solidFill>
                  <a:schemeClr val="bg1"/>
                </a:solidFill>
              </a:rPr>
              <a:t>(simulator/laboratory training),</a:t>
            </a:r>
            <a:r>
              <a:rPr lang="en-US" sz="2800" b="1" dirty="0">
                <a:solidFill>
                  <a:srgbClr val="FFFF00"/>
                </a:solidFill>
              </a:rPr>
              <a:t> </a:t>
            </a:r>
            <a:r>
              <a:rPr lang="en-US" sz="2800" dirty="0">
                <a:solidFill>
                  <a:schemeClr val="bg1"/>
                </a:solidFill>
              </a:rPr>
              <a:t>out of which min. 5 video tutorials in the simulator/laboratory training.</a:t>
            </a:r>
          </a:p>
          <a:p>
            <a:r>
              <a:rPr lang="en-US" sz="2800" dirty="0">
                <a:solidFill>
                  <a:schemeClr val="bg1"/>
                </a:solidFill>
              </a:rPr>
              <a:t>LMA will elaborate 1 study in </a:t>
            </a:r>
            <a:r>
              <a:rPr lang="en-US" sz="2800" dirty="0" err="1">
                <a:solidFill>
                  <a:schemeClr val="bg1"/>
                </a:solidFill>
              </a:rPr>
              <a:t>O4</a:t>
            </a:r>
            <a:r>
              <a:rPr lang="en-US" sz="2800" dirty="0">
                <a:solidFill>
                  <a:schemeClr val="bg1"/>
                </a:solidFill>
              </a:rPr>
              <a:t>: </a:t>
            </a:r>
            <a:r>
              <a:rPr lang="en-GB" sz="2800" b="0" i="1" u="none" strike="noStrike" baseline="0" dirty="0">
                <a:solidFill>
                  <a:srgbClr val="FFFF00"/>
                </a:solidFill>
              </a:rPr>
              <a:t>Leadership studies on bridge team management using the simulators</a:t>
            </a:r>
            <a:r>
              <a:rPr lang="en-US" sz="2800" dirty="0">
                <a:solidFill>
                  <a:schemeClr val="bg1"/>
                </a:solidFill>
              </a:rPr>
              <a:t>.</a:t>
            </a:r>
            <a:endParaRPr lang="ro-RO" sz="2800" dirty="0">
              <a:solidFill>
                <a:schemeClr val="bg1"/>
              </a:solidFill>
            </a:endParaRPr>
          </a:p>
          <a:p>
            <a:r>
              <a:rPr lang="en-US" sz="2800" dirty="0">
                <a:solidFill>
                  <a:schemeClr val="bg1"/>
                </a:solidFill>
              </a:rPr>
              <a:t>During </a:t>
            </a:r>
            <a:r>
              <a:rPr lang="en-US" b="1" dirty="0" err="1">
                <a:solidFill>
                  <a:srgbClr val="FF0000"/>
                </a:solidFill>
                <a:highlight>
                  <a:srgbClr val="FFFF00"/>
                </a:highlight>
              </a:rPr>
              <a:t>M8</a:t>
            </a:r>
            <a:r>
              <a:rPr lang="en-US" b="1" dirty="0">
                <a:solidFill>
                  <a:srgbClr val="FF0000"/>
                </a:solidFill>
                <a:highlight>
                  <a:srgbClr val="FFFF00"/>
                </a:highlight>
              </a:rPr>
              <a:t> (05-09 of September 2022)</a:t>
            </a:r>
            <a:r>
              <a:rPr lang="ro-RO" sz="2800" dirty="0">
                <a:solidFill>
                  <a:schemeClr val="bg1"/>
                </a:solidFill>
              </a:rPr>
              <a:t>-</a:t>
            </a:r>
            <a:r>
              <a:rPr lang="en-US" sz="2800" dirty="0">
                <a:solidFill>
                  <a:schemeClr val="bg1"/>
                </a:solidFill>
              </a:rPr>
              <a:t> has been organized in Klaipeda </a:t>
            </a:r>
            <a:r>
              <a:rPr lang="en-US" sz="2800" b="1" dirty="0">
                <a:solidFill>
                  <a:srgbClr val="FFFF00"/>
                </a:solidFill>
              </a:rPr>
              <a:t>1 training sessions with a duration of 5 days each</a:t>
            </a:r>
            <a:r>
              <a:rPr lang="en-US" sz="2800" dirty="0">
                <a:solidFill>
                  <a:schemeClr val="bg1"/>
                </a:solidFill>
              </a:rPr>
              <a:t>, for instructors, </a:t>
            </a:r>
            <a:r>
              <a:rPr lang="en-GB" sz="2800" b="1" dirty="0">
                <a:solidFill>
                  <a:srgbClr val="FFC000"/>
                </a:solidFill>
              </a:rPr>
              <a:t>Digital exercises on cargo handling simulator – exchange of good practices and building tutorial digital courses</a:t>
            </a:r>
            <a:r>
              <a:rPr lang="en-US" sz="2800" dirty="0">
                <a:solidFill>
                  <a:schemeClr val="bg1"/>
                </a:solidFill>
              </a:rPr>
              <a:t>.</a:t>
            </a: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1144294" y="846557"/>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en-US" sz="2900" b="1" dirty="0">
                <a:solidFill>
                  <a:srgbClr val="FFC000"/>
                </a:solidFill>
              </a:rPr>
              <a:t>LMA</a:t>
            </a:r>
            <a:r>
              <a:rPr lang="ro-RO" sz="2900" b="1" dirty="0">
                <a:solidFill>
                  <a:srgbClr val="FFC000"/>
                </a:solidFill>
              </a:rPr>
              <a:t> </a:t>
            </a:r>
            <a:r>
              <a:rPr lang="en-US" sz="2900" b="1" dirty="0">
                <a:solidFill>
                  <a:srgbClr val="FFC000"/>
                </a:solidFill>
              </a:rPr>
              <a:t>Responsibilities (</a:t>
            </a:r>
            <a:r>
              <a:rPr lang="en-US" sz="2900" b="1" dirty="0" err="1">
                <a:solidFill>
                  <a:srgbClr val="FFC000"/>
                </a:solidFill>
              </a:rPr>
              <a:t>cont</a:t>
            </a:r>
            <a:r>
              <a:rPr lang="en-US" sz="2900" b="1" dirty="0">
                <a:solidFill>
                  <a:srgbClr val="FFC000"/>
                </a:solidFill>
              </a:rPr>
              <a:t>)</a:t>
            </a:r>
          </a:p>
        </p:txBody>
      </p:sp>
      <p:grpSp>
        <p:nvGrpSpPr>
          <p:cNvPr id="5" name="Group 4">
            <a:extLst>
              <a:ext uri="{FF2B5EF4-FFF2-40B4-BE49-F238E27FC236}">
                <a16:creationId xmlns:a16="http://schemas.microsoft.com/office/drawing/2014/main" id="{62699256-8DE9-4914-A247-6E88442BACA1}"/>
              </a:ext>
            </a:extLst>
          </p:cNvPr>
          <p:cNvGrpSpPr/>
          <p:nvPr/>
        </p:nvGrpSpPr>
        <p:grpSpPr>
          <a:xfrm>
            <a:off x="2307" y="-7926"/>
            <a:ext cx="12186519" cy="992963"/>
            <a:chOff x="2307" y="-7926"/>
            <a:chExt cx="12186519" cy="992963"/>
          </a:xfrm>
        </p:grpSpPr>
        <p:pic>
          <p:nvPicPr>
            <p:cNvPr id="6" name="Picture 5">
              <a:extLst>
                <a:ext uri="{FF2B5EF4-FFF2-40B4-BE49-F238E27FC236}">
                  <a16:creationId xmlns:a16="http://schemas.microsoft.com/office/drawing/2014/main" id="{4AEB2CFE-EAC0-41BD-81C7-81478F962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7" name="Picture 6">
              <a:extLst>
                <a:ext uri="{FF2B5EF4-FFF2-40B4-BE49-F238E27FC236}">
                  <a16:creationId xmlns:a16="http://schemas.microsoft.com/office/drawing/2014/main" id="{44303D35-FBA6-4E79-8E36-0D8A42201C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8" name="Rectangle 7">
              <a:extLst>
                <a:ext uri="{FF2B5EF4-FFF2-40B4-BE49-F238E27FC236}">
                  <a16:creationId xmlns:a16="http://schemas.microsoft.com/office/drawing/2014/main" id="{528A872C-A4B7-41C4-96BC-11A32E8A94AB}"/>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9" name="Picture 8">
              <a:extLst>
                <a:ext uri="{FF2B5EF4-FFF2-40B4-BE49-F238E27FC236}">
                  <a16:creationId xmlns:a16="http://schemas.microsoft.com/office/drawing/2014/main" id="{5D696755-7FB5-4CEC-882C-550A66D191C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10" name="Picture 9">
              <a:extLst>
                <a:ext uri="{FF2B5EF4-FFF2-40B4-BE49-F238E27FC236}">
                  <a16:creationId xmlns:a16="http://schemas.microsoft.com/office/drawing/2014/main" id="{34274F79-AA7C-490E-8E14-CC4DA8A7E1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11" name="Picture 10">
              <a:extLst>
                <a:ext uri="{FF2B5EF4-FFF2-40B4-BE49-F238E27FC236}">
                  <a16:creationId xmlns:a16="http://schemas.microsoft.com/office/drawing/2014/main" id="{6259D0EE-F488-4484-8669-58ED9B5F7E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12" name="Picture 11">
              <a:extLst>
                <a:ext uri="{FF2B5EF4-FFF2-40B4-BE49-F238E27FC236}">
                  <a16:creationId xmlns:a16="http://schemas.microsoft.com/office/drawing/2014/main" id="{F1A975C9-9020-488B-AC7F-33DB2CC9163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13" name="Picture 12" descr="logo z przezroczystym">
              <a:extLst>
                <a:ext uri="{FF2B5EF4-FFF2-40B4-BE49-F238E27FC236}">
                  <a16:creationId xmlns:a16="http://schemas.microsoft.com/office/drawing/2014/main" id="{3E77E1BF-16F6-42F7-9B05-EB5556F8A7E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14" name="Picture 13">
            <a:extLst>
              <a:ext uri="{FF2B5EF4-FFF2-40B4-BE49-F238E27FC236}">
                <a16:creationId xmlns:a16="http://schemas.microsoft.com/office/drawing/2014/main" id="{CD26BF01-39F6-4C50-90E4-E56443FF9EE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24" y="963628"/>
            <a:ext cx="2304256" cy="869105"/>
          </a:xfrm>
          <a:prstGeom prst="rect">
            <a:avLst/>
          </a:prstGeom>
        </p:spPr>
      </p:pic>
    </p:spTree>
    <p:extLst>
      <p:ext uri="{BB962C8B-B14F-4D97-AF65-F5344CB8AC3E}">
        <p14:creationId xmlns:p14="http://schemas.microsoft.com/office/powerpoint/2010/main" val="82899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24" y="1340768"/>
            <a:ext cx="12117360" cy="5517232"/>
          </a:xfrm>
        </p:spPr>
        <p:txBody>
          <a:bodyPr>
            <a:noAutofit/>
          </a:bodyPr>
          <a:lstStyle/>
          <a:p>
            <a:pPr marL="0" indent="0">
              <a:spcBef>
                <a:spcPts val="600"/>
              </a:spcBef>
              <a:buNone/>
            </a:pPr>
            <a:r>
              <a:rPr lang="ro-RO" b="1" dirty="0">
                <a:solidFill>
                  <a:srgbClr val="FF0000"/>
                </a:solidFill>
                <a:highlight>
                  <a:srgbClr val="FFFEFD"/>
                </a:highlight>
              </a:rPr>
              <a:t>In </a:t>
            </a:r>
            <a:r>
              <a:rPr lang="ro-RO" b="1" dirty="0" err="1">
                <a:solidFill>
                  <a:srgbClr val="FF0000"/>
                </a:solidFill>
                <a:highlight>
                  <a:srgbClr val="FFFEFD"/>
                </a:highlight>
              </a:rPr>
              <a:t>order</a:t>
            </a:r>
            <a:r>
              <a:rPr lang="ro-RO" b="1" dirty="0">
                <a:solidFill>
                  <a:srgbClr val="FF0000"/>
                </a:solidFill>
                <a:highlight>
                  <a:srgbClr val="FFFEFD"/>
                </a:highlight>
              </a:rPr>
              <a:t> t</a:t>
            </a:r>
            <a:r>
              <a:rPr lang="en-US" b="1" dirty="0">
                <a:solidFill>
                  <a:srgbClr val="FF0000"/>
                </a:solidFill>
                <a:highlight>
                  <a:srgbClr val="FFFEFD"/>
                </a:highlight>
              </a:rPr>
              <a:t>o </a:t>
            </a:r>
            <a:r>
              <a:rPr lang="ro-RO" b="1" dirty="0">
                <a:solidFill>
                  <a:srgbClr val="FF0000"/>
                </a:solidFill>
                <a:highlight>
                  <a:srgbClr val="FFFEFD"/>
                </a:highlight>
              </a:rPr>
              <a:t>conclude</a:t>
            </a:r>
            <a:r>
              <a:rPr lang="en-US" b="1" dirty="0">
                <a:solidFill>
                  <a:srgbClr val="FF0000"/>
                </a:solidFill>
                <a:highlight>
                  <a:srgbClr val="FFFEFD"/>
                </a:highlight>
              </a:rPr>
              <a:t> IO2</a:t>
            </a:r>
            <a:r>
              <a:rPr lang="ro-RO" b="1" dirty="0">
                <a:solidFill>
                  <a:srgbClr val="FF0000"/>
                </a:solidFill>
                <a:highlight>
                  <a:srgbClr val="FFFEFD"/>
                </a:highlight>
              </a:rPr>
              <a:t>/IO3 </a:t>
            </a:r>
            <a:r>
              <a:rPr lang="ro-RO" b="1" dirty="0" err="1">
                <a:solidFill>
                  <a:srgbClr val="FF0000"/>
                </a:solidFill>
                <a:highlight>
                  <a:srgbClr val="FFFEFD"/>
                </a:highlight>
              </a:rPr>
              <a:t>deliverables</a:t>
            </a:r>
            <a:r>
              <a:rPr lang="ro-RO" b="1" dirty="0">
                <a:solidFill>
                  <a:srgbClr val="FF0000"/>
                </a:solidFill>
                <a:highlight>
                  <a:srgbClr val="FFFEFD"/>
                </a:highlight>
              </a:rPr>
              <a:t> (prepare </a:t>
            </a:r>
            <a:r>
              <a:rPr lang="ro-RO" b="1" dirty="0" err="1">
                <a:solidFill>
                  <a:srgbClr val="FF0000"/>
                </a:solidFill>
                <a:highlight>
                  <a:srgbClr val="FFFEFD"/>
                </a:highlight>
              </a:rPr>
              <a:t>the</a:t>
            </a:r>
            <a:r>
              <a:rPr lang="ro-RO" b="1" dirty="0">
                <a:solidFill>
                  <a:srgbClr val="FF0000"/>
                </a:solidFill>
                <a:highlight>
                  <a:srgbClr val="FFFEFD"/>
                </a:highlight>
              </a:rPr>
              <a:t> Agency </a:t>
            </a:r>
            <a:r>
              <a:rPr lang="ro-RO" b="1" dirty="0" err="1">
                <a:solidFill>
                  <a:srgbClr val="FF0000"/>
                </a:solidFill>
                <a:highlight>
                  <a:srgbClr val="FFFEFD"/>
                </a:highlight>
              </a:rPr>
              <a:t>visit</a:t>
            </a:r>
            <a:r>
              <a:rPr lang="ro-RO" b="1" dirty="0">
                <a:solidFill>
                  <a:srgbClr val="FF0000"/>
                </a:solidFill>
                <a:highlight>
                  <a:srgbClr val="FFFEFD"/>
                </a:highlight>
              </a:rPr>
              <a:t>!)</a:t>
            </a:r>
            <a:r>
              <a:rPr lang="en-US" b="1" dirty="0">
                <a:solidFill>
                  <a:srgbClr val="FF0000"/>
                </a:solidFill>
                <a:highlight>
                  <a:srgbClr val="FFFEFD"/>
                </a:highlight>
              </a:rPr>
              <a:t>:</a:t>
            </a:r>
          </a:p>
          <a:p>
            <a:pPr marL="0" indent="0">
              <a:lnSpc>
                <a:spcPct val="100000"/>
              </a:lnSpc>
              <a:spcBef>
                <a:spcPts val="600"/>
              </a:spcBef>
              <a:buNone/>
            </a:pPr>
            <a:r>
              <a:rPr lang="en-US" sz="1600" dirty="0">
                <a:solidFill>
                  <a:schemeClr val="bg1"/>
                </a:solidFill>
              </a:rPr>
              <a:t>- Guide for cargo handling</a:t>
            </a:r>
            <a:r>
              <a:rPr lang="ro-RO" sz="1600" dirty="0">
                <a:solidFill>
                  <a:schemeClr val="bg1"/>
                </a:solidFill>
              </a:rPr>
              <a:t> – </a:t>
            </a:r>
            <a:r>
              <a:rPr lang="ro-RO" sz="1600" dirty="0" err="1">
                <a:solidFill>
                  <a:schemeClr val="bg1"/>
                </a:solidFill>
              </a:rPr>
              <a:t>to</a:t>
            </a:r>
            <a:r>
              <a:rPr lang="ro-RO" sz="1600" dirty="0">
                <a:solidFill>
                  <a:schemeClr val="bg1"/>
                </a:solidFill>
              </a:rPr>
              <a:t> </a:t>
            </a:r>
            <a:r>
              <a:rPr lang="ro-RO" sz="1600" dirty="0" err="1">
                <a:solidFill>
                  <a:schemeClr val="bg1"/>
                </a:solidFill>
              </a:rPr>
              <a:t>be</a:t>
            </a:r>
            <a:r>
              <a:rPr lang="ro-RO" sz="1600" dirty="0">
                <a:solidFill>
                  <a:schemeClr val="bg1"/>
                </a:solidFill>
              </a:rPr>
              <a:t> </a:t>
            </a:r>
            <a:r>
              <a:rPr lang="ro-RO" sz="1600" dirty="0" err="1">
                <a:solidFill>
                  <a:schemeClr val="bg1"/>
                </a:solidFill>
              </a:rPr>
              <a:t>delivered</a:t>
            </a:r>
            <a:r>
              <a:rPr lang="ro-RO" sz="1600" dirty="0">
                <a:solidFill>
                  <a:schemeClr val="bg1"/>
                </a:solidFill>
              </a:rPr>
              <a:t> </a:t>
            </a:r>
            <a:r>
              <a:rPr lang="ro-RO" sz="1600" dirty="0" err="1">
                <a:solidFill>
                  <a:schemeClr val="bg1"/>
                </a:solidFill>
              </a:rPr>
              <a:t>by</a:t>
            </a:r>
            <a:r>
              <a:rPr lang="ro-RO" sz="1600" dirty="0">
                <a:solidFill>
                  <a:schemeClr val="bg1"/>
                </a:solidFill>
              </a:rPr>
              <a:t> 01.06.2023</a:t>
            </a:r>
            <a:endParaRPr lang="en-US" sz="1600" dirty="0">
              <a:solidFill>
                <a:schemeClr val="bg1"/>
              </a:solidFill>
            </a:endParaRPr>
          </a:p>
          <a:p>
            <a:pPr marL="0" indent="0">
              <a:lnSpc>
                <a:spcPct val="100000"/>
              </a:lnSpc>
              <a:spcBef>
                <a:spcPts val="600"/>
              </a:spcBef>
              <a:buNone/>
            </a:pPr>
            <a:r>
              <a:rPr lang="en-US" sz="1600" dirty="0">
                <a:solidFill>
                  <a:schemeClr val="bg1"/>
                </a:solidFill>
              </a:rPr>
              <a:t>- Guide for assessment on cargo handling</a:t>
            </a:r>
            <a:r>
              <a:rPr lang="ro-RO" sz="1600" dirty="0">
                <a:solidFill>
                  <a:schemeClr val="bg1"/>
                </a:solidFill>
              </a:rPr>
              <a:t> – </a:t>
            </a:r>
            <a:r>
              <a:rPr lang="ro-RO" sz="1600" dirty="0" err="1">
                <a:solidFill>
                  <a:schemeClr val="bg1"/>
                </a:solidFill>
              </a:rPr>
              <a:t>to</a:t>
            </a:r>
            <a:r>
              <a:rPr lang="ro-RO" sz="1600" dirty="0">
                <a:solidFill>
                  <a:schemeClr val="bg1"/>
                </a:solidFill>
              </a:rPr>
              <a:t> </a:t>
            </a:r>
            <a:r>
              <a:rPr lang="ro-RO" sz="1600" dirty="0" err="1">
                <a:solidFill>
                  <a:schemeClr val="bg1"/>
                </a:solidFill>
              </a:rPr>
              <a:t>be</a:t>
            </a:r>
            <a:r>
              <a:rPr lang="ro-RO" sz="1600" dirty="0">
                <a:solidFill>
                  <a:schemeClr val="bg1"/>
                </a:solidFill>
              </a:rPr>
              <a:t> </a:t>
            </a:r>
            <a:r>
              <a:rPr lang="ro-RO" sz="1600" dirty="0" err="1">
                <a:solidFill>
                  <a:schemeClr val="bg1"/>
                </a:solidFill>
              </a:rPr>
              <a:t>delivered</a:t>
            </a:r>
            <a:r>
              <a:rPr lang="ro-RO" sz="1600" dirty="0">
                <a:solidFill>
                  <a:schemeClr val="bg1"/>
                </a:solidFill>
              </a:rPr>
              <a:t> </a:t>
            </a:r>
            <a:r>
              <a:rPr lang="ro-RO" sz="1600" dirty="0" err="1">
                <a:solidFill>
                  <a:schemeClr val="bg1"/>
                </a:solidFill>
              </a:rPr>
              <a:t>by</a:t>
            </a:r>
            <a:r>
              <a:rPr lang="ro-RO" sz="1600" dirty="0">
                <a:solidFill>
                  <a:schemeClr val="bg1"/>
                </a:solidFill>
              </a:rPr>
              <a:t>  01.06.2023</a:t>
            </a:r>
            <a:endParaRPr lang="en-US" sz="1600" dirty="0">
              <a:solidFill>
                <a:schemeClr val="bg1"/>
              </a:solidFill>
            </a:endParaRPr>
          </a:p>
          <a:p>
            <a:pPr marL="0" indent="0">
              <a:lnSpc>
                <a:spcPct val="100000"/>
              </a:lnSpc>
              <a:spcBef>
                <a:spcPts val="600"/>
              </a:spcBef>
              <a:buNone/>
            </a:pPr>
            <a:r>
              <a:rPr lang="en-US" sz="1600" dirty="0">
                <a:solidFill>
                  <a:schemeClr val="bg1"/>
                </a:solidFill>
              </a:rPr>
              <a:t>- Guide for assessment on RADAR simulator</a:t>
            </a:r>
            <a:r>
              <a:rPr lang="ro-RO" sz="1600" dirty="0">
                <a:solidFill>
                  <a:schemeClr val="bg1"/>
                </a:solidFill>
              </a:rPr>
              <a:t> – </a:t>
            </a:r>
            <a:r>
              <a:rPr lang="ro-RO" sz="1600" dirty="0" err="1">
                <a:solidFill>
                  <a:schemeClr val="bg1"/>
                </a:solidFill>
              </a:rPr>
              <a:t>to</a:t>
            </a:r>
            <a:r>
              <a:rPr lang="ro-RO" sz="1600" dirty="0">
                <a:solidFill>
                  <a:schemeClr val="bg1"/>
                </a:solidFill>
              </a:rPr>
              <a:t> </a:t>
            </a:r>
            <a:r>
              <a:rPr lang="ro-RO" sz="1600" dirty="0" err="1">
                <a:solidFill>
                  <a:schemeClr val="bg1"/>
                </a:solidFill>
              </a:rPr>
              <a:t>be</a:t>
            </a:r>
            <a:r>
              <a:rPr lang="ro-RO" sz="1600" dirty="0">
                <a:solidFill>
                  <a:schemeClr val="bg1"/>
                </a:solidFill>
              </a:rPr>
              <a:t> </a:t>
            </a:r>
            <a:r>
              <a:rPr lang="ro-RO" sz="1600" dirty="0" err="1">
                <a:solidFill>
                  <a:schemeClr val="bg1"/>
                </a:solidFill>
              </a:rPr>
              <a:t>delivered</a:t>
            </a:r>
            <a:r>
              <a:rPr lang="ro-RO" sz="1600" dirty="0">
                <a:solidFill>
                  <a:schemeClr val="bg1"/>
                </a:solidFill>
              </a:rPr>
              <a:t> </a:t>
            </a:r>
            <a:r>
              <a:rPr lang="ro-RO" sz="1600" dirty="0" err="1">
                <a:solidFill>
                  <a:schemeClr val="bg1"/>
                </a:solidFill>
              </a:rPr>
              <a:t>by</a:t>
            </a:r>
            <a:r>
              <a:rPr lang="ro-RO" sz="1600" dirty="0">
                <a:solidFill>
                  <a:schemeClr val="bg1"/>
                </a:solidFill>
              </a:rPr>
              <a:t>  01.06.2023</a:t>
            </a:r>
          </a:p>
          <a:p>
            <a:pPr marL="0" indent="0">
              <a:lnSpc>
                <a:spcPct val="100000"/>
              </a:lnSpc>
              <a:spcBef>
                <a:spcPts val="600"/>
              </a:spcBef>
              <a:buNone/>
            </a:pPr>
            <a:endParaRPr lang="ro-RO" sz="2000" dirty="0">
              <a:solidFill>
                <a:schemeClr val="bg1"/>
              </a:solidFill>
            </a:endParaRPr>
          </a:p>
          <a:p>
            <a:pPr marL="0" indent="0">
              <a:lnSpc>
                <a:spcPct val="100000"/>
              </a:lnSpc>
              <a:spcBef>
                <a:spcPts val="600"/>
              </a:spcBef>
              <a:buNone/>
            </a:pPr>
            <a:r>
              <a:rPr lang="en-US" sz="2000" dirty="0">
                <a:solidFill>
                  <a:schemeClr val="bg1"/>
                </a:solidFill>
              </a:rPr>
              <a:t>- </a:t>
            </a:r>
            <a:r>
              <a:rPr lang="en-GB" sz="2000" b="1" dirty="0">
                <a:solidFill>
                  <a:srgbClr val="FF0000"/>
                </a:solidFill>
                <a:effectLst/>
                <a:highlight>
                  <a:srgbClr val="FFFF00"/>
                </a:highlight>
                <a:ea typeface="Calibri" panose="020F0502020204030204" pitchFamily="34" charset="0"/>
              </a:rPr>
              <a:t>5 common harmonized course/seminar digital materials </a:t>
            </a:r>
            <a:r>
              <a:rPr lang="en-GB" sz="2000" dirty="0">
                <a:solidFill>
                  <a:srgbClr val="FF0000"/>
                </a:solidFill>
                <a:effectLst/>
                <a:highlight>
                  <a:srgbClr val="FFFF00"/>
                </a:highlight>
                <a:ea typeface="Calibri" panose="020F0502020204030204" pitchFamily="34" charset="0"/>
              </a:rPr>
              <a:t>and </a:t>
            </a:r>
            <a:r>
              <a:rPr lang="en-GB" sz="2000" b="1" dirty="0">
                <a:solidFill>
                  <a:srgbClr val="FF0000"/>
                </a:solidFill>
                <a:effectLst/>
                <a:highlight>
                  <a:srgbClr val="FFFF00"/>
                </a:highlight>
                <a:ea typeface="Calibri" panose="020F0502020204030204" pitchFamily="34" charset="0"/>
              </a:rPr>
              <a:t>25 video tutorial materials </a:t>
            </a:r>
            <a:r>
              <a:rPr lang="en-GB" sz="2000" dirty="0">
                <a:solidFill>
                  <a:srgbClr val="FF0000"/>
                </a:solidFill>
                <a:effectLst/>
                <a:highlight>
                  <a:srgbClr val="FFFF00"/>
                </a:highlight>
                <a:ea typeface="Calibri" panose="020F0502020204030204" pitchFamily="34" charset="0"/>
              </a:rPr>
              <a:t>for </a:t>
            </a:r>
            <a:r>
              <a:rPr lang="en-GB" sz="2000" dirty="0" err="1">
                <a:solidFill>
                  <a:srgbClr val="FF0000"/>
                </a:solidFill>
                <a:effectLst/>
                <a:highlight>
                  <a:srgbClr val="FFFF00"/>
                </a:highlight>
                <a:ea typeface="Calibri" panose="020F0502020204030204" pitchFamily="34" charset="0"/>
              </a:rPr>
              <a:t>simulat</a:t>
            </a:r>
            <a:r>
              <a:rPr lang="ro-RO" sz="2000" dirty="0">
                <a:solidFill>
                  <a:srgbClr val="FF0000"/>
                </a:solidFill>
                <a:effectLst/>
                <a:highlight>
                  <a:srgbClr val="FFFF00"/>
                </a:highlight>
                <a:ea typeface="Calibri" panose="020F0502020204030204" pitchFamily="34" charset="0"/>
              </a:rPr>
              <a:t>or </a:t>
            </a:r>
            <a:r>
              <a:rPr lang="ro-RO" sz="2000" dirty="0" err="1">
                <a:solidFill>
                  <a:srgbClr val="FF0000"/>
                </a:solidFill>
                <a:effectLst/>
                <a:highlight>
                  <a:srgbClr val="FFFF00"/>
                </a:highlight>
                <a:ea typeface="Calibri" panose="020F0502020204030204" pitchFamily="34" charset="0"/>
              </a:rPr>
              <a:t>classes</a:t>
            </a:r>
            <a:r>
              <a:rPr lang="ro-RO" sz="2000" dirty="0">
                <a:solidFill>
                  <a:srgbClr val="FF0000"/>
                </a:solidFill>
                <a:effectLst/>
                <a:highlight>
                  <a:srgbClr val="FFFF00"/>
                </a:highlight>
                <a:ea typeface="Calibri" panose="020F0502020204030204" pitchFamily="34" charset="0"/>
              </a:rPr>
              <a:t> </a:t>
            </a:r>
            <a:r>
              <a:rPr lang="ro-RO" sz="2000" dirty="0">
                <a:solidFill>
                  <a:schemeClr val="bg1"/>
                </a:solidFill>
                <a:effectLst/>
                <a:ea typeface="Calibri" panose="020F0502020204030204" pitchFamily="34" charset="0"/>
              </a:rPr>
              <a:t>– </a:t>
            </a:r>
            <a:r>
              <a:rPr lang="ro-RO" sz="2000" dirty="0" err="1">
                <a:solidFill>
                  <a:schemeClr val="bg1"/>
                </a:solidFill>
                <a:effectLst/>
                <a:ea typeface="Calibri" panose="020F0502020204030204" pitchFamily="34" charset="0"/>
              </a:rPr>
              <a:t>establish</a:t>
            </a:r>
            <a:r>
              <a:rPr lang="ro-RO" sz="2000" dirty="0">
                <a:solidFill>
                  <a:schemeClr val="bg1"/>
                </a:solidFill>
                <a:effectLst/>
                <a:ea typeface="Calibri" panose="020F0502020204030204" pitchFamily="34" charset="0"/>
              </a:rPr>
              <a:t> </a:t>
            </a:r>
            <a:r>
              <a:rPr lang="ro-RO" sz="2000" dirty="0" err="1">
                <a:solidFill>
                  <a:schemeClr val="bg1"/>
                </a:solidFill>
                <a:effectLst/>
                <a:ea typeface="Calibri" panose="020F0502020204030204" pitchFamily="34" charset="0"/>
              </a:rPr>
              <a:t>the</a:t>
            </a:r>
            <a:r>
              <a:rPr lang="ro-RO" sz="2000" dirty="0">
                <a:solidFill>
                  <a:schemeClr val="bg1"/>
                </a:solidFill>
                <a:effectLst/>
                <a:ea typeface="Calibri" panose="020F0502020204030204" pitchFamily="34" charset="0"/>
              </a:rPr>
              <a:t> video format! – </a:t>
            </a:r>
            <a:r>
              <a:rPr lang="ro-RO" sz="2000" dirty="0" err="1">
                <a:solidFill>
                  <a:schemeClr val="bg1"/>
                </a:solidFill>
                <a:effectLst/>
                <a:ea typeface="Calibri" panose="020F0502020204030204" pitchFamily="34" charset="0"/>
              </a:rPr>
              <a:t>deadline</a:t>
            </a:r>
            <a:r>
              <a:rPr lang="ro-RO" sz="2000" dirty="0">
                <a:solidFill>
                  <a:schemeClr val="bg1"/>
                </a:solidFill>
                <a:effectLst/>
                <a:ea typeface="Calibri" panose="020F0502020204030204" pitchFamily="34" charset="0"/>
              </a:rPr>
              <a:t> 01.09.2023 (</a:t>
            </a:r>
            <a:r>
              <a:rPr lang="ro-RO" sz="2000" dirty="0" err="1">
                <a:solidFill>
                  <a:srgbClr val="FF0000"/>
                </a:solidFill>
                <a:effectLst/>
                <a:highlight>
                  <a:srgbClr val="FFFF00"/>
                </a:highlight>
                <a:ea typeface="Calibri" panose="020F0502020204030204" pitchFamily="34" charset="0"/>
              </a:rPr>
              <a:t>to</a:t>
            </a:r>
            <a:r>
              <a:rPr lang="ro-RO" sz="2000" dirty="0">
                <a:solidFill>
                  <a:srgbClr val="FF0000"/>
                </a:solidFill>
                <a:effectLst/>
                <a:highlight>
                  <a:srgbClr val="FFFF00"/>
                </a:highlight>
                <a:ea typeface="Calibri" panose="020F0502020204030204" pitchFamily="34" charset="0"/>
              </a:rPr>
              <a:t> </a:t>
            </a:r>
            <a:r>
              <a:rPr lang="ro-RO" sz="2000" dirty="0" err="1">
                <a:solidFill>
                  <a:srgbClr val="FF0000"/>
                </a:solidFill>
                <a:effectLst/>
                <a:highlight>
                  <a:srgbClr val="FFFF00"/>
                </a:highlight>
                <a:ea typeface="Calibri" panose="020F0502020204030204" pitchFamily="34" charset="0"/>
              </a:rPr>
              <a:t>be</a:t>
            </a:r>
            <a:r>
              <a:rPr lang="ro-RO" sz="2000" dirty="0">
                <a:solidFill>
                  <a:srgbClr val="FF0000"/>
                </a:solidFill>
                <a:effectLst/>
                <a:highlight>
                  <a:srgbClr val="FFFF00"/>
                </a:highlight>
                <a:ea typeface="Calibri" panose="020F0502020204030204" pitchFamily="34" charset="0"/>
              </a:rPr>
              <a:t> </a:t>
            </a:r>
            <a:r>
              <a:rPr lang="ro-RO" sz="2000" dirty="0" err="1">
                <a:solidFill>
                  <a:srgbClr val="FF0000"/>
                </a:solidFill>
                <a:effectLst/>
                <a:highlight>
                  <a:srgbClr val="FFFF00"/>
                </a:highlight>
                <a:ea typeface="Calibri" panose="020F0502020204030204" pitchFamily="34" charset="0"/>
              </a:rPr>
              <a:t>ready</a:t>
            </a:r>
            <a:r>
              <a:rPr lang="ro-RO" sz="2000" dirty="0">
                <a:solidFill>
                  <a:srgbClr val="FF0000"/>
                </a:solidFill>
                <a:effectLst/>
                <a:highlight>
                  <a:srgbClr val="FFFF00"/>
                </a:highlight>
                <a:ea typeface="Calibri" panose="020F0502020204030204" pitchFamily="34" charset="0"/>
              </a:rPr>
              <a:t> </a:t>
            </a:r>
            <a:r>
              <a:rPr lang="ro-RO" sz="2000" dirty="0" err="1">
                <a:solidFill>
                  <a:srgbClr val="FF0000"/>
                </a:solidFill>
                <a:effectLst/>
                <a:highlight>
                  <a:srgbClr val="FFFF00"/>
                </a:highlight>
                <a:ea typeface="Calibri" panose="020F0502020204030204" pitchFamily="34" charset="0"/>
              </a:rPr>
              <a:t>to</a:t>
            </a:r>
            <a:r>
              <a:rPr lang="ro-RO" sz="2000" dirty="0">
                <a:solidFill>
                  <a:srgbClr val="FF0000"/>
                </a:solidFill>
                <a:effectLst/>
                <a:highlight>
                  <a:srgbClr val="FFFF00"/>
                </a:highlight>
                <a:ea typeface="Calibri" panose="020F0502020204030204" pitchFamily="34" charset="0"/>
              </a:rPr>
              <a:t> </a:t>
            </a:r>
            <a:r>
              <a:rPr lang="ro-RO" sz="2000" dirty="0" err="1">
                <a:solidFill>
                  <a:srgbClr val="FF0000"/>
                </a:solidFill>
                <a:effectLst/>
                <a:highlight>
                  <a:srgbClr val="FFFF00"/>
                </a:highlight>
                <a:ea typeface="Calibri" panose="020F0502020204030204" pitchFamily="34" charset="0"/>
              </a:rPr>
              <a:t>be</a:t>
            </a:r>
            <a:r>
              <a:rPr lang="ro-RO" sz="2000" dirty="0">
                <a:solidFill>
                  <a:srgbClr val="FF0000"/>
                </a:solidFill>
                <a:effectLst/>
                <a:highlight>
                  <a:srgbClr val="FFFF00"/>
                </a:highlight>
                <a:ea typeface="Calibri" panose="020F0502020204030204" pitchFamily="34" charset="0"/>
              </a:rPr>
              <a:t> </a:t>
            </a:r>
            <a:r>
              <a:rPr lang="ro-RO" sz="2000" dirty="0" err="1">
                <a:solidFill>
                  <a:srgbClr val="FF0000"/>
                </a:solidFill>
                <a:effectLst/>
                <a:highlight>
                  <a:srgbClr val="FFFF00"/>
                </a:highlight>
                <a:ea typeface="Calibri" panose="020F0502020204030204" pitchFamily="34" charset="0"/>
              </a:rPr>
              <a:t>delivered</a:t>
            </a:r>
            <a:r>
              <a:rPr lang="ro-RO" sz="2000" dirty="0">
                <a:solidFill>
                  <a:srgbClr val="FF0000"/>
                </a:solidFill>
                <a:effectLst/>
                <a:highlight>
                  <a:srgbClr val="FFFF00"/>
                </a:highlight>
                <a:ea typeface="Calibri" panose="020F0502020204030204" pitchFamily="34" charset="0"/>
              </a:rPr>
              <a:t> </a:t>
            </a:r>
            <a:r>
              <a:rPr lang="ro-RO" sz="2000" dirty="0" err="1">
                <a:solidFill>
                  <a:srgbClr val="FF0000"/>
                </a:solidFill>
                <a:effectLst/>
                <a:highlight>
                  <a:srgbClr val="FFFF00"/>
                </a:highlight>
                <a:ea typeface="Calibri" panose="020F0502020204030204" pitchFamily="34" charset="0"/>
              </a:rPr>
              <a:t>to</a:t>
            </a:r>
            <a:r>
              <a:rPr lang="ro-RO" sz="2000" dirty="0">
                <a:solidFill>
                  <a:srgbClr val="FF0000"/>
                </a:solidFill>
                <a:effectLst/>
                <a:highlight>
                  <a:srgbClr val="FFFF00"/>
                </a:highlight>
                <a:ea typeface="Calibri" panose="020F0502020204030204" pitchFamily="34" charset="0"/>
              </a:rPr>
              <a:t> </a:t>
            </a:r>
            <a:r>
              <a:rPr lang="ro-RO" sz="2000" dirty="0" err="1">
                <a:solidFill>
                  <a:srgbClr val="FF0000"/>
                </a:solidFill>
                <a:effectLst/>
                <a:highlight>
                  <a:srgbClr val="FFFF00"/>
                </a:highlight>
                <a:ea typeface="Calibri" panose="020F0502020204030204" pitchFamily="34" charset="0"/>
              </a:rPr>
              <a:t>the</a:t>
            </a:r>
            <a:r>
              <a:rPr lang="ro-RO" sz="2000" dirty="0">
                <a:solidFill>
                  <a:srgbClr val="FF0000"/>
                </a:solidFill>
                <a:effectLst/>
                <a:highlight>
                  <a:srgbClr val="FFFF00"/>
                </a:highlight>
                <a:ea typeface="Calibri" panose="020F0502020204030204" pitchFamily="34" charset="0"/>
              </a:rPr>
              <a:t> </a:t>
            </a:r>
            <a:r>
              <a:rPr lang="ro-RO" sz="2000" dirty="0" err="1">
                <a:solidFill>
                  <a:srgbClr val="FF0000"/>
                </a:solidFill>
                <a:effectLst/>
                <a:highlight>
                  <a:srgbClr val="FFFF00"/>
                </a:highlight>
                <a:ea typeface="Calibri" panose="020F0502020204030204" pitchFamily="34" charset="0"/>
              </a:rPr>
              <a:t>students</a:t>
            </a:r>
            <a:r>
              <a:rPr lang="ro-RO" sz="2000" dirty="0">
                <a:solidFill>
                  <a:srgbClr val="FF0000"/>
                </a:solidFill>
                <a:effectLst/>
                <a:highlight>
                  <a:srgbClr val="FFFF00"/>
                </a:highlight>
                <a:ea typeface="Calibri" panose="020F0502020204030204" pitchFamily="34" charset="0"/>
              </a:rPr>
              <a:t> in </a:t>
            </a:r>
            <a:r>
              <a:rPr lang="ro-RO" sz="2000" dirty="0" err="1">
                <a:solidFill>
                  <a:srgbClr val="FF0000"/>
                </a:solidFill>
                <a:effectLst/>
                <a:highlight>
                  <a:srgbClr val="FFFF00"/>
                </a:highlight>
                <a:ea typeface="Calibri" panose="020F0502020204030204" pitchFamily="34" charset="0"/>
              </a:rPr>
              <a:t>fall</a:t>
            </a:r>
            <a:r>
              <a:rPr lang="ro-RO" sz="2000" dirty="0">
                <a:solidFill>
                  <a:srgbClr val="FF0000"/>
                </a:solidFill>
                <a:effectLst/>
                <a:highlight>
                  <a:srgbClr val="FFFF00"/>
                </a:highlight>
                <a:ea typeface="Calibri" panose="020F0502020204030204" pitchFamily="34" charset="0"/>
              </a:rPr>
              <a:t> </a:t>
            </a:r>
            <a:r>
              <a:rPr lang="ro-RO" sz="2000" dirty="0" err="1">
                <a:solidFill>
                  <a:srgbClr val="FF0000"/>
                </a:solidFill>
                <a:effectLst/>
                <a:highlight>
                  <a:srgbClr val="FFFF00"/>
                </a:highlight>
                <a:ea typeface="Calibri" panose="020F0502020204030204" pitchFamily="34" charset="0"/>
              </a:rPr>
              <a:t>semester</a:t>
            </a:r>
            <a:r>
              <a:rPr lang="ro-RO" sz="2000" dirty="0">
                <a:solidFill>
                  <a:srgbClr val="FF0000"/>
                </a:solidFill>
                <a:effectLst/>
                <a:highlight>
                  <a:srgbClr val="FFFF00"/>
                </a:highlight>
                <a:ea typeface="Calibri" panose="020F0502020204030204" pitchFamily="34" charset="0"/>
              </a:rPr>
              <a:t> 01.09-01.12.2023</a:t>
            </a:r>
            <a:r>
              <a:rPr lang="ro-RO" sz="2000" dirty="0">
                <a:solidFill>
                  <a:schemeClr val="bg1"/>
                </a:solidFill>
                <a:effectLst/>
                <a:ea typeface="Calibri" panose="020F0502020204030204" pitchFamily="34" charset="0"/>
              </a:rPr>
              <a:t>)</a:t>
            </a:r>
          </a:p>
          <a:p>
            <a:pPr marL="0" indent="0">
              <a:lnSpc>
                <a:spcPct val="100000"/>
              </a:lnSpc>
              <a:spcBef>
                <a:spcPts val="600"/>
              </a:spcBef>
              <a:buNone/>
            </a:pPr>
            <a:r>
              <a:rPr lang="ro-RO" sz="2000" dirty="0">
                <a:solidFill>
                  <a:schemeClr val="bg1"/>
                </a:solidFill>
                <a:effectLst/>
                <a:ea typeface="Calibri" panose="020F0502020204030204" pitchFamily="34" charset="0"/>
              </a:rPr>
              <a:t>- The </a:t>
            </a:r>
            <a:r>
              <a:rPr lang="ro-RO" sz="2000" dirty="0" err="1">
                <a:solidFill>
                  <a:schemeClr val="bg1"/>
                </a:solidFill>
                <a:effectLst/>
                <a:ea typeface="Calibri" panose="020F0502020204030204" pitchFamily="34" charset="0"/>
              </a:rPr>
              <a:t>partners</a:t>
            </a:r>
            <a:r>
              <a:rPr lang="ro-RO" sz="2000" dirty="0">
                <a:solidFill>
                  <a:schemeClr val="bg1"/>
                </a:solidFill>
                <a:effectLst/>
                <a:ea typeface="Calibri" panose="020F0502020204030204" pitchFamily="34" charset="0"/>
              </a:rPr>
              <a:t> </a:t>
            </a:r>
            <a:r>
              <a:rPr lang="ro-RO" sz="2000" dirty="0" err="1">
                <a:solidFill>
                  <a:schemeClr val="bg1"/>
                </a:solidFill>
                <a:effectLst/>
                <a:ea typeface="Calibri" panose="020F0502020204030204" pitchFamily="34" charset="0"/>
              </a:rPr>
              <a:t>will</a:t>
            </a:r>
            <a:r>
              <a:rPr lang="ro-RO" sz="2000" dirty="0">
                <a:solidFill>
                  <a:schemeClr val="bg1"/>
                </a:solidFill>
                <a:effectLst/>
                <a:ea typeface="Calibri" panose="020F0502020204030204" pitchFamily="34" charset="0"/>
              </a:rPr>
              <a:t> plan </a:t>
            </a:r>
            <a:r>
              <a:rPr lang="ro-RO" sz="2000" dirty="0" err="1">
                <a:solidFill>
                  <a:schemeClr val="bg1"/>
                </a:solidFill>
                <a:effectLst/>
                <a:ea typeface="Calibri" panose="020F0502020204030204" pitchFamily="34" charset="0"/>
              </a:rPr>
              <a:t>the</a:t>
            </a:r>
            <a:r>
              <a:rPr lang="ro-RO" sz="2000" dirty="0">
                <a:solidFill>
                  <a:schemeClr val="bg1"/>
                </a:solidFill>
                <a:effectLst/>
                <a:ea typeface="Calibri" panose="020F0502020204030204" pitchFamily="34" charset="0"/>
              </a:rPr>
              <a:t> </a:t>
            </a:r>
            <a:r>
              <a:rPr lang="ro-RO" sz="2000" dirty="0" err="1">
                <a:solidFill>
                  <a:schemeClr val="bg1"/>
                </a:solidFill>
                <a:effectLst/>
                <a:ea typeface="Calibri" panose="020F0502020204030204" pitchFamily="34" charset="0"/>
              </a:rPr>
              <a:t>students</a:t>
            </a:r>
            <a:r>
              <a:rPr lang="ro-RO" sz="2000" dirty="0">
                <a:solidFill>
                  <a:schemeClr val="bg1"/>
                </a:solidFill>
                <a:effectLst/>
                <a:ea typeface="Calibri" panose="020F0502020204030204" pitchFamily="34" charset="0"/>
              </a:rPr>
              <a:t> </a:t>
            </a:r>
            <a:r>
              <a:rPr lang="ro-RO" sz="2000" dirty="0" err="1">
                <a:solidFill>
                  <a:schemeClr val="bg1"/>
                </a:solidFill>
                <a:effectLst/>
                <a:ea typeface="Calibri" panose="020F0502020204030204" pitchFamily="34" charset="0"/>
              </a:rPr>
              <a:t>recruitment</a:t>
            </a:r>
            <a:r>
              <a:rPr lang="ro-RO" sz="2000" dirty="0">
                <a:solidFill>
                  <a:schemeClr val="bg1"/>
                </a:solidFill>
                <a:effectLst/>
                <a:ea typeface="Calibri" panose="020F0502020204030204" pitchFamily="34" charset="0"/>
              </a:rPr>
              <a:t> for </a:t>
            </a:r>
            <a:r>
              <a:rPr lang="ro-RO" sz="2000" dirty="0" err="1">
                <a:solidFill>
                  <a:schemeClr val="bg1"/>
                </a:solidFill>
                <a:effectLst/>
                <a:ea typeface="Calibri" panose="020F0502020204030204" pitchFamily="34" charset="0"/>
              </a:rPr>
              <a:t>each</a:t>
            </a:r>
            <a:r>
              <a:rPr lang="ro-RO" sz="2000" dirty="0">
                <a:solidFill>
                  <a:schemeClr val="bg1"/>
                </a:solidFill>
                <a:effectLst/>
                <a:ea typeface="Calibri" panose="020F0502020204030204" pitchFamily="34" charset="0"/>
              </a:rPr>
              <a:t> </a:t>
            </a:r>
            <a:r>
              <a:rPr lang="ro-RO" sz="2000" dirty="0" err="1">
                <a:solidFill>
                  <a:schemeClr val="bg1"/>
                </a:solidFill>
                <a:effectLst/>
                <a:ea typeface="Calibri" panose="020F0502020204030204" pitchFamily="34" charset="0"/>
              </a:rPr>
              <a:t>course</a:t>
            </a:r>
            <a:r>
              <a:rPr lang="ro-RO" sz="2000" dirty="0">
                <a:solidFill>
                  <a:schemeClr val="bg1"/>
                </a:solidFill>
                <a:effectLst/>
                <a:ea typeface="Calibri" panose="020F0502020204030204" pitchFamily="34" charset="0"/>
              </a:rPr>
              <a:t> – </a:t>
            </a:r>
            <a:r>
              <a:rPr lang="ro-RO" sz="2000" b="1" dirty="0" err="1">
                <a:solidFill>
                  <a:srgbClr val="0000FF"/>
                </a:solidFill>
                <a:effectLst/>
                <a:highlight>
                  <a:srgbClr val="FFFF00"/>
                </a:highlight>
                <a:ea typeface="Calibri" panose="020F0502020204030204" pitchFamily="34" charset="0"/>
              </a:rPr>
              <a:t>enrolment</a:t>
            </a:r>
            <a:r>
              <a:rPr lang="ro-RO" sz="2000" b="1" dirty="0">
                <a:solidFill>
                  <a:srgbClr val="0000FF"/>
                </a:solidFill>
                <a:effectLst/>
                <a:highlight>
                  <a:srgbClr val="FFFF00"/>
                </a:highlight>
                <a:ea typeface="Calibri" panose="020F0502020204030204" pitchFamily="34" charset="0"/>
              </a:rPr>
              <a:t> </a:t>
            </a:r>
            <a:r>
              <a:rPr lang="ro-RO" sz="2000" b="1" dirty="0" err="1">
                <a:solidFill>
                  <a:srgbClr val="0000FF"/>
                </a:solidFill>
                <a:effectLst/>
                <a:highlight>
                  <a:srgbClr val="FFFF00"/>
                </a:highlight>
                <a:ea typeface="Calibri" panose="020F0502020204030204" pitchFamily="34" charset="0"/>
              </a:rPr>
              <a:t>roaster</a:t>
            </a:r>
            <a:r>
              <a:rPr lang="ro-RO" sz="2000" b="1" dirty="0">
                <a:solidFill>
                  <a:srgbClr val="0000FF"/>
                </a:solidFill>
                <a:effectLst/>
                <a:highlight>
                  <a:srgbClr val="FFFF00"/>
                </a:highlight>
                <a:ea typeface="Calibri" panose="020F0502020204030204" pitchFamily="34" charset="0"/>
              </a:rPr>
              <a:t> </a:t>
            </a:r>
            <a:r>
              <a:rPr lang="ro-RO" sz="2000" b="1" dirty="0" err="1">
                <a:solidFill>
                  <a:srgbClr val="0000FF"/>
                </a:solidFill>
                <a:effectLst/>
                <a:highlight>
                  <a:srgbClr val="FFFF00"/>
                </a:highlight>
                <a:ea typeface="Calibri" panose="020F0502020204030204" pitchFamily="34" charset="0"/>
              </a:rPr>
              <a:t>to</a:t>
            </a:r>
            <a:r>
              <a:rPr lang="ro-RO" sz="2000" b="1" dirty="0">
                <a:solidFill>
                  <a:srgbClr val="0000FF"/>
                </a:solidFill>
                <a:effectLst/>
                <a:highlight>
                  <a:srgbClr val="FFFF00"/>
                </a:highlight>
                <a:ea typeface="Calibri" panose="020F0502020204030204" pitchFamily="34" charset="0"/>
              </a:rPr>
              <a:t> </a:t>
            </a:r>
            <a:r>
              <a:rPr lang="ro-RO" sz="2000" b="1" dirty="0" err="1">
                <a:solidFill>
                  <a:srgbClr val="0000FF"/>
                </a:solidFill>
                <a:effectLst/>
                <a:highlight>
                  <a:srgbClr val="FFFF00"/>
                </a:highlight>
                <a:ea typeface="Calibri" panose="020F0502020204030204" pitchFamily="34" charset="0"/>
              </a:rPr>
              <a:t>be</a:t>
            </a:r>
            <a:r>
              <a:rPr lang="ro-RO" sz="2000" b="1" dirty="0">
                <a:solidFill>
                  <a:srgbClr val="0000FF"/>
                </a:solidFill>
                <a:effectLst/>
                <a:highlight>
                  <a:srgbClr val="FFFF00"/>
                </a:highlight>
                <a:ea typeface="Calibri" panose="020F0502020204030204" pitchFamily="34" charset="0"/>
              </a:rPr>
              <a:t> </a:t>
            </a:r>
            <a:r>
              <a:rPr lang="ro-RO" sz="2000" b="1" dirty="0" err="1">
                <a:solidFill>
                  <a:srgbClr val="0000FF"/>
                </a:solidFill>
                <a:effectLst/>
                <a:highlight>
                  <a:srgbClr val="FFFF00"/>
                </a:highlight>
                <a:ea typeface="Calibri" panose="020F0502020204030204" pitchFamily="34" charset="0"/>
              </a:rPr>
              <a:t>concluded</a:t>
            </a:r>
            <a:r>
              <a:rPr lang="ro-RO" sz="2000" b="1" dirty="0">
                <a:solidFill>
                  <a:srgbClr val="0000FF"/>
                </a:solidFill>
                <a:effectLst/>
                <a:highlight>
                  <a:srgbClr val="FFFF00"/>
                </a:highlight>
                <a:ea typeface="Calibri" panose="020F0502020204030204" pitchFamily="34" charset="0"/>
              </a:rPr>
              <a:t> </a:t>
            </a:r>
            <a:r>
              <a:rPr lang="ro-RO" sz="2000" b="1" dirty="0" err="1">
                <a:solidFill>
                  <a:srgbClr val="0000FF"/>
                </a:solidFill>
                <a:effectLst/>
                <a:highlight>
                  <a:srgbClr val="FFFF00"/>
                </a:highlight>
                <a:ea typeface="Calibri" panose="020F0502020204030204" pitchFamily="34" charset="0"/>
              </a:rPr>
              <a:t>by</a:t>
            </a:r>
            <a:r>
              <a:rPr lang="ro-RO" sz="2000" b="1" dirty="0">
                <a:solidFill>
                  <a:srgbClr val="0000FF"/>
                </a:solidFill>
                <a:effectLst/>
                <a:highlight>
                  <a:srgbClr val="FFFF00"/>
                </a:highlight>
                <a:ea typeface="Calibri" panose="020F0502020204030204" pitchFamily="34" charset="0"/>
              </a:rPr>
              <a:t> 1st of </a:t>
            </a:r>
            <a:r>
              <a:rPr lang="ro-RO" sz="2000" b="1" dirty="0" err="1">
                <a:solidFill>
                  <a:srgbClr val="0000FF"/>
                </a:solidFill>
                <a:effectLst/>
                <a:highlight>
                  <a:srgbClr val="FFFF00"/>
                </a:highlight>
                <a:ea typeface="Calibri" panose="020F0502020204030204" pitchFamily="34" charset="0"/>
              </a:rPr>
              <a:t>Septe</a:t>
            </a:r>
            <a:r>
              <a:rPr lang="ro-RO" sz="2000" b="1" dirty="0" err="1">
                <a:solidFill>
                  <a:srgbClr val="0000FF"/>
                </a:solidFill>
                <a:highlight>
                  <a:srgbClr val="FFFF00"/>
                </a:highlight>
                <a:ea typeface="Calibri" panose="020F0502020204030204" pitchFamily="34" charset="0"/>
              </a:rPr>
              <a:t>mber</a:t>
            </a:r>
            <a:r>
              <a:rPr lang="ro-RO" sz="2000" b="1" dirty="0">
                <a:solidFill>
                  <a:srgbClr val="0000FF"/>
                </a:solidFill>
                <a:highlight>
                  <a:srgbClr val="FFFF00"/>
                </a:highlight>
                <a:ea typeface="Calibri" panose="020F0502020204030204" pitchFamily="34" charset="0"/>
              </a:rPr>
              <a:t> 2023 </a:t>
            </a:r>
            <a:r>
              <a:rPr lang="ro-RO" sz="2000" dirty="0">
                <a:solidFill>
                  <a:schemeClr val="bg1"/>
                </a:solidFill>
                <a:ea typeface="Calibri" panose="020F0502020204030204" pitchFamily="34" charset="0"/>
              </a:rPr>
              <a:t>(i.e. </a:t>
            </a:r>
            <a:r>
              <a:rPr lang="ro-RO" sz="2000" b="1" dirty="0">
                <a:solidFill>
                  <a:srgbClr val="0000FF"/>
                </a:solidFill>
                <a:highlight>
                  <a:srgbClr val="FFFF00"/>
                </a:highlight>
                <a:ea typeface="Calibri" panose="020F0502020204030204" pitchFamily="34" charset="0"/>
              </a:rPr>
              <a:t>10 </a:t>
            </a:r>
            <a:r>
              <a:rPr lang="ro-RO" sz="2000" b="1" dirty="0" err="1">
                <a:solidFill>
                  <a:srgbClr val="0000FF"/>
                </a:solidFill>
                <a:highlight>
                  <a:srgbClr val="FFFF00"/>
                </a:highlight>
                <a:ea typeface="Calibri" panose="020F0502020204030204" pitchFamily="34" charset="0"/>
              </a:rPr>
              <a:t>students</a:t>
            </a:r>
            <a:r>
              <a:rPr lang="ro-RO" sz="2000" b="1" dirty="0">
                <a:solidFill>
                  <a:srgbClr val="0000FF"/>
                </a:solidFill>
                <a:highlight>
                  <a:srgbClr val="FFFF00"/>
                </a:highlight>
                <a:ea typeface="Calibri" panose="020F0502020204030204" pitchFamily="34" charset="0"/>
              </a:rPr>
              <a:t>/</a:t>
            </a:r>
            <a:r>
              <a:rPr lang="ro-RO" sz="2000" b="1" dirty="0" err="1">
                <a:solidFill>
                  <a:srgbClr val="0000FF"/>
                </a:solidFill>
                <a:highlight>
                  <a:srgbClr val="FFFF00"/>
                </a:highlight>
                <a:ea typeface="Calibri" panose="020F0502020204030204" pitchFamily="34" charset="0"/>
              </a:rPr>
              <a:t>course</a:t>
            </a:r>
            <a:r>
              <a:rPr lang="ro-RO" sz="2000" b="1" dirty="0">
                <a:solidFill>
                  <a:srgbClr val="0000FF"/>
                </a:solidFill>
                <a:highlight>
                  <a:srgbClr val="FFFF00"/>
                </a:highlight>
                <a:ea typeface="Calibri" panose="020F0502020204030204" pitchFamily="34" charset="0"/>
              </a:rPr>
              <a:t>/</a:t>
            </a:r>
            <a:r>
              <a:rPr lang="ro-RO" sz="2000" b="1" dirty="0" err="1">
                <a:solidFill>
                  <a:srgbClr val="0000FF"/>
                </a:solidFill>
                <a:highlight>
                  <a:srgbClr val="FFFF00"/>
                </a:highlight>
                <a:ea typeface="Calibri" panose="020F0502020204030204" pitchFamily="34" charset="0"/>
              </a:rPr>
              <a:t>partner</a:t>
            </a:r>
            <a:r>
              <a:rPr lang="ro-RO" sz="2000" b="1" dirty="0">
                <a:solidFill>
                  <a:srgbClr val="0000FF"/>
                </a:solidFill>
                <a:highlight>
                  <a:srgbClr val="FFFF00"/>
                </a:highlight>
                <a:ea typeface="Calibri" panose="020F0502020204030204" pitchFamily="34" charset="0"/>
              </a:rPr>
              <a:t>, total of 50 </a:t>
            </a:r>
            <a:r>
              <a:rPr lang="ro-RO" sz="2000" b="1" dirty="0" err="1">
                <a:solidFill>
                  <a:srgbClr val="0000FF"/>
                </a:solidFill>
                <a:highlight>
                  <a:srgbClr val="FFFF00"/>
                </a:highlight>
                <a:ea typeface="Calibri" panose="020F0502020204030204" pitchFamily="34" charset="0"/>
              </a:rPr>
              <a:t>students</a:t>
            </a:r>
            <a:r>
              <a:rPr lang="ro-RO" sz="2000" b="1" dirty="0">
                <a:solidFill>
                  <a:srgbClr val="0000FF"/>
                </a:solidFill>
                <a:highlight>
                  <a:srgbClr val="FFFF00"/>
                </a:highlight>
                <a:ea typeface="Calibri" panose="020F0502020204030204" pitchFamily="34" charset="0"/>
              </a:rPr>
              <a:t>/</a:t>
            </a:r>
            <a:r>
              <a:rPr lang="ro-RO" sz="2000" b="1" dirty="0" err="1">
                <a:solidFill>
                  <a:srgbClr val="0000FF"/>
                </a:solidFill>
                <a:highlight>
                  <a:srgbClr val="FFFF00"/>
                </a:highlight>
                <a:ea typeface="Calibri" panose="020F0502020204030204" pitchFamily="34" charset="0"/>
              </a:rPr>
              <a:t>partner</a:t>
            </a:r>
            <a:r>
              <a:rPr lang="ro-RO" sz="2000" dirty="0">
                <a:solidFill>
                  <a:schemeClr val="bg1"/>
                </a:solidFill>
                <a:ea typeface="Calibri" panose="020F0502020204030204" pitchFamily="34" charset="0"/>
              </a:rPr>
              <a:t>;</a:t>
            </a:r>
            <a:endParaRPr lang="ro-RO" sz="2000" dirty="0">
              <a:solidFill>
                <a:schemeClr val="bg1"/>
              </a:solidFill>
              <a:effectLst/>
              <a:ea typeface="Calibri" panose="020F0502020204030204" pitchFamily="34" charset="0"/>
            </a:endParaRPr>
          </a:p>
          <a:p>
            <a:pPr marL="0" indent="0">
              <a:lnSpc>
                <a:spcPct val="100000"/>
              </a:lnSpc>
              <a:spcBef>
                <a:spcPts val="600"/>
              </a:spcBef>
              <a:buNone/>
            </a:pPr>
            <a:endParaRPr lang="ro-RO" sz="2000" dirty="0">
              <a:solidFill>
                <a:schemeClr val="bg1"/>
              </a:solidFill>
              <a:effectLst/>
              <a:ea typeface="Calibri" panose="020F0502020204030204" pitchFamily="34" charset="0"/>
            </a:endParaRPr>
          </a:p>
          <a:p>
            <a:pPr marL="0" indent="0">
              <a:lnSpc>
                <a:spcPct val="100000"/>
              </a:lnSpc>
              <a:spcBef>
                <a:spcPts val="600"/>
              </a:spcBef>
              <a:buNone/>
            </a:pPr>
            <a:r>
              <a:rPr lang="ro-RO" sz="2000" dirty="0">
                <a:solidFill>
                  <a:schemeClr val="bg1"/>
                </a:solidFill>
              </a:rPr>
              <a:t>- </a:t>
            </a:r>
            <a:r>
              <a:rPr lang="ro-RO" sz="2000" b="1" dirty="0">
                <a:solidFill>
                  <a:srgbClr val="FF0000"/>
                </a:solidFill>
                <a:highlight>
                  <a:srgbClr val="FFFF00"/>
                </a:highlight>
              </a:rPr>
              <a:t>5 </a:t>
            </a:r>
            <a:r>
              <a:rPr lang="ro-RO" sz="2000" b="1" dirty="0" err="1">
                <a:solidFill>
                  <a:srgbClr val="FF0000"/>
                </a:solidFill>
                <a:highlight>
                  <a:srgbClr val="FFFF00"/>
                </a:highlight>
              </a:rPr>
              <a:t>scientific</a:t>
            </a:r>
            <a:r>
              <a:rPr lang="ro-RO" sz="2000" b="1" dirty="0">
                <a:solidFill>
                  <a:srgbClr val="FF0000"/>
                </a:solidFill>
                <a:highlight>
                  <a:srgbClr val="FFFF00"/>
                </a:highlight>
              </a:rPr>
              <a:t> </a:t>
            </a:r>
            <a:r>
              <a:rPr lang="ro-RO" sz="2000" b="1" dirty="0" err="1">
                <a:solidFill>
                  <a:srgbClr val="FF0000"/>
                </a:solidFill>
                <a:highlight>
                  <a:srgbClr val="FFFF00"/>
                </a:highlight>
              </a:rPr>
              <a:t>studies</a:t>
            </a:r>
            <a:r>
              <a:rPr lang="ro-RO" sz="2000" b="1" dirty="0">
                <a:solidFill>
                  <a:srgbClr val="FF0000"/>
                </a:solidFill>
                <a:highlight>
                  <a:srgbClr val="FFFF00"/>
                </a:highlight>
              </a:rPr>
              <a:t> </a:t>
            </a:r>
            <a:r>
              <a:rPr lang="ro-RO" sz="2000" b="1" dirty="0" err="1">
                <a:solidFill>
                  <a:srgbClr val="FF0000"/>
                </a:solidFill>
                <a:highlight>
                  <a:srgbClr val="FFFF00"/>
                </a:highlight>
              </a:rPr>
              <a:t>to</a:t>
            </a:r>
            <a:r>
              <a:rPr lang="ro-RO" sz="2000" b="1" dirty="0">
                <a:solidFill>
                  <a:srgbClr val="FF0000"/>
                </a:solidFill>
                <a:highlight>
                  <a:srgbClr val="FFFF00"/>
                </a:highlight>
              </a:rPr>
              <a:t> </a:t>
            </a:r>
            <a:r>
              <a:rPr lang="ro-RO" sz="2000" b="1" dirty="0" err="1">
                <a:solidFill>
                  <a:srgbClr val="FF0000"/>
                </a:solidFill>
                <a:highlight>
                  <a:srgbClr val="FFFF00"/>
                </a:highlight>
              </a:rPr>
              <a:t>be</a:t>
            </a:r>
            <a:r>
              <a:rPr lang="ro-RO" sz="2000" b="1" dirty="0">
                <a:solidFill>
                  <a:srgbClr val="FF0000"/>
                </a:solidFill>
                <a:highlight>
                  <a:srgbClr val="FFFF00"/>
                </a:highlight>
              </a:rPr>
              <a:t> </a:t>
            </a:r>
            <a:r>
              <a:rPr lang="ro-RO" sz="2000" b="1" dirty="0" err="1">
                <a:solidFill>
                  <a:srgbClr val="FF0000"/>
                </a:solidFill>
                <a:highlight>
                  <a:srgbClr val="FFFF00"/>
                </a:highlight>
              </a:rPr>
              <a:t>delivered</a:t>
            </a:r>
            <a:r>
              <a:rPr lang="ro-RO" sz="2000" b="1" dirty="0">
                <a:solidFill>
                  <a:srgbClr val="FF0000"/>
                </a:solidFill>
                <a:highlight>
                  <a:srgbClr val="FFFF00"/>
                </a:highlight>
              </a:rPr>
              <a:t> </a:t>
            </a:r>
            <a:r>
              <a:rPr lang="ro-RO" sz="2000" b="1" dirty="0" err="1">
                <a:solidFill>
                  <a:srgbClr val="FF0000"/>
                </a:solidFill>
                <a:highlight>
                  <a:srgbClr val="FFFF00"/>
                </a:highlight>
              </a:rPr>
              <a:t>by</a:t>
            </a:r>
            <a:r>
              <a:rPr lang="ro-RO" sz="2000" b="1" dirty="0">
                <a:solidFill>
                  <a:srgbClr val="FF0000"/>
                </a:solidFill>
                <a:highlight>
                  <a:srgbClr val="FFFF00"/>
                </a:highlight>
              </a:rPr>
              <a:t> </a:t>
            </a:r>
            <a:r>
              <a:rPr lang="ro-RO" sz="2000" b="1" dirty="0" err="1">
                <a:solidFill>
                  <a:srgbClr val="FF0000"/>
                </a:solidFill>
                <a:highlight>
                  <a:srgbClr val="FFFF00"/>
                </a:highlight>
              </a:rPr>
              <a:t>each</a:t>
            </a:r>
            <a:r>
              <a:rPr lang="ro-RO" sz="2000" b="1" dirty="0">
                <a:solidFill>
                  <a:srgbClr val="FF0000"/>
                </a:solidFill>
                <a:highlight>
                  <a:srgbClr val="FFFF00"/>
                </a:highlight>
              </a:rPr>
              <a:t> </a:t>
            </a:r>
            <a:r>
              <a:rPr lang="ro-RO" sz="2000" b="1" dirty="0" err="1">
                <a:solidFill>
                  <a:srgbClr val="FF0000"/>
                </a:solidFill>
                <a:highlight>
                  <a:srgbClr val="FFFF00"/>
                </a:highlight>
              </a:rPr>
              <a:t>partner</a:t>
            </a:r>
            <a:r>
              <a:rPr lang="ro-RO" sz="2000" dirty="0">
                <a:solidFill>
                  <a:schemeClr val="bg1"/>
                </a:solidFill>
              </a:rPr>
              <a:t>, </a:t>
            </a:r>
            <a:r>
              <a:rPr lang="ro-RO" sz="2000" dirty="0" err="1">
                <a:solidFill>
                  <a:schemeClr val="bg1"/>
                </a:solidFill>
              </a:rPr>
              <a:t>latest</a:t>
            </a:r>
            <a:r>
              <a:rPr lang="ro-RO" sz="2000" dirty="0">
                <a:solidFill>
                  <a:schemeClr val="bg1"/>
                </a:solidFill>
              </a:rPr>
              <a:t> </a:t>
            </a:r>
            <a:r>
              <a:rPr lang="ro-RO" sz="2000" dirty="0" err="1">
                <a:solidFill>
                  <a:schemeClr val="bg1"/>
                </a:solidFill>
              </a:rPr>
              <a:t>by</a:t>
            </a:r>
            <a:r>
              <a:rPr lang="ro-RO" sz="2000" dirty="0">
                <a:solidFill>
                  <a:schemeClr val="bg1"/>
                </a:solidFill>
              </a:rPr>
              <a:t> 1st of </a:t>
            </a:r>
            <a:r>
              <a:rPr lang="ro-RO" sz="2000" dirty="0" err="1">
                <a:solidFill>
                  <a:schemeClr val="bg1"/>
                </a:solidFill>
              </a:rPr>
              <a:t>September</a:t>
            </a:r>
            <a:r>
              <a:rPr lang="ro-RO" sz="2000" dirty="0">
                <a:solidFill>
                  <a:schemeClr val="bg1"/>
                </a:solidFill>
              </a:rPr>
              <a:t>, </a:t>
            </a:r>
            <a:r>
              <a:rPr lang="ro-RO" sz="2000" dirty="0" err="1">
                <a:solidFill>
                  <a:schemeClr val="bg1"/>
                </a:solidFill>
              </a:rPr>
              <a:t>to</a:t>
            </a:r>
            <a:r>
              <a:rPr lang="ro-RO" sz="2000" dirty="0">
                <a:solidFill>
                  <a:schemeClr val="bg1"/>
                </a:solidFill>
              </a:rPr>
              <a:t> </a:t>
            </a:r>
            <a:r>
              <a:rPr lang="ro-RO" sz="2000" dirty="0" err="1">
                <a:solidFill>
                  <a:schemeClr val="bg1"/>
                </a:solidFill>
              </a:rPr>
              <a:t>be</a:t>
            </a:r>
            <a:r>
              <a:rPr lang="ro-RO" sz="2000" dirty="0">
                <a:solidFill>
                  <a:schemeClr val="bg1"/>
                </a:solidFill>
              </a:rPr>
              <a:t> </a:t>
            </a:r>
            <a:r>
              <a:rPr lang="ro-RO" sz="2000" dirty="0" err="1">
                <a:solidFill>
                  <a:schemeClr val="bg1"/>
                </a:solidFill>
              </a:rPr>
              <a:t>presented</a:t>
            </a:r>
            <a:r>
              <a:rPr lang="ro-RO" sz="2000" dirty="0">
                <a:solidFill>
                  <a:schemeClr val="bg1"/>
                </a:solidFill>
              </a:rPr>
              <a:t> </a:t>
            </a:r>
            <a:r>
              <a:rPr lang="ro-RO" sz="2000" dirty="0" err="1">
                <a:solidFill>
                  <a:schemeClr val="bg1"/>
                </a:solidFill>
              </a:rPr>
              <a:t>to</a:t>
            </a:r>
            <a:r>
              <a:rPr lang="ro-RO" sz="2000" dirty="0">
                <a:solidFill>
                  <a:schemeClr val="bg1"/>
                </a:solidFill>
              </a:rPr>
              <a:t> E3 - IMLA </a:t>
            </a:r>
            <a:r>
              <a:rPr lang="ro-RO" sz="2000" dirty="0" err="1">
                <a:solidFill>
                  <a:schemeClr val="bg1"/>
                </a:solidFill>
              </a:rPr>
              <a:t>Conference</a:t>
            </a:r>
            <a:r>
              <a:rPr lang="ro-RO" sz="2000" dirty="0">
                <a:solidFill>
                  <a:schemeClr val="bg1"/>
                </a:solidFill>
              </a:rPr>
              <a:t> in Varna, </a:t>
            </a:r>
            <a:r>
              <a:rPr lang="ro-RO" sz="2000" dirty="0" err="1">
                <a:solidFill>
                  <a:schemeClr val="bg1"/>
                </a:solidFill>
              </a:rPr>
              <a:t>and</a:t>
            </a:r>
            <a:r>
              <a:rPr lang="ro-RO" sz="2000" dirty="0">
                <a:solidFill>
                  <a:schemeClr val="bg1"/>
                </a:solidFill>
              </a:rPr>
              <a:t> </a:t>
            </a:r>
            <a:r>
              <a:rPr lang="ro-RO" sz="2000" dirty="0" err="1">
                <a:solidFill>
                  <a:schemeClr val="bg1"/>
                </a:solidFill>
              </a:rPr>
              <a:t>to</a:t>
            </a:r>
            <a:r>
              <a:rPr lang="ro-RO" sz="2000" dirty="0">
                <a:solidFill>
                  <a:schemeClr val="bg1"/>
                </a:solidFill>
              </a:rPr>
              <a:t> </a:t>
            </a:r>
            <a:r>
              <a:rPr lang="ro-RO" sz="2000" dirty="0" err="1">
                <a:solidFill>
                  <a:schemeClr val="bg1"/>
                </a:solidFill>
              </a:rPr>
              <a:t>be</a:t>
            </a:r>
            <a:r>
              <a:rPr lang="ro-RO" sz="2000" dirty="0">
                <a:solidFill>
                  <a:schemeClr val="bg1"/>
                </a:solidFill>
              </a:rPr>
              <a:t> </a:t>
            </a:r>
            <a:r>
              <a:rPr lang="ro-RO" sz="2000" dirty="0" err="1">
                <a:solidFill>
                  <a:schemeClr val="bg1"/>
                </a:solidFill>
              </a:rPr>
              <a:t>published</a:t>
            </a:r>
            <a:r>
              <a:rPr lang="ro-RO" sz="2000" dirty="0">
                <a:solidFill>
                  <a:schemeClr val="bg1"/>
                </a:solidFill>
              </a:rPr>
              <a:t> </a:t>
            </a:r>
            <a:r>
              <a:rPr lang="ro-RO" sz="2000" dirty="0" err="1">
                <a:solidFill>
                  <a:schemeClr val="bg1"/>
                </a:solidFill>
              </a:rPr>
              <a:t>latest</a:t>
            </a:r>
            <a:r>
              <a:rPr lang="ro-RO" sz="2000" dirty="0">
                <a:solidFill>
                  <a:schemeClr val="bg1"/>
                </a:solidFill>
              </a:rPr>
              <a:t> </a:t>
            </a:r>
            <a:r>
              <a:rPr lang="ro-RO" sz="2000" dirty="0" err="1">
                <a:solidFill>
                  <a:schemeClr val="bg1"/>
                </a:solidFill>
              </a:rPr>
              <a:t>by</a:t>
            </a:r>
            <a:r>
              <a:rPr lang="ro-RO" sz="2000" dirty="0">
                <a:solidFill>
                  <a:schemeClr val="bg1"/>
                </a:solidFill>
              </a:rPr>
              <a:t> 01st of </a:t>
            </a:r>
            <a:r>
              <a:rPr lang="ro-RO" sz="2000" dirty="0" err="1">
                <a:solidFill>
                  <a:schemeClr val="bg1"/>
                </a:solidFill>
              </a:rPr>
              <a:t>October</a:t>
            </a:r>
            <a:r>
              <a:rPr lang="ro-RO" sz="2000" dirty="0">
                <a:solidFill>
                  <a:schemeClr val="bg1"/>
                </a:solidFill>
              </a:rPr>
              <a:t>.</a:t>
            </a:r>
          </a:p>
          <a:p>
            <a:pPr marL="0" indent="0">
              <a:lnSpc>
                <a:spcPct val="100000"/>
              </a:lnSpc>
              <a:spcBef>
                <a:spcPts val="600"/>
              </a:spcBef>
              <a:buNone/>
            </a:pPr>
            <a:r>
              <a:rPr lang="ro-RO" sz="2000" dirty="0">
                <a:solidFill>
                  <a:schemeClr val="bg1"/>
                </a:solidFill>
              </a:rPr>
              <a:t>- </a:t>
            </a:r>
            <a:r>
              <a:rPr lang="en-GB" sz="2000" dirty="0">
                <a:solidFill>
                  <a:schemeClr val="bg1"/>
                </a:solidFill>
              </a:rPr>
              <a:t>Next activities will be set up (</a:t>
            </a:r>
            <a:r>
              <a:rPr lang="ro-RO" sz="2000" b="1" dirty="0">
                <a:solidFill>
                  <a:srgbClr val="FF0000"/>
                </a:solidFill>
                <a:highlight>
                  <a:srgbClr val="FFFF00"/>
                </a:highlight>
              </a:rPr>
              <a:t>TM5/</a:t>
            </a:r>
            <a:r>
              <a:rPr lang="en-GB" sz="2000" b="1" dirty="0">
                <a:solidFill>
                  <a:srgbClr val="FF0000"/>
                </a:solidFill>
                <a:highlight>
                  <a:srgbClr val="FFFF00"/>
                </a:highlight>
              </a:rPr>
              <a:t>E</a:t>
            </a:r>
            <a:r>
              <a:rPr lang="ro-RO" sz="2000" b="1" dirty="0">
                <a:solidFill>
                  <a:srgbClr val="FF0000"/>
                </a:solidFill>
                <a:highlight>
                  <a:srgbClr val="FFFF00"/>
                </a:highlight>
              </a:rPr>
              <a:t>5</a:t>
            </a:r>
            <a:r>
              <a:rPr lang="en-GB" sz="2000" b="1" dirty="0">
                <a:solidFill>
                  <a:srgbClr val="FF0000"/>
                </a:solidFill>
                <a:highlight>
                  <a:srgbClr val="FFFF00"/>
                </a:highlight>
              </a:rPr>
              <a:t> in </a:t>
            </a:r>
            <a:r>
              <a:rPr lang="ro-RO" sz="2000" b="1" dirty="0" err="1">
                <a:solidFill>
                  <a:srgbClr val="FF0000"/>
                </a:solidFill>
                <a:highlight>
                  <a:srgbClr val="FFFF00"/>
                </a:highlight>
              </a:rPr>
              <a:t>Lithuania</a:t>
            </a:r>
            <a:r>
              <a:rPr lang="en-GB" sz="2000" dirty="0">
                <a:solidFill>
                  <a:schemeClr val="bg1"/>
                </a:solidFill>
              </a:rPr>
              <a:t>).</a:t>
            </a:r>
            <a:endParaRPr lang="ro-RO" sz="2000" dirty="0">
              <a:solidFill>
                <a:schemeClr val="bg1"/>
              </a:solidFill>
            </a:endParaRPr>
          </a:p>
          <a:p>
            <a:pPr marL="0" indent="0">
              <a:lnSpc>
                <a:spcPct val="100000"/>
              </a:lnSpc>
              <a:spcBef>
                <a:spcPts val="600"/>
              </a:spcBef>
              <a:buNone/>
            </a:pPr>
            <a:endParaRPr lang="ro-RO" sz="800" dirty="0">
              <a:solidFill>
                <a:schemeClr val="bg1"/>
              </a:solidFill>
            </a:endParaRPr>
          </a:p>
          <a:p>
            <a:pPr marL="0" indent="0">
              <a:lnSpc>
                <a:spcPct val="100000"/>
              </a:lnSpc>
              <a:spcBef>
                <a:spcPts val="600"/>
              </a:spcBef>
              <a:buNone/>
            </a:pPr>
            <a:r>
              <a:rPr lang="ro-RO" sz="2000" dirty="0">
                <a:solidFill>
                  <a:srgbClr val="FF0000"/>
                </a:solidFill>
                <a:highlight>
                  <a:srgbClr val="FFFFFF"/>
                </a:highlight>
              </a:rPr>
              <a:t>ADMINISTRATIVE ISSUES: Update </a:t>
            </a:r>
            <a:r>
              <a:rPr lang="ro-RO" sz="2000" dirty="0" err="1">
                <a:solidFill>
                  <a:srgbClr val="FF0000"/>
                </a:solidFill>
                <a:highlight>
                  <a:srgbClr val="FFFFFF"/>
                </a:highlight>
              </a:rPr>
              <a:t>the</a:t>
            </a:r>
            <a:r>
              <a:rPr lang="ro-RO" sz="2000" dirty="0">
                <a:solidFill>
                  <a:srgbClr val="FF0000"/>
                </a:solidFill>
                <a:highlight>
                  <a:srgbClr val="FFFFFF"/>
                </a:highlight>
              </a:rPr>
              <a:t> </a:t>
            </a:r>
            <a:r>
              <a:rPr lang="ro-RO" sz="2000" dirty="0" err="1">
                <a:solidFill>
                  <a:srgbClr val="FF0000"/>
                </a:solidFill>
                <a:highlight>
                  <a:srgbClr val="FFFFFF"/>
                </a:highlight>
              </a:rPr>
              <a:t>financial</a:t>
            </a:r>
            <a:r>
              <a:rPr lang="ro-RO" sz="2000" dirty="0">
                <a:solidFill>
                  <a:srgbClr val="FF0000"/>
                </a:solidFill>
                <a:highlight>
                  <a:srgbClr val="FFFFFF"/>
                </a:highlight>
              </a:rPr>
              <a:t> </a:t>
            </a:r>
            <a:r>
              <a:rPr lang="ro-RO" sz="2000" dirty="0" err="1">
                <a:solidFill>
                  <a:srgbClr val="FF0000"/>
                </a:solidFill>
                <a:highlight>
                  <a:srgbClr val="FFFFFF"/>
                </a:highlight>
              </a:rPr>
              <a:t>matters</a:t>
            </a:r>
            <a:r>
              <a:rPr lang="ro-RO" sz="2000" dirty="0">
                <a:solidFill>
                  <a:srgbClr val="FF0000"/>
                </a:solidFill>
                <a:highlight>
                  <a:srgbClr val="FFFFFF"/>
                </a:highlight>
              </a:rPr>
              <a:t>, </a:t>
            </a:r>
            <a:r>
              <a:rPr lang="ro-RO" sz="2000" dirty="0" err="1">
                <a:solidFill>
                  <a:srgbClr val="FF0000"/>
                </a:solidFill>
                <a:highlight>
                  <a:srgbClr val="FFFFFF"/>
                </a:highlight>
              </a:rPr>
              <a:t>provide</a:t>
            </a:r>
            <a:r>
              <a:rPr lang="ro-RO" sz="2000" dirty="0">
                <a:solidFill>
                  <a:srgbClr val="FF0000"/>
                </a:solidFill>
                <a:highlight>
                  <a:srgbClr val="FFFFFF"/>
                </a:highlight>
              </a:rPr>
              <a:t> </a:t>
            </a:r>
            <a:r>
              <a:rPr lang="ro-RO" sz="2000" dirty="0" err="1">
                <a:solidFill>
                  <a:srgbClr val="FF0000"/>
                </a:solidFill>
                <a:highlight>
                  <a:srgbClr val="FFFFFF"/>
                </a:highlight>
              </a:rPr>
              <a:t>the</a:t>
            </a:r>
            <a:r>
              <a:rPr lang="ro-RO" sz="2000" dirty="0">
                <a:solidFill>
                  <a:srgbClr val="FF0000"/>
                </a:solidFill>
                <a:highlight>
                  <a:srgbClr val="FFFFFF"/>
                </a:highlight>
              </a:rPr>
              <a:t> </a:t>
            </a:r>
            <a:r>
              <a:rPr lang="ro-RO" sz="2000" dirty="0" err="1">
                <a:solidFill>
                  <a:srgbClr val="FF0000"/>
                </a:solidFill>
                <a:highlight>
                  <a:srgbClr val="FFFFFF"/>
                </a:highlight>
              </a:rPr>
              <a:t>time</a:t>
            </a:r>
            <a:r>
              <a:rPr lang="ro-RO" sz="2000" dirty="0">
                <a:solidFill>
                  <a:srgbClr val="FF0000"/>
                </a:solidFill>
                <a:highlight>
                  <a:srgbClr val="FFFFFF"/>
                </a:highlight>
              </a:rPr>
              <a:t> </a:t>
            </a:r>
            <a:r>
              <a:rPr lang="ro-RO" sz="2000" dirty="0" err="1">
                <a:solidFill>
                  <a:srgbClr val="FF0000"/>
                </a:solidFill>
                <a:highlight>
                  <a:srgbClr val="FFFFFF"/>
                </a:highlight>
              </a:rPr>
              <a:t>sheets</a:t>
            </a:r>
            <a:r>
              <a:rPr lang="ro-RO" sz="2000" dirty="0">
                <a:solidFill>
                  <a:srgbClr val="FF0000"/>
                </a:solidFill>
                <a:highlight>
                  <a:srgbClr val="FFFFFF"/>
                </a:highlight>
              </a:rPr>
              <a:t> on </a:t>
            </a:r>
            <a:r>
              <a:rPr lang="ro-RO" sz="2000" dirty="0" err="1">
                <a:solidFill>
                  <a:srgbClr val="FF0000"/>
                </a:solidFill>
                <a:highlight>
                  <a:srgbClr val="FFFFFF"/>
                </a:highlight>
              </a:rPr>
              <a:t>time</a:t>
            </a:r>
            <a:r>
              <a:rPr lang="ro-RO" sz="2000" dirty="0">
                <a:solidFill>
                  <a:srgbClr val="FF0000"/>
                </a:solidFill>
                <a:highlight>
                  <a:srgbClr val="FFFFFF"/>
                </a:highlight>
              </a:rPr>
              <a:t>!!!</a:t>
            </a:r>
            <a:endParaRPr lang="en-GB" sz="2000" dirty="0">
              <a:solidFill>
                <a:srgbClr val="FF0000"/>
              </a:solidFill>
              <a:highlight>
                <a:srgbClr val="FFFFFF"/>
              </a:highlight>
            </a:endParaRP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922381" y="705570"/>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en-GB" sz="2900" b="1" dirty="0">
                <a:solidFill>
                  <a:srgbClr val="FFC000"/>
                </a:solidFill>
              </a:rPr>
              <a:t>Tasks to follow up!</a:t>
            </a:r>
            <a:endParaRPr lang="en-US" sz="2900" b="1" dirty="0">
              <a:solidFill>
                <a:srgbClr val="FFC000"/>
              </a:solidFill>
            </a:endParaRPr>
          </a:p>
        </p:txBody>
      </p:sp>
      <p:grpSp>
        <p:nvGrpSpPr>
          <p:cNvPr id="5" name="Group 4">
            <a:extLst>
              <a:ext uri="{FF2B5EF4-FFF2-40B4-BE49-F238E27FC236}">
                <a16:creationId xmlns:a16="http://schemas.microsoft.com/office/drawing/2014/main" id="{62699256-8DE9-4914-A247-6E88442BACA1}"/>
              </a:ext>
            </a:extLst>
          </p:cNvPr>
          <p:cNvGrpSpPr/>
          <p:nvPr/>
        </p:nvGrpSpPr>
        <p:grpSpPr>
          <a:xfrm>
            <a:off x="2307" y="-7926"/>
            <a:ext cx="12186519" cy="992963"/>
            <a:chOff x="2307" y="-7926"/>
            <a:chExt cx="12186519" cy="992963"/>
          </a:xfrm>
        </p:grpSpPr>
        <p:pic>
          <p:nvPicPr>
            <p:cNvPr id="6" name="Picture 5">
              <a:extLst>
                <a:ext uri="{FF2B5EF4-FFF2-40B4-BE49-F238E27FC236}">
                  <a16:creationId xmlns:a16="http://schemas.microsoft.com/office/drawing/2014/main" id="{4AEB2CFE-EAC0-41BD-81C7-81478F962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7" name="Picture 6">
              <a:extLst>
                <a:ext uri="{FF2B5EF4-FFF2-40B4-BE49-F238E27FC236}">
                  <a16:creationId xmlns:a16="http://schemas.microsoft.com/office/drawing/2014/main" id="{44303D35-FBA6-4E79-8E36-0D8A42201C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8" name="Rectangle 7">
              <a:extLst>
                <a:ext uri="{FF2B5EF4-FFF2-40B4-BE49-F238E27FC236}">
                  <a16:creationId xmlns:a16="http://schemas.microsoft.com/office/drawing/2014/main" id="{528A872C-A4B7-41C4-96BC-11A32E8A94AB}"/>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9" name="Picture 8">
              <a:extLst>
                <a:ext uri="{FF2B5EF4-FFF2-40B4-BE49-F238E27FC236}">
                  <a16:creationId xmlns:a16="http://schemas.microsoft.com/office/drawing/2014/main" id="{5D696755-7FB5-4CEC-882C-550A66D191C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10" name="Picture 9">
              <a:extLst>
                <a:ext uri="{FF2B5EF4-FFF2-40B4-BE49-F238E27FC236}">
                  <a16:creationId xmlns:a16="http://schemas.microsoft.com/office/drawing/2014/main" id="{34274F79-AA7C-490E-8E14-CC4DA8A7E1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11" name="Picture 10">
              <a:extLst>
                <a:ext uri="{FF2B5EF4-FFF2-40B4-BE49-F238E27FC236}">
                  <a16:creationId xmlns:a16="http://schemas.microsoft.com/office/drawing/2014/main" id="{6259D0EE-F488-4484-8669-58ED9B5F7E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12" name="Picture 11">
              <a:extLst>
                <a:ext uri="{FF2B5EF4-FFF2-40B4-BE49-F238E27FC236}">
                  <a16:creationId xmlns:a16="http://schemas.microsoft.com/office/drawing/2014/main" id="{F1A975C9-9020-488B-AC7F-33DB2CC9163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13" name="Picture 12" descr="logo z przezroczystym">
              <a:extLst>
                <a:ext uri="{FF2B5EF4-FFF2-40B4-BE49-F238E27FC236}">
                  <a16:creationId xmlns:a16="http://schemas.microsoft.com/office/drawing/2014/main" id="{3E77E1BF-16F6-42F7-9B05-EB5556F8A7E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spTree>
    <p:extLst>
      <p:ext uri="{BB962C8B-B14F-4D97-AF65-F5344CB8AC3E}">
        <p14:creationId xmlns:p14="http://schemas.microsoft.com/office/powerpoint/2010/main" val="177835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2643" y="3439195"/>
            <a:ext cx="9143538" cy="2218928"/>
          </a:xfrm>
        </p:spPr>
        <p:txBody>
          <a:bodyPr>
            <a:noAutofit/>
          </a:bodyPr>
          <a:lstStyle/>
          <a:p>
            <a:pPr algn="ctr"/>
            <a:r>
              <a:rPr lang="en-US" sz="5400" b="1" dirty="0">
                <a:solidFill>
                  <a:srgbClr val="FFFF00"/>
                </a:solidFill>
              </a:rPr>
              <a:t>Discussions? Questions?</a:t>
            </a:r>
            <a:br>
              <a:rPr lang="en-US" sz="5400" b="1" dirty="0">
                <a:solidFill>
                  <a:srgbClr val="FFFF00"/>
                </a:solidFill>
              </a:rPr>
            </a:br>
            <a:br>
              <a:rPr lang="en-US" sz="5400" b="1" dirty="0">
                <a:solidFill>
                  <a:srgbClr val="FFFF00"/>
                </a:solidFill>
              </a:rPr>
            </a:br>
            <a:r>
              <a:rPr lang="en-US" sz="5400" b="1" dirty="0">
                <a:solidFill>
                  <a:srgbClr val="FFFF00"/>
                </a:solidFill>
              </a:rPr>
              <a:t>THANK YOU!</a:t>
            </a:r>
          </a:p>
        </p:txBody>
      </p:sp>
      <p:grpSp>
        <p:nvGrpSpPr>
          <p:cNvPr id="11" name="Group 10">
            <a:extLst>
              <a:ext uri="{FF2B5EF4-FFF2-40B4-BE49-F238E27FC236}">
                <a16:creationId xmlns:a16="http://schemas.microsoft.com/office/drawing/2014/main" id="{7D3727F3-0F85-4036-B80C-F6B5208C8D84}"/>
              </a:ext>
            </a:extLst>
          </p:cNvPr>
          <p:cNvGrpSpPr/>
          <p:nvPr/>
        </p:nvGrpSpPr>
        <p:grpSpPr>
          <a:xfrm>
            <a:off x="2307" y="-7926"/>
            <a:ext cx="12186519" cy="992963"/>
            <a:chOff x="2307" y="-7926"/>
            <a:chExt cx="12186519" cy="992963"/>
          </a:xfrm>
        </p:grpSpPr>
        <p:pic>
          <p:nvPicPr>
            <p:cNvPr id="12" name="Picture 11">
              <a:extLst>
                <a:ext uri="{FF2B5EF4-FFF2-40B4-BE49-F238E27FC236}">
                  <a16:creationId xmlns:a16="http://schemas.microsoft.com/office/drawing/2014/main" id="{903CD2B0-C60C-431C-AD09-C83F13B457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13" name="Picture 12">
              <a:extLst>
                <a:ext uri="{FF2B5EF4-FFF2-40B4-BE49-F238E27FC236}">
                  <a16:creationId xmlns:a16="http://schemas.microsoft.com/office/drawing/2014/main" id="{E4C0ED72-AE3B-4654-948C-962DA1E707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14" name="Rectangle 13">
              <a:extLst>
                <a:ext uri="{FF2B5EF4-FFF2-40B4-BE49-F238E27FC236}">
                  <a16:creationId xmlns:a16="http://schemas.microsoft.com/office/drawing/2014/main" id="{4BF00EEC-2612-4806-8DAA-D1D96220BCFF}"/>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15" name="Picture 14">
              <a:extLst>
                <a:ext uri="{FF2B5EF4-FFF2-40B4-BE49-F238E27FC236}">
                  <a16:creationId xmlns:a16="http://schemas.microsoft.com/office/drawing/2014/main" id="{499D6778-1579-40DB-AAE9-3EB75C51B9D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16" name="Picture 15">
              <a:extLst>
                <a:ext uri="{FF2B5EF4-FFF2-40B4-BE49-F238E27FC236}">
                  <a16:creationId xmlns:a16="http://schemas.microsoft.com/office/drawing/2014/main" id="{40EB18C8-88C9-4D48-A09E-35C1B7D111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17" name="Picture 16">
              <a:extLst>
                <a:ext uri="{FF2B5EF4-FFF2-40B4-BE49-F238E27FC236}">
                  <a16:creationId xmlns:a16="http://schemas.microsoft.com/office/drawing/2014/main" id="{FB0ABA94-611C-438C-9A4E-77F0CBA3BE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18" name="Picture 17">
              <a:extLst>
                <a:ext uri="{FF2B5EF4-FFF2-40B4-BE49-F238E27FC236}">
                  <a16:creationId xmlns:a16="http://schemas.microsoft.com/office/drawing/2014/main" id="{28DE1A04-0522-456C-BC30-B7F7ADF6554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19" name="Picture 18" descr="logo z przezroczystym">
              <a:extLst>
                <a:ext uri="{FF2B5EF4-FFF2-40B4-BE49-F238E27FC236}">
                  <a16:creationId xmlns:a16="http://schemas.microsoft.com/office/drawing/2014/main" id="{5D9168B3-858A-48B7-9DE8-15819644CFD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4" name="Picture 3">
            <a:extLst>
              <a:ext uri="{FF2B5EF4-FFF2-40B4-BE49-F238E27FC236}">
                <a16:creationId xmlns:a16="http://schemas.microsoft.com/office/drawing/2014/main" id="{EB8124F8-E70A-4497-A844-A89AFBECA2E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27673" y="1062511"/>
            <a:ext cx="6095890" cy="2299210"/>
          </a:xfrm>
          <a:prstGeom prst="rect">
            <a:avLst/>
          </a:prstGeom>
        </p:spPr>
      </p:pic>
    </p:spTree>
    <p:extLst>
      <p:ext uri="{BB962C8B-B14F-4D97-AF65-F5344CB8AC3E}">
        <p14:creationId xmlns:p14="http://schemas.microsoft.com/office/powerpoint/2010/main" val="26992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Flowchart: Process 16"/>
          <p:cNvSpPr/>
          <p:nvPr/>
        </p:nvSpPr>
        <p:spPr>
          <a:xfrm>
            <a:off x="2285" y="2084326"/>
            <a:ext cx="4392488" cy="2953495"/>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endParaRPr>
          </a:p>
          <a:p>
            <a:pPr algn="ctr"/>
            <a:r>
              <a:rPr lang="en-US" sz="2400" b="1" dirty="0" err="1">
                <a:solidFill>
                  <a:srgbClr val="002060"/>
                </a:solidFill>
              </a:rPr>
              <a:t>MarsNet</a:t>
            </a:r>
            <a:r>
              <a:rPr lang="en-US" sz="2400" b="1" dirty="0">
                <a:solidFill>
                  <a:srgbClr val="002060"/>
                </a:solidFill>
              </a:rPr>
              <a:t> Steering Committee: </a:t>
            </a:r>
          </a:p>
        </p:txBody>
      </p:sp>
      <p:sp>
        <p:nvSpPr>
          <p:cNvPr id="7" name="Rectangle 6"/>
          <p:cNvSpPr/>
          <p:nvPr/>
        </p:nvSpPr>
        <p:spPr>
          <a:xfrm>
            <a:off x="4666342" y="1628800"/>
            <a:ext cx="4720118" cy="369332"/>
          </a:xfrm>
          <a:prstGeom prst="rect">
            <a:avLst/>
          </a:prstGeom>
          <a:solidFill>
            <a:schemeClr val="accent1"/>
          </a:solidFill>
        </p:spPr>
        <p:txBody>
          <a:bodyPr wrap="square">
            <a:spAutoFit/>
          </a:bodyPr>
          <a:lstStyle/>
          <a:p>
            <a:r>
              <a:rPr lang="ro-RO" b="1" dirty="0">
                <a:solidFill>
                  <a:srgbClr val="FFFF00"/>
                </a:solidFill>
              </a:rPr>
              <a:t>Project director: </a:t>
            </a:r>
            <a:r>
              <a:rPr lang="en-US" b="1" dirty="0">
                <a:solidFill>
                  <a:srgbClr val="FFFF00"/>
                </a:solidFill>
              </a:rPr>
              <a:t>                   </a:t>
            </a:r>
            <a:r>
              <a:rPr lang="en-US" b="1" dirty="0" err="1">
                <a:solidFill>
                  <a:srgbClr val="002060"/>
                </a:solidFill>
              </a:rPr>
              <a:t>Alecu</a:t>
            </a:r>
            <a:r>
              <a:rPr lang="en-US" b="1" dirty="0">
                <a:solidFill>
                  <a:srgbClr val="002060"/>
                </a:solidFill>
              </a:rPr>
              <a:t> Toma</a:t>
            </a:r>
            <a:endParaRPr lang="ro-RO" b="1" dirty="0">
              <a:solidFill>
                <a:srgbClr val="002060"/>
              </a:solidFill>
            </a:endParaRPr>
          </a:p>
        </p:txBody>
      </p:sp>
      <p:sp>
        <p:nvSpPr>
          <p:cNvPr id="13" name="Rectangle 12"/>
          <p:cNvSpPr/>
          <p:nvPr/>
        </p:nvSpPr>
        <p:spPr>
          <a:xfrm>
            <a:off x="4644852" y="3099864"/>
            <a:ext cx="4741608"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PRU: </a:t>
            </a:r>
            <a:r>
              <a:rPr lang="en-US" b="1" dirty="0">
                <a:solidFill>
                  <a:srgbClr val="FFFF00"/>
                </a:solidFill>
              </a:rPr>
              <a:t>    </a:t>
            </a:r>
            <a:r>
              <a:rPr lang="en-US" b="1" dirty="0" err="1">
                <a:solidFill>
                  <a:srgbClr val="002060"/>
                </a:solidFill>
              </a:rPr>
              <a:t>Taner</a:t>
            </a:r>
            <a:r>
              <a:rPr lang="en-US" b="1" dirty="0">
                <a:solidFill>
                  <a:srgbClr val="002060"/>
                </a:solidFill>
              </a:rPr>
              <a:t> Albayrak</a:t>
            </a:r>
            <a:endParaRPr lang="ro-RO" b="1" dirty="0">
              <a:solidFill>
                <a:srgbClr val="002060"/>
              </a:solidFill>
            </a:endParaRPr>
          </a:p>
        </p:txBody>
      </p:sp>
      <p:sp>
        <p:nvSpPr>
          <p:cNvPr id="14" name="Rectangle 13"/>
          <p:cNvSpPr/>
          <p:nvPr/>
        </p:nvSpPr>
        <p:spPr>
          <a:xfrm>
            <a:off x="4665172" y="3826176"/>
            <a:ext cx="4741608"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LMA: </a:t>
            </a:r>
            <a:r>
              <a:rPr lang="en-US" b="1" dirty="0">
                <a:solidFill>
                  <a:srgbClr val="FFFF00"/>
                </a:solidFill>
              </a:rPr>
              <a:t>    </a:t>
            </a:r>
            <a:r>
              <a:rPr lang="en-US" b="1" dirty="0">
                <a:solidFill>
                  <a:srgbClr val="002060"/>
                </a:solidFill>
              </a:rPr>
              <a:t>Rima </a:t>
            </a:r>
            <a:r>
              <a:rPr lang="en-US" b="1" dirty="0" err="1">
                <a:solidFill>
                  <a:srgbClr val="002060"/>
                </a:solidFill>
              </a:rPr>
              <a:t>Mickiene</a:t>
            </a:r>
            <a:endParaRPr lang="ro-RO" b="1" dirty="0">
              <a:solidFill>
                <a:srgbClr val="002060"/>
              </a:solidFill>
            </a:endParaRPr>
          </a:p>
        </p:txBody>
      </p:sp>
      <p:sp>
        <p:nvSpPr>
          <p:cNvPr id="15" name="Rectangle 14"/>
          <p:cNvSpPr/>
          <p:nvPr/>
        </p:nvSpPr>
        <p:spPr>
          <a:xfrm>
            <a:off x="4653816" y="4668490"/>
            <a:ext cx="4752964"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a:t>
            </a:r>
            <a:r>
              <a:rPr lang="en-US" b="1" dirty="0">
                <a:solidFill>
                  <a:srgbClr val="FFFF00"/>
                </a:solidFill>
              </a:rPr>
              <a:t>PRU</a:t>
            </a:r>
            <a:r>
              <a:rPr lang="ro-RO" b="1" dirty="0">
                <a:solidFill>
                  <a:srgbClr val="FFFF00"/>
                </a:solidFill>
              </a:rPr>
              <a:t>: </a:t>
            </a:r>
            <a:r>
              <a:rPr lang="en-US" b="1" dirty="0">
                <a:solidFill>
                  <a:srgbClr val="FFFF00"/>
                </a:solidFill>
              </a:rPr>
              <a:t>  </a:t>
            </a:r>
            <a:r>
              <a:rPr lang="ro-RO" b="1" dirty="0">
                <a:solidFill>
                  <a:srgbClr val="FFFF00"/>
                </a:solidFill>
              </a:rPr>
              <a:t>   </a:t>
            </a:r>
            <a:r>
              <a:rPr lang="en-US" b="1" dirty="0">
                <a:solidFill>
                  <a:srgbClr val="002060"/>
                </a:solidFill>
              </a:rPr>
              <a:t>Marcin </a:t>
            </a:r>
            <a:r>
              <a:rPr lang="en-US" b="1" dirty="0" err="1">
                <a:solidFill>
                  <a:srgbClr val="002060"/>
                </a:solidFill>
              </a:rPr>
              <a:t>Kluczyk</a:t>
            </a:r>
            <a:endParaRPr lang="ro-RO" b="1" dirty="0">
              <a:solidFill>
                <a:srgbClr val="002060"/>
              </a:solidFill>
            </a:endParaRPr>
          </a:p>
        </p:txBody>
      </p:sp>
      <p:sp>
        <p:nvSpPr>
          <p:cNvPr id="16" name="Rectangle 15"/>
          <p:cNvSpPr/>
          <p:nvPr/>
        </p:nvSpPr>
        <p:spPr>
          <a:xfrm>
            <a:off x="4638944" y="5475520"/>
            <a:ext cx="4767836"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a:t>
            </a:r>
            <a:r>
              <a:rPr lang="en-US" b="1" dirty="0">
                <a:solidFill>
                  <a:srgbClr val="FFFF00"/>
                </a:solidFill>
              </a:rPr>
              <a:t>NVNA</a:t>
            </a:r>
            <a:r>
              <a:rPr lang="ro-RO" b="1" dirty="0">
                <a:solidFill>
                  <a:srgbClr val="FFFF00"/>
                </a:solidFill>
              </a:rPr>
              <a:t>: </a:t>
            </a:r>
            <a:r>
              <a:rPr lang="en-US" b="1" dirty="0">
                <a:solidFill>
                  <a:srgbClr val="FFFF00"/>
                </a:solidFill>
              </a:rPr>
              <a:t>  </a:t>
            </a:r>
            <a:r>
              <a:rPr lang="en-US" b="1" dirty="0">
                <a:solidFill>
                  <a:srgbClr val="002060"/>
                </a:solidFill>
              </a:rPr>
              <a:t>George Dimitrov</a:t>
            </a:r>
            <a:endParaRPr lang="ro-RO" b="1" dirty="0">
              <a:solidFill>
                <a:srgbClr val="002060"/>
              </a:solidFill>
            </a:endParaRPr>
          </a:p>
        </p:txBody>
      </p:sp>
      <p:sp>
        <p:nvSpPr>
          <p:cNvPr id="21" name="Rectangle 20"/>
          <p:cNvSpPr/>
          <p:nvPr/>
        </p:nvSpPr>
        <p:spPr>
          <a:xfrm>
            <a:off x="4653816" y="2315586"/>
            <a:ext cx="4752964"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RNA:     </a:t>
            </a:r>
            <a:r>
              <a:rPr lang="en-US" b="1" dirty="0">
                <a:solidFill>
                  <a:srgbClr val="002060"/>
                </a:solidFill>
              </a:rPr>
              <a:t>Sergiu </a:t>
            </a:r>
            <a:r>
              <a:rPr lang="en-US" b="1" dirty="0" err="1">
                <a:solidFill>
                  <a:srgbClr val="002060"/>
                </a:solidFill>
              </a:rPr>
              <a:t>Lupu</a:t>
            </a:r>
            <a:endParaRPr lang="ro-RO" b="1" dirty="0">
              <a:solidFill>
                <a:srgbClr val="002060"/>
              </a:solidFill>
            </a:endParaRPr>
          </a:p>
        </p:txBody>
      </p:sp>
      <p:grpSp>
        <p:nvGrpSpPr>
          <p:cNvPr id="23" name="Group 22">
            <a:extLst>
              <a:ext uri="{FF2B5EF4-FFF2-40B4-BE49-F238E27FC236}">
                <a16:creationId xmlns:a16="http://schemas.microsoft.com/office/drawing/2014/main" id="{CF437D09-A927-4C8B-A02D-C74F1FAE0A76}"/>
              </a:ext>
            </a:extLst>
          </p:cNvPr>
          <p:cNvGrpSpPr/>
          <p:nvPr/>
        </p:nvGrpSpPr>
        <p:grpSpPr>
          <a:xfrm>
            <a:off x="2307" y="-7926"/>
            <a:ext cx="12186519" cy="992963"/>
            <a:chOff x="2307" y="-7926"/>
            <a:chExt cx="12186519" cy="992963"/>
          </a:xfrm>
        </p:grpSpPr>
        <p:pic>
          <p:nvPicPr>
            <p:cNvPr id="24" name="Picture 23">
              <a:extLst>
                <a:ext uri="{FF2B5EF4-FFF2-40B4-BE49-F238E27FC236}">
                  <a16:creationId xmlns:a16="http://schemas.microsoft.com/office/drawing/2014/main" id="{53A428C0-F244-46BB-85BA-F5DE43529D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25" name="Picture 24">
              <a:extLst>
                <a:ext uri="{FF2B5EF4-FFF2-40B4-BE49-F238E27FC236}">
                  <a16:creationId xmlns:a16="http://schemas.microsoft.com/office/drawing/2014/main" id="{C5F93606-A772-4A70-828F-3236B0B0AA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26" name="Rectangle 25">
              <a:extLst>
                <a:ext uri="{FF2B5EF4-FFF2-40B4-BE49-F238E27FC236}">
                  <a16:creationId xmlns:a16="http://schemas.microsoft.com/office/drawing/2014/main" id="{C881E713-8A4B-44DC-A499-0D1C5558576F}"/>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27" name="Picture 26">
              <a:extLst>
                <a:ext uri="{FF2B5EF4-FFF2-40B4-BE49-F238E27FC236}">
                  <a16:creationId xmlns:a16="http://schemas.microsoft.com/office/drawing/2014/main" id="{10C4052B-7369-4EE9-8E45-BDC461957F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28" name="Picture 27">
              <a:extLst>
                <a:ext uri="{FF2B5EF4-FFF2-40B4-BE49-F238E27FC236}">
                  <a16:creationId xmlns:a16="http://schemas.microsoft.com/office/drawing/2014/main" id="{B62757A3-AB48-4611-96BC-6FD080EFBB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29" name="Picture 28">
              <a:extLst>
                <a:ext uri="{FF2B5EF4-FFF2-40B4-BE49-F238E27FC236}">
                  <a16:creationId xmlns:a16="http://schemas.microsoft.com/office/drawing/2014/main" id="{A1B71B6E-7208-48E5-957D-79BAD31AAE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30" name="Picture 29">
              <a:extLst>
                <a:ext uri="{FF2B5EF4-FFF2-40B4-BE49-F238E27FC236}">
                  <a16:creationId xmlns:a16="http://schemas.microsoft.com/office/drawing/2014/main" id="{6BD0EAEC-28CC-4E92-AF4D-43F54D195BA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31" name="Picture 30" descr="logo z przezroczystym">
              <a:extLst>
                <a:ext uri="{FF2B5EF4-FFF2-40B4-BE49-F238E27FC236}">
                  <a16:creationId xmlns:a16="http://schemas.microsoft.com/office/drawing/2014/main" id="{87E430C8-2240-4DD1-ACC3-8C0BB6BEAD7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18" name="Picture 17">
            <a:extLst>
              <a:ext uri="{FF2B5EF4-FFF2-40B4-BE49-F238E27FC236}">
                <a16:creationId xmlns:a16="http://schemas.microsoft.com/office/drawing/2014/main" id="{E772B533-D897-459B-A38A-EE953F68DCF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0799" y="2315586"/>
            <a:ext cx="2304256" cy="869105"/>
          </a:xfrm>
          <a:prstGeom prst="rect">
            <a:avLst/>
          </a:prstGeom>
        </p:spPr>
      </p:pic>
    </p:spTree>
    <p:extLst>
      <p:ext uri="{BB962C8B-B14F-4D97-AF65-F5344CB8AC3E}">
        <p14:creationId xmlns:p14="http://schemas.microsoft.com/office/powerpoint/2010/main" val="40823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44411275"/>
              </p:ext>
            </p:extLst>
          </p:nvPr>
        </p:nvGraphicFramePr>
        <p:xfrm>
          <a:off x="290370" y="1626351"/>
          <a:ext cx="5328592" cy="1874520"/>
        </p:xfrm>
        <a:graphic>
          <a:graphicData uri="http://schemas.openxmlformats.org/drawingml/2006/table">
            <a:tbl>
              <a:tblPr>
                <a:tableStyleId>{3B4B98B0-60AC-42C2-AFA5-B58CD77FA1E5}</a:tableStyleId>
              </a:tblPr>
              <a:tblGrid>
                <a:gridCol w="1543508">
                  <a:extLst>
                    <a:ext uri="{9D8B030D-6E8A-4147-A177-3AD203B41FA5}">
                      <a16:colId xmlns:a16="http://schemas.microsoft.com/office/drawing/2014/main" val="20000"/>
                    </a:ext>
                  </a:extLst>
                </a:gridCol>
                <a:gridCol w="1908055">
                  <a:extLst>
                    <a:ext uri="{9D8B030D-6E8A-4147-A177-3AD203B41FA5}">
                      <a16:colId xmlns:a16="http://schemas.microsoft.com/office/drawing/2014/main" val="20001"/>
                    </a:ext>
                  </a:extLst>
                </a:gridCol>
                <a:gridCol w="1877029">
                  <a:extLst>
                    <a:ext uri="{9D8B030D-6E8A-4147-A177-3AD203B41FA5}">
                      <a16:colId xmlns:a16="http://schemas.microsoft.com/office/drawing/2014/main" val="20002"/>
                    </a:ext>
                  </a:extLst>
                </a:gridCol>
              </a:tblGrid>
              <a:tr h="61724">
                <a:tc gridSpan="3">
                  <a:txBody>
                    <a:bodyPr/>
                    <a:lstStyle/>
                    <a:p>
                      <a:pPr algn="ctr" fontAlgn="b"/>
                      <a:r>
                        <a:rPr lang="en-US" sz="1400" b="1" u="none" strike="noStrike" dirty="0">
                          <a:solidFill>
                            <a:srgbClr val="FFFF00"/>
                          </a:solidFill>
                          <a:effectLst/>
                        </a:rPr>
                        <a:t>Romanian Naval Academy (RNA)</a:t>
                      </a:r>
                      <a:endParaRPr lang="en-US" sz="1400" b="1" i="0" u="none" strike="noStrike" dirty="0">
                        <a:solidFill>
                          <a:srgbClr val="FFFF00"/>
                        </a:solidFill>
                        <a:effectLst/>
                        <a:latin typeface="Calibri" panose="020F0502020204030204" pitchFamily="34" charset="0"/>
                      </a:endParaRP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80">
                <a:tc>
                  <a:txBody>
                    <a:bodyPr/>
                    <a:lstStyle/>
                    <a:p>
                      <a:pPr algn="ctr" fontAlgn="b"/>
                      <a:r>
                        <a:rPr lang="en-US" sz="1100" u="none" strike="noStrike">
                          <a:solidFill>
                            <a:schemeClr val="bg1"/>
                          </a:solidFill>
                          <a:effectLst/>
                        </a:rPr>
                        <a:t>Name</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a:solidFill>
                            <a:schemeClr val="bg1"/>
                          </a:solidFill>
                          <a:effectLst/>
                        </a:rPr>
                        <a:t>email address</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Responsabilities</a:t>
                      </a:r>
                      <a:endParaRPr lang="en-US" sz="1100" b="1"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182880">
                <a:tc>
                  <a:txBody>
                    <a:bodyPr/>
                    <a:lstStyle/>
                    <a:p>
                      <a:pPr algn="l" fontAlgn="b"/>
                      <a:r>
                        <a:rPr lang="en-US" sz="1100" b="0" i="0" u="none" strike="noStrike" dirty="0" err="1">
                          <a:solidFill>
                            <a:schemeClr val="bg1"/>
                          </a:solidFill>
                          <a:effectLst/>
                          <a:latin typeface="Calibri" panose="020F0502020204030204" pitchFamily="34" charset="0"/>
                        </a:rPr>
                        <a:t>Alecu</a:t>
                      </a:r>
                      <a:r>
                        <a:rPr lang="en-US" sz="1100" b="0" i="0" u="none" strike="noStrike" dirty="0">
                          <a:solidFill>
                            <a:schemeClr val="bg1"/>
                          </a:solidFill>
                          <a:effectLst/>
                          <a:latin typeface="Calibri" panose="020F0502020204030204" pitchFamily="34" charset="0"/>
                        </a:rPr>
                        <a:t> Toma</a:t>
                      </a:r>
                    </a:p>
                  </a:txBody>
                  <a:tcPr marL="7620" marR="7620" marT="7620" marB="0" anchor="b"/>
                </a:tc>
                <a:tc>
                  <a:txBody>
                    <a:bodyPr/>
                    <a:lstStyle/>
                    <a:p>
                      <a:pPr algn="l" fontAlgn="b"/>
                      <a:r>
                        <a:rPr lang="en-US" sz="1100" u="sng" strike="noStrike" dirty="0">
                          <a:solidFill>
                            <a:schemeClr val="bg1"/>
                          </a:solidFill>
                          <a:effectLst/>
                          <a:hlinkClick r:id="rId3"/>
                        </a:rPr>
                        <a:t>catalin.popa@anmb.ro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Project director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182880">
                <a:tc>
                  <a:txBody>
                    <a:bodyPr/>
                    <a:lstStyle/>
                    <a:p>
                      <a:pPr algn="l" fontAlgn="b"/>
                      <a:r>
                        <a:rPr lang="en-US" sz="1100" b="0" i="0" u="none" strike="noStrike" dirty="0">
                          <a:solidFill>
                            <a:schemeClr val="bg1"/>
                          </a:solidFill>
                          <a:effectLst/>
                          <a:latin typeface="Calibri" panose="020F0502020204030204" pitchFamily="34" charset="0"/>
                        </a:rPr>
                        <a:t>Sergiu </a:t>
                      </a:r>
                      <a:r>
                        <a:rPr lang="en-US" sz="1100" b="0" i="0" u="none" strike="noStrike" dirty="0" err="1">
                          <a:solidFill>
                            <a:schemeClr val="bg1"/>
                          </a:solidFill>
                          <a:effectLst/>
                          <a:latin typeface="Calibri" panose="020F0502020204030204" pitchFamily="34" charset="0"/>
                        </a:rPr>
                        <a:t>Lupu</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a:solidFill>
                            <a:schemeClr val="bg1"/>
                          </a:solidFill>
                          <a:effectLst/>
                          <a:hlinkClick r:id="rId4"/>
                        </a:rPr>
                        <a:t>Sergiu.lupu@anmb.ro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Project responsible MBNA</a:t>
                      </a:r>
                      <a:endParaRPr lang="en-US" sz="1100" b="0"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182880">
                <a:tc>
                  <a:txBody>
                    <a:bodyPr/>
                    <a:lstStyle/>
                    <a:p>
                      <a:pPr algn="l" fontAlgn="b"/>
                      <a:r>
                        <a:rPr lang="en-US" sz="1100" u="none" strike="noStrike">
                          <a:solidFill>
                            <a:schemeClr val="bg1"/>
                          </a:solidFill>
                          <a:effectLst/>
                        </a:rPr>
                        <a:t>Catalin Popa </a:t>
                      </a:r>
                      <a:endParaRPr lang="en-US" sz="1100" b="0" i="0" u="none" strike="noStrike">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a:solidFill>
                            <a:schemeClr val="bg1"/>
                          </a:solidFill>
                          <a:effectLst/>
                          <a:hlinkClick r:id="rId3"/>
                        </a:rPr>
                        <a:t>catalin.popa@anmb.ro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182880">
                <a:tc>
                  <a:txBody>
                    <a:bodyPr/>
                    <a:lstStyle/>
                    <a:p>
                      <a:pPr algn="l" fontAlgn="b"/>
                      <a:r>
                        <a:rPr lang="en-US" sz="1100" u="none" strike="noStrike">
                          <a:solidFill>
                            <a:schemeClr val="bg1"/>
                          </a:solidFill>
                          <a:effectLst/>
                        </a:rPr>
                        <a:t>Alexandru Cotorcea</a:t>
                      </a:r>
                      <a:endParaRPr lang="en-US" sz="1100" b="0" i="0" u="none" strike="noStrike">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a:solidFill>
                            <a:schemeClr val="bg1"/>
                          </a:solidFill>
                          <a:effectLst/>
                          <a:hlinkClick r:id="rId5"/>
                        </a:rPr>
                        <a:t>alexandru.cotorcea@anmb.ro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182880">
                <a:tc>
                  <a:txBody>
                    <a:bodyPr/>
                    <a:lstStyle/>
                    <a:p>
                      <a:pPr algn="l" fontAlgn="b"/>
                      <a:r>
                        <a:rPr lang="en-US" sz="1100" b="0" i="0" u="none" strike="noStrike" dirty="0">
                          <a:solidFill>
                            <a:schemeClr val="bg1"/>
                          </a:solidFill>
                          <a:effectLst/>
                          <a:latin typeface="Calibri" panose="020F0502020204030204" pitchFamily="34" charset="0"/>
                        </a:rPr>
                        <a:t>Dragos </a:t>
                      </a:r>
                      <a:r>
                        <a:rPr lang="en-US" sz="1100" b="0" i="0" u="none" strike="noStrike" dirty="0" err="1">
                          <a:solidFill>
                            <a:schemeClr val="bg1"/>
                          </a:solidFill>
                          <a:effectLst/>
                          <a:latin typeface="Calibri" panose="020F0502020204030204" pitchFamily="34" charset="0"/>
                        </a:rPr>
                        <a:t>Simion</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sng" strike="noStrike" dirty="0">
                          <a:solidFill>
                            <a:schemeClr val="bg1"/>
                          </a:solidFill>
                          <a:effectLst/>
                          <a:hlinkClick r:id="rId6"/>
                        </a:rPr>
                        <a:t>dragos.simion@anmb.ro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182880">
                <a:tc>
                  <a:txBody>
                    <a:bodyPr/>
                    <a:lstStyle/>
                    <a:p>
                      <a:pPr algn="l" fontAlgn="b"/>
                      <a:r>
                        <a:rPr lang="en-US" sz="1100" u="none" strike="noStrike">
                          <a:solidFill>
                            <a:schemeClr val="bg1"/>
                          </a:solidFill>
                          <a:effectLst/>
                        </a:rPr>
                        <a:t>Pocora Andrei</a:t>
                      </a:r>
                      <a:endParaRPr lang="en-US" sz="1100" b="0" i="0" u="none" strike="noStrike">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a:solidFill>
                            <a:schemeClr val="bg1"/>
                          </a:solidFill>
                          <a:effectLst/>
                          <a:hlinkClick r:id="rId7"/>
                        </a:rPr>
                        <a:t>andrei.pocora@anmb.ro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182880">
                <a:tc>
                  <a:txBody>
                    <a:bodyPr/>
                    <a:lstStyle/>
                    <a:p>
                      <a:pPr algn="l" fontAlgn="b"/>
                      <a:r>
                        <a:rPr lang="en-US" sz="1100" u="none" strike="noStrike">
                          <a:solidFill>
                            <a:schemeClr val="bg1"/>
                          </a:solidFill>
                          <a:effectLst/>
                        </a:rPr>
                        <a:t>Andrei Bautu</a:t>
                      </a:r>
                      <a:endParaRPr lang="en-US" sz="1100" b="0" i="0" u="none" strike="noStrike">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a:solidFill>
                            <a:schemeClr val="bg1"/>
                          </a:solidFill>
                          <a:effectLst/>
                          <a:hlinkClick r:id="rId8"/>
                        </a:rPr>
                        <a:t>andrei.bautu@anmb.ro</a:t>
                      </a:r>
                      <a:endParaRPr lang="en-US" sz="1100" b="0" i="0" u="sng" strike="noStrike">
                        <a:solidFill>
                          <a:schemeClr val="bg1"/>
                        </a:solidFill>
                        <a:effectLst/>
                        <a:latin typeface="Calibri" panose="020F0502020204030204" pitchFamily="34" charset="0"/>
                      </a:endParaRPr>
                    </a:p>
                  </a:txBody>
                  <a:tcPr marL="7620" marR="7620" marT="7620" marB="0" anchor="b"/>
                </a:tc>
                <a:tc>
                  <a:txBody>
                    <a:bodyPr/>
                    <a:lstStyle/>
                    <a:p>
                      <a:pPr algn="l" fontAlgn="b"/>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8"/>
                  </a:ext>
                </a:extLst>
              </a:tr>
              <a:tr h="190500">
                <a:tc>
                  <a:txBody>
                    <a:bodyPr/>
                    <a:lstStyle/>
                    <a:p>
                      <a:pPr algn="l" fontAlgn="b"/>
                      <a:r>
                        <a:rPr lang="en-US" sz="1100" u="none" strike="noStrike" dirty="0">
                          <a:solidFill>
                            <a:schemeClr val="bg1"/>
                          </a:solidFill>
                          <a:effectLst/>
                        </a:rPr>
                        <a:t>Marius </a:t>
                      </a:r>
                      <a:r>
                        <a:rPr lang="en-US" sz="1100" u="none" strike="noStrike" dirty="0" err="1">
                          <a:solidFill>
                            <a:schemeClr val="bg1"/>
                          </a:solidFill>
                          <a:effectLst/>
                        </a:rPr>
                        <a:t>Cucu</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a:solidFill>
                            <a:schemeClr val="bg1"/>
                          </a:solidFill>
                          <a:effectLst/>
                          <a:hlinkClick r:id="rId9"/>
                        </a:rPr>
                        <a:t>marius.cucu@anmb.ro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Erasmus+ admin officer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04288662"/>
              </p:ext>
            </p:extLst>
          </p:nvPr>
        </p:nvGraphicFramePr>
        <p:xfrm>
          <a:off x="224476" y="3649835"/>
          <a:ext cx="5460380" cy="1143000"/>
        </p:xfrm>
        <a:graphic>
          <a:graphicData uri="http://schemas.openxmlformats.org/drawingml/2006/table">
            <a:tbl>
              <a:tblPr>
                <a:tableStyleId>{3B4B98B0-60AC-42C2-AFA5-B58CD77FA1E5}</a:tableStyleId>
              </a:tblPr>
              <a:tblGrid>
                <a:gridCol w="1581682">
                  <a:extLst>
                    <a:ext uri="{9D8B030D-6E8A-4147-A177-3AD203B41FA5}">
                      <a16:colId xmlns:a16="http://schemas.microsoft.com/office/drawing/2014/main" val="20000"/>
                    </a:ext>
                  </a:extLst>
                </a:gridCol>
                <a:gridCol w="1955245">
                  <a:extLst>
                    <a:ext uri="{9D8B030D-6E8A-4147-A177-3AD203B41FA5}">
                      <a16:colId xmlns:a16="http://schemas.microsoft.com/office/drawing/2014/main" val="20001"/>
                    </a:ext>
                  </a:extLst>
                </a:gridCol>
                <a:gridCol w="1923453">
                  <a:extLst>
                    <a:ext uri="{9D8B030D-6E8A-4147-A177-3AD203B41FA5}">
                      <a16:colId xmlns:a16="http://schemas.microsoft.com/office/drawing/2014/main" val="20002"/>
                    </a:ext>
                  </a:extLst>
                </a:gridCol>
              </a:tblGrid>
              <a:tr h="48900">
                <a:tc gridSpan="3">
                  <a:txBody>
                    <a:bodyPr/>
                    <a:lstStyle/>
                    <a:p>
                      <a:pPr marL="0" algn="ctr" defTabSz="914400" rtl="0" eaLnBrk="1" fontAlgn="b" latinLnBrk="0" hangingPunct="1"/>
                      <a:r>
                        <a:rPr lang="en-US" sz="1400" b="1" u="none" strike="noStrike" kern="1200" dirty="0" err="1">
                          <a:solidFill>
                            <a:srgbClr val="FFFF00"/>
                          </a:solidFill>
                          <a:effectLst/>
                          <a:latin typeface="+mn-lt"/>
                          <a:ea typeface="+mn-ea"/>
                          <a:cs typeface="+mn-cs"/>
                        </a:rPr>
                        <a:t>Priri</a:t>
                      </a:r>
                      <a:r>
                        <a:rPr lang="en-US" sz="1400" b="1" u="none" strike="noStrike" kern="1200" dirty="0">
                          <a:solidFill>
                            <a:srgbClr val="FFFF00"/>
                          </a:solidFill>
                          <a:effectLst/>
                          <a:latin typeface="+mn-lt"/>
                          <a:ea typeface="+mn-ea"/>
                          <a:cs typeface="+mn-cs"/>
                        </a:rPr>
                        <a:t> Reis University (PRU)</a:t>
                      </a: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80">
                <a:tc>
                  <a:txBody>
                    <a:bodyPr/>
                    <a:lstStyle/>
                    <a:p>
                      <a:pPr algn="ctr" fontAlgn="b"/>
                      <a:r>
                        <a:rPr lang="en-US" sz="1100" u="none" strike="noStrike">
                          <a:solidFill>
                            <a:schemeClr val="bg1"/>
                          </a:solidFill>
                          <a:effectLst/>
                        </a:rPr>
                        <a:t>Name</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a:solidFill>
                            <a:schemeClr val="bg1"/>
                          </a:solidFill>
                          <a:effectLst/>
                        </a:rPr>
                        <a:t>email address</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err="1">
                          <a:solidFill>
                            <a:schemeClr val="bg1"/>
                          </a:solidFill>
                          <a:effectLst/>
                        </a:rPr>
                        <a:t>Responsabilities</a:t>
                      </a:r>
                      <a:endParaRPr lang="en-US" sz="1100" b="1"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182880">
                <a:tc>
                  <a:txBody>
                    <a:bodyPr/>
                    <a:lstStyle/>
                    <a:p>
                      <a:pPr algn="l" fontAlgn="b"/>
                      <a:r>
                        <a:rPr lang="en-US" sz="1100" u="none" strike="noStrike">
                          <a:solidFill>
                            <a:schemeClr val="bg1"/>
                          </a:solidFill>
                          <a:effectLst/>
                        </a:rPr>
                        <a:t>Taner Albayrak</a:t>
                      </a:r>
                      <a:endParaRPr lang="en-US" sz="1100" b="0" i="0" u="none" strike="noStrike">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a:solidFill>
                            <a:schemeClr val="bg1"/>
                          </a:solidFill>
                          <a:effectLst/>
                          <a:hlinkClick r:id="rId10"/>
                        </a:rPr>
                        <a:t>talbayrak@pirireis.edu.tr </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Project responsible PRU</a:t>
                      </a:r>
                      <a:endParaRPr lang="en-US" sz="1100" b="0"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182880">
                <a:tc>
                  <a:txBody>
                    <a:bodyPr/>
                    <a:lstStyle/>
                    <a:p>
                      <a:pPr algn="l" fontAlgn="b"/>
                      <a:r>
                        <a:rPr lang="en-US" sz="1100" u="none" strike="noStrike" dirty="0">
                          <a:solidFill>
                            <a:schemeClr val="bg1"/>
                          </a:solidFill>
                          <a:effectLst/>
                        </a:rPr>
                        <a:t>Pinar </a:t>
                      </a:r>
                      <a:r>
                        <a:rPr lang="en-US" sz="1100" u="none" strike="noStrike" dirty="0" err="1">
                          <a:solidFill>
                            <a:schemeClr val="bg1"/>
                          </a:solidFill>
                          <a:effectLst/>
                        </a:rPr>
                        <a:t>Ozdemir</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a:solidFill>
                            <a:schemeClr val="bg1"/>
                          </a:solidFill>
                          <a:effectLst/>
                          <a:hlinkClick r:id="rId11"/>
                        </a:rPr>
                        <a:t>pozdemir@pirireis.edu.tr </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182880">
                <a:tc>
                  <a:txBody>
                    <a:bodyPr/>
                    <a:lstStyle/>
                    <a:p>
                      <a:pPr algn="l" fontAlgn="b"/>
                      <a:r>
                        <a:rPr lang="en-US" sz="1100" u="none" strike="noStrike" dirty="0" err="1">
                          <a:solidFill>
                            <a:schemeClr val="bg1"/>
                          </a:solidFill>
                          <a:effectLst/>
                        </a:rPr>
                        <a:t>Tolunay</a:t>
                      </a:r>
                      <a:r>
                        <a:rPr lang="en-US" sz="1100" u="none" strike="noStrike" dirty="0">
                          <a:solidFill>
                            <a:schemeClr val="bg1"/>
                          </a:solidFill>
                          <a:effectLst/>
                        </a:rPr>
                        <a:t> </a:t>
                      </a:r>
                      <a:r>
                        <a:rPr lang="en-US" sz="1100" u="none" strike="noStrike" dirty="0" err="1">
                          <a:solidFill>
                            <a:schemeClr val="bg1"/>
                          </a:solidFill>
                          <a:effectLst/>
                        </a:rPr>
                        <a:t>Kayaarasi</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a:solidFill>
                            <a:schemeClr val="bg1"/>
                          </a:solidFill>
                          <a:effectLst/>
                          <a:hlinkClick r:id="rId12"/>
                        </a:rPr>
                        <a:t>tkayaarasi@pirireis.edu.tr </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07182595"/>
                  </a:ext>
                </a:extLst>
              </a:tr>
              <a:tr h="190500">
                <a:tc>
                  <a:txBody>
                    <a:bodyPr/>
                    <a:lstStyle/>
                    <a:p>
                      <a:pPr algn="l" fontAlgn="b"/>
                      <a:r>
                        <a:rPr lang="en-US" sz="1100" u="none" strike="noStrike" dirty="0">
                          <a:solidFill>
                            <a:schemeClr val="bg1"/>
                          </a:solidFill>
                          <a:effectLst/>
                        </a:rPr>
                        <a:t>Ergun </a:t>
                      </a:r>
                      <a:r>
                        <a:rPr lang="en-US" sz="1100" u="none" strike="noStrike" dirty="0" err="1">
                          <a:solidFill>
                            <a:schemeClr val="bg1"/>
                          </a:solidFill>
                          <a:effectLst/>
                        </a:rPr>
                        <a:t>Demirel</a:t>
                      </a:r>
                      <a:r>
                        <a:rPr lang="en-US" sz="1100" u="none" strike="noStrike" dirty="0">
                          <a:solidFill>
                            <a:schemeClr val="bg1"/>
                          </a:solidFill>
                          <a:effectLst/>
                        </a:rPr>
                        <a:t> </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a:solidFill>
                            <a:schemeClr val="bg1"/>
                          </a:solidFill>
                          <a:effectLst/>
                          <a:hlinkClick r:id="rId12"/>
                        </a:rPr>
                        <a:t>edemirel@pirireis.edu.tr </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97100261"/>
              </p:ext>
            </p:extLst>
          </p:nvPr>
        </p:nvGraphicFramePr>
        <p:xfrm>
          <a:off x="6013933" y="4328160"/>
          <a:ext cx="5544616" cy="2423160"/>
        </p:xfrm>
        <a:graphic>
          <a:graphicData uri="http://schemas.openxmlformats.org/drawingml/2006/table">
            <a:tbl>
              <a:tblPr>
                <a:tableStyleId>{3B4B98B0-60AC-42C2-AFA5-B58CD77FA1E5}</a:tableStyleId>
              </a:tblPr>
              <a:tblGrid>
                <a:gridCol w="1606082">
                  <a:extLst>
                    <a:ext uri="{9D8B030D-6E8A-4147-A177-3AD203B41FA5}">
                      <a16:colId xmlns:a16="http://schemas.microsoft.com/office/drawing/2014/main" val="20000"/>
                    </a:ext>
                  </a:extLst>
                </a:gridCol>
                <a:gridCol w="1985408">
                  <a:extLst>
                    <a:ext uri="{9D8B030D-6E8A-4147-A177-3AD203B41FA5}">
                      <a16:colId xmlns:a16="http://schemas.microsoft.com/office/drawing/2014/main" val="20001"/>
                    </a:ext>
                  </a:extLst>
                </a:gridCol>
                <a:gridCol w="1953126">
                  <a:extLst>
                    <a:ext uri="{9D8B030D-6E8A-4147-A177-3AD203B41FA5}">
                      <a16:colId xmlns:a16="http://schemas.microsoft.com/office/drawing/2014/main" val="20002"/>
                    </a:ext>
                  </a:extLst>
                </a:gridCol>
              </a:tblGrid>
              <a:tr h="205740">
                <a:tc gridSpan="3">
                  <a:txBody>
                    <a:bodyPr/>
                    <a:lstStyle/>
                    <a:p>
                      <a:pPr marL="0" algn="ctr" defTabSz="914400" rtl="0" eaLnBrk="1" fontAlgn="b" latinLnBrk="0" hangingPunct="1"/>
                      <a:r>
                        <a:rPr lang="en-US" sz="1400" b="1" u="none" strike="noStrike" kern="1200" dirty="0">
                          <a:solidFill>
                            <a:srgbClr val="FFFF00"/>
                          </a:solidFill>
                          <a:effectLst/>
                          <a:latin typeface="+mn-lt"/>
                          <a:ea typeface="+mn-ea"/>
                          <a:cs typeface="+mn-cs"/>
                        </a:rPr>
                        <a:t>Bulgarian Naval Academy (NVNA)</a:t>
                      </a: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80">
                <a:tc>
                  <a:txBody>
                    <a:bodyPr/>
                    <a:lstStyle/>
                    <a:p>
                      <a:pPr algn="ctr" fontAlgn="b"/>
                      <a:r>
                        <a:rPr lang="en-US" sz="1100" u="none" strike="noStrike">
                          <a:solidFill>
                            <a:schemeClr val="bg1"/>
                          </a:solidFill>
                          <a:effectLst/>
                        </a:rPr>
                        <a:t>Name</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a:solidFill>
                            <a:schemeClr val="bg1"/>
                          </a:solidFill>
                          <a:effectLst/>
                        </a:rPr>
                        <a:t>email address</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a:solidFill>
                            <a:schemeClr val="bg1"/>
                          </a:solidFill>
                          <a:effectLst/>
                        </a:rPr>
                        <a:t>Responsabilities</a:t>
                      </a:r>
                      <a:endParaRPr lang="en-US" sz="1100" b="1"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182880">
                <a:tc>
                  <a:txBody>
                    <a:bodyPr/>
                    <a:lstStyle/>
                    <a:p>
                      <a:pPr algn="l" fontAlgn="b"/>
                      <a:r>
                        <a:rPr lang="en-GB" sz="1100" b="0" i="0" kern="1200" dirty="0">
                          <a:solidFill>
                            <a:schemeClr val="bg1"/>
                          </a:solidFill>
                          <a:effectLst/>
                          <a:latin typeface="+mn-lt"/>
                          <a:ea typeface="+mn-ea"/>
                          <a:cs typeface="+mn-cs"/>
                        </a:rPr>
                        <a:t>George Dimitrov</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chemeClr val="tx1"/>
                          </a:solidFill>
                          <a:effectLst/>
                          <a:latin typeface="+mn-lt"/>
                          <a:ea typeface="+mn-ea"/>
                          <a:cs typeface="+mn-cs"/>
                          <a:hlinkClick r:id="rId13"/>
                        </a:rPr>
                        <a:t>g.dimitrov@nvna.eu</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Project responsible NVNA</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182880">
                <a:tc>
                  <a:txBody>
                    <a:bodyPr/>
                    <a:lstStyle/>
                    <a:p>
                      <a:pPr algn="l" fontAlgn="b"/>
                      <a:r>
                        <a:rPr lang="en-GB" sz="1100" b="0" i="0" kern="1200" dirty="0">
                          <a:solidFill>
                            <a:schemeClr val="bg1"/>
                          </a:solidFill>
                          <a:effectLst/>
                          <a:latin typeface="+mn-lt"/>
                          <a:ea typeface="+mn-ea"/>
                          <a:cs typeface="+mn-cs"/>
                        </a:rPr>
                        <a:t>Augustin </a:t>
                      </a:r>
                      <a:r>
                        <a:rPr lang="en-GB" sz="1100" b="0" i="0" kern="1200" dirty="0" err="1">
                          <a:solidFill>
                            <a:schemeClr val="bg1"/>
                          </a:solidFill>
                          <a:effectLst/>
                          <a:latin typeface="+mn-lt"/>
                          <a:ea typeface="+mn-ea"/>
                          <a:cs typeface="+mn-cs"/>
                        </a:rPr>
                        <a:t>Christov</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chemeClr val="tx1"/>
                          </a:solidFill>
                          <a:effectLst/>
                          <a:latin typeface="+mn-lt"/>
                          <a:ea typeface="+mn-ea"/>
                          <a:cs typeface="+mn-cs"/>
                          <a:hlinkClick r:id="rId14"/>
                        </a:rPr>
                        <a:t>a.hristov@nvna.eu</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182880">
                <a:tc>
                  <a:txBody>
                    <a:bodyPr/>
                    <a:lstStyle/>
                    <a:p>
                      <a:pPr algn="l" fontAlgn="b"/>
                      <a:r>
                        <a:rPr lang="en-GB" sz="1100" b="0" i="0" kern="1200" dirty="0">
                          <a:solidFill>
                            <a:schemeClr val="bg1"/>
                          </a:solidFill>
                          <a:effectLst/>
                          <a:latin typeface="+mn-lt"/>
                          <a:ea typeface="+mn-ea"/>
                          <a:cs typeface="+mn-cs"/>
                        </a:rPr>
                        <a:t>Maria </a:t>
                      </a:r>
                      <a:r>
                        <a:rPr lang="en-GB" sz="1100" b="0" i="0" kern="1200" dirty="0" err="1">
                          <a:solidFill>
                            <a:schemeClr val="bg1"/>
                          </a:solidFill>
                          <a:effectLst/>
                          <a:latin typeface="+mn-lt"/>
                          <a:ea typeface="+mn-ea"/>
                          <a:cs typeface="+mn-cs"/>
                        </a:rPr>
                        <a:t>Boycheva</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chemeClr val="tx1"/>
                          </a:solidFill>
                          <a:effectLst/>
                          <a:latin typeface="+mn-lt"/>
                          <a:ea typeface="+mn-ea"/>
                          <a:cs typeface="+mn-cs"/>
                          <a:hlinkClick r:id="rId15"/>
                        </a:rPr>
                        <a:t>m.boycheva@nvna.eu</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182880">
                <a:tc>
                  <a:txBody>
                    <a:bodyPr/>
                    <a:lstStyle/>
                    <a:p>
                      <a:pPr algn="l" fontAlgn="b"/>
                      <a:r>
                        <a:rPr lang="en-GB" sz="1100" b="0" i="0" kern="1200" dirty="0" err="1">
                          <a:solidFill>
                            <a:schemeClr val="bg1"/>
                          </a:solidFill>
                          <a:effectLst/>
                          <a:latin typeface="+mn-lt"/>
                          <a:ea typeface="+mn-ea"/>
                          <a:cs typeface="+mn-cs"/>
                        </a:rPr>
                        <a:t>Veselin</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Atanasov</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chemeClr val="tx1"/>
                          </a:solidFill>
                          <a:effectLst/>
                          <a:latin typeface="+mn-lt"/>
                          <a:ea typeface="+mn-ea"/>
                          <a:cs typeface="+mn-cs"/>
                          <a:hlinkClick r:id="rId16"/>
                        </a:rPr>
                        <a:t>atanasov@nvna.eu</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182880">
                <a:tc>
                  <a:txBody>
                    <a:bodyPr/>
                    <a:lstStyle/>
                    <a:p>
                      <a:pPr algn="l" fontAlgn="b"/>
                      <a:r>
                        <a:rPr lang="en-GB" sz="1100" b="0" i="0" kern="1200" dirty="0" err="1">
                          <a:solidFill>
                            <a:schemeClr val="bg1"/>
                          </a:solidFill>
                          <a:effectLst/>
                          <a:latin typeface="+mn-lt"/>
                          <a:ea typeface="+mn-ea"/>
                          <a:cs typeface="+mn-cs"/>
                        </a:rPr>
                        <a:t>Ivaylo</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Bakalov</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chemeClr val="tx1"/>
                          </a:solidFill>
                          <a:effectLst/>
                          <a:latin typeface="+mn-lt"/>
                          <a:ea typeface="+mn-ea"/>
                          <a:cs typeface="+mn-cs"/>
                          <a:hlinkClick r:id="rId17"/>
                        </a:rPr>
                        <a:t>bakalov@nvna.eu</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182880">
                <a:tc>
                  <a:txBody>
                    <a:bodyPr/>
                    <a:lstStyle/>
                    <a:p>
                      <a:pPr algn="l" fontAlgn="b"/>
                      <a:r>
                        <a:rPr lang="en-GB" sz="1100" b="0" i="0" kern="1200" dirty="0" err="1">
                          <a:solidFill>
                            <a:schemeClr val="bg1"/>
                          </a:solidFill>
                          <a:effectLst/>
                          <a:latin typeface="+mn-lt"/>
                          <a:ea typeface="+mn-ea"/>
                          <a:cs typeface="+mn-cs"/>
                        </a:rPr>
                        <a:t>Milen</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Dolapchiev</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chemeClr val="tx1"/>
                          </a:solidFill>
                          <a:effectLst/>
                          <a:latin typeface="+mn-lt"/>
                          <a:ea typeface="+mn-ea"/>
                          <a:cs typeface="+mn-cs"/>
                          <a:hlinkClick r:id="rId18"/>
                        </a:rPr>
                        <a:t>m.dolapchiev@nvna.eu</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79079705"/>
                  </a:ext>
                </a:extLst>
              </a:tr>
              <a:tr h="182880">
                <a:tc>
                  <a:txBody>
                    <a:bodyPr/>
                    <a:lstStyle/>
                    <a:p>
                      <a:pPr algn="l" fontAlgn="b"/>
                      <a:r>
                        <a:rPr lang="en-GB" sz="1100" b="0" i="0" kern="1200" dirty="0" err="1">
                          <a:solidFill>
                            <a:schemeClr val="bg1"/>
                          </a:solidFill>
                          <a:effectLst/>
                          <a:latin typeface="+mn-lt"/>
                          <a:ea typeface="+mn-ea"/>
                          <a:cs typeface="+mn-cs"/>
                        </a:rPr>
                        <a:t>Eugeniy</a:t>
                      </a:r>
                      <a:r>
                        <a:rPr lang="en-GB" sz="1100" b="0" i="0" kern="1200" dirty="0">
                          <a:solidFill>
                            <a:schemeClr val="bg1"/>
                          </a:solidFill>
                          <a:effectLst/>
                          <a:latin typeface="+mn-lt"/>
                          <a:ea typeface="+mn-ea"/>
                          <a:cs typeface="+mn-cs"/>
                        </a:rPr>
                        <a:t> Andreev</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chemeClr val="tx1"/>
                          </a:solidFill>
                          <a:effectLst/>
                          <a:latin typeface="+mn-lt"/>
                          <a:ea typeface="+mn-ea"/>
                          <a:cs typeface="+mn-cs"/>
                          <a:hlinkClick r:id="rId19"/>
                        </a:rPr>
                        <a:t>e.andreev@nvna.eu</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93163370"/>
                  </a:ext>
                </a:extLst>
              </a:tr>
              <a:tr h="182880">
                <a:tc>
                  <a:txBody>
                    <a:bodyPr/>
                    <a:lstStyle/>
                    <a:p>
                      <a:pPr algn="l" fontAlgn="b"/>
                      <a:r>
                        <a:rPr lang="en-GB" sz="1100" b="0" i="0" kern="1200" dirty="0" err="1">
                          <a:solidFill>
                            <a:schemeClr val="bg1"/>
                          </a:solidFill>
                          <a:effectLst/>
                          <a:latin typeface="+mn-lt"/>
                          <a:ea typeface="+mn-ea"/>
                          <a:cs typeface="+mn-cs"/>
                        </a:rPr>
                        <a:t>Yulian</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Kolarov</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chemeClr val="tx1"/>
                          </a:solidFill>
                          <a:effectLst/>
                          <a:latin typeface="+mn-lt"/>
                          <a:ea typeface="+mn-ea"/>
                          <a:cs typeface="+mn-cs"/>
                          <a:hlinkClick r:id="rId20"/>
                        </a:rPr>
                        <a:t>y.kolarov@nvna.eu</a:t>
                      </a:r>
                      <a:r>
                        <a:rPr lang="en-GB" sz="1100" b="0" i="0" kern="1200" dirty="0">
                          <a:solidFill>
                            <a:schemeClr val="tx1"/>
                          </a:solidFill>
                          <a:effectLst/>
                          <a:latin typeface="+mn-lt"/>
                          <a:ea typeface="+mn-ea"/>
                          <a:cs typeface="+mn-cs"/>
                        </a:rPr>
                        <a:t> </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84869260"/>
                  </a:ext>
                </a:extLst>
              </a:tr>
              <a:tr h="182880">
                <a:tc>
                  <a:txBody>
                    <a:bodyPr/>
                    <a:lstStyle/>
                    <a:p>
                      <a:pPr algn="l" fontAlgn="b"/>
                      <a:r>
                        <a:rPr lang="en-GB" sz="1100" b="0" i="0" kern="1200" dirty="0" err="1">
                          <a:solidFill>
                            <a:schemeClr val="bg1"/>
                          </a:solidFill>
                          <a:effectLst/>
                          <a:latin typeface="+mn-lt"/>
                          <a:ea typeface="+mn-ea"/>
                          <a:cs typeface="+mn-cs"/>
                        </a:rPr>
                        <a:t>Chavdar</a:t>
                      </a:r>
                      <a:r>
                        <a:rPr lang="en-GB" sz="1100" b="0" i="0" kern="1200" dirty="0">
                          <a:solidFill>
                            <a:schemeClr val="bg1"/>
                          </a:solidFill>
                          <a:effectLst/>
                          <a:latin typeface="+mn-lt"/>
                          <a:ea typeface="+mn-ea"/>
                          <a:cs typeface="+mn-cs"/>
                        </a:rPr>
                        <a:t> Alexandrov</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chemeClr val="tx1"/>
                          </a:solidFill>
                          <a:effectLst/>
                          <a:latin typeface="+mn-lt"/>
                          <a:ea typeface="+mn-ea"/>
                          <a:cs typeface="+mn-cs"/>
                          <a:hlinkClick r:id="rId21"/>
                        </a:rPr>
                        <a:t>ch.alexandrov@nvna.eu</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48394038"/>
                  </a:ext>
                </a:extLst>
              </a:tr>
              <a:tr h="182880">
                <a:tc>
                  <a:txBody>
                    <a:bodyPr/>
                    <a:lstStyle/>
                    <a:p>
                      <a:pPr algn="l" fontAlgn="b"/>
                      <a:r>
                        <a:rPr lang="en-GB" sz="1100" b="0" i="0" kern="1200" dirty="0" err="1">
                          <a:solidFill>
                            <a:schemeClr val="bg1"/>
                          </a:solidFill>
                          <a:effectLst/>
                          <a:latin typeface="+mn-lt"/>
                          <a:ea typeface="+mn-ea"/>
                          <a:cs typeface="+mn-cs"/>
                        </a:rPr>
                        <a:t>Desislava</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Zografova</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chemeClr val="tx1"/>
                          </a:solidFill>
                          <a:effectLst/>
                          <a:latin typeface="+mn-lt"/>
                          <a:ea typeface="+mn-ea"/>
                          <a:cs typeface="+mn-cs"/>
                          <a:hlinkClick r:id="rId22"/>
                        </a:rPr>
                        <a:t>d.zografova@nvna.eu</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b="0" i="0" u="none" strike="noStrike" dirty="0">
                          <a:solidFill>
                            <a:schemeClr val="bg1"/>
                          </a:solidFill>
                          <a:effectLst/>
                          <a:latin typeface="Calibri" panose="020F0502020204030204" pitchFamily="34" charset="0"/>
                        </a:rPr>
                        <a:t>Expert</a:t>
                      </a:r>
                    </a:p>
                  </a:txBody>
                  <a:tcPr marL="7620" marR="7620" marT="7620" marB="0" anchor="b"/>
                </a:tc>
                <a:extLst>
                  <a:ext uri="{0D108BD9-81ED-4DB2-BD59-A6C34878D82A}">
                    <a16:rowId xmlns:a16="http://schemas.microsoft.com/office/drawing/2014/main" val="2822807443"/>
                  </a:ext>
                </a:extLst>
              </a:tr>
              <a:tr h="190500">
                <a:tc>
                  <a:txBody>
                    <a:bodyPr/>
                    <a:lstStyle/>
                    <a:p>
                      <a:pPr algn="l" fontAlgn="b"/>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endParaRPr lang="en-US" sz="1100" b="0" i="0" u="sng" strike="noStrike">
                        <a:solidFill>
                          <a:schemeClr val="bg1"/>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33998714"/>
              </p:ext>
            </p:extLst>
          </p:nvPr>
        </p:nvGraphicFramePr>
        <p:xfrm>
          <a:off x="6006028" y="1518856"/>
          <a:ext cx="5892427" cy="2752047"/>
        </p:xfrm>
        <a:graphic>
          <a:graphicData uri="http://schemas.openxmlformats.org/drawingml/2006/table">
            <a:tbl>
              <a:tblPr>
                <a:tableStyleId>{3B4B98B0-60AC-42C2-AFA5-B58CD77FA1E5}</a:tableStyleId>
              </a:tblPr>
              <a:tblGrid>
                <a:gridCol w="1652352">
                  <a:extLst>
                    <a:ext uri="{9D8B030D-6E8A-4147-A177-3AD203B41FA5}">
                      <a16:colId xmlns:a16="http://schemas.microsoft.com/office/drawing/2014/main" val="20000"/>
                    </a:ext>
                  </a:extLst>
                </a:gridCol>
                <a:gridCol w="2335745">
                  <a:extLst>
                    <a:ext uri="{9D8B030D-6E8A-4147-A177-3AD203B41FA5}">
                      <a16:colId xmlns:a16="http://schemas.microsoft.com/office/drawing/2014/main" val="20001"/>
                    </a:ext>
                  </a:extLst>
                </a:gridCol>
                <a:gridCol w="1904330">
                  <a:extLst>
                    <a:ext uri="{9D8B030D-6E8A-4147-A177-3AD203B41FA5}">
                      <a16:colId xmlns:a16="http://schemas.microsoft.com/office/drawing/2014/main" val="20002"/>
                    </a:ext>
                  </a:extLst>
                </a:gridCol>
              </a:tblGrid>
              <a:tr h="193131">
                <a:tc gridSpan="3">
                  <a:txBody>
                    <a:bodyPr/>
                    <a:lstStyle/>
                    <a:p>
                      <a:pPr marL="0" algn="ctr" defTabSz="914400" rtl="0" eaLnBrk="1" fontAlgn="b" latinLnBrk="0" hangingPunct="1"/>
                      <a:r>
                        <a:rPr lang="en-US" sz="1400" b="1" u="none" strike="noStrike" kern="1200" dirty="0">
                          <a:solidFill>
                            <a:srgbClr val="FFFF00"/>
                          </a:solidFill>
                          <a:effectLst/>
                          <a:latin typeface="+mn-lt"/>
                          <a:ea typeface="+mn-ea"/>
                          <a:cs typeface="+mn-cs"/>
                        </a:rPr>
                        <a:t>Polish Naval Academy (PNA)</a:t>
                      </a: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9833">
                <a:tc>
                  <a:txBody>
                    <a:bodyPr/>
                    <a:lstStyle/>
                    <a:p>
                      <a:pPr algn="ctr" fontAlgn="b"/>
                      <a:r>
                        <a:rPr lang="en-US" sz="1100" u="none" strike="noStrike" dirty="0">
                          <a:solidFill>
                            <a:schemeClr val="bg1"/>
                          </a:solidFill>
                          <a:effectLst/>
                        </a:rPr>
                        <a:t>Name</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a:solidFill>
                            <a:schemeClr val="bg1"/>
                          </a:solidFill>
                          <a:effectLst/>
                        </a:rPr>
                        <a:t>email address</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a:solidFill>
                            <a:schemeClr val="bg1"/>
                          </a:solidFill>
                          <a:effectLst/>
                        </a:rPr>
                        <a:t>Responsabilities</a:t>
                      </a:r>
                      <a:endParaRPr lang="en-US" sz="1100" b="1"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236405">
                <a:tc>
                  <a:txBody>
                    <a:bodyPr/>
                    <a:lstStyle/>
                    <a:p>
                      <a:pPr algn="l" fontAlgn="b"/>
                      <a:r>
                        <a:rPr lang="en-GB" sz="1100" b="0" i="0" kern="1200" dirty="0">
                          <a:solidFill>
                            <a:schemeClr val="bg1"/>
                          </a:solidFill>
                          <a:effectLst/>
                          <a:latin typeface="+mn-lt"/>
                          <a:ea typeface="+mn-ea"/>
                          <a:cs typeface="+mn-cs"/>
                        </a:rPr>
                        <a:t>Marcin </a:t>
                      </a:r>
                      <a:r>
                        <a:rPr lang="en-GB" sz="1100" b="0" i="0" kern="1200" dirty="0" err="1">
                          <a:solidFill>
                            <a:schemeClr val="bg1"/>
                          </a:solidFill>
                          <a:effectLst/>
                          <a:latin typeface="+mn-lt"/>
                          <a:ea typeface="+mn-ea"/>
                          <a:cs typeface="+mn-cs"/>
                        </a:rPr>
                        <a:t>Kluczyk</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m.kluczyk@amw.gdynia.pl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lang="ro-RO" sz="1100" b="0" i="0" u="none" strike="noStrike" dirty="0">
                          <a:solidFill>
                            <a:schemeClr val="bg1"/>
                          </a:solidFill>
                          <a:effectLst/>
                          <a:latin typeface="Calibri" panose="020F0502020204030204" pitchFamily="34" charset="0"/>
                        </a:rPr>
                        <a:t>Project responsible </a:t>
                      </a:r>
                      <a:r>
                        <a:rPr lang="en-US" sz="1100" b="0" i="0" u="none" strike="noStrike" dirty="0">
                          <a:solidFill>
                            <a:schemeClr val="bg1"/>
                          </a:solidFill>
                          <a:effectLst/>
                          <a:latin typeface="Calibri" panose="020F0502020204030204" pitchFamily="34" charset="0"/>
                        </a:rPr>
                        <a:t>PNA</a:t>
                      </a:r>
                    </a:p>
                  </a:txBody>
                  <a:tcPr marL="7620" marR="7620" marT="7620" marB="0" anchor="b"/>
                </a:tc>
                <a:extLst>
                  <a:ext uri="{0D108BD9-81ED-4DB2-BD59-A6C34878D82A}">
                    <a16:rowId xmlns:a16="http://schemas.microsoft.com/office/drawing/2014/main" val="2683685441"/>
                  </a:ext>
                </a:extLst>
              </a:tr>
              <a:tr h="154879">
                <a:tc>
                  <a:txBody>
                    <a:bodyPr/>
                    <a:lstStyle/>
                    <a:p>
                      <a:pPr algn="l" fontAlgn="b"/>
                      <a:r>
                        <a:rPr lang="en-GB" sz="1100" b="0" i="0" kern="1200" dirty="0">
                          <a:solidFill>
                            <a:schemeClr val="bg1"/>
                          </a:solidFill>
                          <a:effectLst/>
                          <a:latin typeface="+mn-lt"/>
                          <a:ea typeface="+mn-ea"/>
                          <a:cs typeface="+mn-cs"/>
                        </a:rPr>
                        <a:t>Andrzej </a:t>
                      </a:r>
                      <a:r>
                        <a:rPr lang="en-GB" sz="1100" b="0" i="0" kern="1200" dirty="0" err="1">
                          <a:solidFill>
                            <a:schemeClr val="bg1"/>
                          </a:solidFill>
                          <a:effectLst/>
                          <a:latin typeface="+mn-lt"/>
                          <a:ea typeface="+mn-ea"/>
                          <a:cs typeface="+mn-cs"/>
                        </a:rPr>
                        <a:t>Grządziela</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a.grzadziela@amw.gdynia.pl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lang="en-US" sz="1100" b="0" i="0" u="none" strike="noStrike" dirty="0">
                          <a:solidFill>
                            <a:schemeClr val="bg1"/>
                          </a:solidFill>
                          <a:effectLst/>
                          <a:latin typeface="Calibri" panose="020F0502020204030204" pitchFamily="34" charset="0"/>
                        </a:rPr>
                        <a:t>Instructor </a:t>
                      </a:r>
                    </a:p>
                  </a:txBody>
                  <a:tcPr marL="7620" marR="7620" marT="7620" marB="0" anchor="b"/>
                </a:tc>
                <a:extLst>
                  <a:ext uri="{0D108BD9-81ED-4DB2-BD59-A6C34878D82A}">
                    <a16:rowId xmlns:a16="http://schemas.microsoft.com/office/drawing/2014/main" val="3746121952"/>
                  </a:ext>
                </a:extLst>
              </a:tr>
              <a:tr h="154879">
                <a:tc>
                  <a:txBody>
                    <a:bodyPr/>
                    <a:lstStyle/>
                    <a:p>
                      <a:pPr algn="l" fontAlgn="b"/>
                      <a:r>
                        <a:rPr lang="en-GB" sz="1100" b="0" i="0" kern="1200" dirty="0">
                          <a:solidFill>
                            <a:schemeClr val="bg1"/>
                          </a:solidFill>
                          <a:effectLst/>
                          <a:latin typeface="+mn-lt"/>
                          <a:ea typeface="+mn-ea"/>
                          <a:cs typeface="+mn-cs"/>
                        </a:rPr>
                        <a:t>Artur </a:t>
                      </a:r>
                      <a:r>
                        <a:rPr lang="en-GB" sz="1100" b="0" i="0" kern="1200" dirty="0" err="1">
                          <a:solidFill>
                            <a:schemeClr val="bg1"/>
                          </a:solidFill>
                          <a:effectLst/>
                          <a:latin typeface="+mn-lt"/>
                          <a:ea typeface="+mn-ea"/>
                          <a:cs typeface="+mn-cs"/>
                        </a:rPr>
                        <a:t>Bogdanowicz</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a.bogdanowicz@amw.gdynia.pl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lang="en-US" sz="1100" b="0" i="0" u="none" strike="noStrike" dirty="0">
                          <a:solidFill>
                            <a:schemeClr val="bg1"/>
                          </a:solidFill>
                          <a:effectLst/>
                          <a:latin typeface="Calibri" panose="020F0502020204030204" pitchFamily="34" charset="0"/>
                        </a:rPr>
                        <a:t>Instructor</a:t>
                      </a:r>
                    </a:p>
                  </a:txBody>
                  <a:tcPr marL="7620" marR="7620" marT="7620" marB="0" anchor="b"/>
                </a:tc>
                <a:extLst>
                  <a:ext uri="{0D108BD9-81ED-4DB2-BD59-A6C34878D82A}">
                    <a16:rowId xmlns:a16="http://schemas.microsoft.com/office/drawing/2014/main" val="2145458480"/>
                  </a:ext>
                </a:extLst>
              </a:tr>
              <a:tr h="154879">
                <a:tc>
                  <a:txBody>
                    <a:bodyPr/>
                    <a:lstStyle/>
                    <a:p>
                      <a:pPr algn="l" fontAlgn="b"/>
                      <a:r>
                        <a:rPr lang="en-GB" sz="1100" b="0" i="0" kern="1200" dirty="0" err="1">
                          <a:solidFill>
                            <a:schemeClr val="bg1"/>
                          </a:solidFill>
                          <a:effectLst/>
                          <a:latin typeface="+mn-lt"/>
                          <a:ea typeface="+mn-ea"/>
                          <a:cs typeface="+mn-cs"/>
                        </a:rPr>
                        <a:t>Paweł</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Wirkowski</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p.wirkowski@amw.gdynia.pl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6088427"/>
                  </a:ext>
                </a:extLst>
              </a:tr>
              <a:tr h="191542">
                <a:tc>
                  <a:txBody>
                    <a:bodyPr/>
                    <a:lstStyle/>
                    <a:p>
                      <a:pPr algn="l" fontAlgn="b"/>
                      <a:r>
                        <a:rPr lang="en-GB" sz="1100" b="0" i="0" kern="1200" dirty="0">
                          <a:solidFill>
                            <a:schemeClr val="bg1"/>
                          </a:solidFill>
                          <a:effectLst/>
                          <a:latin typeface="+mn-lt"/>
                          <a:ea typeface="+mn-ea"/>
                          <a:cs typeface="+mn-cs"/>
                        </a:rPr>
                        <a:t>Marcin </a:t>
                      </a:r>
                      <a:r>
                        <a:rPr lang="en-GB" sz="1100" b="0" i="0" kern="1200" dirty="0" err="1">
                          <a:solidFill>
                            <a:schemeClr val="bg1"/>
                          </a:solidFill>
                          <a:effectLst/>
                          <a:latin typeface="+mn-lt"/>
                          <a:ea typeface="+mn-ea"/>
                          <a:cs typeface="+mn-cs"/>
                        </a:rPr>
                        <a:t>Zacharewicz</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m.zacharewicz@amw.gdynia.pl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82829989"/>
                  </a:ext>
                </a:extLst>
              </a:tr>
              <a:tr h="154879">
                <a:tc>
                  <a:txBody>
                    <a:bodyPr/>
                    <a:lstStyle/>
                    <a:p>
                      <a:pPr algn="l" fontAlgn="b"/>
                      <a:r>
                        <a:rPr lang="en-GB" sz="1100" b="0" i="0" kern="1200" dirty="0">
                          <a:solidFill>
                            <a:schemeClr val="bg1"/>
                          </a:solidFill>
                          <a:effectLst/>
                          <a:latin typeface="+mn-lt"/>
                          <a:ea typeface="+mn-ea"/>
                          <a:cs typeface="+mn-cs"/>
                        </a:rPr>
                        <a:t>Iwona </a:t>
                      </a:r>
                      <a:r>
                        <a:rPr lang="en-GB" sz="1100" b="0" i="0" kern="1200" dirty="0" err="1">
                          <a:solidFill>
                            <a:schemeClr val="bg1"/>
                          </a:solidFill>
                          <a:effectLst/>
                          <a:latin typeface="+mn-lt"/>
                          <a:ea typeface="+mn-ea"/>
                          <a:cs typeface="+mn-cs"/>
                        </a:rPr>
                        <a:t>Królikowska</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i.królikowska@amw.gdynia.pl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35151109"/>
                  </a:ext>
                </a:extLst>
              </a:tr>
              <a:tr h="0">
                <a:tc>
                  <a:txBody>
                    <a:bodyPr/>
                    <a:lstStyle/>
                    <a:p>
                      <a:pPr algn="l" fontAlgn="b"/>
                      <a:r>
                        <a:rPr lang="en-GB" sz="1100" b="0" i="0" kern="1200" dirty="0">
                          <a:solidFill>
                            <a:schemeClr val="bg1"/>
                          </a:solidFill>
                          <a:effectLst/>
                          <a:latin typeface="+mn-lt"/>
                          <a:ea typeface="+mn-ea"/>
                          <a:cs typeface="+mn-cs"/>
                        </a:rPr>
                        <a:t>Adam </a:t>
                      </a:r>
                      <a:r>
                        <a:rPr lang="en-GB" sz="1100" b="0" i="0" kern="1200" dirty="0" err="1">
                          <a:solidFill>
                            <a:schemeClr val="bg1"/>
                          </a:solidFill>
                          <a:effectLst/>
                          <a:latin typeface="+mn-lt"/>
                          <a:ea typeface="+mn-ea"/>
                          <a:cs typeface="+mn-cs"/>
                        </a:rPr>
                        <a:t>Polak</a:t>
                      </a:r>
                      <a:r>
                        <a:rPr lang="en-GB" sz="1100" b="0" i="0" kern="1200" dirty="0">
                          <a:solidFill>
                            <a:schemeClr val="bg1"/>
                          </a:solidFill>
                          <a:effectLst/>
                          <a:latin typeface="+mn-lt"/>
                          <a:ea typeface="+mn-ea"/>
                          <a:cs typeface="+mn-cs"/>
                        </a:rPr>
                        <a:t> </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a.polak@amw.gdynia.pl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31741173"/>
                  </a:ext>
                </a:extLst>
              </a:tr>
              <a:tr h="0">
                <a:tc>
                  <a:txBody>
                    <a:bodyPr/>
                    <a:lstStyle/>
                    <a:p>
                      <a:pPr algn="l" fontAlgn="b"/>
                      <a:r>
                        <a:rPr lang="en-GB" sz="1100" b="0" i="0" kern="1200" dirty="0" err="1">
                          <a:solidFill>
                            <a:schemeClr val="bg1"/>
                          </a:solidFill>
                          <a:effectLst/>
                          <a:latin typeface="+mn-lt"/>
                          <a:ea typeface="+mn-ea"/>
                          <a:cs typeface="+mn-cs"/>
                        </a:rPr>
                        <a:t>Radosław</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Kiciński</a:t>
                      </a:r>
                      <a:r>
                        <a:rPr lang="en-GB" sz="1100" b="0" i="0" kern="1200" dirty="0">
                          <a:solidFill>
                            <a:schemeClr val="bg1"/>
                          </a:solidFill>
                          <a:effectLst/>
                          <a:latin typeface="+mn-lt"/>
                          <a:ea typeface="+mn-ea"/>
                          <a:cs typeface="+mn-cs"/>
                        </a:rPr>
                        <a:t> </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r.kicinski@amw.gdynia.pl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35225583"/>
                  </a:ext>
                </a:extLst>
              </a:tr>
              <a:tr h="0">
                <a:tc>
                  <a:txBody>
                    <a:bodyPr/>
                    <a:lstStyle/>
                    <a:p>
                      <a:pPr algn="l" fontAlgn="b"/>
                      <a:r>
                        <a:rPr lang="en-GB" sz="1100" b="0" i="0" kern="1200" dirty="0">
                          <a:solidFill>
                            <a:schemeClr val="bg1"/>
                          </a:solidFill>
                          <a:effectLst/>
                          <a:latin typeface="+mn-lt"/>
                          <a:ea typeface="+mn-ea"/>
                          <a:cs typeface="+mn-cs"/>
                        </a:rPr>
                        <a:t>Piotr </a:t>
                      </a:r>
                      <a:r>
                        <a:rPr lang="en-GB" sz="1100" b="0" i="0" kern="1200" dirty="0" err="1">
                          <a:solidFill>
                            <a:schemeClr val="bg1"/>
                          </a:solidFill>
                          <a:effectLst/>
                          <a:latin typeface="+mn-lt"/>
                          <a:ea typeface="+mn-ea"/>
                          <a:cs typeface="+mn-cs"/>
                        </a:rPr>
                        <a:t>Zwolan</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p.zwolan@amw.gdynia.pl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50438479"/>
                  </a:ext>
                </a:extLst>
              </a:tr>
              <a:tr h="0">
                <a:tc>
                  <a:txBody>
                    <a:bodyPr/>
                    <a:lstStyle/>
                    <a:p>
                      <a:pPr algn="l" fontAlgn="b"/>
                      <a:r>
                        <a:rPr lang="en-GB" sz="1100" b="0" i="0" kern="1200" dirty="0">
                          <a:solidFill>
                            <a:schemeClr val="bg1"/>
                          </a:solidFill>
                          <a:effectLst/>
                          <a:latin typeface="+mn-lt"/>
                          <a:ea typeface="+mn-ea"/>
                          <a:cs typeface="+mn-cs"/>
                        </a:rPr>
                        <a:t>PhD </a:t>
                      </a:r>
                      <a:r>
                        <a:rPr lang="en-GB" sz="1100" b="0" i="0" kern="1200" dirty="0" err="1">
                          <a:solidFill>
                            <a:schemeClr val="bg1"/>
                          </a:solidFill>
                          <a:effectLst/>
                          <a:latin typeface="+mn-lt"/>
                          <a:ea typeface="+mn-ea"/>
                          <a:cs typeface="+mn-cs"/>
                        </a:rPr>
                        <a:t>Sławomir</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Świerczyński</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s.swierczynski@amw.gdynia.pl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57029196"/>
                  </a:ext>
                </a:extLst>
              </a:tr>
              <a:tr h="0">
                <a:tc>
                  <a:txBody>
                    <a:bodyPr/>
                    <a:lstStyle/>
                    <a:p>
                      <a:pPr algn="l" fontAlgn="b"/>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Łukasz</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Marchel</a:t>
                      </a:r>
                      <a:r>
                        <a:rPr lang="en-GB" sz="1100" b="0" i="0" kern="1200" dirty="0">
                          <a:solidFill>
                            <a:schemeClr val="bg1"/>
                          </a:solidFill>
                          <a:effectLst/>
                          <a:latin typeface="+mn-lt"/>
                          <a:ea typeface="+mn-ea"/>
                          <a:cs typeface="+mn-cs"/>
                        </a:rPr>
                        <a:t> </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l.marchel@amw.gdynia.pl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74109062"/>
                  </a:ext>
                </a:extLst>
              </a:tr>
              <a:tr h="154879">
                <a:tc>
                  <a:txBody>
                    <a:bodyPr/>
                    <a:lstStyle/>
                    <a:p>
                      <a:pPr algn="l" fontAlgn="b"/>
                      <a:r>
                        <a:rPr lang="en-GB" sz="1100" b="0" i="0" kern="1200" dirty="0">
                          <a:solidFill>
                            <a:schemeClr val="bg1"/>
                          </a:solidFill>
                          <a:effectLst/>
                          <a:latin typeface="+mn-lt"/>
                          <a:ea typeface="+mn-ea"/>
                          <a:cs typeface="+mn-cs"/>
                        </a:rPr>
                        <a:t>Arkadiusz Adamczyk</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a.adamczyk@amw.gdynia.pl</a:t>
                      </a:r>
                      <a:endParaRPr lang="en-US" sz="1100" b="0" i="0" u="sng" strike="noStrike" dirty="0">
                        <a:solidFill>
                          <a:srgbClr val="FFC000"/>
                        </a:solidFill>
                        <a:effectLst/>
                        <a:latin typeface="Calibri" panose="020F0502020204030204" pitchFamily="34" charset="0"/>
                      </a:endParaRPr>
                    </a:p>
                  </a:txBody>
                  <a:tcPr marL="7620" marR="7620" marT="7620" marB="0" anchor="b"/>
                </a:tc>
                <a:tc>
                  <a:txBody>
                    <a:bodyPr/>
                    <a:lstStyle/>
                    <a:p>
                      <a:pPr algn="l" fontAlgn="b"/>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48908951"/>
                  </a:ext>
                </a:extLst>
              </a:tr>
              <a:tr h="131553">
                <a:tc>
                  <a:txBody>
                    <a:bodyPr/>
                    <a:lstStyle/>
                    <a:p>
                      <a:pPr algn="l" fontAlgn="b"/>
                      <a:r>
                        <a:rPr lang="en-GB" sz="1100" b="0" i="0" kern="1200" dirty="0">
                          <a:solidFill>
                            <a:schemeClr val="bg1"/>
                          </a:solidFill>
                          <a:effectLst/>
                          <a:latin typeface="+mn-lt"/>
                          <a:ea typeface="+mn-ea"/>
                          <a:cs typeface="+mn-cs"/>
                        </a:rPr>
                        <a:t>Joanna </a:t>
                      </a:r>
                      <a:r>
                        <a:rPr lang="en-GB" sz="1100" b="0" i="0" kern="1200" dirty="0" err="1">
                          <a:solidFill>
                            <a:schemeClr val="bg1"/>
                          </a:solidFill>
                          <a:effectLst/>
                          <a:latin typeface="+mn-lt"/>
                          <a:ea typeface="+mn-ea"/>
                          <a:cs typeface="+mn-cs"/>
                        </a:rPr>
                        <a:t>Szczepankowska</a:t>
                      </a:r>
                      <a:r>
                        <a:rPr lang="en-GB" sz="1100" b="0" i="0" kern="1200" dirty="0">
                          <a:solidFill>
                            <a:schemeClr val="bg1"/>
                          </a:solidFill>
                          <a:effectLst/>
                          <a:latin typeface="+mn-lt"/>
                          <a:ea typeface="+mn-ea"/>
                          <a:cs typeface="+mn-cs"/>
                        </a:rPr>
                        <a:t> </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j.szczepankowska@amw.gdynia.pl</a:t>
                      </a:r>
                      <a:endParaRPr lang="en-US" sz="1100" b="0" i="0" u="sng" strike="noStrike" dirty="0">
                        <a:solidFill>
                          <a:srgbClr val="FFC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Administrative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bl>
          </a:graphicData>
        </a:graphic>
      </p:graphicFrame>
      <p:sp>
        <p:nvSpPr>
          <p:cNvPr id="9" name="Flowchart: Process 8"/>
          <p:cNvSpPr/>
          <p:nvPr/>
        </p:nvSpPr>
        <p:spPr>
          <a:xfrm>
            <a:off x="3502303" y="967003"/>
            <a:ext cx="5472608" cy="504056"/>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Working teams</a:t>
            </a:r>
          </a:p>
        </p:txBody>
      </p:sp>
      <p:grpSp>
        <p:nvGrpSpPr>
          <p:cNvPr id="11" name="Group 10">
            <a:extLst>
              <a:ext uri="{FF2B5EF4-FFF2-40B4-BE49-F238E27FC236}">
                <a16:creationId xmlns:a16="http://schemas.microsoft.com/office/drawing/2014/main" id="{01FC2035-B8BD-4CFB-B9EB-8C972AFA62C9}"/>
              </a:ext>
            </a:extLst>
          </p:cNvPr>
          <p:cNvGrpSpPr/>
          <p:nvPr/>
        </p:nvGrpSpPr>
        <p:grpSpPr>
          <a:xfrm>
            <a:off x="2307" y="-7926"/>
            <a:ext cx="12186519" cy="992963"/>
            <a:chOff x="2307" y="-7926"/>
            <a:chExt cx="12186519" cy="992963"/>
          </a:xfrm>
        </p:grpSpPr>
        <p:pic>
          <p:nvPicPr>
            <p:cNvPr id="12" name="Picture 11">
              <a:extLst>
                <a:ext uri="{FF2B5EF4-FFF2-40B4-BE49-F238E27FC236}">
                  <a16:creationId xmlns:a16="http://schemas.microsoft.com/office/drawing/2014/main" id="{4C8E0057-DA9B-4B56-A85D-76354AD9DB8A}"/>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13" name="Picture 12">
              <a:extLst>
                <a:ext uri="{FF2B5EF4-FFF2-40B4-BE49-F238E27FC236}">
                  <a16:creationId xmlns:a16="http://schemas.microsoft.com/office/drawing/2014/main" id="{8E0CA07C-C1D2-4829-8904-05172676185B}"/>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14" name="Rectangle 13">
              <a:extLst>
                <a:ext uri="{FF2B5EF4-FFF2-40B4-BE49-F238E27FC236}">
                  <a16:creationId xmlns:a16="http://schemas.microsoft.com/office/drawing/2014/main" id="{C15FDE9A-B33C-4D3F-8A82-DD8B22D14020}"/>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15" name="Picture 14">
              <a:extLst>
                <a:ext uri="{FF2B5EF4-FFF2-40B4-BE49-F238E27FC236}">
                  <a16:creationId xmlns:a16="http://schemas.microsoft.com/office/drawing/2014/main" id="{621A1D9B-B91B-4D5C-8ADF-241FAEF41B36}"/>
                </a:ext>
              </a:extLst>
            </p:cNvPr>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16" name="Picture 15">
              <a:extLst>
                <a:ext uri="{FF2B5EF4-FFF2-40B4-BE49-F238E27FC236}">
                  <a16:creationId xmlns:a16="http://schemas.microsoft.com/office/drawing/2014/main" id="{C650E8B3-0A26-4304-AA6D-6554B7A517A7}"/>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17" name="Picture 16">
              <a:extLst>
                <a:ext uri="{FF2B5EF4-FFF2-40B4-BE49-F238E27FC236}">
                  <a16:creationId xmlns:a16="http://schemas.microsoft.com/office/drawing/2014/main" id="{54EF0B91-B70E-465F-80C8-F263A961CA0B}"/>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18" name="Picture 17">
              <a:extLst>
                <a:ext uri="{FF2B5EF4-FFF2-40B4-BE49-F238E27FC236}">
                  <a16:creationId xmlns:a16="http://schemas.microsoft.com/office/drawing/2014/main" id="{2F34BA55-E844-4362-92D5-8A8B9BB0BE77}"/>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19" name="Picture 18" descr="logo z przezroczystym">
              <a:extLst>
                <a:ext uri="{FF2B5EF4-FFF2-40B4-BE49-F238E27FC236}">
                  <a16:creationId xmlns:a16="http://schemas.microsoft.com/office/drawing/2014/main" id="{1E2A2408-50D1-4558-9375-9079FC8C16C5}"/>
                </a:ext>
              </a:extLst>
            </p:cNvPr>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20" name="Picture 19">
            <a:extLst>
              <a:ext uri="{FF2B5EF4-FFF2-40B4-BE49-F238E27FC236}">
                <a16:creationId xmlns:a16="http://schemas.microsoft.com/office/drawing/2014/main" id="{0667C0DA-BF1B-4A83-B31E-7D36D8DF7098}"/>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72105" y="945243"/>
            <a:ext cx="2304256" cy="869105"/>
          </a:xfrm>
          <a:prstGeom prst="rect">
            <a:avLst/>
          </a:prstGeom>
        </p:spPr>
      </p:pic>
      <p:graphicFrame>
        <p:nvGraphicFramePr>
          <p:cNvPr id="2" name="Table 1">
            <a:extLst>
              <a:ext uri="{FF2B5EF4-FFF2-40B4-BE49-F238E27FC236}">
                <a16:creationId xmlns:a16="http://schemas.microsoft.com/office/drawing/2014/main" id="{792D06A9-E57B-DB0B-B92A-8FBF89BF39C5}"/>
              </a:ext>
            </a:extLst>
          </p:cNvPr>
          <p:cNvGraphicFramePr>
            <a:graphicFrameLocks noGrp="1"/>
          </p:cNvGraphicFramePr>
          <p:nvPr>
            <p:extLst>
              <p:ext uri="{D42A27DB-BD31-4B8C-83A1-F6EECF244321}">
                <p14:modId xmlns:p14="http://schemas.microsoft.com/office/powerpoint/2010/main" val="2100780748"/>
              </p:ext>
            </p:extLst>
          </p:nvPr>
        </p:nvGraphicFramePr>
        <p:xfrm>
          <a:off x="292230" y="4903152"/>
          <a:ext cx="5298126" cy="1719326"/>
        </p:xfrm>
        <a:graphic>
          <a:graphicData uri="http://schemas.openxmlformats.org/drawingml/2006/table">
            <a:tbl>
              <a:tblPr>
                <a:tableStyleId>{3B4B98B0-60AC-42C2-AFA5-B58CD77FA1E5}</a:tableStyleId>
              </a:tblPr>
              <a:tblGrid>
                <a:gridCol w="1562100">
                  <a:extLst>
                    <a:ext uri="{9D8B030D-6E8A-4147-A177-3AD203B41FA5}">
                      <a16:colId xmlns:a16="http://schemas.microsoft.com/office/drawing/2014/main" val="3466781887"/>
                    </a:ext>
                  </a:extLst>
                </a:gridCol>
                <a:gridCol w="1935826">
                  <a:extLst>
                    <a:ext uri="{9D8B030D-6E8A-4147-A177-3AD203B41FA5}">
                      <a16:colId xmlns:a16="http://schemas.microsoft.com/office/drawing/2014/main" val="770251365"/>
                    </a:ext>
                  </a:extLst>
                </a:gridCol>
                <a:gridCol w="1800200">
                  <a:extLst>
                    <a:ext uri="{9D8B030D-6E8A-4147-A177-3AD203B41FA5}">
                      <a16:colId xmlns:a16="http://schemas.microsoft.com/office/drawing/2014/main" val="3144642160"/>
                    </a:ext>
                  </a:extLst>
                </a:gridCol>
              </a:tblGrid>
              <a:tr h="76835">
                <a:tc gridSpan="3">
                  <a:txBody>
                    <a:bodyPr/>
                    <a:lstStyle/>
                    <a:p>
                      <a:pPr marL="0" marR="0" algn="ctr">
                        <a:lnSpc>
                          <a:spcPct val="107000"/>
                        </a:lnSpc>
                        <a:spcBef>
                          <a:spcPts val="0"/>
                        </a:spcBef>
                        <a:spcAft>
                          <a:spcPts val="800"/>
                        </a:spcAft>
                      </a:pPr>
                      <a:r>
                        <a:rPr lang="en-US" sz="1400" b="1" dirty="0">
                          <a:solidFill>
                            <a:srgbClr val="FFFF00"/>
                          </a:solidFill>
                          <a:effectLst/>
                        </a:rPr>
                        <a:t>Lithuanian Maritime Academy (LMA)</a:t>
                      </a:r>
                      <a:endParaRPr lang="ro-RO" sz="1400" b="1"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201129403"/>
                  </a:ext>
                </a:extLst>
              </a:tr>
              <a:tr h="182880">
                <a:tc>
                  <a:txBody>
                    <a:bodyPr/>
                    <a:lstStyle/>
                    <a:p>
                      <a:pPr marL="0" marR="0" algn="ctr">
                        <a:lnSpc>
                          <a:spcPct val="107000"/>
                        </a:lnSpc>
                        <a:spcBef>
                          <a:spcPts val="0"/>
                        </a:spcBef>
                        <a:spcAft>
                          <a:spcPts val="800"/>
                        </a:spcAft>
                      </a:pPr>
                      <a:r>
                        <a:rPr lang="en-US" sz="1100" dirty="0">
                          <a:solidFill>
                            <a:schemeClr val="bg1"/>
                          </a:solidFill>
                          <a:effectLst/>
                        </a:rPr>
                        <a:t>Name</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en-US" sz="1100" dirty="0">
                          <a:solidFill>
                            <a:schemeClr val="bg1"/>
                          </a:solidFill>
                          <a:effectLst/>
                        </a:rPr>
                        <a:t>email address</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gn="ctr">
                        <a:lnSpc>
                          <a:spcPct val="107000"/>
                        </a:lnSpc>
                        <a:spcBef>
                          <a:spcPts val="0"/>
                        </a:spcBef>
                        <a:spcAft>
                          <a:spcPts val="800"/>
                        </a:spcAft>
                      </a:pPr>
                      <a:r>
                        <a:rPr lang="en-US" sz="1100" dirty="0" err="1">
                          <a:solidFill>
                            <a:schemeClr val="bg1"/>
                          </a:solidFill>
                          <a:effectLst/>
                        </a:rPr>
                        <a:t>Responsabilities</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301359357"/>
                  </a:ext>
                </a:extLst>
              </a:tr>
              <a:tr h="182880">
                <a:tc>
                  <a:txBody>
                    <a:bodyPr/>
                    <a:lstStyle/>
                    <a:p>
                      <a:pPr marL="0" marR="0">
                        <a:lnSpc>
                          <a:spcPct val="107000"/>
                        </a:lnSpc>
                        <a:spcBef>
                          <a:spcPts val="0"/>
                        </a:spcBef>
                        <a:spcAft>
                          <a:spcPts val="800"/>
                        </a:spcAft>
                      </a:pPr>
                      <a:r>
                        <a:rPr lang="en-US" sz="1100" dirty="0">
                          <a:solidFill>
                            <a:schemeClr val="bg1"/>
                          </a:solidFill>
                          <a:effectLst/>
                        </a:rPr>
                        <a:t>Rima </a:t>
                      </a:r>
                      <a:r>
                        <a:rPr lang="en-US" sz="1100" dirty="0" err="1">
                          <a:solidFill>
                            <a:schemeClr val="bg1"/>
                          </a:solidFill>
                          <a:effectLst/>
                        </a:rPr>
                        <a:t>Mickiene</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en-US" sz="1100" u="sng" dirty="0">
                          <a:effectLst/>
                          <a:hlinkClick r:id="rId31"/>
                        </a:rPr>
                        <a:t>r.mickiene@lajm.lt</a:t>
                      </a:r>
                      <a:endParaRPr lang="ro-RO" sz="1100" dirty="0">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en-US" sz="1100" dirty="0">
                          <a:solidFill>
                            <a:schemeClr val="bg1"/>
                          </a:solidFill>
                          <a:effectLst/>
                        </a:rPr>
                        <a:t>Project responsible LMA</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304226224"/>
                  </a:ext>
                </a:extLst>
              </a:tr>
              <a:tr h="182880">
                <a:tc>
                  <a:txBody>
                    <a:bodyPr/>
                    <a:lstStyle/>
                    <a:p>
                      <a:pPr marL="0" marR="0">
                        <a:lnSpc>
                          <a:spcPct val="107000"/>
                        </a:lnSpc>
                        <a:spcBef>
                          <a:spcPts val="0"/>
                        </a:spcBef>
                        <a:spcAft>
                          <a:spcPts val="800"/>
                        </a:spcAft>
                      </a:pPr>
                      <a:r>
                        <a:rPr lang="en-US" sz="1100" dirty="0">
                          <a:solidFill>
                            <a:schemeClr val="bg1"/>
                          </a:solidFill>
                          <a:effectLst/>
                        </a:rPr>
                        <a:t>Vilma </a:t>
                      </a:r>
                      <a:r>
                        <a:rPr lang="en-US" sz="1100" dirty="0" err="1">
                          <a:solidFill>
                            <a:schemeClr val="bg1"/>
                          </a:solidFill>
                          <a:effectLst/>
                        </a:rPr>
                        <a:t>Locaitiene</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en-US" sz="1100" u="sng">
                          <a:effectLst/>
                          <a:hlinkClick r:id="rId32"/>
                        </a:rPr>
                        <a:t>v.locaitiene@lajm.lt</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en-US" sz="1100" dirty="0">
                          <a:solidFill>
                            <a:schemeClr val="bg1"/>
                          </a:solidFill>
                          <a:effectLst/>
                        </a:rPr>
                        <a:t>Instructor</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265908834"/>
                  </a:ext>
                </a:extLst>
              </a:tr>
              <a:tr h="182880">
                <a:tc>
                  <a:txBody>
                    <a:bodyPr/>
                    <a:lstStyle/>
                    <a:p>
                      <a:pPr marL="0" marR="0">
                        <a:lnSpc>
                          <a:spcPct val="107000"/>
                        </a:lnSpc>
                        <a:spcBef>
                          <a:spcPts val="0"/>
                        </a:spcBef>
                        <a:spcAft>
                          <a:spcPts val="800"/>
                        </a:spcAft>
                      </a:pPr>
                      <a:r>
                        <a:rPr lang="en-GB" sz="1100" dirty="0">
                          <a:solidFill>
                            <a:schemeClr val="bg1"/>
                          </a:solidFill>
                          <a:effectLst/>
                        </a:rPr>
                        <a:t>Arvydas </a:t>
                      </a:r>
                      <a:r>
                        <a:rPr lang="en-GB" sz="1100" dirty="0" err="1">
                          <a:solidFill>
                            <a:schemeClr val="bg1"/>
                          </a:solidFill>
                          <a:effectLst/>
                        </a:rPr>
                        <a:t>Jankauskas</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en-GB" sz="1100" u="sng">
                          <a:effectLst/>
                          <a:hlinkClick r:id="rId33"/>
                        </a:rPr>
                        <a:t>a.jankauskas@lajm.lt</a:t>
                      </a:r>
                      <a:r>
                        <a:rPr lang="ro-RO" sz="1100" u="sng">
                          <a:effectLst/>
                        </a:rPr>
                        <a:t> </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en-GB" sz="1100" dirty="0">
                          <a:solidFill>
                            <a:schemeClr val="bg1"/>
                          </a:solidFill>
                          <a:effectLst/>
                        </a:rPr>
                        <a:t>Instructor</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712667227"/>
                  </a:ext>
                </a:extLst>
              </a:tr>
              <a:tr h="190500">
                <a:tc>
                  <a:txBody>
                    <a:bodyPr/>
                    <a:lstStyle/>
                    <a:p>
                      <a:pPr marL="0" marR="0">
                        <a:lnSpc>
                          <a:spcPct val="107000"/>
                        </a:lnSpc>
                        <a:spcBef>
                          <a:spcPts val="0"/>
                        </a:spcBef>
                        <a:spcAft>
                          <a:spcPts val="800"/>
                        </a:spcAft>
                      </a:pPr>
                      <a:r>
                        <a:rPr lang="ro-RO" sz="1100" dirty="0" err="1">
                          <a:solidFill>
                            <a:schemeClr val="bg1"/>
                          </a:solidFill>
                          <a:effectLst/>
                        </a:rPr>
                        <a:t>Vytautas</a:t>
                      </a:r>
                      <a:r>
                        <a:rPr lang="ro-RO" sz="1100" dirty="0">
                          <a:solidFill>
                            <a:schemeClr val="bg1"/>
                          </a:solidFill>
                          <a:effectLst/>
                        </a:rPr>
                        <a:t> </a:t>
                      </a:r>
                      <a:r>
                        <a:rPr lang="ro-RO" sz="1100" dirty="0" err="1">
                          <a:solidFill>
                            <a:schemeClr val="bg1"/>
                          </a:solidFill>
                          <a:effectLst/>
                        </a:rPr>
                        <a:t>Dubra</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en-US" sz="1100" u="none" strike="noStrike">
                          <a:effectLst/>
                        </a:rPr>
                        <a:t> </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en-US" sz="1100" dirty="0">
                          <a:solidFill>
                            <a:schemeClr val="bg1"/>
                          </a:solidFill>
                          <a:effectLst/>
                        </a:rPr>
                        <a:t>Instructor</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853994513"/>
                  </a:ext>
                </a:extLst>
              </a:tr>
              <a:tr h="190500">
                <a:tc>
                  <a:txBody>
                    <a:bodyPr/>
                    <a:lstStyle/>
                    <a:p>
                      <a:pPr marL="0" marR="0">
                        <a:lnSpc>
                          <a:spcPct val="107000"/>
                        </a:lnSpc>
                        <a:spcBef>
                          <a:spcPts val="0"/>
                        </a:spcBef>
                        <a:spcAft>
                          <a:spcPts val="800"/>
                        </a:spcAft>
                      </a:pPr>
                      <a:r>
                        <a:rPr lang="ro-RO" sz="1100" dirty="0" err="1">
                          <a:solidFill>
                            <a:schemeClr val="bg1"/>
                          </a:solidFill>
                          <a:effectLst/>
                        </a:rPr>
                        <a:t>Steponas</a:t>
                      </a:r>
                      <a:r>
                        <a:rPr lang="ro-RO" sz="1100" dirty="0">
                          <a:solidFill>
                            <a:schemeClr val="bg1"/>
                          </a:solidFill>
                          <a:effectLst/>
                        </a:rPr>
                        <a:t> </a:t>
                      </a:r>
                      <a:r>
                        <a:rPr lang="ro-RO" sz="1100" dirty="0" err="1">
                          <a:solidFill>
                            <a:schemeClr val="bg1"/>
                          </a:solidFill>
                          <a:effectLst/>
                        </a:rPr>
                        <a:t>Litvinas</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en-US" sz="1100" u="none" strike="noStrike">
                          <a:effectLst/>
                        </a:rPr>
                        <a:t> </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en-US" sz="1100" dirty="0">
                          <a:solidFill>
                            <a:schemeClr val="bg1"/>
                          </a:solidFill>
                          <a:effectLst/>
                        </a:rPr>
                        <a:t>Instructor</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856489243"/>
                  </a:ext>
                </a:extLst>
              </a:tr>
              <a:tr h="190500">
                <a:tc>
                  <a:txBody>
                    <a:bodyPr/>
                    <a:lstStyle/>
                    <a:p>
                      <a:pPr marL="0" marR="0">
                        <a:lnSpc>
                          <a:spcPct val="107000"/>
                        </a:lnSpc>
                        <a:spcBef>
                          <a:spcPts val="0"/>
                        </a:spcBef>
                        <a:spcAft>
                          <a:spcPts val="800"/>
                        </a:spcAft>
                      </a:pPr>
                      <a:r>
                        <a:rPr lang="ro-RO" sz="1100" dirty="0" err="1">
                          <a:solidFill>
                            <a:schemeClr val="bg1"/>
                          </a:solidFill>
                          <a:effectLst/>
                        </a:rPr>
                        <a:t>Kęstutis</a:t>
                      </a:r>
                      <a:r>
                        <a:rPr lang="ro-RO" sz="1100" dirty="0">
                          <a:solidFill>
                            <a:schemeClr val="bg1"/>
                          </a:solidFill>
                          <a:effectLst/>
                        </a:rPr>
                        <a:t> </a:t>
                      </a:r>
                      <a:r>
                        <a:rPr lang="ro-RO" sz="1100" dirty="0" err="1">
                          <a:solidFill>
                            <a:schemeClr val="bg1"/>
                          </a:solidFill>
                          <a:effectLst/>
                        </a:rPr>
                        <a:t>Žalys</a:t>
                      </a:r>
                      <a:r>
                        <a:rPr lang="ro-RO" sz="1100" dirty="0">
                          <a:solidFill>
                            <a:schemeClr val="bg1"/>
                          </a:solidFill>
                          <a:effectLst/>
                        </a:rPr>
                        <a:t>  </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en-US" sz="1100" u="none" strike="noStrike">
                          <a:effectLst/>
                        </a:rPr>
                        <a:t> </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en-US" sz="1100" dirty="0">
                          <a:solidFill>
                            <a:schemeClr val="bg1"/>
                          </a:solidFill>
                          <a:effectLst/>
                        </a:rPr>
                        <a:t>Instructor</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727199648"/>
                  </a:ext>
                </a:extLst>
              </a:tr>
              <a:tr h="190500">
                <a:tc>
                  <a:txBody>
                    <a:bodyPr/>
                    <a:lstStyle/>
                    <a:p>
                      <a:pPr marL="0" marR="0">
                        <a:lnSpc>
                          <a:spcPct val="107000"/>
                        </a:lnSpc>
                        <a:spcBef>
                          <a:spcPts val="0"/>
                        </a:spcBef>
                        <a:spcAft>
                          <a:spcPts val="800"/>
                        </a:spcAft>
                      </a:pPr>
                      <a:r>
                        <a:rPr lang="ro-RO" sz="1100" dirty="0" err="1">
                          <a:solidFill>
                            <a:schemeClr val="bg1"/>
                          </a:solidFill>
                          <a:effectLst/>
                        </a:rPr>
                        <a:t>Marijus</a:t>
                      </a:r>
                      <a:r>
                        <a:rPr lang="ro-RO" sz="1100" dirty="0">
                          <a:solidFill>
                            <a:schemeClr val="bg1"/>
                          </a:solidFill>
                          <a:effectLst/>
                        </a:rPr>
                        <a:t> </a:t>
                      </a:r>
                      <a:r>
                        <a:rPr lang="ro-RO" sz="1100" dirty="0" err="1">
                          <a:solidFill>
                            <a:schemeClr val="bg1"/>
                          </a:solidFill>
                          <a:effectLst/>
                        </a:rPr>
                        <a:t>Jacevičius</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en-US" sz="1100" u="none" strike="noStrike">
                          <a:effectLst/>
                        </a:rPr>
                        <a:t> </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en-US" sz="1100" dirty="0">
                          <a:solidFill>
                            <a:schemeClr val="bg1"/>
                          </a:solidFill>
                          <a:effectLst/>
                        </a:rPr>
                        <a:t>Instructor</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616222761"/>
                  </a:ext>
                </a:extLst>
              </a:tr>
            </a:tbl>
          </a:graphicData>
        </a:graphic>
      </p:graphicFrame>
    </p:spTree>
    <p:extLst>
      <p:ext uri="{BB962C8B-B14F-4D97-AF65-F5344CB8AC3E}">
        <p14:creationId xmlns:p14="http://schemas.microsoft.com/office/powerpoint/2010/main" val="193963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49090" y="344009"/>
            <a:ext cx="9143538" cy="1066800"/>
          </a:xfrm>
        </p:spPr>
        <p:txBody>
          <a:bodyPr/>
          <a:lstStyle/>
          <a:p>
            <a:pPr algn="ctr"/>
            <a:r>
              <a:rPr lang="en-US" b="1" u="sng" dirty="0">
                <a:solidFill>
                  <a:srgbClr val="FFC000"/>
                </a:solidFill>
              </a:rPr>
              <a:t>Intellectual outputs</a:t>
            </a:r>
          </a:p>
        </p:txBody>
      </p:sp>
      <p:grpSp>
        <p:nvGrpSpPr>
          <p:cNvPr id="16" name="Group 15">
            <a:extLst>
              <a:ext uri="{FF2B5EF4-FFF2-40B4-BE49-F238E27FC236}">
                <a16:creationId xmlns:a16="http://schemas.microsoft.com/office/drawing/2014/main" id="{C79FDC80-8507-4473-A5C1-75771FEE2E31}"/>
              </a:ext>
            </a:extLst>
          </p:cNvPr>
          <p:cNvGrpSpPr/>
          <p:nvPr/>
        </p:nvGrpSpPr>
        <p:grpSpPr>
          <a:xfrm>
            <a:off x="2307" y="-7926"/>
            <a:ext cx="12186519" cy="992963"/>
            <a:chOff x="2307" y="-7926"/>
            <a:chExt cx="12186519" cy="992963"/>
          </a:xfrm>
        </p:grpSpPr>
        <p:pic>
          <p:nvPicPr>
            <p:cNvPr id="17" name="Picture 16">
              <a:extLst>
                <a:ext uri="{FF2B5EF4-FFF2-40B4-BE49-F238E27FC236}">
                  <a16:creationId xmlns:a16="http://schemas.microsoft.com/office/drawing/2014/main" id="{3D6F879D-2B6A-4890-A72E-51A6FA20B6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18" name="Picture 17">
              <a:extLst>
                <a:ext uri="{FF2B5EF4-FFF2-40B4-BE49-F238E27FC236}">
                  <a16:creationId xmlns:a16="http://schemas.microsoft.com/office/drawing/2014/main" id="{ED78EA01-91D6-47A4-974A-F394864F28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19" name="Rectangle 18">
              <a:extLst>
                <a:ext uri="{FF2B5EF4-FFF2-40B4-BE49-F238E27FC236}">
                  <a16:creationId xmlns:a16="http://schemas.microsoft.com/office/drawing/2014/main" id="{88F8E777-310F-4DDC-A6B6-B644B4E6F4A1}"/>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20" name="Picture 19">
              <a:extLst>
                <a:ext uri="{FF2B5EF4-FFF2-40B4-BE49-F238E27FC236}">
                  <a16:creationId xmlns:a16="http://schemas.microsoft.com/office/drawing/2014/main" id="{BDD7F2E0-5F72-4656-8DC4-0CEFE7995A2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21" name="Picture 20">
              <a:extLst>
                <a:ext uri="{FF2B5EF4-FFF2-40B4-BE49-F238E27FC236}">
                  <a16:creationId xmlns:a16="http://schemas.microsoft.com/office/drawing/2014/main" id="{91DBD9FB-5DDB-4751-A71F-FF240D9A2F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22" name="Picture 21">
              <a:extLst>
                <a:ext uri="{FF2B5EF4-FFF2-40B4-BE49-F238E27FC236}">
                  <a16:creationId xmlns:a16="http://schemas.microsoft.com/office/drawing/2014/main" id="{DA9997E1-CF0E-492B-AC16-7DD81A0A5DD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23" name="Picture 22">
              <a:extLst>
                <a:ext uri="{FF2B5EF4-FFF2-40B4-BE49-F238E27FC236}">
                  <a16:creationId xmlns:a16="http://schemas.microsoft.com/office/drawing/2014/main" id="{D51DCA7A-8BCB-459F-8AB9-1287FCF7C2B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24" name="Picture 23" descr="logo z przezroczystym">
              <a:extLst>
                <a:ext uri="{FF2B5EF4-FFF2-40B4-BE49-F238E27FC236}">
                  <a16:creationId xmlns:a16="http://schemas.microsoft.com/office/drawing/2014/main" id="{6B6D085C-BF55-430F-BABA-9909C01DC5C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7" name="Picture 6">
            <a:extLst>
              <a:ext uri="{FF2B5EF4-FFF2-40B4-BE49-F238E27FC236}">
                <a16:creationId xmlns:a16="http://schemas.microsoft.com/office/drawing/2014/main" id="{A5F03D1E-111D-42FF-BA5E-4A2916173000}"/>
              </a:ext>
            </a:extLst>
          </p:cNvPr>
          <p:cNvPicPr>
            <a:picLocks noChangeAspect="1"/>
          </p:cNvPicPr>
          <p:nvPr/>
        </p:nvPicPr>
        <p:blipFill>
          <a:blip r:embed="rId10"/>
          <a:stretch>
            <a:fillRect/>
          </a:stretch>
        </p:blipFill>
        <p:spPr>
          <a:xfrm>
            <a:off x="95002" y="4374047"/>
            <a:ext cx="11998819" cy="2377573"/>
          </a:xfrm>
          <a:prstGeom prst="rect">
            <a:avLst/>
          </a:prstGeom>
        </p:spPr>
      </p:pic>
      <p:pic>
        <p:nvPicPr>
          <p:cNvPr id="4" name="Picture 3">
            <a:extLst>
              <a:ext uri="{FF2B5EF4-FFF2-40B4-BE49-F238E27FC236}">
                <a16:creationId xmlns:a16="http://schemas.microsoft.com/office/drawing/2014/main" id="{A99F2A90-9696-DC93-1895-267C747737A3}"/>
              </a:ext>
            </a:extLst>
          </p:cNvPr>
          <p:cNvPicPr>
            <a:picLocks noChangeAspect="1"/>
          </p:cNvPicPr>
          <p:nvPr/>
        </p:nvPicPr>
        <p:blipFill rotWithShape="1">
          <a:blip r:embed="rId11"/>
          <a:srcRect l="7464" t="34712" r="8055" b="28807"/>
          <a:stretch/>
        </p:blipFill>
        <p:spPr>
          <a:xfrm>
            <a:off x="444955" y="1556791"/>
            <a:ext cx="11298911" cy="2744555"/>
          </a:xfrm>
          <a:prstGeom prst="rect">
            <a:avLst/>
          </a:prstGeom>
        </p:spPr>
      </p:pic>
    </p:spTree>
    <p:extLst>
      <p:ext uri="{BB962C8B-B14F-4D97-AF65-F5344CB8AC3E}">
        <p14:creationId xmlns:p14="http://schemas.microsoft.com/office/powerpoint/2010/main" val="341747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86440" y="911197"/>
            <a:ext cx="5976664" cy="475253"/>
          </a:xfrm>
        </p:spPr>
        <p:txBody>
          <a:bodyPr>
            <a:normAutofit fontScale="90000"/>
          </a:bodyPr>
          <a:lstStyle/>
          <a:p>
            <a:r>
              <a:rPr lang="en-US" b="1" u="sng" dirty="0">
                <a:solidFill>
                  <a:srgbClr val="FFC000"/>
                </a:solidFill>
              </a:rPr>
              <a:t>Learning, teaching, training activities</a:t>
            </a:r>
          </a:p>
        </p:txBody>
      </p:sp>
      <p:grpSp>
        <p:nvGrpSpPr>
          <p:cNvPr id="17" name="Group 16">
            <a:extLst>
              <a:ext uri="{FF2B5EF4-FFF2-40B4-BE49-F238E27FC236}">
                <a16:creationId xmlns:a16="http://schemas.microsoft.com/office/drawing/2014/main" id="{D8CD99F7-E4C6-454B-8BC5-2A306E0F1865}"/>
              </a:ext>
            </a:extLst>
          </p:cNvPr>
          <p:cNvGrpSpPr/>
          <p:nvPr/>
        </p:nvGrpSpPr>
        <p:grpSpPr>
          <a:xfrm>
            <a:off x="2307" y="-7926"/>
            <a:ext cx="12186519" cy="992963"/>
            <a:chOff x="2307" y="-7926"/>
            <a:chExt cx="12186519" cy="992963"/>
          </a:xfrm>
        </p:grpSpPr>
        <p:pic>
          <p:nvPicPr>
            <p:cNvPr id="18" name="Picture 17">
              <a:extLst>
                <a:ext uri="{FF2B5EF4-FFF2-40B4-BE49-F238E27FC236}">
                  <a16:creationId xmlns:a16="http://schemas.microsoft.com/office/drawing/2014/main" id="{00176176-D600-4C0D-935D-CB04595089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19" name="Picture 18">
              <a:extLst>
                <a:ext uri="{FF2B5EF4-FFF2-40B4-BE49-F238E27FC236}">
                  <a16:creationId xmlns:a16="http://schemas.microsoft.com/office/drawing/2014/main" id="{B4C14DB8-C248-40AE-B6A9-EBADC424FF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20" name="Rectangle 19">
              <a:extLst>
                <a:ext uri="{FF2B5EF4-FFF2-40B4-BE49-F238E27FC236}">
                  <a16:creationId xmlns:a16="http://schemas.microsoft.com/office/drawing/2014/main" id="{E291713F-8DD1-4557-BDA3-6FF6732E9FD0}"/>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21" name="Picture 20">
              <a:extLst>
                <a:ext uri="{FF2B5EF4-FFF2-40B4-BE49-F238E27FC236}">
                  <a16:creationId xmlns:a16="http://schemas.microsoft.com/office/drawing/2014/main" id="{0D2AA5BC-60F5-4112-AEB2-3832949CE7B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22" name="Picture 21">
              <a:extLst>
                <a:ext uri="{FF2B5EF4-FFF2-40B4-BE49-F238E27FC236}">
                  <a16:creationId xmlns:a16="http://schemas.microsoft.com/office/drawing/2014/main" id="{DC6BD595-F927-4601-9F6E-1B83EE26E4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23" name="Picture 22">
              <a:extLst>
                <a:ext uri="{FF2B5EF4-FFF2-40B4-BE49-F238E27FC236}">
                  <a16:creationId xmlns:a16="http://schemas.microsoft.com/office/drawing/2014/main" id="{A3929954-76BD-4BF1-9F42-EE3F19E456A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24" name="Picture 23">
              <a:extLst>
                <a:ext uri="{FF2B5EF4-FFF2-40B4-BE49-F238E27FC236}">
                  <a16:creationId xmlns:a16="http://schemas.microsoft.com/office/drawing/2014/main" id="{54461AB0-C180-4B5E-80EF-94732F8B6EB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25" name="Picture 24" descr="logo z przezroczystym">
              <a:extLst>
                <a:ext uri="{FF2B5EF4-FFF2-40B4-BE49-F238E27FC236}">
                  <a16:creationId xmlns:a16="http://schemas.microsoft.com/office/drawing/2014/main" id="{4B2E2E0E-7A79-4C28-818F-BF40FA7CBF6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3" name="Picture 2">
            <a:extLst>
              <a:ext uri="{FF2B5EF4-FFF2-40B4-BE49-F238E27FC236}">
                <a16:creationId xmlns:a16="http://schemas.microsoft.com/office/drawing/2014/main" id="{4B6A0F91-0C66-415E-8728-19A8F5285E8E}"/>
              </a:ext>
            </a:extLst>
          </p:cNvPr>
          <p:cNvPicPr>
            <a:picLocks noChangeAspect="1"/>
          </p:cNvPicPr>
          <p:nvPr/>
        </p:nvPicPr>
        <p:blipFill>
          <a:blip r:embed="rId10"/>
          <a:stretch>
            <a:fillRect/>
          </a:stretch>
        </p:blipFill>
        <p:spPr>
          <a:xfrm>
            <a:off x="138446" y="4250382"/>
            <a:ext cx="11992212" cy="2376264"/>
          </a:xfrm>
          <a:prstGeom prst="rect">
            <a:avLst/>
          </a:prstGeom>
        </p:spPr>
      </p:pic>
      <p:pic>
        <p:nvPicPr>
          <p:cNvPr id="11" name="Picture 10">
            <a:extLst>
              <a:ext uri="{FF2B5EF4-FFF2-40B4-BE49-F238E27FC236}">
                <a16:creationId xmlns:a16="http://schemas.microsoft.com/office/drawing/2014/main" id="{B6AA9037-823F-C7AE-6318-55D698F0E6FF}"/>
              </a:ext>
            </a:extLst>
          </p:cNvPr>
          <p:cNvPicPr>
            <a:picLocks noChangeAspect="1"/>
          </p:cNvPicPr>
          <p:nvPr/>
        </p:nvPicPr>
        <p:blipFill rotWithShape="1">
          <a:blip r:embed="rId11"/>
          <a:srcRect t="31096" r="33679" b="43699"/>
          <a:stretch/>
        </p:blipFill>
        <p:spPr>
          <a:xfrm>
            <a:off x="355848" y="1628799"/>
            <a:ext cx="11571212" cy="2473781"/>
          </a:xfrm>
          <a:prstGeom prst="rect">
            <a:avLst/>
          </a:prstGeom>
        </p:spPr>
      </p:pic>
    </p:spTree>
    <p:extLst>
      <p:ext uri="{BB962C8B-B14F-4D97-AF65-F5344CB8AC3E}">
        <p14:creationId xmlns:p14="http://schemas.microsoft.com/office/powerpoint/2010/main" val="262239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56327" y="1123683"/>
            <a:ext cx="6236889" cy="577969"/>
          </a:xfrm>
        </p:spPr>
        <p:txBody>
          <a:bodyPr/>
          <a:lstStyle/>
          <a:p>
            <a:r>
              <a:rPr lang="en-US" b="1" u="sng" dirty="0">
                <a:solidFill>
                  <a:srgbClr val="FFC000"/>
                </a:solidFill>
              </a:rPr>
              <a:t>Events and transnational meetings</a:t>
            </a:r>
          </a:p>
        </p:txBody>
      </p:sp>
      <p:grpSp>
        <p:nvGrpSpPr>
          <p:cNvPr id="17" name="Group 16">
            <a:extLst>
              <a:ext uri="{FF2B5EF4-FFF2-40B4-BE49-F238E27FC236}">
                <a16:creationId xmlns:a16="http://schemas.microsoft.com/office/drawing/2014/main" id="{6E260F7C-2F2C-453E-A5C5-E618EC6859C6}"/>
              </a:ext>
            </a:extLst>
          </p:cNvPr>
          <p:cNvGrpSpPr/>
          <p:nvPr/>
        </p:nvGrpSpPr>
        <p:grpSpPr>
          <a:xfrm>
            <a:off x="2307" y="-7926"/>
            <a:ext cx="12186519" cy="992963"/>
            <a:chOff x="2307" y="-7926"/>
            <a:chExt cx="12186519" cy="992963"/>
          </a:xfrm>
        </p:grpSpPr>
        <p:pic>
          <p:nvPicPr>
            <p:cNvPr id="18" name="Picture 17">
              <a:extLst>
                <a:ext uri="{FF2B5EF4-FFF2-40B4-BE49-F238E27FC236}">
                  <a16:creationId xmlns:a16="http://schemas.microsoft.com/office/drawing/2014/main" id="{7D8F4B02-6FD3-43EC-B722-293A2C212D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19" name="Picture 18">
              <a:extLst>
                <a:ext uri="{FF2B5EF4-FFF2-40B4-BE49-F238E27FC236}">
                  <a16:creationId xmlns:a16="http://schemas.microsoft.com/office/drawing/2014/main" id="{71739E8E-9C14-4B79-B6F3-5B5B4D4DF3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20" name="Rectangle 19">
              <a:extLst>
                <a:ext uri="{FF2B5EF4-FFF2-40B4-BE49-F238E27FC236}">
                  <a16:creationId xmlns:a16="http://schemas.microsoft.com/office/drawing/2014/main" id="{6592F0BB-C114-4D72-AE4C-F5F8E3AADCEF}"/>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21" name="Picture 20">
              <a:extLst>
                <a:ext uri="{FF2B5EF4-FFF2-40B4-BE49-F238E27FC236}">
                  <a16:creationId xmlns:a16="http://schemas.microsoft.com/office/drawing/2014/main" id="{9394A27D-1AEA-4010-8CA5-7EA0648295D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22" name="Picture 21">
              <a:extLst>
                <a:ext uri="{FF2B5EF4-FFF2-40B4-BE49-F238E27FC236}">
                  <a16:creationId xmlns:a16="http://schemas.microsoft.com/office/drawing/2014/main" id="{045006CF-6A7E-410E-A823-FF1DB376FB2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23" name="Picture 22">
              <a:extLst>
                <a:ext uri="{FF2B5EF4-FFF2-40B4-BE49-F238E27FC236}">
                  <a16:creationId xmlns:a16="http://schemas.microsoft.com/office/drawing/2014/main" id="{66FD3B68-5297-4EAD-B968-E9622D6FDB6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24" name="Picture 23">
              <a:extLst>
                <a:ext uri="{FF2B5EF4-FFF2-40B4-BE49-F238E27FC236}">
                  <a16:creationId xmlns:a16="http://schemas.microsoft.com/office/drawing/2014/main" id="{39437EBF-6889-44D5-89C0-680C2DE8959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25" name="Picture 24" descr="logo z przezroczystym">
              <a:extLst>
                <a:ext uri="{FF2B5EF4-FFF2-40B4-BE49-F238E27FC236}">
                  <a16:creationId xmlns:a16="http://schemas.microsoft.com/office/drawing/2014/main" id="{89C28C38-39E6-4953-9016-728F8EF19E9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14" name="Picture 13">
            <a:extLst>
              <a:ext uri="{FF2B5EF4-FFF2-40B4-BE49-F238E27FC236}">
                <a16:creationId xmlns:a16="http://schemas.microsoft.com/office/drawing/2014/main" id="{901F47C3-E119-4CF2-9535-7F53B37064A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431" y="902504"/>
            <a:ext cx="2304256" cy="869105"/>
          </a:xfrm>
          <a:prstGeom prst="rect">
            <a:avLst/>
          </a:prstGeom>
        </p:spPr>
      </p:pic>
      <p:pic>
        <p:nvPicPr>
          <p:cNvPr id="4" name="Picture 3">
            <a:extLst>
              <a:ext uri="{FF2B5EF4-FFF2-40B4-BE49-F238E27FC236}">
                <a16:creationId xmlns:a16="http://schemas.microsoft.com/office/drawing/2014/main" id="{57B6EA5F-6DAC-777D-F932-623F4192162B}"/>
              </a:ext>
            </a:extLst>
          </p:cNvPr>
          <p:cNvPicPr>
            <a:picLocks noChangeAspect="1"/>
          </p:cNvPicPr>
          <p:nvPr/>
        </p:nvPicPr>
        <p:blipFill>
          <a:blip r:embed="rId11"/>
          <a:stretch>
            <a:fillRect/>
          </a:stretch>
        </p:blipFill>
        <p:spPr>
          <a:xfrm>
            <a:off x="370685" y="2050814"/>
            <a:ext cx="11412359" cy="4474530"/>
          </a:xfrm>
          <a:prstGeom prst="rect">
            <a:avLst/>
          </a:prstGeom>
        </p:spPr>
      </p:pic>
    </p:spTree>
    <p:extLst>
      <p:ext uri="{BB962C8B-B14F-4D97-AF65-F5344CB8AC3E}">
        <p14:creationId xmlns:p14="http://schemas.microsoft.com/office/powerpoint/2010/main" val="413097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86100" y="894718"/>
            <a:ext cx="6236889" cy="577969"/>
          </a:xfrm>
        </p:spPr>
        <p:txBody>
          <a:bodyPr/>
          <a:lstStyle/>
          <a:p>
            <a:r>
              <a:rPr lang="en-US" b="1" u="sng" dirty="0">
                <a:solidFill>
                  <a:srgbClr val="FFC000"/>
                </a:solidFill>
              </a:rPr>
              <a:t>Events and transnational meetings</a:t>
            </a:r>
          </a:p>
        </p:txBody>
      </p:sp>
      <p:grpSp>
        <p:nvGrpSpPr>
          <p:cNvPr id="17" name="Group 16">
            <a:extLst>
              <a:ext uri="{FF2B5EF4-FFF2-40B4-BE49-F238E27FC236}">
                <a16:creationId xmlns:a16="http://schemas.microsoft.com/office/drawing/2014/main" id="{6E260F7C-2F2C-453E-A5C5-E618EC6859C6}"/>
              </a:ext>
            </a:extLst>
          </p:cNvPr>
          <p:cNvGrpSpPr/>
          <p:nvPr/>
        </p:nvGrpSpPr>
        <p:grpSpPr>
          <a:xfrm>
            <a:off x="2307" y="-7926"/>
            <a:ext cx="12186519" cy="992963"/>
            <a:chOff x="2307" y="-7926"/>
            <a:chExt cx="12186519" cy="992963"/>
          </a:xfrm>
        </p:grpSpPr>
        <p:pic>
          <p:nvPicPr>
            <p:cNvPr id="18" name="Picture 17">
              <a:extLst>
                <a:ext uri="{FF2B5EF4-FFF2-40B4-BE49-F238E27FC236}">
                  <a16:creationId xmlns:a16="http://schemas.microsoft.com/office/drawing/2014/main" id="{7D8F4B02-6FD3-43EC-B722-293A2C212D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3690" y="-1"/>
              <a:ext cx="4105136" cy="909555"/>
            </a:xfrm>
            <a:prstGeom prst="rect">
              <a:avLst/>
            </a:prstGeom>
          </p:spPr>
        </p:pic>
        <p:pic>
          <p:nvPicPr>
            <p:cNvPr id="19" name="Picture 18">
              <a:extLst>
                <a:ext uri="{FF2B5EF4-FFF2-40B4-BE49-F238E27FC236}">
                  <a16:creationId xmlns:a16="http://schemas.microsoft.com/office/drawing/2014/main" id="{71739E8E-9C14-4B79-B6F3-5B5B4D4DF3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7" y="275"/>
              <a:ext cx="4392445" cy="902504"/>
            </a:xfrm>
            <a:prstGeom prst="rect">
              <a:avLst/>
            </a:prstGeom>
          </p:spPr>
        </p:pic>
        <p:sp>
          <p:nvSpPr>
            <p:cNvPr id="20" name="Rectangle 19">
              <a:extLst>
                <a:ext uri="{FF2B5EF4-FFF2-40B4-BE49-F238E27FC236}">
                  <a16:creationId xmlns:a16="http://schemas.microsoft.com/office/drawing/2014/main" id="{6592F0BB-C114-4D72-AE4C-F5F8E3AADCEF}"/>
                </a:ext>
              </a:extLst>
            </p:cNvPr>
            <p:cNvSpPr/>
            <p:nvPr/>
          </p:nvSpPr>
          <p:spPr>
            <a:xfrm>
              <a:off x="4222204" y="0"/>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21" name="Picture 20">
              <a:extLst>
                <a:ext uri="{FF2B5EF4-FFF2-40B4-BE49-F238E27FC236}">
                  <a16:creationId xmlns:a16="http://schemas.microsoft.com/office/drawing/2014/main" id="{9394A27D-1AEA-4010-8CA5-7EA0648295D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75457" y="62208"/>
              <a:ext cx="1115873" cy="922829"/>
            </a:xfrm>
            <a:prstGeom prst="rect">
              <a:avLst/>
            </a:prstGeom>
          </p:spPr>
        </p:pic>
        <p:pic>
          <p:nvPicPr>
            <p:cNvPr id="22" name="Picture 21">
              <a:extLst>
                <a:ext uri="{FF2B5EF4-FFF2-40B4-BE49-F238E27FC236}">
                  <a16:creationId xmlns:a16="http://schemas.microsoft.com/office/drawing/2014/main" id="{045006CF-6A7E-410E-A823-FF1DB376FB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4516" y="72425"/>
              <a:ext cx="1048182" cy="757654"/>
            </a:xfrm>
            <a:prstGeom prst="rect">
              <a:avLst/>
            </a:prstGeom>
          </p:spPr>
        </p:pic>
        <p:pic>
          <p:nvPicPr>
            <p:cNvPr id="23" name="Picture 22">
              <a:extLst>
                <a:ext uri="{FF2B5EF4-FFF2-40B4-BE49-F238E27FC236}">
                  <a16:creationId xmlns:a16="http://schemas.microsoft.com/office/drawing/2014/main" id="{66FD3B68-5297-4EAD-B968-E9622D6FDB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0308" y="-7926"/>
              <a:ext cx="790914" cy="902504"/>
            </a:xfrm>
            <a:prstGeom prst="rect">
              <a:avLst/>
            </a:prstGeom>
          </p:spPr>
        </p:pic>
        <p:pic>
          <p:nvPicPr>
            <p:cNvPr id="24" name="Picture 23">
              <a:extLst>
                <a:ext uri="{FF2B5EF4-FFF2-40B4-BE49-F238E27FC236}">
                  <a16:creationId xmlns:a16="http://schemas.microsoft.com/office/drawing/2014/main" id="{39437EBF-6889-44D5-89C0-680C2DE895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1599" y="43158"/>
              <a:ext cx="844218" cy="844218"/>
            </a:xfrm>
            <a:prstGeom prst="rect">
              <a:avLst/>
            </a:prstGeom>
          </p:spPr>
        </p:pic>
        <p:pic>
          <p:nvPicPr>
            <p:cNvPr id="25" name="Picture 24" descr="logo z przezroczystym">
              <a:extLst>
                <a:ext uri="{FF2B5EF4-FFF2-40B4-BE49-F238E27FC236}">
                  <a16:creationId xmlns:a16="http://schemas.microsoft.com/office/drawing/2014/main" id="{89C28C38-39E6-4953-9016-728F8EF19E9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39538" y="-7926"/>
              <a:ext cx="693406" cy="902504"/>
            </a:xfrm>
            <a:prstGeom prst="rect">
              <a:avLst/>
            </a:prstGeom>
            <a:noFill/>
            <a:ln w="9525">
              <a:noFill/>
              <a:miter lim="800000"/>
              <a:headEnd/>
              <a:tailEnd/>
            </a:ln>
          </p:spPr>
        </p:pic>
      </p:grpSp>
      <p:pic>
        <p:nvPicPr>
          <p:cNvPr id="3" name="Picture 2">
            <a:extLst>
              <a:ext uri="{FF2B5EF4-FFF2-40B4-BE49-F238E27FC236}">
                <a16:creationId xmlns:a16="http://schemas.microsoft.com/office/drawing/2014/main" id="{B495406D-97CF-4C71-B9DA-F1C5309B64C5}"/>
              </a:ext>
            </a:extLst>
          </p:cNvPr>
          <p:cNvPicPr>
            <a:picLocks noChangeAspect="1"/>
          </p:cNvPicPr>
          <p:nvPr/>
        </p:nvPicPr>
        <p:blipFill>
          <a:blip r:embed="rId9"/>
          <a:stretch>
            <a:fillRect/>
          </a:stretch>
        </p:blipFill>
        <p:spPr>
          <a:xfrm>
            <a:off x="405780" y="1510638"/>
            <a:ext cx="11478103" cy="2274393"/>
          </a:xfrm>
          <a:prstGeom prst="rect">
            <a:avLst/>
          </a:prstGeom>
        </p:spPr>
      </p:pic>
      <p:pic>
        <p:nvPicPr>
          <p:cNvPr id="6" name="Picture 5">
            <a:extLst>
              <a:ext uri="{FF2B5EF4-FFF2-40B4-BE49-F238E27FC236}">
                <a16:creationId xmlns:a16="http://schemas.microsoft.com/office/drawing/2014/main" id="{3E0A1487-747F-4B2A-817A-4B6F69B1696F}"/>
              </a:ext>
            </a:extLst>
          </p:cNvPr>
          <p:cNvPicPr>
            <a:picLocks noChangeAspect="1"/>
          </p:cNvPicPr>
          <p:nvPr/>
        </p:nvPicPr>
        <p:blipFill>
          <a:blip r:embed="rId10"/>
          <a:stretch>
            <a:fillRect/>
          </a:stretch>
        </p:blipFill>
        <p:spPr>
          <a:xfrm>
            <a:off x="405785" y="3823001"/>
            <a:ext cx="11478098" cy="2274392"/>
          </a:xfrm>
          <a:prstGeom prst="rect">
            <a:avLst/>
          </a:prstGeom>
        </p:spPr>
      </p:pic>
      <p:pic>
        <p:nvPicPr>
          <p:cNvPr id="14" name="Picture 13">
            <a:extLst>
              <a:ext uri="{FF2B5EF4-FFF2-40B4-BE49-F238E27FC236}">
                <a16:creationId xmlns:a16="http://schemas.microsoft.com/office/drawing/2014/main" id="{1B4BE3B4-B7A1-42FE-8048-440BB654FDF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278" y="991229"/>
            <a:ext cx="2304256" cy="869105"/>
          </a:xfrm>
          <a:prstGeom prst="rect">
            <a:avLst/>
          </a:prstGeom>
        </p:spPr>
      </p:pic>
      <p:sp>
        <p:nvSpPr>
          <p:cNvPr id="5" name="TextBox 4">
            <a:extLst>
              <a:ext uri="{FF2B5EF4-FFF2-40B4-BE49-F238E27FC236}">
                <a16:creationId xmlns:a16="http://schemas.microsoft.com/office/drawing/2014/main" id="{2B021D4F-EA54-E298-CE08-752FE705CDC3}"/>
              </a:ext>
            </a:extLst>
          </p:cNvPr>
          <p:cNvSpPr txBox="1"/>
          <p:nvPr/>
        </p:nvSpPr>
        <p:spPr>
          <a:xfrm>
            <a:off x="347084" y="6381944"/>
            <a:ext cx="11783045" cy="369332"/>
          </a:xfrm>
          <a:prstGeom prst="rect">
            <a:avLst/>
          </a:prstGeom>
          <a:noFill/>
          <a:ln>
            <a:solidFill>
              <a:schemeClr val="accent1">
                <a:lumMod val="20000"/>
                <a:lumOff val="80000"/>
              </a:schemeClr>
            </a:solidFill>
          </a:ln>
        </p:spPr>
        <p:txBody>
          <a:bodyPr wrap="square">
            <a:spAutoFit/>
          </a:bodyPr>
          <a:lstStyle/>
          <a:p>
            <a:pPr marL="0" indent="0">
              <a:lnSpc>
                <a:spcPct val="100000"/>
              </a:lnSpc>
              <a:spcBef>
                <a:spcPts val="600"/>
              </a:spcBef>
              <a:buNone/>
            </a:pPr>
            <a:r>
              <a:rPr lang="ro-RO" sz="1800" b="1" dirty="0">
                <a:solidFill>
                  <a:srgbClr val="FF0000"/>
                </a:solidFill>
                <a:highlight>
                  <a:srgbClr val="FFFFFF"/>
                </a:highlight>
              </a:rPr>
              <a:t>ADMINISTRATIVE ISSUES: Update </a:t>
            </a:r>
            <a:r>
              <a:rPr lang="ro-RO" sz="1800" b="1" dirty="0" err="1">
                <a:solidFill>
                  <a:srgbClr val="FF0000"/>
                </a:solidFill>
                <a:highlight>
                  <a:srgbClr val="FFFFFF"/>
                </a:highlight>
              </a:rPr>
              <a:t>the</a:t>
            </a:r>
            <a:r>
              <a:rPr lang="ro-RO" sz="1800" b="1" dirty="0">
                <a:solidFill>
                  <a:srgbClr val="FF0000"/>
                </a:solidFill>
                <a:highlight>
                  <a:srgbClr val="FFFFFF"/>
                </a:highlight>
              </a:rPr>
              <a:t> </a:t>
            </a:r>
            <a:r>
              <a:rPr lang="ro-RO" sz="1800" b="1" dirty="0" err="1">
                <a:solidFill>
                  <a:srgbClr val="FF0000"/>
                </a:solidFill>
                <a:highlight>
                  <a:srgbClr val="FFFFFF"/>
                </a:highlight>
              </a:rPr>
              <a:t>financial</a:t>
            </a:r>
            <a:r>
              <a:rPr lang="ro-RO" sz="1800" b="1" dirty="0">
                <a:solidFill>
                  <a:srgbClr val="FF0000"/>
                </a:solidFill>
                <a:highlight>
                  <a:srgbClr val="FFFFFF"/>
                </a:highlight>
              </a:rPr>
              <a:t> </a:t>
            </a:r>
            <a:r>
              <a:rPr lang="ro-RO" sz="1800" b="1" dirty="0" err="1">
                <a:solidFill>
                  <a:srgbClr val="FF0000"/>
                </a:solidFill>
                <a:highlight>
                  <a:srgbClr val="FFFFFF"/>
                </a:highlight>
              </a:rPr>
              <a:t>matters</a:t>
            </a:r>
            <a:r>
              <a:rPr lang="ro-RO" sz="1800" b="1" dirty="0">
                <a:solidFill>
                  <a:srgbClr val="FF0000"/>
                </a:solidFill>
                <a:highlight>
                  <a:srgbClr val="FFFFFF"/>
                </a:highlight>
              </a:rPr>
              <a:t>, </a:t>
            </a:r>
            <a:r>
              <a:rPr lang="ro-RO" sz="1800" b="1" dirty="0" err="1">
                <a:solidFill>
                  <a:srgbClr val="FF0000"/>
                </a:solidFill>
                <a:highlight>
                  <a:srgbClr val="FFFFFF"/>
                </a:highlight>
              </a:rPr>
              <a:t>check</a:t>
            </a:r>
            <a:r>
              <a:rPr lang="ro-RO" sz="1800" b="1" dirty="0">
                <a:solidFill>
                  <a:srgbClr val="FF0000"/>
                </a:solidFill>
                <a:highlight>
                  <a:srgbClr val="FFFFFF"/>
                </a:highlight>
              </a:rPr>
              <a:t> </a:t>
            </a:r>
            <a:r>
              <a:rPr lang="ro-RO" sz="1800" b="1" dirty="0" err="1">
                <a:solidFill>
                  <a:srgbClr val="FF0000"/>
                </a:solidFill>
                <a:highlight>
                  <a:srgbClr val="FFFFFF"/>
                </a:highlight>
              </a:rPr>
              <a:t>the</a:t>
            </a:r>
            <a:r>
              <a:rPr lang="ro-RO" sz="1800" b="1" dirty="0">
                <a:solidFill>
                  <a:srgbClr val="FF0000"/>
                </a:solidFill>
                <a:highlight>
                  <a:srgbClr val="FFFFFF"/>
                </a:highlight>
              </a:rPr>
              <a:t> </a:t>
            </a:r>
            <a:r>
              <a:rPr lang="ro-RO" sz="1800" b="1" dirty="0" err="1">
                <a:solidFill>
                  <a:srgbClr val="FF0000"/>
                </a:solidFill>
                <a:highlight>
                  <a:srgbClr val="FFFFFF"/>
                </a:highlight>
              </a:rPr>
              <a:t>available</a:t>
            </a:r>
            <a:r>
              <a:rPr lang="ro-RO" sz="1800" b="1" dirty="0">
                <a:solidFill>
                  <a:srgbClr val="FF0000"/>
                </a:solidFill>
                <a:highlight>
                  <a:srgbClr val="FFFFFF"/>
                </a:highlight>
              </a:rPr>
              <a:t> budget </a:t>
            </a:r>
            <a:r>
              <a:rPr lang="ro-RO" sz="1800" b="1" dirty="0" err="1">
                <a:solidFill>
                  <a:srgbClr val="FF0000"/>
                </a:solidFill>
                <a:highlight>
                  <a:srgbClr val="FFFFFF"/>
                </a:highlight>
              </a:rPr>
              <a:t>and</a:t>
            </a:r>
            <a:r>
              <a:rPr lang="ro-RO" sz="1800" b="1" dirty="0">
                <a:solidFill>
                  <a:srgbClr val="FF0000"/>
                </a:solidFill>
                <a:highlight>
                  <a:srgbClr val="FFFFFF"/>
                </a:highlight>
              </a:rPr>
              <a:t>  </a:t>
            </a:r>
            <a:r>
              <a:rPr lang="ro-RO" sz="1800" b="1" dirty="0" err="1">
                <a:solidFill>
                  <a:srgbClr val="FF0000"/>
                </a:solidFill>
                <a:highlight>
                  <a:srgbClr val="FFFFFF"/>
                </a:highlight>
              </a:rPr>
              <a:t>provide</a:t>
            </a:r>
            <a:r>
              <a:rPr lang="ro-RO" sz="1800" b="1" dirty="0">
                <a:solidFill>
                  <a:srgbClr val="FF0000"/>
                </a:solidFill>
                <a:highlight>
                  <a:srgbClr val="FFFFFF"/>
                </a:highlight>
              </a:rPr>
              <a:t> </a:t>
            </a:r>
            <a:r>
              <a:rPr lang="ro-RO" sz="1800" b="1" dirty="0" err="1">
                <a:solidFill>
                  <a:srgbClr val="FF0000"/>
                </a:solidFill>
                <a:highlight>
                  <a:srgbClr val="FFFFFF"/>
                </a:highlight>
              </a:rPr>
              <a:t>the</a:t>
            </a:r>
            <a:r>
              <a:rPr lang="ro-RO" sz="1800" b="1" dirty="0">
                <a:solidFill>
                  <a:srgbClr val="FF0000"/>
                </a:solidFill>
                <a:highlight>
                  <a:srgbClr val="FFFFFF"/>
                </a:highlight>
              </a:rPr>
              <a:t> </a:t>
            </a:r>
            <a:r>
              <a:rPr lang="ro-RO" sz="1800" b="1" dirty="0" err="1">
                <a:solidFill>
                  <a:srgbClr val="FF0000"/>
                </a:solidFill>
                <a:highlight>
                  <a:srgbClr val="FFFFFF"/>
                </a:highlight>
              </a:rPr>
              <a:t>time</a:t>
            </a:r>
            <a:r>
              <a:rPr lang="ro-RO" sz="1800" b="1" dirty="0">
                <a:solidFill>
                  <a:srgbClr val="FF0000"/>
                </a:solidFill>
                <a:highlight>
                  <a:srgbClr val="FFFFFF"/>
                </a:highlight>
              </a:rPr>
              <a:t> </a:t>
            </a:r>
            <a:r>
              <a:rPr lang="ro-RO" sz="1800" b="1" dirty="0" err="1">
                <a:solidFill>
                  <a:srgbClr val="FF0000"/>
                </a:solidFill>
                <a:highlight>
                  <a:srgbClr val="FFFFFF"/>
                </a:highlight>
              </a:rPr>
              <a:t>sheets</a:t>
            </a:r>
            <a:r>
              <a:rPr lang="ro-RO" sz="1800" b="1" dirty="0">
                <a:solidFill>
                  <a:srgbClr val="FF0000"/>
                </a:solidFill>
                <a:highlight>
                  <a:srgbClr val="FFFFFF"/>
                </a:highlight>
              </a:rPr>
              <a:t> on </a:t>
            </a:r>
            <a:r>
              <a:rPr lang="ro-RO" sz="1800" b="1" dirty="0" err="1">
                <a:solidFill>
                  <a:srgbClr val="FF0000"/>
                </a:solidFill>
                <a:highlight>
                  <a:srgbClr val="FFFFFF"/>
                </a:highlight>
              </a:rPr>
              <a:t>time</a:t>
            </a:r>
            <a:r>
              <a:rPr lang="ro-RO" sz="1800" b="1" dirty="0">
                <a:solidFill>
                  <a:srgbClr val="FF0000"/>
                </a:solidFill>
                <a:highlight>
                  <a:srgbClr val="FFFFFF"/>
                </a:highlight>
              </a:rPr>
              <a:t>!!!</a:t>
            </a:r>
            <a:endParaRPr lang="en-GB" sz="1800" b="1" dirty="0">
              <a:solidFill>
                <a:srgbClr val="FF0000"/>
              </a:solidFill>
              <a:highlight>
                <a:srgbClr val="FFFFFF"/>
              </a:highlight>
            </a:endParaRPr>
          </a:p>
        </p:txBody>
      </p:sp>
    </p:spTree>
    <p:extLst>
      <p:ext uri="{BB962C8B-B14F-4D97-AF65-F5344CB8AC3E}">
        <p14:creationId xmlns:p14="http://schemas.microsoft.com/office/powerpoint/2010/main" val="44006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ject planning overview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project planning overview presentation.potx" id="{0D6D6775-FC9F-484B-A889-C0FCD86449E3}" vid="{CBE6795F-D548-4056-89FC-5BC618C494F3}"/>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5107</TotalTime>
  <Words>5349</Words>
  <Application>Microsoft Office PowerPoint</Application>
  <PresentationFormat>Custom</PresentationFormat>
  <Paragraphs>576</Paragraphs>
  <Slides>36</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Algerian</vt:lpstr>
      <vt:lpstr>Arial</vt:lpstr>
      <vt:lpstr>Calibri</vt:lpstr>
      <vt:lpstr>Calibri Light</vt:lpstr>
      <vt:lpstr>CharterBT-Roman</vt:lpstr>
      <vt:lpstr>FreeSans</vt:lpstr>
      <vt:lpstr>Wingdings</vt:lpstr>
      <vt:lpstr>Project planning overview presentation</vt:lpstr>
      <vt:lpstr>Maritime Simulators and Training Facilities Network for Enhancing the Exchange of Good Practices and Digital Learning  Update – 06.09.2023</vt:lpstr>
      <vt:lpstr>PROJECT OUTLINES</vt:lpstr>
      <vt:lpstr>Project Partners</vt:lpstr>
      <vt:lpstr>PowerPoint Presentation</vt:lpstr>
      <vt:lpstr>PowerPoint Presentation</vt:lpstr>
      <vt:lpstr>Intellectual outputs</vt:lpstr>
      <vt:lpstr>Learning, teaching, training activities</vt:lpstr>
      <vt:lpstr>Events and transnational meetings</vt:lpstr>
      <vt:lpstr>Events and transnational meetings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TRANSNATIONAL MEETINGS</vt:lpstr>
      <vt:lpstr>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Discussions? Questions?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partnership for supporting Blue Growth by enhancing Maritime Higher Education maritime cooperation framework on marine pollution and environment protection field</dc:title>
  <dc:creator>Microsoft account</dc:creator>
  <cp:lastModifiedBy>Carmen Elena Lupu</cp:lastModifiedBy>
  <cp:revision>321</cp:revision>
  <dcterms:created xsi:type="dcterms:W3CDTF">2020-09-22T22:56:04Z</dcterms:created>
  <dcterms:modified xsi:type="dcterms:W3CDTF">2023-09-12T08:07:30Z</dcterms:modified>
</cp:coreProperties>
</file>