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1296" r:id="rId2"/>
    <p:sldId id="1382" r:id="rId3"/>
    <p:sldId id="1370" r:id="rId4"/>
    <p:sldId id="1371" r:id="rId5"/>
    <p:sldId id="1372" r:id="rId6"/>
    <p:sldId id="1373" r:id="rId7"/>
    <p:sldId id="1374" r:id="rId8"/>
    <p:sldId id="1375" r:id="rId9"/>
    <p:sldId id="1376" r:id="rId10"/>
    <p:sldId id="1377" r:id="rId11"/>
    <p:sldId id="1378" r:id="rId12"/>
    <p:sldId id="1379" r:id="rId13"/>
    <p:sldId id="1380" r:id="rId14"/>
    <p:sldId id="1381" r:id="rId15"/>
  </p:sldIdLst>
  <p:sldSz cx="9144000" cy="6858000" type="screen4x3"/>
  <p:notesSz cx="9979025" cy="6834188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3">
          <p15:clr>
            <a:srgbClr val="A4A3A4"/>
          </p15:clr>
        </p15:guide>
        <p15:guide id="2" pos="3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FFCC66"/>
    <a:srgbClr val="EFF9F9"/>
    <a:srgbClr val="00FFFF"/>
    <a:srgbClr val="99CC00"/>
    <a:srgbClr val="0033CC"/>
    <a:srgbClr val="FF00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59" autoAdjust="0"/>
    <p:restoredTop sz="73070" autoAdjust="0"/>
  </p:normalViewPr>
  <p:slideViewPr>
    <p:cSldViewPr>
      <p:cViewPr varScale="1">
        <p:scale>
          <a:sx n="59" d="100"/>
          <a:sy n="59" d="100"/>
        </p:scale>
        <p:origin x="23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32" y="-102"/>
      </p:cViewPr>
      <p:guideLst>
        <p:guide orient="horz" pos="2153"/>
        <p:guide pos="3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52399" y="0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90738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52399" y="6490738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B32A7C-8AF4-4464-BC46-CCF0308E7B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014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52399" y="0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2763"/>
            <a:ext cx="3417888" cy="2562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9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7578" y="3246161"/>
            <a:ext cx="7983870" cy="3075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299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90738"/>
            <a:ext cx="4323378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9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52399" y="6490738"/>
            <a:ext cx="4325002" cy="341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C5F69A7-BB6B-4972-A66D-B37668A311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5740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118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08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059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417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5F69A7-BB6B-4972-A66D-B37668A31147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437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0878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7"/>
            </a:gs>
            <a:gs pos="50000">
              <a:srgbClr val="000099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 bwMode="auto">
          <a:xfrm>
            <a:off x="0" y="0"/>
            <a:ext cx="9144000" cy="936104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35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82466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defRPr/>
            </a:pPr>
            <a:endParaRPr lang="en-US" sz="1600" dirty="0">
              <a:latin typeface="Tahoma" pitchFamily="34" charset="0"/>
            </a:endParaRPr>
          </a:p>
        </p:txBody>
      </p:sp>
      <p:pic>
        <p:nvPicPr>
          <p:cNvPr id="8" name="Picture 7"/>
          <p:cNvPicPr/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65070" y="0"/>
            <a:ext cx="1070826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-27384"/>
            <a:ext cx="3168352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24328" y="0"/>
            <a:ext cx="146066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9" y="133288"/>
            <a:ext cx="1828800" cy="587375"/>
          </a:xfrm>
          <a:prstGeom prst="rect">
            <a:avLst/>
          </a:prstGeom>
          <a:noFill/>
          <a:ln>
            <a:noFill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53" r:id="rId3"/>
    <p:sldLayoutId id="2147483665" r:id="rId4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sz="1100" b="1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179512" y="5582850"/>
            <a:ext cx="89644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1400" dirty="0" smtClean="0"/>
          </a:p>
          <a:p>
            <a:r>
              <a:rPr lang="tr-TR" sz="1400" dirty="0" smtClean="0"/>
              <a:t>*MENTORESS </a:t>
            </a:r>
            <a:r>
              <a:rPr lang="tr-TR" sz="1400" dirty="0" err="1" smtClean="0"/>
              <a:t>Maritime</a:t>
            </a:r>
            <a:r>
              <a:rPr lang="tr-TR" sz="1400" dirty="0" smtClean="0"/>
              <a:t> </a:t>
            </a:r>
            <a:r>
              <a:rPr lang="tr-TR" sz="1400" dirty="0" err="1" smtClean="0"/>
              <a:t>Education</a:t>
            </a:r>
            <a:r>
              <a:rPr lang="tr-TR" sz="1400" dirty="0" smtClean="0"/>
              <a:t> Network </a:t>
            </a:r>
            <a:r>
              <a:rPr lang="tr-TR" sz="1400" dirty="0" err="1" smtClean="0"/>
              <a:t>to</a:t>
            </a:r>
            <a:r>
              <a:rPr lang="tr-TR" sz="1400" dirty="0" smtClean="0"/>
              <a:t> Orient </a:t>
            </a:r>
            <a:r>
              <a:rPr lang="tr-TR" sz="1400" dirty="0" err="1" smtClean="0"/>
              <a:t>and</a:t>
            </a:r>
            <a:r>
              <a:rPr lang="tr-TR" sz="1400" dirty="0" smtClean="0"/>
              <a:t> </a:t>
            </a:r>
            <a:r>
              <a:rPr lang="tr-TR" sz="1400" dirty="0" err="1" smtClean="0"/>
              <a:t>Retain</a:t>
            </a:r>
            <a:r>
              <a:rPr lang="tr-TR" sz="1400" dirty="0" smtClean="0"/>
              <a:t> </a:t>
            </a:r>
            <a:r>
              <a:rPr lang="tr-TR" sz="1400" dirty="0" err="1" smtClean="0"/>
              <a:t>Women</a:t>
            </a:r>
            <a:r>
              <a:rPr lang="tr-TR" sz="1400" dirty="0" smtClean="0"/>
              <a:t> </a:t>
            </a:r>
            <a:r>
              <a:rPr lang="tr-TR" sz="1400" dirty="0" err="1" smtClean="0"/>
              <a:t>for</a:t>
            </a:r>
            <a:r>
              <a:rPr lang="tr-TR" sz="1400" dirty="0" smtClean="0"/>
              <a:t> </a:t>
            </a:r>
            <a:r>
              <a:rPr lang="tr-TR" sz="1400" dirty="0" err="1" smtClean="0"/>
              <a:t>Efficient</a:t>
            </a:r>
            <a:r>
              <a:rPr lang="tr-TR" sz="1400" dirty="0" smtClean="0"/>
              <a:t> </a:t>
            </a:r>
            <a:r>
              <a:rPr lang="tr-TR" sz="1400" dirty="0" err="1" smtClean="0"/>
              <a:t>Seagoing</a:t>
            </a:r>
            <a:r>
              <a:rPr lang="tr-TR" sz="1400" dirty="0" smtClean="0"/>
              <a:t> Services</a:t>
            </a:r>
          </a:p>
          <a:p>
            <a:r>
              <a:rPr lang="tr-TR" sz="1400" dirty="0" smtClean="0"/>
              <a:t>“Funded by the Erasmus+ Program of the European Union. However, European Commission and Turkish National Agency cannot be held responsi­ble for any use which may be made of the information contained therein”</a:t>
            </a:r>
            <a:endParaRPr lang="tr-TR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71600" y="2132856"/>
            <a:ext cx="69847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200" b="1" dirty="0" smtClean="0"/>
              <a:t>ENHANCING QUALITY IN HIGHER EDUCATION THROUGH  INTERNATIONAL  COLLABORATION: PROJECT MENTORESS*</a:t>
            </a:r>
          </a:p>
          <a:p>
            <a:pPr algn="ctr"/>
            <a:endParaRPr lang="tr-TR" sz="22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789040"/>
            <a:ext cx="3240360" cy="158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98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342900" lvl="1" indent="-342900" algn="ctr">
              <a:lnSpc>
                <a:spcPct val="150000"/>
              </a:lnSpc>
              <a:buClr>
                <a:schemeClr val="hlink"/>
              </a:buClr>
              <a:buSzPct val="120000"/>
              <a:buNone/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CASE STUDY 8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friendships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made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board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constantly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criticised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anti-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passive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not in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touch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How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react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wouldn’t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routine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captain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problem.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a normal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life.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react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firmly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maybe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leave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342900" lvl="1" indent="-342900" algn="ctr">
              <a:lnSpc>
                <a:spcPct val="150000"/>
              </a:lnSpc>
              <a:buClr>
                <a:schemeClr val="hlink"/>
              </a:buClr>
              <a:buSzPct val="120000"/>
              <a:buNone/>
            </a:pPr>
            <a:endParaRPr lang="tr-TR" sz="1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>
                <a:solidFill>
                  <a:srgbClr val="FFFFFF"/>
                </a:solidFill>
              </a:rPr>
              <a:t>9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66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CASE STUDY 9</a:t>
            </a: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accused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having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personal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relationships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board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outside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reaction</a:t>
            </a:r>
            <a:r>
              <a:rPr lang="tr-T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</a:t>
            </a:r>
            <a:r>
              <a:rPr lang="tr-TR" sz="18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wouldn’t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complain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about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daily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routine</a:t>
            </a: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him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strongly</a:t>
            </a: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declare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captain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</a:t>
            </a:r>
            <a:endParaRPr lang="tr-TR" sz="16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 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completely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stop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seeing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whom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claimed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have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leaving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 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maybe</a:t>
            </a: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</a:p>
          <a:p>
            <a:pPr marL="0" indent="0" algn="ctr">
              <a:buNone/>
            </a:pPr>
            <a:endParaRPr lang="tr-T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10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72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1560" y="1412776"/>
            <a:ext cx="8136904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FF"/>
                </a:solidFill>
              </a:rPr>
              <a:t>CASE STUDY 10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often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exposed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inclement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weather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time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route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belongings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clothes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food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cabin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badly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damaged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personnel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board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burn-out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reaction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circumstances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how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affect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attitude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towards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daily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routine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much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possible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safety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encourage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them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short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captain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ending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contract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leaving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giving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maybe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tr-TR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11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55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9552" y="1268760"/>
            <a:ext cx="7344816" cy="5411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b="1" dirty="0" smtClean="0">
                <a:solidFill>
                  <a:srgbClr val="FFFFFF"/>
                </a:solidFill>
              </a:rPr>
              <a:t>CASE STUDY 11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board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help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duties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given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very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simple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ones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treated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politely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woman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but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not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their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workload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reaction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 in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positive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discrimination</a:t>
            </a:r>
            <a:r>
              <a:rPr lang="tr-TR" b="1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express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kindly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isn’t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necessary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think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it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facilitates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won’t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say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gender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discrimination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angry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say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humiliates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express</a:t>
            </a:r>
            <a:r>
              <a:rPr lang="tr-TR" sz="1600" i="1" dirty="0">
                <a:solidFill>
                  <a:srgbClr val="5B9BD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increasing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burden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endangers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safety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ship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maybe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800"/>
              </a:spcAft>
              <a:buFontTx/>
              <a:buAutoNum type="alphaLcParenR"/>
            </a:pPr>
            <a:r>
              <a:rPr lang="tr-TR" sz="1600" dirty="0" err="1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</a:t>
            </a:r>
            <a:r>
              <a:rPr lang="tr-TR" sz="16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  <a:endParaRPr lang="tr-TR" sz="1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12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709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1196752"/>
            <a:ext cx="8352928" cy="5504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 smtClean="0">
              <a:solidFill>
                <a:srgbClr val="FFFFFF"/>
              </a:solidFill>
            </a:endParaRPr>
          </a:p>
          <a:p>
            <a:pPr algn="ctr"/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CASE STUDY 12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Despite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professional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awareness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meticulous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code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conduct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treated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as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those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female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don't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their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dressing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style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behave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improperly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onboard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reaction</a:t>
            </a:r>
            <a:r>
              <a:rPr lang="tr-TR" b="1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be?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wouldn’t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complain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about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daily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life.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point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people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shouldn’t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biased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against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women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staff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myself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break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down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prejudices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angry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believing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am in an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unfair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warn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them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strongly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arenR"/>
            </a:pP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would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feel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maybe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cry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1715"/>
              </a:spcAft>
              <a:buFont typeface="+mj-lt"/>
              <a:buAutoNum type="alphaLcParenR"/>
            </a:pP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</a:t>
            </a:r>
            <a:r>
              <a:rPr lang="tr-TR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explain</a:t>
            </a:r>
            <a:r>
              <a:rPr lang="tr-TR" dirty="0" smtClean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  <a:endParaRPr lang="tr-TR" sz="1600" b="1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13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tr-TR" sz="1100" smtClean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Increased adaptability</a:t>
            </a:r>
            <a:endParaRPr lang="tr-TR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r>
              <a:rPr lang="tr-TR" sz="1100" smtClean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Increased productivity</a:t>
            </a:r>
            <a:endParaRPr lang="tr-TR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833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86409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GB" sz="3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GENDER IDENTITY MANAGEMENT AND LEADERSHIP</a:t>
            </a:r>
            <a:r>
              <a:rPr lang="tr-TR" sz="3200" dirty="0">
                <a:effectLst/>
              </a:rPr>
              <a:t/>
            </a:r>
            <a:br>
              <a:rPr lang="tr-TR" sz="3200" dirty="0">
                <a:effectLst/>
              </a:rPr>
            </a:br>
            <a:r>
              <a:rPr lang="tr-TR" sz="2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CHAPTER </a:t>
            </a:r>
            <a:r>
              <a:rPr lang="tr-TR" sz="2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tr-TR" sz="4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CASE STUDIES</a:t>
            </a:r>
            <a:r>
              <a:rPr lang="tr-TR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tr-TR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149080"/>
            <a:ext cx="6985000" cy="19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037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aboard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declares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female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personnel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matter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her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is,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connect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How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react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endParaRPr lang="tr-TR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he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doesn't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behave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discrimination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crime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ask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reason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he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doesn’t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woman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him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thing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cry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endParaRPr lang="tr-TR" sz="1800" dirty="0" smtClean="0">
              <a:effectLst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2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71800" y="1340768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rgbClr val="FFFFFF"/>
                </a:solidFill>
              </a:rPr>
              <a:t>CASE STUDY </a:t>
            </a:r>
            <a:r>
              <a:rPr lang="tr-TR" sz="2400" b="1" dirty="0" smtClean="0">
                <a:solidFill>
                  <a:srgbClr val="FFFFFF"/>
                </a:solidFill>
              </a:rPr>
              <a:t>1</a:t>
            </a:r>
            <a:endParaRPr lang="tr-TR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785870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052736"/>
            <a:ext cx="9144000" cy="504056"/>
          </a:xfrm>
        </p:spPr>
        <p:txBody>
          <a:bodyPr/>
          <a:lstStyle/>
          <a:p>
            <a:pPr algn="ctr"/>
            <a:r>
              <a:rPr lang="tr-TR" sz="2400" b="1" dirty="0" smtClean="0">
                <a:latin typeface="Arial" pitchFamily="34" charset="0"/>
                <a:cs typeface="Arial" pitchFamily="34" charset="0"/>
              </a:rPr>
              <a:t>CASE STUDY 2</a:t>
            </a:r>
            <a:r>
              <a:rPr lang="tr-TR" sz="2800" dirty="0" smtClean="0">
                <a:effectLst/>
                <a:latin typeface="Arial Black" pitchFamily="34" charset="0"/>
              </a:rPr>
              <a:t/>
            </a:r>
            <a:br>
              <a:rPr lang="tr-TR" sz="2800" dirty="0" smtClean="0">
                <a:effectLst/>
                <a:latin typeface="Arial Black" pitchFamily="34" charset="0"/>
              </a:rPr>
            </a:br>
            <a:r>
              <a:rPr lang="tr-TR" sz="2800" dirty="0" smtClean="0">
                <a:effectLst/>
                <a:latin typeface="Arial Black" pitchFamily="34" charset="0"/>
              </a:rPr>
              <a:t/>
            </a:r>
            <a:br>
              <a:rPr lang="tr-TR" sz="2800" dirty="0" smtClean="0">
                <a:effectLst/>
                <a:latin typeface="Arial Black" pitchFamily="34" charset="0"/>
              </a:rPr>
            </a:br>
            <a:endParaRPr lang="tr-TR" sz="2800" dirty="0">
              <a:effectLst/>
              <a:latin typeface="Arial Black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tr-TR" sz="18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cargo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hatch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responsible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board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ship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in,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ordered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participate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but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watch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operation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froma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distance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how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tr-T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react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unfair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discrimination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crime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it is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me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attend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reasons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obey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feel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cry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maybe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tr-TR" sz="160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tr-TR" sz="2400" dirty="0" smtClean="0">
              <a:latin typeface="Arial Black" pitchFamily="34" charset="0"/>
              <a:cs typeface="Arial" pitchFamily="34" charset="0"/>
            </a:endParaRP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</a:pPr>
            <a:endParaRPr lang="tr-TR" sz="2400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>
                <a:solidFill>
                  <a:srgbClr val="FFFFFF"/>
                </a:solidFill>
              </a:rPr>
              <a:t>3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890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27584" y="1556792"/>
            <a:ext cx="7488832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b="1" dirty="0" err="1" smtClean="0">
                <a:solidFill>
                  <a:srgbClr val="FFFFFF"/>
                </a:solidFill>
              </a:rPr>
              <a:t>You</a:t>
            </a:r>
            <a:r>
              <a:rPr lang="tr-TR" b="1" dirty="0" smtClean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are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constantly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given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the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kind</a:t>
            </a:r>
            <a:r>
              <a:rPr lang="tr-TR" b="1" dirty="0">
                <a:solidFill>
                  <a:srgbClr val="FFFFFF"/>
                </a:solidFill>
              </a:rPr>
              <a:t> of </a:t>
            </a:r>
            <a:r>
              <a:rPr lang="tr-TR" b="1" dirty="0" err="1">
                <a:solidFill>
                  <a:srgbClr val="FFFFFF"/>
                </a:solidFill>
              </a:rPr>
              <a:t>duties</a:t>
            </a:r>
            <a:r>
              <a:rPr lang="tr-TR" b="1" dirty="0">
                <a:solidFill>
                  <a:srgbClr val="FFFFFF"/>
                </a:solidFill>
              </a:rPr>
              <a:t> on board </a:t>
            </a:r>
            <a:r>
              <a:rPr lang="tr-TR" b="1" dirty="0" err="1">
                <a:solidFill>
                  <a:srgbClr val="FFFFFF"/>
                </a:solidFill>
              </a:rPr>
              <a:t>to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prove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that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you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are</a:t>
            </a:r>
            <a:r>
              <a:rPr lang="tr-TR" b="1" dirty="0">
                <a:solidFill>
                  <a:srgbClr val="FFFFFF"/>
                </a:solidFill>
              </a:rPr>
              <a:t> not </a:t>
            </a:r>
            <a:r>
              <a:rPr lang="tr-TR" b="1" dirty="0" err="1">
                <a:solidFill>
                  <a:srgbClr val="FFFFFF"/>
                </a:solidFill>
              </a:rPr>
              <a:t>physicaly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unable</a:t>
            </a:r>
            <a:r>
              <a:rPr lang="tr-TR" b="1" dirty="0">
                <a:solidFill>
                  <a:srgbClr val="FFFFFF"/>
                </a:solidFill>
              </a:rPr>
              <a:t> (</a:t>
            </a:r>
            <a:r>
              <a:rPr lang="tr-TR" b="1" dirty="0" err="1">
                <a:solidFill>
                  <a:srgbClr val="FFFFFF"/>
                </a:solidFill>
              </a:rPr>
              <a:t>such</a:t>
            </a:r>
            <a:r>
              <a:rPr lang="tr-TR" b="1" dirty="0">
                <a:solidFill>
                  <a:srgbClr val="FFFFFF"/>
                </a:solidFill>
              </a:rPr>
              <a:t> as </a:t>
            </a:r>
            <a:r>
              <a:rPr lang="tr-TR" b="1" dirty="0" err="1">
                <a:solidFill>
                  <a:srgbClr val="FFFFFF"/>
                </a:solidFill>
              </a:rPr>
              <a:t>carrying</a:t>
            </a:r>
            <a:r>
              <a:rPr lang="tr-TR" b="1" dirty="0">
                <a:solidFill>
                  <a:srgbClr val="FFFFFF"/>
                </a:solidFill>
              </a:rPr>
              <a:t> engine </a:t>
            </a:r>
            <a:r>
              <a:rPr lang="tr-TR" b="1" dirty="0" err="1">
                <a:solidFill>
                  <a:srgbClr val="FFFFFF"/>
                </a:solidFill>
              </a:rPr>
              <a:t>parts</a:t>
            </a:r>
            <a:r>
              <a:rPr lang="tr-TR" b="1" dirty="0">
                <a:solidFill>
                  <a:srgbClr val="FFFFFF"/>
                </a:solidFill>
              </a:rPr>
              <a:t>, </a:t>
            </a:r>
            <a:r>
              <a:rPr lang="tr-TR" b="1" dirty="0" err="1">
                <a:solidFill>
                  <a:srgbClr val="FFFFFF"/>
                </a:solidFill>
              </a:rPr>
              <a:t>or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bridge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inventory</a:t>
            </a:r>
            <a:r>
              <a:rPr lang="tr-TR" b="1" dirty="0">
                <a:solidFill>
                  <a:srgbClr val="FFFFFF"/>
                </a:solidFill>
              </a:rPr>
              <a:t>), </a:t>
            </a:r>
            <a:r>
              <a:rPr lang="tr-TR" b="1" dirty="0" err="1">
                <a:solidFill>
                  <a:srgbClr val="FFFFFF"/>
                </a:solidFill>
              </a:rPr>
              <a:t>everything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possible</a:t>
            </a:r>
            <a:r>
              <a:rPr lang="tr-TR" b="1" dirty="0">
                <a:solidFill>
                  <a:srgbClr val="FFFFFF"/>
                </a:solidFill>
              </a:rPr>
              <a:t> is </a:t>
            </a:r>
            <a:r>
              <a:rPr lang="tr-TR" b="1" dirty="0" err="1">
                <a:solidFill>
                  <a:srgbClr val="FFFFFF"/>
                </a:solidFill>
              </a:rPr>
              <a:t>made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to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make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you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unsuccessful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and</a:t>
            </a:r>
            <a:r>
              <a:rPr lang="tr-TR" b="1" dirty="0">
                <a:solidFill>
                  <a:srgbClr val="FFFFFF"/>
                </a:solidFill>
              </a:rPr>
              <a:t> it is </a:t>
            </a:r>
            <a:r>
              <a:rPr lang="tr-TR" b="1" dirty="0" err="1">
                <a:solidFill>
                  <a:srgbClr val="FFFFFF"/>
                </a:solidFill>
              </a:rPr>
              <a:t>said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to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all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staff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that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you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can’t</a:t>
            </a:r>
            <a:r>
              <a:rPr lang="tr-TR" b="1" dirty="0">
                <a:solidFill>
                  <a:srgbClr val="FFFFFF"/>
                </a:solidFill>
              </a:rPr>
              <a:t> do </a:t>
            </a:r>
            <a:r>
              <a:rPr lang="tr-TR" b="1" dirty="0" err="1">
                <a:solidFill>
                  <a:srgbClr val="FFFFFF"/>
                </a:solidFill>
              </a:rPr>
              <a:t>the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job</a:t>
            </a:r>
            <a:r>
              <a:rPr lang="tr-TR" b="1" dirty="0">
                <a:solidFill>
                  <a:srgbClr val="FFFFFF"/>
                </a:solidFill>
              </a:rPr>
              <a:t>. </a:t>
            </a:r>
            <a:r>
              <a:rPr lang="tr-TR" b="1" dirty="0" err="1">
                <a:solidFill>
                  <a:srgbClr val="FFFFFF"/>
                </a:solidFill>
              </a:rPr>
              <a:t>What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would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your</a:t>
            </a:r>
            <a:r>
              <a:rPr lang="tr-TR" b="1" dirty="0">
                <a:solidFill>
                  <a:srgbClr val="FFFFFF"/>
                </a:solidFill>
              </a:rPr>
              <a:t> </a:t>
            </a:r>
            <a:r>
              <a:rPr lang="tr-TR" b="1" dirty="0" err="1">
                <a:solidFill>
                  <a:srgbClr val="FFFFFF"/>
                </a:solidFill>
              </a:rPr>
              <a:t>reaction</a:t>
            </a:r>
            <a:r>
              <a:rPr lang="tr-TR" b="1" dirty="0">
                <a:solidFill>
                  <a:srgbClr val="FFFFFF"/>
                </a:solidFill>
              </a:rPr>
              <a:t> be</a:t>
            </a:r>
            <a:r>
              <a:rPr lang="tr-TR" b="1" dirty="0" smtClean="0">
                <a:solidFill>
                  <a:srgbClr val="FFFFFF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endParaRPr lang="tr-TR" sz="1600" dirty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1600" dirty="0" smtClean="0">
                <a:solidFill>
                  <a:srgbClr val="FFFFFF"/>
                </a:solidFill>
              </a:rPr>
              <a:t>a) I </a:t>
            </a:r>
            <a:r>
              <a:rPr lang="tr-TR" sz="1600" dirty="0" err="1">
                <a:solidFill>
                  <a:srgbClr val="FFFFFF"/>
                </a:solidFill>
              </a:rPr>
              <a:t>would</a:t>
            </a:r>
            <a:r>
              <a:rPr lang="tr-TR" sz="1600" dirty="0">
                <a:solidFill>
                  <a:srgbClr val="FFFFFF"/>
                </a:solidFill>
              </a:rPr>
              <a:t> say </a:t>
            </a:r>
            <a:r>
              <a:rPr lang="tr-TR" sz="1600" dirty="0" err="1">
                <a:solidFill>
                  <a:srgbClr val="FFFFFF"/>
                </a:solidFill>
              </a:rPr>
              <a:t>this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kind</a:t>
            </a:r>
            <a:r>
              <a:rPr lang="tr-TR" sz="1600" dirty="0">
                <a:solidFill>
                  <a:srgbClr val="FFFFFF"/>
                </a:solidFill>
              </a:rPr>
              <a:t> of </a:t>
            </a:r>
            <a:r>
              <a:rPr lang="tr-TR" sz="1600" dirty="0" err="1">
                <a:solidFill>
                  <a:srgbClr val="FFFFFF"/>
                </a:solidFill>
              </a:rPr>
              <a:t>work</a:t>
            </a:r>
            <a:r>
              <a:rPr lang="tr-TR" sz="1600" dirty="0">
                <a:solidFill>
                  <a:srgbClr val="FFFFFF"/>
                </a:solidFill>
              </a:rPr>
              <a:t> is not </a:t>
            </a:r>
            <a:r>
              <a:rPr lang="tr-TR" sz="1600" dirty="0" err="1">
                <a:solidFill>
                  <a:srgbClr val="FFFFFF"/>
                </a:solidFill>
              </a:rPr>
              <a:t>suitable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for</a:t>
            </a:r>
            <a:r>
              <a:rPr lang="tr-TR" sz="1600" dirty="0">
                <a:solidFill>
                  <a:srgbClr val="FFFFFF"/>
                </a:solidFill>
              </a:rPr>
              <a:t> me as a </a:t>
            </a:r>
            <a:r>
              <a:rPr lang="tr-TR" sz="1600" dirty="0" err="1">
                <a:solidFill>
                  <a:srgbClr val="FFFFFF"/>
                </a:solidFill>
              </a:rPr>
              <a:t>woman</a:t>
            </a:r>
            <a:r>
              <a:rPr lang="tr-TR" sz="1600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solidFill>
                  <a:srgbClr val="FFFFFF"/>
                </a:solidFill>
              </a:rPr>
              <a:t>b) I </a:t>
            </a:r>
            <a:r>
              <a:rPr lang="tr-TR" sz="1600" dirty="0" err="1">
                <a:solidFill>
                  <a:srgbClr val="FFFFFF"/>
                </a:solidFill>
              </a:rPr>
              <a:t>would</a:t>
            </a:r>
            <a:r>
              <a:rPr lang="tr-TR" sz="1600" dirty="0">
                <a:solidFill>
                  <a:srgbClr val="FFFFFF"/>
                </a:solidFill>
              </a:rPr>
              <a:t> say it is not </a:t>
            </a:r>
            <a:r>
              <a:rPr lang="tr-TR" sz="1600" dirty="0" err="1">
                <a:solidFill>
                  <a:srgbClr val="FFFFFF"/>
                </a:solidFill>
              </a:rPr>
              <a:t>safe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to</a:t>
            </a:r>
            <a:r>
              <a:rPr lang="tr-TR" sz="1600" dirty="0">
                <a:solidFill>
                  <a:srgbClr val="FFFFFF"/>
                </a:solidFill>
              </a:rPr>
              <a:t> do </a:t>
            </a:r>
            <a:r>
              <a:rPr lang="tr-TR" sz="1600" dirty="0" err="1">
                <a:solidFill>
                  <a:srgbClr val="FFFFFF"/>
                </a:solidFill>
              </a:rPr>
              <a:t>this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kind</a:t>
            </a:r>
            <a:r>
              <a:rPr lang="tr-TR" sz="1600" dirty="0">
                <a:solidFill>
                  <a:srgbClr val="FFFFFF"/>
                </a:solidFill>
              </a:rPr>
              <a:t> of </a:t>
            </a:r>
            <a:r>
              <a:rPr lang="tr-TR" sz="1600" dirty="0" err="1">
                <a:solidFill>
                  <a:srgbClr val="FFFFFF"/>
                </a:solidFill>
              </a:rPr>
              <a:t>work</a:t>
            </a:r>
            <a:r>
              <a:rPr lang="tr-TR" sz="1600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solidFill>
                  <a:srgbClr val="FFFFFF"/>
                </a:solidFill>
              </a:rPr>
              <a:t>c) I </a:t>
            </a:r>
            <a:r>
              <a:rPr lang="tr-TR" sz="1600" dirty="0" err="1">
                <a:solidFill>
                  <a:srgbClr val="FFFFFF"/>
                </a:solidFill>
              </a:rPr>
              <a:t>would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report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the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unfair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treatment</a:t>
            </a:r>
            <a:r>
              <a:rPr lang="tr-TR" sz="1600" dirty="0">
                <a:solidFill>
                  <a:srgbClr val="FFFFFF"/>
                </a:solidFill>
              </a:rPr>
              <a:t> I </a:t>
            </a:r>
            <a:r>
              <a:rPr lang="tr-TR" sz="1600" dirty="0" err="1">
                <a:solidFill>
                  <a:srgbClr val="FFFFFF"/>
                </a:solidFill>
              </a:rPr>
              <a:t>got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the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to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senior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people</a:t>
            </a:r>
            <a:r>
              <a:rPr lang="tr-TR" sz="1600" dirty="0">
                <a:solidFill>
                  <a:srgbClr val="FFFFFF"/>
                </a:solidFill>
              </a:rPr>
              <a:t> at </a:t>
            </a:r>
            <a:r>
              <a:rPr lang="tr-TR" sz="1600" dirty="0" err="1">
                <a:solidFill>
                  <a:srgbClr val="FFFFFF"/>
                </a:solidFill>
              </a:rPr>
              <a:t>the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company</a:t>
            </a:r>
            <a:r>
              <a:rPr lang="tr-TR" sz="1600" dirty="0">
                <a:solidFill>
                  <a:srgbClr val="FFFFFF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AutoNum type="alphaLcParenR" startAt="4"/>
            </a:pPr>
            <a:r>
              <a:rPr lang="tr-TR" sz="1600" dirty="0" smtClean="0">
                <a:solidFill>
                  <a:srgbClr val="FFFFFF"/>
                </a:solidFill>
              </a:rPr>
              <a:t>I </a:t>
            </a:r>
            <a:r>
              <a:rPr lang="tr-TR" sz="1600" dirty="0" err="1">
                <a:solidFill>
                  <a:srgbClr val="FFFFFF"/>
                </a:solidFill>
              </a:rPr>
              <a:t>would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consider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leaving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the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ship</a:t>
            </a:r>
            <a:r>
              <a:rPr lang="tr-TR" sz="1600" dirty="0" smtClean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1600" dirty="0">
                <a:solidFill>
                  <a:srgbClr val="FFFFFF"/>
                </a:solidFill>
              </a:rPr>
              <a:t>e)  I </a:t>
            </a:r>
            <a:r>
              <a:rPr lang="tr-TR" sz="1600" dirty="0" err="1">
                <a:solidFill>
                  <a:srgbClr val="FFFFFF"/>
                </a:solidFill>
              </a:rPr>
              <a:t>would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feel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bad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and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cry</a:t>
            </a:r>
            <a:r>
              <a:rPr lang="tr-TR" sz="1600" dirty="0">
                <a:solidFill>
                  <a:srgbClr val="FFFFFF"/>
                </a:solidFill>
              </a:rPr>
              <a:t>, </a:t>
            </a:r>
            <a:r>
              <a:rPr lang="tr-TR" sz="1600" dirty="0" err="1">
                <a:solidFill>
                  <a:srgbClr val="FFFFFF"/>
                </a:solidFill>
              </a:rPr>
              <a:t>maybe</a:t>
            </a:r>
            <a:r>
              <a:rPr lang="tr-TR" sz="1600" dirty="0">
                <a:solidFill>
                  <a:srgbClr val="FFFF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sz="1600" dirty="0">
                <a:solidFill>
                  <a:srgbClr val="FFFFFF"/>
                </a:solidFill>
              </a:rPr>
              <a:t>f)  </a:t>
            </a:r>
            <a:r>
              <a:rPr lang="tr-TR" sz="1600" dirty="0" err="1">
                <a:solidFill>
                  <a:srgbClr val="FFFFFF"/>
                </a:solidFill>
              </a:rPr>
              <a:t>Other</a:t>
            </a:r>
            <a:r>
              <a:rPr lang="tr-TR" sz="1600" dirty="0">
                <a:solidFill>
                  <a:srgbClr val="FFFFFF"/>
                </a:solidFill>
              </a:rPr>
              <a:t> (</a:t>
            </a:r>
            <a:r>
              <a:rPr lang="tr-TR" sz="1600" dirty="0" err="1">
                <a:solidFill>
                  <a:srgbClr val="FFFFFF"/>
                </a:solidFill>
              </a:rPr>
              <a:t>Please</a:t>
            </a:r>
            <a:r>
              <a:rPr lang="tr-TR" sz="1600" dirty="0">
                <a:solidFill>
                  <a:srgbClr val="FFFFFF"/>
                </a:solidFill>
              </a:rPr>
              <a:t> </a:t>
            </a:r>
            <a:r>
              <a:rPr lang="tr-TR" sz="1600" dirty="0" err="1">
                <a:solidFill>
                  <a:srgbClr val="FFFFFF"/>
                </a:solidFill>
              </a:rPr>
              <a:t>explain</a:t>
            </a:r>
            <a:r>
              <a:rPr lang="tr-TR" sz="1600" dirty="0">
                <a:solidFill>
                  <a:srgbClr val="FFFFFF"/>
                </a:solidFill>
              </a:rPr>
              <a:t>.)</a:t>
            </a: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4</a:t>
            </a:r>
            <a:endParaRPr lang="en-US" sz="1100" b="1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47664" y="1124745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CASE STUDY 3</a:t>
            </a:r>
          </a:p>
          <a:p>
            <a:endParaRPr 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2566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893"/>
            <a:ext cx="8229600" cy="5001419"/>
          </a:xfrm>
        </p:spPr>
        <p:txBody>
          <a:bodyPr/>
          <a:lstStyle/>
          <a:p>
            <a:pPr algn="ctr">
              <a:buNone/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CASE STUDY 4</a:t>
            </a:r>
          </a:p>
          <a:p>
            <a:pPr algn="ctr">
              <a:buNone/>
            </a:pPr>
            <a:endParaRPr lang="tr-TR" sz="2400" b="1" dirty="0" smtClean="0">
              <a:solidFill>
                <a:srgbClr val="FFC000"/>
              </a:solidFill>
            </a:endParaRPr>
          </a:p>
          <a:p>
            <a:pPr lvl="1" algn="just">
              <a:lnSpc>
                <a:spcPct val="150000"/>
              </a:lnSpc>
              <a:buNone/>
            </a:pPr>
            <a:r>
              <a:rPr lang="tr-TR" sz="1800" b="1" dirty="0" smtClean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	</a:t>
            </a:r>
            <a:r>
              <a:rPr lang="en-US" sz="1800" b="1" dirty="0" smtClean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You </a:t>
            </a:r>
            <a:r>
              <a:rPr lang="en-US" sz="1800" b="1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are given extra shifts and work load on board to prove that </a:t>
            </a:r>
            <a:r>
              <a:rPr lang="en-US" sz="1800" b="1" dirty="0" smtClean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you</a:t>
            </a:r>
            <a:r>
              <a:rPr lang="tr-TR" sz="1800" b="1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b="1" dirty="0" smtClean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don't </a:t>
            </a:r>
            <a:r>
              <a:rPr lang="en-US" sz="1800" b="1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have any privilege. What would your reaction be?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a)	I would say it is illegal.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b)	I would say gender discrimination is a crime.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c)	I would let the people in the company know the situation and look for a way out.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d)	I would say extra shifts and work load will lessen the safety of the ship.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e)  I would feel bad and cry, maybe.</a:t>
            </a:r>
          </a:p>
          <a:p>
            <a:pPr lvl="1" algn="just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f)  Other (Please explain.)</a:t>
            </a:r>
          </a:p>
          <a:p>
            <a:pPr lvl="1" algn="just">
              <a:lnSpc>
                <a:spcPct val="150000"/>
              </a:lnSpc>
              <a:buNone/>
            </a:pPr>
            <a:endParaRPr lang="tr-TR" sz="1800" dirty="0">
              <a:solidFill>
                <a:srgbClr val="FFFFFF"/>
              </a:solidFill>
              <a:effectLst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5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2814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ctr">
              <a:buNone/>
            </a:pPr>
            <a:r>
              <a:rPr lang="tr-TR" sz="2400" b="1" dirty="0" smtClean="0">
                <a:effectLst/>
                <a:latin typeface="Arial" pitchFamily="34" charset="0"/>
                <a:cs typeface="Arial" pitchFamily="34" charset="0"/>
              </a:rPr>
              <a:t>CASE STUDY 5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manoeuvre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board, a person of inferior position says he can't 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orders 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 a woman, </a:t>
            </a:r>
            <a:r>
              <a:rPr lang="en-US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doesn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US" sz="18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fullfil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your orders and does what he thinks 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ignoring the safety of the ship, how would you react</a:t>
            </a:r>
            <a:r>
              <a:rPr lang="en-US" sz="1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tr-TR" sz="1800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16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	I would report the situation to the captain immediately and try to find a way out.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	I would demand his work onboard the ship will be terminated just after the </a:t>
            </a:r>
            <a:r>
              <a:rPr lang="en-US" sz="1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manoeuvre</a:t>
            </a: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	I would try to speak to him constructively without reporting the situation anywhere.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e)  I would feel bad and cry, maybe.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f)  Other (Please explain.)</a:t>
            </a:r>
          </a:p>
          <a:p>
            <a:pPr algn="just">
              <a:buNone/>
            </a:pPr>
            <a:endParaRPr lang="tr-TR" sz="1800" dirty="0" smtClean="0">
              <a:effectLst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 smtClean="0">
                <a:solidFill>
                  <a:srgbClr val="FFFFFF"/>
                </a:solidFill>
              </a:rPr>
              <a:t>6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24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1124744"/>
            <a:ext cx="7992888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CASE STUDY </a:t>
            </a:r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6</a:t>
            </a:r>
          </a:p>
          <a:p>
            <a:pPr algn="ctr"/>
            <a:endParaRPr lang="tr-TR" sz="2400" b="1" dirty="0" smtClean="0">
              <a:solidFill>
                <a:srgbClr val="FFC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FFFF"/>
                </a:solidFill>
              </a:rPr>
              <a:t>You are not invited to a party held after an intense period of inspection since you are a woman and you are ordered to keep watch instead. How would you react</a:t>
            </a:r>
            <a:r>
              <a:rPr lang="en-US" b="1" dirty="0" smtClean="0">
                <a:solidFill>
                  <a:srgbClr val="FFFFFF"/>
                </a:solidFill>
              </a:rPr>
              <a:t>?</a:t>
            </a:r>
            <a:endParaRPr lang="tr-TR" b="1" dirty="0" smtClean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FFFFFF"/>
                </a:solidFill>
              </a:rPr>
              <a:t>a</a:t>
            </a:r>
            <a:r>
              <a:rPr lang="en-US" sz="1600" dirty="0">
                <a:solidFill>
                  <a:srgbClr val="FFFFFF"/>
                </a:solidFill>
              </a:rPr>
              <a:t>) I wouldn’t complain about the situation and go on with my daily routine.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b) I would question this attitude against me.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c) I would do my work as I did before, but my relations with the staff wouldn’t be as they were before.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d) I would say this is not my shift and I won’t fulfil the duty.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e) I would make sure the senior staff will understand my anger because of this  discrimination.</a:t>
            </a:r>
          </a:p>
          <a:p>
            <a:pPr marL="342900" indent="-342900">
              <a:lnSpc>
                <a:spcPct val="150000"/>
              </a:lnSpc>
              <a:buFontTx/>
              <a:buAutoNum type="alphaLcParenR" startAt="5"/>
            </a:pPr>
            <a:r>
              <a:rPr lang="en-US" sz="1600" dirty="0" smtClean="0">
                <a:solidFill>
                  <a:srgbClr val="FFFFFF"/>
                </a:solidFill>
              </a:rPr>
              <a:t>I </a:t>
            </a:r>
            <a:r>
              <a:rPr lang="en-US" sz="1600" dirty="0">
                <a:solidFill>
                  <a:srgbClr val="FFFFFF"/>
                </a:solidFill>
              </a:rPr>
              <a:t>would feel bad and cry, maybe.    </a:t>
            </a:r>
            <a:r>
              <a:rPr lang="en-US" sz="1600" dirty="0" smtClean="0">
                <a:solidFill>
                  <a:srgbClr val="FFFFFF"/>
                </a:solidFill>
              </a:rPr>
              <a:t>                                                         </a:t>
            </a:r>
            <a:endParaRPr lang="tr-TR" sz="1600" dirty="0" smtClean="0">
              <a:solidFill>
                <a:srgbClr val="FFFFFF"/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AutoNum type="alphaLcParenR" startAt="5"/>
            </a:pPr>
            <a:r>
              <a:rPr lang="en-US" sz="1600" dirty="0" smtClean="0">
                <a:solidFill>
                  <a:srgbClr val="FFFFFF"/>
                </a:solidFill>
              </a:rPr>
              <a:t>Other </a:t>
            </a:r>
            <a:r>
              <a:rPr lang="en-US" sz="1600" dirty="0">
                <a:solidFill>
                  <a:srgbClr val="FFFFFF"/>
                </a:solidFill>
              </a:rPr>
              <a:t>(Please explain.)</a:t>
            </a:r>
          </a:p>
          <a:p>
            <a:endParaRPr lang="tr-TR" dirty="0" smtClean="0">
              <a:solidFill>
                <a:srgbClr val="FFFFFF"/>
              </a:solidFill>
            </a:endParaRPr>
          </a:p>
          <a:p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>
                <a:solidFill>
                  <a:srgbClr val="FFFFFF"/>
                </a:solidFill>
              </a:rPr>
              <a:t>7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46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5576" y="1340768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CASE STUDY 7</a:t>
            </a:r>
          </a:p>
          <a:p>
            <a:endParaRPr lang="tr-TR" sz="2400" dirty="0" smtClean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FFFFFF"/>
                </a:solidFill>
              </a:rPr>
              <a:t>You are constantly and deliberately subject to gender-oriented and unethical strong language on the pretext that this is only natural on a ship, how would you react</a:t>
            </a:r>
            <a:r>
              <a:rPr lang="en-US" b="1" dirty="0" smtClean="0">
                <a:solidFill>
                  <a:srgbClr val="FFFFFF"/>
                </a:solidFill>
              </a:rPr>
              <a:t>?</a:t>
            </a:r>
            <a:endParaRPr lang="tr-TR" b="1" dirty="0" smtClean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</a:pPr>
            <a:endParaRPr lang="tr-TR" b="1" dirty="0" smtClean="0">
              <a:solidFill>
                <a:srgbClr val="FFFF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FFFFFF"/>
                </a:solidFill>
              </a:rPr>
              <a:t>a</a:t>
            </a:r>
            <a:r>
              <a:rPr lang="en-US" sz="1600" dirty="0">
                <a:solidFill>
                  <a:srgbClr val="FFFFFF"/>
                </a:solidFill>
              </a:rPr>
              <a:t>) I would inform the captain of the situation.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b) I would directly inform the company of the situation.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c) I would ignore the situation and go on with my daily work.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d) I would retaliate.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e) I would talk to people behaving like this in private and try to find a solution.   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f)  I would leave the ship.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FFFFFF"/>
                </a:solidFill>
              </a:rPr>
              <a:t>g) Other. (Please explain.)</a:t>
            </a:r>
          </a:p>
          <a:p>
            <a:endParaRPr lang="tr-TR" dirty="0" smtClean="0">
              <a:solidFill>
                <a:srgbClr val="FFFFFF"/>
              </a:solidFill>
            </a:endParaRPr>
          </a:p>
          <a:p>
            <a:r>
              <a:rPr lang="tr-TR" dirty="0" smtClean="0">
                <a:solidFill>
                  <a:srgbClr val="FFFFFF"/>
                </a:solidFill>
              </a:rPr>
              <a:t> </a:t>
            </a:r>
            <a:endParaRPr lang="tr-TR" b="1" dirty="0" smtClean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 txBox="1">
            <a:spLocks/>
          </p:cNvSpPr>
          <p:nvPr/>
        </p:nvSpPr>
        <p:spPr>
          <a:xfrm>
            <a:off x="6876256" y="6381328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tr-TR" sz="1100" b="1" dirty="0">
                <a:solidFill>
                  <a:srgbClr val="FFFFFF"/>
                </a:solidFill>
              </a:rPr>
              <a:t>8</a:t>
            </a:r>
            <a:endParaRPr lang="en-US" sz="11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3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25275</TotalTime>
  <Words>1324</Words>
  <Application>Microsoft Office PowerPoint</Application>
  <PresentationFormat>On-screen Show (4:3)</PresentationFormat>
  <Paragraphs>133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Tahoma</vt:lpstr>
      <vt:lpstr>Times New Roman</vt:lpstr>
      <vt:lpstr>Wingdings</vt:lpstr>
      <vt:lpstr>Ocean</vt:lpstr>
      <vt:lpstr>PowerPoint Presentation</vt:lpstr>
      <vt:lpstr>GENDER IDENTITY MANAGEMENT AND LEADERSHIP CHAPTER VIII  CASE STUDIES    </vt:lpstr>
      <vt:lpstr>PowerPoint Presentation</vt:lpstr>
      <vt:lpstr>CASE STUDY 2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Tüdev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Taner Albayrak</dc:creator>
  <cp:lastModifiedBy>Pinar OZDEMIR</cp:lastModifiedBy>
  <cp:revision>1119</cp:revision>
  <dcterms:created xsi:type="dcterms:W3CDTF">2000-03-29T11:13:49Z</dcterms:created>
  <dcterms:modified xsi:type="dcterms:W3CDTF">2019-06-21T09:29:36Z</dcterms:modified>
</cp:coreProperties>
</file>