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1" r:id="rId1"/>
  </p:sldMasterIdLst>
  <p:notesMasterIdLst>
    <p:notesMasterId r:id="rId41"/>
  </p:notesMasterIdLst>
  <p:handoutMasterIdLst>
    <p:handoutMasterId r:id="rId42"/>
  </p:handoutMasterIdLst>
  <p:sldIdLst>
    <p:sldId id="1296" r:id="rId2"/>
    <p:sldId id="1326" r:id="rId3"/>
    <p:sldId id="1322" r:id="rId4"/>
    <p:sldId id="1323" r:id="rId5"/>
    <p:sldId id="1324" r:id="rId6"/>
    <p:sldId id="1325" r:id="rId7"/>
    <p:sldId id="1304" r:id="rId8"/>
    <p:sldId id="1433" r:id="rId9"/>
    <p:sldId id="1449" r:id="rId10"/>
    <p:sldId id="1431" r:id="rId11"/>
    <p:sldId id="1432" r:id="rId12"/>
    <p:sldId id="1328" r:id="rId13"/>
    <p:sldId id="1329" r:id="rId14"/>
    <p:sldId id="1330" r:id="rId15"/>
    <p:sldId id="1331" r:id="rId16"/>
    <p:sldId id="1332" r:id="rId17"/>
    <p:sldId id="1333" r:id="rId18"/>
    <p:sldId id="1334" r:id="rId19"/>
    <p:sldId id="1335" r:id="rId20"/>
    <p:sldId id="1336" r:id="rId21"/>
    <p:sldId id="1337" r:id="rId22"/>
    <p:sldId id="1338" r:id="rId23"/>
    <p:sldId id="1339" r:id="rId24"/>
    <p:sldId id="1450" r:id="rId25"/>
    <p:sldId id="1451" r:id="rId26"/>
    <p:sldId id="1452" r:id="rId27"/>
    <p:sldId id="1340" r:id="rId28"/>
    <p:sldId id="1341" r:id="rId29"/>
    <p:sldId id="1455" r:id="rId30"/>
    <p:sldId id="1342" r:id="rId31"/>
    <p:sldId id="1421" r:id="rId32"/>
    <p:sldId id="1459" r:id="rId33"/>
    <p:sldId id="1422" r:id="rId34"/>
    <p:sldId id="1456" r:id="rId35"/>
    <p:sldId id="1423" r:id="rId36"/>
    <p:sldId id="1457" r:id="rId37"/>
    <p:sldId id="1424" r:id="rId38"/>
    <p:sldId id="1458" r:id="rId39"/>
    <p:sldId id="1425" r:id="rId40"/>
  </p:sldIdLst>
  <p:sldSz cx="9144000" cy="6858000" type="screen4x3"/>
  <p:notesSz cx="9979025" cy="6834188"/>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53">
          <p15:clr>
            <a:srgbClr val="A4A3A4"/>
          </p15:clr>
        </p15:guide>
        <p15:guide id="2" pos="3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CC66"/>
    <a:srgbClr val="EFF9F9"/>
    <a:srgbClr val="00FFFF"/>
    <a:srgbClr val="99CC00"/>
    <a:srgbClr val="0033CC"/>
    <a:srgbClr val="FF0000"/>
    <a:srgbClr val="F4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59" autoAdjust="0"/>
    <p:restoredTop sz="73070" autoAdjust="0"/>
  </p:normalViewPr>
  <p:slideViewPr>
    <p:cSldViewPr>
      <p:cViewPr varScale="1">
        <p:scale>
          <a:sx n="49" d="100"/>
          <a:sy n="49" d="100"/>
        </p:scale>
        <p:origin x="21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74" d="100"/>
          <a:sy n="74" d="100"/>
        </p:scale>
        <p:origin x="-132" y="-102"/>
      </p:cViewPr>
      <p:guideLst>
        <p:guide orient="horz" pos="2153"/>
        <p:guide pos="3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4323378" cy="3418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tr-TR"/>
          </a:p>
        </p:txBody>
      </p:sp>
      <p:sp>
        <p:nvSpPr>
          <p:cNvPr id="168963" name="Rectangle 3"/>
          <p:cNvSpPr>
            <a:spLocks noGrp="1" noChangeArrowheads="1"/>
          </p:cNvSpPr>
          <p:nvPr>
            <p:ph type="dt" sz="quarter" idx="1"/>
          </p:nvPr>
        </p:nvSpPr>
        <p:spPr bwMode="auto">
          <a:xfrm>
            <a:off x="5652399" y="0"/>
            <a:ext cx="4325002" cy="3418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tr-TR"/>
          </a:p>
        </p:txBody>
      </p:sp>
      <p:sp>
        <p:nvSpPr>
          <p:cNvPr id="168964" name="Rectangle 4"/>
          <p:cNvSpPr>
            <a:spLocks noGrp="1" noChangeArrowheads="1"/>
          </p:cNvSpPr>
          <p:nvPr>
            <p:ph type="ftr" sz="quarter" idx="2"/>
          </p:nvPr>
        </p:nvSpPr>
        <p:spPr bwMode="auto">
          <a:xfrm>
            <a:off x="0" y="6490738"/>
            <a:ext cx="4323378" cy="3418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tr-TR"/>
          </a:p>
        </p:txBody>
      </p:sp>
      <p:sp>
        <p:nvSpPr>
          <p:cNvPr id="168965" name="Rectangle 5"/>
          <p:cNvSpPr>
            <a:spLocks noGrp="1" noChangeArrowheads="1"/>
          </p:cNvSpPr>
          <p:nvPr>
            <p:ph type="sldNum" sz="quarter" idx="3"/>
          </p:nvPr>
        </p:nvSpPr>
        <p:spPr bwMode="auto">
          <a:xfrm>
            <a:off x="5652399" y="6490738"/>
            <a:ext cx="4325002" cy="3418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0B32A7C-8AF4-4464-BC46-CCF0308E7B8D}" type="slidenum">
              <a:rPr lang="tr-TR"/>
              <a:pPr>
                <a:defRPr/>
              </a:pPr>
              <a:t>‹#›</a:t>
            </a:fld>
            <a:endParaRPr lang="tr-TR"/>
          </a:p>
        </p:txBody>
      </p:sp>
    </p:spTree>
    <p:extLst>
      <p:ext uri="{BB962C8B-B14F-4D97-AF65-F5344CB8AC3E}">
        <p14:creationId xmlns:p14="http://schemas.microsoft.com/office/powerpoint/2010/main" val="1450014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bwMode="auto">
          <a:xfrm>
            <a:off x="0" y="0"/>
            <a:ext cx="4323378" cy="3418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tr-TR"/>
          </a:p>
        </p:txBody>
      </p:sp>
      <p:sp>
        <p:nvSpPr>
          <p:cNvPr id="299011" name="Rectangle 3"/>
          <p:cNvSpPr>
            <a:spLocks noGrp="1" noChangeArrowheads="1"/>
          </p:cNvSpPr>
          <p:nvPr>
            <p:ph type="dt" idx="1"/>
          </p:nvPr>
        </p:nvSpPr>
        <p:spPr bwMode="auto">
          <a:xfrm>
            <a:off x="5652399" y="0"/>
            <a:ext cx="4325002" cy="3418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tr-TR"/>
          </a:p>
        </p:txBody>
      </p:sp>
      <p:sp>
        <p:nvSpPr>
          <p:cNvPr id="46084" name="Rectangle 4"/>
          <p:cNvSpPr>
            <a:spLocks noGrp="1" noRot="1" noChangeAspect="1" noChangeArrowheads="1" noTextEdit="1"/>
          </p:cNvSpPr>
          <p:nvPr>
            <p:ph type="sldImg" idx="2"/>
          </p:nvPr>
        </p:nvSpPr>
        <p:spPr bwMode="auto">
          <a:xfrm>
            <a:off x="3282950" y="512763"/>
            <a:ext cx="3417888" cy="2562225"/>
          </a:xfrm>
          <a:prstGeom prst="rect">
            <a:avLst/>
          </a:prstGeom>
          <a:noFill/>
          <a:ln w="9525">
            <a:solidFill>
              <a:srgbClr val="000000"/>
            </a:solidFill>
            <a:miter lim="800000"/>
            <a:headEnd/>
            <a:tailEnd/>
          </a:ln>
        </p:spPr>
      </p:sp>
      <p:sp>
        <p:nvSpPr>
          <p:cNvPr id="299013" name="Rectangle 5"/>
          <p:cNvSpPr>
            <a:spLocks noGrp="1" noChangeArrowheads="1"/>
          </p:cNvSpPr>
          <p:nvPr>
            <p:ph type="body" sz="quarter" idx="3"/>
          </p:nvPr>
        </p:nvSpPr>
        <p:spPr bwMode="auto">
          <a:xfrm>
            <a:off x="997578" y="3246161"/>
            <a:ext cx="7983870" cy="3075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p>
        </p:txBody>
      </p:sp>
      <p:sp>
        <p:nvSpPr>
          <p:cNvPr id="299014" name="Rectangle 6"/>
          <p:cNvSpPr>
            <a:spLocks noGrp="1" noChangeArrowheads="1"/>
          </p:cNvSpPr>
          <p:nvPr>
            <p:ph type="ftr" sz="quarter" idx="4"/>
          </p:nvPr>
        </p:nvSpPr>
        <p:spPr bwMode="auto">
          <a:xfrm>
            <a:off x="0" y="6490738"/>
            <a:ext cx="4323378" cy="3418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tr-TR"/>
          </a:p>
        </p:txBody>
      </p:sp>
      <p:sp>
        <p:nvSpPr>
          <p:cNvPr id="299015" name="Rectangle 7"/>
          <p:cNvSpPr>
            <a:spLocks noGrp="1" noChangeArrowheads="1"/>
          </p:cNvSpPr>
          <p:nvPr>
            <p:ph type="sldNum" sz="quarter" idx="5"/>
          </p:nvPr>
        </p:nvSpPr>
        <p:spPr bwMode="auto">
          <a:xfrm>
            <a:off x="5652399" y="6490738"/>
            <a:ext cx="4325002" cy="3418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C5F69A7-BB6B-4972-A66D-B37668A31147}" type="slidenum">
              <a:rPr lang="tr-TR"/>
              <a:pPr>
                <a:defRPr/>
              </a:pPr>
              <a:t>‹#›</a:t>
            </a:fld>
            <a:endParaRPr lang="tr-TR"/>
          </a:p>
        </p:txBody>
      </p:sp>
    </p:spTree>
    <p:extLst>
      <p:ext uri="{BB962C8B-B14F-4D97-AF65-F5344CB8AC3E}">
        <p14:creationId xmlns:p14="http://schemas.microsoft.com/office/powerpoint/2010/main" val="39135740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3</a:t>
            </a:fld>
            <a:endParaRPr lang="tr-TR">
              <a:solidFill>
                <a:srgbClr val="000000"/>
              </a:solidFill>
            </a:endParaRPr>
          </a:p>
        </p:txBody>
      </p:sp>
    </p:spTree>
    <p:extLst>
      <p:ext uri="{BB962C8B-B14F-4D97-AF65-F5344CB8AC3E}">
        <p14:creationId xmlns:p14="http://schemas.microsoft.com/office/powerpoint/2010/main" val="168592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effectLst/>
                <a:latin typeface="Arial" charset="0"/>
                <a:ea typeface="+mn-ea"/>
                <a:cs typeface="+mn-cs"/>
              </a:rPr>
              <a:t>In the Human Resource (HR) literature, it is usually conceptualised in terms of differences of particular relevance to issues of identity, that is; gender, age, ethnicity, disability and sexual orientation.</a:t>
            </a:r>
            <a:r>
              <a:rPr lang="tr-TR" sz="1200" kern="1200" baseline="0" dirty="0">
                <a:solidFill>
                  <a:schemeClr val="tx1"/>
                </a:solidFill>
                <a:effectLst/>
                <a:latin typeface="Arial" charset="0"/>
                <a:ea typeface="+mn-ea"/>
                <a:cs typeface="+mn-cs"/>
              </a:rPr>
              <a:t> D</a:t>
            </a:r>
            <a:r>
              <a:rPr lang="tr-TR" sz="1200" kern="1200" dirty="0">
                <a:solidFill>
                  <a:schemeClr val="tx1"/>
                </a:solidFill>
                <a:effectLst/>
                <a:latin typeface="Arial" charset="0"/>
                <a:ea typeface="+mn-ea"/>
                <a:cs typeface="+mn-cs"/>
              </a:rPr>
              <a:t>iversity is increasingly perceived as an important issue in the context of business management.</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12</a:t>
            </a:fld>
            <a:endParaRPr lang="tr-TR">
              <a:solidFill>
                <a:srgbClr val="000000"/>
              </a:solidFill>
            </a:endParaRPr>
          </a:p>
        </p:txBody>
      </p:sp>
    </p:spTree>
    <p:extLst>
      <p:ext uri="{BB962C8B-B14F-4D97-AF65-F5344CB8AC3E}">
        <p14:creationId xmlns:p14="http://schemas.microsoft.com/office/powerpoint/2010/main" val="278066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latin typeface="Arial" charset="0"/>
                <a:ea typeface="+mn-ea"/>
                <a:cs typeface="+mn-cs"/>
              </a:rPr>
              <a:t>Apparently, managing and valuing diversity is a key component of effective people management, which can not only improve workplace productivity, but also contribute significantly to the strategic objectives of human resource management.</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13</a:t>
            </a:fld>
            <a:endParaRPr lang="tr-TR">
              <a:solidFill>
                <a:srgbClr val="000000"/>
              </a:solidFill>
            </a:endParaRPr>
          </a:p>
        </p:txBody>
      </p:sp>
    </p:spTree>
    <p:extLst>
      <p:ext uri="{BB962C8B-B14F-4D97-AF65-F5344CB8AC3E}">
        <p14:creationId xmlns:p14="http://schemas.microsoft.com/office/powerpoint/2010/main" val="225491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effectLst/>
                <a:latin typeface="Arial" charset="0"/>
                <a:ea typeface="+mn-ea"/>
                <a:cs typeface="+mn-cs"/>
              </a:rPr>
              <a:t>Human differences are categorized in different ways by various authors. In a framework called “dimensions of diversity,” differences are identified as primary and secondary human differences. Primary differences are in-born and have a life-long impact on people’s lives.  They include race, gender, sexual orientation, physical and mental ability, ethnicity, and age.  Secondary differences are more changeable, less visible, and have a less-sustained impact on people’s lives.  They include religion, class, income, education, and other human differences.</a:t>
            </a:r>
          </a:p>
          <a:p>
            <a:endParaRPr lang="tr-TR" dirty="0"/>
          </a:p>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14</a:t>
            </a:fld>
            <a:endParaRPr lang="tr-TR">
              <a:solidFill>
                <a:srgbClr val="000000"/>
              </a:solidFill>
            </a:endParaRPr>
          </a:p>
        </p:txBody>
      </p:sp>
    </p:spTree>
    <p:extLst>
      <p:ext uri="{BB962C8B-B14F-4D97-AF65-F5344CB8AC3E}">
        <p14:creationId xmlns:p14="http://schemas.microsoft.com/office/powerpoint/2010/main" val="270953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effectLst/>
                <a:latin typeface="Arial" charset="0"/>
                <a:ea typeface="+mn-ea"/>
                <a:cs typeface="+mn-cs"/>
              </a:rPr>
              <a:t>People are different from each other, as well, in their range of responses about diversity and oppressions issues in terms of:  ideas, behaviors, attitudes, physical sensations, feelings, and core values.  These areas of response are the aspects of human experience which define reality.  The aspects of human experience, when they are combined with levels of human system, are referred as “dimensions of diversity”. These aspects of human experience apply to groups, organizations, communities, and society, as well, as individuals.</a:t>
            </a:r>
          </a:p>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15</a:t>
            </a:fld>
            <a:endParaRPr lang="tr-TR">
              <a:solidFill>
                <a:srgbClr val="000000"/>
              </a:solidFill>
            </a:endParaRPr>
          </a:p>
        </p:txBody>
      </p:sp>
    </p:spTree>
    <p:extLst>
      <p:ext uri="{BB962C8B-B14F-4D97-AF65-F5344CB8AC3E}">
        <p14:creationId xmlns:p14="http://schemas.microsoft.com/office/powerpoint/2010/main" val="2417701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effectLst/>
                <a:latin typeface="Arial" charset="0"/>
                <a:ea typeface="+mn-ea"/>
                <a:cs typeface="+mn-cs"/>
              </a:rPr>
              <a:t>Levels of Human System </a:t>
            </a:r>
          </a:p>
          <a:p>
            <a:r>
              <a:rPr lang="tr-TR" sz="1200" kern="1200" dirty="0">
                <a:solidFill>
                  <a:schemeClr val="tx1"/>
                </a:solidFill>
                <a:effectLst/>
                <a:latin typeface="Arial" charset="0"/>
                <a:ea typeface="+mn-ea"/>
                <a:cs typeface="+mn-cs"/>
              </a:rPr>
              <a:t>Personal, intrapersonal, interpersonal work in the groups can play an important role in diversity and oppression issues. There are also some consequences for group and inter-group, organization, community, and society experience concerning diversity and oppression issues. The experiences of individuals affect their involvement and membership in groups, organizations, and society. That’s why all levels of human system should be taken into consideration while studying diversity and oppression issues. </a:t>
            </a:r>
          </a:p>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16</a:t>
            </a:fld>
            <a:endParaRPr lang="tr-TR">
              <a:solidFill>
                <a:srgbClr val="000000"/>
              </a:solidFill>
            </a:endParaRPr>
          </a:p>
        </p:txBody>
      </p:sp>
    </p:spTree>
    <p:extLst>
      <p:ext uri="{BB962C8B-B14F-4D97-AF65-F5344CB8AC3E}">
        <p14:creationId xmlns:p14="http://schemas.microsoft.com/office/powerpoint/2010/main" val="95686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err="1">
                <a:solidFill>
                  <a:schemeClr val="tx1"/>
                </a:solidFill>
                <a:effectLst/>
                <a:latin typeface="Arial" charset="0"/>
                <a:ea typeface="+mn-ea"/>
                <a:cs typeface="+mn-cs"/>
              </a:rPr>
              <a:t>Elements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Culture</a:t>
            </a:r>
            <a:endParaRPr lang="tr-TR" sz="1200" kern="1200" dirty="0">
              <a:solidFill>
                <a:schemeClr val="tx1"/>
              </a:solidFill>
              <a:effectLst/>
              <a:latin typeface="Arial" charset="0"/>
              <a:ea typeface="+mn-ea"/>
              <a:cs typeface="+mn-cs"/>
            </a:endParaRPr>
          </a:p>
          <a:p>
            <a:r>
              <a:rPr lang="tr-TR" sz="1200" kern="1200" dirty="0">
                <a:solidFill>
                  <a:schemeClr val="tx1"/>
                </a:solidFill>
                <a:effectLst/>
                <a:latin typeface="Arial" charset="0"/>
                <a:ea typeface="+mn-ea"/>
                <a:cs typeface="+mn-cs"/>
              </a:rPr>
              <a:t>Different individuals have different cultures. These cultural differences also apply to group cultures, organization cultures, and societal/national cultures. The building blocks for defining and understanding culture and cultural differences are the elements of culture – cultural differences in, for example, power status, authority, leadership, language, time, space, intimacy, laws, regulations, rules, norms, standards, structure, values, beliefs, assumptions, ideology and ways of making meaning, rewards and punishments, and spirituality.</a:t>
            </a:r>
          </a:p>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17</a:t>
            </a:fld>
            <a:endParaRPr lang="tr-TR">
              <a:solidFill>
                <a:srgbClr val="000000"/>
              </a:solidFill>
            </a:endParaRPr>
          </a:p>
        </p:txBody>
      </p:sp>
    </p:spTree>
    <p:extLst>
      <p:ext uri="{BB962C8B-B14F-4D97-AF65-F5344CB8AC3E}">
        <p14:creationId xmlns:p14="http://schemas.microsoft.com/office/powerpoint/2010/main" val="259525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err="1">
                <a:solidFill>
                  <a:schemeClr val="tx1"/>
                </a:solidFill>
                <a:effectLst/>
                <a:latin typeface="Arial" charset="0"/>
                <a:ea typeface="+mn-ea"/>
                <a:cs typeface="+mn-cs"/>
              </a:rPr>
              <a:t>Some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studies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concluded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heterogeneous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consider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perspectives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produce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higher-quality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solutions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homogeneous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Others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contended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heterogeneous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show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lower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integration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higher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dissatisfaction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turnover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homogeneous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Two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perspectives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shaped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research</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impacts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One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perspective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based</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information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decision-making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theories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argues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can </a:t>
            </a:r>
            <a:r>
              <a:rPr lang="tr-TR" sz="1200" kern="1200" dirty="0" err="1">
                <a:solidFill>
                  <a:schemeClr val="tx1"/>
                </a:solidFill>
                <a:effectLst/>
                <a:latin typeface="Arial" charset="0"/>
                <a:ea typeface="+mn-ea"/>
                <a:cs typeface="+mn-cs"/>
              </a:rPr>
              <a:t>benefit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providing</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broad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range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ideas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skills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insights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can </a:t>
            </a:r>
            <a:r>
              <a:rPr lang="tr-TR" sz="1200" kern="1200" dirty="0" err="1">
                <a:solidFill>
                  <a:schemeClr val="tx1"/>
                </a:solidFill>
                <a:effectLst/>
                <a:latin typeface="Arial" charset="0"/>
                <a:ea typeface="+mn-ea"/>
                <a:cs typeface="+mn-cs"/>
              </a:rPr>
              <a:t>improve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capabilities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solve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problems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make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better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decisions</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perspective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based</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social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categorization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identity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theories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similarity-attraction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paradigm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contends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burden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high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costs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coordination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conflict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resolution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compromising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effectiveness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given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people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distinguish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between</a:t>
            </a:r>
            <a:r>
              <a:rPr lang="tr-TR" sz="1200" kern="1200" dirty="0">
                <a:solidFill>
                  <a:schemeClr val="tx1"/>
                </a:solidFill>
                <a:effectLst/>
                <a:latin typeface="Arial" charset="0"/>
                <a:ea typeface="+mn-ea"/>
                <a:cs typeface="+mn-cs"/>
              </a:rPr>
              <a:t> in-</a:t>
            </a:r>
            <a:r>
              <a:rPr lang="tr-TR" sz="1200" kern="1200" dirty="0" err="1">
                <a:solidFill>
                  <a:schemeClr val="tx1"/>
                </a:solidFill>
                <a:effectLst/>
                <a:latin typeface="Arial" charset="0"/>
                <a:ea typeface="+mn-ea"/>
                <a:cs typeface="+mn-cs"/>
              </a:rPr>
              <a:t>group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out-group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members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cause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conflicts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miscommunication</a:t>
            </a:r>
            <a:r>
              <a:rPr lang="tr-TR" sz="1200" kern="1200" dirty="0">
                <a:solidFill>
                  <a:schemeClr val="tx1"/>
                </a:solidFill>
                <a:effectLst/>
                <a:latin typeface="Arial" charset="0"/>
                <a:ea typeface="+mn-ea"/>
                <a:cs typeface="+mn-cs"/>
              </a:rPr>
              <a:t>.</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18</a:t>
            </a:fld>
            <a:endParaRPr lang="tr-TR">
              <a:solidFill>
                <a:srgbClr val="000000"/>
              </a:solidFill>
            </a:endParaRPr>
          </a:p>
        </p:txBody>
      </p:sp>
    </p:spTree>
    <p:extLst>
      <p:ext uri="{BB962C8B-B14F-4D97-AF65-F5344CB8AC3E}">
        <p14:creationId xmlns:p14="http://schemas.microsoft.com/office/powerpoint/2010/main" val="313121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involves</a:t>
            </a:r>
            <a:r>
              <a:rPr lang="tr-TR" sz="1200" kern="1200" dirty="0">
                <a:solidFill>
                  <a:schemeClr val="tx1"/>
                </a:solidFill>
                <a:effectLst/>
                <a:latin typeface="Arial" charset="0"/>
                <a:ea typeface="+mn-ea"/>
                <a:cs typeface="+mn-cs"/>
              </a:rPr>
              <a:t> how </a:t>
            </a:r>
            <a:r>
              <a:rPr lang="tr-TR" sz="1200" kern="1200" dirty="0" err="1">
                <a:solidFill>
                  <a:schemeClr val="tx1"/>
                </a:solidFill>
                <a:effectLst/>
                <a:latin typeface="Arial" charset="0"/>
                <a:ea typeface="+mn-ea"/>
                <a:cs typeface="+mn-cs"/>
              </a:rPr>
              <a:t>people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perceive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others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themselves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can </a:t>
            </a:r>
            <a:r>
              <a:rPr lang="tr-TR" sz="1200" kern="1200" dirty="0" err="1">
                <a:solidFill>
                  <a:schemeClr val="tx1"/>
                </a:solidFill>
                <a:effectLst/>
                <a:latin typeface="Arial" charset="0"/>
                <a:ea typeface="+mn-ea"/>
                <a:cs typeface="+mn-cs"/>
              </a:rPr>
              <a:t>affect</a:t>
            </a:r>
            <a:r>
              <a:rPr lang="tr-TR" sz="1200" kern="1200" dirty="0">
                <a:solidFill>
                  <a:schemeClr val="tx1"/>
                </a:solidFill>
                <a:effectLst/>
                <a:latin typeface="Arial" charset="0"/>
                <a:ea typeface="+mn-ea"/>
                <a:cs typeface="+mn-cs"/>
              </a:rPr>
              <a:t> how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interact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colleagues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can </a:t>
            </a:r>
            <a:r>
              <a:rPr lang="tr-TR" sz="1200" kern="1200" dirty="0" err="1">
                <a:solidFill>
                  <a:schemeClr val="tx1"/>
                </a:solidFill>
                <a:effectLst/>
                <a:latin typeface="Arial" charset="0"/>
                <a:ea typeface="+mn-ea"/>
                <a:cs typeface="+mn-cs"/>
              </a:rPr>
              <a:t>either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cause</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bond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form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introduce</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gap</a:t>
            </a:r>
            <a:r>
              <a:rPr lang="tr-TR" sz="1200" kern="1200" dirty="0">
                <a:solidFill>
                  <a:schemeClr val="tx1"/>
                </a:solidFill>
                <a:effectLst/>
                <a:latin typeface="Arial" charset="0"/>
                <a:ea typeface="+mn-ea"/>
                <a:cs typeface="+mn-cs"/>
              </a:rPr>
              <a:t>. </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19</a:t>
            </a:fld>
            <a:endParaRPr lang="tr-TR">
              <a:solidFill>
                <a:srgbClr val="000000"/>
              </a:solidFill>
            </a:endParaRPr>
          </a:p>
        </p:txBody>
      </p:sp>
    </p:spTree>
    <p:extLst>
      <p:ext uri="{BB962C8B-B14F-4D97-AF65-F5344CB8AC3E}">
        <p14:creationId xmlns:p14="http://schemas.microsoft.com/office/powerpoint/2010/main" val="301575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latin typeface="Arial" charset="0"/>
                <a:ea typeface="+mn-ea"/>
                <a:cs typeface="+mn-cs"/>
              </a:rPr>
              <a:t>Advantages of Diversity in the Workplace</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latin typeface="Arial" charset="0"/>
                <a:ea typeface="+mn-ea"/>
                <a:cs typeface="+mn-cs"/>
              </a:rPr>
              <a:t>1. Increased creativity: When people from different cultures, backgrounds and with different beliefs come together to work for a common goal, increased creativity can be achieved. What is already artistic can become even better. What already works can evolve into something else.	</a:t>
            </a:r>
          </a:p>
          <a:p>
            <a:r>
              <a:rPr lang="tr-TR" sz="1200" kern="1200" dirty="0">
                <a:solidFill>
                  <a:schemeClr val="tx1"/>
                </a:solidFill>
                <a:latin typeface="Arial" charset="0"/>
                <a:ea typeface="+mn-ea"/>
                <a:cs typeface="+mn-cs"/>
              </a:rPr>
              <a:t>2. Increased adaptability: In order to address problems of workplace diversity, an organization has to develop a variety of solutions, forcing them to adapt to a diverse workforce. It will be a long process, but totally worth it. Moreover, people from diverse backgrounds can provide ideas for adapting to ever-changing customer demands and fluctuating markets.</a:t>
            </a:r>
          </a:p>
          <a:p>
            <a:r>
              <a:rPr lang="tr-TR" sz="1200" kern="1200" dirty="0">
                <a:solidFill>
                  <a:schemeClr val="tx1"/>
                </a:solidFill>
                <a:latin typeface="Arial" charset="0"/>
                <a:ea typeface="+mn-ea"/>
                <a:cs typeface="+mn-cs"/>
              </a:rPr>
              <a:t>3. Melting Pot of ideas: No two people think exactly alike, and a company that knows how to exploit varying viewpoints of each individual can create a large pool of ideas and experiences. They can then draw from the pool strategies to effectively deal with business concerns and customer needs. </a:t>
            </a:r>
          </a:p>
          <a:p>
            <a:r>
              <a:rPr lang="tr-TR" sz="1200" kern="1200" dirty="0">
                <a:solidFill>
                  <a:schemeClr val="tx1"/>
                </a:solidFill>
                <a:latin typeface="Arial" charset="0"/>
                <a:ea typeface="+mn-ea"/>
                <a:cs typeface="+mn-cs"/>
              </a:rPr>
              <a:t>4. Increased productivity: Globalization and internalization are two of the gifts that workforce diversity brings to the table, which is why foreign executives are very successful in the corporate world in America, while citizens from Europe find their place in high-level jobs. Put them together in one place and what you get is increased productivity.</a:t>
            </a:r>
          </a:p>
          <a:p>
            <a:r>
              <a:rPr lang="tr-TR" sz="1200" kern="1200" dirty="0">
                <a:solidFill>
                  <a:schemeClr val="tx1"/>
                </a:solidFill>
                <a:latin typeface="Arial" charset="0"/>
                <a:ea typeface="+mn-ea"/>
                <a:cs typeface="+mn-cs"/>
              </a:rPr>
              <a:t> 5. Increased range of services: A diverse collection of people with different experiences, skills, cultural understanding, languages and other differences enables a company to provide customers services on a global basis. </a:t>
            </a:r>
          </a:p>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20</a:t>
            </a:fld>
            <a:endParaRPr lang="tr-TR"/>
          </a:p>
        </p:txBody>
      </p:sp>
    </p:spTree>
    <p:extLst>
      <p:ext uri="{BB962C8B-B14F-4D97-AF65-F5344CB8AC3E}">
        <p14:creationId xmlns:p14="http://schemas.microsoft.com/office/powerpoint/2010/main" val="1135054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latin typeface="Arial" charset="0"/>
                <a:ea typeface="+mn-ea"/>
                <a:cs typeface="+mn-cs"/>
              </a:rPr>
              <a:t>Disadvantages of Diversity in the Workplace</a:t>
            </a:r>
          </a:p>
          <a:p>
            <a:r>
              <a:rPr lang="tr-TR" sz="1200" kern="1200" dirty="0">
                <a:solidFill>
                  <a:schemeClr val="tx1"/>
                </a:solidFill>
                <a:latin typeface="Arial" charset="0"/>
                <a:ea typeface="+mn-ea"/>
                <a:cs typeface="+mn-cs"/>
              </a:rPr>
              <a:t> </a:t>
            </a:r>
          </a:p>
          <a:p>
            <a:r>
              <a:rPr lang="tr-TR" sz="1200" kern="1200" dirty="0">
                <a:solidFill>
                  <a:schemeClr val="tx1"/>
                </a:solidFill>
                <a:latin typeface="Arial" charset="0"/>
                <a:ea typeface="+mn-ea"/>
                <a:cs typeface="+mn-cs"/>
              </a:rPr>
              <a:t>1. Communication Issues</a:t>
            </a:r>
          </a:p>
          <a:p>
            <a:r>
              <a:rPr lang="tr-TR" sz="1200" kern="1200" dirty="0">
                <a:solidFill>
                  <a:schemeClr val="tx1"/>
                </a:solidFill>
                <a:latin typeface="Arial" charset="0"/>
                <a:ea typeface="+mn-ea"/>
                <a:cs typeface="+mn-cs"/>
              </a:rPr>
              <a:t>Effective communication is a driving factor for success. Unfortunately, diversity can be in the way, and can directly impact productivity because of a lack of cohesiveness. This explains why some companies catering to international customers hire multilingual or bilingual customer service reps. It is easier for Spanish-speaking customers, for example, to communicate with someone who understands their culture and knows their native language. So unless effective communication is achieved, workplace diversity can be a problem.</a:t>
            </a:r>
          </a:p>
          <a:p>
            <a:r>
              <a:rPr lang="tr-TR" sz="1200" kern="1200" dirty="0">
                <a:solidFill>
                  <a:schemeClr val="tx1"/>
                </a:solidFill>
                <a:latin typeface="Arial" charset="0"/>
                <a:ea typeface="+mn-ea"/>
                <a:cs typeface="+mn-cs"/>
              </a:rPr>
              <a:t> </a:t>
            </a:r>
          </a:p>
          <a:p>
            <a:r>
              <a:rPr lang="tr-TR" sz="1200" kern="1200" dirty="0">
                <a:solidFill>
                  <a:schemeClr val="tx1"/>
                </a:solidFill>
                <a:latin typeface="Arial" charset="0"/>
                <a:ea typeface="+mn-ea"/>
                <a:cs typeface="+mn-cs"/>
              </a:rPr>
              <a:t>2. Lack of freedom of speech</a:t>
            </a:r>
          </a:p>
          <a:p>
            <a:r>
              <a:rPr lang="tr-TR" sz="1200" kern="1200" dirty="0">
                <a:solidFill>
                  <a:schemeClr val="tx1"/>
                </a:solidFill>
                <a:latin typeface="Arial" charset="0"/>
                <a:ea typeface="+mn-ea"/>
                <a:cs typeface="+mn-cs"/>
              </a:rPr>
              <a:t>In a diverse workplace, an employee must be sensitive to others’ race, cultural background, beliefs, etc. So you don’t just crack jokes about the Chinese or Indians, because it won’t be as acceptable as when a stand-up comedian would do it. People can’t freely state their opinions or tell stories whenever they want for fear of being judged as discriminating. So it’s not only effective communication that is a disadvantage in a diverse workplace, but also freedom of speech. Imagine working in an environment where you need to always tread carefully. Not exactly a fun and attractive workplace.</a:t>
            </a:r>
          </a:p>
          <a:p>
            <a:r>
              <a:rPr lang="tr-TR" sz="1200" kern="1200" dirty="0">
                <a:solidFill>
                  <a:schemeClr val="tx1"/>
                </a:solidFill>
                <a:latin typeface="Arial" charset="0"/>
                <a:ea typeface="+mn-ea"/>
                <a:cs typeface="+mn-cs"/>
              </a:rPr>
              <a:t> </a:t>
            </a:r>
          </a:p>
          <a:p>
            <a:r>
              <a:rPr lang="tr-TR" sz="1200" kern="1200" dirty="0">
                <a:solidFill>
                  <a:schemeClr val="tx1"/>
                </a:solidFill>
                <a:latin typeface="Arial" charset="0"/>
                <a:ea typeface="+mn-ea"/>
                <a:cs typeface="+mn-cs"/>
              </a:rPr>
              <a:t>3. Increased cost of training</a:t>
            </a:r>
          </a:p>
          <a:p>
            <a:r>
              <a:rPr lang="tr-TR" sz="1200" kern="1200" dirty="0">
                <a:solidFill>
                  <a:schemeClr val="tx1"/>
                </a:solidFill>
                <a:latin typeface="Arial" charset="0"/>
                <a:ea typeface="+mn-ea"/>
                <a:cs typeface="+mn-cs"/>
              </a:rPr>
              <a:t>Apart from the usual training, an organization must invest in seminars, programs and lectures designed to promote diversity in the workplace. If unity is to be achieved, such training is essential as they will teach employees how to accept thoughts, ideas and personalities of others in the workplace. It will also provide information on how to deal with prejudice and conflict in a civilized and professional manner. As it is possible that you are likely to continue hiring employees, you will continue to spend on training.</a:t>
            </a:r>
          </a:p>
          <a:p>
            <a:r>
              <a:rPr lang="tr-TR" sz="1200" kern="1200" dirty="0">
                <a:solidFill>
                  <a:schemeClr val="tx1"/>
                </a:solidFill>
                <a:latin typeface="Arial" charset="0"/>
                <a:ea typeface="+mn-ea"/>
                <a:cs typeface="+mn-cs"/>
              </a:rPr>
              <a:t> </a:t>
            </a:r>
          </a:p>
          <a:p>
            <a:r>
              <a:rPr lang="tr-TR" sz="1200" kern="1200" dirty="0">
                <a:solidFill>
                  <a:schemeClr val="tx1"/>
                </a:solidFill>
                <a:latin typeface="Arial" charset="0"/>
                <a:ea typeface="+mn-ea"/>
                <a:cs typeface="+mn-cs"/>
              </a:rPr>
              <a:t>4. Integration issues</a:t>
            </a:r>
          </a:p>
          <a:p>
            <a:r>
              <a:rPr lang="tr-TR" sz="1200" kern="1200" dirty="0">
                <a:solidFill>
                  <a:schemeClr val="tx1"/>
                </a:solidFill>
                <a:latin typeface="Arial" charset="0"/>
                <a:ea typeface="+mn-ea"/>
                <a:cs typeface="+mn-cs"/>
              </a:rPr>
              <a:t>Even in a non-diverse workplace exclusive social groups or cliques naturally happens, more so in a diverse workforce. When such groups form, informal divisions can occur, which will impede social integration. It will also lead to a situation where culturally diverse employees will avoid each other. This can hinder the effective sharing of knowledge, experience, skills, resulting in decreased productivity, team efficacy, and business growth.</a:t>
            </a:r>
          </a:p>
          <a:p>
            <a:r>
              <a:rPr lang="tr-TR" sz="1200" kern="1200" dirty="0">
                <a:solidFill>
                  <a:schemeClr val="tx1"/>
                </a:solidFill>
                <a:latin typeface="Arial" charset="0"/>
                <a:ea typeface="+mn-ea"/>
                <a:cs typeface="+mn-cs"/>
              </a:rPr>
              <a:t> </a:t>
            </a:r>
          </a:p>
          <a:p>
            <a:r>
              <a:rPr lang="tr-TR" sz="1200" kern="1200" dirty="0">
                <a:solidFill>
                  <a:schemeClr val="tx1"/>
                </a:solidFill>
                <a:latin typeface="Arial" charset="0"/>
                <a:ea typeface="+mn-ea"/>
                <a:cs typeface="+mn-cs"/>
              </a:rPr>
              <a:t>5. Increased competition</a:t>
            </a:r>
          </a:p>
          <a:p>
            <a:r>
              <a:rPr lang="tr-TR" sz="1200" kern="1200" dirty="0">
                <a:solidFill>
                  <a:schemeClr val="tx1"/>
                </a:solidFill>
                <a:latin typeface="Arial" charset="0"/>
                <a:ea typeface="+mn-ea"/>
                <a:cs typeface="+mn-cs"/>
              </a:rPr>
              <a:t>Competition in the workplace is good as it can drive success and higher productivity. But when employees do not accept other culture, they are likely to compete against each other, rather than become collaborative members of a team. This results in divisions where people prefer to work separately, prolonging the process of task or project completion. This can have a negative impact on business because progress will be slow moving. There is strength in numbers, after all.</a:t>
            </a:r>
          </a:p>
          <a:p>
            <a:r>
              <a:rPr lang="tr-TR" sz="1200" kern="1200" dirty="0">
                <a:solidFill>
                  <a:schemeClr val="tx1"/>
                </a:solidFill>
                <a:latin typeface="Arial" charset="0"/>
                <a:ea typeface="+mn-ea"/>
                <a:cs typeface="+mn-cs"/>
              </a:rPr>
              <a:t> </a:t>
            </a:r>
          </a:p>
          <a:p>
            <a:r>
              <a:rPr lang="tr-TR" sz="1200" kern="1200" dirty="0">
                <a:solidFill>
                  <a:schemeClr val="tx1"/>
                </a:solidFill>
                <a:latin typeface="Arial" charset="0"/>
                <a:ea typeface="+mn-ea"/>
                <a:cs typeface="+mn-cs"/>
              </a:rPr>
              <a:t>6. Breeds disrespect</a:t>
            </a:r>
          </a:p>
          <a:p>
            <a:r>
              <a:rPr lang="tr-TR" sz="1200" kern="1200" dirty="0">
                <a:solidFill>
                  <a:schemeClr val="tx1"/>
                </a:solidFill>
                <a:latin typeface="Arial" charset="0"/>
                <a:ea typeface="+mn-ea"/>
                <a:cs typeface="+mn-cs"/>
              </a:rPr>
              <a:t>The same people who don’t accept other cultures are likely to openly show disrespect and indifference. This can lead to unnecessary tension and can inhibit communication in the workplace. The problem with a highly tense or hostile workplace is that everyone is affected, including those that accept and respect diversity in the workplace.</a:t>
            </a:r>
          </a:p>
          <a:p>
            <a:r>
              <a:rPr lang="tr-TR" sz="1200" kern="1200" dirty="0">
                <a:solidFill>
                  <a:schemeClr val="tx1"/>
                </a:solidFill>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21</a:t>
            </a:fld>
            <a:endParaRPr lang="tr-TR">
              <a:solidFill>
                <a:srgbClr val="000000"/>
              </a:solidFill>
            </a:endParaRPr>
          </a:p>
        </p:txBody>
      </p:sp>
    </p:spTree>
    <p:extLst>
      <p:ext uri="{BB962C8B-B14F-4D97-AF65-F5344CB8AC3E}">
        <p14:creationId xmlns:p14="http://schemas.microsoft.com/office/powerpoint/2010/main" val="266360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4</a:t>
            </a:fld>
            <a:endParaRPr lang="tr-TR"/>
          </a:p>
        </p:txBody>
      </p:sp>
    </p:spTree>
    <p:extLst>
      <p:ext uri="{BB962C8B-B14F-4D97-AF65-F5344CB8AC3E}">
        <p14:creationId xmlns:p14="http://schemas.microsoft.com/office/powerpoint/2010/main" val="2905069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In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business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community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companies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pay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focus</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look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ways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reap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opportunities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offered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as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acknowledge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has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potential</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yielding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greater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productivity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competitive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advantages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Apparently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managing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valuing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is a </a:t>
            </a:r>
            <a:r>
              <a:rPr lang="tr-TR" sz="1200" kern="1200" dirty="0" err="1">
                <a:solidFill>
                  <a:schemeClr val="tx1"/>
                </a:solidFill>
                <a:effectLst/>
                <a:latin typeface="Arial" charset="0"/>
                <a:ea typeface="+mn-ea"/>
                <a:cs typeface="+mn-cs"/>
              </a:rPr>
              <a:t>key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component</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effective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people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management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not </a:t>
            </a:r>
            <a:r>
              <a:rPr lang="tr-TR" sz="1200" kern="1200" dirty="0" err="1">
                <a:solidFill>
                  <a:schemeClr val="tx1"/>
                </a:solidFill>
                <a:effectLst/>
                <a:latin typeface="Arial" charset="0"/>
                <a:ea typeface="+mn-ea"/>
                <a:cs typeface="+mn-cs"/>
              </a:rPr>
              <a:t>only</a:t>
            </a:r>
            <a:r>
              <a:rPr lang="tr-TR" sz="1200" kern="1200" dirty="0">
                <a:solidFill>
                  <a:schemeClr val="tx1"/>
                </a:solidFill>
                <a:effectLst/>
                <a:latin typeface="Arial" charset="0"/>
                <a:ea typeface="+mn-ea"/>
                <a:cs typeface="+mn-cs"/>
              </a:rPr>
              <a:t> can </a:t>
            </a:r>
            <a:r>
              <a:rPr lang="tr-TR" sz="1200" kern="1200" dirty="0" err="1">
                <a:solidFill>
                  <a:schemeClr val="tx1"/>
                </a:solidFill>
                <a:effectLst/>
                <a:latin typeface="Arial" charset="0"/>
                <a:ea typeface="+mn-ea"/>
                <a:cs typeface="+mn-cs"/>
              </a:rPr>
              <a:t>improve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workplace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productivity</a:t>
            </a:r>
            <a:r>
              <a:rPr lang="tr-TR" sz="1200" kern="1200" dirty="0">
                <a:solidFill>
                  <a:schemeClr val="tx1"/>
                </a:solidFill>
                <a:effectLst/>
                <a:latin typeface="Arial" charset="0"/>
                <a:ea typeface="+mn-ea"/>
                <a:cs typeface="+mn-cs"/>
              </a:rPr>
              <a:t>, but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contribute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significantly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strategic</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objectives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human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resource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management</a:t>
            </a:r>
            <a:r>
              <a:rPr lang="tr-TR" sz="1200" kern="1200" dirty="0">
                <a:solidFill>
                  <a:schemeClr val="tx1"/>
                </a:solidFill>
                <a:effectLst/>
                <a:latin typeface="Arial" charset="0"/>
                <a:ea typeface="+mn-ea"/>
                <a:cs typeface="+mn-cs"/>
              </a:rPr>
              <a:t>.(6)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Management is a </a:t>
            </a:r>
            <a:r>
              <a:rPr lang="tr-TR" sz="1200" kern="1200" dirty="0" err="1">
                <a:solidFill>
                  <a:schemeClr val="tx1"/>
                </a:solidFill>
                <a:effectLst/>
                <a:latin typeface="Arial" charset="0"/>
                <a:ea typeface="+mn-ea"/>
                <a:cs typeface="+mn-cs"/>
              </a:rPr>
              <a:t>relatively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new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concept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originally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developed</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USA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mid-1980s, </a:t>
            </a:r>
            <a:r>
              <a:rPr lang="tr-TR" sz="1200" kern="1200" dirty="0" err="1">
                <a:solidFill>
                  <a:schemeClr val="tx1"/>
                </a:solidFill>
                <a:effectLst/>
                <a:latin typeface="Arial" charset="0"/>
                <a:ea typeface="+mn-ea"/>
                <a:cs typeface="+mn-cs"/>
              </a:rPr>
              <a:t>although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term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Management” </a:t>
            </a:r>
            <a:r>
              <a:rPr lang="tr-TR" sz="1200" kern="1200" dirty="0" err="1">
                <a:solidFill>
                  <a:schemeClr val="tx1"/>
                </a:solidFill>
                <a:effectLst/>
                <a:latin typeface="Arial" charset="0"/>
                <a:ea typeface="+mn-ea"/>
                <a:cs typeface="+mn-cs"/>
              </a:rPr>
              <a:t>was</a:t>
            </a:r>
            <a:r>
              <a:rPr lang="tr-TR" sz="1200" kern="1200" dirty="0">
                <a:solidFill>
                  <a:schemeClr val="tx1"/>
                </a:solidFill>
                <a:effectLst/>
                <a:latin typeface="Arial" charset="0"/>
                <a:ea typeface="+mn-ea"/>
                <a:cs typeface="+mn-cs"/>
              </a:rPr>
              <a:t> not </a:t>
            </a:r>
            <a:r>
              <a:rPr lang="tr-TR" sz="1200" kern="1200" dirty="0" err="1">
                <a:solidFill>
                  <a:schemeClr val="tx1"/>
                </a:solidFill>
                <a:effectLst/>
                <a:latin typeface="Arial" charset="0"/>
                <a:ea typeface="+mn-ea"/>
                <a:cs typeface="+mn-cs"/>
              </a:rPr>
              <a:t>actually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used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until</a:t>
            </a:r>
            <a:r>
              <a:rPr lang="tr-TR" sz="1200" kern="1200" dirty="0">
                <a:solidFill>
                  <a:schemeClr val="tx1"/>
                </a:solidFill>
                <a:effectLst/>
                <a:latin typeface="Arial" charset="0"/>
                <a:ea typeface="+mn-ea"/>
                <a:cs typeface="+mn-cs"/>
              </a:rPr>
              <a:t> 1990. </a:t>
            </a:r>
          </a:p>
          <a:p>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Title</a:t>
            </a:r>
            <a:r>
              <a:rPr lang="tr-TR" sz="1200" kern="1200" dirty="0">
                <a:solidFill>
                  <a:schemeClr val="tx1"/>
                </a:solidFill>
                <a:effectLst/>
                <a:latin typeface="Arial" charset="0"/>
                <a:ea typeface="+mn-ea"/>
                <a:cs typeface="+mn-cs"/>
              </a:rPr>
              <a:t> VII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Civil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Act</a:t>
            </a:r>
            <a:r>
              <a:rPr lang="tr-TR" sz="1200" kern="1200" dirty="0">
                <a:solidFill>
                  <a:schemeClr val="tx1"/>
                </a:solidFill>
                <a:effectLst/>
                <a:latin typeface="Arial" charset="0"/>
                <a:ea typeface="+mn-ea"/>
                <a:cs typeface="+mn-cs"/>
              </a:rPr>
              <a:t>” of 1964 </a:t>
            </a:r>
            <a:r>
              <a:rPr lang="tr-TR" sz="1200" kern="1200" dirty="0" err="1">
                <a:solidFill>
                  <a:schemeClr val="tx1"/>
                </a:solidFill>
                <a:effectLst/>
                <a:latin typeface="Arial" charset="0"/>
                <a:ea typeface="+mn-ea"/>
                <a:cs typeface="+mn-cs"/>
              </a:rPr>
              <a:t>was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first</a:t>
            </a:r>
            <a:r>
              <a:rPr lang="tr-TR" sz="1200" kern="1200" dirty="0">
                <a:solidFill>
                  <a:schemeClr val="tx1"/>
                </a:solidFill>
                <a:effectLst/>
                <a:latin typeface="Arial" charset="0"/>
                <a:ea typeface="+mn-ea"/>
                <a:cs typeface="+mn-cs"/>
              </a:rPr>
              <a:t> legal step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outlaw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discrimination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due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colour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religion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gender</a:t>
            </a:r>
            <a:r>
              <a:rPr lang="tr-TR" sz="1200" kern="1200" dirty="0">
                <a:solidFill>
                  <a:schemeClr val="tx1"/>
                </a:solidFill>
                <a:effectLst/>
                <a:latin typeface="Arial" charset="0"/>
                <a:ea typeface="+mn-ea"/>
                <a:cs typeface="+mn-cs"/>
              </a:rPr>
              <a:t>/</a:t>
            </a:r>
            <a:r>
              <a:rPr lang="tr-TR" sz="1200" kern="1200" dirty="0" err="1">
                <a:solidFill>
                  <a:schemeClr val="tx1"/>
                </a:solidFill>
                <a:effectLst/>
                <a:latin typeface="Arial" charset="0"/>
                <a:ea typeface="+mn-ea"/>
                <a:cs typeface="+mn-cs"/>
              </a:rPr>
              <a:t>sex</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age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national</a:t>
            </a:r>
            <a:r>
              <a:rPr lang="tr-TR" sz="1200" kern="1200" dirty="0">
                <a:solidFill>
                  <a:schemeClr val="tx1"/>
                </a:solidFill>
                <a:effectLst/>
                <a:latin typeface="Arial" charset="0"/>
                <a:ea typeface="+mn-ea"/>
                <a:cs typeface="+mn-cs"/>
              </a:rPr>
              <a:t> background, </a:t>
            </a:r>
            <a:r>
              <a:rPr lang="tr-TR" sz="1200" kern="1200" dirty="0" err="1">
                <a:solidFill>
                  <a:schemeClr val="tx1"/>
                </a:solidFill>
                <a:effectLst/>
                <a:latin typeface="Arial" charset="0"/>
                <a:ea typeface="+mn-ea"/>
                <a:cs typeface="+mn-cs"/>
              </a:rPr>
              <a:t>physical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ability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sexual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orientation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marital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status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applied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business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context</a:t>
            </a:r>
            <a:r>
              <a:rPr lang="tr-TR" sz="1200" kern="1200" dirty="0">
                <a:solidFill>
                  <a:schemeClr val="tx1"/>
                </a:solidFill>
                <a:effectLst/>
                <a:latin typeface="Arial" charset="0"/>
                <a:ea typeface="+mn-ea"/>
                <a:cs typeface="+mn-cs"/>
              </a:rPr>
              <a:t> as </a:t>
            </a:r>
            <a:r>
              <a:rPr lang="tr-TR" sz="1200" kern="1200" dirty="0" err="1">
                <a:solidFill>
                  <a:schemeClr val="tx1"/>
                </a:solidFill>
                <a:effectLst/>
                <a:latin typeface="Arial" charset="0"/>
                <a:ea typeface="+mn-ea"/>
                <a:cs typeface="+mn-cs"/>
              </a:rPr>
              <a:t>well</a:t>
            </a:r>
            <a:r>
              <a:rPr lang="tr-TR" sz="1200" kern="1200" dirty="0">
                <a:solidFill>
                  <a:schemeClr val="tx1"/>
                </a:solidFill>
                <a:effectLst/>
                <a:latin typeface="Arial" charset="0"/>
                <a:ea typeface="+mn-ea"/>
                <a:cs typeface="+mn-cs"/>
              </a:rPr>
              <a:t>. </a:t>
            </a:r>
          </a:p>
          <a:p>
            <a:endParaRPr lang="tr-TR" sz="1200" kern="1200" dirty="0">
              <a:solidFill>
                <a:schemeClr val="tx1"/>
              </a:solidFill>
              <a:effectLst/>
              <a:latin typeface="Arial" charset="0"/>
              <a:ea typeface="+mn-ea"/>
              <a:cs typeface="+mn-cs"/>
            </a:endParaRPr>
          </a:p>
          <a:p>
            <a:r>
              <a:rPr lang="tr-TR" sz="1200" kern="1200" dirty="0" err="1">
                <a:solidFill>
                  <a:schemeClr val="tx1"/>
                </a:solidFill>
                <a:effectLst/>
                <a:latin typeface="Arial" charset="0"/>
                <a:ea typeface="+mn-ea"/>
                <a:cs typeface="+mn-cs"/>
              </a:rPr>
              <a:t>Then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Executive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Order</a:t>
            </a:r>
            <a:r>
              <a:rPr lang="tr-TR" sz="1200" kern="1200" dirty="0">
                <a:solidFill>
                  <a:schemeClr val="tx1"/>
                </a:solidFill>
                <a:effectLst/>
                <a:latin typeface="Arial" charset="0"/>
                <a:ea typeface="+mn-ea"/>
                <a:cs typeface="+mn-cs"/>
              </a:rPr>
              <a:t> 11246 </a:t>
            </a:r>
            <a:r>
              <a:rPr lang="tr-TR" sz="1200" kern="1200" dirty="0" err="1">
                <a:solidFill>
                  <a:schemeClr val="tx1"/>
                </a:solidFill>
                <a:effectLst/>
                <a:latin typeface="Arial" charset="0"/>
                <a:ea typeface="+mn-ea"/>
                <a:cs typeface="+mn-cs"/>
              </a:rPr>
              <a:t>came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effect</a:t>
            </a:r>
            <a:r>
              <a:rPr lang="tr-TR" sz="1200" kern="1200" dirty="0">
                <a:solidFill>
                  <a:schemeClr val="tx1"/>
                </a:solidFill>
                <a:effectLst/>
                <a:latin typeface="Arial" charset="0"/>
                <a:ea typeface="+mn-ea"/>
                <a:cs typeface="+mn-cs"/>
              </a:rPr>
              <a:t> in 1965. </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22</a:t>
            </a:fld>
            <a:endParaRPr lang="tr-TR">
              <a:solidFill>
                <a:srgbClr val="000000"/>
              </a:solidFill>
            </a:endParaRPr>
          </a:p>
        </p:txBody>
      </p:sp>
    </p:spTree>
    <p:extLst>
      <p:ext uri="{BB962C8B-B14F-4D97-AF65-F5344CB8AC3E}">
        <p14:creationId xmlns:p14="http://schemas.microsoft.com/office/powerpoint/2010/main" val="1516234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idea of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management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style</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encourage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employees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comfortable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workplace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develop</a:t>
            </a:r>
            <a:r>
              <a:rPr lang="tr-TR" sz="1200" kern="1200" dirty="0">
                <a:solidFill>
                  <a:schemeClr val="tx1"/>
                </a:solidFill>
                <a:effectLst/>
                <a:latin typeface="Arial" charset="0"/>
                <a:ea typeface="+mn-ea"/>
                <a:cs typeface="+mn-cs"/>
              </a:rPr>
              <a:t> an </a:t>
            </a:r>
            <a:r>
              <a:rPr lang="tr-TR" sz="1200" kern="1200" dirty="0" err="1">
                <a:solidFill>
                  <a:schemeClr val="tx1"/>
                </a:solidFill>
                <a:effectLst/>
                <a:latin typeface="Arial" charset="0"/>
                <a:ea typeface="+mn-ea"/>
                <a:cs typeface="+mn-cs"/>
              </a:rPr>
              <a:t>appreciation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differences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race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gender</a:t>
            </a:r>
            <a:r>
              <a:rPr lang="tr-TR" sz="1200" kern="1200" dirty="0">
                <a:solidFill>
                  <a:schemeClr val="tx1"/>
                </a:solidFill>
                <a:effectLst/>
                <a:latin typeface="Arial" charset="0"/>
                <a:ea typeface="+mn-ea"/>
                <a:cs typeface="+mn-cs"/>
              </a:rPr>
              <a:t>, background, </a:t>
            </a:r>
            <a:r>
              <a:rPr lang="tr-TR" sz="1200" kern="1200" dirty="0" err="1">
                <a:solidFill>
                  <a:schemeClr val="tx1"/>
                </a:solidFill>
                <a:effectLst/>
                <a:latin typeface="Arial" charset="0"/>
                <a:ea typeface="+mn-ea"/>
                <a:cs typeface="+mn-cs"/>
              </a:rPr>
              <a:t>sexual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orientation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factors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may</a:t>
            </a:r>
            <a:r>
              <a:rPr lang="tr-TR" sz="1200" kern="1200" dirty="0">
                <a:solidFill>
                  <a:schemeClr val="tx1"/>
                </a:solidFill>
                <a:effectLst/>
                <a:latin typeface="Arial" charset="0"/>
                <a:ea typeface="+mn-ea"/>
                <a:cs typeface="+mn-cs"/>
              </a:rPr>
              <a:t> not be </a:t>
            </a:r>
            <a:r>
              <a:rPr lang="tr-TR" sz="1200" kern="1200" dirty="0" err="1">
                <a:solidFill>
                  <a:schemeClr val="tx1"/>
                </a:solidFill>
                <a:effectLst/>
                <a:latin typeface="Arial" charset="0"/>
                <a:ea typeface="+mn-ea"/>
                <a:cs typeface="+mn-cs"/>
              </a:rPr>
              <a:t>shared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everyone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working</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same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company</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Workforce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management</a:t>
            </a:r>
            <a:r>
              <a:rPr lang="tr-TR" sz="1200" kern="1200" dirty="0">
                <a:solidFill>
                  <a:schemeClr val="tx1"/>
                </a:solidFill>
                <a:effectLst/>
                <a:latin typeface="Arial" charset="0"/>
                <a:ea typeface="+mn-ea"/>
                <a:cs typeface="+mn-cs"/>
              </a:rPr>
              <a:t> can be </a:t>
            </a:r>
            <a:r>
              <a:rPr lang="tr-TR" sz="1200" kern="1200" dirty="0" err="1">
                <a:solidFill>
                  <a:schemeClr val="tx1"/>
                </a:solidFill>
                <a:effectLst/>
                <a:latin typeface="Arial" charset="0"/>
                <a:ea typeface="+mn-ea"/>
                <a:cs typeface="+mn-cs"/>
              </a:rPr>
              <a:t>adapted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different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types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working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environments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integrated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different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types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management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styles</a:t>
            </a:r>
            <a:r>
              <a:rPr lang="tr-TR" sz="1200" kern="1200" dirty="0">
                <a:solidFill>
                  <a:schemeClr val="tx1"/>
                </a:solidFill>
                <a:effectLst/>
                <a:latin typeface="Arial" charset="0"/>
                <a:ea typeface="+mn-ea"/>
                <a:cs typeface="+mn-cs"/>
              </a:rPr>
              <a:t>. </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23</a:t>
            </a:fld>
            <a:endParaRPr lang="tr-TR">
              <a:solidFill>
                <a:srgbClr val="000000"/>
              </a:solidFill>
            </a:endParaRPr>
          </a:p>
        </p:txBody>
      </p:sp>
    </p:spTree>
    <p:extLst>
      <p:ext uri="{BB962C8B-B14F-4D97-AF65-F5344CB8AC3E}">
        <p14:creationId xmlns:p14="http://schemas.microsoft.com/office/powerpoint/2010/main" val="3257995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According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findings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after</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training</a:t>
            </a:r>
            <a:r>
              <a:rPr lang="tr-TR" sz="1200" kern="1200" dirty="0">
                <a:solidFill>
                  <a:schemeClr val="tx1"/>
                </a:solidFill>
                <a:effectLst/>
                <a:latin typeface="Arial" charset="0"/>
                <a:ea typeface="+mn-ea"/>
                <a:cs typeface="+mn-cs"/>
              </a:rPr>
              <a:t> program, </a:t>
            </a:r>
            <a:r>
              <a:rPr lang="tr-TR" sz="1200" kern="1200" dirty="0" err="1">
                <a:solidFill>
                  <a:schemeClr val="tx1"/>
                </a:solidFill>
                <a:effectLst/>
                <a:latin typeface="Arial" charset="0"/>
                <a:ea typeface="+mn-ea"/>
                <a:cs typeface="+mn-cs"/>
              </a:rPr>
              <a:t>while</a:t>
            </a:r>
            <a:r>
              <a:rPr lang="tr-TR" sz="1200" kern="1200" dirty="0">
                <a:solidFill>
                  <a:schemeClr val="tx1"/>
                </a:solidFill>
                <a:effectLst/>
                <a:latin typeface="Arial" charset="0"/>
                <a:ea typeface="+mn-ea"/>
                <a:cs typeface="+mn-cs"/>
              </a:rPr>
              <a:t> 75% of </a:t>
            </a:r>
            <a:r>
              <a:rPr lang="tr-TR" sz="1200" kern="1200" dirty="0" err="1">
                <a:solidFill>
                  <a:schemeClr val="tx1"/>
                </a:solidFill>
                <a:effectLst/>
                <a:latin typeface="Arial" charset="0"/>
                <a:ea typeface="+mn-ea"/>
                <a:cs typeface="+mn-cs"/>
              </a:rPr>
              <a:t>respondents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state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trainees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training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positive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attitudes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only</a:t>
            </a:r>
            <a:r>
              <a:rPr lang="tr-TR" sz="1200" kern="1200" dirty="0">
                <a:solidFill>
                  <a:schemeClr val="tx1"/>
                </a:solidFill>
                <a:effectLst/>
                <a:latin typeface="Arial" charset="0"/>
                <a:ea typeface="+mn-ea"/>
                <a:cs typeface="+mn-cs"/>
              </a:rPr>
              <a:t> 9% </a:t>
            </a:r>
            <a:r>
              <a:rPr lang="tr-TR" sz="1200" kern="1200" dirty="0" err="1">
                <a:solidFill>
                  <a:schemeClr val="tx1"/>
                </a:solidFill>
                <a:effectLst/>
                <a:latin typeface="Arial" charset="0"/>
                <a:ea typeface="+mn-ea"/>
                <a:cs typeface="+mn-cs"/>
              </a:rPr>
              <a:t>believed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trainees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enter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favorable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attitudes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Similarly</a:t>
            </a:r>
            <a:r>
              <a:rPr lang="tr-TR" sz="1200" kern="1200" dirty="0">
                <a:solidFill>
                  <a:schemeClr val="tx1"/>
                </a:solidFill>
                <a:effectLst/>
                <a:latin typeface="Arial" charset="0"/>
                <a:ea typeface="+mn-ea"/>
                <a:cs typeface="+mn-cs"/>
              </a:rPr>
              <a:t>, 68% </a:t>
            </a:r>
            <a:r>
              <a:rPr lang="tr-TR" sz="1200" kern="1200" dirty="0" err="1">
                <a:solidFill>
                  <a:schemeClr val="tx1"/>
                </a:solidFill>
                <a:effectLst/>
                <a:latin typeface="Arial" charset="0"/>
                <a:ea typeface="+mn-ea"/>
                <a:cs typeface="+mn-cs"/>
              </a:rPr>
              <a:t>believed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employees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skeptical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prior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training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whereas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only</a:t>
            </a:r>
            <a:r>
              <a:rPr lang="tr-TR" sz="1200" kern="1200" dirty="0">
                <a:solidFill>
                  <a:schemeClr val="tx1"/>
                </a:solidFill>
                <a:effectLst/>
                <a:latin typeface="Arial" charset="0"/>
                <a:ea typeface="+mn-ea"/>
                <a:cs typeface="+mn-cs"/>
              </a:rPr>
              <a:t> 7% </a:t>
            </a:r>
            <a:r>
              <a:rPr lang="tr-TR" sz="1200" kern="1200" dirty="0" err="1">
                <a:solidFill>
                  <a:schemeClr val="tx1"/>
                </a:solidFill>
                <a:effectLst/>
                <a:latin typeface="Arial" charset="0"/>
                <a:ea typeface="+mn-ea"/>
                <a:cs typeface="+mn-cs"/>
              </a:rPr>
              <a:t>reported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skepticism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after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training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Importantly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were</a:t>
            </a:r>
            <a:r>
              <a:rPr lang="tr-TR" sz="1200" kern="1200" dirty="0">
                <a:solidFill>
                  <a:schemeClr val="tx1"/>
                </a:solidFill>
                <a:effectLst/>
                <a:latin typeface="Arial" charset="0"/>
                <a:ea typeface="+mn-ea"/>
                <a:cs typeface="+mn-cs"/>
              </a:rPr>
              <a:t> Human </a:t>
            </a:r>
            <a:r>
              <a:rPr lang="tr-TR" sz="1200" kern="1200" dirty="0" err="1">
                <a:solidFill>
                  <a:schemeClr val="tx1"/>
                </a:solidFill>
                <a:effectLst/>
                <a:latin typeface="Arial" charset="0"/>
                <a:ea typeface="+mn-ea"/>
                <a:cs typeface="+mn-cs"/>
              </a:rPr>
              <a:t>Resources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managers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estimates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rather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actual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measures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attitude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change</a:t>
            </a:r>
            <a:r>
              <a:rPr lang="tr-TR" sz="1200" kern="1200" dirty="0">
                <a:solidFill>
                  <a:schemeClr val="tx1"/>
                </a:solidFill>
                <a:effectLst/>
                <a:latin typeface="Arial" charset="0"/>
                <a:ea typeface="+mn-ea"/>
                <a:cs typeface="+mn-cs"/>
              </a:rPr>
              <a:t>. Training </a:t>
            </a:r>
            <a:r>
              <a:rPr lang="tr-TR" sz="1200" kern="1200" dirty="0" err="1">
                <a:solidFill>
                  <a:schemeClr val="tx1"/>
                </a:solidFill>
                <a:effectLst/>
                <a:latin typeface="Arial" charset="0"/>
                <a:ea typeface="+mn-ea"/>
                <a:cs typeface="+mn-cs"/>
              </a:rPr>
              <a:t>success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correlated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managerial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mandatory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attendance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rewards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increasing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long-term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evaluation</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training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results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defining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broadly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Despite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positive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perceptions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same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study</a:t>
            </a:r>
            <a:r>
              <a:rPr lang="tr-TR" sz="1200"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found that only one-third of organizations viewed diversity management training efforts as having lasting change. Others have been unable to document the advantages of diversity training (16). </a:t>
            </a:r>
            <a:endParaRPr lang="tr-TR"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Despite their benefits, training programs have some drawbacks. One reason training may have limited impact is that most training programs reinforce norms, values and perspectives of the dominant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culture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focus</a:t>
            </a:r>
            <a:r>
              <a:rPr lang="tr-TR" sz="1200" kern="1200" dirty="0">
                <a:solidFill>
                  <a:schemeClr val="tx1"/>
                </a:solidFill>
                <a:effectLst/>
                <a:latin typeface="Arial" charset="0"/>
                <a:ea typeface="+mn-ea"/>
                <a:cs typeface="+mn-cs"/>
              </a:rPr>
              <a:t> is on </a:t>
            </a:r>
            <a:r>
              <a:rPr lang="tr-TR" sz="1200" kern="1200" dirty="0" err="1">
                <a:solidFill>
                  <a:schemeClr val="tx1"/>
                </a:solidFill>
                <a:effectLst/>
                <a:latin typeface="Arial" charset="0"/>
                <a:ea typeface="+mn-ea"/>
                <a:cs typeface="+mn-cs"/>
              </a:rPr>
              <a:t>helping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members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non</a:t>
            </a:r>
            <a:r>
              <a:rPr lang="tr-TR" sz="1200" kern="1200" dirty="0">
                <a:solidFill>
                  <a:schemeClr val="tx1"/>
                </a:solidFill>
                <a:effectLst/>
                <a:latin typeface="Arial" charset="0"/>
                <a:ea typeface="+mn-ea"/>
                <a:cs typeface="+mn-cs"/>
              </a:rPr>
              <a:t>-dominant </a:t>
            </a:r>
            <a:r>
              <a:rPr lang="tr-TR" sz="1200" kern="1200" dirty="0" err="1">
                <a:solidFill>
                  <a:schemeClr val="tx1"/>
                </a:solidFill>
                <a:effectLst/>
                <a:latin typeface="Arial" charset="0"/>
                <a:ea typeface="+mn-ea"/>
                <a:cs typeface="+mn-cs"/>
              </a:rPr>
              <a:t>group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adapt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majority</a:t>
            </a:r>
            <a:r>
              <a:rPr lang="tr-TR" sz="1200" kern="1200" dirty="0">
                <a:solidFill>
                  <a:schemeClr val="tx1"/>
                </a:solidFill>
                <a:effectLst/>
                <a:latin typeface="Arial" charset="0"/>
                <a:ea typeface="+mn-ea"/>
                <a:cs typeface="+mn-cs"/>
              </a:rPr>
              <a:t> (17). </a:t>
            </a:r>
          </a:p>
          <a:p>
            <a:r>
              <a:rPr lang="tr-TR" sz="1200" kern="1200" dirty="0">
                <a:solidFill>
                  <a:schemeClr val="tx1"/>
                </a:solidFill>
                <a:effectLst/>
                <a:latin typeface="Arial" charset="0"/>
                <a:ea typeface="+mn-ea"/>
                <a:cs typeface="+mn-cs"/>
              </a:rPr>
              <a:t>A </a:t>
            </a:r>
            <a:r>
              <a:rPr lang="tr-TR" sz="1200" kern="1200" dirty="0" err="1">
                <a:solidFill>
                  <a:schemeClr val="tx1"/>
                </a:solidFill>
                <a:effectLst/>
                <a:latin typeface="Arial" charset="0"/>
                <a:ea typeface="+mn-ea"/>
                <a:cs typeface="+mn-cs"/>
              </a:rPr>
              <a:t>successful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senior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mentor</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matched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junior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minority</a:t>
            </a:r>
            <a:r>
              <a:rPr lang="tr-TR" sz="1200" kern="1200" dirty="0">
                <a:solidFill>
                  <a:schemeClr val="tx1"/>
                </a:solidFill>
                <a:effectLst/>
                <a:latin typeface="Arial" charset="0"/>
                <a:ea typeface="+mn-ea"/>
                <a:cs typeface="+mn-cs"/>
              </a:rPr>
              <a:t>.</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24</a:t>
            </a:fld>
            <a:endParaRPr lang="tr-TR">
              <a:solidFill>
                <a:srgbClr val="000000"/>
              </a:solidFill>
            </a:endParaRPr>
          </a:p>
        </p:txBody>
      </p:sp>
    </p:spTree>
    <p:extLst>
      <p:ext uri="{BB962C8B-B14F-4D97-AF65-F5344CB8AC3E}">
        <p14:creationId xmlns:p14="http://schemas.microsoft.com/office/powerpoint/2010/main" val="3179588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err="1">
                <a:solidFill>
                  <a:schemeClr val="tx1"/>
                </a:solidFill>
                <a:effectLst/>
                <a:latin typeface="Arial" charset="0"/>
                <a:ea typeface="+mn-ea"/>
                <a:cs typeface="+mn-cs"/>
              </a:rPr>
              <a:t>Working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side-by-side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breks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down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streotypes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leads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equitable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hiring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promotion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There</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evidence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percentage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management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rose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byy</a:t>
            </a:r>
            <a:r>
              <a:rPr lang="tr-TR" sz="1200" kern="1200" dirty="0">
                <a:solidFill>
                  <a:schemeClr val="tx1"/>
                </a:solidFill>
                <a:effectLst/>
                <a:latin typeface="Arial" charset="0"/>
                <a:ea typeface="+mn-ea"/>
                <a:cs typeface="+mn-cs"/>
              </a:rPr>
              <a:t> 3 %  in </a:t>
            </a:r>
            <a:r>
              <a:rPr lang="tr-TR" sz="1200" kern="1200" dirty="0" err="1">
                <a:solidFill>
                  <a:schemeClr val="tx1"/>
                </a:solidFill>
                <a:effectLst/>
                <a:latin typeface="Arial" charset="0"/>
                <a:ea typeface="+mn-ea"/>
                <a:cs typeface="+mn-cs"/>
              </a:rPr>
              <a:t>five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years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firms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created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self-</a:t>
            </a:r>
            <a:r>
              <a:rPr lang="tr-TR" sz="1200" kern="1200" dirty="0" err="1">
                <a:solidFill>
                  <a:schemeClr val="tx1"/>
                </a:solidFill>
                <a:effectLst/>
                <a:latin typeface="Arial" charset="0"/>
                <a:ea typeface="+mn-ea"/>
                <a:cs typeface="+mn-cs"/>
              </a:rPr>
              <a:t>managed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teams</a:t>
            </a:r>
            <a:r>
              <a:rPr lang="tr-TR" sz="1200" kern="1200" dirty="0">
                <a:solidFill>
                  <a:schemeClr val="tx1"/>
                </a:solidFill>
                <a:effectLst/>
                <a:latin typeface="Arial" charset="0"/>
                <a:ea typeface="+mn-ea"/>
                <a:cs typeface="+mn-cs"/>
              </a:rPr>
              <a:t>. (12)</a:t>
            </a:r>
          </a:p>
          <a:p>
            <a:r>
              <a:rPr lang="tr-TR" sz="1200" kern="1200" dirty="0">
                <a:solidFill>
                  <a:schemeClr val="tx1"/>
                </a:solidFill>
                <a:effectLst/>
                <a:latin typeface="Arial" charset="0"/>
                <a:ea typeface="+mn-ea"/>
                <a:cs typeface="+mn-cs"/>
              </a:rPr>
              <a:t>Cross-</a:t>
            </a:r>
            <a:r>
              <a:rPr lang="tr-TR" sz="1200" kern="1200" dirty="0" err="1">
                <a:solidFill>
                  <a:schemeClr val="tx1"/>
                </a:solidFill>
                <a:effectLst/>
                <a:latin typeface="Arial" charset="0"/>
                <a:ea typeface="+mn-ea"/>
                <a:cs typeface="+mn-cs"/>
              </a:rPr>
              <a:t>training</a:t>
            </a:r>
            <a:r>
              <a:rPr lang="tr-TR" sz="1200" b="1" kern="1200" dirty="0">
                <a:solidFill>
                  <a:schemeClr val="tx1"/>
                </a:solidFill>
                <a:effectLst/>
                <a:latin typeface="Arial" charset="0"/>
                <a:ea typeface="+mn-ea"/>
                <a:cs typeface="+mn-cs"/>
              </a:rPr>
              <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rotating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trainess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through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departments</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another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increase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contact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It</a:t>
            </a:r>
            <a:r>
              <a:rPr lang="tr-TR" sz="1200" kern="1200" dirty="0">
                <a:solidFill>
                  <a:schemeClr val="tx1"/>
                </a:solidFill>
                <a:effectLst/>
                <a:latin typeface="Arial" charset="0"/>
                <a:ea typeface="+mn-ea"/>
                <a:cs typeface="+mn-cs"/>
              </a:rPr>
              <a:t> not </a:t>
            </a:r>
            <a:r>
              <a:rPr lang="tr-TR" sz="1200" kern="1200" dirty="0" err="1">
                <a:solidFill>
                  <a:schemeClr val="tx1"/>
                </a:solidFill>
                <a:effectLst/>
                <a:latin typeface="Arial" charset="0"/>
                <a:ea typeface="+mn-ea"/>
                <a:cs typeface="+mn-cs"/>
              </a:rPr>
              <a:t>only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people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various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jobs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deepen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understanding</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whole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t>
            </a:r>
            <a:r>
              <a:rPr lang="tr-TR" sz="1200" kern="1200" dirty="0">
                <a:solidFill>
                  <a:schemeClr val="tx1"/>
                </a:solidFill>
                <a:effectLst/>
                <a:latin typeface="Arial" charset="0"/>
                <a:ea typeface="+mn-ea"/>
                <a:cs typeface="+mn-cs"/>
              </a:rPr>
              <a:t> but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has a </a:t>
            </a:r>
            <a:r>
              <a:rPr lang="tr-TR" sz="1200" kern="1200" dirty="0" err="1">
                <a:solidFill>
                  <a:schemeClr val="tx1"/>
                </a:solidFill>
                <a:effectLst/>
                <a:latin typeface="Arial" charset="0"/>
                <a:ea typeface="+mn-ea"/>
                <a:cs typeface="+mn-cs"/>
              </a:rPr>
              <a:t>positive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impact</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because</a:t>
            </a:r>
            <a:r>
              <a:rPr lang="tr-TR" sz="1200" kern="1200" dirty="0">
                <a:solidFill>
                  <a:schemeClr val="tx1"/>
                </a:solidFill>
                <a:effectLst/>
                <a:latin typeface="Arial" charset="0"/>
                <a:ea typeface="+mn-ea"/>
                <a:cs typeface="+mn-cs"/>
              </a:rPr>
              <a:t> it </a:t>
            </a:r>
            <a:r>
              <a:rPr lang="tr-TR" sz="1200" kern="1200" dirty="0" err="1">
                <a:solidFill>
                  <a:schemeClr val="tx1"/>
                </a:solidFill>
                <a:effectLst/>
                <a:latin typeface="Arial" charset="0"/>
                <a:ea typeface="+mn-ea"/>
                <a:cs typeface="+mn-cs"/>
              </a:rPr>
              <a:t>exposes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both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department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heads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trainees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wider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variety</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people</a:t>
            </a:r>
            <a:r>
              <a:rPr lang="tr-TR" sz="1200" kern="1200" dirty="0">
                <a:solidFill>
                  <a:schemeClr val="tx1"/>
                </a:solidFill>
                <a:effectLst/>
                <a:latin typeface="Arial" charset="0"/>
                <a:ea typeface="+mn-ea"/>
                <a:cs typeface="+mn-cs"/>
              </a:rPr>
              <a:t>. </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25</a:t>
            </a:fld>
            <a:endParaRPr lang="tr-TR">
              <a:solidFill>
                <a:srgbClr val="000000"/>
              </a:solidFill>
            </a:endParaRPr>
          </a:p>
        </p:txBody>
      </p:sp>
    </p:spTree>
    <p:extLst>
      <p:ext uri="{BB962C8B-B14F-4D97-AF65-F5344CB8AC3E}">
        <p14:creationId xmlns:p14="http://schemas.microsoft.com/office/powerpoint/2010/main" val="1951068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err="1">
                <a:solidFill>
                  <a:schemeClr val="tx1"/>
                </a:solidFill>
                <a:effectLst/>
                <a:latin typeface="Arial" charset="0"/>
                <a:ea typeface="+mn-ea"/>
                <a:cs typeface="+mn-cs"/>
              </a:rPr>
              <a:t>It’s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effective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engage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managers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solving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problem,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expose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people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from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different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increasing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on-</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a:t>
            </a:r>
            <a:r>
              <a:rPr lang="tr-TR" sz="1200" kern="1200" dirty="0" err="1">
                <a:solidFill>
                  <a:schemeClr val="tx1"/>
                </a:solidFill>
                <a:effectLst/>
                <a:latin typeface="Arial" charset="0"/>
                <a:ea typeface="+mn-ea"/>
                <a:cs typeface="+mn-cs"/>
              </a:rPr>
              <a:t>job</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contact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female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minority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encourage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accountability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change</a:t>
            </a:r>
            <a:r>
              <a:rPr lang="tr-TR" sz="1200" kern="1200" dirty="0">
                <a:solidFill>
                  <a:schemeClr val="tx1"/>
                </a:solidFill>
                <a:effectLst/>
                <a:latin typeface="Arial" charset="0"/>
                <a:ea typeface="+mn-ea"/>
                <a:cs typeface="+mn-cs"/>
              </a:rPr>
              <a:t> (12)</a:t>
            </a:r>
          </a:p>
          <a:p>
            <a:endParaRPr lang="tr-TR" sz="1200" kern="1200" dirty="0">
              <a:solidFill>
                <a:schemeClr val="tx1"/>
              </a:solidFill>
              <a:effectLst/>
              <a:latin typeface="Arial" charset="0"/>
              <a:ea typeface="+mn-ea"/>
              <a:cs typeface="+mn-cs"/>
            </a:endParaRPr>
          </a:p>
          <a:p>
            <a:r>
              <a:rPr lang="tr-TR" sz="1200" kern="1200" dirty="0">
                <a:solidFill>
                  <a:schemeClr val="tx1"/>
                </a:solidFill>
                <a:effectLst/>
                <a:latin typeface="Arial" charset="0"/>
                <a:ea typeface="+mn-ea"/>
                <a:cs typeface="+mn-cs"/>
              </a:rPr>
              <a:t>People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responsible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decisions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possibility</a:t>
            </a:r>
            <a:r>
              <a:rPr lang="tr-TR" sz="1200" kern="1200" dirty="0">
                <a:solidFill>
                  <a:schemeClr val="tx1"/>
                </a:solidFill>
                <a:effectLst/>
                <a:latin typeface="Arial" charset="0"/>
                <a:ea typeface="+mn-ea"/>
                <a:cs typeface="+mn-cs"/>
              </a:rPr>
              <a:t>/</a:t>
            </a:r>
            <a:r>
              <a:rPr lang="tr-TR" sz="1200" kern="1200" dirty="0" err="1">
                <a:solidFill>
                  <a:schemeClr val="tx1"/>
                </a:solidFill>
                <a:effectLst/>
                <a:latin typeface="Arial" charset="0"/>
                <a:ea typeface="+mn-ea"/>
                <a:cs typeface="+mn-cs"/>
              </a:rPr>
              <a:t>obligation</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discussing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decisions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forces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fair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decisions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this</a:t>
            </a:r>
            <a:r>
              <a:rPr lang="tr-TR" sz="1200" kern="1200" dirty="0">
                <a:solidFill>
                  <a:schemeClr val="tx1"/>
                </a:solidFill>
                <a:effectLst/>
                <a:latin typeface="Arial" charset="0"/>
                <a:ea typeface="+mn-ea"/>
                <a:cs typeface="+mn-cs"/>
              </a:rPr>
              <a:t> sense, </a:t>
            </a:r>
            <a:r>
              <a:rPr lang="tr-TR" sz="1200" kern="1200" dirty="0" err="1">
                <a:solidFill>
                  <a:schemeClr val="tx1"/>
                </a:solidFill>
                <a:effectLst/>
                <a:latin typeface="Arial" charset="0"/>
                <a:ea typeface="+mn-ea"/>
                <a:cs typeface="+mn-cs"/>
              </a:rPr>
              <a:t>transparency</a:t>
            </a:r>
            <a:r>
              <a:rPr lang="tr-TR" sz="1200" kern="1200" dirty="0">
                <a:solidFill>
                  <a:schemeClr val="tx1"/>
                </a:solidFill>
                <a:effectLst/>
                <a:latin typeface="Arial" charset="0"/>
                <a:ea typeface="+mn-ea"/>
                <a:cs typeface="+mn-cs"/>
              </a:rPr>
              <a:t> is a </a:t>
            </a:r>
            <a:r>
              <a:rPr lang="tr-TR" sz="1200" kern="1200" dirty="0" err="1">
                <a:solidFill>
                  <a:schemeClr val="tx1"/>
                </a:solidFill>
                <a:effectLst/>
                <a:latin typeface="Arial" charset="0"/>
                <a:ea typeface="+mn-ea"/>
                <a:cs typeface="+mn-cs"/>
              </a:rPr>
              <a:t>way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provide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people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know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might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explain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decisions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likely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act</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bias</a:t>
            </a:r>
            <a:r>
              <a:rPr lang="tr-TR" sz="1200" kern="1200" dirty="0">
                <a:solidFill>
                  <a:schemeClr val="tx1"/>
                </a:solidFill>
                <a:effectLst/>
                <a:latin typeface="Arial" charset="0"/>
                <a:ea typeface="+mn-ea"/>
                <a:cs typeface="+mn-cs"/>
              </a:rPr>
              <a:t>. </a:t>
            </a:r>
          </a:p>
          <a:p>
            <a:endParaRPr lang="tr-TR" sz="1200" kern="1200" dirty="0">
              <a:solidFill>
                <a:schemeClr val="tx1"/>
              </a:solidFill>
              <a:effectLst/>
              <a:latin typeface="Arial" charset="0"/>
              <a:ea typeface="+mn-ea"/>
              <a:cs typeface="+mn-cs"/>
            </a:endParaRPr>
          </a:p>
          <a:p>
            <a:r>
              <a:rPr lang="tr-TR" sz="1200" kern="1200" dirty="0" err="1">
                <a:solidFill>
                  <a:schemeClr val="tx1"/>
                </a:solidFill>
                <a:effectLst/>
                <a:latin typeface="Arial" charset="0"/>
                <a:ea typeface="+mn-ea"/>
                <a:cs typeface="+mn-cs"/>
              </a:rPr>
              <a:t>Task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forces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cheap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form,  </a:t>
            </a:r>
            <a:r>
              <a:rPr lang="tr-TR" sz="1200" kern="1200" dirty="0" err="1">
                <a:solidFill>
                  <a:schemeClr val="tx1"/>
                </a:solidFill>
                <a:effectLst/>
                <a:latin typeface="Arial" charset="0"/>
                <a:ea typeface="+mn-ea"/>
                <a:cs typeface="+mn-cs"/>
              </a:rPr>
              <a:t>both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promote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accountability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engage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members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might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previously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cool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diversity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projects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increase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contact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among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minorities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men </a:t>
            </a:r>
            <a:r>
              <a:rPr lang="tr-TR" sz="1200" kern="1200" dirty="0" err="1">
                <a:solidFill>
                  <a:schemeClr val="tx1"/>
                </a:solidFill>
                <a:effectLst/>
                <a:latin typeface="Arial" charset="0"/>
                <a:ea typeface="+mn-ea"/>
                <a:cs typeface="+mn-cs"/>
              </a:rPr>
              <a:t>who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participate</a:t>
            </a:r>
            <a:r>
              <a:rPr lang="tr-TR" sz="1200" kern="1200" dirty="0">
                <a:solidFill>
                  <a:schemeClr val="tx1"/>
                </a:solidFill>
                <a:effectLst/>
                <a:latin typeface="Arial" charset="0"/>
                <a:ea typeface="+mn-ea"/>
                <a:cs typeface="+mn-cs"/>
              </a:rPr>
              <a:t>. 	</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26</a:t>
            </a:fld>
            <a:endParaRPr lang="tr-TR">
              <a:solidFill>
                <a:srgbClr val="000000"/>
              </a:solidFill>
            </a:endParaRPr>
          </a:p>
        </p:txBody>
      </p:sp>
    </p:spTree>
    <p:extLst>
      <p:ext uri="{BB962C8B-B14F-4D97-AF65-F5344CB8AC3E}">
        <p14:creationId xmlns:p14="http://schemas.microsoft.com/office/powerpoint/2010/main" val="4190792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i="1" kern="1200" dirty="0" err="1">
                <a:solidFill>
                  <a:schemeClr val="tx1"/>
                </a:solidFill>
                <a:effectLst/>
                <a:latin typeface="Arial" charset="0"/>
                <a:ea typeface="+mn-ea"/>
                <a:cs typeface="+mn-cs"/>
              </a:rPr>
              <a:t>discrimination</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defined</a:t>
            </a:r>
            <a:r>
              <a:rPr lang="tr-TR" sz="1200" kern="1200" dirty="0">
                <a:solidFill>
                  <a:schemeClr val="tx1"/>
                </a:solidFill>
                <a:effectLst/>
                <a:latin typeface="Arial" charset="0"/>
                <a:ea typeface="+mn-ea"/>
                <a:cs typeface="+mn-cs"/>
              </a:rPr>
              <a:t> as “</a:t>
            </a:r>
            <a:r>
              <a:rPr lang="tr-TR" sz="1200" kern="1200" dirty="0" err="1">
                <a:solidFill>
                  <a:schemeClr val="tx1"/>
                </a:solidFill>
                <a:effectLst/>
                <a:latin typeface="Arial" charset="0"/>
                <a:ea typeface="+mn-ea"/>
                <a:cs typeface="+mn-cs"/>
              </a:rPr>
              <a:t>unjust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prejudicial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treatment</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different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categories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people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especially</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grounds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race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age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sex</a:t>
            </a:r>
            <a:r>
              <a:rPr lang="tr-TR" sz="1200" kern="1200" dirty="0">
                <a:solidFill>
                  <a:schemeClr val="tx1"/>
                </a:solidFill>
                <a:effectLst/>
                <a:latin typeface="Arial" charset="0"/>
                <a:ea typeface="+mn-ea"/>
                <a:cs typeface="+mn-cs"/>
              </a:rPr>
              <a:t>” (Oxford Dictionary).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preamble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Universal </a:t>
            </a:r>
            <a:r>
              <a:rPr lang="tr-TR" sz="1200" kern="1200" dirty="0" err="1">
                <a:solidFill>
                  <a:schemeClr val="tx1"/>
                </a:solidFill>
                <a:effectLst/>
                <a:latin typeface="Arial" charset="0"/>
                <a:ea typeface="+mn-ea"/>
                <a:cs typeface="+mn-cs"/>
              </a:rPr>
              <a:t>Declaration</a:t>
            </a:r>
            <a:r>
              <a:rPr lang="tr-TR" sz="1200" kern="1200" dirty="0">
                <a:solidFill>
                  <a:schemeClr val="tx1"/>
                </a:solidFill>
                <a:effectLst/>
                <a:latin typeface="Arial" charset="0"/>
                <a:ea typeface="+mn-ea"/>
                <a:cs typeface="+mn-cs"/>
              </a:rPr>
              <a:t> of Human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states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recognition</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inherent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dignity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inalienable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all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members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human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family</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foundation</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freedom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justice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peace</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world</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United Nations </a:t>
            </a:r>
            <a:r>
              <a:rPr lang="tr-TR" sz="1200" kern="1200" dirty="0" err="1">
                <a:solidFill>
                  <a:schemeClr val="tx1"/>
                </a:solidFill>
                <a:effectLst/>
                <a:latin typeface="Arial" charset="0"/>
                <a:ea typeface="+mn-ea"/>
                <a:cs typeface="+mn-cs"/>
              </a:rPr>
              <a:t>Women's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Treaty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implemented</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few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decades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ago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supposed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take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part</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nations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political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public</a:t>
            </a:r>
            <a:r>
              <a:rPr lang="tr-TR" sz="1200" kern="1200" dirty="0">
                <a:solidFill>
                  <a:schemeClr val="tx1"/>
                </a:solidFill>
                <a:effectLst/>
                <a:latin typeface="Arial" charset="0"/>
                <a:ea typeface="+mn-ea"/>
                <a:cs typeface="+mn-cs"/>
              </a:rPr>
              <a:t> life, but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hasn't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changed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much</a:t>
            </a:r>
            <a:r>
              <a:rPr lang="tr-TR" sz="1200" kern="1200" dirty="0">
                <a:solidFill>
                  <a:schemeClr val="tx1"/>
                </a:solidFill>
                <a:effectLst/>
                <a:latin typeface="Arial" charset="0"/>
                <a:ea typeface="+mn-ea"/>
                <a:cs typeface="+mn-cs"/>
              </a:rPr>
              <a:t> (9). Beyond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equality</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woman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many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countries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still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unable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vote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even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wear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want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parts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Asia</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Soviet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Union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territories</a:t>
            </a:r>
            <a:r>
              <a:rPr lang="tr-TR" sz="1200" kern="1200" dirty="0">
                <a:solidFill>
                  <a:schemeClr val="tx1"/>
                </a:solidFill>
                <a:effectLst/>
                <a:latin typeface="Arial" charset="0"/>
                <a:ea typeface="+mn-ea"/>
                <a:cs typeface="+mn-cs"/>
              </a:rPr>
              <a:t>, Latin </a:t>
            </a:r>
            <a:r>
              <a:rPr lang="tr-TR" sz="1200" kern="1200" dirty="0" err="1">
                <a:solidFill>
                  <a:schemeClr val="tx1"/>
                </a:solidFill>
                <a:effectLst/>
                <a:latin typeface="Arial" charset="0"/>
                <a:ea typeface="+mn-ea"/>
                <a:cs typeface="+mn-cs"/>
              </a:rPr>
              <a:t>America</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Africa</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Central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Eastern</a:t>
            </a:r>
            <a:r>
              <a:rPr lang="tr-TR" sz="1200" kern="1200" dirty="0">
                <a:solidFill>
                  <a:schemeClr val="tx1"/>
                </a:solidFill>
                <a:effectLst/>
                <a:latin typeface="Arial" charset="0"/>
                <a:ea typeface="+mn-ea"/>
                <a:cs typeface="+mn-cs"/>
              </a:rPr>
              <a:t> Europe </a:t>
            </a:r>
            <a:r>
              <a:rPr lang="tr-TR" sz="1200" kern="1200" dirty="0" err="1">
                <a:solidFill>
                  <a:schemeClr val="tx1"/>
                </a:solidFill>
                <a:effectLst/>
                <a:latin typeface="Arial" charset="0"/>
                <a:ea typeface="+mn-ea"/>
                <a:cs typeface="+mn-cs"/>
              </a:rPr>
              <a:t>woman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trafficking</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still</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heart-breaking</a:t>
            </a:r>
            <a:r>
              <a:rPr lang="tr-TR" sz="1200" kern="1200" dirty="0">
                <a:solidFill>
                  <a:schemeClr val="tx1"/>
                </a:solidFill>
                <a:effectLst/>
                <a:latin typeface="Arial" charset="0"/>
                <a:ea typeface="+mn-ea"/>
                <a:cs typeface="+mn-cs"/>
              </a:rPr>
              <a:t> problem. </a:t>
            </a:r>
          </a:p>
          <a:p>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Discrimination</a:t>
            </a:r>
            <a:r>
              <a:rPr lang="tr-TR" sz="1200" kern="1200" dirty="0">
                <a:solidFill>
                  <a:schemeClr val="tx1"/>
                </a:solidFill>
                <a:effectLst/>
                <a:latin typeface="Arial" charset="0"/>
                <a:ea typeface="+mn-ea"/>
                <a:cs typeface="+mn-cs"/>
              </a:rPr>
              <a:t> is </a:t>
            </a:r>
            <a:r>
              <a:rPr lang="tr-TR" sz="1200" kern="1200" dirty="0" err="1">
                <a:solidFill>
                  <a:schemeClr val="tx1"/>
                </a:solidFill>
                <a:effectLst/>
                <a:latin typeface="Arial" charset="0"/>
                <a:ea typeface="+mn-ea"/>
                <a:cs typeface="+mn-cs"/>
              </a:rPr>
              <a:t>more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serious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societies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paternal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type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families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However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there</a:t>
            </a:r>
            <a:r>
              <a:rPr lang="tr-TR" sz="1200" kern="1200" dirty="0">
                <a:solidFill>
                  <a:schemeClr val="tx1"/>
                </a:solidFill>
                <a:effectLst/>
                <a:latin typeface="Arial" charset="0"/>
                <a:ea typeface="+mn-ea"/>
                <a:cs typeface="+mn-cs"/>
              </a:rPr>
              <a:t> is not a </a:t>
            </a:r>
            <a:r>
              <a:rPr lang="tr-TR" sz="1200" kern="1200" dirty="0" err="1">
                <a:solidFill>
                  <a:schemeClr val="tx1"/>
                </a:solidFill>
                <a:effectLst/>
                <a:latin typeface="Arial" charset="0"/>
                <a:ea typeface="+mn-ea"/>
                <a:cs typeface="+mn-cs"/>
              </a:rPr>
              <a:t>big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difference</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societies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maternal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type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family</a:t>
            </a:r>
            <a:r>
              <a:rPr lang="tr-TR" sz="1200" kern="1200" dirty="0">
                <a:solidFill>
                  <a:schemeClr val="tx1"/>
                </a:solidFill>
                <a:effectLst/>
                <a:latin typeface="Arial" charset="0"/>
                <a:ea typeface="+mn-ea"/>
                <a:cs typeface="+mn-cs"/>
              </a:rPr>
              <a:t> background. </a:t>
            </a:r>
            <a:r>
              <a:rPr lang="tr-TR" sz="1200" kern="1200" dirty="0" err="1">
                <a:solidFill>
                  <a:schemeClr val="tx1"/>
                </a:solidFill>
                <a:effectLst/>
                <a:latin typeface="Arial" charset="0"/>
                <a:ea typeface="+mn-ea"/>
                <a:cs typeface="+mn-cs"/>
              </a:rPr>
              <a:t>We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should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consider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effects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religions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which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strong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tenets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based</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male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suppression</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Throughout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history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received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same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men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couldn't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vote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outside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home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scorned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treated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little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respect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supposed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remain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behind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men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expected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supportive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without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voicing</a:t>
            </a:r>
            <a:r>
              <a:rPr lang="tr-TR" sz="1200" kern="1200" dirty="0">
                <a:solidFill>
                  <a:schemeClr val="tx1"/>
                </a:solidFill>
                <a:effectLst/>
                <a:latin typeface="Arial" charset="0"/>
                <a:ea typeface="+mn-ea"/>
                <a:cs typeface="+mn-cs"/>
              </a:rPr>
              <a:t> an </a:t>
            </a:r>
            <a:r>
              <a:rPr lang="tr-TR" sz="1200" kern="1200" dirty="0" err="1">
                <a:solidFill>
                  <a:schemeClr val="tx1"/>
                </a:solidFill>
                <a:effectLst/>
                <a:latin typeface="Arial" charset="0"/>
                <a:ea typeface="+mn-ea"/>
                <a:cs typeface="+mn-cs"/>
              </a:rPr>
              <a:t>opinion</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own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Starting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from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beginning</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20</a:t>
            </a:r>
            <a:r>
              <a:rPr lang="tr-TR" sz="1200" kern="1200" baseline="30000" dirty="0">
                <a:solidFill>
                  <a:schemeClr val="tx1"/>
                </a:solidFill>
                <a:effectLst/>
                <a:latin typeface="Arial" charset="0"/>
                <a:ea typeface="+mn-ea"/>
                <a:cs typeface="+mn-cs"/>
              </a:rPr>
              <a:t>th</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century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movements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started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gradually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improved</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One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most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famous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has </a:t>
            </a:r>
            <a:r>
              <a:rPr lang="tr-TR" sz="1200" kern="1200" dirty="0" err="1">
                <a:solidFill>
                  <a:schemeClr val="tx1"/>
                </a:solidFill>
                <a:effectLst/>
                <a:latin typeface="Arial" charset="0"/>
                <a:ea typeface="+mn-ea"/>
                <a:cs typeface="+mn-cs"/>
              </a:rPr>
              <a:t>been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leading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fight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since it </a:t>
            </a:r>
            <a:r>
              <a:rPr lang="tr-TR" sz="1200" kern="1200" dirty="0" err="1">
                <a:solidFill>
                  <a:schemeClr val="tx1"/>
                </a:solidFill>
                <a:effectLst/>
                <a:latin typeface="Arial" charset="0"/>
                <a:ea typeface="+mn-ea"/>
                <a:cs typeface="+mn-cs"/>
              </a:rPr>
              <a:t>was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established</a:t>
            </a:r>
            <a:r>
              <a:rPr lang="tr-TR" sz="1200" kern="1200" dirty="0">
                <a:solidFill>
                  <a:schemeClr val="tx1"/>
                </a:solidFill>
                <a:effectLst/>
                <a:latin typeface="Arial" charset="0"/>
                <a:ea typeface="+mn-ea"/>
                <a:cs typeface="+mn-cs"/>
              </a:rPr>
              <a:t> in 1966 is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National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NOW. NOW has </a:t>
            </a:r>
            <a:r>
              <a:rPr lang="tr-TR" sz="1200" kern="1200" dirty="0" err="1">
                <a:solidFill>
                  <a:schemeClr val="tx1"/>
                </a:solidFill>
                <a:effectLst/>
                <a:latin typeface="Arial" charset="0"/>
                <a:ea typeface="+mn-ea"/>
                <a:cs typeface="+mn-cs"/>
              </a:rPr>
              <a:t>been</a:t>
            </a:r>
            <a:r>
              <a:rPr lang="tr-TR" sz="1200" kern="1200" dirty="0">
                <a:solidFill>
                  <a:schemeClr val="tx1"/>
                </a:solidFill>
                <a:effectLst/>
                <a:latin typeface="Arial" charset="0"/>
                <a:ea typeface="+mn-ea"/>
                <a:cs typeface="+mn-cs"/>
              </a:rPr>
              <a:t> a </a:t>
            </a:r>
            <a:r>
              <a:rPr lang="tr-TR" sz="1200" kern="1200" dirty="0" err="1">
                <a:solidFill>
                  <a:schemeClr val="tx1"/>
                </a:solidFill>
                <a:effectLst/>
                <a:latin typeface="Arial" charset="0"/>
                <a:ea typeface="+mn-ea"/>
                <a:cs typeface="+mn-cs"/>
              </a:rPr>
              <a:t>major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source</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protection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woman</a:t>
            </a:r>
            <a:r>
              <a:rPr lang="tr-TR" sz="1200" kern="1200" dirty="0">
                <a:solidFill>
                  <a:schemeClr val="tx1"/>
                </a:solidFill>
                <a:effectLst/>
                <a:latin typeface="Arial" charset="0"/>
                <a:ea typeface="+mn-ea"/>
                <a:cs typeface="+mn-cs"/>
              </a:rPr>
              <a:t> on </a:t>
            </a:r>
            <a:r>
              <a:rPr lang="tr-TR" sz="1200" kern="1200" dirty="0" err="1">
                <a:solidFill>
                  <a:schemeClr val="tx1"/>
                </a:solidFill>
                <a:effectLst/>
                <a:latin typeface="Arial" charset="0"/>
                <a:ea typeface="+mn-ea"/>
                <a:cs typeface="+mn-cs"/>
              </a:rPr>
              <a:t>every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subject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important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from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workplace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equality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reproductive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NOW is a </a:t>
            </a:r>
            <a:r>
              <a:rPr lang="tr-TR" sz="1200" kern="1200" dirty="0" err="1">
                <a:solidFill>
                  <a:schemeClr val="tx1"/>
                </a:solidFill>
                <a:effectLst/>
                <a:latin typeface="Arial" charset="0"/>
                <a:ea typeface="+mn-ea"/>
                <a:cs typeface="+mn-cs"/>
              </a:rPr>
              <a:t>strong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organization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will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never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fight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all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p>
          <a:p>
            <a:r>
              <a:rPr lang="tr-TR" sz="1200" kern="1200" dirty="0" err="1">
                <a:solidFill>
                  <a:schemeClr val="tx1"/>
                </a:solidFill>
                <a:effectLst/>
                <a:latin typeface="Arial" charset="0"/>
                <a:ea typeface="+mn-ea"/>
                <a:cs typeface="+mn-cs"/>
              </a:rPr>
              <a:t>There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many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countries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aimed</a:t>
            </a:r>
            <a:r>
              <a:rPr lang="tr-TR" sz="1200" kern="1200" dirty="0">
                <a:solidFill>
                  <a:schemeClr val="tx1"/>
                </a:solidFill>
                <a:effectLst/>
                <a:latin typeface="Arial" charset="0"/>
                <a:ea typeface="+mn-ea"/>
                <a:cs typeface="+mn-cs"/>
              </a:rPr>
              <a:t> at </a:t>
            </a:r>
            <a:r>
              <a:rPr lang="tr-TR" sz="1200" kern="1200" dirty="0" err="1">
                <a:solidFill>
                  <a:schemeClr val="tx1"/>
                </a:solidFill>
                <a:effectLst/>
                <a:latin typeface="Arial" charset="0"/>
                <a:ea typeface="+mn-ea"/>
                <a:cs typeface="+mn-cs"/>
              </a:rPr>
              <a:t>helping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workplace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group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Equality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Now</a:t>
            </a:r>
            <a:r>
              <a:rPr lang="tr-TR" sz="1200" kern="1200" dirty="0">
                <a:solidFill>
                  <a:schemeClr val="tx1"/>
                </a:solidFill>
                <a:effectLst/>
                <a:latin typeface="Arial" charset="0"/>
                <a:ea typeface="+mn-ea"/>
                <a:cs typeface="+mn-cs"/>
              </a:rPr>
              <a:t> is an </a:t>
            </a:r>
            <a:r>
              <a:rPr lang="tr-TR" sz="1200" kern="1200" dirty="0" err="1">
                <a:solidFill>
                  <a:schemeClr val="tx1"/>
                </a:solidFill>
                <a:effectLst/>
                <a:latin typeface="Arial" charset="0"/>
                <a:ea typeface="+mn-ea"/>
                <a:cs typeface="+mn-cs"/>
              </a:rPr>
              <a:t>organization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helps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who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suffer</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foreign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countries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help</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protect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from</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horrors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often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endured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by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other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civilized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countries</a:t>
            </a:r>
            <a:r>
              <a:rPr lang="tr-TR" sz="1200" kern="1200" dirty="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27</a:t>
            </a:fld>
            <a:endParaRPr lang="tr-TR">
              <a:solidFill>
                <a:srgbClr val="000000"/>
              </a:solidFill>
            </a:endParaRPr>
          </a:p>
        </p:txBody>
      </p:sp>
    </p:spTree>
    <p:extLst>
      <p:ext uri="{BB962C8B-B14F-4D97-AF65-F5344CB8AC3E}">
        <p14:creationId xmlns:p14="http://schemas.microsoft.com/office/powerpoint/2010/main" val="1458804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social institutions covered by the SIGI fall under five dimensions, spanning major socio-economic areas that affect the life course of a girl and woman: discriminatory family code, restricted physical </a:t>
            </a:r>
            <a:r>
              <a:rPr lang="en-US" sz="1200" kern="1200" dirty="0" err="1">
                <a:solidFill>
                  <a:schemeClr val="tx1"/>
                </a:solidFill>
                <a:effectLst/>
                <a:latin typeface="Arial" charset="0"/>
                <a:ea typeface="+mn-ea"/>
                <a:cs typeface="+mn-cs"/>
              </a:rPr>
              <a:t>integrity,some</a:t>
            </a:r>
            <a:r>
              <a:rPr lang="en-US" sz="1200" kern="1200" dirty="0">
                <a:solidFill>
                  <a:schemeClr val="tx1"/>
                </a:solidFill>
                <a:effectLst/>
                <a:latin typeface="Arial" charset="0"/>
                <a:ea typeface="+mn-ea"/>
                <a:cs typeface="+mn-cs"/>
              </a:rPr>
              <a:t> bias, restricted resources and assets, and restricted civil liberties. These dimensions look at the gaps between women and men in terms of rights and opportunities as reflected in legislation, practices and attitudes.</a:t>
            </a:r>
            <a:endParaRPr lang="tr-TR"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Discriminatory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institutions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formal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informal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laws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norms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practices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restrict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exclude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consequently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curtail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access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justice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resources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empowerment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opportunities</a:t>
            </a:r>
            <a:r>
              <a:rPr lang="tr-TR" sz="1200" kern="1200" dirty="0">
                <a:solidFill>
                  <a:schemeClr val="tx1"/>
                </a:solidFill>
                <a:effectLst/>
                <a:latin typeface="Arial" charset="0"/>
                <a:ea typeface="+mn-ea"/>
                <a:cs typeface="+mn-cs"/>
              </a:rPr>
              <a:t>.</a:t>
            </a:r>
          </a:p>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28</a:t>
            </a:fld>
            <a:endParaRPr lang="tr-TR">
              <a:solidFill>
                <a:srgbClr val="000000"/>
              </a:solidFill>
            </a:endParaRPr>
          </a:p>
        </p:txBody>
      </p:sp>
    </p:spTree>
    <p:extLst>
      <p:ext uri="{BB962C8B-B14F-4D97-AF65-F5344CB8AC3E}">
        <p14:creationId xmlns:p14="http://schemas.microsoft.com/office/powerpoint/2010/main" val="214100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social institutions covered by the SIGI fall under five dimensions, spanning major socio-economic areas that affect the life course of a girl and woman: discriminatory family code, restricted physical </a:t>
            </a:r>
            <a:r>
              <a:rPr lang="en-US" sz="1200" kern="1200" dirty="0" err="1">
                <a:solidFill>
                  <a:schemeClr val="tx1"/>
                </a:solidFill>
                <a:effectLst/>
                <a:latin typeface="Arial" charset="0"/>
                <a:ea typeface="+mn-ea"/>
                <a:cs typeface="+mn-cs"/>
              </a:rPr>
              <a:t>integrity,some</a:t>
            </a:r>
            <a:r>
              <a:rPr lang="en-US" sz="1200" kern="1200" dirty="0">
                <a:solidFill>
                  <a:schemeClr val="tx1"/>
                </a:solidFill>
                <a:effectLst/>
                <a:latin typeface="Arial" charset="0"/>
                <a:ea typeface="+mn-ea"/>
                <a:cs typeface="+mn-cs"/>
              </a:rPr>
              <a:t> bias, restricted resources and assets, and restricted civil liberties. These dimensions look at the gaps between women and men in terms of rights and opportunities as reflected in legislation, practices and attitudes.</a:t>
            </a:r>
            <a:endParaRPr lang="tr-TR"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Discriminatory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institutions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formal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informal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laws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norms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practices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restrict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exclude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consequently</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curtail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access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rights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justice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resources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empowerment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opportunities</a:t>
            </a:r>
            <a:r>
              <a:rPr lang="tr-TR" sz="1200" kern="1200" dirty="0">
                <a:solidFill>
                  <a:schemeClr val="tx1"/>
                </a:solidFill>
                <a:effectLst/>
                <a:latin typeface="Arial" charset="0"/>
                <a:ea typeface="+mn-ea"/>
                <a:cs typeface="+mn-cs"/>
              </a:rPr>
              <a:t>.</a:t>
            </a:r>
          </a:p>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29</a:t>
            </a:fld>
            <a:endParaRPr lang="tr-TR">
              <a:solidFill>
                <a:srgbClr val="000000"/>
              </a:solidFill>
            </a:endParaRPr>
          </a:p>
        </p:txBody>
      </p:sp>
    </p:spTree>
    <p:extLst>
      <p:ext uri="{BB962C8B-B14F-4D97-AF65-F5344CB8AC3E}">
        <p14:creationId xmlns:p14="http://schemas.microsoft.com/office/powerpoint/2010/main" val="671414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effectLst/>
                <a:latin typeface="Arial" charset="0"/>
                <a:ea typeface="+mn-ea"/>
                <a:cs typeface="+mn-cs"/>
              </a:rPr>
              <a:t>ITF (2017) </a:t>
            </a:r>
            <a:r>
              <a:rPr lang="tr-TR" sz="1200" kern="1200" dirty="0" err="1">
                <a:solidFill>
                  <a:schemeClr val="tx1"/>
                </a:solidFill>
                <a:effectLst/>
                <a:latin typeface="Arial" charset="0"/>
                <a:ea typeface="+mn-ea"/>
                <a:cs typeface="+mn-cs"/>
              </a:rPr>
              <a:t>reports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deployed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among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worst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paid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least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protected</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jobs</a:t>
            </a:r>
            <a:r>
              <a:rPr lang="tr-TR" sz="1200" kern="1200" dirty="0">
                <a:solidFill>
                  <a:schemeClr val="tx1"/>
                </a:solidFill>
                <a:effectLst/>
                <a:latin typeface="Arial" charset="0"/>
                <a:ea typeface="+mn-ea"/>
                <a:cs typeface="+mn-cs"/>
              </a:rPr>
              <a:t> at </a:t>
            </a:r>
            <a:r>
              <a:rPr lang="tr-TR" sz="1200" kern="1200" dirty="0" err="1">
                <a:solidFill>
                  <a:schemeClr val="tx1"/>
                </a:solidFill>
                <a:effectLst/>
                <a:latin typeface="Arial" charset="0"/>
                <a:ea typeface="+mn-ea"/>
                <a:cs typeface="+mn-cs"/>
              </a:rPr>
              <a:t>sea</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also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tend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be </a:t>
            </a:r>
            <a:r>
              <a:rPr lang="tr-TR" sz="1200" kern="1200" dirty="0" err="1">
                <a:solidFill>
                  <a:schemeClr val="tx1"/>
                </a:solidFill>
                <a:effectLst/>
                <a:latin typeface="Arial" charset="0"/>
                <a:ea typeface="+mn-ea"/>
                <a:cs typeface="+mn-cs"/>
              </a:rPr>
              <a:t>younger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fewer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male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crew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mates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Their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low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number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means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that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can be </a:t>
            </a:r>
            <a:r>
              <a:rPr lang="tr-TR" sz="1200" kern="1200" dirty="0" err="1">
                <a:solidFill>
                  <a:schemeClr val="tx1"/>
                </a:solidFill>
                <a:effectLst/>
                <a:latin typeface="Arial" charset="0"/>
                <a:ea typeface="+mn-ea"/>
                <a:cs typeface="+mn-cs"/>
              </a:rPr>
              <a:t>subject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discrimination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harassment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maritime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unions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are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alert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these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dangers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strive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protect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interests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members</a:t>
            </a:r>
            <a:r>
              <a:rPr lang="tr-TR" sz="1200" kern="1200" dirty="0">
                <a:solidFill>
                  <a:schemeClr val="tx1"/>
                </a:solidFill>
                <a:effectLst/>
                <a:latin typeface="Arial" charset="0"/>
                <a:ea typeface="+mn-ea"/>
                <a:cs typeface="+mn-cs"/>
              </a:rPr>
              <a:t> – </a:t>
            </a:r>
            <a:r>
              <a:rPr lang="tr-TR" sz="1200" kern="1200" dirty="0" err="1">
                <a:solidFill>
                  <a:schemeClr val="tx1"/>
                </a:solidFill>
                <a:effectLst/>
                <a:latin typeface="Arial" charset="0"/>
                <a:ea typeface="+mn-ea"/>
                <a:cs typeface="+mn-cs"/>
              </a:rPr>
              <a:t>who</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now</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number</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about</a:t>
            </a:r>
            <a:r>
              <a:rPr lang="tr-TR" sz="1200" kern="1200" dirty="0">
                <a:solidFill>
                  <a:schemeClr val="tx1"/>
                </a:solidFill>
                <a:effectLst/>
                <a:latin typeface="Arial" charset="0"/>
                <a:ea typeface="+mn-ea"/>
                <a:cs typeface="+mn-cs"/>
              </a:rPr>
              <a:t> 23,000 </a:t>
            </a:r>
            <a:r>
              <a:rPr lang="tr-TR" sz="1200" kern="1200" dirty="0" err="1">
                <a:solidFill>
                  <a:schemeClr val="tx1"/>
                </a:solidFill>
                <a:effectLst/>
                <a:latin typeface="Arial" charset="0"/>
                <a:ea typeface="+mn-ea"/>
                <a:cs typeface="+mn-cs"/>
              </a:rPr>
              <a:t>worldwide</a:t>
            </a:r>
            <a:r>
              <a:rPr lang="tr-TR" sz="1200" kern="1200" dirty="0">
                <a:solidFill>
                  <a:schemeClr val="tx1"/>
                </a:solidFill>
                <a:effectLst/>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status</a:t>
            </a:r>
            <a:r>
              <a:rPr lang="tr-TR" sz="1200" kern="1200" dirty="0">
                <a:solidFill>
                  <a:schemeClr val="tx1"/>
                </a:solidFill>
                <a:effectLst/>
                <a:latin typeface="Arial" charset="0"/>
                <a:ea typeface="+mn-ea"/>
                <a:cs typeface="+mn-cs"/>
              </a:rPr>
              <a:t> of </a:t>
            </a:r>
            <a:r>
              <a:rPr lang="tr-TR" sz="1200" kern="1200" dirty="0" err="1">
                <a:solidFill>
                  <a:schemeClr val="tx1"/>
                </a:solidFill>
                <a:effectLst/>
                <a:latin typeface="Arial" charset="0"/>
                <a:ea typeface="+mn-ea"/>
                <a:cs typeface="+mn-cs"/>
              </a:rPr>
              <a:t>the</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women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changes</a:t>
            </a:r>
            <a:r>
              <a:rPr lang="tr-TR" sz="1200" kern="1200" dirty="0">
                <a:solidFill>
                  <a:schemeClr val="tx1"/>
                </a:solidFill>
                <a:effectLst/>
                <a:latin typeface="Arial" charset="0"/>
                <a:ea typeface="+mn-ea"/>
                <a:cs typeface="+mn-cs"/>
              </a:rPr>
              <a:t> in </a:t>
            </a:r>
            <a:r>
              <a:rPr lang="tr-TR" sz="1200" kern="1200" dirty="0" err="1">
                <a:solidFill>
                  <a:schemeClr val="tx1"/>
                </a:solidFill>
                <a:effectLst/>
                <a:latin typeface="Arial" charset="0"/>
                <a:ea typeface="+mn-ea"/>
                <a:cs typeface="+mn-cs"/>
              </a:rPr>
              <a:t>different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countries</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depending</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upon</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economic</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social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and</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cultural</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development</a:t>
            </a:r>
            <a:r>
              <a:rPr lang="tr-TR" sz="1200" kern="1200" dirty="0">
                <a:solidFill>
                  <a:schemeClr val="tx1"/>
                </a:solidFill>
                <a:effectLst/>
                <a:latin typeface="Arial" charset="0"/>
                <a:ea typeface="+mn-ea"/>
                <a:cs typeface="+mn-cs"/>
              </a:rPr>
              <a:t> </a:t>
            </a:r>
            <a:r>
              <a:rPr lang="tr-TR" sz="1200" kern="1200" dirty="0" err="1">
                <a:solidFill>
                  <a:schemeClr val="tx1"/>
                </a:solidFill>
                <a:effectLst/>
                <a:latin typeface="Arial" charset="0"/>
                <a:ea typeface="+mn-ea"/>
                <a:cs typeface="+mn-cs"/>
              </a:rPr>
              <a:t>level</a:t>
            </a:r>
            <a:r>
              <a:rPr lang="tr-TR" sz="1200" kern="1200" dirty="0">
                <a:solidFill>
                  <a:schemeClr val="tx1"/>
                </a:solidFill>
                <a:effectLst/>
                <a:latin typeface="Arial" charset="0"/>
                <a:ea typeface="+mn-ea"/>
                <a:cs typeface="+mn-cs"/>
              </a:rPr>
              <a:t>. </a:t>
            </a:r>
          </a:p>
          <a:p>
            <a:r>
              <a:rPr lang="en-GB" sz="1200" kern="1200" dirty="0">
                <a:solidFill>
                  <a:schemeClr val="tx1"/>
                </a:solidFill>
                <a:effectLst/>
                <a:latin typeface="Arial" charset="0"/>
                <a:ea typeface="+mn-ea"/>
                <a:cs typeface="+mn-cs"/>
              </a:rPr>
              <a:t>The highest employment rate for woman seafarers is in the United Kingdom; 7 percent of the officers and 21 per cent of the ratings are female. </a:t>
            </a:r>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30</a:t>
            </a:fld>
            <a:endParaRPr lang="tr-TR">
              <a:solidFill>
                <a:srgbClr val="000000"/>
              </a:solidFill>
            </a:endParaRPr>
          </a:p>
        </p:txBody>
      </p:sp>
    </p:spTree>
    <p:extLst>
      <p:ext uri="{BB962C8B-B14F-4D97-AF65-F5344CB8AC3E}">
        <p14:creationId xmlns:p14="http://schemas.microsoft.com/office/powerpoint/2010/main" val="2694806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31</a:t>
            </a:fld>
            <a:endParaRPr lang="tr-TR"/>
          </a:p>
        </p:txBody>
      </p:sp>
    </p:spTree>
    <p:extLst>
      <p:ext uri="{BB962C8B-B14F-4D97-AF65-F5344CB8AC3E}">
        <p14:creationId xmlns:p14="http://schemas.microsoft.com/office/powerpoint/2010/main" val="197591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5</a:t>
            </a:fld>
            <a:endParaRPr lang="tr-TR">
              <a:solidFill>
                <a:srgbClr val="000000"/>
              </a:solidFill>
            </a:endParaRPr>
          </a:p>
        </p:txBody>
      </p:sp>
    </p:spTree>
    <p:extLst>
      <p:ext uri="{BB962C8B-B14F-4D97-AF65-F5344CB8AC3E}">
        <p14:creationId xmlns:p14="http://schemas.microsoft.com/office/powerpoint/2010/main" val="3148635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32</a:t>
            </a:fld>
            <a:endParaRPr lang="tr-TR"/>
          </a:p>
        </p:txBody>
      </p:sp>
    </p:spTree>
    <p:extLst>
      <p:ext uri="{BB962C8B-B14F-4D97-AF65-F5344CB8AC3E}">
        <p14:creationId xmlns:p14="http://schemas.microsoft.com/office/powerpoint/2010/main" val="2268507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33</a:t>
            </a:fld>
            <a:endParaRPr lang="tr-TR"/>
          </a:p>
        </p:txBody>
      </p:sp>
    </p:spTree>
    <p:extLst>
      <p:ext uri="{BB962C8B-B14F-4D97-AF65-F5344CB8AC3E}">
        <p14:creationId xmlns:p14="http://schemas.microsoft.com/office/powerpoint/2010/main" val="1513281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34</a:t>
            </a:fld>
            <a:endParaRPr lang="tr-TR"/>
          </a:p>
        </p:txBody>
      </p:sp>
    </p:spTree>
    <p:extLst>
      <p:ext uri="{BB962C8B-B14F-4D97-AF65-F5344CB8AC3E}">
        <p14:creationId xmlns:p14="http://schemas.microsoft.com/office/powerpoint/2010/main" val="1704940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35</a:t>
            </a:fld>
            <a:endParaRPr lang="tr-TR"/>
          </a:p>
        </p:txBody>
      </p:sp>
    </p:spTree>
    <p:extLst>
      <p:ext uri="{BB962C8B-B14F-4D97-AF65-F5344CB8AC3E}">
        <p14:creationId xmlns:p14="http://schemas.microsoft.com/office/powerpoint/2010/main" val="182736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36</a:t>
            </a:fld>
            <a:endParaRPr lang="tr-TR"/>
          </a:p>
        </p:txBody>
      </p:sp>
    </p:spTree>
    <p:extLst>
      <p:ext uri="{BB962C8B-B14F-4D97-AF65-F5344CB8AC3E}">
        <p14:creationId xmlns:p14="http://schemas.microsoft.com/office/powerpoint/2010/main" val="4225404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37</a:t>
            </a:fld>
            <a:endParaRPr lang="tr-TR"/>
          </a:p>
        </p:txBody>
      </p:sp>
    </p:spTree>
    <p:extLst>
      <p:ext uri="{BB962C8B-B14F-4D97-AF65-F5344CB8AC3E}">
        <p14:creationId xmlns:p14="http://schemas.microsoft.com/office/powerpoint/2010/main" val="1433720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38</a:t>
            </a:fld>
            <a:endParaRPr lang="tr-TR"/>
          </a:p>
        </p:txBody>
      </p:sp>
    </p:spTree>
    <p:extLst>
      <p:ext uri="{BB962C8B-B14F-4D97-AF65-F5344CB8AC3E}">
        <p14:creationId xmlns:p14="http://schemas.microsoft.com/office/powerpoint/2010/main" val="4097844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39</a:t>
            </a:fld>
            <a:endParaRPr lang="tr-TR"/>
          </a:p>
        </p:txBody>
      </p:sp>
    </p:spTree>
    <p:extLst>
      <p:ext uri="{BB962C8B-B14F-4D97-AF65-F5344CB8AC3E}">
        <p14:creationId xmlns:p14="http://schemas.microsoft.com/office/powerpoint/2010/main" val="55467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6</a:t>
            </a:fld>
            <a:endParaRPr lang="tr-TR">
              <a:solidFill>
                <a:srgbClr val="000000"/>
              </a:solidFill>
            </a:endParaRPr>
          </a:p>
        </p:txBody>
      </p:sp>
    </p:spTree>
    <p:extLst>
      <p:ext uri="{BB962C8B-B14F-4D97-AF65-F5344CB8AC3E}">
        <p14:creationId xmlns:p14="http://schemas.microsoft.com/office/powerpoint/2010/main" val="188943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7</a:t>
            </a:fld>
            <a:endParaRPr lang="tr-TR"/>
          </a:p>
        </p:txBody>
      </p:sp>
    </p:spTree>
    <p:extLst>
      <p:ext uri="{BB962C8B-B14F-4D97-AF65-F5344CB8AC3E}">
        <p14:creationId xmlns:p14="http://schemas.microsoft.com/office/powerpoint/2010/main" val="399944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8</a:t>
            </a:fld>
            <a:endParaRPr lang="tr-TR"/>
          </a:p>
        </p:txBody>
      </p:sp>
    </p:spTree>
    <p:extLst>
      <p:ext uri="{BB962C8B-B14F-4D97-AF65-F5344CB8AC3E}">
        <p14:creationId xmlns:p14="http://schemas.microsoft.com/office/powerpoint/2010/main" val="278928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smtClean="0"/>
              <a:pPr>
                <a:defRPr/>
              </a:pPr>
              <a:t>9</a:t>
            </a:fld>
            <a:endParaRPr lang="tr-TR"/>
          </a:p>
        </p:txBody>
      </p:sp>
    </p:spTree>
    <p:extLst>
      <p:ext uri="{BB962C8B-B14F-4D97-AF65-F5344CB8AC3E}">
        <p14:creationId xmlns:p14="http://schemas.microsoft.com/office/powerpoint/2010/main" val="27892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10</a:t>
            </a:fld>
            <a:endParaRPr lang="tr-TR">
              <a:solidFill>
                <a:srgbClr val="000000"/>
              </a:solidFill>
            </a:endParaRPr>
          </a:p>
        </p:txBody>
      </p:sp>
    </p:spTree>
    <p:extLst>
      <p:ext uri="{BB962C8B-B14F-4D97-AF65-F5344CB8AC3E}">
        <p14:creationId xmlns:p14="http://schemas.microsoft.com/office/powerpoint/2010/main" val="188943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C5F69A7-BB6B-4972-A66D-B37668A31147}" type="slidenum">
              <a:rPr lang="tr-TR">
                <a:solidFill>
                  <a:srgbClr val="000000"/>
                </a:solidFill>
              </a:rPr>
              <a:pPr>
                <a:defRPr/>
              </a:pPr>
              <a:t>11</a:t>
            </a:fld>
            <a:endParaRPr lang="tr-TR">
              <a:solidFill>
                <a:srgbClr val="000000"/>
              </a:solidFill>
            </a:endParaRPr>
          </a:p>
        </p:txBody>
      </p:sp>
    </p:spTree>
    <p:extLst>
      <p:ext uri="{BB962C8B-B14F-4D97-AF65-F5344CB8AC3E}">
        <p14:creationId xmlns:p14="http://schemas.microsoft.com/office/powerpoint/2010/main" val="314863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5" name="Rectangle 14"/>
          <p:cNvSpPr/>
          <p:nvPr userDrawn="1"/>
        </p:nvSpPr>
        <p:spPr bwMode="auto">
          <a:xfrm>
            <a:off x="0" y="0"/>
            <a:ext cx="9144000" cy="93610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charset="0"/>
            </a:endParaRPr>
          </a:p>
        </p:txBody>
      </p:sp>
      <p:sp>
        <p:nvSpPr>
          <p:cNvPr id="533508" name="Text Box 4"/>
          <p:cNvSpPr txBox="1">
            <a:spLocks noChangeArrowheads="1"/>
          </p:cNvSpPr>
          <p:nvPr/>
        </p:nvSpPr>
        <p:spPr bwMode="auto">
          <a:xfrm>
            <a:off x="0" y="0"/>
            <a:ext cx="9144000" cy="6824662"/>
          </a:xfrm>
          <a:prstGeom prst="rect">
            <a:avLst/>
          </a:prstGeom>
          <a:noFill/>
          <a:ln w="76200" cmpd="tri">
            <a:solidFill>
              <a:schemeClr val="tx1"/>
            </a:solidFill>
            <a:miter lim="800000"/>
            <a:headEnd/>
            <a:tailEnd/>
          </a:ln>
          <a:effectLst/>
        </p:spPr>
        <p:txBody>
          <a:bodyPr/>
          <a:lstStyle/>
          <a:p>
            <a:pPr algn="ctr" eaLnBrk="1" hangingPunct="1">
              <a:defRPr/>
            </a:pPr>
            <a:endParaRPr lang="en-US" sz="1600" dirty="0">
              <a:latin typeface="Tahoma" pitchFamily="34" charset="0"/>
            </a:endParaRPr>
          </a:p>
        </p:txBody>
      </p:sp>
      <p:pic>
        <p:nvPicPr>
          <p:cNvPr id="8" name="Picture 7"/>
          <p:cNvPicPr/>
          <p:nvPr userDrawn="1"/>
        </p:nvPicPr>
        <p:blipFill>
          <a:blip r:embed="rId5" cstate="print"/>
          <a:srcRect/>
          <a:stretch>
            <a:fillRect/>
          </a:stretch>
        </p:blipFill>
        <p:spPr bwMode="auto">
          <a:xfrm>
            <a:off x="2565070" y="0"/>
            <a:ext cx="1070826" cy="904875"/>
          </a:xfrm>
          <a:prstGeom prst="rect">
            <a:avLst/>
          </a:prstGeom>
          <a:noFill/>
          <a:ln w="9525">
            <a:noFill/>
            <a:miter lim="800000"/>
            <a:headEnd/>
            <a:tailEnd/>
          </a:ln>
        </p:spPr>
      </p:pic>
      <p:pic>
        <p:nvPicPr>
          <p:cNvPr id="10" name="Picture 9"/>
          <p:cNvPicPr/>
          <p:nvPr userDrawn="1"/>
        </p:nvPicPr>
        <p:blipFill>
          <a:blip r:embed="rId6" cstate="print"/>
          <a:srcRect/>
          <a:stretch>
            <a:fillRect/>
          </a:stretch>
        </p:blipFill>
        <p:spPr bwMode="auto">
          <a:xfrm>
            <a:off x="4211960" y="-27384"/>
            <a:ext cx="3168352" cy="908720"/>
          </a:xfrm>
          <a:prstGeom prst="rect">
            <a:avLst/>
          </a:prstGeom>
          <a:noFill/>
          <a:ln w="9525">
            <a:noFill/>
            <a:miter lim="800000"/>
            <a:headEnd/>
            <a:tailEnd/>
          </a:ln>
        </p:spPr>
      </p:pic>
      <p:pic>
        <p:nvPicPr>
          <p:cNvPr id="12" name="Picture 11"/>
          <p:cNvPicPr/>
          <p:nvPr userDrawn="1"/>
        </p:nvPicPr>
        <p:blipFill>
          <a:blip r:embed="rId7" cstate="print"/>
          <a:srcRect/>
          <a:stretch>
            <a:fillRect/>
          </a:stretch>
        </p:blipFill>
        <p:spPr bwMode="auto">
          <a:xfrm>
            <a:off x="7524328" y="0"/>
            <a:ext cx="1460666" cy="908720"/>
          </a:xfrm>
          <a:prstGeom prst="rect">
            <a:avLst/>
          </a:prstGeom>
          <a:noFill/>
          <a:ln w="9525">
            <a:noFill/>
            <a:miter lim="800000"/>
            <a:headEnd/>
            <a:tailEnd/>
          </a:ln>
        </p:spPr>
      </p:pic>
      <p:pic>
        <p:nvPicPr>
          <p:cNvPr id="13" name="Picture 12"/>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92909" y="133288"/>
            <a:ext cx="1828800" cy="587375"/>
          </a:xfrm>
          <a:prstGeom prst="rect">
            <a:avLst/>
          </a:prstGeom>
          <a:noFill/>
          <a:ln>
            <a:noFill/>
          </a:ln>
        </p:spPr>
      </p:pic>
    </p:spTree>
  </p:cSld>
  <p:clrMap bg1="dk2" tx1="lt1" bg2="dk1" tx2="lt2" accent1="accent1" accent2="accent2" accent3="accent3" accent4="accent4" accent5="accent5" accent6="accent6" hlink="hlink" folHlink="folHlink"/>
  <p:sldLayoutIdLst>
    <p:sldLayoutId id="2147483664" r:id="rId1"/>
    <p:sldLayoutId id="2147483663" r:id="rId2"/>
    <p:sldLayoutId id="2147483653" r:id="rId3"/>
  </p:sldLayoutIdLst>
  <p:transition/>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6876256" y="6381328"/>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0" name="Rectangle 9"/>
          <p:cNvSpPr/>
          <p:nvPr/>
        </p:nvSpPr>
        <p:spPr>
          <a:xfrm>
            <a:off x="179512" y="5582850"/>
            <a:ext cx="8964488" cy="1169551"/>
          </a:xfrm>
          <a:prstGeom prst="rect">
            <a:avLst/>
          </a:prstGeom>
        </p:spPr>
        <p:txBody>
          <a:bodyPr wrap="square">
            <a:spAutoFit/>
          </a:bodyPr>
          <a:lstStyle/>
          <a:p>
            <a:endParaRPr lang="tr-TR" sz="1400" dirty="0"/>
          </a:p>
          <a:p>
            <a:r>
              <a:rPr lang="tr-TR" sz="1400" dirty="0"/>
              <a:t>*MENTORESS </a:t>
            </a:r>
            <a:r>
              <a:rPr lang="tr-TR" sz="1400" dirty="0" err="1"/>
              <a:t>Maritime</a:t>
            </a:r>
            <a:r>
              <a:rPr lang="tr-TR" sz="1400" dirty="0"/>
              <a:t> </a:t>
            </a:r>
            <a:r>
              <a:rPr lang="tr-TR" sz="1400" dirty="0" err="1"/>
              <a:t>Education</a:t>
            </a:r>
            <a:r>
              <a:rPr lang="tr-TR" sz="1400" dirty="0"/>
              <a:t> Network </a:t>
            </a:r>
            <a:r>
              <a:rPr lang="tr-TR" sz="1400" dirty="0" err="1"/>
              <a:t>to</a:t>
            </a:r>
            <a:r>
              <a:rPr lang="tr-TR" sz="1400" dirty="0"/>
              <a:t> Orient </a:t>
            </a:r>
            <a:r>
              <a:rPr lang="tr-TR" sz="1400" dirty="0" err="1"/>
              <a:t>and</a:t>
            </a:r>
            <a:r>
              <a:rPr lang="tr-TR" sz="1400" dirty="0"/>
              <a:t> </a:t>
            </a:r>
            <a:r>
              <a:rPr lang="tr-TR" sz="1400" dirty="0" err="1"/>
              <a:t>Retain</a:t>
            </a:r>
            <a:r>
              <a:rPr lang="tr-TR" sz="1400" dirty="0"/>
              <a:t> </a:t>
            </a:r>
            <a:r>
              <a:rPr lang="tr-TR" sz="1400" dirty="0" err="1"/>
              <a:t>Women</a:t>
            </a:r>
            <a:r>
              <a:rPr lang="tr-TR" sz="1400" dirty="0"/>
              <a:t> </a:t>
            </a:r>
            <a:r>
              <a:rPr lang="tr-TR" sz="1400" dirty="0" err="1"/>
              <a:t>for</a:t>
            </a:r>
            <a:r>
              <a:rPr lang="tr-TR" sz="1400" dirty="0"/>
              <a:t> </a:t>
            </a:r>
            <a:r>
              <a:rPr lang="tr-TR" sz="1400" dirty="0" err="1"/>
              <a:t>Efficient</a:t>
            </a:r>
            <a:r>
              <a:rPr lang="tr-TR" sz="1400" dirty="0"/>
              <a:t> </a:t>
            </a:r>
            <a:r>
              <a:rPr lang="tr-TR" sz="1400" dirty="0" err="1"/>
              <a:t>Seagoing</a:t>
            </a:r>
            <a:r>
              <a:rPr lang="tr-TR" sz="1400" dirty="0"/>
              <a:t> Services</a:t>
            </a:r>
          </a:p>
          <a:p>
            <a:r>
              <a:rPr lang="tr-TR" sz="1400" dirty="0"/>
              <a:t>“Funded by the Erasmus+ Program of the European Union. However, European Commission and Turkish National Agency cannot be held responsi­ble for any use which may be made of the information contained therein”</a:t>
            </a:r>
          </a:p>
        </p:txBody>
      </p:sp>
      <p:sp>
        <p:nvSpPr>
          <p:cNvPr id="12" name="TextBox 11"/>
          <p:cNvSpPr txBox="1"/>
          <p:nvPr/>
        </p:nvSpPr>
        <p:spPr>
          <a:xfrm>
            <a:off x="971600" y="2132856"/>
            <a:ext cx="6984776" cy="1446550"/>
          </a:xfrm>
          <a:prstGeom prst="rect">
            <a:avLst/>
          </a:prstGeom>
          <a:noFill/>
        </p:spPr>
        <p:txBody>
          <a:bodyPr wrap="square" rtlCol="0">
            <a:spAutoFit/>
          </a:bodyPr>
          <a:lstStyle/>
          <a:p>
            <a:pPr algn="ctr"/>
            <a:r>
              <a:rPr lang="tr-TR" sz="2200" b="1" dirty="0"/>
              <a:t>ENHANCING QUALITY IN HIGHER EDUCATION THROUGH  INTERNATIONAL  COLLABORATION: PROJECT MENTORESS*</a:t>
            </a:r>
          </a:p>
          <a:p>
            <a:pPr algn="ctr"/>
            <a:endParaRPr lang="tr-TR" sz="2200" b="1" dirty="0"/>
          </a:p>
        </p:txBody>
      </p:sp>
      <p:pic>
        <p:nvPicPr>
          <p:cNvPr id="2" name="Picture 1"/>
          <p:cNvPicPr>
            <a:picLocks noChangeAspect="1"/>
          </p:cNvPicPr>
          <p:nvPr/>
        </p:nvPicPr>
        <p:blipFill>
          <a:blip r:embed="rId2" cstate="print"/>
          <a:stretch>
            <a:fillRect/>
          </a:stretch>
        </p:blipFill>
        <p:spPr>
          <a:xfrm>
            <a:off x="2915816" y="3789040"/>
            <a:ext cx="3240360" cy="1584175"/>
          </a:xfrm>
          <a:prstGeom prst="rect">
            <a:avLst/>
          </a:prstGeom>
        </p:spPr>
      </p:pic>
    </p:spTree>
    <p:extLst>
      <p:ext uri="{BB962C8B-B14F-4D97-AF65-F5344CB8AC3E}">
        <p14:creationId xmlns:p14="http://schemas.microsoft.com/office/powerpoint/2010/main" val="37723987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412777"/>
            <a:ext cx="8640960" cy="792087"/>
          </a:xfrm>
        </p:spPr>
        <p:txBody>
          <a:bodyPr/>
          <a:lstStyle/>
          <a:p>
            <a:pPr algn="ctr"/>
            <a:r>
              <a:rPr lang="tr-TR" sz="2800" dirty="0">
                <a:effectLst/>
              </a:rPr>
              <a:t> </a:t>
            </a:r>
            <a:r>
              <a:rPr lang="tr-TR" sz="2800" b="1" dirty="0">
                <a:effectLst/>
                <a:latin typeface="Arial" panose="020B0604020202020204" pitchFamily="34" charset="0"/>
                <a:cs typeface="Arial" panose="020B0604020202020204" pitchFamily="34" charset="0"/>
              </a:rPr>
              <a:t>DIVERSITY and DIVERSITY MANAGEMENT</a:t>
            </a:r>
            <a:endParaRPr lang="tr-TR" sz="2800" dirty="0"/>
          </a:p>
        </p:txBody>
      </p:sp>
      <p:sp>
        <p:nvSpPr>
          <p:cNvPr id="3" name="Subtitle 2"/>
          <p:cNvSpPr>
            <a:spLocks noGrp="1"/>
          </p:cNvSpPr>
          <p:nvPr>
            <p:ph type="subTitle" idx="1"/>
          </p:nvPr>
        </p:nvSpPr>
        <p:spPr>
          <a:xfrm>
            <a:off x="395536" y="2204864"/>
            <a:ext cx="7992888" cy="4032448"/>
          </a:xfrm>
        </p:spPr>
        <p:txBody>
          <a:bodyPr/>
          <a:lstStyle/>
          <a:p>
            <a:r>
              <a:rPr lang="tr-TR" sz="2000" b="1" dirty="0">
                <a:effectLst/>
                <a:latin typeface="Arial" panose="020B0604020202020204" pitchFamily="34" charset="0"/>
                <a:cs typeface="Arial" panose="020B0604020202020204" pitchFamily="34" charset="0"/>
              </a:rPr>
              <a:t>CHAPTER OBJECTIVES</a:t>
            </a:r>
          </a:p>
          <a:p>
            <a:pPr lvl="0" algn="just"/>
            <a:endParaRPr lang="tr-TR" sz="2400" dirty="0">
              <a:effectLst/>
            </a:endParaRPr>
          </a:p>
          <a:p>
            <a:pPr marL="342900" lvl="0" indent="-342900" algn="just">
              <a:buFont typeface="Arial" panose="020B0604020202020204" pitchFamily="34" charset="0"/>
              <a:buChar char="•"/>
            </a:pPr>
            <a:r>
              <a:rPr lang="en-GB" sz="2800" dirty="0">
                <a:effectLst/>
                <a:latin typeface="Arial" panose="020B0604020202020204" pitchFamily="34" charset="0"/>
                <a:cs typeface="Arial" panose="020B0604020202020204" pitchFamily="34" charset="0"/>
              </a:rPr>
              <a:t>Understand </a:t>
            </a:r>
            <a:r>
              <a:rPr lang="tr-TR" sz="2800" dirty="0">
                <a:effectLst/>
                <a:latin typeface="Arial" panose="020B0604020202020204" pitchFamily="34" charset="0"/>
                <a:cs typeface="Arial" panose="020B0604020202020204" pitchFamily="34" charset="0"/>
              </a:rPr>
              <a:t>what diversity is</a:t>
            </a:r>
            <a:r>
              <a:rPr lang="en-GB" sz="2800" dirty="0">
                <a:effectLst/>
                <a:latin typeface="Arial" panose="020B0604020202020204" pitchFamily="34" charset="0"/>
                <a:cs typeface="Arial" panose="020B0604020202020204" pitchFamily="34" charset="0"/>
              </a:rPr>
              <a:t>.</a:t>
            </a:r>
            <a:endParaRPr lang="tr-TR" sz="2800" dirty="0">
              <a:effectLst/>
              <a:latin typeface="Arial" panose="020B0604020202020204" pitchFamily="34" charset="0"/>
              <a:cs typeface="Arial" panose="020B0604020202020204" pitchFamily="34" charset="0"/>
            </a:endParaRPr>
          </a:p>
          <a:p>
            <a:pPr lvl="0" algn="just"/>
            <a:endParaRPr lang="tr-TR" sz="2800" dirty="0">
              <a:effectLst/>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800" dirty="0">
                <a:effectLst/>
                <a:latin typeface="Arial" panose="020B0604020202020204" pitchFamily="34" charset="0"/>
                <a:cs typeface="Arial" panose="020B0604020202020204" pitchFamily="34" charset="0"/>
              </a:rPr>
              <a:t>Learn how diversity can be used for the benefit of a workplace.</a:t>
            </a:r>
          </a:p>
          <a:p>
            <a:pPr marL="342900" indent="-342900" algn="just">
              <a:buFont typeface="Arial" panose="020B0604020202020204" pitchFamily="34" charset="0"/>
              <a:buChar char="•"/>
            </a:pPr>
            <a:endParaRPr lang="tr-TR" sz="2800" dirty="0">
              <a:effectLst/>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800" dirty="0">
                <a:effectLst/>
                <a:latin typeface="Arial" panose="020B0604020202020204" pitchFamily="34" charset="0"/>
                <a:cs typeface="Arial" panose="020B0604020202020204" pitchFamily="34" charset="0"/>
              </a:rPr>
              <a:t>Learn how to avoid disadvantages of diversity.</a:t>
            </a:r>
          </a:p>
          <a:p>
            <a:endParaRPr lang="tr-TR" dirty="0">
              <a:effectLst/>
            </a:endParaRPr>
          </a:p>
          <a:p>
            <a:endParaRPr lang="tr-TR" dirty="0"/>
          </a:p>
        </p:txBody>
      </p:sp>
    </p:spTree>
    <p:extLst>
      <p:ext uri="{BB962C8B-B14F-4D97-AF65-F5344CB8AC3E}">
        <p14:creationId xmlns:p14="http://schemas.microsoft.com/office/powerpoint/2010/main" val="31444404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24745"/>
            <a:ext cx="8496944" cy="792087"/>
          </a:xfrm>
        </p:spPr>
        <p:txBody>
          <a:bodyPr/>
          <a:lstStyle/>
          <a:p>
            <a:pPr algn="ctr"/>
            <a:r>
              <a:rPr lang="tr-TR" sz="2800" dirty="0">
                <a:effectLst/>
              </a:rPr>
              <a:t> </a:t>
            </a:r>
            <a:r>
              <a:rPr lang="tr-TR" sz="2800" b="1" dirty="0">
                <a:effectLst/>
                <a:latin typeface="Arial" panose="020B0604020202020204" pitchFamily="34" charset="0"/>
                <a:cs typeface="Arial" panose="020B0604020202020204" pitchFamily="34" charset="0"/>
              </a:rPr>
              <a:t>DIVERSITY and DIVERSITY MANAGEMENT</a:t>
            </a:r>
            <a:endParaRPr lang="tr-TR" sz="2800" dirty="0"/>
          </a:p>
        </p:txBody>
      </p:sp>
      <p:sp>
        <p:nvSpPr>
          <p:cNvPr id="3" name="Subtitle 2"/>
          <p:cNvSpPr>
            <a:spLocks noGrp="1"/>
          </p:cNvSpPr>
          <p:nvPr>
            <p:ph type="subTitle" idx="1"/>
          </p:nvPr>
        </p:nvSpPr>
        <p:spPr>
          <a:xfrm>
            <a:off x="395536" y="1844824"/>
            <a:ext cx="7704856" cy="4392488"/>
          </a:xfrm>
        </p:spPr>
        <p:txBody>
          <a:bodyPr/>
          <a:lstStyle/>
          <a:p>
            <a:r>
              <a:rPr lang="tr-TR" sz="2000" b="1" dirty="0">
                <a:effectLst/>
                <a:latin typeface="Arial" panose="020B0604020202020204" pitchFamily="34" charset="0"/>
                <a:cs typeface="Arial" panose="020B0604020202020204" pitchFamily="34" charset="0"/>
              </a:rPr>
              <a:t>CHAPTER LEARNING OUTCOMES</a:t>
            </a:r>
          </a:p>
          <a:p>
            <a:endParaRPr lang="tr-TR" sz="1800" b="1" dirty="0">
              <a:effectLst/>
              <a:latin typeface="Arial" panose="020B0604020202020204" pitchFamily="34" charset="0"/>
              <a:cs typeface="Arial" panose="020B0604020202020204" pitchFamily="34" charset="0"/>
            </a:endParaRPr>
          </a:p>
          <a:p>
            <a:pPr algn="just"/>
            <a:r>
              <a:rPr lang="en-GB" sz="2800" dirty="0">
                <a:effectLst/>
                <a:latin typeface="Arial" panose="020B0604020202020204" pitchFamily="34" charset="0"/>
                <a:cs typeface="Arial" panose="020B0604020202020204" pitchFamily="34" charset="0"/>
              </a:rPr>
              <a:t>Students passing the course successfully will acquire knowledge and skills </a:t>
            </a:r>
            <a:r>
              <a:rPr lang="tr-TR" sz="2800" dirty="0">
                <a:effectLst/>
                <a:latin typeface="Arial" panose="020B0604020202020204" pitchFamily="34" charset="0"/>
                <a:cs typeface="Arial" panose="020B0604020202020204" pitchFamily="34" charset="0"/>
              </a:rPr>
              <a:t>to be </a:t>
            </a:r>
            <a:r>
              <a:rPr lang="en-GB" sz="2800" dirty="0">
                <a:effectLst/>
                <a:latin typeface="Arial" panose="020B0604020202020204" pitchFamily="34" charset="0"/>
                <a:cs typeface="Arial" panose="020B0604020202020204" pitchFamily="34" charset="0"/>
              </a:rPr>
              <a:t>able to;</a:t>
            </a:r>
            <a:endParaRPr lang="tr-TR" sz="2800" dirty="0">
              <a:effectLst/>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800" dirty="0">
                <a:effectLst/>
                <a:latin typeface="Arial" panose="020B0604020202020204" pitchFamily="34" charset="0"/>
                <a:cs typeface="Arial" panose="020B0604020202020204" pitchFamily="34" charset="0"/>
              </a:rPr>
              <a:t>Understand </a:t>
            </a:r>
            <a:r>
              <a:rPr lang="tr-TR" sz="2800" dirty="0">
                <a:effectLst/>
                <a:latin typeface="Arial" panose="020B0604020202020204" pitchFamily="34" charset="0"/>
                <a:cs typeface="Arial" panose="020B0604020202020204" pitchFamily="34" charset="0"/>
              </a:rPr>
              <a:t>diversity and its advantages and disadvantages, </a:t>
            </a:r>
          </a:p>
          <a:p>
            <a:pPr marL="342900" lvl="0" indent="-342900" algn="just">
              <a:buFont typeface="Arial" panose="020B0604020202020204" pitchFamily="34" charset="0"/>
              <a:buChar char="•"/>
            </a:pPr>
            <a:r>
              <a:rPr lang="tr-TR" sz="2800" dirty="0">
                <a:effectLst/>
                <a:latin typeface="Arial" panose="020B0604020202020204" pitchFamily="34" charset="0"/>
                <a:cs typeface="Arial" panose="020B0604020202020204" pitchFamily="34" charset="0"/>
              </a:rPr>
              <a:t>Learn about diversity management,</a:t>
            </a:r>
          </a:p>
          <a:p>
            <a:pPr marL="342900" lvl="0" indent="-342900" algn="just">
              <a:buFont typeface="Arial" panose="020B0604020202020204" pitchFamily="34" charset="0"/>
              <a:buChar char="•"/>
            </a:pPr>
            <a:r>
              <a:rPr lang="tr-TR" sz="2800" dirty="0">
                <a:effectLst/>
                <a:latin typeface="Arial" panose="020B0604020202020204" pitchFamily="34" charset="0"/>
                <a:cs typeface="Arial" panose="020B0604020202020204" pitchFamily="34" charset="0"/>
              </a:rPr>
              <a:t>Aware of gender discrimination problems in  maritime.</a:t>
            </a:r>
          </a:p>
          <a:p>
            <a:endParaRPr lang="tr-TR" b="1" dirty="0">
              <a:effectLst/>
              <a:latin typeface="Arial" panose="020B0604020202020204" pitchFamily="34" charset="0"/>
              <a:cs typeface="Arial" panose="020B0604020202020204" pitchFamily="34" charset="0"/>
            </a:endParaRPr>
          </a:p>
          <a:p>
            <a:endParaRPr lang="tr-TR" dirty="0">
              <a:effectLst/>
            </a:endParaRPr>
          </a:p>
          <a:p>
            <a:endParaRPr lang="tr-TR" dirty="0"/>
          </a:p>
        </p:txBody>
      </p:sp>
    </p:spTree>
    <p:extLst>
      <p:ext uri="{BB962C8B-B14F-4D97-AF65-F5344CB8AC3E}">
        <p14:creationId xmlns:p14="http://schemas.microsoft.com/office/powerpoint/2010/main" val="19948449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792088"/>
          </a:xfrm>
        </p:spPr>
        <p:txBody>
          <a:bodyPr/>
          <a:lstStyle/>
          <a:p>
            <a:pPr algn="ctr"/>
            <a:r>
              <a:rPr lang="en-US" sz="2800" b="1" dirty="0"/>
              <a:t>1.1	</a:t>
            </a:r>
            <a:r>
              <a:rPr lang="en-US" sz="2800" b="1" dirty="0">
                <a:latin typeface="Arial" panose="020B0604020202020204" pitchFamily="34" charset="0"/>
                <a:cs typeface="Arial" panose="020B0604020202020204" pitchFamily="34" charset="0"/>
              </a:rPr>
              <a:t>Diversity</a:t>
            </a:r>
            <a:br>
              <a:rPr lang="tr-TR"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t>
            </a:r>
            <a:br>
              <a:rPr lang="tr-TR" sz="2800" b="1" dirty="0">
                <a:effectLst/>
                <a:latin typeface="Arial" panose="020B0604020202020204" pitchFamily="34" charset="0"/>
                <a:cs typeface="Arial" panose="020B0604020202020204" pitchFamily="34" charset="0"/>
              </a:rPr>
            </a:br>
            <a:r>
              <a:rPr lang="tr-TR" sz="2800" b="1" dirty="0">
                <a:effectLst/>
                <a:latin typeface="Arial" panose="020B0604020202020204" pitchFamily="34" charset="0"/>
                <a:cs typeface="Arial" panose="020B0604020202020204" pitchFamily="34" charset="0"/>
              </a:rPr>
              <a:t>What is Diversity?</a:t>
            </a:r>
            <a:br>
              <a:rPr lang="tr-TR" sz="2800" dirty="0">
                <a:effectLst/>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5536" y="1916832"/>
            <a:ext cx="8424936" cy="3960440"/>
          </a:xfrm>
        </p:spPr>
        <p:txBody>
          <a:bodyPr/>
          <a:lstStyle/>
          <a:p>
            <a:endParaRPr lang="tr-TR" sz="2800" dirty="0">
              <a:effectLst/>
              <a:latin typeface="Arial" pitchFamily="34" charset="0"/>
              <a:cs typeface="Arial" pitchFamily="34" charset="0"/>
            </a:endParaRPr>
          </a:p>
          <a:p>
            <a:pPr marL="457200" indent="-457200" algn="just">
              <a:buFont typeface="Arial" panose="020B0604020202020204" pitchFamily="34" charset="0"/>
              <a:buChar char="•"/>
            </a:pPr>
            <a:endParaRPr lang="tr-TR" sz="2800" dirty="0">
              <a:effectLst/>
              <a:latin typeface="Arial" pitchFamily="34" charset="0"/>
              <a:cs typeface="Arial" pitchFamily="34" charset="0"/>
            </a:endParaRPr>
          </a:p>
          <a:p>
            <a:pPr marL="457200" indent="-457200" algn="just">
              <a:buFont typeface="Arial" panose="020B0604020202020204" pitchFamily="34" charset="0"/>
              <a:buChar char="•"/>
            </a:pPr>
            <a:r>
              <a:rPr lang="tr-TR" sz="2800" dirty="0">
                <a:effectLst/>
                <a:latin typeface="Arial" pitchFamily="34" charset="0"/>
                <a:cs typeface="Arial" pitchFamily="34" charset="0"/>
              </a:rPr>
              <a:t>“variety” in role, function and personality</a:t>
            </a:r>
          </a:p>
          <a:p>
            <a:pPr marL="457200" indent="-457200" algn="just">
              <a:buFont typeface="Arial" panose="020B0604020202020204" pitchFamily="34" charset="0"/>
              <a:buChar char="•"/>
            </a:pP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differences</a:t>
            </a:r>
            <a:r>
              <a:rPr lang="tr-TR" sz="2800" dirty="0">
                <a:effectLst/>
                <a:latin typeface="Arial" pitchFamily="34" charset="0"/>
                <a:cs typeface="Arial" pitchFamily="34" charset="0"/>
              </a:rPr>
              <a:t> in the population</a:t>
            </a:r>
          </a:p>
          <a:p>
            <a:pPr marL="457200" indent="-457200" algn="just">
              <a:buFont typeface="Arial" panose="020B0604020202020204" pitchFamily="34" charset="0"/>
              <a:buChar char="•"/>
            </a:pP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globalization</a:t>
            </a:r>
            <a:r>
              <a:rPr lang="tr-TR" sz="2800" dirty="0">
                <a:effectLst/>
                <a:latin typeface="Arial" pitchFamily="34" charset="0"/>
                <a:cs typeface="Arial" pitchFamily="34" charset="0"/>
              </a:rPr>
              <a:t> process</a:t>
            </a:r>
          </a:p>
          <a:p>
            <a:pPr marL="457200" indent="-457200" algn="just">
              <a:buFont typeface="Arial" panose="020B0604020202020204" pitchFamily="34" charset="0"/>
              <a:buChar char="•"/>
            </a:pPr>
            <a:r>
              <a:rPr lang="tr-TR" sz="2800" dirty="0">
                <a:effectLst/>
                <a:latin typeface="Arial" pitchFamily="34" charset="0"/>
                <a:cs typeface="Arial" pitchFamily="34" charset="0"/>
              </a:rPr>
              <a:t> international business </a:t>
            </a:r>
          </a:p>
          <a:p>
            <a:pPr marL="457200" indent="-457200" algn="just">
              <a:buFont typeface="Arial" panose="020B0604020202020204" pitchFamily="34" charset="0"/>
              <a:buChar char="•"/>
            </a:pP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cross</a:t>
            </a:r>
            <a:r>
              <a:rPr lang="tr-TR" sz="2800" dirty="0">
                <a:effectLst/>
                <a:latin typeface="Arial" pitchFamily="34" charset="0"/>
                <a:cs typeface="Arial" pitchFamily="34" charset="0"/>
              </a:rPr>
              <a:t> borders business</a:t>
            </a:r>
            <a:endParaRPr lang="tr-TR" sz="2800" dirty="0">
              <a:latin typeface="Arial" pitchFamily="34" charset="0"/>
              <a:cs typeface="Arial" pitchFamily="34" charset="0"/>
            </a:endParaRPr>
          </a:p>
        </p:txBody>
      </p:sp>
    </p:spTree>
    <p:extLst>
      <p:ext uri="{BB962C8B-B14F-4D97-AF65-F5344CB8AC3E}">
        <p14:creationId xmlns:p14="http://schemas.microsoft.com/office/powerpoint/2010/main" val="35749889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412777"/>
            <a:ext cx="8134672" cy="1080119"/>
          </a:xfrm>
        </p:spPr>
        <p:txBody>
          <a:bodyPr/>
          <a:lstStyle/>
          <a:p>
            <a:r>
              <a:rPr lang="tr-TR" dirty="0"/>
              <a:t> </a:t>
            </a:r>
            <a:r>
              <a:rPr lang="tr-TR" sz="2800" b="1" dirty="0">
                <a:effectLst/>
                <a:latin typeface="Arial" panose="020B0604020202020204" pitchFamily="34" charset="0"/>
                <a:cs typeface="Arial" panose="020B0604020202020204" pitchFamily="34" charset="0"/>
              </a:rPr>
              <a:t>1.1.1 </a:t>
            </a:r>
            <a:r>
              <a:rPr lang="tr-TR" sz="2800" b="1" dirty="0" err="1">
                <a:effectLst/>
                <a:latin typeface="Arial" panose="020B0604020202020204" pitchFamily="34" charset="0"/>
                <a:cs typeface="Arial" panose="020B0604020202020204" pitchFamily="34" charset="0"/>
              </a:rPr>
              <a:t>Effects</a:t>
            </a:r>
            <a:r>
              <a:rPr lang="tr-TR" sz="2800" b="1" dirty="0">
                <a:effectLst/>
                <a:latin typeface="Arial" panose="020B0604020202020204" pitchFamily="34" charset="0"/>
                <a:cs typeface="Arial" panose="020B0604020202020204" pitchFamily="34" charset="0"/>
              </a:rPr>
              <a:t> of </a:t>
            </a:r>
            <a:r>
              <a:rPr lang="tr-TR" sz="2800" b="1" dirty="0" err="1">
                <a:effectLst/>
                <a:latin typeface="Arial" panose="020B0604020202020204" pitchFamily="34" charset="0"/>
                <a:cs typeface="Arial" panose="020B0604020202020204" pitchFamily="34" charset="0"/>
              </a:rPr>
              <a:t>Diversity</a:t>
            </a:r>
            <a:br>
              <a:rPr lang="tr-TR" sz="2800" b="1" dirty="0">
                <a:effectLst/>
                <a:latin typeface="Arial" panose="020B0604020202020204" pitchFamily="34" charset="0"/>
                <a:cs typeface="Arial" panose="020B0604020202020204" pitchFamily="34" charset="0"/>
              </a:rPr>
            </a:br>
            <a:r>
              <a:rPr lang="tr-TR" sz="3600" dirty="0"/>
              <a:t>	</a:t>
            </a:r>
            <a:endParaRPr lang="tr-TR" sz="2800" dirty="0"/>
          </a:p>
        </p:txBody>
      </p:sp>
      <p:sp>
        <p:nvSpPr>
          <p:cNvPr id="2" name="Content Placeholder 1"/>
          <p:cNvSpPr>
            <a:spLocks noGrp="1"/>
          </p:cNvSpPr>
          <p:nvPr>
            <p:ph type="subTitle" idx="1"/>
          </p:nvPr>
        </p:nvSpPr>
        <p:spPr>
          <a:xfrm>
            <a:off x="1371600" y="2492896"/>
            <a:ext cx="6872808" cy="3145904"/>
          </a:xfrm>
        </p:spPr>
        <p:txBody>
          <a:bodyPr/>
          <a:lstStyle/>
          <a:p>
            <a:pPr marL="457200" indent="-457200" algn="l">
              <a:buFont typeface="Arial" panose="020B0604020202020204" pitchFamily="34" charset="0"/>
              <a:buChar char="•"/>
            </a:pPr>
            <a:r>
              <a:rPr lang="tr-TR" sz="2800" dirty="0">
                <a:effectLst/>
                <a:latin typeface="Arial" panose="020B0604020202020204" pitchFamily="34" charset="0"/>
                <a:cs typeface="Arial" panose="020B0604020202020204" pitchFamily="34" charset="0"/>
              </a:rPr>
              <a:t>competitive advantages</a:t>
            </a:r>
          </a:p>
          <a:p>
            <a:pPr marL="457200" indent="-457200" algn="l">
              <a:buFont typeface="Arial" panose="020B0604020202020204" pitchFamily="34" charset="0"/>
              <a:buChar char="•"/>
            </a:pPr>
            <a:r>
              <a:rPr lang="tr-TR" sz="2800" dirty="0">
                <a:effectLst/>
                <a:latin typeface="Arial" panose="020B0604020202020204" pitchFamily="34" charset="0"/>
                <a:cs typeface="Arial" panose="020B0604020202020204" pitchFamily="34" charset="0"/>
              </a:rPr>
              <a:t>a key component of effective people management</a:t>
            </a:r>
          </a:p>
          <a:p>
            <a:pPr marL="457200" indent="-457200" algn="l">
              <a:buFont typeface="Arial" panose="020B0604020202020204" pitchFamily="34" charset="0"/>
              <a:buChar char="•"/>
            </a:pPr>
            <a:r>
              <a:rPr lang="tr-TR" sz="2800" dirty="0">
                <a:effectLst/>
                <a:latin typeface="Arial" panose="020B0604020202020204" pitchFamily="34" charset="0"/>
                <a:cs typeface="Arial" panose="020B0604020202020204" pitchFamily="34" charset="0"/>
              </a:rPr>
              <a:t>improve workplace productivity</a:t>
            </a:r>
          </a:p>
          <a:p>
            <a:pPr marL="457200" indent="-457200" algn="l">
              <a:buFont typeface="Arial" panose="020B0604020202020204" pitchFamily="34" charset="0"/>
              <a:buChar char="•"/>
            </a:pPr>
            <a:r>
              <a:rPr lang="tr-TR" sz="2800" dirty="0">
                <a:effectLst/>
                <a:latin typeface="Arial" panose="020B0604020202020204" pitchFamily="34" charset="0"/>
                <a:cs typeface="Arial" panose="020B0604020202020204" pitchFamily="34" charset="0"/>
              </a:rPr>
              <a:t>contribute to the strategic objectives of human resource management</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4263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827584" y="1772811"/>
          <a:ext cx="7632848" cy="4320484"/>
        </p:xfrm>
        <a:graphic>
          <a:graphicData uri="http://schemas.openxmlformats.org/drawingml/2006/table">
            <a:tbl>
              <a:tblPr firstRow="1" firstCol="1" bandRow="1">
                <a:tableStyleId>{5C22544A-7EE6-4342-B048-85BDC9FD1C3A}</a:tableStyleId>
              </a:tblPr>
              <a:tblGrid>
                <a:gridCol w="4311312">
                  <a:extLst>
                    <a:ext uri="{9D8B030D-6E8A-4147-A177-3AD203B41FA5}">
                      <a16:colId xmlns:a16="http://schemas.microsoft.com/office/drawing/2014/main" val="20000"/>
                    </a:ext>
                  </a:extLst>
                </a:gridCol>
                <a:gridCol w="3321536">
                  <a:extLst>
                    <a:ext uri="{9D8B030D-6E8A-4147-A177-3AD203B41FA5}">
                      <a16:colId xmlns:a16="http://schemas.microsoft.com/office/drawing/2014/main" val="20001"/>
                    </a:ext>
                  </a:extLst>
                </a:gridCol>
              </a:tblGrid>
              <a:tr h="617212">
                <a:tc gridSpan="2">
                  <a:txBody>
                    <a:bodyPr/>
                    <a:lstStyle/>
                    <a:p>
                      <a:pPr algn="just">
                        <a:lnSpc>
                          <a:spcPct val="115000"/>
                        </a:lnSpc>
                        <a:spcAft>
                          <a:spcPts val="800"/>
                        </a:spcAft>
                      </a:pPr>
                      <a:r>
                        <a:rPr lang="tr-TR" sz="2800" dirty="0" err="1">
                          <a:effectLst/>
                        </a:rPr>
                        <a:t>Areas</a:t>
                      </a:r>
                      <a:r>
                        <a:rPr lang="tr-TR" sz="2800" dirty="0">
                          <a:effectLst/>
                        </a:rPr>
                        <a:t> of Human </a:t>
                      </a:r>
                      <a:r>
                        <a:rPr lang="tr-TR" sz="2800" dirty="0" err="1">
                          <a:effectLst/>
                        </a:rPr>
                        <a:t>Differences</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val="10000"/>
                  </a:ext>
                </a:extLst>
              </a:tr>
              <a:tr h="617212">
                <a:tc>
                  <a:txBody>
                    <a:bodyPr/>
                    <a:lstStyle/>
                    <a:p>
                      <a:pPr algn="just">
                        <a:lnSpc>
                          <a:spcPct val="115000"/>
                        </a:lnSpc>
                        <a:spcAft>
                          <a:spcPts val="800"/>
                        </a:spcAft>
                      </a:pPr>
                      <a:r>
                        <a:rPr lang="tr-TR" sz="1600" dirty="0" err="1">
                          <a:effectLst/>
                        </a:rPr>
                        <a:t>Primary</a:t>
                      </a:r>
                      <a:r>
                        <a:rPr lang="tr-TR" sz="1600" dirty="0">
                          <a:effectLst/>
                        </a:rPr>
                        <a:t> </a:t>
                      </a:r>
                      <a:r>
                        <a:rPr lang="tr-TR" sz="1600" dirty="0" err="1">
                          <a:effectLst/>
                        </a:rPr>
                        <a:t>Differences</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1600">
                          <a:effectLst/>
                        </a:rPr>
                        <a:t>Secondary Differences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17212">
                <a:tc>
                  <a:txBody>
                    <a:bodyPr/>
                    <a:lstStyle/>
                    <a:p>
                      <a:pPr algn="just">
                        <a:lnSpc>
                          <a:spcPct val="115000"/>
                        </a:lnSpc>
                        <a:spcAft>
                          <a:spcPts val="800"/>
                        </a:spcAft>
                      </a:pPr>
                      <a:r>
                        <a:rPr lang="tr-TR" sz="1600" dirty="0" err="1">
                          <a:effectLst/>
                        </a:rPr>
                        <a:t>Race</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1600">
                          <a:effectLst/>
                        </a:rPr>
                        <a:t>Religion</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17212">
                <a:tc>
                  <a:txBody>
                    <a:bodyPr/>
                    <a:lstStyle/>
                    <a:p>
                      <a:pPr algn="just">
                        <a:lnSpc>
                          <a:spcPct val="115000"/>
                        </a:lnSpc>
                        <a:spcAft>
                          <a:spcPts val="800"/>
                        </a:spcAft>
                      </a:pPr>
                      <a:r>
                        <a:rPr lang="tr-TR" sz="1600" dirty="0" err="1">
                          <a:effectLst/>
                        </a:rPr>
                        <a:t>Gender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1600">
                          <a:effectLst/>
                        </a:rPr>
                        <a:t>Class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17212">
                <a:tc>
                  <a:txBody>
                    <a:bodyPr/>
                    <a:lstStyle/>
                    <a:p>
                      <a:pPr algn="just">
                        <a:lnSpc>
                          <a:spcPct val="115000"/>
                        </a:lnSpc>
                        <a:spcAft>
                          <a:spcPts val="800"/>
                        </a:spcAft>
                      </a:pPr>
                      <a:r>
                        <a:rPr lang="tr-TR" sz="1600" dirty="0" err="1">
                          <a:effectLst/>
                        </a:rPr>
                        <a:t>Sexual</a:t>
                      </a:r>
                      <a:r>
                        <a:rPr lang="tr-TR" sz="1600" dirty="0">
                          <a:effectLst/>
                        </a:rPr>
                        <a:t> </a:t>
                      </a:r>
                      <a:r>
                        <a:rPr lang="tr-TR" sz="1600" dirty="0" err="1">
                          <a:effectLst/>
                        </a:rPr>
                        <a:t>Orientation</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1600" dirty="0" err="1">
                          <a:effectLst/>
                        </a:rPr>
                        <a:t>Income</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17212">
                <a:tc>
                  <a:txBody>
                    <a:bodyPr/>
                    <a:lstStyle/>
                    <a:p>
                      <a:pPr algn="just">
                        <a:lnSpc>
                          <a:spcPct val="115000"/>
                        </a:lnSpc>
                        <a:spcAft>
                          <a:spcPts val="800"/>
                        </a:spcAft>
                      </a:pPr>
                      <a:r>
                        <a:rPr lang="tr-TR" sz="1600">
                          <a:effectLst/>
                        </a:rPr>
                        <a:t>Physical and Mental Ability,</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1600" dirty="0" err="1">
                          <a:effectLst/>
                        </a:rPr>
                        <a:t>Education</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17212">
                <a:tc>
                  <a:txBody>
                    <a:bodyPr/>
                    <a:lstStyle/>
                    <a:p>
                      <a:pPr algn="just">
                        <a:lnSpc>
                          <a:spcPct val="115000"/>
                        </a:lnSpc>
                        <a:spcAft>
                          <a:spcPts val="800"/>
                        </a:spcAft>
                      </a:pPr>
                      <a:r>
                        <a:rPr lang="tr-TR" sz="1600">
                          <a:effectLst/>
                        </a:rPr>
                        <a:t>Ethnicity, Age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1600" dirty="0">
                          <a:effectLst/>
                        </a:rPr>
                        <a:t>Other Human Differences</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620088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683568" y="1628800"/>
          <a:ext cx="6984776" cy="4824534"/>
        </p:xfrm>
        <a:graphic>
          <a:graphicData uri="http://schemas.openxmlformats.org/drawingml/2006/table">
            <a:tbl>
              <a:tblPr firstRow="1" firstCol="1" bandRow="1">
                <a:tableStyleId>{5C22544A-7EE6-4342-B048-85BDC9FD1C3A}</a:tableStyleId>
              </a:tblPr>
              <a:tblGrid>
                <a:gridCol w="6984776">
                  <a:extLst>
                    <a:ext uri="{9D8B030D-6E8A-4147-A177-3AD203B41FA5}">
                      <a16:colId xmlns:a16="http://schemas.microsoft.com/office/drawing/2014/main" val="20000"/>
                    </a:ext>
                  </a:extLst>
                </a:gridCol>
              </a:tblGrid>
              <a:tr h="1212309">
                <a:tc>
                  <a:txBody>
                    <a:bodyPr/>
                    <a:lstStyle/>
                    <a:p>
                      <a:pPr algn="just">
                        <a:lnSpc>
                          <a:spcPct val="115000"/>
                        </a:lnSpc>
                        <a:spcAft>
                          <a:spcPts val="800"/>
                        </a:spcAft>
                      </a:pPr>
                      <a:r>
                        <a:rPr lang="tr-TR" sz="2000" dirty="0" err="1">
                          <a:effectLst/>
                        </a:rPr>
                        <a:t>Aspects</a:t>
                      </a:r>
                      <a:r>
                        <a:rPr lang="tr-TR" sz="2000" dirty="0">
                          <a:effectLst/>
                        </a:rPr>
                        <a:t> of Human </a:t>
                      </a:r>
                      <a:r>
                        <a:rPr lang="tr-TR" sz="2000" dirty="0" err="1">
                          <a:effectLst/>
                        </a:rPr>
                        <a:t>Experience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84975">
                <a:tc>
                  <a:txBody>
                    <a:bodyPr/>
                    <a:lstStyle/>
                    <a:p>
                      <a:pPr algn="just">
                        <a:lnSpc>
                          <a:spcPct val="115000"/>
                        </a:lnSpc>
                        <a:spcAft>
                          <a:spcPts val="800"/>
                        </a:spcAft>
                      </a:pPr>
                      <a:r>
                        <a:rPr lang="tr-TR" sz="1800" dirty="0" err="1">
                          <a:effectLst/>
                        </a:rPr>
                        <a:t>Ideas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87350">
                <a:tc>
                  <a:txBody>
                    <a:bodyPr/>
                    <a:lstStyle/>
                    <a:p>
                      <a:pPr algn="just">
                        <a:lnSpc>
                          <a:spcPct val="115000"/>
                        </a:lnSpc>
                        <a:spcAft>
                          <a:spcPts val="800"/>
                        </a:spcAft>
                      </a:pPr>
                      <a:r>
                        <a:rPr lang="tr-TR" sz="1800" dirty="0" err="1">
                          <a:effectLst/>
                        </a:rPr>
                        <a:t>Behaviors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84975">
                <a:tc>
                  <a:txBody>
                    <a:bodyPr/>
                    <a:lstStyle/>
                    <a:p>
                      <a:pPr algn="just">
                        <a:lnSpc>
                          <a:spcPct val="115000"/>
                        </a:lnSpc>
                        <a:spcAft>
                          <a:spcPts val="800"/>
                        </a:spcAft>
                      </a:pPr>
                      <a:r>
                        <a:rPr lang="tr-TR" sz="1800" dirty="0" err="1">
                          <a:effectLst/>
                        </a:rPr>
                        <a:t>Attitudes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84975">
                <a:tc>
                  <a:txBody>
                    <a:bodyPr/>
                    <a:lstStyle/>
                    <a:p>
                      <a:pPr algn="just">
                        <a:lnSpc>
                          <a:spcPct val="115000"/>
                        </a:lnSpc>
                        <a:spcAft>
                          <a:spcPts val="800"/>
                        </a:spcAft>
                      </a:pPr>
                      <a:r>
                        <a:rPr lang="tr-TR" sz="1800" dirty="0" err="1">
                          <a:effectLst/>
                        </a:rPr>
                        <a:t>Physical</a:t>
                      </a:r>
                      <a:r>
                        <a:rPr lang="tr-TR" sz="1800" dirty="0">
                          <a:effectLst/>
                        </a:rPr>
                        <a:t> </a:t>
                      </a:r>
                      <a:r>
                        <a:rPr lang="tr-TR" sz="1800" dirty="0" err="1">
                          <a:effectLst/>
                        </a:rPr>
                        <a:t>Sensations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84975">
                <a:tc>
                  <a:txBody>
                    <a:bodyPr/>
                    <a:lstStyle/>
                    <a:p>
                      <a:pPr algn="just">
                        <a:lnSpc>
                          <a:spcPct val="115000"/>
                        </a:lnSpc>
                        <a:spcAft>
                          <a:spcPts val="800"/>
                        </a:spcAft>
                      </a:pPr>
                      <a:r>
                        <a:rPr lang="tr-TR" sz="1800" dirty="0" err="1">
                          <a:effectLst/>
                        </a:rPr>
                        <a:t>Feelings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84975">
                <a:tc>
                  <a:txBody>
                    <a:bodyPr/>
                    <a:lstStyle/>
                    <a:p>
                      <a:pPr algn="just">
                        <a:lnSpc>
                          <a:spcPct val="115000"/>
                        </a:lnSpc>
                        <a:spcAft>
                          <a:spcPts val="800"/>
                        </a:spcAft>
                      </a:pPr>
                      <a:r>
                        <a:rPr lang="tr-TR" sz="1800" dirty="0">
                          <a:effectLst/>
                        </a:rPr>
                        <a:t>Core Values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010914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11560" y="1484782"/>
          <a:ext cx="6480720" cy="4752530"/>
        </p:xfrm>
        <a:graphic>
          <a:graphicData uri="http://schemas.openxmlformats.org/drawingml/2006/table">
            <a:tbl>
              <a:tblPr firstRow="1" firstCol="1" bandRow="1">
                <a:tableStyleId>{5C22544A-7EE6-4342-B048-85BDC9FD1C3A}</a:tableStyleId>
              </a:tblPr>
              <a:tblGrid>
                <a:gridCol w="6480720">
                  <a:extLst>
                    <a:ext uri="{9D8B030D-6E8A-4147-A177-3AD203B41FA5}">
                      <a16:colId xmlns:a16="http://schemas.microsoft.com/office/drawing/2014/main" val="20000"/>
                    </a:ext>
                  </a:extLst>
                </a:gridCol>
              </a:tblGrid>
              <a:tr h="739102">
                <a:tc>
                  <a:txBody>
                    <a:bodyPr/>
                    <a:lstStyle/>
                    <a:p>
                      <a:pPr algn="just">
                        <a:lnSpc>
                          <a:spcPct val="115000"/>
                        </a:lnSpc>
                        <a:spcAft>
                          <a:spcPts val="800"/>
                        </a:spcAft>
                      </a:pPr>
                      <a:r>
                        <a:rPr lang="tr-TR" sz="2000" dirty="0" err="1">
                          <a:effectLst/>
                        </a:rPr>
                        <a:t>Levels</a:t>
                      </a:r>
                      <a:r>
                        <a:rPr lang="tr-TR" sz="2000" dirty="0">
                          <a:effectLst/>
                        </a:rPr>
                        <a:t> of Human </a:t>
                      </a:r>
                      <a:r>
                        <a:rPr lang="tr-TR" sz="2000" dirty="0" err="1">
                          <a:effectLst/>
                        </a:rPr>
                        <a:t>System</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57020">
                <a:tc>
                  <a:txBody>
                    <a:bodyPr/>
                    <a:lstStyle/>
                    <a:p>
                      <a:pPr algn="just">
                        <a:lnSpc>
                          <a:spcPct val="115000"/>
                        </a:lnSpc>
                        <a:spcAft>
                          <a:spcPts val="800"/>
                        </a:spcAft>
                      </a:pPr>
                      <a:r>
                        <a:rPr lang="tr-TR" sz="1800" dirty="0" err="1">
                          <a:effectLst/>
                        </a:rPr>
                        <a:t>Individual</a:t>
                      </a:r>
                      <a:r>
                        <a:rPr lang="tr-TR" sz="1800" dirty="0">
                          <a:effectLst/>
                        </a:rPr>
                        <a:t> - </a:t>
                      </a:r>
                      <a:r>
                        <a:rPr lang="tr-TR" sz="1800" dirty="0" err="1">
                          <a:effectLst/>
                        </a:rPr>
                        <a:t>Personal</a:t>
                      </a:r>
                      <a:r>
                        <a:rPr lang="tr-TR" sz="1800" dirty="0">
                          <a:effectLst/>
                        </a:rPr>
                        <a:t>, </a:t>
                      </a:r>
                    </a:p>
                    <a:p>
                      <a:pPr algn="just">
                        <a:lnSpc>
                          <a:spcPct val="115000"/>
                        </a:lnSpc>
                        <a:spcAft>
                          <a:spcPts val="800"/>
                        </a:spcAft>
                      </a:pPr>
                      <a:r>
                        <a:rPr lang="tr-TR" sz="1800" dirty="0" err="1">
                          <a:effectLst/>
                        </a:rPr>
                        <a:t>Intrapersonal</a:t>
                      </a:r>
                      <a:r>
                        <a:rPr lang="tr-TR" sz="1800" dirty="0">
                          <a:effectLst/>
                        </a:rPr>
                        <a:t> – </a:t>
                      </a:r>
                      <a:r>
                        <a:rPr lang="tr-TR" sz="1800" dirty="0" err="1">
                          <a:effectLst/>
                        </a:rPr>
                        <a:t>Interpersonal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39102">
                <a:tc>
                  <a:txBody>
                    <a:bodyPr/>
                    <a:lstStyle/>
                    <a:p>
                      <a:pPr algn="just">
                        <a:lnSpc>
                          <a:spcPct val="115000"/>
                        </a:lnSpc>
                        <a:spcAft>
                          <a:spcPts val="800"/>
                        </a:spcAft>
                      </a:pPr>
                      <a:r>
                        <a:rPr lang="tr-TR" sz="1800" dirty="0" err="1">
                          <a:effectLst/>
                        </a:rPr>
                        <a:t>Group</a:t>
                      </a:r>
                      <a:r>
                        <a:rPr lang="tr-TR" sz="1800" dirty="0">
                          <a:effectLst/>
                        </a:rPr>
                        <a:t> </a:t>
                      </a:r>
                      <a:r>
                        <a:rPr lang="tr-TR" sz="1800" dirty="0" err="1">
                          <a:effectLst/>
                        </a:rPr>
                        <a:t>or</a:t>
                      </a:r>
                      <a:r>
                        <a:rPr lang="tr-TR" sz="1800" dirty="0">
                          <a:effectLst/>
                        </a:rPr>
                        <a:t> Inter – </a:t>
                      </a:r>
                      <a:r>
                        <a:rPr lang="tr-TR" sz="1800" dirty="0" err="1">
                          <a:effectLst/>
                        </a:rPr>
                        <a:t>group</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39102">
                <a:tc>
                  <a:txBody>
                    <a:bodyPr/>
                    <a:lstStyle/>
                    <a:p>
                      <a:pPr algn="just">
                        <a:lnSpc>
                          <a:spcPct val="115000"/>
                        </a:lnSpc>
                        <a:spcAft>
                          <a:spcPts val="800"/>
                        </a:spcAft>
                      </a:pPr>
                      <a:r>
                        <a:rPr lang="tr-TR" sz="1800" dirty="0" err="1">
                          <a:effectLst/>
                        </a:rPr>
                        <a:t>Organization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39102">
                <a:tc>
                  <a:txBody>
                    <a:bodyPr/>
                    <a:lstStyle/>
                    <a:p>
                      <a:pPr algn="just">
                        <a:lnSpc>
                          <a:spcPct val="115000"/>
                        </a:lnSpc>
                        <a:spcAft>
                          <a:spcPts val="800"/>
                        </a:spcAft>
                      </a:pPr>
                      <a:r>
                        <a:rPr lang="tr-TR" sz="1800" dirty="0" err="1">
                          <a:effectLst/>
                        </a:rPr>
                        <a:t>Community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39102">
                <a:tc>
                  <a:txBody>
                    <a:bodyPr/>
                    <a:lstStyle/>
                    <a:p>
                      <a:pPr algn="just">
                        <a:lnSpc>
                          <a:spcPct val="115000"/>
                        </a:lnSpc>
                        <a:spcAft>
                          <a:spcPts val="800"/>
                        </a:spcAft>
                      </a:pPr>
                      <a:r>
                        <a:rPr lang="tr-TR" sz="1800" dirty="0">
                          <a:effectLst/>
                        </a:rPr>
                        <a:t>Society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091690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827584" y="1628803"/>
          <a:ext cx="7488832" cy="4536500"/>
        </p:xfrm>
        <a:graphic>
          <a:graphicData uri="http://schemas.openxmlformats.org/drawingml/2006/table">
            <a:tbl>
              <a:tblPr firstRow="1" firstCol="1" bandRow="1">
                <a:tableStyleId>{5C22544A-7EE6-4342-B048-85BDC9FD1C3A}</a:tableStyleId>
              </a:tblPr>
              <a:tblGrid>
                <a:gridCol w="3820901">
                  <a:extLst>
                    <a:ext uri="{9D8B030D-6E8A-4147-A177-3AD203B41FA5}">
                      <a16:colId xmlns:a16="http://schemas.microsoft.com/office/drawing/2014/main" val="20000"/>
                    </a:ext>
                  </a:extLst>
                </a:gridCol>
                <a:gridCol w="3667931">
                  <a:extLst>
                    <a:ext uri="{9D8B030D-6E8A-4147-A177-3AD203B41FA5}">
                      <a16:colId xmlns:a16="http://schemas.microsoft.com/office/drawing/2014/main" val="20001"/>
                    </a:ext>
                  </a:extLst>
                </a:gridCol>
              </a:tblGrid>
              <a:tr h="335366">
                <a:tc gridSpan="2">
                  <a:txBody>
                    <a:bodyPr/>
                    <a:lstStyle/>
                    <a:p>
                      <a:pPr algn="just">
                        <a:lnSpc>
                          <a:spcPct val="115000"/>
                        </a:lnSpc>
                        <a:spcAft>
                          <a:spcPts val="800"/>
                        </a:spcAft>
                      </a:pPr>
                      <a:r>
                        <a:rPr lang="tr-TR" sz="2000" dirty="0" err="1">
                          <a:effectLst/>
                        </a:rPr>
                        <a:t>Elements</a:t>
                      </a:r>
                      <a:r>
                        <a:rPr lang="tr-TR" sz="2000" dirty="0">
                          <a:effectLst/>
                        </a:rPr>
                        <a:t> of </a:t>
                      </a:r>
                      <a:r>
                        <a:rPr lang="tr-TR" sz="2000" dirty="0" err="1">
                          <a:effectLst/>
                        </a:rPr>
                        <a:t>Culture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val="10000"/>
                  </a:ext>
                </a:extLst>
              </a:tr>
              <a:tr h="335366">
                <a:tc>
                  <a:txBody>
                    <a:bodyPr/>
                    <a:lstStyle/>
                    <a:p>
                      <a:pPr algn="just">
                        <a:lnSpc>
                          <a:spcPct val="115000"/>
                        </a:lnSpc>
                        <a:spcAft>
                          <a:spcPts val="800"/>
                        </a:spcAft>
                      </a:pPr>
                      <a:r>
                        <a:rPr lang="tr-TR" sz="2000" dirty="0" err="1">
                          <a:effectLst/>
                        </a:rPr>
                        <a:t>Power</a:t>
                      </a:r>
                      <a:r>
                        <a:rPr lang="tr-TR" sz="2000" dirty="0">
                          <a:effectLst/>
                        </a:rPr>
                        <a:t> </a:t>
                      </a:r>
                      <a:r>
                        <a:rPr lang="tr-TR" sz="2000" dirty="0" err="1">
                          <a:effectLst/>
                        </a:rPr>
                        <a:t>Status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2000">
                          <a:effectLst/>
                        </a:rPr>
                        <a:t>Authority</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35366">
                <a:tc>
                  <a:txBody>
                    <a:bodyPr/>
                    <a:lstStyle/>
                    <a:p>
                      <a:pPr algn="just">
                        <a:lnSpc>
                          <a:spcPct val="115000"/>
                        </a:lnSpc>
                        <a:spcAft>
                          <a:spcPts val="800"/>
                        </a:spcAft>
                      </a:pPr>
                      <a:r>
                        <a:rPr lang="tr-TR" sz="2000">
                          <a:effectLst/>
                        </a:rPr>
                        <a:t>Leadership</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2000">
                          <a:effectLst/>
                        </a:rPr>
                        <a:t>Language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35366">
                <a:tc>
                  <a:txBody>
                    <a:bodyPr/>
                    <a:lstStyle/>
                    <a:p>
                      <a:pPr algn="just">
                        <a:lnSpc>
                          <a:spcPct val="115000"/>
                        </a:lnSpc>
                        <a:spcAft>
                          <a:spcPts val="800"/>
                        </a:spcAft>
                      </a:pPr>
                      <a:r>
                        <a:rPr lang="tr-TR" sz="2000">
                          <a:effectLst/>
                        </a:rPr>
                        <a:t>Time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2000">
                          <a:effectLst/>
                        </a:rPr>
                        <a:t>Space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35366">
                <a:tc>
                  <a:txBody>
                    <a:bodyPr/>
                    <a:lstStyle/>
                    <a:p>
                      <a:pPr algn="just">
                        <a:lnSpc>
                          <a:spcPct val="115000"/>
                        </a:lnSpc>
                        <a:spcAft>
                          <a:spcPts val="800"/>
                        </a:spcAft>
                      </a:pPr>
                      <a:r>
                        <a:rPr lang="tr-TR" sz="2000">
                          <a:effectLst/>
                        </a:rPr>
                        <a:t>Intimacy</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2000">
                          <a:effectLst/>
                        </a:rPr>
                        <a:t>Laws</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35366">
                <a:tc>
                  <a:txBody>
                    <a:bodyPr/>
                    <a:lstStyle/>
                    <a:p>
                      <a:pPr algn="just">
                        <a:lnSpc>
                          <a:spcPct val="115000"/>
                        </a:lnSpc>
                        <a:spcAft>
                          <a:spcPts val="800"/>
                        </a:spcAft>
                      </a:pPr>
                      <a:r>
                        <a:rPr lang="tr-TR" sz="2000">
                          <a:effectLst/>
                        </a:rPr>
                        <a:t>Regulations</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2000">
                          <a:effectLst/>
                        </a:rPr>
                        <a:t>Rules</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35366">
                <a:tc>
                  <a:txBody>
                    <a:bodyPr/>
                    <a:lstStyle/>
                    <a:p>
                      <a:pPr algn="just">
                        <a:lnSpc>
                          <a:spcPct val="115000"/>
                        </a:lnSpc>
                        <a:spcAft>
                          <a:spcPts val="800"/>
                        </a:spcAft>
                      </a:pPr>
                      <a:r>
                        <a:rPr lang="tr-TR" sz="2000">
                          <a:effectLst/>
                        </a:rPr>
                        <a:t>Norms</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2000">
                          <a:effectLst/>
                        </a:rPr>
                        <a:t>Standarts</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35366">
                <a:tc>
                  <a:txBody>
                    <a:bodyPr/>
                    <a:lstStyle/>
                    <a:p>
                      <a:pPr algn="just">
                        <a:lnSpc>
                          <a:spcPct val="115000"/>
                        </a:lnSpc>
                        <a:spcAft>
                          <a:spcPts val="800"/>
                        </a:spcAft>
                      </a:pPr>
                      <a:r>
                        <a:rPr lang="tr-TR" sz="2000">
                          <a:effectLst/>
                        </a:rPr>
                        <a:t>Structures</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2000">
                          <a:effectLst/>
                        </a:rPr>
                        <a:t>Values</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35366">
                <a:tc>
                  <a:txBody>
                    <a:bodyPr/>
                    <a:lstStyle/>
                    <a:p>
                      <a:pPr algn="just">
                        <a:lnSpc>
                          <a:spcPct val="115000"/>
                        </a:lnSpc>
                        <a:spcAft>
                          <a:spcPts val="800"/>
                        </a:spcAft>
                      </a:pPr>
                      <a:r>
                        <a:rPr lang="tr-TR" sz="2000">
                          <a:effectLst/>
                        </a:rPr>
                        <a:t>Beliefs</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2000">
                          <a:effectLst/>
                        </a:rPr>
                        <a:t>Assumptions</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35366">
                <a:tc>
                  <a:txBody>
                    <a:bodyPr/>
                    <a:lstStyle/>
                    <a:p>
                      <a:pPr algn="just">
                        <a:lnSpc>
                          <a:spcPct val="115000"/>
                        </a:lnSpc>
                        <a:spcAft>
                          <a:spcPts val="800"/>
                        </a:spcAft>
                      </a:pPr>
                      <a:r>
                        <a:rPr lang="tr-TR" sz="2000">
                          <a:effectLst/>
                        </a:rPr>
                        <a:t>Ideology</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2000">
                          <a:effectLst/>
                        </a:rPr>
                        <a:t>Spirituality</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35366">
                <a:tc>
                  <a:txBody>
                    <a:bodyPr/>
                    <a:lstStyle/>
                    <a:p>
                      <a:pPr algn="just">
                        <a:lnSpc>
                          <a:spcPct val="115000"/>
                        </a:lnSpc>
                        <a:spcAft>
                          <a:spcPts val="800"/>
                        </a:spcAft>
                      </a:pPr>
                      <a:r>
                        <a:rPr lang="tr-TR" sz="2000">
                          <a:effectLst/>
                        </a:rPr>
                        <a:t>Rewards and Punishments</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2000">
                          <a:effectLst/>
                        </a:rPr>
                        <a:t>Ways of Making Meaning,</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847474">
                <a:tc>
                  <a:txBody>
                    <a:bodyPr/>
                    <a:lstStyle/>
                    <a:p>
                      <a:pPr algn="just">
                        <a:lnSpc>
                          <a:spcPct val="115000"/>
                        </a:lnSpc>
                        <a:spcAft>
                          <a:spcPts val="800"/>
                        </a:spcAft>
                      </a:pPr>
                      <a:r>
                        <a:rPr lang="tr-TR" sz="2000">
                          <a:effectLst/>
                        </a:rPr>
                        <a:t>Dress</a:t>
                      </a:r>
                    </a:p>
                    <a:p>
                      <a:pPr algn="just">
                        <a:lnSpc>
                          <a:spcPct val="115000"/>
                        </a:lnSpc>
                        <a:spcAft>
                          <a:spcPts val="80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tr-TR" sz="2000" dirty="0">
                          <a:effectLst/>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623897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435280" cy="4925144"/>
          </a:xfrm>
        </p:spPr>
        <p:txBody>
          <a:bodyPr/>
          <a:lstStyle/>
          <a:p>
            <a:pPr marL="0" indent="0">
              <a:buNone/>
            </a:pPr>
            <a:r>
              <a:rPr lang="tr-TR" sz="2800" u="sng" dirty="0" err="1">
                <a:effectLst/>
                <a:latin typeface="Arial" panose="020B0604020202020204" pitchFamily="34" charset="0"/>
                <a:cs typeface="Arial" panose="020B0604020202020204" pitchFamily="34" charset="0"/>
              </a:rPr>
              <a:t>Effective</a:t>
            </a:r>
            <a:r>
              <a:rPr lang="tr-TR" sz="2800" u="sng" dirty="0">
                <a:effectLst/>
                <a:latin typeface="Arial" panose="020B0604020202020204" pitchFamily="34" charset="0"/>
                <a:cs typeface="Arial" panose="020B0604020202020204" pitchFamily="34" charset="0"/>
              </a:rPr>
              <a:t> </a:t>
            </a:r>
            <a:r>
              <a:rPr lang="tr-TR" sz="2800" u="sng" dirty="0" err="1">
                <a:effectLst/>
                <a:latin typeface="Arial" panose="020B0604020202020204" pitchFamily="34" charset="0"/>
                <a:cs typeface="Arial" panose="020B0604020202020204" pitchFamily="34" charset="0"/>
              </a:rPr>
              <a:t>diversity</a:t>
            </a:r>
            <a:r>
              <a:rPr lang="tr-TR" sz="2800" u="sng" dirty="0">
                <a:effectLst/>
                <a:latin typeface="Arial" panose="020B0604020202020204" pitchFamily="34" charset="0"/>
                <a:cs typeface="Arial" panose="020B0604020202020204" pitchFamily="34" charset="0"/>
              </a:rPr>
              <a:t> </a:t>
            </a:r>
            <a:r>
              <a:rPr lang="tr-TR" sz="2800" u="sng" dirty="0" err="1">
                <a:effectLst/>
                <a:latin typeface="Arial" panose="020B0604020202020204" pitchFamily="34" charset="0"/>
                <a:cs typeface="Arial" panose="020B0604020202020204" pitchFamily="34" charset="0"/>
              </a:rPr>
              <a:t>management</a:t>
            </a:r>
            <a:r>
              <a:rPr lang="tr-TR" sz="2800" u="sng" dirty="0">
                <a:effectLst/>
                <a:latin typeface="Arial" panose="020B0604020202020204" pitchFamily="34" charset="0"/>
                <a:cs typeface="Arial" panose="020B0604020202020204" pitchFamily="34" charset="0"/>
              </a:rPr>
              <a:t> </a:t>
            </a:r>
            <a:r>
              <a:rPr lang="tr-TR" sz="2800" u="sng" dirty="0" err="1">
                <a:effectLst/>
                <a:latin typeface="Arial" panose="020B0604020202020204" pitchFamily="34" charset="0"/>
                <a:cs typeface="Arial" panose="020B0604020202020204" pitchFamily="34" charset="0"/>
              </a:rPr>
              <a:t>enhances</a:t>
            </a:r>
            <a:r>
              <a:rPr lang="tr-TR" sz="2800" u="sng" dirty="0">
                <a:effectLst/>
                <a:latin typeface="Arial" panose="020B0604020202020204" pitchFamily="34" charset="0"/>
                <a:cs typeface="Arial" panose="020B0604020202020204" pitchFamily="34" charset="0"/>
              </a:rPr>
              <a:t>:</a:t>
            </a:r>
          </a:p>
          <a:p>
            <a:pPr marL="0" indent="0">
              <a:buNone/>
            </a:pPr>
            <a:endParaRPr lang="tr-TR" sz="2800" dirty="0">
              <a:effectLst/>
              <a:latin typeface="Arial" panose="020B0604020202020204" pitchFamily="34" charset="0"/>
              <a:cs typeface="Arial" panose="020B0604020202020204" pitchFamily="34" charset="0"/>
            </a:endParaRPr>
          </a:p>
          <a:p>
            <a:r>
              <a:rPr lang="tr-TR" sz="2800" dirty="0" err="1">
                <a:effectLst/>
                <a:latin typeface="Arial" panose="020B0604020202020204" pitchFamily="34" charset="0"/>
                <a:cs typeface="Arial" panose="020B0604020202020204" pitchFamily="34" charset="0"/>
              </a:rPr>
              <a:t>organizational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performance</a:t>
            </a:r>
            <a:endParaRPr lang="tr-TR" sz="2800" dirty="0">
              <a:effectLst/>
              <a:latin typeface="Arial" panose="020B0604020202020204" pitchFamily="34" charset="0"/>
              <a:cs typeface="Arial" panose="020B0604020202020204" pitchFamily="34" charset="0"/>
            </a:endParaRPr>
          </a:p>
          <a:p>
            <a:pPr marL="0" indent="0">
              <a:buNone/>
            </a:pPr>
            <a:endParaRPr lang="tr-TR" sz="2800" dirty="0">
              <a:effectLst/>
              <a:latin typeface="Arial" panose="020B0604020202020204" pitchFamily="34" charset="0"/>
              <a:cs typeface="Arial" panose="020B0604020202020204" pitchFamily="34" charset="0"/>
            </a:endParaRPr>
          </a:p>
          <a:p>
            <a:r>
              <a:rPr lang="tr-TR" sz="2800" dirty="0" err="1">
                <a:effectLst/>
                <a:latin typeface="Arial" panose="020B0604020202020204" pitchFamily="34" charset="0"/>
                <a:cs typeface="Arial" panose="020B0604020202020204" pitchFamily="34" charset="0"/>
              </a:rPr>
              <a:t>organizational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culture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managerial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attitudes</a:t>
            </a:r>
            <a:r>
              <a:rPr lang="tr-TR" sz="2800" dirty="0">
                <a:effectLst/>
                <a:latin typeface="Arial" panose="020B0604020202020204" pitchFamily="34" charset="0"/>
                <a:cs typeface="Arial" panose="020B0604020202020204" pitchFamily="34" charset="0"/>
              </a:rPr>
              <a:t> </a:t>
            </a:r>
          </a:p>
          <a:p>
            <a:pPr marL="0" indent="0">
              <a:buNone/>
            </a:pPr>
            <a:endParaRPr lang="tr-TR" sz="2800" dirty="0">
              <a:effectLst/>
              <a:latin typeface="Arial" panose="020B0604020202020204" pitchFamily="34" charset="0"/>
              <a:cs typeface="Arial" panose="020B0604020202020204" pitchFamily="34" charset="0"/>
            </a:endParaRPr>
          </a:p>
          <a:p>
            <a:r>
              <a:rPr lang="tr-TR" sz="2800" dirty="0" err="1">
                <a:effectLst/>
                <a:latin typeface="Arial" panose="020B0604020202020204" pitchFamily="34" charset="0"/>
                <a:cs typeface="Arial" panose="020B0604020202020204" pitchFamily="34" charset="0"/>
              </a:rPr>
              <a:t>growth</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learning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intuition</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272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507288" cy="4853136"/>
          </a:xfrm>
        </p:spPr>
        <p:txBody>
          <a:bodyPr/>
          <a:lstStyle/>
          <a:p>
            <a:pPr marL="0" indent="0">
              <a:buNone/>
            </a:pP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workforce</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today</a:t>
            </a:r>
            <a:r>
              <a:rPr lang="tr-TR" sz="2800" dirty="0">
                <a:effectLst/>
                <a:latin typeface="Arial" panose="020B0604020202020204" pitchFamily="34" charset="0"/>
                <a:cs typeface="Arial" panose="020B0604020202020204" pitchFamily="34" charset="0"/>
              </a:rPr>
              <a:t> is </a:t>
            </a:r>
            <a:r>
              <a:rPr lang="tr-TR" sz="2800" dirty="0" err="1">
                <a:effectLst/>
                <a:latin typeface="Arial" panose="020B0604020202020204" pitchFamily="34" charset="0"/>
                <a:cs typeface="Arial" panose="020B0604020202020204" pitchFamily="34" charset="0"/>
              </a:rPr>
              <a:t>more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diverse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than</a:t>
            </a:r>
            <a:r>
              <a:rPr lang="tr-TR" sz="2800" dirty="0">
                <a:effectLst/>
                <a:latin typeface="Arial" panose="020B0604020202020204" pitchFamily="34" charset="0"/>
                <a:cs typeface="Arial" panose="020B0604020202020204" pitchFamily="34" charset="0"/>
              </a:rPr>
              <a:t> ever.</a:t>
            </a:r>
          </a:p>
          <a:p>
            <a:pPr marL="0" indent="0">
              <a:lnSpc>
                <a:spcPct val="150000"/>
              </a:lnSpc>
              <a:buNone/>
            </a:pPr>
            <a:r>
              <a:rPr lang="tr-TR" sz="2800" dirty="0">
                <a:effectLst/>
                <a:latin typeface="Arial" panose="020B0604020202020204" pitchFamily="34" charset="0"/>
                <a:cs typeface="Arial" panose="020B0604020202020204" pitchFamily="34" charset="0"/>
              </a:rPr>
              <a:t>-</a:t>
            </a:r>
            <a:r>
              <a:rPr lang="tr-TR" sz="2800" dirty="0" err="1">
                <a:effectLst/>
                <a:latin typeface="Arial" panose="020B0604020202020204" pitchFamily="34" charset="0"/>
                <a:cs typeface="Arial" panose="020B0604020202020204" pitchFamily="34" charset="0"/>
              </a:rPr>
              <a:t>with</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different</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gender</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race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personality</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ethnicity</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cognitive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style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tenure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organizational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function</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group</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age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education</a:t>
            </a:r>
            <a:r>
              <a:rPr lang="tr-TR" sz="2800" dirty="0">
                <a:effectLst/>
                <a:latin typeface="Arial" panose="020B0604020202020204" pitchFamily="34" charset="0"/>
                <a:cs typeface="Arial" panose="020B0604020202020204" pitchFamily="34" charset="0"/>
              </a:rPr>
              <a:t>, background.</a:t>
            </a:r>
          </a:p>
          <a:p>
            <a:pPr marL="0" indent="0">
              <a:buNone/>
            </a:pPr>
            <a:endParaRPr lang="tr-TR" dirty="0">
              <a:effectLst/>
            </a:endParaRPr>
          </a:p>
          <a:p>
            <a:pPr marL="0" indent="0">
              <a:buNone/>
            </a:pPr>
            <a:endParaRPr lang="tr-TR" dirty="0">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149080"/>
            <a:ext cx="6552728" cy="2160240"/>
          </a:xfrm>
          <a:prstGeom prst="rect">
            <a:avLst/>
          </a:prstGeom>
        </p:spPr>
      </p:pic>
    </p:spTree>
    <p:extLst>
      <p:ext uri="{BB962C8B-B14F-4D97-AF65-F5344CB8AC3E}">
        <p14:creationId xmlns:p14="http://schemas.microsoft.com/office/powerpoint/2010/main" val="14534593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txBox="1">
            <a:spLocks/>
          </p:cNvSpPr>
          <p:nvPr/>
        </p:nvSpPr>
        <p:spPr>
          <a:xfrm>
            <a:off x="6876256" y="6381328"/>
            <a:ext cx="2133600" cy="365125"/>
          </a:xfrm>
          <a:prstGeom prst="rect">
            <a:avLst/>
          </a:prstGeom>
        </p:spPr>
        <p:txBody>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sz="1100" b="1"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0" name="Rectangle 9"/>
          <p:cNvSpPr/>
          <p:nvPr/>
        </p:nvSpPr>
        <p:spPr>
          <a:xfrm>
            <a:off x="0" y="5858108"/>
            <a:ext cx="9144000" cy="523220"/>
          </a:xfrm>
          <a:prstGeom prst="rect">
            <a:avLst/>
          </a:prstGeom>
        </p:spPr>
        <p:txBody>
          <a:bodyPr wrap="square">
            <a:spAutoFit/>
          </a:bodyPr>
          <a:lstStyle/>
          <a:p>
            <a:endParaRPr lang="tr-TR" sz="1400" dirty="0"/>
          </a:p>
          <a:p>
            <a:r>
              <a:rPr lang="tr-TR" sz="1400" dirty="0"/>
              <a:t>*</a:t>
            </a:r>
          </a:p>
        </p:txBody>
      </p:sp>
      <p:sp>
        <p:nvSpPr>
          <p:cNvPr id="12" name="TextBox 11"/>
          <p:cNvSpPr txBox="1"/>
          <p:nvPr/>
        </p:nvSpPr>
        <p:spPr>
          <a:xfrm>
            <a:off x="971600" y="2132856"/>
            <a:ext cx="6984776" cy="1569660"/>
          </a:xfrm>
          <a:prstGeom prst="rect">
            <a:avLst/>
          </a:prstGeom>
          <a:noFill/>
        </p:spPr>
        <p:txBody>
          <a:bodyPr wrap="square" rtlCol="0">
            <a:spAutoFit/>
          </a:bodyPr>
          <a:lstStyle/>
          <a:p>
            <a:pPr algn="ctr"/>
            <a:r>
              <a:rPr lang="en-GB" sz="3200" b="1" dirty="0"/>
              <a:t>GENDER IDENTITY MANAGEMENT and </a:t>
            </a:r>
            <a:endParaRPr lang="tr-TR" sz="3200" b="1" dirty="0"/>
          </a:p>
          <a:p>
            <a:pPr algn="ctr"/>
            <a:r>
              <a:rPr lang="en-GB" sz="3200" b="1" dirty="0"/>
              <a:t>LEADERSHIP</a:t>
            </a:r>
            <a:endParaRPr lang="tr-TR" sz="3200" dirty="0"/>
          </a:p>
        </p:txBody>
      </p:sp>
      <p:pic>
        <p:nvPicPr>
          <p:cNvPr id="2" name="Picture 1"/>
          <p:cNvPicPr>
            <a:picLocks noChangeAspect="1"/>
          </p:cNvPicPr>
          <p:nvPr/>
        </p:nvPicPr>
        <p:blipFill>
          <a:blip r:embed="rId2" cstate="print"/>
          <a:stretch>
            <a:fillRect/>
          </a:stretch>
        </p:blipFill>
        <p:spPr>
          <a:xfrm>
            <a:off x="1979712" y="3861048"/>
            <a:ext cx="4896544" cy="2520280"/>
          </a:xfrm>
          <a:prstGeom prst="rect">
            <a:avLst/>
          </a:prstGeom>
        </p:spPr>
      </p:pic>
    </p:spTree>
    <p:extLst>
      <p:ext uri="{BB962C8B-B14F-4D97-AF65-F5344CB8AC3E}">
        <p14:creationId xmlns:p14="http://schemas.microsoft.com/office/powerpoint/2010/main" val="23339669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tr-TR" sz="2800" b="1" dirty="0">
                <a:effectLst/>
                <a:latin typeface="Arial" panose="020B0604020202020204" pitchFamily="34" charset="0"/>
                <a:cs typeface="Arial" panose="020B0604020202020204" pitchFamily="34" charset="0"/>
              </a:rPr>
              <a:t>1.1.1.1 </a:t>
            </a:r>
            <a:r>
              <a:rPr lang="tr-TR" sz="2800" b="1" dirty="0" err="1">
                <a:effectLst/>
                <a:latin typeface="Arial" panose="020B0604020202020204" pitchFamily="34" charset="0"/>
                <a:cs typeface="Arial" panose="020B0604020202020204" pitchFamily="34" charset="0"/>
              </a:rPr>
              <a:t>Advantages</a:t>
            </a:r>
            <a:r>
              <a:rPr lang="tr-TR" sz="2800" b="1" dirty="0">
                <a:effectLst/>
                <a:latin typeface="Arial" panose="020B0604020202020204" pitchFamily="34" charset="0"/>
                <a:cs typeface="Arial" panose="020B0604020202020204" pitchFamily="34" charset="0"/>
              </a:rPr>
              <a:t> of </a:t>
            </a:r>
            <a:r>
              <a:rPr lang="tr-TR" sz="2800" b="1" dirty="0" err="1">
                <a:effectLst/>
                <a:latin typeface="Arial" panose="020B0604020202020204" pitchFamily="34" charset="0"/>
                <a:cs typeface="Arial" panose="020B0604020202020204" pitchFamily="34" charset="0"/>
              </a:rPr>
              <a:t>Diversity</a:t>
            </a:r>
            <a:r>
              <a:rPr lang="tr-TR" sz="2800" b="1" dirty="0">
                <a:effectLst/>
                <a:latin typeface="Arial" panose="020B0604020202020204" pitchFamily="34" charset="0"/>
                <a:cs typeface="Arial" panose="020B0604020202020204" pitchFamily="34" charset="0"/>
              </a:rPr>
              <a:t> in </a:t>
            </a:r>
            <a:r>
              <a:rPr lang="tr-TR" sz="2800" b="1" dirty="0" err="1">
                <a:effectLst/>
                <a:latin typeface="Arial" panose="020B0604020202020204" pitchFamily="34" charset="0"/>
                <a:cs typeface="Arial" panose="020B0604020202020204" pitchFamily="34" charset="0"/>
              </a:rPr>
              <a:t>Workplace</a:t>
            </a:r>
            <a:endParaRPr lang="tr-TR" sz="2800" b="1" dirty="0">
              <a:effectLst/>
              <a:latin typeface="Arial" panose="020B0604020202020204" pitchFamily="34" charset="0"/>
              <a:cs typeface="Arial" panose="020B0604020202020204" pitchFamily="34" charset="0"/>
            </a:endParaRPr>
          </a:p>
          <a:p>
            <a:pPr>
              <a:lnSpc>
                <a:spcPct val="150000"/>
              </a:lnSpc>
            </a:pPr>
            <a:r>
              <a:rPr lang="tr-TR" dirty="0" err="1">
                <a:effectLst/>
                <a:latin typeface="Arial" panose="020B0604020202020204" pitchFamily="34" charset="0"/>
                <a:cs typeface="Arial" panose="020B0604020202020204" pitchFamily="34" charset="0"/>
              </a:rPr>
              <a:t>Increased</a:t>
            </a:r>
            <a:r>
              <a:rPr lang="tr-TR" dirty="0">
                <a:effectLst/>
                <a:latin typeface="Arial" panose="020B0604020202020204" pitchFamily="34" charset="0"/>
                <a:cs typeface="Arial" panose="020B0604020202020204" pitchFamily="34" charset="0"/>
              </a:rPr>
              <a:t> </a:t>
            </a:r>
            <a:r>
              <a:rPr lang="tr-TR" dirty="0" err="1">
                <a:effectLst/>
                <a:latin typeface="Arial" panose="020B0604020202020204" pitchFamily="34" charset="0"/>
                <a:cs typeface="Arial" panose="020B0604020202020204" pitchFamily="34" charset="0"/>
              </a:rPr>
              <a:t>creativity</a:t>
            </a:r>
            <a:endParaRPr lang="tr-TR" dirty="0">
              <a:effectLst/>
              <a:latin typeface="Arial" panose="020B0604020202020204" pitchFamily="34" charset="0"/>
              <a:cs typeface="Arial" panose="020B0604020202020204" pitchFamily="34" charset="0"/>
            </a:endParaRPr>
          </a:p>
          <a:p>
            <a:pPr>
              <a:lnSpc>
                <a:spcPct val="150000"/>
              </a:lnSpc>
            </a:pPr>
            <a:r>
              <a:rPr lang="tr-TR" dirty="0" err="1">
                <a:effectLst/>
                <a:latin typeface="Arial" panose="020B0604020202020204" pitchFamily="34" charset="0"/>
                <a:cs typeface="Arial" panose="020B0604020202020204" pitchFamily="34" charset="0"/>
              </a:rPr>
              <a:t>Increased</a:t>
            </a:r>
            <a:r>
              <a:rPr lang="tr-TR" dirty="0">
                <a:effectLst/>
                <a:latin typeface="Arial" panose="020B0604020202020204" pitchFamily="34" charset="0"/>
                <a:cs typeface="Arial" panose="020B0604020202020204" pitchFamily="34" charset="0"/>
              </a:rPr>
              <a:t> </a:t>
            </a:r>
            <a:r>
              <a:rPr lang="tr-TR" dirty="0" err="1">
                <a:effectLst/>
                <a:latin typeface="Arial" panose="020B0604020202020204" pitchFamily="34" charset="0"/>
                <a:cs typeface="Arial" panose="020B0604020202020204" pitchFamily="34" charset="0"/>
              </a:rPr>
              <a:t>adaptability</a:t>
            </a:r>
            <a:endParaRPr lang="tr-TR" dirty="0">
              <a:effectLst/>
              <a:latin typeface="Arial" panose="020B0604020202020204" pitchFamily="34" charset="0"/>
              <a:cs typeface="Arial" panose="020B0604020202020204" pitchFamily="34" charset="0"/>
            </a:endParaRPr>
          </a:p>
          <a:p>
            <a:pPr>
              <a:lnSpc>
                <a:spcPct val="150000"/>
              </a:lnSpc>
            </a:pPr>
            <a:r>
              <a:rPr lang="tr-TR" dirty="0" err="1">
                <a:effectLst/>
                <a:latin typeface="Arial" panose="020B0604020202020204" pitchFamily="34" charset="0"/>
                <a:cs typeface="Arial" panose="020B0604020202020204" pitchFamily="34" charset="0"/>
              </a:rPr>
              <a:t>Melting</a:t>
            </a:r>
            <a:r>
              <a:rPr lang="tr-TR" dirty="0">
                <a:effectLst/>
                <a:latin typeface="Arial" panose="020B0604020202020204" pitchFamily="34" charset="0"/>
                <a:cs typeface="Arial" panose="020B0604020202020204" pitchFamily="34" charset="0"/>
              </a:rPr>
              <a:t> Pot of </a:t>
            </a:r>
            <a:r>
              <a:rPr lang="tr-TR" dirty="0" err="1">
                <a:effectLst/>
                <a:latin typeface="Arial" panose="020B0604020202020204" pitchFamily="34" charset="0"/>
                <a:cs typeface="Arial" panose="020B0604020202020204" pitchFamily="34" charset="0"/>
              </a:rPr>
              <a:t>ideas</a:t>
            </a:r>
            <a:endParaRPr lang="tr-TR" dirty="0">
              <a:effectLst/>
              <a:latin typeface="Arial" panose="020B0604020202020204" pitchFamily="34" charset="0"/>
              <a:cs typeface="Arial" panose="020B0604020202020204" pitchFamily="34" charset="0"/>
            </a:endParaRPr>
          </a:p>
          <a:p>
            <a:pPr>
              <a:lnSpc>
                <a:spcPct val="150000"/>
              </a:lnSpc>
            </a:pPr>
            <a:r>
              <a:rPr lang="tr-TR" dirty="0" err="1">
                <a:effectLst/>
                <a:latin typeface="Arial" panose="020B0604020202020204" pitchFamily="34" charset="0"/>
                <a:cs typeface="Arial" panose="020B0604020202020204" pitchFamily="34" charset="0"/>
              </a:rPr>
              <a:t>Increased</a:t>
            </a:r>
            <a:r>
              <a:rPr lang="tr-TR" dirty="0">
                <a:effectLst/>
                <a:latin typeface="Arial" panose="020B0604020202020204" pitchFamily="34" charset="0"/>
                <a:cs typeface="Arial" panose="020B0604020202020204" pitchFamily="34" charset="0"/>
              </a:rPr>
              <a:t> </a:t>
            </a:r>
            <a:r>
              <a:rPr lang="tr-TR" dirty="0" err="1">
                <a:effectLst/>
                <a:latin typeface="Arial" panose="020B0604020202020204" pitchFamily="34" charset="0"/>
                <a:cs typeface="Arial" panose="020B0604020202020204" pitchFamily="34" charset="0"/>
              </a:rPr>
              <a:t>productivity</a:t>
            </a:r>
            <a:endParaRPr lang="tr-TR" dirty="0">
              <a:effectLst/>
              <a:latin typeface="Arial" panose="020B0604020202020204" pitchFamily="34" charset="0"/>
              <a:cs typeface="Arial" panose="020B0604020202020204" pitchFamily="34" charset="0"/>
            </a:endParaRPr>
          </a:p>
          <a:p>
            <a:pPr>
              <a:lnSpc>
                <a:spcPct val="150000"/>
              </a:lnSpc>
            </a:pPr>
            <a:r>
              <a:rPr lang="tr-TR" dirty="0" err="1">
                <a:effectLst/>
                <a:latin typeface="Arial" panose="020B0604020202020204" pitchFamily="34" charset="0"/>
                <a:cs typeface="Arial" panose="020B0604020202020204" pitchFamily="34" charset="0"/>
              </a:rPr>
              <a:t>Increased</a:t>
            </a:r>
            <a:r>
              <a:rPr lang="tr-TR" dirty="0">
                <a:effectLst/>
                <a:latin typeface="Arial" panose="020B0604020202020204" pitchFamily="34" charset="0"/>
                <a:cs typeface="Arial" panose="020B0604020202020204" pitchFamily="34" charset="0"/>
              </a:rPr>
              <a:t> </a:t>
            </a:r>
            <a:r>
              <a:rPr lang="tr-TR" dirty="0" err="1">
                <a:effectLst/>
                <a:latin typeface="Arial" panose="020B0604020202020204" pitchFamily="34" charset="0"/>
                <a:cs typeface="Arial" panose="020B0604020202020204" pitchFamily="34" charset="0"/>
              </a:rPr>
              <a:t>range</a:t>
            </a:r>
            <a:r>
              <a:rPr lang="tr-TR" dirty="0">
                <a:effectLst/>
                <a:latin typeface="Arial" panose="020B0604020202020204" pitchFamily="34" charset="0"/>
                <a:cs typeface="Arial" panose="020B0604020202020204" pitchFamily="34" charset="0"/>
              </a:rPr>
              <a:t> of </a:t>
            </a:r>
            <a:r>
              <a:rPr lang="tr-TR" dirty="0" err="1">
                <a:effectLst/>
                <a:latin typeface="Arial" panose="020B0604020202020204" pitchFamily="34" charset="0"/>
                <a:cs typeface="Arial" panose="020B0604020202020204" pitchFamily="34" charset="0"/>
              </a:rPr>
              <a:t>services</a:t>
            </a:r>
            <a:endParaRPr lang="tr-TR" dirty="0">
              <a:effectLst/>
              <a:latin typeface="Arial" panose="020B0604020202020204" pitchFamily="34" charset="0"/>
              <a:cs typeface="Arial" panose="020B0604020202020204" pitchFamily="34" charset="0"/>
            </a:endParaRPr>
          </a:p>
          <a:p>
            <a:pPr marL="0" indent="0">
              <a:buNone/>
            </a:pPr>
            <a:endParaRPr lang="tr-TR" dirty="0">
              <a:effectLst/>
            </a:endParaRPr>
          </a:p>
          <a:p>
            <a:endParaRPr lang="tr-TR" dirty="0">
              <a:effectLst/>
            </a:endParaRPr>
          </a:p>
          <a:p>
            <a:pPr marL="0" indent="0">
              <a:buNone/>
            </a:pPr>
            <a:endParaRPr lang="tr-TR" dirty="0">
              <a:effectLst/>
            </a:endParaRPr>
          </a:p>
          <a:p>
            <a:endParaRPr lang="tr-T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1" y="2564904"/>
            <a:ext cx="2663220" cy="2160240"/>
          </a:xfrm>
          <a:prstGeom prst="rect">
            <a:avLst/>
          </a:prstGeom>
        </p:spPr>
      </p:pic>
    </p:spTree>
    <p:extLst>
      <p:ext uri="{BB962C8B-B14F-4D97-AF65-F5344CB8AC3E}">
        <p14:creationId xmlns:p14="http://schemas.microsoft.com/office/powerpoint/2010/main" val="39749533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340768"/>
            <a:ext cx="8964488" cy="4997152"/>
          </a:xfrm>
        </p:spPr>
        <p:txBody>
          <a:bodyPr/>
          <a:lstStyle/>
          <a:p>
            <a:pPr marL="0" indent="0">
              <a:buNone/>
            </a:pPr>
            <a:r>
              <a:rPr lang="tr-TR" sz="2800" b="1" dirty="0">
                <a:effectLst/>
                <a:latin typeface="Arial" panose="020B0604020202020204" pitchFamily="34" charset="0"/>
                <a:cs typeface="Arial" panose="020B0604020202020204" pitchFamily="34" charset="0"/>
              </a:rPr>
              <a:t>1.1.1.2 </a:t>
            </a:r>
            <a:r>
              <a:rPr lang="tr-TR" sz="2800" b="1" dirty="0" err="1">
                <a:effectLst/>
                <a:latin typeface="Arial" panose="020B0604020202020204" pitchFamily="34" charset="0"/>
                <a:cs typeface="Arial" panose="020B0604020202020204" pitchFamily="34" charset="0"/>
              </a:rPr>
              <a:t>Disadvantages</a:t>
            </a:r>
            <a:r>
              <a:rPr lang="tr-TR" sz="2800" b="1" dirty="0">
                <a:effectLst/>
                <a:latin typeface="Arial" panose="020B0604020202020204" pitchFamily="34" charset="0"/>
                <a:cs typeface="Arial" panose="020B0604020202020204" pitchFamily="34" charset="0"/>
              </a:rPr>
              <a:t> of </a:t>
            </a:r>
            <a:r>
              <a:rPr lang="tr-TR" sz="2800" b="1" dirty="0" err="1">
                <a:effectLst/>
                <a:latin typeface="Arial" panose="020B0604020202020204" pitchFamily="34" charset="0"/>
                <a:cs typeface="Arial" panose="020B0604020202020204" pitchFamily="34" charset="0"/>
              </a:rPr>
              <a:t>Diversity</a:t>
            </a:r>
            <a:r>
              <a:rPr lang="tr-TR" sz="2800" b="1" dirty="0">
                <a:effectLst/>
                <a:latin typeface="Arial" panose="020B0604020202020204" pitchFamily="34" charset="0"/>
                <a:cs typeface="Arial" panose="020B0604020202020204" pitchFamily="34" charset="0"/>
              </a:rPr>
              <a:t> in </a:t>
            </a:r>
            <a:r>
              <a:rPr lang="tr-TR" sz="2800" b="1" dirty="0" err="1">
                <a:effectLst/>
                <a:latin typeface="Arial" panose="020B0604020202020204" pitchFamily="34" charset="0"/>
                <a:cs typeface="Arial" panose="020B0604020202020204" pitchFamily="34" charset="0"/>
              </a:rPr>
              <a:t>the</a:t>
            </a:r>
            <a:r>
              <a:rPr lang="tr-TR" sz="2800" b="1" dirty="0">
                <a:effectLst/>
                <a:latin typeface="Arial" panose="020B0604020202020204" pitchFamily="34" charset="0"/>
                <a:cs typeface="Arial" panose="020B0604020202020204" pitchFamily="34" charset="0"/>
              </a:rPr>
              <a:t> </a:t>
            </a:r>
            <a:r>
              <a:rPr lang="tr-TR" sz="2800" b="1" dirty="0" err="1">
                <a:effectLst/>
                <a:latin typeface="Arial" panose="020B0604020202020204" pitchFamily="34" charset="0"/>
                <a:cs typeface="Arial" panose="020B0604020202020204" pitchFamily="34" charset="0"/>
              </a:rPr>
              <a:t>Workplace</a:t>
            </a:r>
            <a:endParaRPr lang="tr-TR" sz="2800" b="1"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Communication</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Issues</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Lack</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freedom</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speech</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Increased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cost</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training</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a:effectLst/>
                <a:latin typeface="Arial" panose="020B0604020202020204" pitchFamily="34" charset="0"/>
                <a:cs typeface="Arial" panose="020B0604020202020204" pitchFamily="34" charset="0"/>
              </a:rPr>
              <a:t>Integration </a:t>
            </a:r>
            <a:r>
              <a:rPr lang="tr-TR" sz="2800" dirty="0" err="1">
                <a:effectLst/>
                <a:latin typeface="Arial" panose="020B0604020202020204" pitchFamily="34" charset="0"/>
                <a:cs typeface="Arial" panose="020B0604020202020204" pitchFamily="34" charset="0"/>
              </a:rPr>
              <a:t>issues</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Increased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competition</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Breeds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disrespect</a:t>
            </a:r>
            <a:endParaRPr lang="tr-TR" sz="2800" dirty="0">
              <a:effectLst/>
              <a:latin typeface="Arial" panose="020B0604020202020204" pitchFamily="34" charset="0"/>
              <a:cs typeface="Arial" panose="020B0604020202020204" pitchFamily="34" charset="0"/>
            </a:endParaRPr>
          </a:p>
          <a:p>
            <a:endParaRPr lang="tr-TR" dirty="0">
              <a:effectLst/>
            </a:endParaRPr>
          </a:p>
          <a:p>
            <a:endParaRPr lang="tr-T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645024"/>
            <a:ext cx="3024336" cy="2592288"/>
          </a:xfrm>
          <a:prstGeom prst="rect">
            <a:avLst/>
          </a:prstGeom>
        </p:spPr>
      </p:pic>
    </p:spTree>
    <p:extLst>
      <p:ext uri="{BB962C8B-B14F-4D97-AF65-F5344CB8AC3E}">
        <p14:creationId xmlns:p14="http://schemas.microsoft.com/office/powerpoint/2010/main" val="26220135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tr-TR" sz="2800" b="1" dirty="0">
                <a:effectLst/>
                <a:latin typeface="Arial" panose="020B0604020202020204" pitchFamily="34" charset="0"/>
                <a:cs typeface="Arial" panose="020B0604020202020204" pitchFamily="34" charset="0"/>
              </a:rPr>
              <a:t>1.2 </a:t>
            </a:r>
            <a:r>
              <a:rPr lang="tr-TR" sz="2800" b="1" dirty="0" err="1">
                <a:effectLst/>
                <a:latin typeface="Arial" panose="020B0604020202020204" pitchFamily="34" charset="0"/>
                <a:cs typeface="Arial" panose="020B0604020202020204" pitchFamily="34" charset="0"/>
              </a:rPr>
              <a:t>Diversity</a:t>
            </a:r>
            <a:r>
              <a:rPr lang="tr-TR" sz="2800" b="1" dirty="0">
                <a:effectLst/>
                <a:latin typeface="Arial" panose="020B0604020202020204" pitchFamily="34" charset="0"/>
                <a:cs typeface="Arial" panose="020B0604020202020204" pitchFamily="34" charset="0"/>
              </a:rPr>
              <a:t> Management</a:t>
            </a:r>
          </a:p>
          <a:p>
            <a:pPr marL="0" indent="0">
              <a:lnSpc>
                <a:spcPct val="150000"/>
              </a:lnSpc>
              <a:buNone/>
            </a:pPr>
            <a:r>
              <a:rPr lang="tr-TR" sz="2800" dirty="0" err="1">
                <a:effectLst/>
                <a:latin typeface="Arial" panose="020B0604020202020204" pitchFamily="34" charset="0"/>
                <a:cs typeface="Arial" panose="020B0604020202020204" pitchFamily="34" charset="0"/>
              </a:rPr>
              <a:t>Diversity</a:t>
            </a:r>
            <a:r>
              <a:rPr lang="tr-TR" sz="2800" dirty="0">
                <a:effectLst/>
                <a:latin typeface="Arial" panose="020B0604020202020204" pitchFamily="34" charset="0"/>
                <a:cs typeface="Arial" panose="020B0604020202020204" pitchFamily="34" charset="0"/>
              </a:rPr>
              <a:t> is an </a:t>
            </a:r>
            <a:r>
              <a:rPr lang="tr-TR" sz="2800" dirty="0" err="1">
                <a:effectLst/>
                <a:latin typeface="Arial" panose="020B0604020202020204" pitchFamily="34" charset="0"/>
                <a:cs typeface="Arial" panose="020B0604020202020204" pitchFamily="34" charset="0"/>
              </a:rPr>
              <a:t>important</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issue</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business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management</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because</a:t>
            </a:r>
            <a:r>
              <a:rPr lang="tr-TR" sz="2800" dirty="0">
                <a:effectLst/>
                <a:latin typeface="Arial" panose="020B0604020202020204" pitchFamily="34" charset="0"/>
                <a:cs typeface="Arial" panose="020B0604020202020204" pitchFamily="34" charset="0"/>
              </a:rPr>
              <a:t> of </a:t>
            </a:r>
          </a:p>
          <a:p>
            <a:pPr>
              <a:lnSpc>
                <a:spcPct val="150000"/>
              </a:lnSpc>
            </a:pPr>
            <a:r>
              <a:rPr lang="tr-TR" sz="2800" dirty="0" err="1">
                <a:effectLst/>
                <a:latin typeface="Arial" panose="020B0604020202020204" pitchFamily="34" charset="0"/>
                <a:cs typeface="Arial" panose="020B0604020202020204" pitchFamily="34" charset="0"/>
              </a:rPr>
              <a:t>increasing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differences</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population</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globalization</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proces</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international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business</a:t>
            </a:r>
            <a:r>
              <a:rPr lang="tr-TR" sz="2800" dirty="0">
                <a:effectLst/>
                <a:latin typeface="Arial" panose="020B0604020202020204" pitchFamily="34" charset="0"/>
                <a:cs typeface="Arial" panose="020B0604020202020204" pitchFamily="34" charset="0"/>
              </a:rPr>
              <a:t> </a:t>
            </a:r>
          </a:p>
          <a:p>
            <a:pPr>
              <a:lnSpc>
                <a:spcPct val="150000"/>
              </a:lnSpc>
            </a:pPr>
            <a:r>
              <a:rPr lang="tr-TR" sz="2800" dirty="0" err="1">
                <a:effectLst/>
                <a:latin typeface="Arial" panose="020B0604020202020204" pitchFamily="34" charset="0"/>
                <a:cs typeface="Arial" panose="020B0604020202020204" pitchFamily="34" charset="0"/>
              </a:rPr>
              <a:t>cross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borders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business</a:t>
            </a:r>
            <a:endParaRPr lang="tr-TR"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221088"/>
            <a:ext cx="3744416" cy="2376264"/>
          </a:xfrm>
          <a:prstGeom prst="rect">
            <a:avLst/>
          </a:prstGeom>
        </p:spPr>
      </p:pic>
    </p:spTree>
    <p:extLst>
      <p:ext uri="{BB962C8B-B14F-4D97-AF65-F5344CB8AC3E}">
        <p14:creationId xmlns:p14="http://schemas.microsoft.com/office/powerpoint/2010/main" val="12387516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tr-TR" sz="2800" dirty="0">
                <a:effectLst/>
                <a:latin typeface="Arial" pitchFamily="34" charset="0"/>
                <a:cs typeface="Arial" pitchFamily="34" charset="0"/>
              </a:rPr>
              <a:t>    Workforce Diversity Management  </a:t>
            </a:r>
          </a:p>
          <a:p>
            <a:r>
              <a:rPr lang="tr-TR" dirty="0">
                <a:effectLst/>
                <a:latin typeface="Arial" pitchFamily="34" charset="0"/>
                <a:cs typeface="Arial" pitchFamily="34" charset="0"/>
              </a:rPr>
              <a:t> </a:t>
            </a:r>
            <a:r>
              <a:rPr lang="tr-TR" sz="2800" dirty="0" err="1">
                <a:effectLst/>
                <a:latin typeface="Arial" pitchFamily="34" charset="0"/>
                <a:cs typeface="Arial" pitchFamily="34" charset="0"/>
              </a:rPr>
              <a:t>includes</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the</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fight</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against</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stereotypes</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prejudice</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and</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all</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kind</a:t>
            </a:r>
            <a:r>
              <a:rPr lang="tr-TR" sz="2800" dirty="0">
                <a:effectLst/>
                <a:latin typeface="Arial" pitchFamily="34" charset="0"/>
                <a:cs typeface="Arial" pitchFamily="34" charset="0"/>
              </a:rPr>
              <a:t> of </a:t>
            </a:r>
            <a:r>
              <a:rPr lang="tr-TR" sz="2800" dirty="0" err="1">
                <a:effectLst/>
                <a:latin typeface="Arial" pitchFamily="34" charset="0"/>
                <a:cs typeface="Arial" pitchFamily="34" charset="0"/>
              </a:rPr>
              <a:t>discrimination</a:t>
            </a:r>
            <a:endParaRPr lang="tr-TR" sz="2800" dirty="0">
              <a:effectLst/>
              <a:latin typeface="Arial" pitchFamily="34" charset="0"/>
              <a:cs typeface="Arial" pitchFamily="34" charset="0"/>
            </a:endParaRPr>
          </a:p>
          <a:p>
            <a:pPr marL="0" indent="0">
              <a:buNone/>
            </a:pPr>
            <a:r>
              <a:rPr lang="tr-TR" sz="2800" dirty="0">
                <a:effectLst/>
                <a:latin typeface="Arial" pitchFamily="34" charset="0"/>
                <a:cs typeface="Arial" pitchFamily="34" charset="0"/>
              </a:rPr>
              <a:t> </a:t>
            </a:r>
          </a:p>
          <a:p>
            <a:r>
              <a:rPr lang="tr-TR" sz="2800" dirty="0" err="1">
                <a:effectLst/>
                <a:latin typeface="Arial" pitchFamily="34" charset="0"/>
                <a:cs typeface="Arial" pitchFamily="34" charset="0"/>
              </a:rPr>
              <a:t>maximizes</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the</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benefit</a:t>
            </a:r>
            <a:r>
              <a:rPr lang="tr-TR" sz="2800" dirty="0">
                <a:effectLst/>
                <a:latin typeface="Arial" pitchFamily="34" charset="0"/>
                <a:cs typeface="Arial" pitchFamily="34" charset="0"/>
              </a:rPr>
              <a:t> </a:t>
            </a:r>
          </a:p>
          <a:p>
            <a:pPr marL="0" indent="0">
              <a:buNone/>
            </a:pPr>
            <a:endParaRPr lang="tr-TR" sz="2800" dirty="0">
              <a:effectLst/>
              <a:latin typeface="Arial" pitchFamily="34" charset="0"/>
              <a:cs typeface="Arial" pitchFamily="34" charset="0"/>
            </a:endParaRPr>
          </a:p>
          <a:p>
            <a:r>
              <a:rPr lang="tr-TR" sz="2800" dirty="0" err="1">
                <a:effectLst/>
                <a:latin typeface="Arial" pitchFamily="34" charset="0"/>
                <a:cs typeface="Arial" pitchFamily="34" charset="0"/>
              </a:rPr>
              <a:t>minimizes</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barriers</a:t>
            </a:r>
            <a:r>
              <a:rPr lang="tr-TR" sz="2800" dirty="0">
                <a:effectLst/>
                <a:latin typeface="Arial" pitchFamily="34" charset="0"/>
                <a:cs typeface="Arial" pitchFamily="34" charset="0"/>
              </a:rPr>
              <a:t> of </a:t>
            </a:r>
            <a:r>
              <a:rPr lang="tr-TR" sz="2800" dirty="0" err="1">
                <a:effectLst/>
                <a:latin typeface="Arial" pitchFamily="34" charset="0"/>
                <a:cs typeface="Arial" pitchFamily="34" charset="0"/>
              </a:rPr>
              <a:t>different</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opinions</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behavior</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and</a:t>
            </a:r>
            <a:r>
              <a:rPr lang="tr-TR" sz="2800" dirty="0">
                <a:effectLst/>
                <a:latin typeface="Arial" pitchFamily="34" charset="0"/>
                <a:cs typeface="Arial" pitchFamily="34" charset="0"/>
              </a:rPr>
              <a:t> </a:t>
            </a:r>
            <a:r>
              <a:rPr lang="tr-TR" sz="2800" dirty="0" err="1">
                <a:effectLst/>
                <a:latin typeface="Arial" pitchFamily="34" charset="0"/>
                <a:cs typeface="Arial" pitchFamily="34" charset="0"/>
              </a:rPr>
              <a:t>attitudes</a:t>
            </a:r>
            <a:endParaRPr lang="tr-TR" sz="2800" dirty="0">
              <a:latin typeface="Arial" pitchFamily="34" charset="0"/>
              <a:cs typeface="Arial" pitchFamily="34" charset="0"/>
            </a:endParaRPr>
          </a:p>
          <a:p>
            <a:pPr marL="0" indent="0">
              <a:buNone/>
            </a:pPr>
            <a:endParaRPr lang="tr-TR" dirty="0">
              <a:effectLst/>
            </a:endParaRPr>
          </a:p>
          <a:p>
            <a:pPr marL="0" indent="0">
              <a:buNone/>
            </a:pPr>
            <a:endParaRPr lang="tr-T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212976"/>
            <a:ext cx="3744416" cy="1512168"/>
          </a:xfrm>
          <a:prstGeom prst="rect">
            <a:avLst/>
          </a:prstGeom>
        </p:spPr>
      </p:pic>
    </p:spTree>
    <p:extLst>
      <p:ext uri="{BB962C8B-B14F-4D97-AF65-F5344CB8AC3E}">
        <p14:creationId xmlns:p14="http://schemas.microsoft.com/office/powerpoint/2010/main" val="21032523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600200"/>
            <a:ext cx="8640960" cy="4525963"/>
          </a:xfrm>
        </p:spPr>
        <p:txBody>
          <a:bodyPr/>
          <a:lstStyle/>
          <a:p>
            <a:pPr marL="0" indent="0">
              <a:buNone/>
            </a:pPr>
            <a:r>
              <a:rPr lang="tr-TR" sz="2800" b="1" dirty="0">
                <a:effectLst/>
                <a:latin typeface="Arial" panose="020B0604020202020204" pitchFamily="34" charset="0"/>
                <a:cs typeface="Arial" panose="020B0604020202020204" pitchFamily="34" charset="0"/>
              </a:rPr>
              <a:t>1.2.1  Strategies to Promote </a:t>
            </a:r>
            <a:r>
              <a:rPr lang="tr-TR" sz="2800" b="1" dirty="0" err="1">
                <a:effectLst/>
                <a:latin typeface="Arial" panose="020B0604020202020204" pitchFamily="34" charset="0"/>
                <a:cs typeface="Arial" panose="020B0604020202020204" pitchFamily="34" charset="0"/>
              </a:rPr>
              <a:t>Diversity</a:t>
            </a:r>
            <a:r>
              <a:rPr lang="tr-TR" sz="2800" b="1" dirty="0">
                <a:effectLst/>
                <a:latin typeface="Arial" panose="020B0604020202020204" pitchFamily="34" charset="0"/>
                <a:cs typeface="Arial" panose="020B0604020202020204" pitchFamily="34" charset="0"/>
              </a:rPr>
              <a:t> </a:t>
            </a:r>
          </a:p>
          <a:p>
            <a:pPr marL="0" indent="0">
              <a:buNone/>
            </a:pPr>
            <a:r>
              <a:rPr lang="tr-TR" i="1" dirty="0">
                <a:effectLst/>
                <a:latin typeface="Arial" panose="020B0604020202020204" pitchFamily="34" charset="0"/>
                <a:cs typeface="Arial" panose="020B0604020202020204" pitchFamily="34" charset="0"/>
              </a:rPr>
              <a:t>          </a:t>
            </a:r>
            <a:r>
              <a:rPr lang="tr-TR" sz="2800" u="sng" dirty="0">
                <a:effectLst/>
                <a:latin typeface="Arial" panose="020B0604020202020204" pitchFamily="34" charset="0"/>
                <a:cs typeface="Arial" panose="020B0604020202020204" pitchFamily="34" charset="0"/>
              </a:rPr>
              <a:t>Individual level strategies</a:t>
            </a:r>
          </a:p>
          <a:p>
            <a:pPr>
              <a:lnSpc>
                <a:spcPct val="150000"/>
              </a:lnSpc>
            </a:pPr>
            <a:r>
              <a:rPr lang="tr-TR" sz="2800" dirty="0">
                <a:effectLst/>
                <a:latin typeface="Arial" panose="020B0604020202020204" pitchFamily="34" charset="0"/>
                <a:cs typeface="Arial" panose="020B0604020202020204" pitchFamily="34" charset="0"/>
              </a:rPr>
              <a:t>D</a:t>
            </a:r>
            <a:r>
              <a:rPr lang="en-US" sz="2800" dirty="0" err="1">
                <a:effectLst/>
                <a:latin typeface="Arial" panose="020B0604020202020204" pitchFamily="34" charset="0"/>
                <a:cs typeface="Arial" panose="020B0604020202020204" pitchFamily="34" charset="0"/>
              </a:rPr>
              <a:t>iversity</a:t>
            </a:r>
            <a:r>
              <a:rPr lang="en-US" sz="2800" dirty="0">
                <a:effectLst/>
                <a:latin typeface="Arial" panose="020B0604020202020204" pitchFamily="34" charset="0"/>
                <a:cs typeface="Arial" panose="020B0604020202020204" pitchFamily="34" charset="0"/>
              </a:rPr>
              <a:t> awareness training</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Assisting</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building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social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cohesion</a:t>
            </a:r>
            <a:r>
              <a:rPr lang="tr-TR" sz="2800" dirty="0">
                <a:effectLst/>
                <a:latin typeface="Arial" panose="020B0604020202020204" pitchFamily="34" charset="0"/>
                <a:cs typeface="Arial" panose="020B0604020202020204" pitchFamily="34" charset="0"/>
              </a:rPr>
              <a:t> </a:t>
            </a:r>
          </a:p>
          <a:p>
            <a:pPr>
              <a:lnSpc>
                <a:spcPct val="150000"/>
              </a:lnSpc>
            </a:pPr>
            <a:r>
              <a:rPr lang="tr-TR" sz="2800" dirty="0" err="1">
                <a:effectLst/>
                <a:latin typeface="Arial" panose="020B0604020202020204" pitchFamily="34" charset="0"/>
                <a:cs typeface="Arial" panose="020B0604020202020204" pitchFamily="34" charset="0"/>
              </a:rPr>
              <a:t>Mentoring</a:t>
            </a:r>
            <a:endParaRPr lang="tr-TR" sz="2800" dirty="0">
              <a:effectLst/>
              <a:latin typeface="Arial" panose="020B0604020202020204" pitchFamily="34" charset="0"/>
              <a:cs typeface="Arial" panose="020B0604020202020204" pitchFamily="34" charset="0"/>
            </a:endParaRPr>
          </a:p>
          <a:p>
            <a:endParaRPr lang="tr-T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4370587"/>
            <a:ext cx="3907135" cy="1755576"/>
          </a:xfrm>
          <a:prstGeom prst="rect">
            <a:avLst/>
          </a:prstGeom>
        </p:spPr>
      </p:pic>
    </p:spTree>
    <p:extLst>
      <p:ext uri="{BB962C8B-B14F-4D97-AF65-F5344CB8AC3E}">
        <p14:creationId xmlns:p14="http://schemas.microsoft.com/office/powerpoint/2010/main" val="10172221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68760"/>
            <a:ext cx="9145016" cy="4857403"/>
          </a:xfrm>
        </p:spPr>
        <p:txBody>
          <a:bodyPr/>
          <a:lstStyle/>
          <a:p>
            <a:pPr marL="0" indent="0" algn="ctr">
              <a:buNone/>
            </a:pPr>
            <a:r>
              <a:rPr lang="tr-TR" sz="2800" u="sng" dirty="0" err="1">
                <a:effectLst/>
                <a:latin typeface="Arial" panose="020B0604020202020204" pitchFamily="34" charset="0"/>
                <a:cs typeface="Arial" panose="020B0604020202020204" pitchFamily="34" charset="0"/>
              </a:rPr>
              <a:t>Group</a:t>
            </a:r>
            <a:r>
              <a:rPr lang="tr-TR" sz="2800" u="sng" dirty="0">
                <a:effectLst/>
                <a:latin typeface="Arial" panose="020B0604020202020204" pitchFamily="34" charset="0"/>
                <a:cs typeface="Arial" panose="020B0604020202020204" pitchFamily="34" charset="0"/>
              </a:rPr>
              <a:t> level strategies</a:t>
            </a:r>
          </a:p>
          <a:p>
            <a:pPr>
              <a:lnSpc>
                <a:spcPct val="150000"/>
              </a:lnSpc>
            </a:pPr>
            <a:r>
              <a:rPr lang="tr-TR" sz="2800" dirty="0" err="1">
                <a:effectLst/>
                <a:latin typeface="Arial" panose="020B0604020202020204" pitchFamily="34" charset="0"/>
                <a:cs typeface="Arial" panose="020B0604020202020204" pitchFamily="34" charset="0"/>
              </a:rPr>
              <a:t>Forming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identity-based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networking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groups</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a:effectLst/>
                <a:latin typeface="Arial" panose="020B0604020202020204" pitchFamily="34" charset="0"/>
                <a:cs typeface="Arial" panose="020B0604020202020204" pitchFamily="34" charset="0"/>
              </a:rPr>
              <a:t>Cross-</a:t>
            </a:r>
            <a:r>
              <a:rPr lang="tr-TR" sz="2800" dirty="0" err="1">
                <a:effectLst/>
                <a:latin typeface="Arial" panose="020B0604020202020204" pitchFamily="34" charset="0"/>
                <a:cs typeface="Arial" panose="020B0604020202020204" pitchFamily="34" charset="0"/>
              </a:rPr>
              <a:t>training</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a:effectLst/>
                <a:latin typeface="Arial" panose="020B0604020202020204" pitchFamily="34" charset="0"/>
                <a:cs typeface="Arial" panose="020B0604020202020204" pitchFamily="34" charset="0"/>
              </a:rPr>
              <a:t>Self </a:t>
            </a:r>
            <a:r>
              <a:rPr lang="tr-TR" sz="2800" dirty="0" err="1">
                <a:effectLst/>
                <a:latin typeface="Arial" panose="020B0604020202020204" pitchFamily="34" charset="0"/>
                <a:cs typeface="Arial" panose="020B0604020202020204" pitchFamily="34" charset="0"/>
              </a:rPr>
              <a:t>managed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teams</a:t>
            </a:r>
            <a:r>
              <a:rPr lang="tr-TR" sz="2800" dirty="0">
                <a:effectLst/>
                <a:latin typeface="Arial" panose="020B0604020202020204" pitchFamily="34" charset="0"/>
                <a:cs typeface="Arial" panose="020B0604020202020204" pitchFamily="34" charset="0"/>
              </a:rPr>
              <a:t> </a:t>
            </a:r>
          </a:p>
          <a:p>
            <a:endParaRPr lang="tr-TR" i="1" dirty="0">
              <a:effectLst/>
            </a:endParaRPr>
          </a:p>
          <a:p>
            <a:endParaRPr lang="tr-TR" dirty="0"/>
          </a:p>
        </p:txBody>
      </p:sp>
      <p:pic>
        <p:nvPicPr>
          <p:cNvPr id="3" name="Picture 2" descr="https://im0-tub-tr.yandex.net/i?id=969af4defe7e72c63562f599c73d592e&amp;n=13"/>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005064"/>
            <a:ext cx="4608512" cy="2304256"/>
          </a:xfrm>
          <a:prstGeom prst="rect">
            <a:avLst/>
          </a:prstGeom>
          <a:noFill/>
          <a:ln>
            <a:noFill/>
          </a:ln>
        </p:spPr>
      </p:pic>
    </p:spTree>
    <p:extLst>
      <p:ext uri="{BB962C8B-B14F-4D97-AF65-F5344CB8AC3E}">
        <p14:creationId xmlns:p14="http://schemas.microsoft.com/office/powerpoint/2010/main" val="31874070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8712968" cy="4713387"/>
          </a:xfrm>
        </p:spPr>
        <p:txBody>
          <a:bodyPr/>
          <a:lstStyle/>
          <a:p>
            <a:pPr marL="0" indent="0">
              <a:buNone/>
            </a:pPr>
            <a:r>
              <a:rPr lang="tr-TR" sz="2800" b="1" dirty="0">
                <a:effectLst/>
                <a:latin typeface="Arial" panose="020B0604020202020204" pitchFamily="34" charset="0"/>
                <a:cs typeface="Arial" panose="020B0604020202020204" pitchFamily="34" charset="0"/>
              </a:rPr>
              <a:t>   </a:t>
            </a:r>
            <a:endParaRPr lang="tr-TR" sz="2400" b="1" u="sng" dirty="0">
              <a:effectLst/>
            </a:endParaRPr>
          </a:p>
          <a:p>
            <a:pPr marL="0" indent="0">
              <a:buNone/>
            </a:pPr>
            <a:r>
              <a:rPr lang="tr-TR" i="1" dirty="0">
                <a:effectLst/>
              </a:rPr>
              <a:t>      </a:t>
            </a:r>
            <a:r>
              <a:rPr lang="tr-TR" sz="2800" u="sng" dirty="0" err="1">
                <a:effectLst/>
                <a:latin typeface="Arial" panose="020B0604020202020204" pitchFamily="34" charset="0"/>
                <a:cs typeface="Arial" panose="020B0604020202020204" pitchFamily="34" charset="0"/>
              </a:rPr>
              <a:t>Organizational</a:t>
            </a:r>
            <a:r>
              <a:rPr lang="tr-TR" sz="2800" u="sng" dirty="0">
                <a:effectLst/>
                <a:latin typeface="Arial" panose="020B0604020202020204" pitchFamily="34" charset="0"/>
                <a:cs typeface="Arial" panose="020B0604020202020204" pitchFamily="34" charset="0"/>
              </a:rPr>
              <a:t> </a:t>
            </a:r>
            <a:r>
              <a:rPr lang="tr-TR" sz="2800" u="sng" dirty="0" err="1">
                <a:effectLst/>
                <a:latin typeface="Arial" panose="020B0604020202020204" pitchFamily="34" charset="0"/>
                <a:cs typeface="Arial" panose="020B0604020202020204" pitchFamily="34" charset="0"/>
              </a:rPr>
              <a:t>level</a:t>
            </a:r>
            <a:r>
              <a:rPr lang="tr-TR" sz="2800" u="sng" dirty="0">
                <a:effectLst/>
                <a:latin typeface="Arial" panose="020B0604020202020204" pitchFamily="34" charset="0"/>
                <a:cs typeface="Arial" panose="020B0604020202020204" pitchFamily="34" charset="0"/>
              </a:rPr>
              <a:t> </a:t>
            </a:r>
            <a:r>
              <a:rPr lang="tr-TR" sz="2800" u="sng" dirty="0" err="1">
                <a:effectLst/>
                <a:latin typeface="Arial" panose="020B0604020202020204" pitchFamily="34" charset="0"/>
                <a:cs typeface="Arial" panose="020B0604020202020204" pitchFamily="34" charset="0"/>
              </a:rPr>
              <a:t>strategies</a:t>
            </a:r>
            <a:endParaRPr lang="tr-TR" sz="2800" u="sng"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Involvement</a:t>
            </a:r>
            <a:r>
              <a:rPr lang="tr-TR" sz="2800" dirty="0">
                <a:effectLst/>
                <a:latin typeface="Arial" panose="020B0604020202020204" pitchFamily="34" charset="0"/>
                <a:cs typeface="Arial" panose="020B0604020202020204" pitchFamily="34" charset="0"/>
              </a:rPr>
              <a:t> of top </a:t>
            </a:r>
            <a:r>
              <a:rPr lang="tr-TR" sz="2800" dirty="0" err="1">
                <a:effectLst/>
                <a:latin typeface="Arial" panose="020B0604020202020204" pitchFamily="34" charset="0"/>
                <a:cs typeface="Arial" panose="020B0604020202020204" pitchFamily="34" charset="0"/>
              </a:rPr>
              <a:t>management</a:t>
            </a:r>
            <a:r>
              <a:rPr lang="tr-TR" sz="2800" dirty="0">
                <a:effectLst/>
                <a:latin typeface="Arial" panose="020B0604020202020204" pitchFamily="34" charset="0"/>
                <a:cs typeface="Arial" panose="020B0604020202020204" pitchFamily="34" charset="0"/>
              </a:rPr>
              <a:t> </a:t>
            </a:r>
          </a:p>
          <a:p>
            <a:pPr>
              <a:lnSpc>
                <a:spcPct val="150000"/>
              </a:lnSpc>
            </a:pPr>
            <a:r>
              <a:rPr lang="tr-TR" sz="2800" dirty="0" err="1">
                <a:effectLst/>
                <a:latin typeface="Arial" panose="020B0604020202020204" pitchFamily="34" charset="0"/>
                <a:cs typeface="Arial" panose="020B0604020202020204" pitchFamily="34" charset="0"/>
              </a:rPr>
              <a:t>Social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accountability</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Task</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forces</a:t>
            </a:r>
            <a:r>
              <a:rPr lang="tr-TR" sz="2800" dirty="0">
                <a:effectLst/>
                <a:latin typeface="Arial" panose="020B0604020202020204" pitchFamily="34" charset="0"/>
                <a:cs typeface="Arial" panose="020B0604020202020204" pitchFamily="34" charset="0"/>
              </a:rPr>
              <a:t> </a:t>
            </a:r>
          </a:p>
          <a:p>
            <a:pPr>
              <a:lnSpc>
                <a:spcPct val="150000"/>
              </a:lnSpc>
            </a:pPr>
            <a:endParaRPr lang="tr-TR" sz="2800" i="1" dirty="0">
              <a:effectLst/>
              <a:latin typeface="Arial" panose="020B0604020202020204" pitchFamily="34" charset="0"/>
              <a:cs typeface="Arial" panose="020B0604020202020204" pitchFamily="34" charset="0"/>
            </a:endParaRPr>
          </a:p>
          <a:p>
            <a:endParaRPr lang="tr-TR" i="1" dirty="0">
              <a:effectLst/>
            </a:endParaRPr>
          </a:p>
          <a:p>
            <a:endParaRPr lang="tr-TR" i="1" dirty="0">
              <a:effectLst/>
            </a:endParaRPr>
          </a:p>
          <a:p>
            <a:endParaRPr lang="tr-TR" i="1" dirty="0">
              <a:effectLst/>
            </a:endParaRPr>
          </a:p>
          <a:p>
            <a:endParaRPr lang="tr-TR" i="1" dirty="0">
              <a:effectLst/>
            </a:endParaRPr>
          </a:p>
          <a:p>
            <a:endParaRPr lang="tr-TR" i="1" dirty="0">
              <a:effectLst/>
            </a:endParaRPr>
          </a:p>
          <a:p>
            <a:endParaRPr lang="tr-T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405900"/>
            <a:ext cx="6300192" cy="3468428"/>
          </a:xfrm>
          <a:prstGeom prst="rect">
            <a:avLst/>
          </a:prstGeom>
        </p:spPr>
      </p:pic>
    </p:spTree>
    <p:extLst>
      <p:ext uri="{BB962C8B-B14F-4D97-AF65-F5344CB8AC3E}">
        <p14:creationId xmlns:p14="http://schemas.microsoft.com/office/powerpoint/2010/main" val="38793323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tr-TR" sz="2800" b="1" dirty="0">
                <a:effectLst/>
                <a:latin typeface="Arial" panose="020B0604020202020204" pitchFamily="34" charset="0"/>
                <a:cs typeface="Arial" panose="020B0604020202020204" pitchFamily="34" charset="0"/>
              </a:rPr>
              <a:t>1.3 </a:t>
            </a:r>
            <a:r>
              <a:rPr lang="tr-TR" sz="2800" b="1" dirty="0" err="1">
                <a:effectLst/>
                <a:latin typeface="Arial" panose="020B0604020202020204" pitchFamily="34" charset="0"/>
                <a:cs typeface="Arial" panose="020B0604020202020204" pitchFamily="34" charset="0"/>
              </a:rPr>
              <a:t>Gender</a:t>
            </a:r>
            <a:r>
              <a:rPr lang="tr-TR" sz="2800" b="1" dirty="0">
                <a:effectLst/>
                <a:latin typeface="Arial" panose="020B0604020202020204" pitchFamily="34" charset="0"/>
                <a:cs typeface="Arial" panose="020B0604020202020204" pitchFamily="34" charset="0"/>
              </a:rPr>
              <a:t> </a:t>
            </a:r>
            <a:r>
              <a:rPr lang="tr-TR" sz="2800" b="1" dirty="0" err="1">
                <a:effectLst/>
                <a:latin typeface="Arial" panose="020B0604020202020204" pitchFamily="34" charset="0"/>
                <a:cs typeface="Arial" panose="020B0604020202020204" pitchFamily="34" charset="0"/>
              </a:rPr>
              <a:t>Discrimination</a:t>
            </a:r>
            <a:r>
              <a:rPr lang="tr-TR" sz="2800" b="1" dirty="0">
                <a:effectLst/>
                <a:latin typeface="Arial" panose="020B0604020202020204" pitchFamily="34" charset="0"/>
                <a:cs typeface="Arial" panose="020B0604020202020204" pitchFamily="34" charset="0"/>
              </a:rPr>
              <a:t> Problem</a:t>
            </a:r>
          </a:p>
          <a:p>
            <a:pPr marL="0" indent="0">
              <a:buNone/>
            </a:pPr>
            <a:r>
              <a:rPr lang="tr-TR" sz="2800" b="1" dirty="0">
                <a:effectLst/>
                <a:latin typeface="Arial" panose="020B0604020202020204" pitchFamily="34" charset="0"/>
                <a:cs typeface="Arial" panose="020B0604020202020204" pitchFamily="34" charset="0"/>
              </a:rPr>
              <a:t> 		</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Women</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Discrimination</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societies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both</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with</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paternal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maternal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type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families</a:t>
            </a:r>
            <a:r>
              <a:rPr lang="tr-TR" sz="2800" dirty="0">
                <a:effectLst/>
                <a:latin typeface="Arial" panose="020B0604020202020204" pitchFamily="34" charset="0"/>
                <a:cs typeface="Arial" panose="020B0604020202020204" pitchFamily="34" charset="0"/>
              </a:rPr>
              <a:t>. </a:t>
            </a:r>
          </a:p>
          <a:p>
            <a:pPr>
              <a:lnSpc>
                <a:spcPct val="150000"/>
              </a:lnSpc>
            </a:pP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effects</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religions</a:t>
            </a:r>
            <a:r>
              <a:rPr lang="tr-TR" sz="2800" dirty="0">
                <a:effectLst/>
                <a:latin typeface="Arial" panose="020B0604020202020204" pitchFamily="34" charset="0"/>
                <a:cs typeface="Arial" panose="020B0604020202020204" pitchFamily="34" charset="0"/>
              </a:rPr>
              <a:t> </a:t>
            </a:r>
          </a:p>
          <a:p>
            <a:pPr>
              <a:lnSpc>
                <a:spcPct val="150000"/>
              </a:lnSpc>
            </a:pPr>
            <a:r>
              <a:rPr lang="tr-TR" sz="2800" dirty="0" err="1">
                <a:effectLst/>
                <a:latin typeface="Arial" panose="020B0604020202020204" pitchFamily="34" charset="0"/>
                <a:cs typeface="Arial" panose="020B0604020202020204" pitchFamily="34" charset="0"/>
              </a:rPr>
              <a:t>male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suppression</a:t>
            </a:r>
            <a:endParaRPr lang="tr-TR" sz="2800" dirty="0">
              <a:effectLst/>
              <a:latin typeface="Arial" panose="020B0604020202020204" pitchFamily="34" charset="0"/>
              <a:cs typeface="Arial" panose="020B0604020202020204" pitchFamily="34" charset="0"/>
            </a:endParaRPr>
          </a:p>
          <a:p>
            <a:pPr marL="0" indent="0">
              <a:buNone/>
            </a:pPr>
            <a:endParaRPr lang="tr-T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984" y="4725144"/>
            <a:ext cx="4538816" cy="1969388"/>
          </a:xfrm>
          <a:prstGeom prst="rect">
            <a:avLst/>
          </a:prstGeom>
        </p:spPr>
      </p:pic>
    </p:spTree>
    <p:extLst>
      <p:ext uri="{BB962C8B-B14F-4D97-AF65-F5344CB8AC3E}">
        <p14:creationId xmlns:p14="http://schemas.microsoft.com/office/powerpoint/2010/main" val="274425175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507288" cy="4525963"/>
          </a:xfrm>
        </p:spPr>
        <p:txBody>
          <a:bodyPr/>
          <a:lstStyle/>
          <a:p>
            <a:r>
              <a:rPr lang="tr-TR" sz="2800" b="1" dirty="0" err="1">
                <a:effectLst/>
                <a:latin typeface="Arial" panose="020B0604020202020204" pitchFamily="34" charset="0"/>
                <a:cs typeface="Arial" panose="020B0604020202020204" pitchFamily="34" charset="0"/>
              </a:rPr>
              <a:t>For</a:t>
            </a:r>
            <a:r>
              <a:rPr lang="tr-TR" sz="2800" b="1" dirty="0">
                <a:effectLst/>
                <a:latin typeface="Arial" panose="020B0604020202020204" pitchFamily="34" charset="0"/>
                <a:cs typeface="Arial" panose="020B0604020202020204" pitchFamily="34" charset="0"/>
              </a:rPr>
              <a:t> SIGI (</a:t>
            </a:r>
            <a:r>
              <a:rPr lang="tr-TR" sz="2800" b="1" dirty="0" err="1">
                <a:effectLst/>
                <a:latin typeface="Arial" panose="020B0604020202020204" pitchFamily="34" charset="0"/>
                <a:cs typeface="Arial" panose="020B0604020202020204" pitchFamily="34" charset="0"/>
              </a:rPr>
              <a:t>Social</a:t>
            </a:r>
            <a:r>
              <a:rPr lang="tr-TR" sz="2800" b="1" dirty="0">
                <a:effectLst/>
                <a:latin typeface="Arial" panose="020B0604020202020204" pitchFamily="34" charset="0"/>
                <a:cs typeface="Arial" panose="020B0604020202020204" pitchFamily="34" charset="0"/>
              </a:rPr>
              <a:t> </a:t>
            </a:r>
            <a:r>
              <a:rPr lang="tr-TR" sz="2800" b="1" dirty="0" err="1">
                <a:effectLst/>
                <a:latin typeface="Arial" panose="020B0604020202020204" pitchFamily="34" charset="0"/>
                <a:cs typeface="Arial" panose="020B0604020202020204" pitchFamily="34" charset="0"/>
              </a:rPr>
              <a:t>Institute</a:t>
            </a:r>
            <a:r>
              <a:rPr lang="tr-TR" sz="2800" b="1" dirty="0">
                <a:effectLst/>
                <a:latin typeface="Arial" panose="020B0604020202020204" pitchFamily="34" charset="0"/>
                <a:cs typeface="Arial" panose="020B0604020202020204" pitchFamily="34" charset="0"/>
              </a:rPr>
              <a:t> </a:t>
            </a:r>
            <a:r>
              <a:rPr lang="tr-TR" sz="2800" b="1" dirty="0" err="1">
                <a:effectLst/>
                <a:latin typeface="Arial" panose="020B0604020202020204" pitchFamily="34" charset="0"/>
                <a:cs typeface="Arial" panose="020B0604020202020204" pitchFamily="34" charset="0"/>
              </a:rPr>
              <a:t>Gender</a:t>
            </a:r>
            <a:r>
              <a:rPr lang="tr-TR" sz="2800" b="1" dirty="0">
                <a:effectLst/>
                <a:latin typeface="Arial" panose="020B0604020202020204" pitchFamily="34" charset="0"/>
                <a:cs typeface="Arial" panose="020B0604020202020204" pitchFamily="34" charset="0"/>
              </a:rPr>
              <a:t> Index </a:t>
            </a:r>
          </a:p>
          <a:p>
            <a:pPr marL="514350" indent="-514350">
              <a:lnSpc>
                <a:spcPct val="150000"/>
              </a:lnSpc>
              <a:buAutoNum type="arabicPeriod"/>
            </a:pPr>
            <a:r>
              <a:rPr lang="tr-TR" sz="2800" dirty="0" err="1">
                <a:effectLst/>
                <a:latin typeface="Arial" panose="020B0604020202020204" pitchFamily="34" charset="0"/>
                <a:cs typeface="Arial" panose="020B0604020202020204" pitchFamily="34" charset="0"/>
              </a:rPr>
              <a:t>Social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institutions</a:t>
            </a:r>
            <a:r>
              <a:rPr lang="tr-TR" sz="2800" dirty="0">
                <a:effectLst/>
                <a:latin typeface="Arial" panose="020B0604020202020204" pitchFamily="34" charset="0"/>
                <a:cs typeface="Arial" panose="020B0604020202020204" pitchFamily="34" charset="0"/>
              </a:rPr>
              <a:t> can be a </a:t>
            </a:r>
            <a:r>
              <a:rPr lang="tr-TR" sz="2800" dirty="0" err="1">
                <a:effectLst/>
                <a:latin typeface="Arial" panose="020B0604020202020204" pitchFamily="34" charset="0"/>
                <a:cs typeface="Arial" panose="020B0604020202020204" pitchFamily="34" charset="0"/>
              </a:rPr>
              <a:t>source</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positive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social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transformation</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empowerment</a:t>
            </a:r>
            <a:r>
              <a:rPr lang="tr-TR" sz="2800" dirty="0">
                <a:effectLst/>
                <a:latin typeface="Arial" panose="020B0604020202020204" pitchFamily="34" charset="0"/>
                <a:cs typeface="Arial" panose="020B0604020202020204" pitchFamily="34" charset="0"/>
              </a:rPr>
              <a:t>. </a:t>
            </a:r>
          </a:p>
          <a:p>
            <a:pPr marL="514350" indent="-514350">
              <a:lnSpc>
                <a:spcPct val="150000"/>
              </a:lnSpc>
              <a:buAutoNum type="arabicPeriod"/>
            </a:pPr>
            <a:r>
              <a:rPr lang="tr-TR" sz="2800" dirty="0" err="1">
                <a:effectLst/>
                <a:latin typeface="Arial" panose="020B0604020202020204" pitchFamily="34" charset="0"/>
                <a:cs typeface="Arial" panose="020B0604020202020204" pitchFamily="34" charset="0"/>
              </a:rPr>
              <a:t>Discriminatory</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social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institutions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have</a:t>
            </a:r>
            <a:r>
              <a:rPr lang="tr-TR" sz="2800" dirty="0">
                <a:effectLst/>
                <a:latin typeface="Arial" panose="020B0604020202020204" pitchFamily="34" charset="0"/>
                <a:cs typeface="Arial" panose="020B0604020202020204" pitchFamily="34" charset="0"/>
              </a:rPr>
              <a:t> a domino </a:t>
            </a:r>
            <a:r>
              <a:rPr lang="tr-TR" sz="2800" dirty="0" err="1">
                <a:effectLst/>
                <a:latin typeface="Arial" panose="020B0604020202020204" pitchFamily="34" charset="0"/>
                <a:cs typeface="Arial" panose="020B0604020202020204" pitchFamily="34" charset="0"/>
              </a:rPr>
              <a:t>effect</a:t>
            </a:r>
            <a:r>
              <a:rPr lang="tr-TR" sz="2800" dirty="0">
                <a:effectLst/>
                <a:latin typeface="Arial" panose="020B0604020202020204" pitchFamily="34" charset="0"/>
                <a:cs typeface="Arial" panose="020B0604020202020204" pitchFamily="34" charset="0"/>
              </a:rPr>
              <a:t> on a </a:t>
            </a:r>
            <a:r>
              <a:rPr lang="tr-TR" sz="2800" dirty="0" err="1">
                <a:effectLst/>
                <a:latin typeface="Arial" panose="020B0604020202020204" pitchFamily="34" charset="0"/>
                <a:cs typeface="Arial" panose="020B0604020202020204" pitchFamily="34" charset="0"/>
              </a:rPr>
              <a:t>woman’s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whole</a:t>
            </a:r>
            <a:r>
              <a:rPr lang="tr-TR" sz="2800" dirty="0">
                <a:effectLst/>
                <a:latin typeface="Arial" panose="020B0604020202020204" pitchFamily="34" charset="0"/>
                <a:cs typeface="Arial" panose="020B0604020202020204" pitchFamily="34" charset="0"/>
              </a:rPr>
              <a:t> life </a:t>
            </a:r>
            <a:r>
              <a:rPr lang="tr-TR" sz="2800" dirty="0" err="1">
                <a:effectLst/>
                <a:latin typeface="Arial" panose="020B0604020202020204" pitchFamily="34" charset="0"/>
                <a:cs typeface="Arial" panose="020B0604020202020204" pitchFamily="34" charset="0"/>
              </a:rPr>
              <a:t>cycle</a:t>
            </a:r>
            <a:r>
              <a:rPr lang="tr-TR" sz="2800" dirty="0">
                <a:effectLst/>
                <a:latin typeface="Arial" panose="020B0604020202020204" pitchFamily="34" charset="0"/>
                <a:cs typeface="Arial" panose="020B0604020202020204" pitchFamily="34" charset="0"/>
              </a:rPr>
              <a:t>. </a:t>
            </a:r>
          </a:p>
          <a:p>
            <a:pPr marL="514350" indent="-514350">
              <a:lnSpc>
                <a:spcPct val="150000"/>
              </a:lnSpc>
              <a:buAutoNum type="arabicPeriod"/>
            </a:pPr>
            <a:r>
              <a:rPr lang="tr-TR" sz="2800" dirty="0" err="1">
                <a:effectLst/>
                <a:latin typeface="Arial" panose="020B0604020202020204" pitchFamily="34" charset="0"/>
                <a:cs typeface="Arial" panose="020B0604020202020204" pitchFamily="34" charset="0"/>
              </a:rPr>
              <a:t>Gender-neutral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laws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policies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are</a:t>
            </a:r>
            <a:r>
              <a:rPr lang="tr-TR" sz="2800" dirty="0">
                <a:effectLst/>
                <a:latin typeface="Arial" panose="020B0604020202020204" pitchFamily="34" charset="0"/>
                <a:cs typeface="Arial" panose="020B0604020202020204" pitchFamily="34" charset="0"/>
              </a:rPr>
              <a:t> not </a:t>
            </a:r>
            <a:r>
              <a:rPr lang="tr-TR" sz="2800" dirty="0" err="1">
                <a:effectLst/>
                <a:latin typeface="Arial" panose="020B0604020202020204" pitchFamily="34" charset="0"/>
                <a:cs typeface="Arial" panose="020B0604020202020204" pitchFamily="34" charset="0"/>
              </a:rPr>
              <a:t>enough</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guarantee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equality</a:t>
            </a:r>
            <a:r>
              <a:rPr lang="tr-TR" sz="2800" dirty="0">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978091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507288" cy="4525963"/>
          </a:xfrm>
        </p:spPr>
        <p:txBody>
          <a:bodyPr/>
          <a:lstStyle/>
          <a:p>
            <a:pPr marL="514350" indent="-514350">
              <a:lnSpc>
                <a:spcPct val="150000"/>
              </a:lnSpc>
              <a:buFont typeface="+mj-lt"/>
              <a:buAutoNum type="arabicPeriod" startAt="4"/>
            </a:pPr>
            <a:r>
              <a:rPr lang="tr-TR" sz="2800" dirty="0" err="1">
                <a:effectLst/>
                <a:latin typeface="Arial" panose="020B0604020202020204" pitchFamily="34" charset="0"/>
                <a:cs typeface="Arial" panose="020B0604020202020204" pitchFamily="34" charset="0"/>
              </a:rPr>
              <a:t>Gender</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equality</a:t>
            </a:r>
            <a:r>
              <a:rPr lang="tr-TR" sz="2800" dirty="0">
                <a:effectLst/>
                <a:latin typeface="Arial" panose="020B0604020202020204" pitchFamily="34" charset="0"/>
                <a:cs typeface="Arial" panose="020B0604020202020204" pitchFamily="34" charset="0"/>
              </a:rPr>
              <a:t> has </a:t>
            </a:r>
            <a:r>
              <a:rPr lang="tr-TR" sz="2800" dirty="0" err="1">
                <a:effectLst/>
                <a:latin typeface="Arial" panose="020B0604020202020204" pitchFamily="34" charset="0"/>
                <a:cs typeface="Arial" panose="020B0604020202020204" pitchFamily="34" charset="0"/>
              </a:rPr>
              <a:t>improved</a:t>
            </a:r>
            <a:r>
              <a:rPr lang="tr-TR" sz="2800" dirty="0">
                <a:effectLst/>
                <a:latin typeface="Arial" panose="020B0604020202020204" pitchFamily="34" charset="0"/>
                <a:cs typeface="Arial" panose="020B0604020202020204" pitchFamily="34" charset="0"/>
              </a:rPr>
              <a:t>, but </a:t>
            </a:r>
            <a:r>
              <a:rPr lang="tr-TR" sz="2800" dirty="0" err="1">
                <a:effectLst/>
                <a:latin typeface="Arial" panose="020B0604020202020204" pitchFamily="34" charset="0"/>
                <a:cs typeface="Arial" panose="020B0604020202020204" pitchFamily="34" charset="0"/>
              </a:rPr>
              <a:t>greater</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investments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are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needed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bridge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gaps</a:t>
            </a:r>
            <a:r>
              <a:rPr lang="tr-TR" sz="2800" dirty="0">
                <a:effectLst/>
                <a:latin typeface="Arial" panose="020B0604020202020204" pitchFamily="34" charset="0"/>
                <a:cs typeface="Arial" panose="020B0604020202020204" pitchFamily="34" charset="0"/>
              </a:rPr>
              <a:t>. </a:t>
            </a:r>
          </a:p>
          <a:p>
            <a:pPr marL="514350" indent="-514350">
              <a:lnSpc>
                <a:spcPct val="150000"/>
              </a:lnSpc>
              <a:buFont typeface="+mj-lt"/>
              <a:buAutoNum type="arabicPeriod" startAt="4"/>
            </a:pPr>
            <a:r>
              <a:rPr lang="tr-TR" sz="2800" dirty="0" err="1">
                <a:effectLst/>
                <a:latin typeface="Arial" panose="020B0604020202020204" pitchFamily="34" charset="0"/>
                <a:cs typeface="Arial" panose="020B0604020202020204" pitchFamily="34" charset="0"/>
              </a:rPr>
              <a:t>Gender</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equality</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needs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united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voices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actions</a:t>
            </a:r>
            <a:r>
              <a:rPr lang="tr-TR" sz="2800" dirty="0">
                <a:effectLst/>
                <a:latin typeface="Arial" panose="020B0604020202020204" pitchFamily="34" charset="0"/>
                <a:cs typeface="Arial" panose="020B0604020202020204" pitchFamily="34" charset="0"/>
              </a:rPr>
              <a:t> of a </a:t>
            </a:r>
            <a:r>
              <a:rPr lang="tr-TR" sz="2800" dirty="0" err="1">
                <a:effectLst/>
                <a:latin typeface="Arial" panose="020B0604020202020204" pitchFamily="34" charset="0"/>
                <a:cs typeface="Arial" panose="020B0604020202020204" pitchFamily="34" charset="0"/>
              </a:rPr>
              <a:t>cross-section</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actors</a:t>
            </a:r>
            <a:r>
              <a:rPr lang="tr-TR" sz="2800" dirty="0">
                <a:effectLst/>
                <a:latin typeface="Arial" panose="020B0604020202020204" pitchFamily="34" charset="0"/>
                <a:cs typeface="Arial" panose="020B0604020202020204" pitchFamily="34" charset="0"/>
              </a:rPr>
              <a:t>. </a:t>
            </a:r>
          </a:p>
          <a:p>
            <a:pPr marL="514350" indent="-514350">
              <a:lnSpc>
                <a:spcPct val="150000"/>
              </a:lnSpc>
              <a:buFont typeface="+mj-lt"/>
              <a:buAutoNum type="arabicPeriod" startAt="4"/>
            </a:pPr>
            <a:endParaRPr lang="tr-TR" sz="2800" dirty="0">
              <a:latin typeface="Arial" panose="020B0604020202020204" pitchFamily="34" charset="0"/>
              <a:cs typeface="Arial" panose="020B0604020202020204" pitchFamily="34" charset="0"/>
            </a:endParaRPr>
          </a:p>
        </p:txBody>
      </p:sp>
      <p:pic>
        <p:nvPicPr>
          <p:cNvPr id="3" name="Picture 2" descr="https://media.gettyimages.com/vectors/gender-equality-illustration-vector-id165801582?s=612x612"/>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365104"/>
            <a:ext cx="4392488" cy="2160240"/>
          </a:xfrm>
          <a:prstGeom prst="rect">
            <a:avLst/>
          </a:prstGeom>
          <a:noFill/>
          <a:ln>
            <a:noFill/>
          </a:ln>
        </p:spPr>
      </p:pic>
    </p:spTree>
    <p:extLst>
      <p:ext uri="{BB962C8B-B14F-4D97-AF65-F5344CB8AC3E}">
        <p14:creationId xmlns:p14="http://schemas.microsoft.com/office/powerpoint/2010/main" val="18900770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412777"/>
            <a:ext cx="8892480" cy="720079"/>
          </a:xfrm>
        </p:spPr>
        <p:txBody>
          <a:bodyPr/>
          <a:lstStyle/>
          <a:p>
            <a:br>
              <a:rPr lang="tr-TR" sz="1600" b="1" dirty="0">
                <a:latin typeface="Arial" panose="020B0604020202020204" pitchFamily="34" charset="0"/>
                <a:cs typeface="Arial" panose="020B0604020202020204" pitchFamily="34" charset="0"/>
              </a:rPr>
            </a:br>
            <a:r>
              <a:rPr lang="en-GB" sz="2600" b="1" dirty="0">
                <a:latin typeface="Arial" pitchFamily="34" charset="0"/>
                <a:cs typeface="Arial" pitchFamily="34" charset="0"/>
              </a:rPr>
              <a:t>GENDER IDENTITY MANAGEMENT and </a:t>
            </a:r>
            <a:r>
              <a:rPr lang="tr-TR" sz="2600" b="1" dirty="0">
                <a:latin typeface="Arial" pitchFamily="34" charset="0"/>
                <a:cs typeface="Arial" pitchFamily="34" charset="0"/>
              </a:rPr>
              <a:t> </a:t>
            </a:r>
            <a:r>
              <a:rPr lang="en-GB" sz="2600" b="1" dirty="0">
                <a:latin typeface="Arial" pitchFamily="34" charset="0"/>
                <a:cs typeface="Arial" pitchFamily="34" charset="0"/>
              </a:rPr>
              <a:t>LEADERSHIP</a:t>
            </a:r>
            <a:br>
              <a:rPr lang="tr-TR" sz="2400" dirty="0"/>
            </a:br>
            <a:br>
              <a:rPr lang="tr-TR" sz="1600" b="1" dirty="0">
                <a:latin typeface="Bookman Old Style" pitchFamily="18" charset="0"/>
              </a:rPr>
            </a:br>
            <a:br>
              <a:rPr lang="tr-TR" sz="2800" b="1" dirty="0">
                <a:effectLst/>
              </a:rPr>
            </a:br>
            <a:br>
              <a:rPr lang="tr-TR" sz="2800" dirty="0">
                <a:effectLst/>
              </a:rPr>
            </a:br>
            <a:endParaRPr lang="tr-TR" sz="2800" dirty="0"/>
          </a:p>
        </p:txBody>
      </p:sp>
      <p:sp>
        <p:nvSpPr>
          <p:cNvPr id="3" name="Subtitle 2"/>
          <p:cNvSpPr>
            <a:spLocks noGrp="1"/>
          </p:cNvSpPr>
          <p:nvPr>
            <p:ph type="subTitle" idx="1"/>
          </p:nvPr>
        </p:nvSpPr>
        <p:spPr>
          <a:xfrm>
            <a:off x="755576" y="1916833"/>
            <a:ext cx="7344816" cy="720079"/>
          </a:xfrm>
        </p:spPr>
        <p:txBody>
          <a:bodyPr/>
          <a:lstStyle/>
          <a:p>
            <a:endParaRPr lang="tr-TR" sz="1800" b="1" dirty="0">
              <a:effectLst/>
              <a:latin typeface="Arial" panose="020B0604020202020204" pitchFamily="34" charset="0"/>
              <a:cs typeface="Arial" panose="020B0604020202020204" pitchFamily="34" charset="0"/>
            </a:endParaRPr>
          </a:p>
          <a:p>
            <a:r>
              <a:rPr lang="tr-TR" sz="2000" b="1" dirty="0">
                <a:effectLst/>
                <a:latin typeface="Arial" panose="020B0604020202020204" pitchFamily="34" charset="0"/>
                <a:cs typeface="Arial" panose="020B0604020202020204" pitchFamily="34" charset="0"/>
              </a:rPr>
              <a:t>COURSE OBJECTIVES</a:t>
            </a:r>
          </a:p>
          <a:p>
            <a:endParaRPr lang="tr-TR" sz="2000" b="1" dirty="0">
              <a:effectLst/>
            </a:endParaRPr>
          </a:p>
          <a:p>
            <a:pPr marL="342900" lvl="0" indent="-342900" algn="just">
              <a:buFont typeface="Arial" panose="020B0604020202020204" pitchFamily="34" charset="0"/>
              <a:buChar char="•"/>
            </a:pPr>
            <a:r>
              <a:rPr lang="en-GB" sz="2400" dirty="0">
                <a:effectLst/>
                <a:latin typeface="Arial" panose="020B0604020202020204" pitchFamily="34" charset="0"/>
                <a:cs typeface="Arial" panose="020B0604020202020204" pitchFamily="34" charset="0"/>
              </a:rPr>
              <a:t>Understanding contemporary approaches on discrimination</a:t>
            </a:r>
            <a:r>
              <a:rPr lang="tr-TR" sz="2400" dirty="0">
                <a:effectLst/>
                <a:latin typeface="Arial" panose="020B0604020202020204" pitchFamily="34" charset="0"/>
                <a:cs typeface="Arial" panose="020B0604020202020204" pitchFamily="34" charset="0"/>
              </a:rPr>
              <a:t>,</a:t>
            </a:r>
            <a:r>
              <a:rPr lang="en-GB" sz="2400" dirty="0">
                <a:effectLst/>
                <a:latin typeface="Arial" panose="020B0604020202020204" pitchFamily="34" charset="0"/>
                <a:cs typeface="Arial" panose="020B0604020202020204" pitchFamily="34" charset="0"/>
              </a:rPr>
              <a:t> in particular gender discrimination.</a:t>
            </a:r>
            <a:endParaRPr lang="tr-TR" sz="2400" dirty="0">
              <a:effectLst/>
              <a:latin typeface="Arial" panose="020B0604020202020204" pitchFamily="34" charset="0"/>
              <a:cs typeface="Arial" panose="020B0604020202020204" pitchFamily="34" charset="0"/>
            </a:endParaRPr>
          </a:p>
          <a:p>
            <a:pPr lvl="0" algn="just"/>
            <a:endParaRPr lang="tr-TR" sz="2400" dirty="0">
              <a:effectLst/>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400" dirty="0">
                <a:effectLst/>
                <a:latin typeface="Arial" panose="020B0604020202020204" pitchFamily="34" charset="0"/>
                <a:cs typeface="Arial" panose="020B0604020202020204" pitchFamily="34" charset="0"/>
              </a:rPr>
              <a:t>Learning different tools and methods to overcome discrimination and best practices throughout the world.</a:t>
            </a:r>
            <a:endParaRPr lang="tr-TR" sz="2400" dirty="0">
              <a:effectLst/>
              <a:latin typeface="Arial" panose="020B0604020202020204" pitchFamily="34" charset="0"/>
              <a:cs typeface="Arial" panose="020B0604020202020204" pitchFamily="34" charset="0"/>
            </a:endParaRPr>
          </a:p>
          <a:p>
            <a:endParaRPr lang="tr-TR" b="1" dirty="0">
              <a:effectLst/>
            </a:endParaRPr>
          </a:p>
          <a:p>
            <a:endParaRPr lang="tr-TR" b="1" dirty="0">
              <a:effectLst/>
            </a:endParaRPr>
          </a:p>
          <a:p>
            <a:endParaRPr lang="tr-TR" dirty="0">
              <a:effectLst/>
            </a:endParaRPr>
          </a:p>
          <a:p>
            <a:endParaRPr lang="tr-TR" dirty="0"/>
          </a:p>
        </p:txBody>
      </p:sp>
    </p:spTree>
    <p:extLst>
      <p:ext uri="{BB962C8B-B14F-4D97-AF65-F5344CB8AC3E}">
        <p14:creationId xmlns:p14="http://schemas.microsoft.com/office/powerpoint/2010/main" val="226042062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600200"/>
            <a:ext cx="9036496" cy="4525963"/>
          </a:xfrm>
        </p:spPr>
        <p:txBody>
          <a:bodyPr/>
          <a:lstStyle/>
          <a:p>
            <a:pPr marL="0" indent="0" algn="ctr">
              <a:buNone/>
            </a:pPr>
            <a:r>
              <a:rPr lang="tr-TR" sz="2800" b="1" dirty="0">
                <a:effectLst/>
                <a:latin typeface="Arial" panose="020B0604020202020204" pitchFamily="34" charset="0"/>
                <a:cs typeface="Arial" panose="020B0604020202020204" pitchFamily="34" charset="0"/>
              </a:rPr>
              <a:t>1.3.1. </a:t>
            </a:r>
            <a:r>
              <a:rPr lang="tr-TR" sz="2800" b="1" dirty="0" err="1">
                <a:effectLst/>
                <a:latin typeface="Arial" panose="020B0604020202020204" pitchFamily="34" charset="0"/>
                <a:cs typeface="Arial" panose="020B0604020202020204" pitchFamily="34" charset="0"/>
              </a:rPr>
              <a:t>Gender</a:t>
            </a:r>
            <a:r>
              <a:rPr lang="tr-TR" sz="2800" b="1" dirty="0">
                <a:effectLst/>
                <a:latin typeface="Arial" panose="020B0604020202020204" pitchFamily="34" charset="0"/>
                <a:cs typeface="Arial" panose="020B0604020202020204" pitchFamily="34" charset="0"/>
              </a:rPr>
              <a:t> </a:t>
            </a:r>
            <a:r>
              <a:rPr lang="tr-TR" sz="2800" b="1" dirty="0" err="1">
                <a:effectLst/>
                <a:latin typeface="Arial" panose="020B0604020202020204" pitchFamily="34" charset="0"/>
                <a:cs typeface="Arial" panose="020B0604020202020204" pitchFamily="34" charset="0"/>
              </a:rPr>
              <a:t>Discrimination</a:t>
            </a:r>
            <a:r>
              <a:rPr lang="tr-TR" sz="2800" b="1" dirty="0">
                <a:effectLst/>
                <a:latin typeface="Arial" panose="020B0604020202020204" pitchFamily="34" charset="0"/>
                <a:cs typeface="Arial" panose="020B0604020202020204" pitchFamily="34" charset="0"/>
              </a:rPr>
              <a:t> </a:t>
            </a:r>
            <a:r>
              <a:rPr lang="tr-TR" sz="2800" b="1" dirty="0" err="1">
                <a:effectLst/>
                <a:latin typeface="Arial" panose="020B0604020202020204" pitchFamily="34" charset="0"/>
                <a:cs typeface="Arial" panose="020B0604020202020204" pitchFamily="34" charset="0"/>
              </a:rPr>
              <a:t>and</a:t>
            </a:r>
            <a:r>
              <a:rPr lang="tr-TR" sz="2800" b="1" dirty="0">
                <a:effectLst/>
                <a:latin typeface="Arial" panose="020B0604020202020204" pitchFamily="34" charset="0"/>
                <a:cs typeface="Arial" panose="020B0604020202020204" pitchFamily="34" charset="0"/>
              </a:rPr>
              <a:t> </a:t>
            </a:r>
            <a:r>
              <a:rPr lang="tr-TR" sz="2800" b="1" dirty="0" err="1">
                <a:effectLst/>
                <a:latin typeface="Arial" panose="020B0604020202020204" pitchFamily="34" charset="0"/>
                <a:cs typeface="Arial" panose="020B0604020202020204" pitchFamily="34" charset="0"/>
              </a:rPr>
              <a:t>Women</a:t>
            </a:r>
            <a:r>
              <a:rPr lang="tr-TR" sz="2800" b="1" dirty="0">
                <a:effectLst/>
                <a:latin typeface="Arial" panose="020B0604020202020204" pitchFamily="34" charset="0"/>
                <a:cs typeface="Arial" panose="020B0604020202020204" pitchFamily="34" charset="0"/>
              </a:rPr>
              <a:t> </a:t>
            </a:r>
            <a:r>
              <a:rPr lang="tr-TR" sz="2800" b="1" dirty="0" err="1">
                <a:effectLst/>
                <a:latin typeface="Arial" panose="020B0604020202020204" pitchFamily="34" charset="0"/>
                <a:cs typeface="Arial" panose="020B0604020202020204" pitchFamily="34" charset="0"/>
              </a:rPr>
              <a:t>Seafarers</a:t>
            </a:r>
            <a:r>
              <a:rPr lang="tr-TR" sz="2800" b="1" dirty="0">
                <a:effectLst/>
                <a:latin typeface="Arial" panose="020B0604020202020204" pitchFamily="34" charset="0"/>
                <a:cs typeface="Arial" panose="020B0604020202020204" pitchFamily="34" charset="0"/>
              </a:rPr>
              <a:t>  </a:t>
            </a:r>
          </a:p>
          <a:p>
            <a:pPr>
              <a:lnSpc>
                <a:spcPct val="150000"/>
              </a:lnSpc>
            </a:pPr>
            <a:r>
              <a:rPr lang="tr-TR" sz="2800" dirty="0" err="1">
                <a:effectLst/>
                <a:latin typeface="Arial" panose="020B0604020202020204" pitchFamily="34" charset="0"/>
                <a:cs typeface="Arial" panose="020B0604020202020204" pitchFamily="34" charset="0"/>
              </a:rPr>
              <a:t>too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rare</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world</a:t>
            </a:r>
            <a:r>
              <a:rPr lang="tr-TR" sz="2800" dirty="0">
                <a:effectLst/>
                <a:latin typeface="Arial" panose="020B0604020202020204" pitchFamily="34" charset="0"/>
                <a:cs typeface="Arial" panose="020B0604020202020204" pitchFamily="34" charset="0"/>
              </a:rPr>
              <a:t> (2 %)</a:t>
            </a:r>
          </a:p>
          <a:p>
            <a:pPr>
              <a:lnSpc>
                <a:spcPct val="150000"/>
              </a:lnSpc>
            </a:pPr>
            <a:r>
              <a:rPr lang="tr-TR" sz="2800" dirty="0" err="1">
                <a:effectLst/>
                <a:latin typeface="Arial" panose="020B0604020202020204" pitchFamily="34" charset="0"/>
                <a:cs typeface="Arial" panose="020B0604020202020204" pitchFamily="34" charset="0"/>
              </a:rPr>
              <a:t>work</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generally</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cruise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ferries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sector</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are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confronting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prejudice</a:t>
            </a:r>
            <a:r>
              <a:rPr lang="tr-TR" sz="2800" dirty="0">
                <a:effectLst/>
                <a:latin typeface="Arial" panose="020B0604020202020204" pitchFamily="34" charset="0"/>
                <a:cs typeface="Arial" panose="020B0604020202020204" pitchFamily="34" charset="0"/>
              </a:rPr>
              <a:t> but </a:t>
            </a:r>
            <a:r>
              <a:rPr lang="tr-TR" sz="2800" dirty="0" err="1">
                <a:effectLst/>
                <a:latin typeface="Arial" panose="020B0604020202020204" pitchFamily="34" charset="0"/>
                <a:cs typeface="Arial" panose="020B0604020202020204" pitchFamily="34" charset="0"/>
              </a:rPr>
              <a:t>becoming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valuable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members</a:t>
            </a:r>
            <a:endParaRPr lang="tr-TR" sz="2800" dirty="0">
              <a:effectLst/>
              <a:latin typeface="Arial" panose="020B0604020202020204" pitchFamily="34" charset="0"/>
              <a:cs typeface="Arial" panose="020B0604020202020204" pitchFamily="34" charset="0"/>
            </a:endParaRPr>
          </a:p>
          <a:p>
            <a:pPr>
              <a:lnSpc>
                <a:spcPct val="150000"/>
              </a:lnSpc>
            </a:pPr>
            <a:r>
              <a:rPr lang="tr-TR" sz="2800" dirty="0" err="1">
                <a:effectLst/>
                <a:latin typeface="Arial" panose="020B0604020202020204" pitchFamily="34" charset="0"/>
                <a:cs typeface="Arial" panose="020B0604020202020204" pitchFamily="34" charset="0"/>
              </a:rPr>
              <a:t>lower</a:t>
            </a:r>
            <a:r>
              <a:rPr lang="tr-TR" sz="2800" dirty="0">
                <a:effectLst/>
                <a:latin typeface="Arial" panose="020B0604020202020204" pitchFamily="34" charset="0"/>
                <a:cs typeface="Arial" panose="020B0604020202020204" pitchFamily="34" charset="0"/>
              </a:rPr>
              <a:t> pay </a:t>
            </a:r>
          </a:p>
          <a:p>
            <a:pPr>
              <a:lnSpc>
                <a:spcPct val="150000"/>
              </a:lnSpc>
            </a:pPr>
            <a:r>
              <a:rPr lang="tr-TR" sz="2800" dirty="0" err="1">
                <a:effectLst/>
                <a:latin typeface="Arial" panose="020B0604020202020204" pitchFamily="34" charset="0"/>
                <a:cs typeface="Arial" panose="020B0604020202020204" pitchFamily="34" charset="0"/>
              </a:rPr>
              <a:t>doing</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work</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equivalent</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to</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that</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male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colleagues</a:t>
            </a:r>
            <a:endParaRPr lang="tr-TR" sz="2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9123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792087"/>
          </a:xfrm>
        </p:spPr>
        <p:txBody>
          <a:bodyPr/>
          <a:lstStyle/>
          <a:p>
            <a:r>
              <a:rPr lang="tr-TR" sz="3600" dirty="0">
                <a:effectLst/>
              </a:rPr>
              <a:t> </a:t>
            </a:r>
            <a:r>
              <a:rPr lang="tr-TR" sz="2800" b="1" dirty="0">
                <a:effectLst/>
                <a:latin typeface="Arial" panose="020B0604020202020204" pitchFamily="34" charset="0"/>
                <a:cs typeface="Arial" panose="020B0604020202020204" pitchFamily="34" charset="0"/>
              </a:rPr>
              <a:t>DIVERSITY MANAGEMENT  IN MARITIME  </a:t>
            </a:r>
            <a:br>
              <a:rPr lang="tr-TR" sz="2800" b="1" dirty="0">
                <a:effectLst/>
              </a:rPr>
            </a:br>
            <a:br>
              <a:rPr lang="tr-TR" sz="2800" dirty="0">
                <a:effectLst/>
              </a:rPr>
            </a:br>
            <a:endParaRPr lang="tr-TR" sz="2800" dirty="0"/>
          </a:p>
        </p:txBody>
      </p:sp>
      <p:sp>
        <p:nvSpPr>
          <p:cNvPr id="3" name="Subtitle 2"/>
          <p:cNvSpPr>
            <a:spLocks noGrp="1"/>
          </p:cNvSpPr>
          <p:nvPr>
            <p:ph type="subTitle" idx="1"/>
          </p:nvPr>
        </p:nvSpPr>
        <p:spPr>
          <a:xfrm>
            <a:off x="395536" y="2204864"/>
            <a:ext cx="7704856" cy="4032448"/>
          </a:xfrm>
        </p:spPr>
        <p:txBody>
          <a:bodyPr/>
          <a:lstStyle/>
          <a:p>
            <a:pPr algn="l"/>
            <a:r>
              <a:rPr lang="tr-TR" sz="2400" dirty="0">
                <a:effectLst/>
                <a:latin typeface="Arial" panose="020B0604020202020204" pitchFamily="34" charset="0"/>
                <a:cs typeface="Arial" panose="020B0604020202020204" pitchFamily="34" charset="0"/>
              </a:rPr>
              <a:t>CIRCLE THE CORRECT ANSWER</a:t>
            </a:r>
          </a:p>
          <a:p>
            <a:pPr algn="just"/>
            <a:r>
              <a:rPr lang="tr-TR" sz="2800" dirty="0">
                <a:effectLst/>
                <a:latin typeface="Arial" panose="020B0604020202020204" pitchFamily="34" charset="0"/>
                <a:cs typeface="Arial" panose="020B0604020202020204" pitchFamily="34" charset="0"/>
              </a:rPr>
              <a:t>1. </a:t>
            </a:r>
            <a:r>
              <a:rPr lang="tr-TR" sz="2800" dirty="0" err="1">
                <a:effectLst/>
                <a:latin typeface="Arial" panose="020B0604020202020204" pitchFamily="34" charset="0"/>
                <a:cs typeface="Arial" panose="020B0604020202020204" pitchFamily="34" charset="0"/>
              </a:rPr>
              <a:t>Diversity</a:t>
            </a:r>
            <a:r>
              <a:rPr lang="tr-TR" sz="2800" dirty="0">
                <a:effectLst/>
                <a:latin typeface="Arial" panose="020B0604020202020204" pitchFamily="34" charset="0"/>
                <a:cs typeface="Arial" panose="020B0604020202020204" pitchFamily="34" charset="0"/>
              </a:rPr>
              <a:t> is </a:t>
            </a:r>
            <a:r>
              <a:rPr lang="tr-TR" sz="2800" dirty="0" err="1">
                <a:effectLst/>
                <a:latin typeface="Arial" panose="020B0604020202020204" pitchFamily="34" charset="0"/>
                <a:cs typeface="Arial" panose="020B0604020202020204" pitchFamily="34" charset="0"/>
              </a:rPr>
              <a:t>synonymous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for</a:t>
            </a:r>
            <a:r>
              <a:rPr lang="tr-TR" sz="2800" dirty="0">
                <a:effectLst/>
                <a:latin typeface="Arial" panose="020B0604020202020204" pitchFamily="34" charset="0"/>
                <a:cs typeface="Arial" panose="020B0604020202020204" pitchFamily="34" charset="0"/>
              </a:rPr>
              <a:t>  ….. </a:t>
            </a:r>
          </a:p>
          <a:p>
            <a:pPr algn="just"/>
            <a:r>
              <a:rPr lang="tr-TR" sz="2800" dirty="0">
                <a:effectLst/>
                <a:latin typeface="Arial" panose="020B0604020202020204" pitchFamily="34" charset="0"/>
                <a:cs typeface="Arial" panose="020B0604020202020204" pitchFamily="34" charset="0"/>
              </a:rPr>
              <a:t> a. </a:t>
            </a:r>
            <a:r>
              <a:rPr lang="tr-TR" sz="2800" dirty="0" err="1">
                <a:effectLst/>
                <a:latin typeface="Arial" panose="020B0604020202020204" pitchFamily="34" charset="0"/>
                <a:cs typeface="Arial" panose="020B0604020202020204" pitchFamily="34" charset="0"/>
              </a:rPr>
              <a:t>ethnicity</a:t>
            </a:r>
            <a:r>
              <a:rPr lang="tr-TR" sz="2800" dirty="0">
                <a:effectLst/>
                <a:latin typeface="Arial" panose="020B0604020202020204" pitchFamily="34" charset="0"/>
                <a:cs typeface="Arial" panose="020B0604020202020204" pitchFamily="34" charset="0"/>
              </a:rPr>
              <a:t> 		b. </a:t>
            </a:r>
            <a:r>
              <a:rPr lang="tr-TR" sz="2800" dirty="0" err="1">
                <a:effectLst/>
                <a:latin typeface="Arial" panose="020B0604020202020204" pitchFamily="34" charset="0"/>
                <a:cs typeface="Arial" panose="020B0604020202020204" pitchFamily="34" charset="0"/>
              </a:rPr>
              <a:t>variety</a:t>
            </a:r>
            <a:r>
              <a:rPr lang="tr-TR" sz="2800" dirty="0">
                <a:effectLst/>
                <a:latin typeface="Arial" panose="020B0604020202020204" pitchFamily="34" charset="0"/>
                <a:cs typeface="Arial" panose="020B0604020202020204" pitchFamily="34" charset="0"/>
              </a:rPr>
              <a:t>     </a:t>
            </a:r>
          </a:p>
          <a:p>
            <a:pPr algn="just"/>
            <a:r>
              <a:rPr lang="tr-TR" sz="2800" dirty="0">
                <a:effectLst/>
                <a:latin typeface="Arial" panose="020B0604020202020204" pitchFamily="34" charset="0"/>
                <a:cs typeface="Arial" panose="020B0604020202020204" pitchFamily="34" charset="0"/>
              </a:rPr>
              <a:t> c. </a:t>
            </a:r>
            <a:r>
              <a:rPr lang="tr-TR" sz="2800" dirty="0" err="1">
                <a:effectLst/>
                <a:latin typeface="Arial" panose="020B0604020202020204" pitchFamily="34" charset="0"/>
                <a:cs typeface="Arial" panose="020B0604020202020204" pitchFamily="34" charset="0"/>
              </a:rPr>
              <a:t>functionality</a:t>
            </a:r>
            <a:r>
              <a:rPr lang="tr-TR" sz="2800" dirty="0">
                <a:effectLst/>
                <a:latin typeface="Arial" panose="020B0604020202020204" pitchFamily="34" charset="0"/>
                <a:cs typeface="Arial" panose="020B0604020202020204" pitchFamily="34" charset="0"/>
              </a:rPr>
              <a:t>		d. </a:t>
            </a:r>
            <a:r>
              <a:rPr lang="tr-TR" sz="2800" dirty="0" err="1">
                <a:effectLst/>
                <a:latin typeface="Arial" panose="020B0604020202020204" pitchFamily="34" charset="0"/>
                <a:cs typeface="Arial" panose="020B0604020202020204" pitchFamily="34" charset="0"/>
              </a:rPr>
              <a:t>identity</a:t>
            </a:r>
            <a:endParaRPr lang="tr-TR" sz="2800" dirty="0">
              <a:effectLst/>
              <a:latin typeface="Arial" panose="020B0604020202020204" pitchFamily="34" charset="0"/>
              <a:cs typeface="Arial" panose="020B0604020202020204" pitchFamily="34" charset="0"/>
            </a:endParaRPr>
          </a:p>
          <a:p>
            <a:endParaRPr lang="tr-TR" sz="2800"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2.</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Primary </a:t>
            </a:r>
            <a:r>
              <a:rPr lang="en-US" sz="2800" dirty="0" err="1">
                <a:effectLst/>
                <a:latin typeface="Arial" panose="020B0604020202020204" pitchFamily="34" charset="0"/>
                <a:cs typeface="Arial" panose="020B0604020202020204" pitchFamily="34" charset="0"/>
              </a:rPr>
              <a:t>diffferences</a:t>
            </a:r>
            <a:r>
              <a:rPr lang="en-US" sz="2800" dirty="0">
                <a:effectLst/>
                <a:latin typeface="Arial" panose="020B0604020202020204" pitchFamily="34" charset="0"/>
                <a:cs typeface="Arial" panose="020B0604020202020204" pitchFamily="34" charset="0"/>
              </a:rPr>
              <a:t> among people are ….</a:t>
            </a:r>
          </a:p>
          <a:p>
            <a:pPr algn="just"/>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a.</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changeable	</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b. less visible	</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c. less sustainable</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d. in-born</a:t>
            </a:r>
          </a:p>
          <a:p>
            <a:pPr algn="just"/>
            <a:endParaRPr lang="en-US" sz="2800"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3.</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One of the advantages of diversity in the workplace is …… </a:t>
            </a:r>
          </a:p>
          <a:p>
            <a:pPr algn="just"/>
            <a:r>
              <a:rPr lang="tr-TR"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a.cultural</a:t>
            </a:r>
            <a:r>
              <a:rPr lang="en-US" sz="2800" dirty="0">
                <a:effectLst/>
                <a:latin typeface="Arial" panose="020B0604020202020204" pitchFamily="34" charset="0"/>
                <a:cs typeface="Arial" panose="020B0604020202020204" pitchFamily="34" charset="0"/>
              </a:rPr>
              <a:t> gap	</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b. localization	</a:t>
            </a:r>
            <a:endParaRPr lang="tr-TR" sz="2800"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c. increased creativity	d. </a:t>
            </a:r>
            <a:r>
              <a:rPr lang="tr-TR" sz="2800" dirty="0">
                <a:effectLst/>
                <a:latin typeface="Arial" panose="020B0604020202020204" pitchFamily="34" charset="0"/>
                <a:cs typeface="Arial" panose="020B0604020202020204" pitchFamily="34" charset="0"/>
              </a:rPr>
              <a:t>c</a:t>
            </a:r>
            <a:r>
              <a:rPr lang="en-US" sz="2800" dirty="0" err="1">
                <a:effectLst/>
                <a:latin typeface="Arial" panose="020B0604020202020204" pitchFamily="34" charset="0"/>
                <a:cs typeface="Arial" panose="020B0604020202020204" pitchFamily="34" charset="0"/>
              </a:rPr>
              <a:t>ommon</a:t>
            </a:r>
            <a:r>
              <a:rPr lang="en-US" sz="2800" dirty="0">
                <a:effectLst/>
                <a:latin typeface="Arial" panose="020B0604020202020204" pitchFamily="34" charset="0"/>
                <a:cs typeface="Arial" panose="020B0604020202020204" pitchFamily="34" charset="0"/>
              </a:rPr>
              <a:t> backgrounds</a:t>
            </a:r>
          </a:p>
          <a:p>
            <a:pPr algn="just"/>
            <a:endParaRPr lang="tr-TR" sz="2200" dirty="0">
              <a:effectLst/>
            </a:endParaRPr>
          </a:p>
          <a:p>
            <a:endParaRPr lang="tr-TR" sz="2200" dirty="0">
              <a:effectLst/>
            </a:endParaRPr>
          </a:p>
          <a:p>
            <a:pPr algn="just"/>
            <a:endParaRPr lang="tr-TR" sz="2200" b="1" dirty="0">
              <a:effectLst/>
              <a:latin typeface="Arial" panose="020B0604020202020204" pitchFamily="34" charset="0"/>
              <a:cs typeface="Arial" panose="020B0604020202020204" pitchFamily="34" charset="0"/>
            </a:endParaRPr>
          </a:p>
          <a:p>
            <a:pPr algn="just"/>
            <a:endParaRPr lang="tr-TR" dirty="0">
              <a:effectLst/>
            </a:endParaRPr>
          </a:p>
          <a:p>
            <a:endParaRPr lang="tr-TR" dirty="0"/>
          </a:p>
        </p:txBody>
      </p:sp>
    </p:spTree>
    <p:extLst>
      <p:ext uri="{BB962C8B-B14F-4D97-AF65-F5344CB8AC3E}">
        <p14:creationId xmlns:p14="http://schemas.microsoft.com/office/powerpoint/2010/main" val="417976542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792087"/>
          </a:xfrm>
        </p:spPr>
        <p:txBody>
          <a:bodyPr/>
          <a:lstStyle/>
          <a:p>
            <a:r>
              <a:rPr lang="tr-TR" sz="3600" dirty="0">
                <a:effectLst/>
              </a:rPr>
              <a:t> </a:t>
            </a:r>
            <a:r>
              <a:rPr lang="tr-TR" sz="2800" b="1" dirty="0">
                <a:effectLst/>
                <a:latin typeface="Arial" panose="020B0604020202020204" pitchFamily="34" charset="0"/>
                <a:cs typeface="Arial" panose="020B0604020202020204" pitchFamily="34" charset="0"/>
              </a:rPr>
              <a:t>DIVERSITY MANAGEMENT  IN MARITIME  </a:t>
            </a:r>
            <a:br>
              <a:rPr lang="tr-TR" sz="2800" b="1" dirty="0">
                <a:effectLst/>
              </a:rPr>
            </a:br>
            <a:br>
              <a:rPr lang="tr-TR" sz="2800" dirty="0">
                <a:effectLst/>
              </a:rPr>
            </a:br>
            <a:endParaRPr lang="tr-TR" sz="2800" dirty="0"/>
          </a:p>
        </p:txBody>
      </p:sp>
      <p:sp>
        <p:nvSpPr>
          <p:cNvPr id="3" name="Subtitle 2"/>
          <p:cNvSpPr>
            <a:spLocks noGrp="1"/>
          </p:cNvSpPr>
          <p:nvPr>
            <p:ph type="subTitle" idx="1"/>
          </p:nvPr>
        </p:nvSpPr>
        <p:spPr>
          <a:xfrm>
            <a:off x="395536" y="2204864"/>
            <a:ext cx="7704856" cy="4032448"/>
          </a:xfrm>
        </p:spPr>
        <p:txBody>
          <a:bodyPr/>
          <a:lstStyle/>
          <a:p>
            <a:pPr algn="just">
              <a:lnSpc>
                <a:spcPct val="150000"/>
              </a:lnSpc>
            </a:pPr>
            <a:r>
              <a:rPr lang="en-US" sz="2800" dirty="0">
                <a:effectLst/>
                <a:latin typeface="Arial" panose="020B0604020202020204" pitchFamily="34" charset="0"/>
                <a:cs typeface="Arial" panose="020B0604020202020204" pitchFamily="34" charset="0"/>
              </a:rPr>
              <a:t>3.</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One of the advantages of diversity in the workplace is …… </a:t>
            </a:r>
          </a:p>
          <a:p>
            <a:pPr algn="just">
              <a:lnSpc>
                <a:spcPct val="150000"/>
              </a:lnSpc>
            </a:pPr>
            <a:r>
              <a:rPr lang="en-US" sz="2800" dirty="0">
                <a:effectLst/>
                <a:latin typeface="Arial" panose="020B0604020202020204" pitchFamily="34" charset="0"/>
                <a:cs typeface="Arial" panose="020B0604020202020204" pitchFamily="34" charset="0"/>
              </a:rPr>
              <a:t>a.</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cultural gap	</a:t>
            </a:r>
            <a:endParaRPr lang="tr-TR" sz="2800"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b. localization	</a:t>
            </a:r>
            <a:endParaRPr lang="tr-TR" sz="2800"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c. increased creativity	</a:t>
            </a:r>
            <a:endParaRPr lang="tr-TR" sz="2800"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d. </a:t>
            </a:r>
            <a:r>
              <a:rPr lang="tr-TR" sz="2800" dirty="0">
                <a:effectLst/>
                <a:latin typeface="Arial" panose="020B0604020202020204" pitchFamily="34" charset="0"/>
                <a:cs typeface="Arial" panose="020B0604020202020204" pitchFamily="34" charset="0"/>
              </a:rPr>
              <a:t>c</a:t>
            </a:r>
            <a:r>
              <a:rPr lang="en-US" sz="2800" dirty="0" err="1">
                <a:effectLst/>
                <a:latin typeface="Arial" panose="020B0604020202020204" pitchFamily="34" charset="0"/>
                <a:cs typeface="Arial" panose="020B0604020202020204" pitchFamily="34" charset="0"/>
              </a:rPr>
              <a:t>ommon</a:t>
            </a:r>
            <a:r>
              <a:rPr lang="en-US" sz="2800" dirty="0">
                <a:effectLst/>
                <a:latin typeface="Arial" panose="020B0604020202020204" pitchFamily="34" charset="0"/>
                <a:cs typeface="Arial" panose="020B0604020202020204" pitchFamily="34" charset="0"/>
              </a:rPr>
              <a:t> backgrounds</a:t>
            </a:r>
          </a:p>
          <a:p>
            <a:pPr algn="just"/>
            <a:endParaRPr lang="tr-TR" sz="2200" dirty="0">
              <a:effectLst/>
            </a:endParaRPr>
          </a:p>
          <a:p>
            <a:endParaRPr lang="tr-TR" sz="2200" dirty="0">
              <a:effectLst/>
            </a:endParaRPr>
          </a:p>
          <a:p>
            <a:pPr algn="just"/>
            <a:endParaRPr lang="tr-TR" sz="2200" b="1" dirty="0">
              <a:effectLst/>
              <a:latin typeface="Arial" panose="020B0604020202020204" pitchFamily="34" charset="0"/>
              <a:cs typeface="Arial" panose="020B0604020202020204" pitchFamily="34" charset="0"/>
            </a:endParaRPr>
          </a:p>
          <a:p>
            <a:pPr algn="just"/>
            <a:endParaRPr lang="tr-TR" dirty="0">
              <a:effectLst/>
            </a:endParaRPr>
          </a:p>
          <a:p>
            <a:endParaRPr lang="tr-TR" dirty="0"/>
          </a:p>
        </p:txBody>
      </p:sp>
    </p:spTree>
    <p:extLst>
      <p:ext uri="{BB962C8B-B14F-4D97-AF65-F5344CB8AC3E}">
        <p14:creationId xmlns:p14="http://schemas.microsoft.com/office/powerpoint/2010/main" val="372528051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792087"/>
          </a:xfrm>
        </p:spPr>
        <p:txBody>
          <a:bodyPr/>
          <a:lstStyle/>
          <a:p>
            <a:r>
              <a:rPr lang="tr-TR" sz="3600" dirty="0">
                <a:effectLst/>
              </a:rPr>
              <a:t> </a:t>
            </a:r>
            <a:r>
              <a:rPr lang="tr-TR" sz="2800" b="1" dirty="0">
                <a:effectLst/>
                <a:latin typeface="Arial" panose="020B0604020202020204" pitchFamily="34" charset="0"/>
                <a:cs typeface="Arial" panose="020B0604020202020204" pitchFamily="34" charset="0"/>
              </a:rPr>
              <a:t>DIVERSITY MANAGEMENT  IN MARITIME  </a:t>
            </a:r>
            <a:br>
              <a:rPr lang="tr-TR" sz="2800" b="1" dirty="0">
                <a:effectLst/>
              </a:rPr>
            </a:br>
            <a:br>
              <a:rPr lang="tr-TR" sz="2800" dirty="0">
                <a:effectLst/>
              </a:rPr>
            </a:br>
            <a:endParaRPr lang="tr-TR" sz="2800" dirty="0"/>
          </a:p>
        </p:txBody>
      </p:sp>
      <p:sp>
        <p:nvSpPr>
          <p:cNvPr id="3" name="Subtitle 2"/>
          <p:cNvSpPr>
            <a:spLocks noGrp="1"/>
          </p:cNvSpPr>
          <p:nvPr>
            <p:ph type="subTitle" idx="1"/>
          </p:nvPr>
        </p:nvSpPr>
        <p:spPr>
          <a:xfrm>
            <a:off x="395536" y="2204864"/>
            <a:ext cx="7704856" cy="4032448"/>
          </a:xfrm>
        </p:spPr>
        <p:txBody>
          <a:bodyPr/>
          <a:lstStyle/>
          <a:p>
            <a:pPr algn="just">
              <a:lnSpc>
                <a:spcPct val="150000"/>
              </a:lnSpc>
            </a:pPr>
            <a:r>
              <a:rPr lang="en-US" sz="2800" dirty="0">
                <a:effectLst/>
                <a:latin typeface="Arial" panose="020B0604020202020204" pitchFamily="34" charset="0"/>
                <a:cs typeface="Arial" panose="020B0604020202020204" pitchFamily="34" charset="0"/>
              </a:rPr>
              <a:t>4.Unless …………  is achieved, workplace diversity can be a problem.</a:t>
            </a:r>
            <a:endParaRPr lang="tr-TR" sz="2800" dirty="0">
              <a:effectLst/>
              <a:latin typeface="Arial" panose="020B0604020202020204" pitchFamily="34" charset="0"/>
              <a:cs typeface="Arial" panose="020B0604020202020204" pitchFamily="34" charset="0"/>
            </a:endParaRPr>
          </a:p>
          <a:p>
            <a:pPr algn="just">
              <a:lnSpc>
                <a:spcPct val="150000"/>
              </a:lnSpc>
            </a:pPr>
            <a:r>
              <a:rPr lang="tr-TR" sz="2800" dirty="0">
                <a:effectLst/>
                <a:latin typeface="Arial" panose="020B0604020202020204" pitchFamily="34" charset="0"/>
                <a:cs typeface="Arial" panose="020B0604020202020204" pitchFamily="34" charset="0"/>
              </a:rPr>
              <a:t>a. </a:t>
            </a:r>
            <a:r>
              <a:rPr lang="en-US" sz="2800" dirty="0">
                <a:effectLst/>
                <a:latin typeface="Arial" panose="020B0604020202020204" pitchFamily="34" charset="0"/>
                <a:cs typeface="Arial" panose="020B0604020202020204" pitchFamily="34" charset="0"/>
              </a:rPr>
              <a:t>increased cost of training	</a:t>
            </a:r>
            <a:endParaRPr lang="tr-TR" sz="2800"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b. lack of speech freedom  	</a:t>
            </a:r>
            <a:endParaRPr lang="tr-TR" sz="2800"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c. disrespect 	    </a:t>
            </a:r>
            <a:r>
              <a:rPr lang="tr-TR" sz="2800" dirty="0">
                <a:effectLst/>
                <a:latin typeface="Arial" panose="020B0604020202020204" pitchFamily="34" charset="0"/>
                <a:cs typeface="Arial" panose="020B0604020202020204" pitchFamily="34" charset="0"/>
              </a:rPr>
              <a:t>		</a:t>
            </a:r>
          </a:p>
          <a:p>
            <a:pPr algn="just"/>
            <a:r>
              <a:rPr lang="en-US" sz="2800" dirty="0">
                <a:effectLst/>
                <a:latin typeface="Arial" panose="020B0604020202020204" pitchFamily="34" charset="0"/>
                <a:cs typeface="Arial" panose="020B0604020202020204" pitchFamily="34" charset="0"/>
              </a:rPr>
              <a:t>d. effective communication</a:t>
            </a:r>
          </a:p>
          <a:p>
            <a:pPr algn="just"/>
            <a:endParaRPr lang="en-US" sz="2800" dirty="0">
              <a:effectLst/>
              <a:latin typeface="Arial" panose="020B0604020202020204" pitchFamily="34" charset="0"/>
              <a:cs typeface="Arial" panose="020B0604020202020204" pitchFamily="34" charset="0"/>
            </a:endParaRPr>
          </a:p>
          <a:p>
            <a:pPr algn="just"/>
            <a:endParaRPr lang="tr-TR" sz="2200" b="1" dirty="0">
              <a:effectLst/>
              <a:latin typeface="Arial" panose="020B0604020202020204" pitchFamily="34" charset="0"/>
              <a:cs typeface="Arial" panose="020B0604020202020204" pitchFamily="34" charset="0"/>
            </a:endParaRPr>
          </a:p>
          <a:p>
            <a:pPr algn="just"/>
            <a:endParaRPr lang="tr-TR" dirty="0">
              <a:effectLst/>
            </a:endParaRPr>
          </a:p>
          <a:p>
            <a:endParaRPr lang="tr-TR" dirty="0"/>
          </a:p>
        </p:txBody>
      </p:sp>
    </p:spTree>
    <p:extLst>
      <p:ext uri="{BB962C8B-B14F-4D97-AF65-F5344CB8AC3E}">
        <p14:creationId xmlns:p14="http://schemas.microsoft.com/office/powerpoint/2010/main" val="176657145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792087"/>
          </a:xfrm>
        </p:spPr>
        <p:txBody>
          <a:bodyPr/>
          <a:lstStyle/>
          <a:p>
            <a:r>
              <a:rPr lang="tr-TR" sz="3600" dirty="0">
                <a:effectLst/>
              </a:rPr>
              <a:t> </a:t>
            </a:r>
            <a:r>
              <a:rPr lang="tr-TR" sz="2800" b="1" dirty="0">
                <a:effectLst/>
                <a:latin typeface="Arial" panose="020B0604020202020204" pitchFamily="34" charset="0"/>
                <a:cs typeface="Arial" panose="020B0604020202020204" pitchFamily="34" charset="0"/>
              </a:rPr>
              <a:t>DIVERSITY MANAGEMENT  IN MARITIME  </a:t>
            </a:r>
            <a:br>
              <a:rPr lang="tr-TR" sz="2800" b="1" dirty="0">
                <a:effectLst/>
              </a:rPr>
            </a:br>
            <a:br>
              <a:rPr lang="tr-TR" sz="2800" dirty="0">
                <a:effectLst/>
              </a:rPr>
            </a:br>
            <a:endParaRPr lang="tr-TR" sz="2800" dirty="0"/>
          </a:p>
        </p:txBody>
      </p:sp>
      <p:sp>
        <p:nvSpPr>
          <p:cNvPr id="3" name="Subtitle 2"/>
          <p:cNvSpPr>
            <a:spLocks noGrp="1"/>
          </p:cNvSpPr>
          <p:nvPr>
            <p:ph type="subTitle" idx="1"/>
          </p:nvPr>
        </p:nvSpPr>
        <p:spPr>
          <a:xfrm>
            <a:off x="395536" y="2204864"/>
            <a:ext cx="7704856" cy="4032448"/>
          </a:xfrm>
        </p:spPr>
        <p:txBody>
          <a:bodyPr/>
          <a:lstStyle/>
          <a:p>
            <a:pPr algn="just">
              <a:lnSpc>
                <a:spcPct val="150000"/>
              </a:lnSpc>
            </a:pPr>
            <a:r>
              <a:rPr lang="en-US" sz="2800" dirty="0">
                <a:effectLst/>
                <a:latin typeface="Arial" panose="020B0604020202020204" pitchFamily="34" charset="0"/>
                <a:cs typeface="Arial" panose="020B0604020202020204" pitchFamily="34" charset="0"/>
              </a:rPr>
              <a:t>5. 	Workforce diversity management ..…</a:t>
            </a:r>
          </a:p>
          <a:p>
            <a:pPr algn="just">
              <a:lnSpc>
                <a:spcPct val="150000"/>
              </a:lnSpc>
            </a:pPr>
            <a:r>
              <a:rPr lang="en-US" sz="2800" dirty="0">
                <a:effectLst/>
                <a:latin typeface="Arial" panose="020B0604020202020204" pitchFamily="34" charset="0"/>
                <a:cs typeface="Arial" panose="020B0604020202020204" pitchFamily="34" charset="0"/>
              </a:rPr>
              <a:t>a.	can lead to unnecessary tension.</a:t>
            </a:r>
          </a:p>
          <a:p>
            <a:pPr algn="just"/>
            <a:r>
              <a:rPr lang="en-US" sz="2800" dirty="0">
                <a:effectLst/>
                <a:latin typeface="Arial" panose="020B0604020202020204" pitchFamily="34" charset="0"/>
                <a:cs typeface="Arial" panose="020B0604020202020204" pitchFamily="34" charset="0"/>
              </a:rPr>
              <a:t>b.	intends to maintain a positive workplace environment.</a:t>
            </a:r>
          </a:p>
          <a:p>
            <a:pPr algn="just"/>
            <a:r>
              <a:rPr lang="en-US" sz="2800" dirty="0">
                <a:effectLst/>
                <a:latin typeface="Arial" panose="020B0604020202020204" pitchFamily="34" charset="0"/>
                <a:cs typeface="Arial" panose="020B0604020202020204" pitchFamily="34" charset="0"/>
              </a:rPr>
              <a:t>c.	helps only majority groups are represented in meetings.</a:t>
            </a:r>
          </a:p>
          <a:p>
            <a:pPr algn="just"/>
            <a:r>
              <a:rPr lang="en-US" sz="2800" dirty="0">
                <a:effectLst/>
                <a:latin typeface="Arial" panose="020B0604020202020204" pitchFamily="34" charset="0"/>
                <a:cs typeface="Arial" panose="020B0604020202020204" pitchFamily="34" charset="0"/>
              </a:rPr>
              <a:t>d.	prevents communication in the workplace.</a:t>
            </a:r>
          </a:p>
          <a:p>
            <a:pPr algn="just"/>
            <a:endParaRPr lang="tr-TR" sz="2200" dirty="0">
              <a:effectLst/>
            </a:endParaRPr>
          </a:p>
          <a:p>
            <a:endParaRPr lang="tr-TR" sz="2200" dirty="0">
              <a:effectLst/>
            </a:endParaRPr>
          </a:p>
          <a:p>
            <a:pPr algn="just"/>
            <a:endParaRPr lang="tr-TR" sz="2200" b="1" dirty="0">
              <a:effectLst/>
              <a:latin typeface="Arial" panose="020B0604020202020204" pitchFamily="34" charset="0"/>
              <a:cs typeface="Arial" panose="020B0604020202020204" pitchFamily="34" charset="0"/>
            </a:endParaRPr>
          </a:p>
          <a:p>
            <a:pPr algn="just"/>
            <a:endParaRPr lang="tr-TR" dirty="0">
              <a:effectLst/>
            </a:endParaRPr>
          </a:p>
          <a:p>
            <a:endParaRPr lang="tr-TR" dirty="0"/>
          </a:p>
        </p:txBody>
      </p:sp>
    </p:spTree>
    <p:extLst>
      <p:ext uri="{BB962C8B-B14F-4D97-AF65-F5344CB8AC3E}">
        <p14:creationId xmlns:p14="http://schemas.microsoft.com/office/powerpoint/2010/main" val="203823665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792087"/>
          </a:xfrm>
        </p:spPr>
        <p:txBody>
          <a:bodyPr/>
          <a:lstStyle/>
          <a:p>
            <a:r>
              <a:rPr lang="tr-TR" sz="3600" dirty="0">
                <a:effectLst/>
              </a:rPr>
              <a:t> </a:t>
            </a:r>
            <a:r>
              <a:rPr lang="tr-TR" sz="2800" b="1" dirty="0">
                <a:effectLst/>
                <a:latin typeface="Arial" panose="020B0604020202020204" pitchFamily="34" charset="0"/>
                <a:cs typeface="Arial" panose="020B0604020202020204" pitchFamily="34" charset="0"/>
              </a:rPr>
              <a:t>DIVERSITY MANAGEMENT  IN MARITIME  </a:t>
            </a:r>
            <a:br>
              <a:rPr lang="tr-TR" sz="2800" b="1" dirty="0">
                <a:effectLst/>
              </a:rPr>
            </a:br>
            <a:br>
              <a:rPr lang="tr-TR" sz="2800" dirty="0">
                <a:effectLst/>
              </a:rPr>
            </a:br>
            <a:endParaRPr lang="tr-TR" sz="2800" dirty="0"/>
          </a:p>
        </p:txBody>
      </p:sp>
      <p:sp>
        <p:nvSpPr>
          <p:cNvPr id="3" name="Subtitle 2"/>
          <p:cNvSpPr>
            <a:spLocks noGrp="1"/>
          </p:cNvSpPr>
          <p:nvPr>
            <p:ph type="subTitle" idx="1"/>
          </p:nvPr>
        </p:nvSpPr>
        <p:spPr>
          <a:xfrm>
            <a:off x="395536" y="2204864"/>
            <a:ext cx="7704856" cy="4032448"/>
          </a:xfrm>
        </p:spPr>
        <p:txBody>
          <a:bodyPr/>
          <a:lstStyle/>
          <a:p>
            <a:pPr algn="just">
              <a:lnSpc>
                <a:spcPct val="150000"/>
              </a:lnSpc>
            </a:pPr>
            <a:r>
              <a:rPr lang="en-US" sz="2800" dirty="0">
                <a:effectLst/>
                <a:latin typeface="Arial" panose="020B0604020202020204" pitchFamily="34" charset="0"/>
                <a:cs typeface="Arial" panose="020B0604020202020204" pitchFamily="34" charset="0"/>
              </a:rPr>
              <a:t>6.If handled insensitively, </a:t>
            </a:r>
            <a:endParaRPr lang="tr-TR" sz="2800" dirty="0">
              <a:effectLst/>
              <a:latin typeface="Arial" panose="020B0604020202020204" pitchFamily="34" charset="0"/>
              <a:cs typeface="Arial" panose="020B0604020202020204" pitchFamily="34" charset="0"/>
            </a:endParaRPr>
          </a:p>
          <a:p>
            <a:pPr algn="just">
              <a:lnSpc>
                <a:spcPct val="150000"/>
              </a:lnSpc>
            </a:pPr>
            <a:r>
              <a:rPr lang="tr-TR" sz="2800" dirty="0">
                <a:effectLst/>
                <a:latin typeface="Arial" panose="020B0604020202020204" pitchFamily="34" charset="0"/>
                <a:cs typeface="Arial" panose="020B0604020202020204" pitchFamily="34" charset="0"/>
              </a:rPr>
              <a:t>a. </a:t>
            </a:r>
            <a:r>
              <a:rPr lang="en-US" sz="2800" dirty="0">
                <a:effectLst/>
                <a:latin typeface="Arial" panose="020B0604020202020204" pitchFamily="34" charset="0"/>
                <a:cs typeface="Arial" panose="020B0604020202020204" pitchFamily="34" charset="0"/>
              </a:rPr>
              <a:t>a diversity management program can</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  </a:t>
            </a:r>
            <a:endParaRPr lang="tr-TR" sz="2800" dirty="0">
              <a:effectLst/>
              <a:latin typeface="Arial" panose="020B0604020202020204" pitchFamily="34" charset="0"/>
              <a:cs typeface="Arial" panose="020B0604020202020204" pitchFamily="34" charset="0"/>
            </a:endParaRPr>
          </a:p>
          <a:p>
            <a:pPr algn="just"/>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harm employee privacy	</a:t>
            </a:r>
            <a:endParaRPr lang="tr-TR" sz="2800"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b.</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increase competition</a:t>
            </a:r>
          </a:p>
          <a:p>
            <a:pPr algn="just"/>
            <a:r>
              <a:rPr lang="en-US" sz="2800" dirty="0">
                <a:effectLst/>
                <a:latin typeface="Arial" panose="020B0604020202020204" pitchFamily="34" charset="0"/>
                <a:cs typeface="Arial" panose="020B0604020202020204" pitchFamily="34" charset="0"/>
              </a:rPr>
              <a:t>c.</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decrease productivity		</a:t>
            </a:r>
            <a:endParaRPr lang="tr-TR" sz="2800"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d.</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support collaboration</a:t>
            </a:r>
          </a:p>
          <a:p>
            <a:pPr algn="just"/>
            <a:endParaRPr lang="en-US" sz="2000" dirty="0">
              <a:effectLst/>
              <a:cs typeface="Arial" panose="020B0604020202020204" pitchFamily="34" charset="0"/>
            </a:endParaRPr>
          </a:p>
          <a:p>
            <a:pPr algn="just"/>
            <a:endParaRPr lang="en-US" sz="2000" dirty="0">
              <a:effectLst/>
              <a:cs typeface="Arial" panose="020B0604020202020204" pitchFamily="34" charset="0"/>
            </a:endParaRPr>
          </a:p>
          <a:p>
            <a:pPr algn="just"/>
            <a:endParaRPr lang="tr-TR" sz="2200" dirty="0">
              <a:effectLst/>
            </a:endParaRPr>
          </a:p>
          <a:p>
            <a:endParaRPr lang="tr-TR" sz="2200" dirty="0">
              <a:effectLst/>
            </a:endParaRPr>
          </a:p>
          <a:p>
            <a:pPr algn="just"/>
            <a:endParaRPr lang="tr-TR" sz="2200" b="1" dirty="0">
              <a:effectLst/>
              <a:latin typeface="Arial" panose="020B0604020202020204" pitchFamily="34" charset="0"/>
              <a:cs typeface="Arial" panose="020B0604020202020204" pitchFamily="34" charset="0"/>
            </a:endParaRPr>
          </a:p>
          <a:p>
            <a:pPr algn="just"/>
            <a:endParaRPr lang="tr-TR" dirty="0">
              <a:effectLst/>
            </a:endParaRPr>
          </a:p>
          <a:p>
            <a:endParaRPr lang="tr-TR" dirty="0"/>
          </a:p>
        </p:txBody>
      </p:sp>
    </p:spTree>
    <p:extLst>
      <p:ext uri="{BB962C8B-B14F-4D97-AF65-F5344CB8AC3E}">
        <p14:creationId xmlns:p14="http://schemas.microsoft.com/office/powerpoint/2010/main" val="109096353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792087"/>
          </a:xfrm>
        </p:spPr>
        <p:txBody>
          <a:bodyPr/>
          <a:lstStyle/>
          <a:p>
            <a:r>
              <a:rPr lang="tr-TR" sz="3600" dirty="0">
                <a:effectLst/>
              </a:rPr>
              <a:t> </a:t>
            </a:r>
            <a:r>
              <a:rPr lang="tr-TR" sz="2800" b="1" dirty="0">
                <a:effectLst/>
                <a:latin typeface="Arial" panose="020B0604020202020204" pitchFamily="34" charset="0"/>
                <a:cs typeface="Arial" panose="020B0604020202020204" pitchFamily="34" charset="0"/>
              </a:rPr>
              <a:t>DIVERSITY MANAGEMENT  IN MARITIME  </a:t>
            </a:r>
            <a:br>
              <a:rPr lang="tr-TR" sz="2800" b="1" dirty="0">
                <a:effectLst/>
              </a:rPr>
            </a:br>
            <a:br>
              <a:rPr lang="tr-TR" sz="2800" dirty="0">
                <a:effectLst/>
              </a:rPr>
            </a:br>
            <a:endParaRPr lang="tr-TR" sz="2800" dirty="0"/>
          </a:p>
        </p:txBody>
      </p:sp>
      <p:sp>
        <p:nvSpPr>
          <p:cNvPr id="3" name="Subtitle 2"/>
          <p:cNvSpPr>
            <a:spLocks noGrp="1"/>
          </p:cNvSpPr>
          <p:nvPr>
            <p:ph type="subTitle" idx="1"/>
          </p:nvPr>
        </p:nvSpPr>
        <p:spPr>
          <a:xfrm>
            <a:off x="395536" y="2204864"/>
            <a:ext cx="7704856" cy="4032448"/>
          </a:xfrm>
        </p:spPr>
        <p:txBody>
          <a:bodyPr/>
          <a:lstStyle/>
          <a:p>
            <a:pPr algn="just"/>
            <a:r>
              <a:rPr lang="en-US" sz="2800" dirty="0">
                <a:effectLst/>
                <a:latin typeface="Arial" panose="020B0604020202020204" pitchFamily="34" charset="0"/>
                <a:cs typeface="Arial" panose="020B0604020202020204" pitchFamily="34" charset="0"/>
              </a:rPr>
              <a:t>7.United Nations Women’s Treaty was supposed to give women the right to  ...</a:t>
            </a:r>
          </a:p>
          <a:p>
            <a:pPr algn="just">
              <a:lnSpc>
                <a:spcPct val="150000"/>
              </a:lnSpc>
            </a:pPr>
            <a:r>
              <a:rPr lang="en-US" sz="2800" dirty="0">
                <a:effectLst/>
                <a:latin typeface="Arial" panose="020B0604020202020204" pitchFamily="34" charset="0"/>
                <a:cs typeface="Arial" panose="020B0604020202020204" pitchFamily="34" charset="0"/>
              </a:rPr>
              <a:t>a.</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take part in their nation’s political and public life</a:t>
            </a:r>
          </a:p>
          <a:p>
            <a:pPr algn="just"/>
            <a:r>
              <a:rPr lang="en-US" sz="2800" dirty="0">
                <a:effectLst/>
                <a:latin typeface="Arial" panose="020B0604020202020204" pitchFamily="34" charset="0"/>
                <a:cs typeface="Arial" panose="020B0604020202020204" pitchFamily="34" charset="0"/>
              </a:rPr>
              <a:t>b.</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wear what they want</a:t>
            </a:r>
          </a:p>
          <a:p>
            <a:pPr algn="just"/>
            <a:r>
              <a:rPr lang="en-US" sz="2800" dirty="0">
                <a:effectLst/>
                <a:latin typeface="Arial" panose="020B0604020202020204" pitchFamily="34" charset="0"/>
                <a:cs typeface="Arial" panose="020B0604020202020204" pitchFamily="34" charset="0"/>
              </a:rPr>
              <a:t>c.</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get rid of male suppression</a:t>
            </a:r>
          </a:p>
          <a:p>
            <a:pPr algn="just"/>
            <a:r>
              <a:rPr lang="en-US" sz="2800" dirty="0">
                <a:effectLst/>
                <a:latin typeface="Arial" panose="020B0604020202020204" pitchFamily="34" charset="0"/>
                <a:cs typeface="Arial" panose="020B0604020202020204" pitchFamily="34" charset="0"/>
              </a:rPr>
              <a:t>d.</a:t>
            </a:r>
            <a:r>
              <a:rPr lang="tr-TR"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cs typeface="Arial" panose="020B0604020202020204" pitchFamily="34" charset="0"/>
              </a:rPr>
              <a:t>vote and to be elected for the </a:t>
            </a:r>
            <a:r>
              <a:rPr lang="en-US" sz="2800" dirty="0" err="1">
                <a:effectLst/>
                <a:latin typeface="Arial" panose="020B0604020202020204" pitchFamily="34" charset="0"/>
                <a:cs typeface="Arial" panose="020B0604020202020204" pitchFamily="34" charset="0"/>
              </a:rPr>
              <a:t>parliment</a:t>
            </a:r>
            <a:r>
              <a:rPr lang="en-US" sz="2800" dirty="0">
                <a:effectLst/>
                <a:latin typeface="Arial" panose="020B0604020202020204" pitchFamily="34" charset="0"/>
                <a:cs typeface="Arial" panose="020B0604020202020204" pitchFamily="34" charset="0"/>
              </a:rPr>
              <a:t> of their country</a:t>
            </a:r>
          </a:p>
          <a:p>
            <a:pPr algn="just"/>
            <a:endParaRPr lang="en-US" sz="2000" dirty="0">
              <a:effectLst/>
              <a:cs typeface="Arial" panose="020B0604020202020204" pitchFamily="34" charset="0"/>
            </a:endParaRPr>
          </a:p>
          <a:p>
            <a:pPr algn="just"/>
            <a:endParaRPr lang="tr-TR" sz="2200" dirty="0">
              <a:effectLst/>
            </a:endParaRPr>
          </a:p>
          <a:p>
            <a:endParaRPr lang="tr-TR" sz="2200" dirty="0">
              <a:effectLst/>
            </a:endParaRPr>
          </a:p>
          <a:p>
            <a:pPr algn="just"/>
            <a:endParaRPr lang="tr-TR" sz="2200" b="1" dirty="0">
              <a:effectLst/>
              <a:latin typeface="Arial" panose="020B0604020202020204" pitchFamily="34" charset="0"/>
              <a:cs typeface="Arial" panose="020B0604020202020204" pitchFamily="34" charset="0"/>
            </a:endParaRPr>
          </a:p>
          <a:p>
            <a:pPr algn="just"/>
            <a:endParaRPr lang="tr-TR" dirty="0">
              <a:effectLst/>
            </a:endParaRPr>
          </a:p>
          <a:p>
            <a:endParaRPr lang="tr-TR" dirty="0"/>
          </a:p>
        </p:txBody>
      </p:sp>
    </p:spTree>
    <p:extLst>
      <p:ext uri="{BB962C8B-B14F-4D97-AF65-F5344CB8AC3E}">
        <p14:creationId xmlns:p14="http://schemas.microsoft.com/office/powerpoint/2010/main" val="13113118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792087"/>
          </a:xfrm>
        </p:spPr>
        <p:txBody>
          <a:bodyPr/>
          <a:lstStyle/>
          <a:p>
            <a:r>
              <a:rPr lang="tr-TR" sz="3600" dirty="0">
                <a:effectLst/>
              </a:rPr>
              <a:t> </a:t>
            </a:r>
            <a:r>
              <a:rPr lang="tr-TR" sz="2800" b="1" dirty="0">
                <a:effectLst/>
                <a:latin typeface="Arial" panose="020B0604020202020204" pitchFamily="34" charset="0"/>
                <a:cs typeface="Arial" panose="020B0604020202020204" pitchFamily="34" charset="0"/>
              </a:rPr>
              <a:t>DIVERSITY MANAGEMENT  IN MARITIME  </a:t>
            </a:r>
            <a:br>
              <a:rPr lang="tr-TR" sz="2800" b="1" dirty="0">
                <a:effectLst/>
              </a:rPr>
            </a:br>
            <a:br>
              <a:rPr lang="tr-TR" sz="2800" dirty="0">
                <a:effectLst/>
              </a:rPr>
            </a:br>
            <a:endParaRPr lang="tr-TR" sz="2800" dirty="0"/>
          </a:p>
        </p:txBody>
      </p:sp>
      <p:sp>
        <p:nvSpPr>
          <p:cNvPr id="3" name="Subtitle 2"/>
          <p:cNvSpPr>
            <a:spLocks noGrp="1"/>
          </p:cNvSpPr>
          <p:nvPr>
            <p:ph type="subTitle" idx="1"/>
          </p:nvPr>
        </p:nvSpPr>
        <p:spPr>
          <a:xfrm>
            <a:off x="395536" y="2204864"/>
            <a:ext cx="7704856" cy="4032448"/>
          </a:xfrm>
        </p:spPr>
        <p:txBody>
          <a:bodyPr/>
          <a:lstStyle/>
          <a:p>
            <a:endParaRPr lang="tr-TR" sz="1800" b="1"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8.Women discrimination is more serious in societies with  ...</a:t>
            </a:r>
          </a:p>
          <a:p>
            <a:pPr algn="just">
              <a:lnSpc>
                <a:spcPct val="150000"/>
              </a:lnSpc>
            </a:pPr>
            <a:r>
              <a:rPr lang="en-US" sz="2800" dirty="0" err="1">
                <a:effectLst/>
                <a:latin typeface="Arial" panose="020B0604020202020204" pitchFamily="34" charset="0"/>
                <a:cs typeface="Arial" panose="020B0604020202020204" pitchFamily="34" charset="0"/>
              </a:rPr>
              <a:t>a.diverse</a:t>
            </a:r>
            <a:r>
              <a:rPr lang="en-US" sz="2800" dirty="0">
                <a:effectLst/>
                <a:latin typeface="Arial" panose="020B0604020202020204" pitchFamily="34" charset="0"/>
                <a:cs typeface="Arial" panose="020B0604020202020204" pitchFamily="34" charset="0"/>
              </a:rPr>
              <a:t> workforce		</a:t>
            </a:r>
            <a:endParaRPr lang="tr-TR" sz="2800" dirty="0">
              <a:effectLst/>
              <a:latin typeface="Arial" panose="020B0604020202020204" pitchFamily="34" charset="0"/>
              <a:cs typeface="Arial" panose="020B0604020202020204" pitchFamily="34" charset="0"/>
            </a:endParaRPr>
          </a:p>
          <a:p>
            <a:pPr algn="just"/>
            <a:r>
              <a:rPr lang="en-US" sz="2800" dirty="0" err="1">
                <a:effectLst/>
                <a:latin typeface="Arial" panose="020B0604020202020204" pitchFamily="34" charset="0"/>
                <a:cs typeface="Arial" panose="020B0604020202020204" pitchFamily="34" charset="0"/>
              </a:rPr>
              <a:t>b.over</a:t>
            </a:r>
            <a:r>
              <a:rPr lang="en-US" sz="2800" dirty="0">
                <a:effectLst/>
                <a:latin typeface="Arial" panose="020B0604020202020204" pitchFamily="34" charset="0"/>
                <a:cs typeface="Arial" panose="020B0604020202020204" pitchFamily="34" charset="0"/>
              </a:rPr>
              <a:t> population</a:t>
            </a:r>
          </a:p>
          <a:p>
            <a:pPr algn="just"/>
            <a:r>
              <a:rPr lang="en-US" sz="2800" dirty="0" err="1">
                <a:effectLst/>
                <a:latin typeface="Arial" panose="020B0604020202020204" pitchFamily="34" charset="0"/>
                <a:cs typeface="Arial" panose="020B0604020202020204" pitchFamily="34" charset="0"/>
              </a:rPr>
              <a:t>c.paternal</a:t>
            </a:r>
            <a:r>
              <a:rPr lang="en-US" sz="2800" dirty="0">
                <a:effectLst/>
                <a:latin typeface="Arial" panose="020B0604020202020204" pitchFamily="34" charset="0"/>
                <a:cs typeface="Arial" panose="020B0604020202020204" pitchFamily="34" charset="0"/>
              </a:rPr>
              <a:t> type families		</a:t>
            </a:r>
            <a:endParaRPr lang="tr-TR" sz="2800" dirty="0">
              <a:effectLst/>
              <a:latin typeface="Arial" panose="020B0604020202020204" pitchFamily="34" charset="0"/>
              <a:cs typeface="Arial" panose="020B0604020202020204" pitchFamily="34" charset="0"/>
            </a:endParaRPr>
          </a:p>
          <a:p>
            <a:pPr algn="just"/>
            <a:r>
              <a:rPr lang="en-US" sz="2800" dirty="0" err="1">
                <a:effectLst/>
                <a:latin typeface="Arial" panose="020B0604020202020204" pitchFamily="34" charset="0"/>
                <a:cs typeface="Arial" panose="020B0604020202020204" pitchFamily="34" charset="0"/>
              </a:rPr>
              <a:t>d.less</a:t>
            </a:r>
            <a:r>
              <a:rPr lang="en-US" sz="2800" dirty="0">
                <a:effectLst/>
                <a:latin typeface="Arial" panose="020B0604020202020204" pitchFamily="34" charset="0"/>
                <a:cs typeface="Arial" panose="020B0604020202020204" pitchFamily="34" charset="0"/>
              </a:rPr>
              <a:t> schools</a:t>
            </a:r>
          </a:p>
          <a:p>
            <a:pPr algn="just"/>
            <a:endParaRPr lang="en-US" sz="2000" dirty="0">
              <a:effectLst/>
              <a:cs typeface="Arial" panose="020B0604020202020204" pitchFamily="34" charset="0"/>
            </a:endParaRPr>
          </a:p>
          <a:p>
            <a:pPr algn="just"/>
            <a:endParaRPr lang="en-US" sz="2000" dirty="0">
              <a:effectLst/>
              <a:latin typeface="Arial" panose="020B0604020202020204" pitchFamily="34" charset="0"/>
              <a:cs typeface="Arial" panose="020B0604020202020204" pitchFamily="34" charset="0"/>
            </a:endParaRPr>
          </a:p>
          <a:p>
            <a:pPr algn="just"/>
            <a:endParaRPr lang="tr-TR" sz="2200" dirty="0">
              <a:effectLst/>
            </a:endParaRPr>
          </a:p>
          <a:p>
            <a:endParaRPr lang="tr-TR" sz="2200" dirty="0">
              <a:effectLst/>
            </a:endParaRPr>
          </a:p>
          <a:p>
            <a:pPr algn="just"/>
            <a:endParaRPr lang="tr-TR" sz="2200" b="1" dirty="0">
              <a:effectLst/>
              <a:latin typeface="Arial" panose="020B0604020202020204" pitchFamily="34" charset="0"/>
              <a:cs typeface="Arial" panose="020B0604020202020204" pitchFamily="34" charset="0"/>
            </a:endParaRPr>
          </a:p>
          <a:p>
            <a:pPr algn="just"/>
            <a:endParaRPr lang="tr-TR" dirty="0">
              <a:effectLst/>
            </a:endParaRPr>
          </a:p>
          <a:p>
            <a:endParaRPr lang="tr-TR" dirty="0"/>
          </a:p>
        </p:txBody>
      </p:sp>
    </p:spTree>
    <p:extLst>
      <p:ext uri="{BB962C8B-B14F-4D97-AF65-F5344CB8AC3E}">
        <p14:creationId xmlns:p14="http://schemas.microsoft.com/office/powerpoint/2010/main" val="1616756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792087"/>
          </a:xfrm>
        </p:spPr>
        <p:txBody>
          <a:bodyPr/>
          <a:lstStyle/>
          <a:p>
            <a:r>
              <a:rPr lang="tr-TR" sz="3600" dirty="0">
                <a:effectLst/>
              </a:rPr>
              <a:t> </a:t>
            </a:r>
            <a:r>
              <a:rPr lang="tr-TR" sz="2800" b="1" dirty="0">
                <a:effectLst/>
                <a:latin typeface="Arial" panose="020B0604020202020204" pitchFamily="34" charset="0"/>
                <a:cs typeface="Arial" panose="020B0604020202020204" pitchFamily="34" charset="0"/>
              </a:rPr>
              <a:t>DIVERSITY MANAGEMENT  IN MARITIME  </a:t>
            </a:r>
            <a:br>
              <a:rPr lang="tr-TR" sz="2800" b="1" dirty="0">
                <a:effectLst/>
              </a:rPr>
            </a:br>
            <a:br>
              <a:rPr lang="tr-TR" sz="2800" dirty="0">
                <a:effectLst/>
              </a:rPr>
            </a:br>
            <a:endParaRPr lang="tr-TR" sz="2800" dirty="0"/>
          </a:p>
        </p:txBody>
      </p:sp>
      <p:sp>
        <p:nvSpPr>
          <p:cNvPr id="3" name="Subtitle 2"/>
          <p:cNvSpPr>
            <a:spLocks noGrp="1"/>
          </p:cNvSpPr>
          <p:nvPr>
            <p:ph type="subTitle" idx="1"/>
          </p:nvPr>
        </p:nvSpPr>
        <p:spPr>
          <a:xfrm>
            <a:off x="395536" y="2204864"/>
            <a:ext cx="7704856" cy="4032448"/>
          </a:xfrm>
        </p:spPr>
        <p:txBody>
          <a:bodyPr/>
          <a:lstStyle/>
          <a:p>
            <a:endParaRPr lang="tr-TR" sz="1800" b="1" dirty="0">
              <a:effectLst/>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cs typeface="Arial" panose="020B0604020202020204" pitchFamily="34" charset="0"/>
              </a:rPr>
              <a:t>9.Diversity Management is a…</a:t>
            </a:r>
          </a:p>
          <a:p>
            <a:pPr algn="just"/>
            <a:r>
              <a:rPr lang="en-US" sz="2800" dirty="0" err="1">
                <a:effectLst/>
                <a:latin typeface="Arial" panose="020B0604020202020204" pitchFamily="34" charset="0"/>
                <a:cs typeface="Arial" panose="020B0604020202020204" pitchFamily="34" charset="0"/>
              </a:rPr>
              <a:t>a.relatively</a:t>
            </a:r>
            <a:r>
              <a:rPr lang="en-US" sz="2800" dirty="0">
                <a:effectLst/>
                <a:latin typeface="Arial" panose="020B0604020202020204" pitchFamily="34" charset="0"/>
                <a:cs typeface="Arial" panose="020B0604020202020204" pitchFamily="34" charset="0"/>
              </a:rPr>
              <a:t> new concept which was developed in mid-1980s.</a:t>
            </a:r>
          </a:p>
          <a:p>
            <a:pPr algn="just"/>
            <a:r>
              <a:rPr lang="en-US" sz="2800" dirty="0">
                <a:effectLst/>
                <a:latin typeface="Arial" panose="020B0604020202020204" pitchFamily="34" charset="0"/>
                <a:cs typeface="Arial" panose="020B0604020202020204" pitchFamily="34" charset="0"/>
              </a:rPr>
              <a:t>b.is not a must for most companies.</a:t>
            </a:r>
          </a:p>
          <a:p>
            <a:pPr algn="just"/>
            <a:r>
              <a:rPr lang="en-US" sz="2800" dirty="0" err="1">
                <a:effectLst/>
                <a:latin typeface="Arial" panose="020B0604020202020204" pitchFamily="34" charset="0"/>
                <a:cs typeface="Arial" panose="020B0604020202020204" pitchFamily="34" charset="0"/>
              </a:rPr>
              <a:t>c.prevents</a:t>
            </a:r>
            <a:r>
              <a:rPr lang="en-US" sz="2800" dirty="0">
                <a:effectLst/>
                <a:latin typeface="Arial" panose="020B0604020202020204" pitchFamily="34" charset="0"/>
                <a:cs typeface="Arial" panose="020B0604020202020204" pitchFamily="34" charset="0"/>
              </a:rPr>
              <a:t> free communication in the workplace.</a:t>
            </a:r>
          </a:p>
          <a:p>
            <a:pPr algn="just"/>
            <a:r>
              <a:rPr lang="en-US" sz="2800" dirty="0" err="1">
                <a:effectLst/>
                <a:latin typeface="Arial" panose="020B0604020202020204" pitchFamily="34" charset="0"/>
                <a:cs typeface="Arial" panose="020B0604020202020204" pitchFamily="34" charset="0"/>
              </a:rPr>
              <a:t>d.causes</a:t>
            </a:r>
            <a:r>
              <a:rPr lang="en-US" sz="2800" dirty="0">
                <a:effectLst/>
                <a:latin typeface="Arial" panose="020B0604020202020204" pitchFamily="34" charset="0"/>
                <a:cs typeface="Arial" panose="020B0604020202020204" pitchFamily="34" charset="0"/>
              </a:rPr>
              <a:t> unnecessary discussions</a:t>
            </a:r>
            <a:r>
              <a:rPr lang="tr-TR" sz="2800" dirty="0">
                <a:effectLst/>
                <a:latin typeface="Arial" panose="020B0604020202020204" pitchFamily="34" charset="0"/>
                <a:cs typeface="Arial" panose="020B0604020202020204" pitchFamily="34" charset="0"/>
              </a:rPr>
              <a:t>.</a:t>
            </a:r>
            <a:endParaRPr lang="en-US" sz="2800" dirty="0">
              <a:effectLst/>
              <a:latin typeface="Arial" panose="020B0604020202020204" pitchFamily="34" charset="0"/>
              <a:cs typeface="Arial" panose="020B0604020202020204" pitchFamily="34" charset="0"/>
            </a:endParaRPr>
          </a:p>
          <a:p>
            <a:pPr algn="just"/>
            <a:endParaRPr lang="en-US" sz="2000" dirty="0">
              <a:effectLst/>
              <a:latin typeface="Arial" panose="020B0604020202020204" pitchFamily="34" charset="0"/>
              <a:cs typeface="Arial" panose="020B0604020202020204" pitchFamily="34" charset="0"/>
            </a:endParaRPr>
          </a:p>
          <a:p>
            <a:pPr algn="just"/>
            <a:endParaRPr lang="tr-TR" sz="2200" dirty="0">
              <a:effectLst/>
            </a:endParaRPr>
          </a:p>
          <a:p>
            <a:endParaRPr lang="tr-TR" sz="2200" dirty="0">
              <a:effectLst/>
            </a:endParaRPr>
          </a:p>
          <a:p>
            <a:pPr algn="just"/>
            <a:endParaRPr lang="tr-TR" sz="2200" b="1" dirty="0">
              <a:effectLst/>
              <a:latin typeface="Arial" panose="020B0604020202020204" pitchFamily="34" charset="0"/>
              <a:cs typeface="Arial" panose="020B0604020202020204" pitchFamily="34" charset="0"/>
            </a:endParaRPr>
          </a:p>
          <a:p>
            <a:pPr algn="just"/>
            <a:endParaRPr lang="tr-TR" dirty="0">
              <a:effectLst/>
            </a:endParaRPr>
          </a:p>
          <a:p>
            <a:endParaRPr lang="tr-TR" dirty="0"/>
          </a:p>
        </p:txBody>
      </p:sp>
    </p:spTree>
    <p:extLst>
      <p:ext uri="{BB962C8B-B14F-4D97-AF65-F5344CB8AC3E}">
        <p14:creationId xmlns:p14="http://schemas.microsoft.com/office/powerpoint/2010/main" val="144216572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792087"/>
          </a:xfrm>
        </p:spPr>
        <p:txBody>
          <a:bodyPr/>
          <a:lstStyle/>
          <a:p>
            <a:r>
              <a:rPr lang="tr-TR" sz="3600" dirty="0">
                <a:effectLst/>
              </a:rPr>
              <a:t> </a:t>
            </a:r>
            <a:r>
              <a:rPr lang="tr-TR" sz="2800" b="1" dirty="0">
                <a:effectLst/>
                <a:latin typeface="Arial" panose="020B0604020202020204" pitchFamily="34" charset="0"/>
                <a:cs typeface="Arial" panose="020B0604020202020204" pitchFamily="34" charset="0"/>
              </a:rPr>
              <a:t>DIVERSITY MANAGEMENT  IN MARITIME  </a:t>
            </a:r>
            <a:br>
              <a:rPr lang="tr-TR" sz="2800" b="1" dirty="0">
                <a:effectLst/>
              </a:rPr>
            </a:br>
            <a:br>
              <a:rPr lang="tr-TR" sz="2800" dirty="0">
                <a:effectLst/>
              </a:rPr>
            </a:br>
            <a:endParaRPr lang="tr-TR" sz="2800" dirty="0"/>
          </a:p>
        </p:txBody>
      </p:sp>
      <p:sp>
        <p:nvSpPr>
          <p:cNvPr id="3" name="Subtitle 2"/>
          <p:cNvSpPr>
            <a:spLocks noGrp="1"/>
          </p:cNvSpPr>
          <p:nvPr>
            <p:ph type="subTitle" idx="1"/>
          </p:nvPr>
        </p:nvSpPr>
        <p:spPr>
          <a:xfrm>
            <a:off x="395536" y="2204864"/>
            <a:ext cx="7704856" cy="4032448"/>
          </a:xfrm>
        </p:spPr>
        <p:txBody>
          <a:bodyPr/>
          <a:lstStyle/>
          <a:p>
            <a:endParaRPr lang="tr-TR" sz="2400" b="1" dirty="0">
              <a:effectLst/>
              <a:latin typeface="Arial" panose="020B0604020202020204" pitchFamily="34" charset="0"/>
              <a:cs typeface="Arial" panose="020B0604020202020204" pitchFamily="34" charset="0"/>
            </a:endParaRPr>
          </a:p>
          <a:p>
            <a:pPr algn="just"/>
            <a:r>
              <a:rPr lang="tr-TR" sz="2800" dirty="0">
                <a:effectLst/>
                <a:latin typeface="Arial" panose="020B0604020202020204" pitchFamily="34" charset="0"/>
                <a:cs typeface="Arial" panose="020B0604020202020204" pitchFamily="34" charset="0"/>
              </a:rPr>
              <a:t>10.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status</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women</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changes</a:t>
            </a:r>
            <a:r>
              <a:rPr lang="tr-TR" sz="2800" dirty="0">
                <a:effectLst/>
                <a:latin typeface="Arial" panose="020B0604020202020204" pitchFamily="34" charset="0"/>
                <a:cs typeface="Arial" panose="020B0604020202020204" pitchFamily="34" charset="0"/>
              </a:rPr>
              <a:t> in </a:t>
            </a:r>
            <a:r>
              <a:rPr lang="tr-TR" sz="2800" dirty="0" err="1">
                <a:effectLst/>
                <a:latin typeface="Arial" panose="020B0604020202020204" pitchFamily="34" charset="0"/>
                <a:cs typeface="Arial" panose="020B0604020202020204" pitchFamily="34" charset="0"/>
              </a:rPr>
              <a:t>different</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countries</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depending</a:t>
            </a:r>
            <a:r>
              <a:rPr lang="tr-TR" sz="2800" dirty="0">
                <a:effectLst/>
                <a:latin typeface="Arial" panose="020B0604020202020204" pitchFamily="34" charset="0"/>
                <a:cs typeface="Arial" panose="020B0604020202020204" pitchFamily="34" charset="0"/>
              </a:rPr>
              <a:t> on ..</a:t>
            </a:r>
          </a:p>
          <a:p>
            <a:pPr algn="just"/>
            <a:r>
              <a:rPr lang="tr-TR" sz="2800" dirty="0">
                <a:effectLst/>
                <a:latin typeface="Arial" panose="020B0604020202020204" pitchFamily="34" charset="0"/>
                <a:cs typeface="Arial" panose="020B0604020202020204" pitchFamily="34" charset="0"/>
              </a:rPr>
              <a:t>a.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wealth</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country</a:t>
            </a:r>
            <a:endParaRPr lang="tr-TR" sz="2800" dirty="0">
              <a:effectLst/>
              <a:latin typeface="Arial" panose="020B0604020202020204" pitchFamily="34" charset="0"/>
              <a:cs typeface="Arial" panose="020B0604020202020204" pitchFamily="34" charset="0"/>
            </a:endParaRPr>
          </a:p>
          <a:p>
            <a:pPr algn="just"/>
            <a:r>
              <a:rPr lang="tr-TR" sz="2800" dirty="0">
                <a:effectLst/>
                <a:latin typeface="Arial" panose="020B0604020202020204" pitchFamily="34" charset="0"/>
                <a:cs typeface="Arial" panose="020B0604020202020204" pitchFamily="34" charset="0"/>
              </a:rPr>
              <a:t>b.	</a:t>
            </a:r>
            <a:r>
              <a:rPr lang="tr-TR" sz="2800" dirty="0" err="1">
                <a:effectLst/>
                <a:latin typeface="Arial" panose="020B0604020202020204" pitchFamily="34" charset="0"/>
                <a:cs typeface="Arial" panose="020B0604020202020204" pitchFamily="34" charset="0"/>
              </a:rPr>
              <a:t>economic</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social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and</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cultural</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development</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level</a:t>
            </a:r>
            <a:endParaRPr lang="tr-TR" sz="2800" dirty="0">
              <a:effectLst/>
              <a:latin typeface="Arial" panose="020B0604020202020204" pitchFamily="34" charset="0"/>
              <a:cs typeface="Arial" panose="020B0604020202020204" pitchFamily="34" charset="0"/>
            </a:endParaRPr>
          </a:p>
          <a:p>
            <a:pPr algn="just"/>
            <a:r>
              <a:rPr lang="tr-TR" sz="2800" dirty="0">
                <a:effectLst/>
                <a:latin typeface="Arial" panose="020B0604020202020204" pitchFamily="34" charset="0"/>
                <a:cs typeface="Arial" panose="020B0604020202020204" pitchFamily="34" charset="0"/>
              </a:rPr>
              <a:t>c.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training</a:t>
            </a:r>
            <a:r>
              <a:rPr lang="tr-TR" sz="2800" dirty="0">
                <a:effectLst/>
                <a:latin typeface="Arial" panose="020B0604020202020204" pitchFamily="34" charset="0"/>
                <a:cs typeface="Arial" panose="020B0604020202020204" pitchFamily="34" charset="0"/>
              </a:rPr>
              <a:t> men </a:t>
            </a:r>
            <a:r>
              <a:rPr lang="tr-TR" sz="2800" dirty="0" err="1">
                <a:effectLst/>
                <a:latin typeface="Arial" panose="020B0604020202020204" pitchFamily="34" charset="0"/>
                <a:cs typeface="Arial" panose="020B0604020202020204" pitchFamily="34" charset="0"/>
              </a:rPr>
              <a:t>are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given</a:t>
            </a:r>
            <a:r>
              <a:rPr lang="tr-TR" sz="2800" dirty="0">
                <a:effectLst/>
                <a:latin typeface="Arial" panose="020B0604020202020204" pitchFamily="34" charset="0"/>
                <a:cs typeface="Arial" panose="020B0604020202020204" pitchFamily="34" charset="0"/>
              </a:rPr>
              <a:t> at </a:t>
            </a:r>
            <a:r>
              <a:rPr lang="tr-TR" sz="2800" dirty="0" err="1">
                <a:effectLst/>
                <a:latin typeface="Arial" panose="020B0604020202020204" pitchFamily="34" charset="0"/>
                <a:cs typeface="Arial" panose="020B0604020202020204" pitchFamily="34" charset="0"/>
              </a:rPr>
              <a:t>work</a:t>
            </a:r>
            <a:endParaRPr lang="tr-TR" sz="2800" dirty="0">
              <a:effectLst/>
              <a:latin typeface="Arial" panose="020B0604020202020204" pitchFamily="34" charset="0"/>
              <a:cs typeface="Arial" panose="020B0604020202020204" pitchFamily="34" charset="0"/>
            </a:endParaRPr>
          </a:p>
          <a:p>
            <a:pPr algn="just"/>
            <a:r>
              <a:rPr lang="tr-TR" sz="2800" dirty="0">
                <a:effectLst/>
                <a:latin typeface="Arial" panose="020B0604020202020204" pitchFamily="34" charset="0"/>
                <a:cs typeface="Arial" panose="020B0604020202020204" pitchFamily="34" charset="0"/>
              </a:rPr>
              <a:t>d.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religion</a:t>
            </a:r>
            <a:r>
              <a:rPr lang="tr-TR" sz="2800" dirty="0">
                <a:effectLst/>
                <a:latin typeface="Arial" panose="020B0604020202020204" pitchFamily="34" charset="0"/>
                <a:cs typeface="Arial" panose="020B0604020202020204" pitchFamily="34" charset="0"/>
              </a:rPr>
              <a:t> of </a:t>
            </a:r>
            <a:r>
              <a:rPr lang="tr-TR" sz="2800" dirty="0" err="1">
                <a:effectLst/>
                <a:latin typeface="Arial" panose="020B0604020202020204" pitchFamily="34" charset="0"/>
                <a:cs typeface="Arial" panose="020B0604020202020204" pitchFamily="34" charset="0"/>
              </a:rPr>
              <a:t>the</a:t>
            </a:r>
            <a:r>
              <a:rPr lang="tr-TR" sz="2800" dirty="0">
                <a:effectLst/>
                <a:latin typeface="Arial" panose="020B0604020202020204" pitchFamily="34" charset="0"/>
                <a:cs typeface="Arial" panose="020B0604020202020204" pitchFamily="34" charset="0"/>
              </a:rPr>
              <a:t> </a:t>
            </a:r>
            <a:r>
              <a:rPr lang="tr-TR" sz="2800" dirty="0" err="1">
                <a:effectLst/>
                <a:latin typeface="Arial" panose="020B0604020202020204" pitchFamily="34" charset="0"/>
                <a:cs typeface="Arial" panose="020B0604020202020204" pitchFamily="34" charset="0"/>
              </a:rPr>
              <a:t>country</a:t>
            </a:r>
            <a:endParaRPr lang="tr-TR" sz="2800" dirty="0">
              <a:effectLst/>
              <a:latin typeface="Arial" panose="020B0604020202020204" pitchFamily="34" charset="0"/>
              <a:cs typeface="Arial" panose="020B0604020202020204" pitchFamily="34" charset="0"/>
            </a:endParaRPr>
          </a:p>
          <a:p>
            <a:pPr algn="just"/>
            <a:endParaRPr lang="en-US" sz="2000" dirty="0">
              <a:effectLst/>
              <a:latin typeface="Arial" panose="020B0604020202020204" pitchFamily="34" charset="0"/>
              <a:cs typeface="Arial" panose="020B0604020202020204" pitchFamily="34" charset="0"/>
            </a:endParaRPr>
          </a:p>
          <a:p>
            <a:pPr algn="just"/>
            <a:endParaRPr lang="tr-TR" sz="2200" dirty="0">
              <a:effectLst/>
            </a:endParaRPr>
          </a:p>
          <a:p>
            <a:endParaRPr lang="tr-TR" sz="2200" dirty="0">
              <a:effectLst/>
            </a:endParaRPr>
          </a:p>
          <a:p>
            <a:pPr algn="just"/>
            <a:endParaRPr lang="tr-TR" sz="2200" b="1" dirty="0">
              <a:effectLst/>
              <a:latin typeface="Arial" panose="020B0604020202020204" pitchFamily="34" charset="0"/>
              <a:cs typeface="Arial" panose="020B0604020202020204" pitchFamily="34" charset="0"/>
            </a:endParaRPr>
          </a:p>
          <a:p>
            <a:pPr algn="just"/>
            <a:endParaRPr lang="tr-TR" dirty="0">
              <a:effectLst/>
            </a:endParaRPr>
          </a:p>
          <a:p>
            <a:endParaRPr lang="tr-TR" dirty="0"/>
          </a:p>
        </p:txBody>
      </p:sp>
    </p:spTree>
    <p:extLst>
      <p:ext uri="{BB962C8B-B14F-4D97-AF65-F5344CB8AC3E}">
        <p14:creationId xmlns:p14="http://schemas.microsoft.com/office/powerpoint/2010/main" val="1622396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412777"/>
            <a:ext cx="8964488" cy="792087"/>
          </a:xfrm>
        </p:spPr>
        <p:txBody>
          <a:bodyPr/>
          <a:lstStyle/>
          <a:p>
            <a:r>
              <a:rPr lang="en-GB" sz="2600" b="1" dirty="0">
                <a:latin typeface="Arial" pitchFamily="34" charset="0"/>
                <a:cs typeface="Arial" pitchFamily="34" charset="0"/>
              </a:rPr>
              <a:t>GENDER IDENTITY MANAGEMENT and </a:t>
            </a:r>
            <a:r>
              <a:rPr lang="tr-TR" sz="2600" b="1" dirty="0">
                <a:latin typeface="Arial" pitchFamily="34" charset="0"/>
                <a:cs typeface="Arial" pitchFamily="34" charset="0"/>
              </a:rPr>
              <a:t> L</a:t>
            </a:r>
            <a:r>
              <a:rPr lang="en-GB" sz="2600" b="1" dirty="0">
                <a:latin typeface="Arial" pitchFamily="34" charset="0"/>
                <a:cs typeface="Arial" pitchFamily="34" charset="0"/>
              </a:rPr>
              <a:t>EADERSHIP</a:t>
            </a:r>
            <a:br>
              <a:rPr lang="tr-TR" sz="2400" dirty="0"/>
            </a:br>
            <a:br>
              <a:rPr lang="tr-TR" sz="2800" dirty="0">
                <a:effectLst/>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5536" y="2204864"/>
            <a:ext cx="7704856" cy="1800199"/>
          </a:xfrm>
        </p:spPr>
        <p:txBody>
          <a:bodyPr/>
          <a:lstStyle/>
          <a:p>
            <a:r>
              <a:rPr lang="tr-TR" sz="2000" b="1" dirty="0">
                <a:effectLst/>
                <a:latin typeface="Arial" panose="020B0604020202020204" pitchFamily="34" charset="0"/>
                <a:cs typeface="Arial" panose="020B0604020202020204" pitchFamily="34" charset="0"/>
              </a:rPr>
              <a:t>COURSE OBJECTIVES</a:t>
            </a:r>
          </a:p>
          <a:p>
            <a:endParaRPr lang="tr-TR" sz="2000" b="1" dirty="0">
              <a:effectLst/>
            </a:endParaRPr>
          </a:p>
          <a:p>
            <a:pPr marL="342900" lvl="0" indent="-342900" algn="just">
              <a:buFont typeface="Arial" panose="020B0604020202020204" pitchFamily="34" charset="0"/>
              <a:buChar char="•"/>
            </a:pPr>
            <a:r>
              <a:rPr lang="en-GB" sz="2400" dirty="0">
                <a:effectLst/>
                <a:latin typeface="Arial" panose="020B0604020202020204" pitchFamily="34" charset="0"/>
                <a:cs typeface="Arial" panose="020B0604020202020204" pitchFamily="34" charset="0"/>
              </a:rPr>
              <a:t>The importance of the gender diversity in different work environments to increase effectiveness in workplaces with an emphasis on maritime life.</a:t>
            </a:r>
            <a:endParaRPr lang="tr-TR" sz="2400" dirty="0">
              <a:effectLst/>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endParaRPr lang="tr-TR" sz="2400" dirty="0">
              <a:effectLst/>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400" dirty="0">
                <a:effectLst/>
                <a:latin typeface="Arial" panose="020B0604020202020204" pitchFamily="34" charset="0"/>
                <a:cs typeface="Arial" panose="020B0604020202020204" pitchFamily="34" charset="0"/>
              </a:rPr>
              <a:t>Creation of synergy to overcome gender discrimination related problems and using leadership skills to integrate the female in maritime environment.</a:t>
            </a:r>
            <a:endParaRPr lang="tr-TR" b="1" dirty="0">
              <a:effectLst/>
              <a:latin typeface="Arial" panose="020B0604020202020204" pitchFamily="34" charset="0"/>
              <a:cs typeface="Arial" panose="020B0604020202020204" pitchFamily="34" charset="0"/>
            </a:endParaRPr>
          </a:p>
          <a:p>
            <a:endParaRPr lang="tr-TR" b="1" dirty="0">
              <a:effectLst/>
            </a:endParaRPr>
          </a:p>
          <a:p>
            <a:endParaRPr lang="tr-TR" dirty="0">
              <a:effectLst/>
            </a:endParaRPr>
          </a:p>
          <a:p>
            <a:endParaRPr lang="tr-TR" dirty="0"/>
          </a:p>
        </p:txBody>
      </p:sp>
    </p:spTree>
    <p:extLst>
      <p:ext uri="{BB962C8B-B14F-4D97-AF65-F5344CB8AC3E}">
        <p14:creationId xmlns:p14="http://schemas.microsoft.com/office/powerpoint/2010/main" val="14032511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24745"/>
            <a:ext cx="8712968" cy="792087"/>
          </a:xfrm>
        </p:spPr>
        <p:txBody>
          <a:bodyPr/>
          <a:lstStyle/>
          <a:p>
            <a:br>
              <a:rPr lang="tr-TR" sz="2600" b="1" dirty="0">
                <a:latin typeface="Arial" pitchFamily="34" charset="0"/>
                <a:cs typeface="Arial" pitchFamily="34" charset="0"/>
              </a:rPr>
            </a:br>
            <a:r>
              <a:rPr lang="en-GB" sz="2600" b="1" dirty="0">
                <a:latin typeface="Arial" pitchFamily="34" charset="0"/>
                <a:cs typeface="Arial" pitchFamily="34" charset="0"/>
              </a:rPr>
              <a:t>GENDER IDENTITY MANAGEMENT and </a:t>
            </a:r>
            <a:r>
              <a:rPr lang="tr-TR" sz="2600" b="1" dirty="0">
                <a:latin typeface="Arial" pitchFamily="34" charset="0"/>
                <a:cs typeface="Arial" pitchFamily="34" charset="0"/>
              </a:rPr>
              <a:t> </a:t>
            </a:r>
            <a:r>
              <a:rPr lang="en-GB" sz="2600" b="1" dirty="0">
                <a:latin typeface="Arial" pitchFamily="34" charset="0"/>
                <a:cs typeface="Arial" pitchFamily="34" charset="0"/>
              </a:rPr>
              <a:t>LEADERSHIP</a:t>
            </a:r>
            <a:br>
              <a:rPr lang="tr-TR" sz="2400" dirty="0"/>
            </a:br>
            <a:endParaRPr lang="tr-TR" sz="2800" dirty="0"/>
          </a:p>
        </p:txBody>
      </p:sp>
      <p:sp>
        <p:nvSpPr>
          <p:cNvPr id="3" name="Subtitle 2"/>
          <p:cNvSpPr>
            <a:spLocks noGrp="1"/>
          </p:cNvSpPr>
          <p:nvPr>
            <p:ph type="subTitle" idx="1"/>
          </p:nvPr>
        </p:nvSpPr>
        <p:spPr>
          <a:xfrm>
            <a:off x="395536" y="1844824"/>
            <a:ext cx="7704856" cy="4392488"/>
          </a:xfrm>
        </p:spPr>
        <p:txBody>
          <a:bodyPr/>
          <a:lstStyle/>
          <a:p>
            <a:endParaRPr lang="tr-TR" sz="2000" b="1" dirty="0">
              <a:effectLst/>
              <a:latin typeface="Arial" panose="020B0604020202020204" pitchFamily="34" charset="0"/>
              <a:cs typeface="Arial" panose="020B0604020202020204" pitchFamily="34" charset="0"/>
            </a:endParaRPr>
          </a:p>
          <a:p>
            <a:r>
              <a:rPr lang="tr-TR" sz="2000" b="1" dirty="0">
                <a:effectLst/>
                <a:latin typeface="Arial" panose="020B0604020202020204" pitchFamily="34" charset="0"/>
                <a:cs typeface="Arial" panose="020B0604020202020204" pitchFamily="34" charset="0"/>
              </a:rPr>
              <a:t>COURSE LEARNING OUTCOMES</a:t>
            </a:r>
          </a:p>
          <a:p>
            <a:endParaRPr lang="tr-TR" sz="1800" b="1" dirty="0">
              <a:effectLst/>
              <a:latin typeface="Arial" panose="020B0604020202020204" pitchFamily="34" charset="0"/>
              <a:cs typeface="Arial" panose="020B0604020202020204" pitchFamily="34" charset="0"/>
            </a:endParaRPr>
          </a:p>
          <a:p>
            <a:r>
              <a:rPr lang="en-GB" sz="2400" dirty="0">
                <a:effectLst/>
                <a:latin typeface="Arial" panose="020B0604020202020204" pitchFamily="34" charset="0"/>
                <a:cs typeface="Arial" panose="020B0604020202020204" pitchFamily="34" charset="0"/>
              </a:rPr>
              <a:t>Students passing the course successfully will acquire knowledge and skills as listed below and will able to be;</a:t>
            </a:r>
            <a:endParaRPr lang="tr-TR" sz="2400" dirty="0">
              <a:effectLst/>
              <a:latin typeface="Arial" panose="020B0604020202020204" pitchFamily="34" charset="0"/>
              <a:cs typeface="Arial" panose="020B0604020202020204" pitchFamily="34" charset="0"/>
            </a:endParaRPr>
          </a:p>
          <a:p>
            <a:endParaRPr lang="tr-TR" sz="2000" b="1" dirty="0">
              <a:effectLst/>
            </a:endParaRPr>
          </a:p>
          <a:p>
            <a:pPr marL="342900" lvl="0" indent="-342900" algn="just">
              <a:buFont typeface="Arial" panose="020B0604020202020204" pitchFamily="34" charset="0"/>
              <a:buChar char="•"/>
            </a:pPr>
            <a:r>
              <a:rPr lang="en-GB" sz="2400" dirty="0">
                <a:effectLst/>
                <a:latin typeface="Arial" panose="020B0604020202020204" pitchFamily="34" charset="0"/>
                <a:cs typeface="Arial" panose="020B0604020202020204" pitchFamily="34" charset="0"/>
              </a:rPr>
              <a:t>Understand gender discrimination and gender </a:t>
            </a:r>
            <a:r>
              <a:rPr lang="tr-TR" sz="2400" dirty="0">
                <a:effectLst/>
                <a:latin typeface="Arial" panose="020B0604020202020204" pitchFamily="34" charset="0"/>
                <a:cs typeface="Arial" panose="020B0604020202020204" pitchFamily="34" charset="0"/>
              </a:rPr>
              <a:t>d</a:t>
            </a:r>
            <a:r>
              <a:rPr lang="en-GB" sz="2400" dirty="0" err="1">
                <a:effectLst/>
                <a:latin typeface="Arial" panose="020B0604020202020204" pitchFamily="34" charset="0"/>
                <a:cs typeface="Arial" panose="020B0604020202020204" pitchFamily="34" charset="0"/>
              </a:rPr>
              <a:t>iversity</a:t>
            </a:r>
            <a:r>
              <a:rPr lang="en-GB" sz="2400" dirty="0">
                <a:effectLst/>
                <a:latin typeface="Arial" panose="020B0604020202020204" pitchFamily="34" charset="0"/>
                <a:cs typeface="Arial" panose="020B0604020202020204" pitchFamily="34" charset="0"/>
              </a:rPr>
              <a:t> with negative effects in social life and work environment</a:t>
            </a:r>
            <a:endParaRPr lang="tr-TR" sz="2400" dirty="0">
              <a:effectLst/>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GB" sz="2400" dirty="0">
                <a:effectLst/>
                <a:latin typeface="Arial" panose="020B0604020202020204" pitchFamily="34" charset="0"/>
                <a:cs typeface="Arial" panose="020B0604020202020204" pitchFamily="34" charset="0"/>
              </a:rPr>
              <a:t>Practice different tools and methods to overcome gender discrimination</a:t>
            </a:r>
            <a:endParaRPr lang="tr-TR" sz="2400" dirty="0">
              <a:effectLst/>
              <a:latin typeface="Arial" panose="020B0604020202020204" pitchFamily="34" charset="0"/>
              <a:cs typeface="Arial" panose="020B0604020202020204" pitchFamily="34" charset="0"/>
            </a:endParaRPr>
          </a:p>
          <a:p>
            <a:endParaRPr lang="tr-TR" b="1" dirty="0">
              <a:effectLst/>
              <a:latin typeface="Arial" panose="020B0604020202020204" pitchFamily="34" charset="0"/>
              <a:cs typeface="Arial" panose="020B0604020202020204" pitchFamily="34" charset="0"/>
            </a:endParaRPr>
          </a:p>
          <a:p>
            <a:endParaRPr lang="tr-TR" dirty="0">
              <a:effectLst/>
            </a:endParaRPr>
          </a:p>
          <a:p>
            <a:endParaRPr lang="tr-TR" dirty="0"/>
          </a:p>
        </p:txBody>
      </p:sp>
    </p:spTree>
    <p:extLst>
      <p:ext uri="{BB962C8B-B14F-4D97-AF65-F5344CB8AC3E}">
        <p14:creationId xmlns:p14="http://schemas.microsoft.com/office/powerpoint/2010/main" val="19948449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412777"/>
            <a:ext cx="8928992" cy="792087"/>
          </a:xfrm>
        </p:spPr>
        <p:txBody>
          <a:bodyPr/>
          <a:lstStyle/>
          <a:p>
            <a:r>
              <a:rPr lang="tr-TR" sz="3600" dirty="0">
                <a:effectLst/>
              </a:rPr>
              <a:t> </a:t>
            </a:r>
            <a:r>
              <a:rPr lang="en-GB" sz="2600" b="1" dirty="0">
                <a:latin typeface="Arial" pitchFamily="34" charset="0"/>
                <a:cs typeface="Arial" pitchFamily="34" charset="0"/>
              </a:rPr>
              <a:t>GENDER IDENTITY MANAGEMENT and </a:t>
            </a:r>
            <a:r>
              <a:rPr lang="tr-TR" sz="2600" b="1" dirty="0">
                <a:latin typeface="Arial" pitchFamily="34" charset="0"/>
                <a:cs typeface="Arial" pitchFamily="34" charset="0"/>
              </a:rPr>
              <a:t> </a:t>
            </a:r>
            <a:r>
              <a:rPr lang="en-GB" sz="2600" b="1" dirty="0">
                <a:latin typeface="Arial" pitchFamily="34" charset="0"/>
                <a:cs typeface="Arial" pitchFamily="34" charset="0"/>
              </a:rPr>
              <a:t>LEADERSHIP</a:t>
            </a:r>
            <a:br>
              <a:rPr lang="tr-TR" sz="2600" dirty="0"/>
            </a:br>
            <a:endParaRPr lang="tr-TR" sz="2600" dirty="0"/>
          </a:p>
        </p:txBody>
      </p:sp>
      <p:sp>
        <p:nvSpPr>
          <p:cNvPr id="3" name="Subtitle 2"/>
          <p:cNvSpPr>
            <a:spLocks noGrp="1"/>
          </p:cNvSpPr>
          <p:nvPr>
            <p:ph type="subTitle" idx="1"/>
          </p:nvPr>
        </p:nvSpPr>
        <p:spPr>
          <a:xfrm>
            <a:off x="395536" y="2204864"/>
            <a:ext cx="7992888" cy="4032448"/>
          </a:xfrm>
        </p:spPr>
        <p:txBody>
          <a:bodyPr/>
          <a:lstStyle/>
          <a:p>
            <a:r>
              <a:rPr lang="tr-TR" sz="2000" b="1" dirty="0">
                <a:effectLst/>
                <a:latin typeface="Arial" panose="020B0604020202020204" pitchFamily="34" charset="0"/>
                <a:cs typeface="Arial" panose="020B0604020202020204" pitchFamily="34" charset="0"/>
              </a:rPr>
              <a:t>COURSE LEARNING OUTCOMES</a:t>
            </a:r>
          </a:p>
          <a:p>
            <a:pPr lvl="0" algn="just"/>
            <a:endParaRPr lang="tr-TR" sz="2400" dirty="0">
              <a:effectLst/>
            </a:endParaRPr>
          </a:p>
          <a:p>
            <a:pPr marL="342900" lvl="0" indent="-342900" algn="just">
              <a:buFont typeface="Arial" panose="020B0604020202020204" pitchFamily="34" charset="0"/>
              <a:buChar char="•"/>
            </a:pPr>
            <a:r>
              <a:rPr lang="en-GB" sz="2400" dirty="0">
                <a:effectLst/>
              </a:rPr>
              <a:t>Understand and provide a general understanding of gender diversity for work effectiveness.</a:t>
            </a:r>
            <a:endParaRPr lang="tr-TR" sz="2400" dirty="0">
              <a:effectLst/>
            </a:endParaRPr>
          </a:p>
          <a:p>
            <a:pPr lvl="0" algn="just"/>
            <a:endParaRPr lang="tr-TR" sz="2400" dirty="0">
              <a:effectLst/>
            </a:endParaRPr>
          </a:p>
          <a:p>
            <a:pPr marL="342900" indent="-342900" algn="just">
              <a:buFont typeface="Arial" panose="020B0604020202020204" pitchFamily="34" charset="0"/>
              <a:buChar char="•"/>
            </a:pPr>
            <a:r>
              <a:rPr lang="en-GB" sz="2400" dirty="0">
                <a:effectLst/>
              </a:rPr>
              <a:t>Use leadership abilities to ensure abolish gender discrimination and enhance gender diversity in maritime professions</a:t>
            </a:r>
            <a:endParaRPr lang="tr-TR" b="1" dirty="0">
              <a:effectLst/>
              <a:latin typeface="Arial" panose="020B0604020202020204" pitchFamily="34" charset="0"/>
              <a:cs typeface="Arial" panose="020B0604020202020204" pitchFamily="34" charset="0"/>
            </a:endParaRPr>
          </a:p>
          <a:p>
            <a:endParaRPr lang="tr-TR" dirty="0">
              <a:effectLst/>
            </a:endParaRPr>
          </a:p>
          <a:p>
            <a:endParaRPr lang="tr-TR" dirty="0"/>
          </a:p>
        </p:txBody>
      </p:sp>
    </p:spTree>
    <p:extLst>
      <p:ext uri="{BB962C8B-B14F-4D97-AF65-F5344CB8AC3E}">
        <p14:creationId xmlns:p14="http://schemas.microsoft.com/office/powerpoint/2010/main" val="31444404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864095"/>
          </a:xfrm>
        </p:spPr>
        <p:txBody>
          <a:bodyPr/>
          <a:lstStyle/>
          <a:p>
            <a:pPr algn="ctr">
              <a:lnSpc>
                <a:spcPct val="150000"/>
              </a:lnSpc>
            </a:pPr>
            <a:r>
              <a:rPr lang="en-GB" sz="3200" b="1" dirty="0">
                <a:effectLst/>
                <a:latin typeface="Arial" panose="020B0604020202020204" pitchFamily="34" charset="0"/>
                <a:cs typeface="Arial" panose="020B0604020202020204" pitchFamily="34" charset="0"/>
              </a:rPr>
              <a:t>GENDER IDENTITY MANAGEMENT AND LEADERSHIP</a:t>
            </a:r>
            <a:br>
              <a:rPr lang="tr-TR" sz="3200" dirty="0">
                <a:effectLst/>
              </a:rPr>
            </a:br>
            <a:r>
              <a:rPr lang="tr-TR" sz="2000" b="1" dirty="0">
                <a:effectLst/>
                <a:latin typeface="Arial" panose="020B0604020202020204" pitchFamily="34" charset="0"/>
                <a:cs typeface="Arial" panose="020B0604020202020204" pitchFamily="34" charset="0"/>
              </a:rPr>
              <a:t>CHAPTER I </a:t>
            </a:r>
            <a:br>
              <a:rPr lang="tr-TR" sz="4000" b="1" dirty="0">
                <a:effectLst/>
                <a:latin typeface="Arial" panose="020B0604020202020204" pitchFamily="34" charset="0"/>
                <a:cs typeface="Arial" panose="020B0604020202020204" pitchFamily="34" charset="0"/>
              </a:rPr>
            </a:br>
            <a:r>
              <a:rPr lang="tr-TR" sz="2800" b="1" dirty="0">
                <a:latin typeface="Arial" panose="020B0604020202020204" pitchFamily="34" charset="0"/>
                <a:cs typeface="Arial" panose="020B0604020202020204" pitchFamily="34" charset="0"/>
              </a:rPr>
              <a:t> DIVERSITY and DIVERSITY MANAGEMENT </a:t>
            </a:r>
            <a:br>
              <a:rPr lang="tr-TR" sz="2800" dirty="0">
                <a:effectLst/>
                <a:latin typeface="Arial" panose="020B0604020202020204" pitchFamily="34" charset="0"/>
                <a:cs typeface="Arial" panose="020B0604020202020204" pitchFamily="34" charset="0"/>
              </a:rPr>
            </a:br>
            <a:r>
              <a:rPr lang="tr-TR" sz="2800" b="1" dirty="0">
                <a:effectLst/>
                <a:latin typeface="Arial" panose="020B0604020202020204" pitchFamily="34" charset="0"/>
                <a:cs typeface="Arial" panose="020B0604020202020204" pitchFamily="34" charset="0"/>
              </a:rPr>
              <a:t>  </a:t>
            </a:r>
            <a:br>
              <a:rPr lang="tr-TR" sz="2800" b="1" dirty="0">
                <a:effectLst/>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4149080"/>
            <a:ext cx="6985000" cy="1949449"/>
          </a:xfrm>
          <a:prstGeom prst="rect">
            <a:avLst/>
          </a:prstGeom>
        </p:spPr>
      </p:pic>
    </p:spTree>
    <p:extLst>
      <p:ext uri="{BB962C8B-B14F-4D97-AF65-F5344CB8AC3E}">
        <p14:creationId xmlns:p14="http://schemas.microsoft.com/office/powerpoint/2010/main" val="12249346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990656" cy="4752527"/>
          </a:xfrm>
        </p:spPr>
        <p:txBody>
          <a:bodyPr/>
          <a:lstStyle/>
          <a:p>
            <a:pPr lvl="3">
              <a:lnSpc>
                <a:spcPct val="150000"/>
              </a:lnSpc>
            </a:pPr>
            <a:r>
              <a:rPr lang="tr-TR" sz="3600" dirty="0">
                <a:effectLst/>
              </a:rPr>
              <a:t> </a:t>
            </a:r>
            <a:r>
              <a:rPr lang="tr-TR" sz="2800" b="1" dirty="0">
                <a:effectLst/>
                <a:latin typeface="Arial" panose="020B0604020202020204" pitchFamily="34" charset="0"/>
                <a:cs typeface="Arial" panose="020B0604020202020204" pitchFamily="34" charset="0"/>
              </a:rPr>
              <a:t>DIVERSITY and DIVERSITY MANAGEMENT  </a:t>
            </a:r>
            <a:br>
              <a:rPr lang="tr-TR" sz="2800" b="1" dirty="0">
                <a:effectLst/>
              </a:rPr>
            </a:br>
            <a:r>
              <a:rPr lang="en-US" sz="2800" dirty="0"/>
              <a:t>1.1	</a:t>
            </a:r>
            <a:r>
              <a:rPr lang="en-US" sz="2800" dirty="0">
                <a:latin typeface="Arial" panose="020B0604020202020204" pitchFamily="34" charset="0"/>
                <a:cs typeface="Arial" panose="020B0604020202020204" pitchFamily="34" charset="0"/>
              </a:rPr>
              <a:t>Diversity </a:t>
            </a:r>
            <a:br>
              <a:rPr lang="en-US"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1.1.1	 Effects </a:t>
            </a:r>
            <a:r>
              <a:rPr lang="tr-TR" sz="2400" dirty="0">
                <a:latin typeface="Arial" panose="020B0604020202020204" pitchFamily="34" charset="0"/>
                <a:cs typeface="Arial" panose="020B0604020202020204" pitchFamily="34" charset="0"/>
              </a:rPr>
              <a:t>of </a:t>
            </a:r>
            <a:r>
              <a:rPr lang="en-US" sz="2400" dirty="0">
                <a:latin typeface="Arial" panose="020B0604020202020204" pitchFamily="34" charset="0"/>
                <a:cs typeface="Arial" panose="020B0604020202020204" pitchFamily="34" charset="0"/>
              </a:rPr>
              <a:t>Diversity</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1.1.1.1  Advantages of Diversity in Workplace</a:t>
            </a:r>
            <a:br>
              <a:rPr lang="tr-TR" sz="2000" dirty="0">
                <a:latin typeface="Arial" panose="020B0604020202020204" pitchFamily="34" charset="0"/>
                <a:cs typeface="Arial" panose="020B0604020202020204" pitchFamily="34" charset="0"/>
              </a:rPr>
            </a:br>
            <a:r>
              <a:rPr lang="tr-TR" sz="2000" dirty="0">
                <a:latin typeface="Arial" panose="020B0604020202020204" pitchFamily="34" charset="0"/>
                <a:cs typeface="Arial" panose="020B0604020202020204" pitchFamily="34" charset="0"/>
              </a:rPr>
              <a:t>		1.1.1.2	Disadvantages of Diversity in Workplace</a:t>
            </a:r>
            <a:br>
              <a:rPr lang="tr-TR" sz="20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1.2 	Diversity Management</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1.2.1	Strategies to Promote Diversity</a:t>
            </a:r>
            <a:br>
              <a:rPr lang="tr-TR" sz="2400"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0213634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990656" cy="4752527"/>
          </a:xfrm>
        </p:spPr>
        <p:txBody>
          <a:bodyPr/>
          <a:lstStyle/>
          <a:p>
            <a:pPr lvl="3">
              <a:lnSpc>
                <a:spcPct val="150000"/>
              </a:lnSpc>
            </a:pPr>
            <a:r>
              <a:rPr lang="tr-TR" sz="3600" dirty="0">
                <a:effectLst/>
              </a:rPr>
              <a:t> </a:t>
            </a:r>
            <a:r>
              <a:rPr lang="tr-TR" sz="2800" b="1" dirty="0">
                <a:effectLst/>
                <a:latin typeface="Arial" panose="020B0604020202020204" pitchFamily="34" charset="0"/>
                <a:cs typeface="Arial" panose="020B0604020202020204" pitchFamily="34" charset="0"/>
              </a:rPr>
              <a:t>DIVERSITY and DIVERSITY MANAGEMENT  </a:t>
            </a:r>
            <a:br>
              <a:rPr lang="tr-TR" sz="2800" b="1" dirty="0">
                <a:effectLst/>
              </a:rPr>
            </a:br>
            <a:br>
              <a:rPr lang="en-US" sz="2800" dirty="0"/>
            </a:br>
            <a:r>
              <a:rPr lang="tr-TR" sz="2800" dirty="0">
                <a:latin typeface="Arial" panose="020B0604020202020204" pitchFamily="34" charset="0"/>
                <a:cs typeface="Arial" panose="020B0604020202020204" pitchFamily="34" charset="0"/>
              </a:rPr>
              <a:t>1.3 	Gender Discrimination Problem</a:t>
            </a:r>
            <a:br>
              <a:rPr lang="tr-TR" sz="28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	1.3.1 Gender Discrimination and Woman 	Seafarers</a:t>
            </a:r>
            <a:br>
              <a:rPr lang="tr-TR" sz="2400" dirty="0"/>
            </a:br>
            <a:br>
              <a:rPr lang="en-US" sz="2400"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021363429"/>
      </p:ext>
    </p:extLst>
  </p:cSld>
  <p:clrMapOvr>
    <a:masterClrMapping/>
  </p:clrMapOvr>
  <p:transition/>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26085</TotalTime>
  <Words>3110</Words>
  <Application>Microsoft Office PowerPoint</Application>
  <PresentationFormat>On-screen Show (4:3)</PresentationFormat>
  <Paragraphs>398</Paragraphs>
  <Slides>39</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Bookman Old Style</vt:lpstr>
      <vt:lpstr>Calibri</vt:lpstr>
      <vt:lpstr>Tahoma</vt:lpstr>
      <vt:lpstr>Wingdings</vt:lpstr>
      <vt:lpstr>Ocean</vt:lpstr>
      <vt:lpstr>PowerPoint Presentation</vt:lpstr>
      <vt:lpstr>PowerPoint Presentation</vt:lpstr>
      <vt:lpstr> GENDER IDENTITY MANAGEMENT and  LEADERSHIP    </vt:lpstr>
      <vt:lpstr>GENDER IDENTITY MANAGEMENT and  LEADERSHIP  </vt:lpstr>
      <vt:lpstr> GENDER IDENTITY MANAGEMENT and  LEADERSHIP </vt:lpstr>
      <vt:lpstr> GENDER IDENTITY MANAGEMENT and  LEADERSHIP </vt:lpstr>
      <vt:lpstr>GENDER IDENTITY MANAGEMENT AND LEADERSHIP CHAPTER I   DIVERSITY and DIVERSITY MANAGEMENT     </vt:lpstr>
      <vt:lpstr> DIVERSITY and DIVERSITY MANAGEMENT   1.1 Diversity   1.1.1  Effects of Diversity   1.1.1.1  Advantages of Diversity in Workplace   1.1.1.2 Disadvantages of Diversity in Workplace 1.2  Diversity Management  1.2.1 Strategies to Promote Diversity  </vt:lpstr>
      <vt:lpstr> DIVERSITY and DIVERSITY MANAGEMENT    1.3  Gender Discrimination Problem  1.3.1 Gender Discrimination and Woman  Seafarers   </vt:lpstr>
      <vt:lpstr> DIVERSITY and DIVERSITY MANAGEMENT</vt:lpstr>
      <vt:lpstr> DIVERSITY and DIVERSITY MANAGEMENT</vt:lpstr>
      <vt:lpstr>1.1 Diversity   What is Diversity? </vt:lpstr>
      <vt:lpstr> 1.1.1 Effects of Diversity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DIVERSITY MANAGEMENT  IN MARITIME    </vt:lpstr>
      <vt:lpstr> DIVERSITY MANAGEMENT  IN MARITIME    </vt:lpstr>
      <vt:lpstr> DIVERSITY MANAGEMENT  IN MARITIME    </vt:lpstr>
      <vt:lpstr> DIVERSITY MANAGEMENT  IN MARITIME    </vt:lpstr>
      <vt:lpstr> DIVERSITY MANAGEMENT  IN MARITIME    </vt:lpstr>
      <vt:lpstr> DIVERSITY MANAGEMENT  IN MARITIME    </vt:lpstr>
      <vt:lpstr> DIVERSITY MANAGEMENT  IN MARITIME    </vt:lpstr>
      <vt:lpstr> DIVERSITY MANAGEMENT  IN MARITIME    </vt:lpstr>
      <vt:lpstr> DIVERSITY MANAGEMENT  IN MARITIME    </vt:lpstr>
    </vt:vector>
  </TitlesOfParts>
  <Company>Tüdev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Taner Albayrak</dc:creator>
  <cp:lastModifiedBy>Catalin Popa</cp:lastModifiedBy>
  <cp:revision>1201</cp:revision>
  <dcterms:created xsi:type="dcterms:W3CDTF">2000-03-29T11:13:49Z</dcterms:created>
  <dcterms:modified xsi:type="dcterms:W3CDTF">2019-06-22T09:31:03Z</dcterms:modified>
</cp:coreProperties>
</file>