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308" r:id="rId2"/>
    <p:sldId id="312" r:id="rId3"/>
    <p:sldId id="316" r:id="rId4"/>
    <p:sldId id="309" r:id="rId5"/>
    <p:sldId id="310" r:id="rId6"/>
    <p:sldId id="313" r:id="rId7"/>
    <p:sldId id="315" r:id="rId8"/>
    <p:sldId id="314" r:id="rId9"/>
    <p:sldId id="362" r:id="rId10"/>
    <p:sldId id="317" r:id="rId11"/>
    <p:sldId id="318" r:id="rId12"/>
    <p:sldId id="319" r:id="rId13"/>
    <p:sldId id="320" r:id="rId14"/>
    <p:sldId id="321" r:id="rId15"/>
    <p:sldId id="322" r:id="rId16"/>
    <p:sldId id="323" r:id="rId17"/>
    <p:sldId id="324" r:id="rId18"/>
    <p:sldId id="325" r:id="rId19"/>
    <p:sldId id="326" r:id="rId20"/>
    <p:sldId id="327" r:id="rId21"/>
    <p:sldId id="328" r:id="rId22"/>
    <p:sldId id="329" r:id="rId23"/>
    <p:sldId id="330" r:id="rId24"/>
    <p:sldId id="331" r:id="rId25"/>
    <p:sldId id="332" r:id="rId26"/>
    <p:sldId id="333" r:id="rId27"/>
    <p:sldId id="334" r:id="rId28"/>
    <p:sldId id="335"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 id="350"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06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4C2A7C-C859-4802-A9B5-5D977F195A3E}" type="datetimeFigureOut">
              <a:rPr lang="ro-RO" smtClean="0"/>
              <a:t>13.11.2025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268446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2A7C-C859-4802-A9B5-5D977F195A3E}" type="datetimeFigureOut">
              <a:rPr lang="ro-RO" smtClean="0"/>
              <a:t>13.11.2025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387443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2A7C-C859-4802-A9B5-5D977F195A3E}" type="datetimeFigureOut">
              <a:rPr lang="ro-RO" smtClean="0"/>
              <a:t>13.11.2025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2932184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4C2A7C-C859-4802-A9B5-5D977F195A3E}" type="datetimeFigureOut">
              <a:rPr lang="ro-RO" smtClean="0"/>
              <a:t>13.11.2025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278099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4C2A7C-C859-4802-A9B5-5D977F195A3E}" type="datetimeFigureOut">
              <a:rPr lang="ro-RO" smtClean="0"/>
              <a:t>13.11.2025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262701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4C2A7C-C859-4802-A9B5-5D977F195A3E}" type="datetimeFigureOut">
              <a:rPr lang="ro-RO" smtClean="0"/>
              <a:t>13.11.2025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102024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A4C2A7C-C859-4802-A9B5-5D977F195A3E}" type="datetimeFigureOut">
              <a:rPr lang="ro-RO" smtClean="0"/>
              <a:t>13.11.2025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99469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4C2A7C-C859-4802-A9B5-5D977F195A3E}" type="datetimeFigureOut">
              <a:rPr lang="ro-RO" smtClean="0"/>
              <a:t>13.11.2025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48133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C2A7C-C859-4802-A9B5-5D977F195A3E}" type="datetimeFigureOut">
              <a:rPr lang="ro-RO" smtClean="0"/>
              <a:t>13.11.2025</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2512519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4C2A7C-C859-4802-A9B5-5D977F195A3E}" type="datetimeFigureOut">
              <a:rPr lang="ro-RO" smtClean="0"/>
              <a:t>13.11.2025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189525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A4C2A7C-C859-4802-A9B5-5D977F195A3E}" type="datetimeFigureOut">
              <a:rPr lang="ro-RO" smtClean="0"/>
              <a:t>13.11.2025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87D03F-6E53-4CCD-9A62-A9DFA3A3F59F}" type="slidenum">
              <a:rPr lang="ro-RO" smtClean="0"/>
              <a:t>‹#›</a:t>
            </a:fld>
            <a:endParaRPr lang="ro-RO"/>
          </a:p>
        </p:txBody>
      </p:sp>
    </p:spTree>
    <p:extLst>
      <p:ext uri="{BB962C8B-B14F-4D97-AF65-F5344CB8AC3E}">
        <p14:creationId xmlns:p14="http://schemas.microsoft.com/office/powerpoint/2010/main" val="39697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4C2A7C-C859-4802-A9B5-5D977F195A3E}" type="datetimeFigureOut">
              <a:rPr lang="ro-RO" smtClean="0"/>
              <a:t>13.11.2025</a:t>
            </a:fld>
            <a:endParaRPr lang="ro-R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87D03F-6E53-4CCD-9A62-A9DFA3A3F59F}" type="slidenum">
              <a:rPr lang="ro-RO" smtClean="0"/>
              <a:t>‹#›</a:t>
            </a:fld>
            <a:endParaRPr lang="ro-RO"/>
          </a:p>
        </p:txBody>
      </p:sp>
    </p:spTree>
    <p:extLst>
      <p:ext uri="{BB962C8B-B14F-4D97-AF65-F5344CB8AC3E}">
        <p14:creationId xmlns:p14="http://schemas.microsoft.com/office/powerpoint/2010/main" val="3193064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18B9692E-6064-8558-29AD-3AA0F3572CFB}"/>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D0C96BE2-4BD2-1091-1160-6855A653B5E0}"/>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B459FD3-2179-9298-1537-F47F1C9D0472}"/>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AFD102F7-9A39-8C2E-D8A9-6A75EB6B412A}"/>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3009B5C-9384-AAC8-DAB1-048AE88647D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4AD9420D-EFF1-E66D-D2C8-C03D0C4A66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7381F8E-EA18-0E61-3F5C-67A3A691F72E}"/>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sp>
        <p:nvSpPr>
          <p:cNvPr id="30" name="TextBox 29">
            <a:extLst>
              <a:ext uri="{FF2B5EF4-FFF2-40B4-BE49-F238E27FC236}">
                <a16:creationId xmlns:a16="http://schemas.microsoft.com/office/drawing/2014/main" id="{DA711A02-E7F7-91A7-49CA-CB11FD1335F5}"/>
              </a:ext>
            </a:extLst>
          </p:cNvPr>
          <p:cNvSpPr txBox="1"/>
          <p:nvPr/>
        </p:nvSpPr>
        <p:spPr>
          <a:xfrm>
            <a:off x="629264" y="2456939"/>
            <a:ext cx="7885472" cy="2744341"/>
          </a:xfrm>
          <a:prstGeom prst="rect">
            <a:avLst/>
          </a:prstGeom>
          <a:noFill/>
        </p:spPr>
        <p:txBody>
          <a:bodyPr wrap="square">
            <a:spAutoFit/>
          </a:bodyPr>
          <a:lstStyle/>
          <a:p>
            <a:pPr marL="0" marR="0" lvl="0" indent="0" algn="ctr" defTabSz="457200" rtl="0" eaLnBrk="1" fontAlgn="auto" latinLnBrk="0" hangingPunct="1">
              <a:lnSpc>
                <a:spcPct val="150000"/>
              </a:lnSpc>
              <a:spcBef>
                <a:spcPts val="0"/>
              </a:spcBef>
              <a:spcAft>
                <a:spcPts val="1000"/>
              </a:spcAft>
              <a:buClrTx/>
              <a:buSzTx/>
              <a:buFontTx/>
              <a:buNone/>
              <a:tabLst/>
              <a:defRPr/>
            </a:pPr>
            <a:endParaRPr kumimoji="0" lang="ro-RO" sz="2400" b="0" i="0" u="none" strike="noStrike" kern="1200" cap="none" spc="0" normalizeH="0" baseline="0" noProof="0" dirty="0">
              <a:ln>
                <a:noFill/>
              </a:ln>
              <a:solidFill>
                <a:srgbClr val="2B229E"/>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3200" b="1" dirty="0">
                <a:solidFill>
                  <a:srgbClr val="4472C4"/>
                </a:solidFill>
                <a:latin typeface="Times New Roman" panose="02020603050405020304" pitchFamily="18" charset="0"/>
                <a:ea typeface="Calibri" panose="020F0502020204030204" pitchFamily="34" charset="0"/>
              </a:rPr>
              <a:t>Green Transition in Blue Galleys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3200" b="1" dirty="0">
                <a:solidFill>
                  <a:srgbClr val="4472C4"/>
                </a:solidFill>
                <a:latin typeface="Times New Roman" panose="02020603050405020304" pitchFamily="18" charset="0"/>
                <a:ea typeface="Calibri" panose="020F0502020204030204" pitchFamily="34" charset="0"/>
              </a:rPr>
              <a:t>Module </a:t>
            </a:r>
            <a:r>
              <a:rPr lang="el-GR" sz="3200" b="1" dirty="0">
                <a:solidFill>
                  <a:srgbClr val="4472C4"/>
                </a:solidFill>
                <a:latin typeface="Times New Roman" panose="02020603050405020304" pitchFamily="18" charset="0"/>
                <a:ea typeface="Calibri" panose="020F0502020204030204" pitchFamily="34" charset="0"/>
              </a:rPr>
              <a:t>3</a:t>
            </a:r>
            <a:r>
              <a:rPr lang="en-US" sz="3200" b="1" dirty="0">
                <a:solidFill>
                  <a:srgbClr val="4472C4"/>
                </a:solidFill>
                <a:latin typeface="Times New Roman" panose="02020603050405020304" pitchFamily="18" charset="0"/>
                <a:ea typeface="Calibri" panose="020F0502020204030204" pitchFamily="34" charset="0"/>
              </a:rPr>
              <a:t> : Waste reduction and Management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ro-RO" sz="3200" b="1" i="0" u="none" strike="noStrike" kern="1200" cap="none" spc="0" normalizeH="0" baseline="0" noProof="0" dirty="0">
              <a:ln>
                <a:noFill/>
              </a:ln>
              <a:solidFill>
                <a:srgbClr val="4472C4"/>
              </a:solidFill>
              <a:effectLst/>
              <a:uLnTx/>
              <a:uFillTx/>
              <a:latin typeface="Times New Roman" panose="02020603050405020304" pitchFamily="18" charset="0"/>
              <a:ea typeface="Calibri" panose="020F0502020204030204" pitchFamily="34" charset="0"/>
              <a:cs typeface="+mn-cs"/>
            </a:endParaRPr>
          </a:p>
        </p:txBody>
      </p:sp>
      <p:pic>
        <p:nvPicPr>
          <p:cNvPr id="3" name="Picture 2">
            <a:extLst>
              <a:ext uri="{FF2B5EF4-FFF2-40B4-BE49-F238E27FC236}">
                <a16:creationId xmlns:a16="http://schemas.microsoft.com/office/drawing/2014/main" id="{7AB896D3-5AB3-5EA5-2840-20B5DAFEED2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62D5C2EE-BF62-6A7A-4967-3BB63107FED7}"/>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6EE98C28-27E5-4015-221F-CC1B897B60A1}"/>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AE5BF4A6-5957-08DB-1934-BABAF3FB715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52B21BB7-7C4D-019E-2B1D-8AF0CC6B554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22C4691-35E4-A5A9-0954-7D6B318D9F9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60EF569C-B7B9-5402-9510-889E99A358E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8A74367-A032-23BC-E011-516C85BB11BE}"/>
              </a:ext>
            </a:extLst>
          </p:cNvPr>
          <p:cNvSpPr>
            <a:spLocks noGrp="1"/>
          </p:cNvSpPr>
          <p:nvPr>
            <p:ph type="ctrTitle"/>
          </p:nvPr>
        </p:nvSpPr>
        <p:spPr>
          <a:xfrm>
            <a:off x="1375835" y="861041"/>
            <a:ext cx="6368830" cy="606528"/>
          </a:xfrm>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Tree>
    <p:extLst>
      <p:ext uri="{BB962C8B-B14F-4D97-AF65-F5344CB8AC3E}">
        <p14:creationId xmlns:p14="http://schemas.microsoft.com/office/powerpoint/2010/main" val="349920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70F0E-4A5E-A2B6-1E90-F2D0C8D48A1B}"/>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6B550663-9FE9-E32F-90AD-8E283702453B}"/>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0B6959E5-ED35-2A08-27A8-A240782FE474}"/>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5BD332AC-493A-7A6C-CEBC-2D8EB381C9C7}"/>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4257740B-56E5-1971-1127-2C861A6FE7C0}"/>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AAD81182-59FB-F717-0A9E-81FE46572B65}"/>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E90EDF61-729A-8510-2698-1BFA5895A2B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1110F861-AC2A-0D9B-7632-67E0DB3A829C}"/>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CE66AE66-3D3F-3F88-6B9F-4BEE6C78E71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A4C89E4F-0FA7-3866-D29C-DE75B098A1E6}"/>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9847E064-63F9-AB7F-2546-DC598762533B}"/>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E910FD5C-03B2-65A4-61CD-DF7E0F900082}"/>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D5C155FB-F559-721F-DD6D-0BE9C7C37235}"/>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DE573063-9033-93D3-AEDA-AEF8E2B05333}"/>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9CC26C90-E993-BD5C-94EA-D133118E07AC}"/>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9CA75097-A10B-42C0-6C79-36C7D7669A3E}"/>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792DA7F6-556D-D88C-A961-60A8FB5C6C28}"/>
              </a:ext>
            </a:extLst>
          </p:cNvPr>
          <p:cNvSpPr>
            <a:spLocks noGrp="1"/>
          </p:cNvSpPr>
          <p:nvPr>
            <p:ph idx="1"/>
          </p:nvPr>
        </p:nvSpPr>
        <p:spPr/>
        <p:txBody>
          <a:bodyPr/>
          <a:lstStyle/>
          <a:p>
            <a:pPr>
              <a:buNone/>
            </a:pPr>
            <a:r>
              <a:rPr lang="en-US" b="1" dirty="0"/>
              <a:t>Reducing Single-Use Plastics</a:t>
            </a:r>
          </a:p>
          <a:p>
            <a:pPr>
              <a:buFont typeface="Arial" panose="020B0604020202020204" pitchFamily="34" charset="0"/>
              <a:buChar char="•"/>
            </a:pPr>
            <a:r>
              <a:rPr lang="en-US" dirty="0"/>
              <a:t>Install freshwater refill stations.</a:t>
            </a:r>
          </a:p>
          <a:p>
            <a:pPr marL="742950" lvl="1" indent="-285750">
              <a:buFont typeface="Arial" panose="020B0604020202020204" pitchFamily="34" charset="0"/>
              <a:buChar char="•"/>
            </a:pPr>
            <a:r>
              <a:rPr lang="en-US" dirty="0"/>
              <a:t>Eliminates bottled water need.</a:t>
            </a:r>
          </a:p>
          <a:p>
            <a:pPr>
              <a:buFont typeface="Arial" panose="020B0604020202020204" pitchFamily="34" charset="0"/>
              <a:buChar char="•"/>
            </a:pPr>
            <a:r>
              <a:rPr lang="en-US" dirty="0"/>
              <a:t>Provide reusable cups and cutlery.</a:t>
            </a:r>
          </a:p>
          <a:p>
            <a:pPr marL="742950" lvl="1" indent="-285750">
              <a:buFont typeface="Arial" panose="020B0604020202020204" pitchFamily="34" charset="0"/>
              <a:buChar char="•"/>
            </a:pPr>
            <a:r>
              <a:rPr lang="en-US" dirty="0"/>
              <a:t>Reduce galley waste volume.</a:t>
            </a:r>
          </a:p>
          <a:p>
            <a:pPr>
              <a:buFont typeface="Arial" panose="020B0604020202020204" pitchFamily="34" charset="0"/>
              <a:buChar char="•"/>
            </a:pPr>
            <a:r>
              <a:rPr lang="en-US" dirty="0"/>
              <a:t>Purchase supplies in bulk.</a:t>
            </a:r>
          </a:p>
          <a:p>
            <a:pPr marL="742950" lvl="1" indent="-285750">
              <a:buFont typeface="Arial" panose="020B0604020202020204" pitchFamily="34" charset="0"/>
              <a:buChar char="•"/>
            </a:pPr>
            <a:r>
              <a:rPr lang="en-US" dirty="0"/>
              <a:t>Avoid individual packaging.</a:t>
            </a:r>
          </a:p>
          <a:p>
            <a:pPr>
              <a:buFont typeface="Arial" panose="020B0604020202020204" pitchFamily="34" charset="0"/>
              <a:buChar char="•"/>
            </a:pPr>
            <a:r>
              <a:rPr lang="en-US" dirty="0"/>
              <a:t>Train crew about plastic impacts.</a:t>
            </a:r>
          </a:p>
          <a:p>
            <a:pPr marL="742950" lvl="1" indent="-285750">
              <a:buFont typeface="Arial" panose="020B0604020202020204" pitchFamily="34" charset="0"/>
              <a:buChar char="•"/>
            </a:pPr>
            <a:r>
              <a:rPr lang="en-US" dirty="0"/>
              <a:t>Awareness drives </a:t>
            </a:r>
            <a:r>
              <a:rPr lang="en-US" dirty="0" err="1"/>
              <a:t>behaviour</a:t>
            </a:r>
            <a:r>
              <a:rPr lang="en-US" dirty="0"/>
              <a:t> change.</a:t>
            </a:r>
          </a:p>
          <a:p>
            <a:pPr marL="0" indent="0" algn="ctr">
              <a:buNone/>
            </a:pPr>
            <a:endParaRPr lang="el-GR" dirty="0"/>
          </a:p>
        </p:txBody>
      </p:sp>
    </p:spTree>
    <p:extLst>
      <p:ext uri="{BB962C8B-B14F-4D97-AF65-F5344CB8AC3E}">
        <p14:creationId xmlns:p14="http://schemas.microsoft.com/office/powerpoint/2010/main" val="2534674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B3A9B-A88D-1C69-6FA7-E514AEAC87D9}"/>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581E3562-F234-54F4-DB0E-FB77298ADB82}"/>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0090016B-D71C-6215-7CAE-CA60DDEE5186}"/>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CF4C4941-7631-EA25-0804-4DFBAD98B4DE}"/>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E426400F-293D-6C32-0680-134C974E90ED}"/>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475DCCAA-F2A8-7DA5-D5DD-F6C79C37FC3A}"/>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BCFD4602-60C9-B182-CB05-D4E0E42BAB2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6CA3CF70-95CD-754A-E351-CA3E3C7CA655}"/>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97E2E625-6F70-8413-718B-6E6248E91ED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B4617BF4-07E3-A1B8-A79E-BFD11B684D68}"/>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4948F2EC-31F4-FB9D-6BEE-194468E4F37E}"/>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F5110B3E-A866-8937-2E20-8C2F0ED5E13D}"/>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90923950-B47B-828E-6CC4-101FA3A1474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64B82953-D845-CB8B-1909-6DE67645EE2C}"/>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28D533E9-02DC-C9AB-3BB0-586CD421E330}"/>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A4C7AFCE-EDC5-85A7-0D6F-0006C35A7D42}"/>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26F57022-5170-0A4F-7B50-B961586A7CB6}"/>
              </a:ext>
            </a:extLst>
          </p:cNvPr>
          <p:cNvSpPr>
            <a:spLocks noGrp="1"/>
          </p:cNvSpPr>
          <p:nvPr>
            <p:ph idx="1"/>
          </p:nvPr>
        </p:nvSpPr>
        <p:spPr/>
        <p:txBody>
          <a:bodyPr/>
          <a:lstStyle/>
          <a:p>
            <a:pPr>
              <a:buNone/>
            </a:pPr>
            <a:r>
              <a:rPr lang="en-US" b="1" dirty="0"/>
              <a:t>Reusable Products Onboard</a:t>
            </a:r>
          </a:p>
          <a:p>
            <a:pPr>
              <a:buFont typeface="Arial" panose="020B0604020202020204" pitchFamily="34" charset="0"/>
              <a:buChar char="•"/>
            </a:pPr>
            <a:r>
              <a:rPr lang="en-US" dirty="0"/>
              <a:t>Stainless-steel bottles and mugs.</a:t>
            </a:r>
          </a:p>
          <a:p>
            <a:pPr marL="742950" lvl="1" indent="-285750">
              <a:buFont typeface="Arial" panose="020B0604020202020204" pitchFamily="34" charset="0"/>
              <a:buChar char="•"/>
            </a:pPr>
            <a:r>
              <a:rPr lang="en-US" dirty="0"/>
              <a:t>Last for years, easy to clean.</a:t>
            </a:r>
          </a:p>
          <a:p>
            <a:pPr>
              <a:buFont typeface="Arial" panose="020B0604020202020204" pitchFamily="34" charset="0"/>
              <a:buChar char="•"/>
            </a:pPr>
            <a:r>
              <a:rPr lang="en-US" dirty="0"/>
              <a:t>Washable containers for food storage.</a:t>
            </a:r>
          </a:p>
          <a:p>
            <a:pPr marL="742950" lvl="1" indent="-285750">
              <a:buFont typeface="Arial" panose="020B0604020202020204" pitchFamily="34" charset="0"/>
              <a:buChar char="•"/>
            </a:pPr>
            <a:r>
              <a:rPr lang="en-US" dirty="0"/>
              <a:t>Replace cling film and disposable trays.</a:t>
            </a:r>
          </a:p>
          <a:p>
            <a:pPr>
              <a:buFont typeface="Arial" panose="020B0604020202020204" pitchFamily="34" charset="0"/>
              <a:buChar char="•"/>
            </a:pPr>
            <a:r>
              <a:rPr lang="en-US" dirty="0"/>
              <a:t>Reusable cleaning cloths.</a:t>
            </a:r>
          </a:p>
          <a:p>
            <a:pPr marL="742950" lvl="1" indent="-285750">
              <a:buFont typeface="Arial" panose="020B0604020202020204" pitchFamily="34" charset="0"/>
              <a:buChar char="•"/>
            </a:pPr>
            <a:r>
              <a:rPr lang="en-US" dirty="0"/>
              <a:t>Cut down paper towel use.</a:t>
            </a:r>
          </a:p>
          <a:p>
            <a:pPr>
              <a:buFont typeface="Arial" panose="020B0604020202020204" pitchFamily="34" charset="0"/>
              <a:buChar char="•"/>
            </a:pPr>
            <a:r>
              <a:rPr lang="en-US" dirty="0"/>
              <a:t>Encourage care and maintenance.</a:t>
            </a:r>
          </a:p>
          <a:p>
            <a:pPr marL="742950" lvl="1" indent="-285750">
              <a:buFont typeface="Arial" panose="020B0604020202020204" pitchFamily="34" charset="0"/>
              <a:buChar char="•"/>
            </a:pPr>
            <a:r>
              <a:rPr lang="en-US" dirty="0"/>
              <a:t>Extend product lifespan.</a:t>
            </a:r>
          </a:p>
          <a:p>
            <a:pPr marL="0" indent="0" algn="ctr">
              <a:buNone/>
            </a:pPr>
            <a:endParaRPr lang="el-GR" dirty="0"/>
          </a:p>
        </p:txBody>
      </p:sp>
    </p:spTree>
    <p:extLst>
      <p:ext uri="{BB962C8B-B14F-4D97-AF65-F5344CB8AC3E}">
        <p14:creationId xmlns:p14="http://schemas.microsoft.com/office/powerpoint/2010/main" val="3136434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52FBF-5861-AEA4-75F1-B117EB8446A1}"/>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FCCAE5D3-A573-75D5-E86F-BB84AE45D7B6}"/>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35304275-088F-A11D-EF11-C389E07BFFDC}"/>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067338E7-D21F-714C-53D8-0AB448341D4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94050732-B122-BAE1-5CBD-8C4720B9EE1B}"/>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515CFE65-5803-6C26-331D-D1784E867ACD}"/>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45B21240-127E-430C-7EAC-D7103A45FD6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DCDCC786-E892-B593-48F2-0287E5E356C6}"/>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567330ED-2ABB-942B-3AA5-6C6A7F38C55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FE251094-7B28-B46E-1951-5AAB1F6F838F}"/>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5CE9D8D9-2E4E-284C-4D54-FB336D0A0972}"/>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D26FA27D-297D-250A-1244-08A63E7CFB3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EE6EFC0E-9E5A-87D1-3923-DB16051BB572}"/>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22C8ACCD-F611-05AF-3CE2-E4D2C15B2E5A}"/>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A238A25E-DDA2-9ED9-CB83-05707BE9FB40}"/>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F49A6713-9026-4DDA-FF0B-3162150F18B3}"/>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63F7D2DB-B385-CFC2-B2B8-546175B421AF}"/>
              </a:ext>
            </a:extLst>
          </p:cNvPr>
          <p:cNvSpPr>
            <a:spLocks noGrp="1"/>
          </p:cNvSpPr>
          <p:nvPr>
            <p:ph idx="1"/>
          </p:nvPr>
        </p:nvSpPr>
        <p:spPr/>
        <p:txBody>
          <a:bodyPr/>
          <a:lstStyle/>
          <a:p>
            <a:pPr>
              <a:buNone/>
            </a:pPr>
            <a:r>
              <a:rPr lang="en-US" b="1" dirty="0"/>
              <a:t>Biodegradable Products</a:t>
            </a:r>
          </a:p>
          <a:p>
            <a:pPr>
              <a:buFont typeface="Arial" panose="020B0604020202020204" pitchFamily="34" charset="0"/>
              <a:buChar char="•"/>
            </a:pPr>
            <a:r>
              <a:rPr lang="en-US" dirty="0"/>
              <a:t>Choose eco-friendly cleaning agents.</a:t>
            </a:r>
          </a:p>
          <a:p>
            <a:pPr marL="742950" lvl="1" indent="-285750">
              <a:buFont typeface="Arial" panose="020B0604020202020204" pitchFamily="34" charset="0"/>
              <a:buChar char="•"/>
            </a:pPr>
            <a:r>
              <a:rPr lang="en-US" dirty="0"/>
              <a:t>Certified biodegradable detergents.</a:t>
            </a:r>
          </a:p>
          <a:p>
            <a:pPr>
              <a:buFont typeface="Arial" panose="020B0604020202020204" pitchFamily="34" charset="0"/>
              <a:buChar char="•"/>
            </a:pPr>
            <a:r>
              <a:rPr lang="en-US" dirty="0"/>
              <a:t>Use compostable garbage liners.</a:t>
            </a:r>
          </a:p>
          <a:p>
            <a:pPr marL="742950" lvl="1" indent="-285750">
              <a:buFont typeface="Arial" panose="020B0604020202020204" pitchFamily="34" charset="0"/>
              <a:buChar char="•"/>
            </a:pPr>
            <a:r>
              <a:rPr lang="en-US" dirty="0"/>
              <a:t>Simplify food-waste management.</a:t>
            </a:r>
          </a:p>
          <a:p>
            <a:pPr>
              <a:buFont typeface="Arial" panose="020B0604020202020204" pitchFamily="34" charset="0"/>
              <a:buChar char="•"/>
            </a:pPr>
            <a:r>
              <a:rPr lang="en-US" dirty="0"/>
              <a:t>Natural-fiber brushes and brooms.</a:t>
            </a:r>
          </a:p>
          <a:p>
            <a:pPr marL="742950" lvl="1" indent="-285750">
              <a:buFont typeface="Arial" panose="020B0604020202020204" pitchFamily="34" charset="0"/>
              <a:buChar char="•"/>
            </a:pPr>
            <a:r>
              <a:rPr lang="en-US" dirty="0"/>
              <a:t>Avoid plastic bristles.</a:t>
            </a:r>
          </a:p>
          <a:p>
            <a:pPr>
              <a:buFont typeface="Arial" panose="020B0604020202020204" pitchFamily="34" charset="0"/>
              <a:buChar char="•"/>
            </a:pPr>
            <a:r>
              <a:rPr lang="en-US" dirty="0"/>
              <a:t>Still follow Annex V rules.</a:t>
            </a:r>
          </a:p>
          <a:p>
            <a:pPr marL="742950" lvl="1" indent="-285750">
              <a:buFont typeface="Arial" panose="020B0604020202020204" pitchFamily="34" charset="0"/>
              <a:buChar char="•"/>
            </a:pPr>
            <a:r>
              <a:rPr lang="en-US" dirty="0"/>
              <a:t>“Biodegradable” ≠ discharge allowed.</a:t>
            </a:r>
          </a:p>
          <a:p>
            <a:pPr marL="0" indent="0" algn="ctr">
              <a:buNone/>
            </a:pPr>
            <a:endParaRPr lang="el-GR" dirty="0"/>
          </a:p>
        </p:txBody>
      </p:sp>
    </p:spTree>
    <p:extLst>
      <p:ext uri="{BB962C8B-B14F-4D97-AF65-F5344CB8AC3E}">
        <p14:creationId xmlns:p14="http://schemas.microsoft.com/office/powerpoint/2010/main" val="1700008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78720-525A-BA39-72FB-03116ABF45F2}"/>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4CEC8CB3-DDFA-A65F-E545-DA0BB4C3AF5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E67306E3-1E07-4BAA-CCD3-805805B98201}"/>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7DA0BACC-6902-67A0-7E6E-952773510990}"/>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4A0AE7B3-242A-AD8F-A820-E2D469E5CC7C}"/>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E0DA2AD0-D27A-7D06-1E90-FF67D5B1D0B8}"/>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5F17E490-DBFF-0361-1533-9D8B24F2ECB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DA1E6930-0DFC-9FD3-4C72-1912B3502A83}"/>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FD319AD0-3B7D-047E-AA52-1F2700D01E4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87ADBC57-3FFD-D04D-BAA5-6B2D4748CD05}"/>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A3A7224F-07E1-8978-8274-B123AB4F5971}"/>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F3072FED-4D8A-4C9C-ED5D-6115810D0C6D}"/>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1E52BB92-DC1F-0D29-099A-FBC5E61AC3F2}"/>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147ADF7A-80E1-9369-63FA-327F724488F6}"/>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D35B8E67-839F-440A-CB08-9484A3D7FFCA}"/>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3A01F10C-590E-F84F-73E4-684F6D804708}"/>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8AC654E8-A642-BDD9-4CF3-93B1FF191118}"/>
              </a:ext>
            </a:extLst>
          </p:cNvPr>
          <p:cNvSpPr>
            <a:spLocks noGrp="1"/>
          </p:cNvSpPr>
          <p:nvPr>
            <p:ph idx="1"/>
          </p:nvPr>
        </p:nvSpPr>
        <p:spPr/>
        <p:txBody>
          <a:bodyPr/>
          <a:lstStyle/>
          <a:p>
            <a:pPr>
              <a:buNone/>
            </a:pPr>
            <a:r>
              <a:rPr lang="en-US" b="1" dirty="0"/>
              <a:t>Waste Segregation Basics</a:t>
            </a:r>
          </a:p>
          <a:p>
            <a:pPr>
              <a:buFont typeface="Arial" panose="020B0604020202020204" pitchFamily="34" charset="0"/>
              <a:buChar char="•"/>
            </a:pPr>
            <a:r>
              <a:rPr lang="en-US" dirty="0"/>
              <a:t>Sort waste at source.</a:t>
            </a:r>
          </a:p>
          <a:p>
            <a:pPr marL="742950" lvl="1" indent="-285750">
              <a:buFont typeface="Arial" panose="020B0604020202020204" pitchFamily="34" charset="0"/>
              <a:buChar char="•"/>
            </a:pPr>
            <a:r>
              <a:rPr lang="en-US" dirty="0"/>
              <a:t>Use </a:t>
            </a:r>
            <a:r>
              <a:rPr lang="en-US" dirty="0" err="1"/>
              <a:t>colour</a:t>
            </a:r>
            <a:r>
              <a:rPr lang="en-US" dirty="0"/>
              <a:t>-coded bins.</a:t>
            </a:r>
          </a:p>
          <a:p>
            <a:pPr>
              <a:buFont typeface="Arial" panose="020B0604020202020204" pitchFamily="34" charset="0"/>
              <a:buChar char="•"/>
            </a:pPr>
            <a:r>
              <a:rPr lang="en-US" dirty="0"/>
              <a:t>Never mix food waste with plastics.</a:t>
            </a:r>
          </a:p>
          <a:p>
            <a:pPr marL="742950" lvl="1" indent="-285750">
              <a:buFont typeface="Arial" panose="020B0604020202020204" pitchFamily="34" charset="0"/>
              <a:buChar char="•"/>
            </a:pPr>
            <a:r>
              <a:rPr lang="en-US" dirty="0"/>
              <a:t>Makes disposal illegal.</a:t>
            </a:r>
          </a:p>
          <a:p>
            <a:pPr>
              <a:buFont typeface="Arial" panose="020B0604020202020204" pitchFamily="34" charset="0"/>
              <a:buChar char="•"/>
            </a:pPr>
            <a:r>
              <a:rPr lang="en-US" dirty="0"/>
              <a:t>Keep recyclables dry.</a:t>
            </a:r>
          </a:p>
          <a:p>
            <a:pPr marL="742950" lvl="1" indent="-285750">
              <a:buFont typeface="Arial" panose="020B0604020202020204" pitchFamily="34" charset="0"/>
              <a:buChar char="•"/>
            </a:pPr>
            <a:r>
              <a:rPr lang="en-US" dirty="0"/>
              <a:t>Moisture ruins recovery.</a:t>
            </a:r>
          </a:p>
          <a:p>
            <a:pPr>
              <a:buFont typeface="Arial" panose="020B0604020202020204" pitchFamily="34" charset="0"/>
              <a:buChar char="•"/>
            </a:pPr>
            <a:r>
              <a:rPr lang="en-US" dirty="0"/>
              <a:t>Post diagrams near bins.</a:t>
            </a:r>
          </a:p>
          <a:p>
            <a:pPr marL="742950" lvl="1" indent="-285750">
              <a:buFont typeface="Arial" panose="020B0604020202020204" pitchFamily="34" charset="0"/>
              <a:buChar char="•"/>
            </a:pPr>
            <a:r>
              <a:rPr lang="en-US" dirty="0"/>
              <a:t>Visual guidance for multinational crews.</a:t>
            </a:r>
          </a:p>
          <a:p>
            <a:pPr marL="0" indent="0" algn="ctr">
              <a:buNone/>
            </a:pPr>
            <a:endParaRPr lang="el-GR" dirty="0"/>
          </a:p>
        </p:txBody>
      </p:sp>
    </p:spTree>
    <p:extLst>
      <p:ext uri="{BB962C8B-B14F-4D97-AF65-F5344CB8AC3E}">
        <p14:creationId xmlns:p14="http://schemas.microsoft.com/office/powerpoint/2010/main" val="2493322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E8FB2-1C62-AA66-26DD-9F3C75FF90F4}"/>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69A0647-3712-8829-1671-8261C5794A2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9D0DB9C7-905D-6D70-1272-6AD3B37157A6}"/>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EDBF6344-6361-ACAD-6643-865F4EE142A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EA640850-A133-A9D5-8ACD-8C6172F84519}"/>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4BD9D119-1E4A-9AAD-D8D2-BD681A437C4C}"/>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87803C1B-7B2E-D8DA-AEC5-0B79EDC34A7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E18EEE56-C735-86BE-6B3B-6757B1FDDECC}"/>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A3D2547E-1E1C-EBE3-EF5A-76013EDFD3B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29A56EDC-699E-46F2-6503-0C1C1C6F4140}"/>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B1146ADA-1986-32DB-E83D-722D7CD49B5C}"/>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AF67F9C5-DFE7-1329-0547-6F8B9DBA70BD}"/>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AFB0059A-F024-1800-EED6-6A6F31B93332}"/>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8EDEC57B-F760-44B5-CC9C-87C3FBC77714}"/>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70A0150C-C749-25F8-17F2-870B840CB2BA}"/>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F9B16886-33ED-94F5-EE63-2B5100395EAE}"/>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6A0A6E54-0C4B-EC19-22C3-2F05278EABA8}"/>
              </a:ext>
            </a:extLst>
          </p:cNvPr>
          <p:cNvSpPr>
            <a:spLocks noGrp="1"/>
          </p:cNvSpPr>
          <p:nvPr>
            <p:ph idx="1"/>
          </p:nvPr>
        </p:nvSpPr>
        <p:spPr/>
        <p:txBody>
          <a:bodyPr/>
          <a:lstStyle/>
          <a:p>
            <a:pPr>
              <a:buNone/>
            </a:pPr>
            <a:r>
              <a:rPr lang="en-US" b="1" dirty="0"/>
              <a:t>Storage of Waste</a:t>
            </a:r>
          </a:p>
          <a:p>
            <a:pPr>
              <a:buFont typeface="Arial" panose="020B0604020202020204" pitchFamily="34" charset="0"/>
              <a:buChar char="•"/>
            </a:pPr>
            <a:r>
              <a:rPr lang="en-US" dirty="0"/>
              <a:t>Keep bins covered and secured.</a:t>
            </a:r>
          </a:p>
          <a:p>
            <a:pPr marL="742950" lvl="1" indent="-285750">
              <a:buFont typeface="Arial" panose="020B0604020202020204" pitchFamily="34" charset="0"/>
              <a:buChar char="•"/>
            </a:pPr>
            <a:r>
              <a:rPr lang="en-US" dirty="0"/>
              <a:t>Prevents wind or spill losses.</a:t>
            </a:r>
          </a:p>
          <a:p>
            <a:pPr>
              <a:buFont typeface="Arial" panose="020B0604020202020204" pitchFamily="34" charset="0"/>
              <a:buChar char="•"/>
            </a:pPr>
            <a:r>
              <a:rPr lang="en-US" dirty="0"/>
              <a:t>Designate waste room with ventilation.</a:t>
            </a:r>
          </a:p>
          <a:p>
            <a:pPr marL="742950" lvl="1" indent="-285750">
              <a:buFont typeface="Arial" panose="020B0604020202020204" pitchFamily="34" charset="0"/>
              <a:buChar char="•"/>
            </a:pPr>
            <a:r>
              <a:rPr lang="en-US" dirty="0"/>
              <a:t>Reduce </a:t>
            </a:r>
            <a:r>
              <a:rPr lang="en-US" dirty="0" err="1"/>
              <a:t>odour</a:t>
            </a:r>
            <a:r>
              <a:rPr lang="en-US" dirty="0"/>
              <a:t> build-up.</a:t>
            </a:r>
          </a:p>
          <a:p>
            <a:pPr>
              <a:buFont typeface="Arial" panose="020B0604020202020204" pitchFamily="34" charset="0"/>
              <a:buChar char="•"/>
            </a:pPr>
            <a:r>
              <a:rPr lang="en-US" dirty="0"/>
              <a:t>Use secondary containment for liquids.</a:t>
            </a:r>
          </a:p>
          <a:p>
            <a:pPr marL="742950" lvl="1" indent="-285750">
              <a:buFont typeface="Arial" panose="020B0604020202020204" pitchFamily="34" charset="0"/>
              <a:buChar char="•"/>
            </a:pPr>
            <a:r>
              <a:rPr lang="en-US" dirty="0"/>
              <a:t>Avoid deck pollution.</a:t>
            </a:r>
          </a:p>
          <a:p>
            <a:pPr>
              <a:buFont typeface="Arial" panose="020B0604020202020204" pitchFamily="34" charset="0"/>
              <a:buChar char="•"/>
            </a:pPr>
            <a:r>
              <a:rPr lang="en-US" dirty="0"/>
              <a:t>Record storage locations in GMP.</a:t>
            </a:r>
          </a:p>
          <a:p>
            <a:pPr marL="742950" lvl="1" indent="-285750">
              <a:buFont typeface="Arial" panose="020B0604020202020204" pitchFamily="34" charset="0"/>
              <a:buChar char="•"/>
            </a:pPr>
            <a:r>
              <a:rPr lang="en-US" dirty="0"/>
              <a:t>Supports inspections.</a:t>
            </a:r>
          </a:p>
          <a:p>
            <a:pPr marL="0" indent="0" algn="ctr">
              <a:buNone/>
            </a:pPr>
            <a:endParaRPr lang="el-GR" dirty="0"/>
          </a:p>
        </p:txBody>
      </p:sp>
    </p:spTree>
    <p:extLst>
      <p:ext uri="{BB962C8B-B14F-4D97-AF65-F5344CB8AC3E}">
        <p14:creationId xmlns:p14="http://schemas.microsoft.com/office/powerpoint/2010/main" val="253044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343B6-3821-66CC-17D4-932124E0860A}"/>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AC8DC71-977A-04EE-E353-90D3EAAB415A}"/>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8717C9DD-2A1F-8403-90C0-F63CB23D263C}"/>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9AFEFC07-675C-40A7-D95E-306A3CF5BAEB}"/>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92E12284-91C7-2A09-3902-D06EF80D5B47}"/>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5E01057F-8EC5-35B3-AA35-DA34592C1AC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07D12595-72DF-407B-2D1D-A6C1749E039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0C7CFA31-E055-9C12-5A20-3226ED77CC4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9AA5B8CF-706B-BAA6-4F79-4A458A1668E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3FA5262D-9187-4628-70E2-EC99844C3F92}"/>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75AF83E2-629C-A419-E8A9-FABAE8B56827}"/>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EE39E043-455E-C5CA-DB07-AD0AA5254FBD}"/>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4CDB81F0-678A-C737-61A2-1CB21845FF6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700F86E2-A1B0-6C54-E910-3BC748E4B3D1}"/>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DBA5D53C-B69A-FF4B-2FB2-6BD71D238EBF}"/>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5E6E865C-DF71-435B-9B0D-985C4CC195D8}"/>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0052692C-F61A-D558-15F4-92F4807C675B}"/>
              </a:ext>
            </a:extLst>
          </p:cNvPr>
          <p:cNvSpPr>
            <a:spLocks noGrp="1"/>
          </p:cNvSpPr>
          <p:nvPr>
            <p:ph idx="1"/>
          </p:nvPr>
        </p:nvSpPr>
        <p:spPr/>
        <p:txBody>
          <a:bodyPr/>
          <a:lstStyle/>
          <a:p>
            <a:pPr>
              <a:buNone/>
            </a:pPr>
            <a:r>
              <a:rPr lang="en-US" b="1" dirty="0"/>
              <a:t>Compactors and Shredders</a:t>
            </a:r>
          </a:p>
          <a:p>
            <a:pPr>
              <a:buFont typeface="Arial" panose="020B0604020202020204" pitchFamily="34" charset="0"/>
              <a:buChar char="•"/>
            </a:pPr>
            <a:r>
              <a:rPr lang="en-US" dirty="0"/>
              <a:t>Compact waste to save space.</a:t>
            </a:r>
          </a:p>
          <a:p>
            <a:pPr marL="742950" lvl="1" indent="-285750">
              <a:buFont typeface="Arial" panose="020B0604020202020204" pitchFamily="34" charset="0"/>
              <a:buChar char="•"/>
            </a:pPr>
            <a:r>
              <a:rPr lang="en-US" dirty="0"/>
              <a:t>Important on long voyages.</a:t>
            </a:r>
          </a:p>
          <a:p>
            <a:pPr>
              <a:buFont typeface="Arial" panose="020B0604020202020204" pitchFamily="34" charset="0"/>
              <a:buChar char="•"/>
            </a:pPr>
            <a:r>
              <a:rPr lang="en-US" dirty="0"/>
              <a:t>Shred plastics and paper before storage.</a:t>
            </a:r>
          </a:p>
          <a:p>
            <a:pPr marL="742950" lvl="1" indent="-285750">
              <a:buFont typeface="Arial" panose="020B0604020202020204" pitchFamily="34" charset="0"/>
              <a:buChar char="•"/>
            </a:pPr>
            <a:r>
              <a:rPr lang="en-US" dirty="0"/>
              <a:t>Increases capacity.</a:t>
            </a:r>
          </a:p>
          <a:p>
            <a:pPr>
              <a:buFont typeface="Arial" panose="020B0604020202020204" pitchFamily="34" charset="0"/>
              <a:buChar char="•"/>
            </a:pPr>
            <a:r>
              <a:rPr lang="en-US" dirty="0"/>
              <a:t>Crew must wear PPE.</a:t>
            </a:r>
          </a:p>
          <a:p>
            <a:pPr marL="742950" lvl="1" indent="-285750">
              <a:buFont typeface="Arial" panose="020B0604020202020204" pitchFamily="34" charset="0"/>
              <a:buChar char="•"/>
            </a:pPr>
            <a:r>
              <a:rPr lang="en-US" dirty="0"/>
              <a:t>Prevent injuries.</a:t>
            </a:r>
          </a:p>
          <a:p>
            <a:pPr>
              <a:buFont typeface="Arial" panose="020B0604020202020204" pitchFamily="34" charset="0"/>
              <a:buChar char="•"/>
            </a:pPr>
            <a:r>
              <a:rPr lang="en-US" dirty="0"/>
              <a:t>Keep maintenance log for machines.</a:t>
            </a:r>
          </a:p>
          <a:p>
            <a:pPr marL="742950" lvl="1" indent="-285750">
              <a:buFont typeface="Arial" panose="020B0604020202020204" pitchFamily="34" charset="0"/>
              <a:buChar char="•"/>
            </a:pPr>
            <a:r>
              <a:rPr lang="en-US" dirty="0"/>
              <a:t>Required by SMS procedures.</a:t>
            </a:r>
          </a:p>
          <a:p>
            <a:pPr marL="0" indent="0" algn="ctr">
              <a:buNone/>
            </a:pPr>
            <a:endParaRPr lang="el-GR" dirty="0"/>
          </a:p>
        </p:txBody>
      </p:sp>
    </p:spTree>
    <p:extLst>
      <p:ext uri="{BB962C8B-B14F-4D97-AF65-F5344CB8AC3E}">
        <p14:creationId xmlns:p14="http://schemas.microsoft.com/office/powerpoint/2010/main" val="6169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AB78E-9A27-27A4-A5E9-2A1A66166077}"/>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2FB4B7DF-1067-442E-DAA1-38CB2AF43A8C}"/>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EE2C3E4D-977E-EC15-9F5B-F568EB98A95B}"/>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C7EDA09F-FABA-C550-D202-59F19C412649}"/>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F978BE5E-799A-B421-C288-7E5831D6B188}"/>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48183B7-81F5-ACA3-BED4-75D13D1FE97E}"/>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048A9852-4820-7CB5-7C82-24676CF2A8F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52CCB505-DFBB-A8A1-DAA4-BDE4007FE768}"/>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64DE61CD-6247-E2EB-26E2-EE10461F93E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0E8C9E84-CE95-4F87-4402-937B7DA23AA8}"/>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0F5EF6BA-5585-C59D-30DC-883407AEC301}"/>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0E04CD8E-FB0F-0B12-03F8-457915FF328A}"/>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118AC726-6C0B-9A4A-FDEB-B1293D59253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C32CA1A6-9F3D-9BCA-7162-E02D126F8ACE}"/>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990EED9-865D-20E2-FE28-EE394CA8417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024110B2-FF10-8C5A-D827-8F29FB7F91C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5E35ECB5-F5A5-F7AE-81BF-1BA11840CB2A}"/>
              </a:ext>
            </a:extLst>
          </p:cNvPr>
          <p:cNvSpPr>
            <a:spLocks noGrp="1"/>
          </p:cNvSpPr>
          <p:nvPr>
            <p:ph idx="1"/>
          </p:nvPr>
        </p:nvSpPr>
        <p:spPr/>
        <p:txBody>
          <a:bodyPr/>
          <a:lstStyle/>
          <a:p>
            <a:pPr>
              <a:buNone/>
            </a:pPr>
            <a:r>
              <a:rPr lang="en-US" b="1" dirty="0"/>
              <a:t>Food Waste Handling Rules</a:t>
            </a:r>
          </a:p>
          <a:p>
            <a:pPr>
              <a:buFont typeface="Arial" panose="020B0604020202020204" pitchFamily="34" charset="0"/>
              <a:buChar char="•"/>
            </a:pPr>
            <a:r>
              <a:rPr lang="en-US" dirty="0"/>
              <a:t>Grind food before discharge.</a:t>
            </a:r>
          </a:p>
          <a:p>
            <a:pPr marL="742950" lvl="1" indent="-285750">
              <a:buFont typeface="Arial" panose="020B0604020202020204" pitchFamily="34" charset="0"/>
              <a:buChar char="•"/>
            </a:pPr>
            <a:r>
              <a:rPr lang="en-US" dirty="0"/>
              <a:t>≤25 mm pieces as per Annex V.</a:t>
            </a:r>
          </a:p>
          <a:p>
            <a:pPr>
              <a:buFont typeface="Arial" panose="020B0604020202020204" pitchFamily="34" charset="0"/>
              <a:buChar char="•"/>
            </a:pPr>
            <a:r>
              <a:rPr lang="en-US" dirty="0"/>
              <a:t>Only discharge beyond 12 nm from land.</a:t>
            </a:r>
          </a:p>
          <a:p>
            <a:pPr marL="742950" lvl="1" indent="-285750">
              <a:buFont typeface="Arial" panose="020B0604020202020204" pitchFamily="34" charset="0"/>
              <a:buChar char="•"/>
            </a:pPr>
            <a:r>
              <a:rPr lang="en-US" dirty="0"/>
              <a:t>Never in Special Areas.</a:t>
            </a:r>
          </a:p>
          <a:p>
            <a:pPr>
              <a:buFont typeface="Arial" panose="020B0604020202020204" pitchFamily="34" charset="0"/>
              <a:buChar char="•"/>
            </a:pPr>
            <a:r>
              <a:rPr lang="en-US" dirty="0"/>
              <a:t>Never include plastics or foil.</a:t>
            </a:r>
          </a:p>
          <a:p>
            <a:pPr marL="742950" lvl="1" indent="-285750">
              <a:buFont typeface="Arial" panose="020B0604020202020204" pitchFamily="34" charset="0"/>
              <a:buChar char="•"/>
            </a:pPr>
            <a:r>
              <a:rPr lang="en-US" dirty="0"/>
              <a:t>Check before processing.</a:t>
            </a:r>
          </a:p>
          <a:p>
            <a:pPr>
              <a:buFont typeface="Arial" panose="020B0604020202020204" pitchFamily="34" charset="0"/>
              <a:buChar char="•"/>
            </a:pPr>
            <a:r>
              <a:rPr lang="en-US" dirty="0"/>
              <a:t>Record discharge in GRB.</a:t>
            </a:r>
          </a:p>
          <a:p>
            <a:pPr marL="742950" lvl="1" indent="-285750">
              <a:buFont typeface="Arial" panose="020B0604020202020204" pitchFamily="34" charset="0"/>
              <a:buChar char="•"/>
            </a:pPr>
            <a:r>
              <a:rPr lang="en-US" dirty="0"/>
              <a:t>Show position and volume.</a:t>
            </a:r>
          </a:p>
          <a:p>
            <a:pPr marL="0" indent="0" algn="ctr">
              <a:buNone/>
            </a:pPr>
            <a:endParaRPr lang="el-GR" dirty="0"/>
          </a:p>
        </p:txBody>
      </p:sp>
    </p:spTree>
    <p:extLst>
      <p:ext uri="{BB962C8B-B14F-4D97-AF65-F5344CB8AC3E}">
        <p14:creationId xmlns:p14="http://schemas.microsoft.com/office/powerpoint/2010/main" val="2795320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2A70C-8B1F-9554-457C-3FC1DD42B2C9}"/>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DE06AA63-7A2A-A37E-A16E-3565C23D7068}"/>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58F88CC3-0325-440D-6FFC-97F5729D7A5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1085A92-64C0-1E70-EBD9-5DACEEDD2A8A}"/>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BF938A6A-D16B-CF26-8A44-B9305B1D00D9}"/>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DBA817BB-982C-002B-5F23-40BAF1E7673C}"/>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DF64C98C-C5F4-B962-60C6-2A10799DB3C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680161C-3A3A-796C-4455-F441C5D86F72}"/>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3B86E3A7-C9D9-2917-2305-7CEBF5F715E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FE0A39AA-B02B-2741-5866-9A4932305BB2}"/>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27352797-8616-E551-31CF-46040040D01D}"/>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09A1DA66-762F-D5FB-E501-D5FC2E664160}"/>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E2853461-9070-BF26-DB4C-8C8EAEC047E6}"/>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CE07CD81-85FE-DB24-3C88-99748B17FBDD}"/>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4077F0B9-ED23-A787-492B-E8AD37DC7619}"/>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B82F667F-A625-F773-1EFB-7BD7E7DCEF2A}"/>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A966A291-8E07-9690-A2E0-6F40EC15482C}"/>
              </a:ext>
            </a:extLst>
          </p:cNvPr>
          <p:cNvSpPr>
            <a:spLocks noGrp="1"/>
          </p:cNvSpPr>
          <p:nvPr>
            <p:ph idx="1"/>
          </p:nvPr>
        </p:nvSpPr>
        <p:spPr/>
        <p:txBody>
          <a:bodyPr/>
          <a:lstStyle/>
          <a:p>
            <a:pPr>
              <a:buNone/>
            </a:pPr>
            <a:r>
              <a:rPr lang="en-US" b="1" dirty="0"/>
              <a:t>MARPOL Annex V Overview</a:t>
            </a:r>
          </a:p>
          <a:p>
            <a:pPr>
              <a:buFont typeface="Arial" panose="020B0604020202020204" pitchFamily="34" charset="0"/>
              <a:buChar char="•"/>
            </a:pPr>
            <a:r>
              <a:rPr lang="en-US" dirty="0"/>
              <a:t>Covers all garbage disposal at sea.</a:t>
            </a:r>
          </a:p>
          <a:p>
            <a:pPr marL="742950" lvl="1" indent="-285750">
              <a:buFont typeface="Arial" panose="020B0604020202020204" pitchFamily="34" charset="0"/>
              <a:buChar char="•"/>
            </a:pPr>
            <a:r>
              <a:rPr lang="en-US" dirty="0"/>
              <a:t>Applies to every ship.</a:t>
            </a:r>
          </a:p>
          <a:p>
            <a:pPr>
              <a:buFont typeface="Arial" panose="020B0604020202020204" pitchFamily="34" charset="0"/>
              <a:buChar char="•"/>
            </a:pPr>
            <a:r>
              <a:rPr lang="en-US" dirty="0"/>
              <a:t>Key principle: no plastics overboard.</a:t>
            </a:r>
          </a:p>
          <a:p>
            <a:pPr marL="742950" lvl="1" indent="-285750">
              <a:buFont typeface="Arial" panose="020B0604020202020204" pitchFamily="34" charset="0"/>
              <a:buChar char="•"/>
            </a:pPr>
            <a:r>
              <a:rPr lang="en-US" dirty="0"/>
              <a:t>Zero-tolerance rule.</a:t>
            </a:r>
          </a:p>
          <a:p>
            <a:pPr>
              <a:buFont typeface="Arial" panose="020B0604020202020204" pitchFamily="34" charset="0"/>
              <a:buChar char="•"/>
            </a:pPr>
            <a:r>
              <a:rPr lang="en-US" dirty="0"/>
              <a:t>Lists discharge distances for each waste type.</a:t>
            </a:r>
          </a:p>
          <a:p>
            <a:pPr marL="742950" lvl="1" indent="-285750">
              <a:buFont typeface="Arial" panose="020B0604020202020204" pitchFamily="34" charset="0"/>
              <a:buChar char="•"/>
            </a:pPr>
            <a:r>
              <a:rPr lang="en-US" dirty="0"/>
              <a:t>Based on nature and treatment.</a:t>
            </a:r>
          </a:p>
          <a:p>
            <a:pPr>
              <a:buFont typeface="Arial" panose="020B0604020202020204" pitchFamily="34" charset="0"/>
              <a:buChar char="•"/>
            </a:pPr>
            <a:r>
              <a:rPr lang="en-US" dirty="0"/>
              <a:t>Requires GMP + GRB onboard.</a:t>
            </a:r>
          </a:p>
          <a:p>
            <a:pPr marL="742950" lvl="1" indent="-285750">
              <a:buFont typeface="Arial" panose="020B0604020202020204" pitchFamily="34" charset="0"/>
              <a:buChar char="•"/>
            </a:pPr>
            <a:r>
              <a:rPr lang="en-US" dirty="0"/>
              <a:t>Proof of compliance.</a:t>
            </a:r>
          </a:p>
          <a:p>
            <a:pPr marL="0" indent="0" algn="ctr">
              <a:buNone/>
            </a:pPr>
            <a:endParaRPr lang="el-GR" dirty="0"/>
          </a:p>
        </p:txBody>
      </p:sp>
    </p:spTree>
    <p:extLst>
      <p:ext uri="{BB962C8B-B14F-4D97-AF65-F5344CB8AC3E}">
        <p14:creationId xmlns:p14="http://schemas.microsoft.com/office/powerpoint/2010/main" val="3732289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CD4E1-B565-FB50-AB1A-E6A512D31BAA}"/>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360AC909-49C5-9153-8D97-A2EC38D63487}"/>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17DCF4E8-C874-1EEE-8DC8-C1D0DC4B707D}"/>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2C419578-7D5B-D9CB-1E84-BAD0E0BBCEB1}"/>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3FFF6F04-6298-27E4-AA14-E55F2BCDAB77}"/>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DFAC9539-D5BB-9820-0A71-F31B9B728ADF}"/>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15818D28-D59F-DF87-86B8-198EBA16AAF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30980BCB-0812-093A-ED0E-BDD4DC099C60}"/>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49B6A6C7-010A-50DA-E192-17190850948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8E72270B-4DF3-6147-6028-C89781B8847E}"/>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E8B334DE-4DA9-B8C5-4B18-139F3C9C30E3}"/>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B8D5A049-7606-02F3-FE3E-2344F5154FF0}"/>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A71FBA31-1904-3628-1A12-04502E0EF55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7A4BF01F-015C-8275-4E90-EFFD59409523}"/>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A179D112-4C3A-611D-AECD-2CDE4623C6E6}"/>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4408E7F5-A1E1-22C5-EF59-80FEC3CD8D15}"/>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C1C77289-5F15-1BFD-3EE9-EC81BF7FF9BA}"/>
              </a:ext>
            </a:extLst>
          </p:cNvPr>
          <p:cNvSpPr>
            <a:spLocks noGrp="1"/>
          </p:cNvSpPr>
          <p:nvPr>
            <p:ph idx="1"/>
          </p:nvPr>
        </p:nvSpPr>
        <p:spPr/>
        <p:txBody>
          <a:bodyPr/>
          <a:lstStyle/>
          <a:p>
            <a:pPr>
              <a:buNone/>
            </a:pPr>
            <a:r>
              <a:rPr lang="en-US" b="1" dirty="0"/>
              <a:t>Garbage Categories</a:t>
            </a:r>
          </a:p>
          <a:p>
            <a:pPr>
              <a:buFont typeface="Arial" panose="020B0604020202020204" pitchFamily="34" charset="0"/>
              <a:buChar char="•"/>
            </a:pPr>
            <a:r>
              <a:rPr lang="en-US" dirty="0"/>
              <a:t>Plastics – prohibited.</a:t>
            </a:r>
          </a:p>
          <a:p>
            <a:pPr marL="742950" lvl="1" indent="-285750">
              <a:buFont typeface="Arial" panose="020B0604020202020204" pitchFamily="34" charset="0"/>
              <a:buChar char="•"/>
            </a:pPr>
            <a:r>
              <a:rPr lang="en-US" dirty="0"/>
              <a:t>Store and land ashore.</a:t>
            </a:r>
          </a:p>
          <a:p>
            <a:pPr>
              <a:buFont typeface="Arial" panose="020B0604020202020204" pitchFamily="34" charset="0"/>
              <a:buChar char="•"/>
            </a:pPr>
            <a:r>
              <a:rPr lang="en-US" dirty="0"/>
              <a:t>Food waste – limited discharge.</a:t>
            </a:r>
          </a:p>
          <a:p>
            <a:pPr marL="742950" lvl="1" indent="-285750">
              <a:buFont typeface="Arial" panose="020B0604020202020204" pitchFamily="34" charset="0"/>
              <a:buChar char="•"/>
            </a:pPr>
            <a:r>
              <a:rPr lang="en-US" dirty="0"/>
              <a:t>Ground and &gt;12 nm from land.</a:t>
            </a:r>
          </a:p>
          <a:p>
            <a:pPr>
              <a:buFont typeface="Arial" panose="020B0604020202020204" pitchFamily="34" charset="0"/>
              <a:buChar char="•"/>
            </a:pPr>
            <a:r>
              <a:rPr lang="en-US" dirty="0"/>
              <a:t>Domestic &amp; operational waste – store onboard.</a:t>
            </a:r>
          </a:p>
          <a:p>
            <a:pPr marL="742950" lvl="1" indent="-285750">
              <a:buFont typeface="Arial" panose="020B0604020202020204" pitchFamily="34" charset="0"/>
              <a:buChar char="•"/>
            </a:pPr>
            <a:r>
              <a:rPr lang="en-US" dirty="0"/>
              <a:t>Land to port reception.</a:t>
            </a:r>
          </a:p>
          <a:p>
            <a:pPr>
              <a:buFont typeface="Arial" panose="020B0604020202020204" pitchFamily="34" charset="0"/>
              <a:buChar char="•"/>
            </a:pPr>
            <a:r>
              <a:rPr lang="en-US" dirty="0"/>
              <a:t>Cargo residues – special rules per cargo type.</a:t>
            </a:r>
          </a:p>
          <a:p>
            <a:pPr marL="742950" lvl="1" indent="-285750">
              <a:buFont typeface="Arial" panose="020B0604020202020204" pitchFamily="34" charset="0"/>
              <a:buChar char="•"/>
            </a:pPr>
            <a:r>
              <a:rPr lang="en-US" dirty="0"/>
              <a:t>Bulk carriers must document wash water.</a:t>
            </a:r>
          </a:p>
          <a:p>
            <a:pPr marL="0" indent="0" algn="ctr">
              <a:buNone/>
            </a:pPr>
            <a:endParaRPr lang="el-GR" dirty="0"/>
          </a:p>
        </p:txBody>
      </p:sp>
    </p:spTree>
    <p:extLst>
      <p:ext uri="{BB962C8B-B14F-4D97-AF65-F5344CB8AC3E}">
        <p14:creationId xmlns:p14="http://schemas.microsoft.com/office/powerpoint/2010/main" val="18960696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F9469-7693-2EA4-A7BA-73FC6A315E6F}"/>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97279271-685F-9C57-F614-D9E3CEBB501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4BEB0020-FFFF-D1F0-F4BB-DD5A629943C4}"/>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1585F3B9-0CB7-4B22-5774-1B22FA1132E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C7A942D3-257E-DCD7-80AC-7705A20516A1}"/>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825B848-6529-63B6-2C81-FC79496C5973}"/>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3786C802-F16F-66EA-4082-2DAC7C3B8C2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3C2F2493-AAD5-CE44-8F15-D8285C72D448}"/>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6858429F-E4C8-F394-B72D-FDDC89B7A7B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7D4D9D95-2C5B-1AE3-3A64-9C581D3A18E5}"/>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71867972-5E70-56A7-373D-0DE6657C93A0}"/>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70FE8754-3130-AED1-4F83-8746F7426BEF}"/>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1D382FE2-41B1-CC27-4424-88EC32D1A2DF}"/>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30C4A4D1-0DA7-281F-1591-B84E359FA8B6}"/>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C9FA1604-75AD-710C-A644-6F541D4AF8F2}"/>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4ABDA981-2182-34EA-BAD6-190C784CE78F}"/>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931F3C3E-3F58-33A8-7EE0-9AE24923426C}"/>
              </a:ext>
            </a:extLst>
          </p:cNvPr>
          <p:cNvSpPr>
            <a:spLocks noGrp="1"/>
          </p:cNvSpPr>
          <p:nvPr>
            <p:ph idx="1"/>
          </p:nvPr>
        </p:nvSpPr>
        <p:spPr/>
        <p:txBody>
          <a:bodyPr/>
          <a:lstStyle/>
          <a:p>
            <a:pPr>
              <a:buNone/>
            </a:pPr>
            <a:r>
              <a:rPr lang="en-US" b="1" dirty="0"/>
              <a:t>Discharge Distance Rules</a:t>
            </a:r>
          </a:p>
          <a:p>
            <a:pPr>
              <a:buFont typeface="Arial" panose="020B0604020202020204" pitchFamily="34" charset="0"/>
              <a:buChar char="•"/>
            </a:pPr>
            <a:r>
              <a:rPr lang="en-US" dirty="0"/>
              <a:t>Plastics – no discharge anywhere.</a:t>
            </a:r>
          </a:p>
          <a:p>
            <a:pPr marL="742950" lvl="1" indent="-285750">
              <a:buFont typeface="Arial" panose="020B0604020202020204" pitchFamily="34" charset="0"/>
              <a:buChar char="•"/>
            </a:pPr>
            <a:r>
              <a:rPr lang="en-US" dirty="0"/>
              <a:t>Must remain onboard.</a:t>
            </a:r>
          </a:p>
          <a:p>
            <a:pPr>
              <a:buFont typeface="Arial" panose="020B0604020202020204" pitchFamily="34" charset="0"/>
              <a:buChar char="•"/>
            </a:pPr>
            <a:r>
              <a:rPr lang="en-US" dirty="0"/>
              <a:t>Food waste – 12 nm (ground) or 3 nm (treated).</a:t>
            </a:r>
          </a:p>
          <a:p>
            <a:pPr marL="742950" lvl="1" indent="-285750">
              <a:buFont typeface="Arial" panose="020B0604020202020204" pitchFamily="34" charset="0"/>
              <a:buChar char="•"/>
            </a:pPr>
            <a:r>
              <a:rPr lang="en-US" dirty="0"/>
              <a:t>Check Annex V table.</a:t>
            </a:r>
          </a:p>
          <a:p>
            <a:pPr>
              <a:buFont typeface="Arial" panose="020B0604020202020204" pitchFamily="34" charset="0"/>
              <a:buChar char="•"/>
            </a:pPr>
            <a:r>
              <a:rPr lang="en-US" dirty="0"/>
              <a:t>Cargo residues – follow cargo type limits.</a:t>
            </a:r>
          </a:p>
          <a:p>
            <a:pPr marL="742950" lvl="1" indent="-285750">
              <a:buFont typeface="Arial" panose="020B0604020202020204" pitchFamily="34" charset="0"/>
              <a:buChar char="•"/>
            </a:pPr>
            <a:r>
              <a:rPr lang="en-US" dirty="0"/>
              <a:t>No toxic discharge allowed.</a:t>
            </a:r>
          </a:p>
          <a:p>
            <a:pPr>
              <a:buFont typeface="Arial" panose="020B0604020202020204" pitchFamily="34" charset="0"/>
              <a:buChar char="•"/>
            </a:pPr>
            <a:r>
              <a:rPr lang="en-US" dirty="0"/>
              <a:t>Always verify GPS before any release.</a:t>
            </a:r>
          </a:p>
          <a:p>
            <a:pPr marL="742950" lvl="1" indent="-285750">
              <a:buFont typeface="Arial" panose="020B0604020202020204" pitchFamily="34" charset="0"/>
              <a:buChar char="•"/>
            </a:pPr>
            <a:r>
              <a:rPr lang="en-US" dirty="0"/>
              <a:t>Record coordinates in GRB.</a:t>
            </a:r>
          </a:p>
          <a:p>
            <a:pPr marL="0" indent="0" algn="ctr">
              <a:buNone/>
            </a:pPr>
            <a:endParaRPr lang="el-GR" dirty="0"/>
          </a:p>
        </p:txBody>
      </p:sp>
    </p:spTree>
    <p:extLst>
      <p:ext uri="{BB962C8B-B14F-4D97-AF65-F5344CB8AC3E}">
        <p14:creationId xmlns:p14="http://schemas.microsoft.com/office/powerpoint/2010/main" val="854152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860EC-E7DE-37E7-C359-AF34471C5AFA}"/>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6009BAA7-9A54-6142-6B54-63B8EE4BF9B7}"/>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29DFAA8C-7BF5-AA24-2182-24AA87981461}"/>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2BF59006-E521-F138-2471-200B7F204138}"/>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DAD18CDD-71DD-2043-166C-1B2F4A0DAE06}"/>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3F06EB2E-57BB-A967-3050-87D6F11C1BD4}"/>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390DA2F5-9E6B-6716-78DE-9BC9E5A4BED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F445FD0E-AC42-AEDC-CF27-916B4194FAE2}"/>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1A076F39-D0FD-8B2D-ECC3-A9EC673FE3D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06C4486F-4A81-BFD6-D862-1677357614BD}"/>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08AE7D7F-FA5C-4A9A-1B42-E6B4C9F6B287}"/>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C5753BAE-2373-3997-BF6C-6B68B1AC92D8}"/>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B235E1B2-27F7-06AE-87A3-3031413C4ED9}"/>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A88E2FE7-3464-D996-C96E-EFEFF61498AA}"/>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16AB086F-A071-2082-F8B8-398D9DDCC90C}"/>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8D7FFA30-59C0-7DB3-AD17-120D2A519B53}"/>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10" name="Θέση περιεχομένου 9">
            <a:extLst>
              <a:ext uri="{FF2B5EF4-FFF2-40B4-BE49-F238E27FC236}">
                <a16:creationId xmlns:a16="http://schemas.microsoft.com/office/drawing/2014/main" id="{738D7539-97D0-281F-733B-3892C8EB33FC}"/>
              </a:ext>
            </a:extLst>
          </p:cNvPr>
          <p:cNvSpPr>
            <a:spLocks noGrp="1"/>
          </p:cNvSpPr>
          <p:nvPr>
            <p:ph idx="1"/>
          </p:nvPr>
        </p:nvSpPr>
        <p:spPr>
          <a:xfrm>
            <a:off x="462068" y="2096581"/>
            <a:ext cx="8299160" cy="4053304"/>
          </a:xfrm>
        </p:spPr>
        <p:txBody>
          <a:bodyPr>
            <a:normAutofit fontScale="92500" lnSpcReduction="20000"/>
          </a:bodyPr>
          <a:lstStyle/>
          <a:p>
            <a:pPr algn="ctr">
              <a:buNone/>
            </a:pPr>
            <a:r>
              <a:rPr lang="en-US" b="1" dirty="0"/>
              <a:t>Introduction to Waste Reduction at Sea</a:t>
            </a:r>
          </a:p>
          <a:p>
            <a:pPr>
              <a:buFont typeface="Arial" panose="020B0604020202020204" pitchFamily="34" charset="0"/>
              <a:buChar char="•"/>
            </a:pPr>
            <a:r>
              <a:rPr lang="en-US" dirty="0"/>
              <a:t>Ships produce waste from every operation.</a:t>
            </a:r>
          </a:p>
          <a:p>
            <a:pPr marL="742950" lvl="1" indent="-285750">
              <a:buFont typeface="Arial" panose="020B0604020202020204" pitchFamily="34" charset="0"/>
              <a:buChar char="•"/>
            </a:pPr>
            <a:r>
              <a:rPr lang="en-US" dirty="0"/>
              <a:t>Crew living areas, engine room, cargo, and maintenance all contribute.</a:t>
            </a:r>
          </a:p>
          <a:p>
            <a:pPr>
              <a:buFont typeface="Arial" panose="020B0604020202020204" pitchFamily="34" charset="0"/>
              <a:buChar char="•"/>
            </a:pPr>
            <a:r>
              <a:rPr lang="en-US" dirty="0"/>
              <a:t>MARPOL Annex V makes waste control a legal duty.</a:t>
            </a:r>
          </a:p>
          <a:p>
            <a:pPr marL="742950" lvl="1" indent="-285750">
              <a:buFont typeface="Arial" panose="020B0604020202020204" pitchFamily="34" charset="0"/>
              <a:buChar char="•"/>
            </a:pPr>
            <a:r>
              <a:rPr lang="en-US" dirty="0"/>
              <a:t>Applies to every ship, every voyage.</a:t>
            </a:r>
          </a:p>
          <a:p>
            <a:pPr>
              <a:buFont typeface="Arial" panose="020B0604020202020204" pitchFamily="34" charset="0"/>
              <a:buChar char="•"/>
            </a:pPr>
            <a:r>
              <a:rPr lang="en-US" dirty="0"/>
              <a:t>Reducing waste protects marine life and company reputation.</a:t>
            </a:r>
          </a:p>
          <a:p>
            <a:pPr marL="742950" lvl="1" indent="-285750">
              <a:buFont typeface="Arial" panose="020B0604020202020204" pitchFamily="34" charset="0"/>
              <a:buChar char="•"/>
            </a:pPr>
            <a:r>
              <a:rPr lang="en-US" dirty="0"/>
              <a:t>Pollution fines and detentions are costly.</a:t>
            </a:r>
          </a:p>
          <a:p>
            <a:pPr>
              <a:buFont typeface="Arial" panose="020B0604020202020204" pitchFamily="34" charset="0"/>
              <a:buChar char="•"/>
            </a:pPr>
            <a:r>
              <a:rPr lang="en-US" dirty="0"/>
              <a:t>Each crew member plays a role.</a:t>
            </a:r>
          </a:p>
          <a:p>
            <a:pPr marL="742950" lvl="1" indent="-285750">
              <a:buFont typeface="Arial" panose="020B0604020202020204" pitchFamily="34" charset="0"/>
              <a:buChar char="•"/>
            </a:pPr>
            <a:r>
              <a:rPr lang="en-US" dirty="0"/>
              <a:t>Good habits keep the ocean clean.</a:t>
            </a:r>
          </a:p>
          <a:p>
            <a:pPr marL="0" indent="0">
              <a:buNone/>
            </a:pPr>
            <a:endParaRPr lang="el-GR" dirty="0"/>
          </a:p>
        </p:txBody>
      </p:sp>
    </p:spTree>
    <p:extLst>
      <p:ext uri="{BB962C8B-B14F-4D97-AF65-F5344CB8AC3E}">
        <p14:creationId xmlns:p14="http://schemas.microsoft.com/office/powerpoint/2010/main" val="2485825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E5875-0F54-EA71-C1FD-DA83E9C5DE8F}"/>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409C77D9-369C-8CAB-F418-3A53935018CD}"/>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C06CCD0B-F839-CE69-9B04-827925455C6E}"/>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88E171BA-3B07-67AE-AC97-9271684AFB63}"/>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E22BED2E-A57C-4FC5-C984-6951CBD9C2CF}"/>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23B2A6C7-E668-0EDB-952A-4877ADF8AE1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09A701E3-8564-C8EF-D31A-D6AD51A0ABB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EA6E2D1A-5019-BAF5-0750-D90B679E1CB7}"/>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0F65BC42-AA03-1D32-5DBC-D44D8B8C522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970C705B-6CA7-7F95-3FBD-11711435EF83}"/>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B5D77271-468C-038C-E05A-8086DB1D48AF}"/>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83AB2555-4666-6416-150B-0DBDA40CC113}"/>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589D6284-163C-4435-AF1B-C851CCE8691F}"/>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8855738D-E81E-7144-D135-06E14926F83C}"/>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0A2F9F11-614A-B038-C5AC-E648954698A2}"/>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A33D4643-39F9-8B9A-D65F-D3632B5FBE47}"/>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2E396963-5C9B-786F-F6B1-1D03AD92E31C}"/>
              </a:ext>
            </a:extLst>
          </p:cNvPr>
          <p:cNvSpPr>
            <a:spLocks noGrp="1"/>
          </p:cNvSpPr>
          <p:nvPr>
            <p:ph idx="1"/>
          </p:nvPr>
        </p:nvSpPr>
        <p:spPr/>
        <p:txBody>
          <a:bodyPr/>
          <a:lstStyle/>
          <a:p>
            <a:pPr>
              <a:buNone/>
            </a:pPr>
            <a:r>
              <a:rPr lang="en-US" b="1" dirty="0"/>
              <a:t>Special Areas</a:t>
            </a:r>
          </a:p>
          <a:p>
            <a:pPr>
              <a:buFont typeface="Arial" panose="020B0604020202020204" pitchFamily="34" charset="0"/>
              <a:buChar char="•"/>
            </a:pPr>
            <a:r>
              <a:rPr lang="en-US" dirty="0"/>
              <a:t>Stricter garbage rules apply.</a:t>
            </a:r>
          </a:p>
          <a:p>
            <a:pPr marL="742950" lvl="1" indent="-285750">
              <a:buFont typeface="Arial" panose="020B0604020202020204" pitchFamily="34" charset="0"/>
              <a:buChar char="•"/>
            </a:pPr>
            <a:r>
              <a:rPr lang="en-US" dirty="0"/>
              <a:t>Example: Baltic, Mediterranean, Antarctic.</a:t>
            </a:r>
          </a:p>
          <a:p>
            <a:pPr>
              <a:buFont typeface="Arial" panose="020B0604020202020204" pitchFamily="34" charset="0"/>
              <a:buChar char="•"/>
            </a:pPr>
            <a:r>
              <a:rPr lang="en-US" dirty="0"/>
              <a:t>Most discharges banned entirely.</a:t>
            </a:r>
          </a:p>
          <a:p>
            <a:pPr marL="742950" lvl="1" indent="-285750">
              <a:buFont typeface="Arial" panose="020B0604020202020204" pitchFamily="34" charset="0"/>
              <a:buChar char="•"/>
            </a:pPr>
            <a:r>
              <a:rPr lang="en-US" dirty="0"/>
              <a:t>Only ground food waste may be allowed.</a:t>
            </a:r>
          </a:p>
          <a:p>
            <a:pPr>
              <a:buFont typeface="Arial" panose="020B0604020202020204" pitchFamily="34" charset="0"/>
              <a:buChar char="•"/>
            </a:pPr>
            <a:r>
              <a:rPr lang="en-US" dirty="0"/>
              <a:t>Ships must store garbage until port.</a:t>
            </a:r>
          </a:p>
          <a:p>
            <a:pPr marL="742950" lvl="1" indent="-285750">
              <a:buFont typeface="Arial" panose="020B0604020202020204" pitchFamily="34" charset="0"/>
              <a:buChar char="•"/>
            </a:pPr>
            <a:r>
              <a:rPr lang="en-US" dirty="0"/>
              <a:t>Plan space accordingly.</a:t>
            </a:r>
          </a:p>
          <a:p>
            <a:pPr>
              <a:buFont typeface="Arial" panose="020B0604020202020204" pitchFamily="34" charset="0"/>
              <a:buChar char="•"/>
            </a:pPr>
            <a:r>
              <a:rPr lang="en-US" dirty="0"/>
              <a:t>Charts mark boundaries.</a:t>
            </a:r>
          </a:p>
          <a:p>
            <a:pPr marL="742950" lvl="1" indent="-285750">
              <a:buFont typeface="Arial" panose="020B0604020202020204" pitchFamily="34" charset="0"/>
              <a:buChar char="•"/>
            </a:pPr>
            <a:r>
              <a:rPr lang="en-US" dirty="0"/>
              <a:t>Check before any discharge.</a:t>
            </a:r>
          </a:p>
          <a:p>
            <a:pPr marL="0" indent="0" algn="ctr">
              <a:buNone/>
            </a:pPr>
            <a:endParaRPr lang="el-GR" dirty="0"/>
          </a:p>
        </p:txBody>
      </p:sp>
    </p:spTree>
    <p:extLst>
      <p:ext uri="{BB962C8B-B14F-4D97-AF65-F5344CB8AC3E}">
        <p14:creationId xmlns:p14="http://schemas.microsoft.com/office/powerpoint/2010/main" val="1449371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5AA7E-2E45-D1D7-589D-A947E49999B1}"/>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3E92A370-4361-F3CC-8958-DEAD564C91E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7098D6C2-83B4-FD29-27ED-C144EB9F4E4B}"/>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9344CA58-3022-1D74-6AC7-7EC7439ACE21}"/>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FFD23905-4788-D565-27AD-A234F8C82547}"/>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5E40A875-C97C-5D3F-97E0-C921A37F0504}"/>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D23AAB04-0B01-F2E8-8671-BE2E7E7556E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F6140A95-EC2A-CAB0-CC4E-3F4E226CFDFC}"/>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10A2B324-0730-8754-8525-565CA5433FE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86FA4C4C-FBB2-E621-EA1F-170E9A9CD800}"/>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5A467EB3-B542-8F99-689D-8B0D86745DF8}"/>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81A1F6D1-2E54-64B9-6667-76FC7E169D68}"/>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FB361B99-E8F9-EE33-3A63-3DB95DFB8F7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27C503D0-F214-7524-D48E-416AEE9A5135}"/>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96AD044E-0ED3-B569-80A3-E0BB220F7268}"/>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35B866DC-5B12-BD87-713D-3DF662762315}"/>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1179DC5B-D1F4-22BD-3CFF-1B6F98717A08}"/>
              </a:ext>
            </a:extLst>
          </p:cNvPr>
          <p:cNvSpPr>
            <a:spLocks noGrp="1"/>
          </p:cNvSpPr>
          <p:nvPr>
            <p:ph idx="1"/>
          </p:nvPr>
        </p:nvSpPr>
        <p:spPr/>
        <p:txBody>
          <a:bodyPr/>
          <a:lstStyle/>
          <a:p>
            <a:pPr>
              <a:buNone/>
            </a:pPr>
            <a:r>
              <a:rPr lang="en-US" b="1" dirty="0"/>
              <a:t>Garbage Management Plan (GMP)</a:t>
            </a:r>
          </a:p>
          <a:p>
            <a:pPr>
              <a:buFont typeface="Arial" panose="020B0604020202020204" pitchFamily="34" charset="0"/>
              <a:buChar char="•"/>
            </a:pPr>
            <a:r>
              <a:rPr lang="en-US" dirty="0"/>
              <a:t>Mandatory on all ships.</a:t>
            </a:r>
          </a:p>
          <a:p>
            <a:pPr marL="742950" lvl="1" indent="-285750">
              <a:buFont typeface="Arial" panose="020B0604020202020204" pitchFamily="34" charset="0"/>
              <a:buChar char="•"/>
            </a:pPr>
            <a:r>
              <a:rPr lang="en-US" dirty="0"/>
              <a:t>Describes waste handling procedures.</a:t>
            </a:r>
          </a:p>
          <a:p>
            <a:pPr>
              <a:buFont typeface="Arial" panose="020B0604020202020204" pitchFamily="34" charset="0"/>
              <a:buChar char="•"/>
            </a:pPr>
            <a:r>
              <a:rPr lang="en-US" dirty="0"/>
              <a:t>Identifies responsible officers.</a:t>
            </a:r>
          </a:p>
          <a:p>
            <a:pPr marL="742950" lvl="1" indent="-285750">
              <a:buFont typeface="Arial" panose="020B0604020202020204" pitchFamily="34" charset="0"/>
              <a:buChar char="•"/>
            </a:pPr>
            <a:r>
              <a:rPr lang="en-US" dirty="0"/>
              <a:t>Chief Officer usually in charge.</a:t>
            </a:r>
          </a:p>
          <a:p>
            <a:pPr>
              <a:buFont typeface="Arial" panose="020B0604020202020204" pitchFamily="34" charset="0"/>
              <a:buChar char="•"/>
            </a:pPr>
            <a:r>
              <a:rPr lang="en-US" dirty="0"/>
              <a:t>Includes bin layout and storage map.</a:t>
            </a:r>
          </a:p>
          <a:p>
            <a:pPr marL="742950" lvl="1" indent="-285750">
              <a:buFont typeface="Arial" panose="020B0604020202020204" pitchFamily="34" charset="0"/>
              <a:buChar char="•"/>
            </a:pPr>
            <a:r>
              <a:rPr lang="en-US" dirty="0"/>
              <a:t>Posted on notice boards.</a:t>
            </a:r>
          </a:p>
          <a:p>
            <a:pPr>
              <a:buFont typeface="Arial" panose="020B0604020202020204" pitchFamily="34" charset="0"/>
              <a:buChar char="•"/>
            </a:pPr>
            <a:r>
              <a:rPr lang="en-US" dirty="0"/>
              <a:t>Reviewed annually for accuracy.</a:t>
            </a:r>
          </a:p>
          <a:p>
            <a:pPr marL="742950" lvl="1" indent="-285750">
              <a:buFont typeface="Arial" panose="020B0604020202020204" pitchFamily="34" charset="0"/>
              <a:buChar char="•"/>
            </a:pPr>
            <a:r>
              <a:rPr lang="en-US" dirty="0"/>
              <a:t>Updates logged in SMS.</a:t>
            </a:r>
          </a:p>
          <a:p>
            <a:pPr marL="0" indent="0" algn="ctr">
              <a:buNone/>
            </a:pPr>
            <a:endParaRPr lang="el-GR" dirty="0"/>
          </a:p>
        </p:txBody>
      </p:sp>
    </p:spTree>
    <p:extLst>
      <p:ext uri="{BB962C8B-B14F-4D97-AF65-F5344CB8AC3E}">
        <p14:creationId xmlns:p14="http://schemas.microsoft.com/office/powerpoint/2010/main" val="103246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93447-93C9-C506-45EF-743C79349F21}"/>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36F5DB8D-476A-F04A-DE56-B788C1636D1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8F6240A7-2766-F59F-4C21-8D592AD9417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6B020266-8C92-3B25-EDDC-979A17DF0670}"/>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C21FEB6C-152D-85F8-E2EC-16BB7FF3E3AD}"/>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DF266ADC-9B36-D0DA-7734-F29DDD867A60}"/>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20E03D8C-D0D9-3898-DEC6-1314F239CB4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9C4DAFD7-9163-16CA-35B0-2B49F7C3273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D77B7FEB-F4FF-1879-6C18-A9493EC7F38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CFF5D133-18E5-08FC-3504-D535E4EA670C}"/>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5CB0C1B7-9A6A-8783-6477-6CF8CCC1073B}"/>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7F5CE02F-8353-49E2-40BF-D82308F95C96}"/>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4E87F295-D899-F397-24CE-5E49100E72A6}"/>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83FCAD3-8317-8C80-E005-210C21042104}"/>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199D1E2-3242-4F16-B175-FE2738A434A6}"/>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4E471216-1B80-340C-5906-FEA5EB5B3E66}"/>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E1A46385-614E-C05C-188D-36E71CEDF5BA}"/>
              </a:ext>
            </a:extLst>
          </p:cNvPr>
          <p:cNvSpPr>
            <a:spLocks noGrp="1"/>
          </p:cNvSpPr>
          <p:nvPr>
            <p:ph idx="1"/>
          </p:nvPr>
        </p:nvSpPr>
        <p:spPr/>
        <p:txBody>
          <a:bodyPr/>
          <a:lstStyle/>
          <a:p>
            <a:pPr>
              <a:buNone/>
            </a:pPr>
            <a:r>
              <a:rPr lang="en-US" b="1" dirty="0"/>
              <a:t>Garbage Record Book (GRB)</a:t>
            </a:r>
          </a:p>
          <a:p>
            <a:pPr>
              <a:buFont typeface="Arial" panose="020B0604020202020204" pitchFamily="34" charset="0"/>
              <a:buChar char="•"/>
            </a:pPr>
            <a:r>
              <a:rPr lang="en-US" dirty="0"/>
              <a:t>Records every garbage operation.</a:t>
            </a:r>
          </a:p>
          <a:p>
            <a:pPr marL="742950" lvl="1" indent="-285750">
              <a:buFont typeface="Arial" panose="020B0604020202020204" pitchFamily="34" charset="0"/>
              <a:buChar char="•"/>
            </a:pPr>
            <a:r>
              <a:rPr lang="en-US" dirty="0"/>
              <a:t>Discharge, incineration, landing ashore.</a:t>
            </a:r>
          </a:p>
          <a:p>
            <a:pPr>
              <a:buFont typeface="Arial" panose="020B0604020202020204" pitchFamily="34" charset="0"/>
              <a:buChar char="•"/>
            </a:pPr>
            <a:r>
              <a:rPr lang="en-US" dirty="0"/>
              <a:t>Must include date, time, position, and amount.</a:t>
            </a:r>
          </a:p>
          <a:p>
            <a:pPr marL="742950" lvl="1" indent="-285750">
              <a:buFont typeface="Arial" panose="020B0604020202020204" pitchFamily="34" charset="0"/>
              <a:buChar char="•"/>
            </a:pPr>
            <a:r>
              <a:rPr lang="en-US" dirty="0"/>
              <a:t>Inspectors verify entries.</a:t>
            </a:r>
          </a:p>
          <a:p>
            <a:pPr>
              <a:buFont typeface="Arial" panose="020B0604020202020204" pitchFamily="34" charset="0"/>
              <a:buChar char="•"/>
            </a:pPr>
            <a:r>
              <a:rPr lang="en-US" dirty="0"/>
              <a:t>Ships ≥ 400 GT or ≥ 15 persons must keep it.</a:t>
            </a:r>
          </a:p>
          <a:p>
            <a:pPr marL="742950" lvl="1" indent="-285750">
              <a:buFont typeface="Arial" panose="020B0604020202020204" pitchFamily="34" charset="0"/>
              <a:buChar char="•"/>
            </a:pPr>
            <a:r>
              <a:rPr lang="en-US" dirty="0"/>
              <a:t>Legal requirement.</a:t>
            </a:r>
          </a:p>
          <a:p>
            <a:pPr>
              <a:buFont typeface="Arial" panose="020B0604020202020204" pitchFamily="34" charset="0"/>
              <a:buChar char="•"/>
            </a:pPr>
            <a:r>
              <a:rPr lang="en-US" dirty="0"/>
              <a:t>Incorrect records can cause detention.</a:t>
            </a:r>
          </a:p>
          <a:p>
            <a:pPr marL="742950" lvl="1" indent="-285750">
              <a:buFont typeface="Arial" panose="020B0604020202020204" pitchFamily="34" charset="0"/>
              <a:buChar char="•"/>
            </a:pPr>
            <a:r>
              <a:rPr lang="en-US" dirty="0"/>
              <a:t>Honesty is essential.</a:t>
            </a:r>
          </a:p>
          <a:p>
            <a:pPr marL="0" indent="0" algn="ctr">
              <a:buNone/>
            </a:pPr>
            <a:endParaRPr lang="el-GR" dirty="0"/>
          </a:p>
        </p:txBody>
      </p:sp>
    </p:spTree>
    <p:extLst>
      <p:ext uri="{BB962C8B-B14F-4D97-AF65-F5344CB8AC3E}">
        <p14:creationId xmlns:p14="http://schemas.microsoft.com/office/powerpoint/2010/main" val="551743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46C50-4480-680F-C9B7-59D94D3D2CC6}"/>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5243B0AB-DA8E-DCBA-8EC4-7529FF8D5CEC}"/>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6BA918C3-980C-5ED1-16A5-4525874E2450}"/>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DFE177A-0165-C971-A014-BDD5755AE6B7}"/>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CD17352A-4239-615A-32DC-2CB9019FB0C2}"/>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0A2D2E29-53D2-2D03-702C-D8EB8FD43CC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180D84F-EAC5-A1F5-2520-64DDB0DCEC9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63B35A6E-B9D5-F10D-7A76-1E2B17A4916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656E311A-5003-0F60-8E2A-A4BCACFE98D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549CD7BE-F3D2-8FB1-B429-4C2F96E813EA}"/>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2E72DCD9-1D62-3DBF-5578-A51B7B723FC5}"/>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90933E4B-9D9E-7E24-2316-070997CE1CC2}"/>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B5600248-781B-56C1-254D-FB977EAECC14}"/>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71B86BC9-1524-FA80-3831-86D06B719996}"/>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6D988859-0411-E616-A9C4-8AFE1557386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B3CE529-93EA-4EE6-09C2-A18075FE0DE7}"/>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246A87A0-A938-B5A9-89A4-A64262E64F89}"/>
              </a:ext>
            </a:extLst>
          </p:cNvPr>
          <p:cNvSpPr>
            <a:spLocks noGrp="1"/>
          </p:cNvSpPr>
          <p:nvPr>
            <p:ph idx="1"/>
          </p:nvPr>
        </p:nvSpPr>
        <p:spPr/>
        <p:txBody>
          <a:bodyPr/>
          <a:lstStyle/>
          <a:p>
            <a:pPr>
              <a:buNone/>
            </a:pPr>
            <a:r>
              <a:rPr lang="en-US" b="1" dirty="0"/>
              <a:t>Port Reception Facilities</a:t>
            </a:r>
          </a:p>
          <a:p>
            <a:pPr>
              <a:buFont typeface="Arial" panose="020B0604020202020204" pitchFamily="34" charset="0"/>
              <a:buChar char="•"/>
            </a:pPr>
            <a:r>
              <a:rPr lang="en-US" dirty="0"/>
              <a:t>Ports receive ship garbage for safe disposal.</a:t>
            </a:r>
          </a:p>
          <a:p>
            <a:pPr marL="742950" lvl="1" indent="-285750">
              <a:buFont typeface="Arial" panose="020B0604020202020204" pitchFamily="34" charset="0"/>
              <a:buChar char="•"/>
            </a:pPr>
            <a:r>
              <a:rPr lang="en-US" dirty="0"/>
              <a:t>Part of MARPOL system.</a:t>
            </a:r>
          </a:p>
          <a:p>
            <a:pPr>
              <a:buFont typeface="Arial" panose="020B0604020202020204" pitchFamily="34" charset="0"/>
              <a:buChar char="•"/>
            </a:pPr>
            <a:r>
              <a:rPr lang="en-US" dirty="0"/>
              <a:t>Notify port in advance of waste type/volume.</a:t>
            </a:r>
          </a:p>
          <a:p>
            <a:pPr marL="742950" lvl="1" indent="-285750">
              <a:buFont typeface="Arial" panose="020B0604020202020204" pitchFamily="34" charset="0"/>
              <a:buChar char="•"/>
            </a:pPr>
            <a:r>
              <a:rPr lang="en-US" dirty="0"/>
              <a:t>Avoid delays.</a:t>
            </a:r>
          </a:p>
          <a:p>
            <a:pPr>
              <a:buFont typeface="Arial" panose="020B0604020202020204" pitchFamily="34" charset="0"/>
              <a:buChar char="•"/>
            </a:pPr>
            <a:r>
              <a:rPr lang="en-US" dirty="0"/>
              <a:t>Get a receipt for landed waste.</a:t>
            </a:r>
          </a:p>
          <a:p>
            <a:pPr marL="742950" lvl="1" indent="-285750">
              <a:buFont typeface="Arial" panose="020B0604020202020204" pitchFamily="34" charset="0"/>
              <a:buChar char="•"/>
            </a:pPr>
            <a:r>
              <a:rPr lang="en-US" dirty="0"/>
              <a:t>Attach to GRB.</a:t>
            </a:r>
          </a:p>
          <a:p>
            <a:pPr>
              <a:buFont typeface="Arial" panose="020B0604020202020204" pitchFamily="34" charset="0"/>
              <a:buChar char="•"/>
            </a:pPr>
            <a:r>
              <a:rPr lang="en-US" dirty="0"/>
              <a:t>Report any inadequate facilities to flag state.</a:t>
            </a:r>
          </a:p>
          <a:p>
            <a:pPr marL="742950" lvl="1" indent="-285750">
              <a:buFont typeface="Arial" panose="020B0604020202020204" pitchFamily="34" charset="0"/>
              <a:buChar char="•"/>
            </a:pPr>
            <a:r>
              <a:rPr lang="en-US" dirty="0"/>
              <a:t>IMO follows up.</a:t>
            </a:r>
          </a:p>
          <a:p>
            <a:pPr marL="0" indent="0" algn="ctr">
              <a:buNone/>
            </a:pPr>
            <a:endParaRPr lang="el-GR" dirty="0"/>
          </a:p>
        </p:txBody>
      </p:sp>
    </p:spTree>
    <p:extLst>
      <p:ext uri="{BB962C8B-B14F-4D97-AF65-F5344CB8AC3E}">
        <p14:creationId xmlns:p14="http://schemas.microsoft.com/office/powerpoint/2010/main" val="1702467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8E4A8-9EEC-D9F7-A6B3-2BD13933ECD8}"/>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E602BE7-922D-6838-C54F-920B89F11F58}"/>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99E83A6E-5D1A-D197-7DCA-7D208494DFA5}"/>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1182D2F4-906C-4F38-C9F7-ABEA8C2F289B}"/>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D4FF78F8-B38C-57B1-4D2B-5A6AF9AF41B4}"/>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A118514-CB1B-5D4D-641E-4A689D5B3DD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046037C0-4E08-ABF8-51F6-7323AB263D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9D2109A9-C4AB-0511-6E68-0EF77313EC09}"/>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729173B0-EA7B-A72C-5C8A-23B8CB746E2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0C0612D6-748D-007D-A746-596E25104852}"/>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A69C44D6-FB2B-68FE-1C80-F78FB70D0A7E}"/>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88657478-291A-502F-74B1-1C4D3AB1A50F}"/>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AE211909-B7D8-BEB3-5B85-7ABE5D48746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868BF980-B688-10A9-28E1-2D28D5609BAA}"/>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473AF1F6-712B-18F1-D1E5-4509A57AADB1}"/>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95FD99C-3122-7148-A7EC-2AAA8E1242C2}"/>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8680CBDE-FE8C-C530-F8E6-CCF8A777B2A3}"/>
              </a:ext>
            </a:extLst>
          </p:cNvPr>
          <p:cNvSpPr>
            <a:spLocks noGrp="1"/>
          </p:cNvSpPr>
          <p:nvPr>
            <p:ph idx="1"/>
          </p:nvPr>
        </p:nvSpPr>
        <p:spPr/>
        <p:txBody>
          <a:bodyPr/>
          <a:lstStyle/>
          <a:p>
            <a:pPr>
              <a:buNone/>
            </a:pPr>
            <a:r>
              <a:rPr lang="en-US" b="1" dirty="0"/>
              <a:t>Crew Responsibilities</a:t>
            </a:r>
          </a:p>
          <a:p>
            <a:pPr>
              <a:buFont typeface="Arial" panose="020B0604020202020204" pitchFamily="34" charset="0"/>
              <a:buChar char="•"/>
            </a:pPr>
            <a:r>
              <a:rPr lang="en-US" dirty="0"/>
              <a:t>Know the ship’s GMP.</a:t>
            </a:r>
          </a:p>
          <a:p>
            <a:pPr marL="742950" lvl="1" indent="-285750">
              <a:buFont typeface="Arial" panose="020B0604020202020204" pitchFamily="34" charset="0"/>
              <a:buChar char="•"/>
            </a:pPr>
            <a:r>
              <a:rPr lang="en-US" dirty="0"/>
              <a:t>Follow bin </a:t>
            </a:r>
            <a:r>
              <a:rPr lang="en-US" dirty="0" err="1"/>
              <a:t>colours</a:t>
            </a:r>
            <a:r>
              <a:rPr lang="en-US" dirty="0"/>
              <a:t> and signage.</a:t>
            </a:r>
          </a:p>
          <a:p>
            <a:pPr>
              <a:buFont typeface="Arial" panose="020B0604020202020204" pitchFamily="34" charset="0"/>
              <a:buChar char="•"/>
            </a:pPr>
            <a:r>
              <a:rPr lang="en-US" dirty="0"/>
              <a:t>Report full bins early.</a:t>
            </a:r>
          </a:p>
          <a:p>
            <a:pPr marL="742950" lvl="1" indent="-285750">
              <a:buFont typeface="Arial" panose="020B0604020202020204" pitchFamily="34" charset="0"/>
              <a:buChar char="•"/>
            </a:pPr>
            <a:r>
              <a:rPr lang="en-US" dirty="0"/>
              <a:t>Prevent overflows.</a:t>
            </a:r>
          </a:p>
          <a:p>
            <a:pPr>
              <a:buFont typeface="Arial" panose="020B0604020202020204" pitchFamily="34" charset="0"/>
              <a:buChar char="•"/>
            </a:pPr>
            <a:r>
              <a:rPr lang="en-US" dirty="0"/>
              <a:t>Never throw waste overboard.</a:t>
            </a:r>
          </a:p>
          <a:p>
            <a:pPr marL="742950" lvl="1" indent="-285750">
              <a:buFont typeface="Arial" panose="020B0604020202020204" pitchFamily="34" charset="0"/>
              <a:buChar char="•"/>
            </a:pPr>
            <a:r>
              <a:rPr lang="en-US" dirty="0"/>
              <a:t>Even small items matter.</a:t>
            </a:r>
          </a:p>
          <a:p>
            <a:pPr>
              <a:buFont typeface="Arial" panose="020B0604020202020204" pitchFamily="34" charset="0"/>
              <a:buChar char="•"/>
            </a:pPr>
            <a:r>
              <a:rPr lang="en-US" dirty="0"/>
              <a:t>Encourage others to comply.</a:t>
            </a:r>
          </a:p>
          <a:p>
            <a:pPr marL="742950" lvl="1" indent="-285750">
              <a:buFont typeface="Arial" panose="020B0604020202020204" pitchFamily="34" charset="0"/>
              <a:buChar char="•"/>
            </a:pPr>
            <a:r>
              <a:rPr lang="en-US" dirty="0"/>
              <a:t>Waste care = teamwork.</a:t>
            </a:r>
          </a:p>
          <a:p>
            <a:pPr marL="0" indent="0" algn="ctr">
              <a:buNone/>
            </a:pPr>
            <a:endParaRPr lang="el-GR" dirty="0"/>
          </a:p>
        </p:txBody>
      </p:sp>
    </p:spTree>
    <p:extLst>
      <p:ext uri="{BB962C8B-B14F-4D97-AF65-F5344CB8AC3E}">
        <p14:creationId xmlns:p14="http://schemas.microsoft.com/office/powerpoint/2010/main" val="1136939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E75E1-AE98-D090-7C6C-ED700B230939}"/>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93F884F0-F27E-5FD9-683B-5940E6A77B6A}"/>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E67FEA83-A362-57D3-A93D-CFAE34B5EBA8}"/>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486062B4-90A9-AB44-4564-467E4CAD72ED}"/>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BF1F2F28-0CE2-C63C-C844-8D8CE6A2D074}"/>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3C8C7A60-3072-F804-D283-8AFC2231B9B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F27C7CE5-D497-C1A8-20D2-E98993B70EF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86692915-1C33-5406-5C4D-6EF47507A525}"/>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23EB0543-FA5D-2DC0-AD67-EEF82A2C6C9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2EED86C6-8364-B8D1-6158-FEC31D5C4625}"/>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33F728BE-3BD1-4EAB-8054-419C7BBB7812}"/>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EC126D09-6A0A-FD45-78EA-8F61CDDDEBB9}"/>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0C2782EF-5769-0B42-A66E-43B6015C77C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287E5F4-C94A-03BF-61A9-FE58EAE01C13}"/>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FE62182-2434-E0BC-4087-C677CD6DE768}"/>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A0D0ED75-41EA-C4C3-0944-4DFFF417F6E4}"/>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6F3CA78F-DE90-1CD2-E81A-4FAE87876064}"/>
              </a:ext>
            </a:extLst>
          </p:cNvPr>
          <p:cNvSpPr>
            <a:spLocks noGrp="1"/>
          </p:cNvSpPr>
          <p:nvPr>
            <p:ph idx="1"/>
          </p:nvPr>
        </p:nvSpPr>
        <p:spPr/>
        <p:txBody>
          <a:bodyPr/>
          <a:lstStyle/>
          <a:p>
            <a:pPr>
              <a:buNone/>
            </a:pPr>
            <a:r>
              <a:rPr lang="en-US" b="1" dirty="0"/>
              <a:t>Training and Awareness</a:t>
            </a:r>
          </a:p>
          <a:p>
            <a:pPr>
              <a:buFont typeface="Arial" panose="020B0604020202020204" pitchFamily="34" charset="0"/>
              <a:buChar char="•"/>
            </a:pPr>
            <a:r>
              <a:rPr lang="en-US" dirty="0"/>
              <a:t>Conduct toolbox talks monthly.</a:t>
            </a:r>
          </a:p>
          <a:p>
            <a:pPr marL="742950" lvl="1" indent="-285750">
              <a:buFont typeface="Arial" panose="020B0604020202020204" pitchFamily="34" charset="0"/>
              <a:buChar char="•"/>
            </a:pPr>
            <a:r>
              <a:rPr lang="en-US" dirty="0"/>
              <a:t>Cover segregation and MARPOL basics.</a:t>
            </a:r>
          </a:p>
          <a:p>
            <a:pPr>
              <a:buFont typeface="Arial" panose="020B0604020202020204" pitchFamily="34" charset="0"/>
              <a:buChar char="•"/>
            </a:pPr>
            <a:r>
              <a:rPr lang="en-US" dirty="0"/>
              <a:t>Display posters near bins.</a:t>
            </a:r>
          </a:p>
          <a:p>
            <a:pPr marL="742950" lvl="1" indent="-285750">
              <a:buFont typeface="Arial" panose="020B0604020202020204" pitchFamily="34" charset="0"/>
              <a:buChar char="•"/>
            </a:pPr>
            <a:r>
              <a:rPr lang="en-US" dirty="0"/>
              <a:t>Visual reminders work best.</a:t>
            </a:r>
          </a:p>
          <a:p>
            <a:pPr>
              <a:buFont typeface="Arial" panose="020B0604020202020204" pitchFamily="34" charset="0"/>
              <a:buChar char="•"/>
            </a:pPr>
            <a:r>
              <a:rPr lang="en-US" dirty="0"/>
              <a:t>New crew get induction training.</a:t>
            </a:r>
          </a:p>
          <a:p>
            <a:pPr marL="742950" lvl="1" indent="-285750">
              <a:buFont typeface="Arial" panose="020B0604020202020204" pitchFamily="34" charset="0"/>
              <a:buChar char="•"/>
            </a:pPr>
            <a:r>
              <a:rPr lang="en-US" dirty="0"/>
              <a:t>Include waste procedures.</a:t>
            </a:r>
          </a:p>
          <a:p>
            <a:pPr>
              <a:buFont typeface="Arial" panose="020B0604020202020204" pitchFamily="34" charset="0"/>
              <a:buChar char="•"/>
            </a:pPr>
            <a:r>
              <a:rPr lang="en-US" dirty="0"/>
              <a:t>Reward good performance.</a:t>
            </a:r>
          </a:p>
          <a:p>
            <a:pPr marL="742950" lvl="1" indent="-285750">
              <a:buFont typeface="Arial" panose="020B0604020202020204" pitchFamily="34" charset="0"/>
              <a:buChar char="•"/>
            </a:pPr>
            <a:r>
              <a:rPr lang="en-US" dirty="0"/>
              <a:t>Reinforce positive </a:t>
            </a:r>
            <a:r>
              <a:rPr lang="en-US" dirty="0" err="1"/>
              <a:t>behaviour</a:t>
            </a:r>
            <a:r>
              <a:rPr lang="en-US" dirty="0"/>
              <a:t>.</a:t>
            </a:r>
          </a:p>
          <a:p>
            <a:pPr marL="0" indent="0" algn="ctr">
              <a:buNone/>
            </a:pPr>
            <a:endParaRPr lang="el-GR" dirty="0"/>
          </a:p>
        </p:txBody>
      </p:sp>
    </p:spTree>
    <p:extLst>
      <p:ext uri="{BB962C8B-B14F-4D97-AF65-F5344CB8AC3E}">
        <p14:creationId xmlns:p14="http://schemas.microsoft.com/office/powerpoint/2010/main" val="457806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FCA0-2542-E322-5031-DF5B9AAC6FD2}"/>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6AA4448E-3BD5-A37E-8A4F-253353CA254C}"/>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0B8DFF70-10DE-274E-768E-1217A1ED4F4D}"/>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CBD27F8D-780B-BBA2-AA89-AA496AD3825D}"/>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589F55E4-84AE-D9CF-5014-5A839F6EB8A7}"/>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57C82B0C-128C-C8F4-2A6F-D1D6FE7E6E6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19CA3876-DB06-DE39-1DB1-BDE5C775227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61D8D35A-9E48-78BC-A10E-C2640793A47B}"/>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56E36233-64E1-7DFE-0D02-296D7E26993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B15DDAE5-2E96-0A34-2910-D5B26128476C}"/>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1D40B695-A375-E1E4-3939-23FC60581E86}"/>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BF47C6CD-ABDC-0742-4CD8-527D529D85EC}"/>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65066C30-5971-BD73-3F7B-750C0269250E}"/>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0F847DCD-00FF-E39F-5FA2-73FE0034873C}"/>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FE914625-4D86-B16C-EF56-FDB9EA13FE93}"/>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941C071C-4AAB-6DFB-9CE0-A313B1CF6082}"/>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762F19E3-4BCE-1FD8-71EB-66B186359B49}"/>
              </a:ext>
            </a:extLst>
          </p:cNvPr>
          <p:cNvSpPr>
            <a:spLocks noGrp="1"/>
          </p:cNvSpPr>
          <p:nvPr>
            <p:ph idx="1"/>
          </p:nvPr>
        </p:nvSpPr>
        <p:spPr/>
        <p:txBody>
          <a:bodyPr/>
          <a:lstStyle/>
          <a:p>
            <a:pPr>
              <a:buNone/>
            </a:pPr>
            <a:r>
              <a:rPr lang="en-US" b="1" dirty="0"/>
              <a:t>Waste Inspections and Audits</a:t>
            </a:r>
          </a:p>
          <a:p>
            <a:pPr>
              <a:buFont typeface="Arial" panose="020B0604020202020204" pitchFamily="34" charset="0"/>
              <a:buChar char="•"/>
            </a:pPr>
            <a:r>
              <a:rPr lang="en-US" dirty="0"/>
              <a:t>Ships are inspected under MARPOL Annex V.</a:t>
            </a:r>
          </a:p>
          <a:p>
            <a:pPr marL="742950" lvl="1" indent="-285750">
              <a:buFont typeface="Arial" panose="020B0604020202020204" pitchFamily="34" charset="0"/>
              <a:buChar char="•"/>
            </a:pPr>
            <a:r>
              <a:rPr lang="en-US" dirty="0"/>
              <a:t>Port State Control checks GRB, GMP, and storage areas.</a:t>
            </a:r>
          </a:p>
          <a:p>
            <a:pPr>
              <a:buFont typeface="Arial" panose="020B0604020202020204" pitchFamily="34" charset="0"/>
              <a:buChar char="•"/>
            </a:pPr>
            <a:r>
              <a:rPr lang="en-US" dirty="0"/>
              <a:t>Internal audits confirm compliance.</a:t>
            </a:r>
          </a:p>
          <a:p>
            <a:pPr marL="742950" lvl="1" indent="-285750">
              <a:buFont typeface="Arial" panose="020B0604020202020204" pitchFamily="34" charset="0"/>
              <a:buChar char="•"/>
            </a:pPr>
            <a:r>
              <a:rPr lang="en-US" dirty="0"/>
              <a:t>Conducted by company or flag surveyor.</a:t>
            </a:r>
          </a:p>
          <a:p>
            <a:pPr>
              <a:buFont typeface="Arial" panose="020B0604020202020204" pitchFamily="34" charset="0"/>
              <a:buChar char="•"/>
            </a:pPr>
            <a:r>
              <a:rPr lang="en-US" dirty="0"/>
              <a:t>Keep waste room tidy and labelled.</a:t>
            </a:r>
          </a:p>
          <a:p>
            <a:pPr marL="742950" lvl="1" indent="-285750">
              <a:buFont typeface="Arial" panose="020B0604020202020204" pitchFamily="34" charset="0"/>
              <a:buChar char="•"/>
            </a:pPr>
            <a:r>
              <a:rPr lang="en-US" dirty="0"/>
              <a:t>Shows good management.</a:t>
            </a:r>
          </a:p>
          <a:p>
            <a:pPr>
              <a:buFont typeface="Arial" panose="020B0604020202020204" pitchFamily="34" charset="0"/>
              <a:buChar char="•"/>
            </a:pPr>
            <a:r>
              <a:rPr lang="en-US" dirty="0"/>
              <a:t>Non-conformities require corrective action.</a:t>
            </a:r>
          </a:p>
          <a:p>
            <a:pPr marL="742950" lvl="1" indent="-285750">
              <a:buFont typeface="Arial" panose="020B0604020202020204" pitchFamily="34" charset="0"/>
              <a:buChar char="•"/>
            </a:pPr>
            <a:r>
              <a:rPr lang="en-US" dirty="0"/>
              <a:t>Must be recorded in SMS.</a:t>
            </a:r>
          </a:p>
          <a:p>
            <a:pPr marL="0" indent="0" algn="ctr">
              <a:buNone/>
            </a:pPr>
            <a:endParaRPr lang="el-GR" dirty="0"/>
          </a:p>
        </p:txBody>
      </p:sp>
    </p:spTree>
    <p:extLst>
      <p:ext uri="{BB962C8B-B14F-4D97-AF65-F5344CB8AC3E}">
        <p14:creationId xmlns:p14="http://schemas.microsoft.com/office/powerpoint/2010/main" val="9705865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C100B-49E9-3FD0-3084-BE889B59B113}"/>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0F1CB65-6701-2939-5651-9387C41A4E3F}"/>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D3E58940-8D56-56C1-9FEA-BB5CF94C4B9D}"/>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99B1CD41-8DD1-6425-DF10-A5A1FF7086F5}"/>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514579BA-B9FD-32E8-C40D-3F0157DE67CD}"/>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20E20BE9-4385-F8BA-6FC5-BC87114D3628}"/>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112E8F09-3315-A334-D44E-B29369D89F9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65AEFFD7-310B-106E-989A-577B7F893840}"/>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425074F2-9D84-C667-0FE5-1D8908CB385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B227D19C-55D3-4179-573A-AB4471F71C15}"/>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74BF59DA-335A-9978-2779-012FD75E98DD}"/>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30233BB2-E6D2-90C7-04CB-37BA3BD3A18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1190E8A5-8E2B-6721-3ADD-8568065ACF09}"/>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316CD1D1-72C9-5239-CDD5-66FC736EC82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3299A8D-9435-17BB-0DC3-4DD24C12DBEC}"/>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19F57EF-171B-E2FE-E675-DDF8CA67393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BAA0FC09-1482-F786-1BB3-06F30317E899}"/>
              </a:ext>
            </a:extLst>
          </p:cNvPr>
          <p:cNvSpPr>
            <a:spLocks noGrp="1"/>
          </p:cNvSpPr>
          <p:nvPr>
            <p:ph idx="1"/>
          </p:nvPr>
        </p:nvSpPr>
        <p:spPr/>
        <p:txBody>
          <a:bodyPr/>
          <a:lstStyle/>
          <a:p>
            <a:pPr>
              <a:buNone/>
            </a:pPr>
            <a:r>
              <a:rPr lang="en-US" b="1" dirty="0"/>
              <a:t>Common Violations</a:t>
            </a:r>
          </a:p>
          <a:p>
            <a:pPr>
              <a:buFont typeface="Arial" panose="020B0604020202020204" pitchFamily="34" charset="0"/>
              <a:buChar char="•"/>
            </a:pPr>
            <a:r>
              <a:rPr lang="en-US" dirty="0"/>
              <a:t>Throwing plastics overboard.</a:t>
            </a:r>
          </a:p>
          <a:p>
            <a:pPr marL="742950" lvl="1" indent="-285750">
              <a:buFont typeface="Arial" panose="020B0604020202020204" pitchFamily="34" charset="0"/>
              <a:buChar char="•"/>
            </a:pPr>
            <a:r>
              <a:rPr lang="en-US" dirty="0"/>
              <a:t>Absolute prohibition.</a:t>
            </a:r>
          </a:p>
          <a:p>
            <a:pPr>
              <a:buFont typeface="Arial" panose="020B0604020202020204" pitchFamily="34" charset="0"/>
              <a:buChar char="•"/>
            </a:pPr>
            <a:r>
              <a:rPr lang="en-US" dirty="0"/>
              <a:t>Incomplete or false GRB entries.</a:t>
            </a:r>
          </a:p>
          <a:p>
            <a:pPr marL="742950" lvl="1" indent="-285750">
              <a:buFont typeface="Arial" panose="020B0604020202020204" pitchFamily="34" charset="0"/>
              <a:buChar char="•"/>
            </a:pPr>
            <a:r>
              <a:rPr lang="en-US" dirty="0"/>
              <a:t>Treated as a criminal offence.</a:t>
            </a:r>
          </a:p>
          <a:p>
            <a:pPr>
              <a:buFont typeface="Arial" panose="020B0604020202020204" pitchFamily="34" charset="0"/>
              <a:buChar char="•"/>
            </a:pPr>
            <a:r>
              <a:rPr lang="en-US" dirty="0"/>
              <a:t>Mixed garbage in wrong bins.</a:t>
            </a:r>
          </a:p>
          <a:p>
            <a:pPr marL="742950" lvl="1" indent="-285750">
              <a:buFont typeface="Arial" panose="020B0604020202020204" pitchFamily="34" charset="0"/>
              <a:buChar char="•"/>
            </a:pPr>
            <a:r>
              <a:rPr lang="en-US" dirty="0"/>
              <a:t>Indicates poor training.</a:t>
            </a:r>
          </a:p>
          <a:p>
            <a:pPr>
              <a:buFont typeface="Arial" panose="020B0604020202020204" pitchFamily="34" charset="0"/>
              <a:buChar char="•"/>
            </a:pPr>
            <a:r>
              <a:rPr lang="en-US" dirty="0"/>
              <a:t>No receipts from Port Reception Facility.</a:t>
            </a:r>
          </a:p>
          <a:p>
            <a:pPr marL="742950" lvl="1" indent="-285750">
              <a:buFont typeface="Arial" panose="020B0604020202020204" pitchFamily="34" charset="0"/>
              <a:buChar char="•"/>
            </a:pPr>
            <a:r>
              <a:rPr lang="en-US" dirty="0"/>
              <a:t>Proof of landing is mandatory.</a:t>
            </a:r>
          </a:p>
          <a:p>
            <a:pPr marL="0" indent="0" algn="ctr">
              <a:buNone/>
            </a:pPr>
            <a:endParaRPr lang="el-GR" dirty="0"/>
          </a:p>
        </p:txBody>
      </p:sp>
    </p:spTree>
    <p:extLst>
      <p:ext uri="{BB962C8B-B14F-4D97-AF65-F5344CB8AC3E}">
        <p14:creationId xmlns:p14="http://schemas.microsoft.com/office/powerpoint/2010/main" val="27930115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08E3E-3EEA-FA56-666F-B287F3E25B33}"/>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F4F34E37-E904-5D2F-3E92-797795582A20}"/>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ABDA4C5D-4372-A7D6-4A71-E8C45D95C39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ABB48CF-59FF-7C17-7BE2-A4CD3EB5B2F6}"/>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47910D2D-7D42-051A-6BF7-F9AEB69580FB}"/>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3B0C8DE2-4528-F2A0-4791-BDA2EF64F4A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F251B570-32F9-5D84-8EB9-92FBD3098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8C325954-997D-5323-9290-D4FBD7D04633}"/>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F562FE25-19CC-472C-D6DC-4DCBD8C2394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6F5ABA8B-0985-3225-FF1E-66282C0E8E74}"/>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81FEED42-4A5B-E2A5-A1E1-71BB7833D077}"/>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81C51050-18C1-56C1-0E41-A433E0CE6020}"/>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4D6515F5-A84B-1D59-F936-02A405A00B88}"/>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6C7749E6-9540-9194-68AB-107FE3EA8A3F}"/>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C0539833-5566-AEFE-24D3-9A19DB358ED6}"/>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8B749F88-172A-FC65-057C-8517C1E7A5EB}"/>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3E4BE38B-0D12-0908-69BC-C6AD6F72A287}"/>
              </a:ext>
            </a:extLst>
          </p:cNvPr>
          <p:cNvSpPr>
            <a:spLocks noGrp="1"/>
          </p:cNvSpPr>
          <p:nvPr>
            <p:ph idx="1"/>
          </p:nvPr>
        </p:nvSpPr>
        <p:spPr/>
        <p:txBody>
          <a:bodyPr/>
          <a:lstStyle/>
          <a:p>
            <a:pPr>
              <a:buNone/>
            </a:pPr>
            <a:r>
              <a:rPr lang="en-US" b="1" dirty="0"/>
              <a:t>Health and Safety in Waste Handling</a:t>
            </a:r>
          </a:p>
          <a:p>
            <a:pPr>
              <a:buFont typeface="Arial" panose="020B0604020202020204" pitchFamily="34" charset="0"/>
              <a:buChar char="•"/>
            </a:pPr>
            <a:r>
              <a:rPr lang="en-US" dirty="0"/>
              <a:t>Use gloves and PPE when handling waste.</a:t>
            </a:r>
          </a:p>
          <a:p>
            <a:pPr marL="742950" lvl="1" indent="-285750">
              <a:buFont typeface="Arial" panose="020B0604020202020204" pitchFamily="34" charset="0"/>
              <a:buChar char="•"/>
            </a:pPr>
            <a:r>
              <a:rPr lang="en-US" dirty="0"/>
              <a:t>Prevents infection or injury.</a:t>
            </a:r>
          </a:p>
          <a:p>
            <a:pPr>
              <a:buFont typeface="Arial" panose="020B0604020202020204" pitchFamily="34" charset="0"/>
              <a:buChar char="•"/>
            </a:pPr>
            <a:r>
              <a:rPr lang="en-US" dirty="0"/>
              <a:t>Keep sharp objects separate.</a:t>
            </a:r>
          </a:p>
          <a:p>
            <a:pPr marL="742950" lvl="1" indent="-285750">
              <a:buFont typeface="Arial" panose="020B0604020202020204" pitchFamily="34" charset="0"/>
              <a:buChar char="•"/>
            </a:pPr>
            <a:r>
              <a:rPr lang="en-US" dirty="0"/>
              <a:t>Store in puncture-proof containers.</a:t>
            </a:r>
          </a:p>
          <a:p>
            <a:pPr>
              <a:buFont typeface="Arial" panose="020B0604020202020204" pitchFamily="34" charset="0"/>
              <a:buChar char="•"/>
            </a:pPr>
            <a:r>
              <a:rPr lang="en-US" dirty="0"/>
              <a:t>Disinfect bins after cleaning.</a:t>
            </a:r>
          </a:p>
          <a:p>
            <a:pPr marL="742950" lvl="1" indent="-285750">
              <a:buFont typeface="Arial" panose="020B0604020202020204" pitchFamily="34" charset="0"/>
              <a:buChar char="•"/>
            </a:pPr>
            <a:r>
              <a:rPr lang="en-US" dirty="0"/>
              <a:t>Reduces </a:t>
            </a:r>
            <a:r>
              <a:rPr lang="en-US" dirty="0" err="1"/>
              <a:t>odour</a:t>
            </a:r>
            <a:r>
              <a:rPr lang="en-US" dirty="0"/>
              <a:t> and bacteria.</a:t>
            </a:r>
          </a:p>
          <a:p>
            <a:pPr>
              <a:buFont typeface="Arial" panose="020B0604020202020204" pitchFamily="34" charset="0"/>
              <a:buChar char="•"/>
            </a:pPr>
            <a:r>
              <a:rPr lang="en-US" dirty="0"/>
              <a:t>Ensure good ventilation in waste room.</a:t>
            </a:r>
          </a:p>
          <a:p>
            <a:pPr marL="742950" lvl="1" indent="-285750">
              <a:buFont typeface="Arial" panose="020B0604020202020204" pitchFamily="34" charset="0"/>
              <a:buChar char="•"/>
            </a:pPr>
            <a:r>
              <a:rPr lang="en-US" dirty="0"/>
              <a:t>Prevents gas build-up.</a:t>
            </a:r>
          </a:p>
          <a:p>
            <a:pPr marL="0" indent="0" algn="ctr">
              <a:buNone/>
            </a:pPr>
            <a:endParaRPr lang="el-GR" dirty="0"/>
          </a:p>
        </p:txBody>
      </p:sp>
    </p:spTree>
    <p:extLst>
      <p:ext uri="{BB962C8B-B14F-4D97-AF65-F5344CB8AC3E}">
        <p14:creationId xmlns:p14="http://schemas.microsoft.com/office/powerpoint/2010/main" val="16585915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2025A-4523-9EA7-2B97-F507D99B7C8F}"/>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46F2904F-4246-1EE7-9734-554D433BCACF}"/>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200928F1-1F11-103E-59D7-DB2C35284E6A}"/>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830D6C4A-F64D-A970-D9DF-079E6B03B7A7}"/>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5EE81B48-DF8A-8BBB-772D-6366E84B92AE}"/>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49582679-F9F8-D40F-AE20-D8A7015F7F74}"/>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D07EA107-6A89-4B2C-48E6-6BC6498F206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95923DCF-8FEE-98B5-40E9-789BF4B1EEB9}"/>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2E4201C2-DB27-3CDD-F69A-6F000EFB7D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F61178EB-26B1-1464-34A9-2A50B72D39F3}"/>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D26794E7-9BB4-A136-45A6-5A8931FC9408}"/>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195CE5B9-4F71-F36A-CE9E-18D6233C140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43296E66-D445-AEA8-0233-352B44CF149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BA69E9F9-6FE4-F373-EFC4-89C9F3E07F5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1966F7B3-0788-A6DC-B8FF-BC1B91CED494}"/>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3EA32D96-5496-5279-DAD3-5C7D8DD5244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9410B64C-496F-9589-A746-633150AF219F}"/>
              </a:ext>
            </a:extLst>
          </p:cNvPr>
          <p:cNvSpPr>
            <a:spLocks noGrp="1"/>
          </p:cNvSpPr>
          <p:nvPr>
            <p:ph idx="1"/>
          </p:nvPr>
        </p:nvSpPr>
        <p:spPr/>
        <p:txBody>
          <a:bodyPr/>
          <a:lstStyle/>
          <a:p>
            <a:pPr>
              <a:buNone/>
            </a:pPr>
            <a:r>
              <a:rPr lang="en-US" b="1" dirty="0"/>
              <a:t>Behaviour and Cultural Change</a:t>
            </a:r>
          </a:p>
          <a:p>
            <a:pPr>
              <a:buFont typeface="Arial" panose="020B0604020202020204" pitchFamily="34" charset="0"/>
              <a:buChar char="•"/>
            </a:pPr>
            <a:r>
              <a:rPr lang="en-US" dirty="0"/>
              <a:t>Every crew member’s attitude matters.</a:t>
            </a:r>
          </a:p>
          <a:p>
            <a:pPr marL="742950" lvl="1" indent="-285750">
              <a:buFont typeface="Arial" panose="020B0604020202020204" pitchFamily="34" charset="0"/>
              <a:buChar char="•"/>
            </a:pPr>
            <a:r>
              <a:rPr lang="en-US" dirty="0"/>
              <a:t>Waste care is part of seamanship.</a:t>
            </a:r>
          </a:p>
          <a:p>
            <a:pPr>
              <a:buFont typeface="Arial" panose="020B0604020202020204" pitchFamily="34" charset="0"/>
              <a:buChar char="•"/>
            </a:pPr>
            <a:r>
              <a:rPr lang="en-US" dirty="0"/>
              <a:t>Leadership sets the tone.</a:t>
            </a:r>
          </a:p>
          <a:p>
            <a:pPr marL="742950" lvl="1" indent="-285750">
              <a:buFont typeface="Arial" panose="020B0604020202020204" pitchFamily="34" charset="0"/>
              <a:buChar char="•"/>
            </a:pPr>
            <a:r>
              <a:rPr lang="en-US" dirty="0"/>
              <a:t>Officers must demonstrate compliance.</a:t>
            </a:r>
          </a:p>
          <a:p>
            <a:pPr>
              <a:buFont typeface="Arial" panose="020B0604020202020204" pitchFamily="34" charset="0"/>
              <a:buChar char="•"/>
            </a:pPr>
            <a:r>
              <a:rPr lang="en-US" dirty="0"/>
              <a:t>Use positive reinforcement.</a:t>
            </a:r>
          </a:p>
          <a:p>
            <a:pPr marL="742950" lvl="1" indent="-285750">
              <a:buFont typeface="Arial" panose="020B0604020202020204" pitchFamily="34" charset="0"/>
              <a:buChar char="•"/>
            </a:pPr>
            <a:r>
              <a:rPr lang="en-US" dirty="0"/>
              <a:t>Praise good segregation habits.</a:t>
            </a:r>
          </a:p>
          <a:p>
            <a:pPr>
              <a:buFont typeface="Arial" panose="020B0604020202020204" pitchFamily="34" charset="0"/>
              <a:buChar char="•"/>
            </a:pPr>
            <a:r>
              <a:rPr lang="en-US" dirty="0"/>
              <a:t>Make waste reduction part of daily routine.</a:t>
            </a:r>
          </a:p>
          <a:p>
            <a:pPr marL="742950" lvl="1" indent="-285750">
              <a:buFont typeface="Arial" panose="020B0604020202020204" pitchFamily="34" charset="0"/>
              <a:buChar char="•"/>
            </a:pPr>
            <a:r>
              <a:rPr lang="en-US" dirty="0"/>
              <a:t>Consistency builds culture.</a:t>
            </a:r>
          </a:p>
          <a:p>
            <a:pPr marL="0" indent="0" algn="ctr">
              <a:buNone/>
            </a:pPr>
            <a:endParaRPr lang="el-GR" dirty="0"/>
          </a:p>
        </p:txBody>
      </p:sp>
    </p:spTree>
    <p:extLst>
      <p:ext uri="{BB962C8B-B14F-4D97-AF65-F5344CB8AC3E}">
        <p14:creationId xmlns:p14="http://schemas.microsoft.com/office/powerpoint/2010/main" val="1115288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AD990-9E46-F73E-450C-043FC3CD61C8}"/>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7E2A8B63-0F39-5064-BE01-D03C66909A50}"/>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00717C87-EE29-2CDA-841B-83CD440F3D9F}"/>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A32C1B9-8E51-D158-9CC8-B827BD03EB0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8385874C-C1AB-4543-52FD-B7E214A9B93C}"/>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7966FB24-8479-E90F-3E70-9BFAE78AE9B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59B854B1-4534-DDC6-4769-A14AE1E3FD2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56D90912-E1C2-5F07-3CE4-1E381FE8E455}"/>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548B7964-5824-29C7-889E-CD5F11CE8EA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A4008350-9073-0EEA-5B5D-7156E5CEBD83}"/>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519CE4E7-32EA-4BF0-8BB1-ADB8F89E114B}"/>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7E253030-6FB5-08A4-4496-97D263C52244}"/>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B074039D-0F68-1B0B-636C-1A5A8C2DD15F}"/>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103CC6C8-2D30-8745-F3CA-453CA044584B}"/>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9FA99B0A-6CAE-FED6-433D-7D8803D60070}"/>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A9A959D7-12C8-AAEE-7DF5-5144E19305BF}"/>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68734151-17F7-F6AA-4C7F-6274CE31656E}"/>
              </a:ext>
            </a:extLst>
          </p:cNvPr>
          <p:cNvSpPr>
            <a:spLocks noGrp="1"/>
          </p:cNvSpPr>
          <p:nvPr>
            <p:ph idx="1"/>
          </p:nvPr>
        </p:nvSpPr>
        <p:spPr/>
        <p:txBody>
          <a:bodyPr>
            <a:normAutofit lnSpcReduction="10000"/>
          </a:bodyPr>
          <a:lstStyle/>
          <a:p>
            <a:pPr algn="ctr">
              <a:buNone/>
            </a:pPr>
            <a:r>
              <a:rPr lang="en-US" b="1" dirty="0"/>
              <a:t>Why Waste Reduction Matters</a:t>
            </a:r>
          </a:p>
          <a:p>
            <a:pPr>
              <a:buFont typeface="Arial" panose="020B0604020202020204" pitchFamily="34" charset="0"/>
              <a:buChar char="•"/>
            </a:pPr>
            <a:r>
              <a:rPr lang="en-US" dirty="0"/>
              <a:t>Oceans are the planet’s life support.</a:t>
            </a:r>
          </a:p>
          <a:p>
            <a:pPr marL="742950" lvl="1" indent="-285750">
              <a:buFont typeface="Arial" panose="020B0604020202020204" pitchFamily="34" charset="0"/>
              <a:buChar char="•"/>
            </a:pPr>
            <a:r>
              <a:rPr lang="en-US" dirty="0"/>
              <a:t>They provide oxygen, food, and climate balance.</a:t>
            </a:r>
          </a:p>
          <a:p>
            <a:pPr>
              <a:buFont typeface="Arial" panose="020B0604020202020204" pitchFamily="34" charset="0"/>
              <a:buChar char="•"/>
            </a:pPr>
            <a:r>
              <a:rPr lang="en-US" dirty="0"/>
              <a:t>Garbage harms marine animals and fisheries.</a:t>
            </a:r>
          </a:p>
          <a:p>
            <a:pPr marL="742950" lvl="1" indent="-285750">
              <a:buFont typeface="Arial" panose="020B0604020202020204" pitchFamily="34" charset="0"/>
              <a:buChar char="•"/>
            </a:pPr>
            <a:r>
              <a:rPr lang="en-US" dirty="0"/>
              <a:t>Plastics can suffocate or starve wildlife.</a:t>
            </a:r>
          </a:p>
          <a:p>
            <a:pPr>
              <a:buFont typeface="Arial" panose="020B0604020202020204" pitchFamily="34" charset="0"/>
              <a:buChar char="•"/>
            </a:pPr>
            <a:r>
              <a:rPr lang="en-US" dirty="0"/>
              <a:t>Clean operations support port and customer confidence.</a:t>
            </a:r>
          </a:p>
          <a:p>
            <a:pPr marL="742950" lvl="1" indent="-285750">
              <a:buFont typeface="Arial" panose="020B0604020202020204" pitchFamily="34" charset="0"/>
              <a:buChar char="•"/>
            </a:pPr>
            <a:r>
              <a:rPr lang="en-US" dirty="0"/>
              <a:t>Sustainability is part of good seamanship.</a:t>
            </a:r>
          </a:p>
          <a:p>
            <a:pPr>
              <a:buFont typeface="Arial" panose="020B0604020202020204" pitchFamily="34" charset="0"/>
              <a:buChar char="•"/>
            </a:pPr>
            <a:r>
              <a:rPr lang="en-US" dirty="0"/>
              <a:t>Less waste means lower disposal costs.</a:t>
            </a:r>
          </a:p>
          <a:p>
            <a:pPr marL="742950" lvl="1" indent="-285750">
              <a:buFont typeface="Arial" panose="020B0604020202020204" pitchFamily="34" charset="0"/>
              <a:buChar char="•"/>
            </a:pPr>
            <a:r>
              <a:rPr lang="en-US" dirty="0"/>
              <a:t>Efficient ships are competitive ships.</a:t>
            </a:r>
          </a:p>
          <a:p>
            <a:pPr marL="0" indent="0" algn="ctr">
              <a:buNone/>
            </a:pPr>
            <a:endParaRPr lang="el-GR" dirty="0"/>
          </a:p>
        </p:txBody>
      </p:sp>
    </p:spTree>
    <p:extLst>
      <p:ext uri="{BB962C8B-B14F-4D97-AF65-F5344CB8AC3E}">
        <p14:creationId xmlns:p14="http://schemas.microsoft.com/office/powerpoint/2010/main" val="1088276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3BAE4-17D6-9A3C-25B5-7C684820800B}"/>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4767D41E-5F0A-F64B-6818-964C43812903}"/>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2E1A93AF-ACCD-0613-FB09-3611FAF18236}"/>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4E19CA56-778F-3FB2-C0D8-F6FFF1C219ED}"/>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DD8B9D51-A999-C7F7-3EA4-9AD1193EF6BB}"/>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9A535698-E48F-0544-0E35-EE11B3CB9E57}"/>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0416E263-EDED-5A0F-C6C6-2BA130062E0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94506884-A691-149F-C769-F299D5F8E34E}"/>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1692409F-DCF6-BF43-7252-CA384B4523C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19D00B25-E952-1BDA-64D1-3535958BC33B}"/>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1201B3AB-A55E-3718-5C94-3734A9CF0C60}"/>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27F010F6-761F-0A44-1CBA-956695421E4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D65988CF-6D07-E3C0-E31F-D2F1DA2414DB}"/>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1A917DE0-1D5E-AF88-3174-009AF14DBD0F}"/>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59C8D2AF-0106-543B-FCAA-ED5B0E766F2F}"/>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7DF3BE3-49C7-C992-2518-DB06FAED21DF}"/>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AC6E019C-327F-DDFE-EF49-4C07DD973A21}"/>
              </a:ext>
            </a:extLst>
          </p:cNvPr>
          <p:cNvSpPr>
            <a:spLocks noGrp="1"/>
          </p:cNvSpPr>
          <p:nvPr>
            <p:ph idx="1"/>
          </p:nvPr>
        </p:nvSpPr>
        <p:spPr/>
        <p:txBody>
          <a:bodyPr/>
          <a:lstStyle/>
          <a:p>
            <a:pPr>
              <a:buNone/>
            </a:pPr>
            <a:r>
              <a:rPr lang="en-US" b="1" dirty="0"/>
              <a:t>hip Type: Cargo Vessels</a:t>
            </a:r>
          </a:p>
          <a:p>
            <a:pPr>
              <a:buFont typeface="Arial" panose="020B0604020202020204" pitchFamily="34" charset="0"/>
              <a:buChar char="•"/>
            </a:pPr>
            <a:r>
              <a:rPr lang="en-US" dirty="0"/>
              <a:t>Bulk and container ships generate packaging waste.</a:t>
            </a:r>
          </a:p>
          <a:p>
            <a:pPr marL="742950" lvl="1" indent="-285750">
              <a:buFont typeface="Arial" panose="020B0604020202020204" pitchFamily="34" charset="0"/>
              <a:buChar char="•"/>
            </a:pPr>
            <a:r>
              <a:rPr lang="en-US" dirty="0"/>
              <a:t>Crates, plastic films, pallet wraps.</a:t>
            </a:r>
          </a:p>
          <a:p>
            <a:pPr>
              <a:buFont typeface="Arial" panose="020B0604020202020204" pitchFamily="34" charset="0"/>
              <a:buChar char="•"/>
            </a:pPr>
            <a:r>
              <a:rPr lang="en-US" dirty="0"/>
              <a:t>Large crew = more domestic garbage.</a:t>
            </a:r>
          </a:p>
          <a:p>
            <a:pPr marL="742950" lvl="1" indent="-285750">
              <a:buFont typeface="Arial" panose="020B0604020202020204" pitchFamily="34" charset="0"/>
              <a:buChar char="•"/>
            </a:pPr>
            <a:r>
              <a:rPr lang="en-US" dirty="0"/>
              <a:t>Plan storage for long voyages.</a:t>
            </a:r>
          </a:p>
          <a:p>
            <a:pPr>
              <a:buFont typeface="Arial" panose="020B0604020202020204" pitchFamily="34" charset="0"/>
              <a:buChar char="•"/>
            </a:pPr>
            <a:r>
              <a:rPr lang="en-US" dirty="0"/>
              <a:t>Use compactors to save space.</a:t>
            </a:r>
          </a:p>
          <a:p>
            <a:pPr marL="742950" lvl="1" indent="-285750">
              <a:buFont typeface="Arial" panose="020B0604020202020204" pitchFamily="34" charset="0"/>
              <a:buChar char="•"/>
            </a:pPr>
            <a:r>
              <a:rPr lang="en-US" dirty="0"/>
              <a:t>Keeps holds clear.</a:t>
            </a:r>
          </a:p>
          <a:p>
            <a:pPr>
              <a:buFont typeface="Arial" panose="020B0604020202020204" pitchFamily="34" charset="0"/>
              <a:buChar char="•"/>
            </a:pPr>
            <a:r>
              <a:rPr lang="en-US" dirty="0"/>
              <a:t>Cargo residues follow Annex V rules.</a:t>
            </a:r>
          </a:p>
          <a:p>
            <a:pPr marL="742950" lvl="1" indent="-285750">
              <a:buFont typeface="Arial" panose="020B0604020202020204" pitchFamily="34" charset="0"/>
              <a:buChar char="•"/>
            </a:pPr>
            <a:r>
              <a:rPr lang="en-US" dirty="0"/>
              <a:t>Record wash-water operations.</a:t>
            </a:r>
          </a:p>
          <a:p>
            <a:pPr marL="0" indent="0" algn="ctr">
              <a:buNone/>
            </a:pPr>
            <a:endParaRPr lang="el-GR" dirty="0"/>
          </a:p>
        </p:txBody>
      </p:sp>
    </p:spTree>
    <p:extLst>
      <p:ext uri="{BB962C8B-B14F-4D97-AF65-F5344CB8AC3E}">
        <p14:creationId xmlns:p14="http://schemas.microsoft.com/office/powerpoint/2010/main" val="26226228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85121-9362-CD4C-AF0A-4A8B7C10D752}"/>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BCFE8E54-D8A6-B517-6B9E-2FEBC0581B8C}"/>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52D21355-D7DB-8E4B-1AB5-ED0A0FE1C875}"/>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DE892166-7160-B39B-FC49-42A5A348F773}"/>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276781BC-BE2D-E194-B882-659372E060D6}"/>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2F802AA-8383-112A-E341-A7FC79C7176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A16AB14F-46BA-CFC2-C87D-8CCBF1C0344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71521307-8F5A-1280-6568-5BDD1FE2B7EF}"/>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FF87C928-A8D8-EC25-A10F-FDCC17FD2B1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19EB29B3-BBE4-8F06-F870-EF143D4ADDC0}"/>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597E6B59-7248-2452-8AE9-5409E0BB5E3C}"/>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383308EA-8890-ECE3-4B0A-99A859D50CAF}"/>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CCACD63A-5551-BDCC-2F94-FBAD6A82F935}"/>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6E2EA2FB-B98B-20A5-EC52-21E718B077D5}"/>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27D33DE9-7583-7D20-5A14-5B31AAA40B55}"/>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B18DC97-9F89-13FB-F0D5-99F5A841B64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A1466495-E91B-86A2-ADAB-28763A19D892}"/>
              </a:ext>
            </a:extLst>
          </p:cNvPr>
          <p:cNvSpPr>
            <a:spLocks noGrp="1"/>
          </p:cNvSpPr>
          <p:nvPr>
            <p:ph idx="1"/>
          </p:nvPr>
        </p:nvSpPr>
        <p:spPr/>
        <p:txBody>
          <a:bodyPr/>
          <a:lstStyle/>
          <a:p>
            <a:pPr>
              <a:buNone/>
            </a:pPr>
            <a:r>
              <a:rPr lang="en-US" b="1" dirty="0"/>
              <a:t>Ship Type: Tankers</a:t>
            </a:r>
          </a:p>
          <a:p>
            <a:pPr>
              <a:buFont typeface="Arial" panose="020B0604020202020204" pitchFamily="34" charset="0"/>
              <a:buChar char="•"/>
            </a:pPr>
            <a:r>
              <a:rPr lang="en-US" dirty="0"/>
              <a:t>Cargo residues and oily rags are common.</a:t>
            </a:r>
          </a:p>
          <a:p>
            <a:pPr marL="742950" lvl="1" indent="-285750">
              <a:buFont typeface="Arial" panose="020B0604020202020204" pitchFamily="34" charset="0"/>
              <a:buChar char="•"/>
            </a:pPr>
            <a:r>
              <a:rPr lang="en-US" dirty="0"/>
              <a:t>Keep separate from garbage streams.</a:t>
            </a:r>
          </a:p>
          <a:p>
            <a:pPr>
              <a:buFont typeface="Arial" panose="020B0604020202020204" pitchFamily="34" charset="0"/>
              <a:buChar char="•"/>
            </a:pPr>
            <a:r>
              <a:rPr lang="en-US" dirty="0"/>
              <a:t>Segregate hazardous materials.</a:t>
            </a:r>
          </a:p>
          <a:p>
            <a:pPr marL="742950" lvl="1" indent="-285750">
              <a:buFont typeface="Arial" panose="020B0604020202020204" pitchFamily="34" charset="0"/>
              <a:buChar char="•"/>
            </a:pPr>
            <a:r>
              <a:rPr lang="en-US" dirty="0"/>
              <a:t>Drums labelled “hazardous waste.”</a:t>
            </a:r>
          </a:p>
          <a:p>
            <a:pPr>
              <a:buFont typeface="Arial" panose="020B0604020202020204" pitchFamily="34" charset="0"/>
              <a:buChar char="•"/>
            </a:pPr>
            <a:r>
              <a:rPr lang="en-US" dirty="0"/>
              <a:t>Coordinate with terminal for disposal.</a:t>
            </a:r>
          </a:p>
          <a:p>
            <a:pPr marL="742950" lvl="1" indent="-285750">
              <a:buFont typeface="Arial" panose="020B0604020202020204" pitchFamily="34" charset="0"/>
              <a:buChar char="•"/>
            </a:pPr>
            <a:r>
              <a:rPr lang="en-US" dirty="0"/>
              <a:t>Port accepts residues under Annex I + V.</a:t>
            </a:r>
          </a:p>
          <a:p>
            <a:pPr>
              <a:buFont typeface="Arial" panose="020B0604020202020204" pitchFamily="34" charset="0"/>
              <a:buChar char="•"/>
            </a:pPr>
            <a:r>
              <a:rPr lang="en-US" dirty="0"/>
              <a:t>Maintain strict record control.</a:t>
            </a:r>
          </a:p>
          <a:p>
            <a:pPr marL="742950" lvl="1" indent="-285750">
              <a:buFont typeface="Arial" panose="020B0604020202020204" pitchFamily="34" charset="0"/>
              <a:buChar char="•"/>
            </a:pPr>
            <a:r>
              <a:rPr lang="en-US" dirty="0"/>
              <a:t>Auditors review both annexes.</a:t>
            </a:r>
          </a:p>
          <a:p>
            <a:pPr marL="0" indent="0" algn="ctr">
              <a:buNone/>
            </a:pPr>
            <a:endParaRPr lang="el-GR" dirty="0"/>
          </a:p>
        </p:txBody>
      </p:sp>
    </p:spTree>
    <p:extLst>
      <p:ext uri="{BB962C8B-B14F-4D97-AF65-F5344CB8AC3E}">
        <p14:creationId xmlns:p14="http://schemas.microsoft.com/office/powerpoint/2010/main" val="3171027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CB9A8-BB1A-D085-DADF-151FD06CDA86}"/>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BA9E5308-EE44-08AA-645C-09337C3D8351}"/>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D1001777-7771-ED65-A10D-457DB8A05075}"/>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7E1C5FF2-AB76-335A-BF61-B7EB70B4272E}"/>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9F16F57D-CF1E-A307-19EA-13D52AB3F136}"/>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895D35FF-83E3-E17A-7340-FE3B5585A8DB}"/>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61598C8A-59DE-B09D-7FB2-A05D871CD6D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D3E6BA89-9194-C683-1801-FA8159C82281}"/>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75847E2F-AF61-EC1B-F7EE-32F8463DB9C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9DC0D8E9-803D-9517-A773-E90CA922C18D}"/>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2E03735F-369B-444D-F5CB-D09DEB5BC362}"/>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CAC0813E-46BD-BE51-AC73-84013003B44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9F48FC49-C5CE-B155-2198-44832E118088}"/>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B7F5F79E-0F10-EE77-A3DB-5F88531B51E5}"/>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3D0D92A9-D0D8-466B-7D43-4C3339EBFABF}"/>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6DA9CB08-E728-E04F-09C6-6D2D04A6A584}"/>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FFFBFB1C-78FD-4AF8-A936-100646C1E4FE}"/>
              </a:ext>
            </a:extLst>
          </p:cNvPr>
          <p:cNvSpPr>
            <a:spLocks noGrp="1"/>
          </p:cNvSpPr>
          <p:nvPr>
            <p:ph idx="1"/>
          </p:nvPr>
        </p:nvSpPr>
        <p:spPr/>
        <p:txBody>
          <a:bodyPr/>
          <a:lstStyle/>
          <a:p>
            <a:pPr>
              <a:buNone/>
            </a:pPr>
            <a:r>
              <a:rPr lang="en-US" b="1" dirty="0"/>
              <a:t>Ship Type: Passenger Vessels</a:t>
            </a:r>
          </a:p>
          <a:p>
            <a:pPr>
              <a:buFont typeface="Arial" panose="020B0604020202020204" pitchFamily="34" charset="0"/>
              <a:buChar char="•"/>
            </a:pPr>
            <a:r>
              <a:rPr lang="en-US" dirty="0"/>
              <a:t>High hotel-type garbage volumes.</a:t>
            </a:r>
          </a:p>
          <a:p>
            <a:pPr marL="742950" lvl="1" indent="-285750">
              <a:buFont typeface="Arial" panose="020B0604020202020204" pitchFamily="34" charset="0"/>
              <a:buChar char="•"/>
            </a:pPr>
            <a:r>
              <a:rPr lang="en-US" dirty="0"/>
              <a:t>Food, packaging, paper.</a:t>
            </a:r>
          </a:p>
          <a:p>
            <a:pPr>
              <a:buFont typeface="Arial" panose="020B0604020202020204" pitchFamily="34" charset="0"/>
              <a:buChar char="•"/>
            </a:pPr>
            <a:r>
              <a:rPr lang="en-US" dirty="0"/>
              <a:t>Install advanced segregation systems.</a:t>
            </a:r>
          </a:p>
          <a:p>
            <a:pPr marL="742950" lvl="1" indent="-285750">
              <a:buFont typeface="Arial" panose="020B0604020202020204" pitchFamily="34" charset="0"/>
              <a:buChar char="•"/>
            </a:pPr>
            <a:r>
              <a:rPr lang="en-US" dirty="0" err="1"/>
              <a:t>Colour</a:t>
            </a:r>
            <a:r>
              <a:rPr lang="en-US" dirty="0"/>
              <a:t>-coded chutes and compactors.</a:t>
            </a:r>
          </a:p>
          <a:p>
            <a:pPr>
              <a:buFont typeface="Arial" panose="020B0604020202020204" pitchFamily="34" charset="0"/>
              <a:buChar char="•"/>
            </a:pPr>
            <a:r>
              <a:rPr lang="en-US" dirty="0"/>
              <a:t>Educate hotel staff and stewards.</a:t>
            </a:r>
          </a:p>
          <a:p>
            <a:pPr marL="742950" lvl="1" indent="-285750">
              <a:buFont typeface="Arial" panose="020B0604020202020204" pitchFamily="34" charset="0"/>
              <a:buChar char="•"/>
            </a:pPr>
            <a:r>
              <a:rPr lang="en-US" dirty="0"/>
              <a:t>Consistency across departments.</a:t>
            </a:r>
          </a:p>
          <a:p>
            <a:pPr>
              <a:buFont typeface="Arial" panose="020B0604020202020204" pitchFamily="34" charset="0"/>
              <a:buChar char="•"/>
            </a:pPr>
            <a:r>
              <a:rPr lang="en-US" dirty="0"/>
              <a:t>Monitor daily waste output.</a:t>
            </a:r>
          </a:p>
          <a:p>
            <a:pPr marL="742950" lvl="1" indent="-285750">
              <a:buFont typeface="Arial" panose="020B0604020202020204" pitchFamily="34" charset="0"/>
              <a:buChar char="•"/>
            </a:pPr>
            <a:r>
              <a:rPr lang="en-US" dirty="0"/>
              <a:t>Helps improve efficiency.</a:t>
            </a:r>
          </a:p>
          <a:p>
            <a:pPr marL="0" indent="0" algn="ctr">
              <a:buNone/>
            </a:pPr>
            <a:endParaRPr lang="el-GR" dirty="0"/>
          </a:p>
        </p:txBody>
      </p:sp>
    </p:spTree>
    <p:extLst>
      <p:ext uri="{BB962C8B-B14F-4D97-AF65-F5344CB8AC3E}">
        <p14:creationId xmlns:p14="http://schemas.microsoft.com/office/powerpoint/2010/main" val="2715429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14DE4-1ED4-4464-52F2-05AF3EB66A5A}"/>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739B420F-51F3-A484-8693-C87F2B030E32}"/>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8ABD10B6-E4B3-80FD-8060-C1C28270B68C}"/>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2A69A56E-4A5C-7FFD-77EB-97C194B94843}"/>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0D819027-A79F-47EC-678D-90A3C1717355}"/>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EDC27B7-166B-E62A-DB88-2807A0212BB3}"/>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68D45997-0A28-0D72-BF8D-75A3CE14953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A5AA93B6-1BBF-8D28-3B0E-878ECC940C15}"/>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A5DDC081-BD6C-9676-A6FE-FCACD4F3490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737D4F0F-2411-D7DE-B47A-86BE11B554FC}"/>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BC8516B3-B317-A982-2366-61911F260F16}"/>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7183B4F3-B415-EC87-D91D-321B88A024F7}"/>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AEC162AB-75F4-617D-F35A-30AAE0F810A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AAF566FE-ACEA-32DD-B852-1B9D54E04BA1}"/>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2F482646-6F02-36EA-2DFA-054CECC5192E}"/>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AE5199C-A693-CAA9-BD9E-3279A3262E88}"/>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D4C801E2-2742-889F-0B3A-BFB3B3FD95CC}"/>
              </a:ext>
            </a:extLst>
          </p:cNvPr>
          <p:cNvSpPr>
            <a:spLocks noGrp="1"/>
          </p:cNvSpPr>
          <p:nvPr>
            <p:ph idx="1"/>
          </p:nvPr>
        </p:nvSpPr>
        <p:spPr/>
        <p:txBody>
          <a:bodyPr/>
          <a:lstStyle/>
          <a:p>
            <a:pPr>
              <a:buNone/>
            </a:pPr>
            <a:r>
              <a:rPr lang="en-US" b="1" dirty="0"/>
              <a:t>Shipboard Recycling Systems</a:t>
            </a:r>
          </a:p>
          <a:p>
            <a:pPr>
              <a:buFont typeface="Arial" panose="020B0604020202020204" pitchFamily="34" charset="0"/>
              <a:buChar char="•"/>
            </a:pPr>
            <a:r>
              <a:rPr lang="en-US" dirty="0"/>
              <a:t>Sort and compact recyclables onboard.</a:t>
            </a:r>
          </a:p>
          <a:p>
            <a:pPr marL="742950" lvl="1" indent="-285750">
              <a:buFont typeface="Arial" panose="020B0604020202020204" pitchFamily="34" charset="0"/>
              <a:buChar char="•"/>
            </a:pPr>
            <a:r>
              <a:rPr lang="en-US" dirty="0"/>
              <a:t>Paper, metals, glass, plastics.</a:t>
            </a:r>
          </a:p>
          <a:p>
            <a:pPr>
              <a:buFont typeface="Arial" panose="020B0604020202020204" pitchFamily="34" charset="0"/>
              <a:buChar char="•"/>
            </a:pPr>
            <a:r>
              <a:rPr lang="en-US" dirty="0"/>
              <a:t>Label recycling bins clearly.</a:t>
            </a:r>
          </a:p>
          <a:p>
            <a:pPr marL="742950" lvl="1" indent="-285750">
              <a:buFont typeface="Arial" panose="020B0604020202020204" pitchFamily="34" charset="0"/>
              <a:buChar char="•"/>
            </a:pPr>
            <a:r>
              <a:rPr lang="en-US" dirty="0"/>
              <a:t>Multilingual signage helps.</a:t>
            </a:r>
          </a:p>
          <a:p>
            <a:pPr>
              <a:buFont typeface="Arial" panose="020B0604020202020204" pitchFamily="34" charset="0"/>
              <a:buChar char="•"/>
            </a:pPr>
            <a:r>
              <a:rPr lang="en-US" dirty="0"/>
              <a:t>Offload to recycling facilities ashore.</a:t>
            </a:r>
          </a:p>
          <a:p>
            <a:pPr marL="742950" lvl="1" indent="-285750">
              <a:buFont typeface="Arial" panose="020B0604020202020204" pitchFamily="34" charset="0"/>
              <a:buChar char="•"/>
            </a:pPr>
            <a:r>
              <a:rPr lang="en-US" dirty="0"/>
              <a:t>Obtain receipts.</a:t>
            </a:r>
          </a:p>
          <a:p>
            <a:pPr>
              <a:buFont typeface="Arial" panose="020B0604020202020204" pitchFamily="34" charset="0"/>
              <a:buChar char="•"/>
            </a:pPr>
            <a:r>
              <a:rPr lang="en-US" dirty="0"/>
              <a:t>Keep records in company database.</a:t>
            </a:r>
          </a:p>
          <a:p>
            <a:pPr marL="742950" lvl="1" indent="-285750">
              <a:buFont typeface="Arial" panose="020B0604020202020204" pitchFamily="34" charset="0"/>
              <a:buChar char="•"/>
            </a:pPr>
            <a:r>
              <a:rPr lang="en-US" dirty="0"/>
              <a:t>Demonstrates ESG compliance.</a:t>
            </a:r>
          </a:p>
          <a:p>
            <a:pPr marL="0" indent="0" algn="ctr">
              <a:buNone/>
            </a:pPr>
            <a:endParaRPr lang="el-GR" dirty="0"/>
          </a:p>
        </p:txBody>
      </p:sp>
    </p:spTree>
    <p:extLst>
      <p:ext uri="{BB962C8B-B14F-4D97-AF65-F5344CB8AC3E}">
        <p14:creationId xmlns:p14="http://schemas.microsoft.com/office/powerpoint/2010/main" val="1989318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5B8F2-9E35-7A50-31EE-D17F3E0C4BF2}"/>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6DBEEA4-E6FB-56A9-9878-B3075A707323}"/>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FBE506C1-AF29-F12A-F26E-664CB257646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9C910176-C3AE-BBEF-241D-C26674FFB080}"/>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0591DD61-DE30-5D05-D4A4-337D04168384}"/>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4CCD299-954E-5670-F393-C84F077DC978}"/>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A96FE75-F188-4B97-3283-BB5A8BBCE8A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F55950B-ABDF-63FC-24E5-463C5E46A6E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849CEC6F-E3C6-8726-BD0A-BB57F653C4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FF45D84A-9204-9FDF-5779-DDBD7881BB9E}"/>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C3636307-7A9E-2003-F349-4A43C17DBF19}"/>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683028E1-5716-57BE-6FD2-1C26498C078A}"/>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6992AF33-284B-5B1C-7438-3762AD7BD8E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250CEC0B-FD17-F1EB-5C89-A899C5626E5F}"/>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905F6EA6-2BB6-438B-8103-06B323D6CCE9}"/>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D406213-B5E2-9421-0F7A-2B94B62D6338}"/>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378215B6-DBA3-3BD1-F42D-CFBF44064B0C}"/>
              </a:ext>
            </a:extLst>
          </p:cNvPr>
          <p:cNvSpPr>
            <a:spLocks noGrp="1"/>
          </p:cNvSpPr>
          <p:nvPr>
            <p:ph idx="1"/>
          </p:nvPr>
        </p:nvSpPr>
        <p:spPr/>
        <p:txBody>
          <a:bodyPr/>
          <a:lstStyle/>
          <a:p>
            <a:pPr>
              <a:buNone/>
            </a:pPr>
            <a:r>
              <a:rPr lang="en-US" b="1" dirty="0"/>
              <a:t>Use of Incinerators</a:t>
            </a:r>
          </a:p>
          <a:p>
            <a:pPr>
              <a:buFont typeface="Arial" panose="020B0604020202020204" pitchFamily="34" charset="0"/>
              <a:buChar char="•"/>
            </a:pPr>
            <a:r>
              <a:rPr lang="en-US" dirty="0"/>
              <a:t>Burn limited waste types only.</a:t>
            </a:r>
          </a:p>
          <a:p>
            <a:pPr marL="742950" lvl="1" indent="-285750">
              <a:buFont typeface="Arial" panose="020B0604020202020204" pitchFamily="34" charset="0"/>
              <a:buChar char="•"/>
            </a:pPr>
            <a:r>
              <a:rPr lang="en-US" dirty="0"/>
              <a:t>Food waste and paper allowed.</a:t>
            </a:r>
          </a:p>
          <a:p>
            <a:pPr>
              <a:buFont typeface="Arial" panose="020B0604020202020204" pitchFamily="34" charset="0"/>
              <a:buChar char="•"/>
            </a:pPr>
            <a:r>
              <a:rPr lang="en-US" dirty="0"/>
              <a:t>Never incinerate plastics.</a:t>
            </a:r>
          </a:p>
          <a:p>
            <a:pPr marL="742950" lvl="1" indent="-285750">
              <a:buFont typeface="Arial" panose="020B0604020202020204" pitchFamily="34" charset="0"/>
              <a:buChar char="•"/>
            </a:pPr>
            <a:r>
              <a:rPr lang="en-US" dirty="0"/>
              <a:t>Produces toxic fumes.</a:t>
            </a:r>
          </a:p>
          <a:p>
            <a:pPr>
              <a:buFont typeface="Arial" panose="020B0604020202020204" pitchFamily="34" charset="0"/>
              <a:buChar char="•"/>
            </a:pPr>
            <a:r>
              <a:rPr lang="en-US" dirty="0"/>
              <a:t>Maintain operating log.</a:t>
            </a:r>
          </a:p>
          <a:p>
            <a:pPr marL="742950" lvl="1" indent="-285750">
              <a:buFont typeface="Arial" panose="020B0604020202020204" pitchFamily="34" charset="0"/>
              <a:buChar char="•"/>
            </a:pPr>
            <a:r>
              <a:rPr lang="en-US" dirty="0"/>
              <a:t>Note temperature and duration.</a:t>
            </a:r>
          </a:p>
          <a:p>
            <a:pPr>
              <a:buFont typeface="Arial" panose="020B0604020202020204" pitchFamily="34" charset="0"/>
              <a:buChar char="•"/>
            </a:pPr>
            <a:r>
              <a:rPr lang="en-US" dirty="0"/>
              <a:t>Follow manufacturer’s safety rules.</a:t>
            </a:r>
          </a:p>
          <a:p>
            <a:pPr marL="742950" lvl="1" indent="-285750">
              <a:buFont typeface="Arial" panose="020B0604020202020204" pitchFamily="34" charset="0"/>
              <a:buChar char="•"/>
            </a:pPr>
            <a:r>
              <a:rPr lang="en-US" dirty="0"/>
              <a:t>PPE and fire watch mandatory.</a:t>
            </a:r>
          </a:p>
          <a:p>
            <a:pPr marL="0" indent="0" algn="ctr">
              <a:buNone/>
            </a:pPr>
            <a:endParaRPr lang="el-GR" dirty="0"/>
          </a:p>
        </p:txBody>
      </p:sp>
    </p:spTree>
    <p:extLst>
      <p:ext uri="{BB962C8B-B14F-4D97-AF65-F5344CB8AC3E}">
        <p14:creationId xmlns:p14="http://schemas.microsoft.com/office/powerpoint/2010/main" val="35057779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60EE1-3530-41A5-FFD7-8A83F423552C}"/>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8EF4262A-1729-385A-C2F2-923C30DA12F9}"/>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1034EEB4-FECD-77BC-2B30-D528370C0F24}"/>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5A74676D-E5B7-7DC9-0CA5-DAA840750CDE}"/>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68DCEC3C-3678-741F-FAB4-2B0BCD62A39B}"/>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E11455B-A368-07E3-B05A-B730325420A3}"/>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4432A168-807E-9691-9CEF-7CA7ECC9DEA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9CA929FE-9DC5-E653-D4AA-839BACB605AF}"/>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945A434B-013E-BE09-41AF-C7707FC9ADB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D18D95ED-5507-A1B2-D053-0E3DB0DDE769}"/>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DC30E460-DB00-2808-53A5-65B775633F68}"/>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5CF6EE15-A4A0-4E49-CA8E-E73695F54103}"/>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CE31CC68-7953-C8DF-90AD-B088AAAC1B6C}"/>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B7FEE5A-6540-C318-5858-8D1C91C2963F}"/>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306FC061-1C18-ACA3-2DC1-921A899D2DDF}"/>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35DDFA3D-42C2-EB84-DC00-8A91CD3EEF2D}"/>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9AB188E3-7205-1266-12B2-ABF1E9A7CA62}"/>
              </a:ext>
            </a:extLst>
          </p:cNvPr>
          <p:cNvSpPr>
            <a:spLocks noGrp="1"/>
          </p:cNvSpPr>
          <p:nvPr>
            <p:ph idx="1"/>
          </p:nvPr>
        </p:nvSpPr>
        <p:spPr/>
        <p:txBody>
          <a:bodyPr/>
          <a:lstStyle/>
          <a:p>
            <a:pPr>
              <a:buNone/>
            </a:pPr>
            <a:r>
              <a:rPr lang="en-US" b="1" dirty="0"/>
              <a:t>Monitoring and KPIs</a:t>
            </a:r>
          </a:p>
          <a:p>
            <a:pPr>
              <a:buFont typeface="Arial" panose="020B0604020202020204" pitchFamily="34" charset="0"/>
              <a:buChar char="•"/>
            </a:pPr>
            <a:r>
              <a:rPr lang="en-US" dirty="0"/>
              <a:t>Measure garbage landed per voyage.</a:t>
            </a:r>
          </a:p>
          <a:p>
            <a:pPr marL="742950" lvl="1" indent="-285750">
              <a:buFont typeface="Arial" panose="020B0604020202020204" pitchFamily="34" charset="0"/>
              <a:buChar char="•"/>
            </a:pPr>
            <a:r>
              <a:rPr lang="en-US" dirty="0"/>
              <a:t>Helps track progress.</a:t>
            </a:r>
          </a:p>
          <a:p>
            <a:pPr>
              <a:buFont typeface="Arial" panose="020B0604020202020204" pitchFamily="34" charset="0"/>
              <a:buChar char="•"/>
            </a:pPr>
            <a:r>
              <a:rPr lang="en-US" dirty="0"/>
              <a:t>Count number of plastic bottles avoided.</a:t>
            </a:r>
          </a:p>
          <a:p>
            <a:pPr marL="742950" lvl="1" indent="-285750">
              <a:buFont typeface="Arial" panose="020B0604020202020204" pitchFamily="34" charset="0"/>
              <a:buChar char="•"/>
            </a:pPr>
            <a:r>
              <a:rPr lang="en-US" dirty="0"/>
              <a:t>From refill station data.</a:t>
            </a:r>
          </a:p>
          <a:p>
            <a:pPr>
              <a:buFont typeface="Arial" panose="020B0604020202020204" pitchFamily="34" charset="0"/>
              <a:buChar char="•"/>
            </a:pPr>
            <a:r>
              <a:rPr lang="en-US" dirty="0"/>
              <a:t>Check segregation accuracy.</a:t>
            </a:r>
          </a:p>
          <a:p>
            <a:pPr marL="742950" lvl="1" indent="-285750">
              <a:buFont typeface="Arial" panose="020B0604020202020204" pitchFamily="34" charset="0"/>
              <a:buChar char="•"/>
            </a:pPr>
            <a:r>
              <a:rPr lang="en-US" dirty="0"/>
              <a:t>Weekly bin inspections.</a:t>
            </a:r>
          </a:p>
          <a:p>
            <a:pPr>
              <a:buFont typeface="Arial" panose="020B0604020202020204" pitchFamily="34" charset="0"/>
              <a:buChar char="•"/>
            </a:pPr>
            <a:r>
              <a:rPr lang="en-US" dirty="0"/>
              <a:t>Share results with crew.</a:t>
            </a:r>
          </a:p>
          <a:p>
            <a:pPr marL="742950" lvl="1" indent="-285750">
              <a:buFont typeface="Arial" panose="020B0604020202020204" pitchFamily="34" charset="0"/>
              <a:buChar char="•"/>
            </a:pPr>
            <a:r>
              <a:rPr lang="en-US" dirty="0"/>
              <a:t>Motivation through visibility.</a:t>
            </a:r>
          </a:p>
          <a:p>
            <a:pPr marL="0" indent="0" algn="ctr">
              <a:buNone/>
            </a:pPr>
            <a:endParaRPr lang="el-GR" dirty="0"/>
          </a:p>
        </p:txBody>
      </p:sp>
    </p:spTree>
    <p:extLst>
      <p:ext uri="{BB962C8B-B14F-4D97-AF65-F5344CB8AC3E}">
        <p14:creationId xmlns:p14="http://schemas.microsoft.com/office/powerpoint/2010/main" val="32726166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10C9-E054-1238-E6B9-ED86CD7B86A2}"/>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805EC78D-E012-0CDC-16E2-692D890C891D}"/>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01F87E4B-B06F-58BC-7859-7AD766E3CA1D}"/>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5BA6BEE2-7ABD-49D8-AC9E-680D14B4FA4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A893CB72-956A-0FDE-CA75-C9C17E3EB265}"/>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EE04DCDA-7443-FF05-7C5E-AB6117962B66}"/>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5DEDEF80-0911-37C9-BA54-6846BF0FFAC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4150C54E-8AAE-E870-19A2-B8B60EE467A9}"/>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E277C76F-405F-E890-3606-6983A6B9B0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96CDFF08-020B-850B-03E0-2FB8269D0544}"/>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8E0B8F10-D123-CD51-B948-8142093B3D96}"/>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5BA024DF-0AA7-7C95-8E2C-5089111911D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E2EB970F-1B3F-9DDB-9DA7-9718CC5A1C1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E02A9619-4DC0-3910-587C-6DABF6EA2CF0}"/>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BABB70A6-25AA-F7F7-C151-9FD67B50C6C4}"/>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E072FE3-EFC6-A274-C8A2-41F3C543FE9B}"/>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258B779A-2AC6-F463-2122-6E5B0E826781}"/>
              </a:ext>
            </a:extLst>
          </p:cNvPr>
          <p:cNvSpPr>
            <a:spLocks noGrp="1"/>
          </p:cNvSpPr>
          <p:nvPr>
            <p:ph idx="1"/>
          </p:nvPr>
        </p:nvSpPr>
        <p:spPr/>
        <p:txBody>
          <a:bodyPr/>
          <a:lstStyle/>
          <a:p>
            <a:pPr>
              <a:buNone/>
            </a:pPr>
            <a:r>
              <a:rPr lang="en-US" b="1" dirty="0"/>
              <a:t>Reporting and Documentation</a:t>
            </a:r>
          </a:p>
          <a:p>
            <a:pPr>
              <a:buFont typeface="Arial" panose="020B0604020202020204" pitchFamily="34" charset="0"/>
              <a:buChar char="•"/>
            </a:pPr>
            <a:r>
              <a:rPr lang="en-US" dirty="0"/>
              <a:t>GRB entries must be neat and accurate.</a:t>
            </a:r>
          </a:p>
          <a:p>
            <a:pPr marL="742950" lvl="1" indent="-285750">
              <a:buFont typeface="Arial" panose="020B0604020202020204" pitchFamily="34" charset="0"/>
              <a:buChar char="•"/>
            </a:pPr>
            <a:r>
              <a:rPr lang="en-US" dirty="0"/>
              <a:t>Use black ink, no corrections.</a:t>
            </a:r>
          </a:p>
          <a:p>
            <a:pPr>
              <a:buFont typeface="Arial" panose="020B0604020202020204" pitchFamily="34" charset="0"/>
              <a:buChar char="•"/>
            </a:pPr>
            <a:r>
              <a:rPr lang="en-US" dirty="0"/>
              <a:t>File PRF receipts with GRB.</a:t>
            </a:r>
          </a:p>
          <a:p>
            <a:pPr marL="742950" lvl="1" indent="-285750">
              <a:buFont typeface="Arial" panose="020B0604020202020204" pitchFamily="34" charset="0"/>
              <a:buChar char="•"/>
            </a:pPr>
            <a:r>
              <a:rPr lang="en-US" dirty="0"/>
              <a:t>Keep at least 24 months.</a:t>
            </a:r>
          </a:p>
          <a:p>
            <a:pPr>
              <a:buFont typeface="Arial" panose="020B0604020202020204" pitchFamily="34" charset="0"/>
              <a:buChar char="•"/>
            </a:pPr>
            <a:r>
              <a:rPr lang="en-US" dirty="0"/>
              <a:t>Submit environmental reports to company.</a:t>
            </a:r>
          </a:p>
          <a:p>
            <a:pPr marL="742950" lvl="1" indent="-285750">
              <a:buFont typeface="Arial" panose="020B0604020202020204" pitchFamily="34" charset="0"/>
              <a:buChar char="•"/>
            </a:pPr>
            <a:r>
              <a:rPr lang="en-US" dirty="0"/>
              <a:t>Supports audits and KPIs.</a:t>
            </a:r>
          </a:p>
          <a:p>
            <a:pPr>
              <a:buFont typeface="Arial" panose="020B0604020202020204" pitchFamily="34" charset="0"/>
              <a:buChar char="•"/>
            </a:pPr>
            <a:r>
              <a:rPr lang="en-US" dirty="0"/>
              <a:t>Non-compliance must be reported promptly.</a:t>
            </a:r>
          </a:p>
          <a:p>
            <a:pPr marL="742950" lvl="1" indent="-285750">
              <a:buFont typeface="Arial" panose="020B0604020202020204" pitchFamily="34" charset="0"/>
              <a:buChar char="•"/>
            </a:pPr>
            <a:r>
              <a:rPr lang="en-US" dirty="0"/>
              <a:t>Transparency protects certificate.</a:t>
            </a:r>
          </a:p>
          <a:p>
            <a:pPr marL="0" indent="0" algn="ctr">
              <a:buNone/>
            </a:pPr>
            <a:endParaRPr lang="el-GR" dirty="0"/>
          </a:p>
        </p:txBody>
      </p:sp>
    </p:spTree>
    <p:extLst>
      <p:ext uri="{BB962C8B-B14F-4D97-AF65-F5344CB8AC3E}">
        <p14:creationId xmlns:p14="http://schemas.microsoft.com/office/powerpoint/2010/main" val="3021771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E68A8-4BD3-ACEC-319C-3B10527A54F6}"/>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8777C36A-FD74-B89D-28A5-114E1540892E}"/>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A1E1E8A7-B14C-78FA-2DE8-8FDEF4AD3A1A}"/>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6ADB4113-7DC3-0155-E6A0-D0DA42F846F1}"/>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E3B49594-ACE9-9051-BF2C-DD3B46ADD965}"/>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9A8E5B7-121C-73FF-BCBB-7A5C5C4F9F53}"/>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8BDEF069-972E-5573-CDC4-ABF5CC4CE83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3596B4CE-600B-C6D1-06A0-6A77C461B5D9}"/>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27DCAA32-FF0D-E332-046B-1C136A496E3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3074ED38-E233-9D2F-BC6F-0E1B72A03E3C}"/>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43C9C5D3-749A-CABB-F3AA-D609A506C14A}"/>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65C2C1C1-4DA5-42CE-86EE-A5633615703A}"/>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8B89935A-40C9-2A43-58CC-E90EA6B691E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0882EF86-8F71-AD62-D80D-1380CF6E2EE8}"/>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8666F500-261C-0953-14DB-A819ADE45F8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782037C6-A853-6E91-E3CD-703803886E5E}"/>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FEC307A0-6ADE-91EF-166B-226FFD6DE17C}"/>
              </a:ext>
            </a:extLst>
          </p:cNvPr>
          <p:cNvSpPr>
            <a:spLocks noGrp="1"/>
          </p:cNvSpPr>
          <p:nvPr>
            <p:ph idx="1"/>
          </p:nvPr>
        </p:nvSpPr>
        <p:spPr/>
        <p:txBody>
          <a:bodyPr/>
          <a:lstStyle/>
          <a:p>
            <a:pPr>
              <a:buNone/>
            </a:pPr>
            <a:r>
              <a:rPr lang="en-US" b="1" dirty="0"/>
              <a:t>Environmental Awareness</a:t>
            </a:r>
          </a:p>
          <a:p>
            <a:pPr>
              <a:buFont typeface="Arial" panose="020B0604020202020204" pitchFamily="34" charset="0"/>
              <a:buChar char="•"/>
            </a:pPr>
            <a:r>
              <a:rPr lang="en-US" dirty="0"/>
              <a:t>Explain why waste rules exist.</a:t>
            </a:r>
          </a:p>
          <a:p>
            <a:pPr marL="742950" lvl="1" indent="-285750">
              <a:buFont typeface="Arial" panose="020B0604020202020204" pitchFamily="34" charset="0"/>
              <a:buChar char="•"/>
            </a:pPr>
            <a:r>
              <a:rPr lang="en-US" dirty="0"/>
              <a:t>Crew must understand consequences.</a:t>
            </a:r>
          </a:p>
          <a:p>
            <a:pPr>
              <a:buFont typeface="Arial" panose="020B0604020202020204" pitchFamily="34" charset="0"/>
              <a:buChar char="•"/>
            </a:pPr>
            <a:r>
              <a:rPr lang="en-US" dirty="0"/>
              <a:t>Connect ship actions to ocean impact.</a:t>
            </a:r>
          </a:p>
          <a:p>
            <a:pPr marL="742950" lvl="1" indent="-285750">
              <a:buFont typeface="Arial" panose="020B0604020202020204" pitchFamily="34" charset="0"/>
              <a:buChar char="•"/>
            </a:pPr>
            <a:r>
              <a:rPr lang="en-US" dirty="0"/>
              <a:t>Small acts create large results.</a:t>
            </a:r>
          </a:p>
          <a:p>
            <a:pPr>
              <a:buFont typeface="Arial" panose="020B0604020202020204" pitchFamily="34" charset="0"/>
              <a:buChar char="•"/>
            </a:pPr>
            <a:r>
              <a:rPr lang="en-US" dirty="0"/>
              <a:t>Promote “zero plastic overboard.”</a:t>
            </a:r>
          </a:p>
          <a:p>
            <a:pPr marL="742950" lvl="1" indent="-285750">
              <a:buFont typeface="Arial" panose="020B0604020202020204" pitchFamily="34" charset="0"/>
              <a:buChar char="•"/>
            </a:pPr>
            <a:r>
              <a:rPr lang="en-US" dirty="0"/>
              <a:t>Core value of modern shipping.</a:t>
            </a:r>
          </a:p>
          <a:p>
            <a:pPr>
              <a:buFont typeface="Arial" panose="020B0604020202020204" pitchFamily="34" charset="0"/>
              <a:buChar char="•"/>
            </a:pPr>
            <a:r>
              <a:rPr lang="en-US" dirty="0"/>
              <a:t>Protect reputation and livelihood.</a:t>
            </a:r>
          </a:p>
          <a:p>
            <a:pPr marL="742950" lvl="1" indent="-285750">
              <a:buFont typeface="Arial" panose="020B0604020202020204" pitchFamily="34" charset="0"/>
              <a:buChar char="•"/>
            </a:pPr>
            <a:r>
              <a:rPr lang="en-US" dirty="0"/>
              <a:t>Cleaner oceans, stronger industry.</a:t>
            </a:r>
          </a:p>
          <a:p>
            <a:pPr marL="0" indent="0" algn="ctr">
              <a:buNone/>
            </a:pPr>
            <a:endParaRPr lang="el-GR" dirty="0"/>
          </a:p>
        </p:txBody>
      </p:sp>
    </p:spTree>
    <p:extLst>
      <p:ext uri="{BB962C8B-B14F-4D97-AF65-F5344CB8AC3E}">
        <p14:creationId xmlns:p14="http://schemas.microsoft.com/office/powerpoint/2010/main" val="959459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C0353-5232-4618-B334-D8FD20499BC8}"/>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CF3609A1-06E5-A932-967C-AF8032538E93}"/>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58CB45BC-1D21-5F61-8733-4B177868B2E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10B5408C-B665-B9AA-E232-92B7E9FD13A6}"/>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FEC7CF4A-E319-90D8-5E7C-D99C8E0F98D0}"/>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AE33849E-6FD6-40FB-146B-0A5CFA86150A}"/>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687A818-31BA-26F2-3BD9-70C0D720425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1D50FF85-1E02-B59A-F197-57DC0B119F41}"/>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4A14D051-4334-80A7-2802-23ED8E67EB1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0F649F3E-28A0-856B-28C6-9C7090581179}"/>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979246D4-857C-8247-63E4-5F62BA09475A}"/>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18E40873-D11F-11A5-EB05-81A1833D779B}"/>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ABCC2A67-DC85-B17D-A2C2-38423BBACCCC}"/>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E4589E83-A350-8D2A-C61D-70776AD68163}"/>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17AF756-96F1-1F7E-54C1-2DED01895125}"/>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5BBD7457-1373-C66D-B161-711DABA705C0}"/>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27340FA1-7092-655D-1208-E1D036054795}"/>
              </a:ext>
            </a:extLst>
          </p:cNvPr>
          <p:cNvSpPr>
            <a:spLocks noGrp="1"/>
          </p:cNvSpPr>
          <p:nvPr>
            <p:ph idx="1"/>
          </p:nvPr>
        </p:nvSpPr>
        <p:spPr/>
        <p:txBody>
          <a:bodyPr/>
          <a:lstStyle/>
          <a:p>
            <a:pPr>
              <a:buNone/>
            </a:pPr>
            <a:r>
              <a:rPr lang="en-US" b="1" dirty="0"/>
              <a:t>Company Sustainability Policies</a:t>
            </a:r>
          </a:p>
          <a:p>
            <a:pPr>
              <a:buFont typeface="Arial" panose="020B0604020202020204" pitchFamily="34" charset="0"/>
              <a:buChar char="•"/>
            </a:pPr>
            <a:r>
              <a:rPr lang="en-US" dirty="0"/>
              <a:t>Companies include green goals in SMS.</a:t>
            </a:r>
          </a:p>
          <a:p>
            <a:pPr marL="742950" lvl="1" indent="-285750">
              <a:buFont typeface="Arial" panose="020B0604020202020204" pitchFamily="34" charset="0"/>
              <a:buChar char="•"/>
            </a:pPr>
            <a:r>
              <a:rPr lang="en-US" dirty="0"/>
              <a:t>Energy, emissions, waste reduction.</a:t>
            </a:r>
          </a:p>
          <a:p>
            <a:pPr>
              <a:buFont typeface="Arial" panose="020B0604020202020204" pitchFamily="34" charset="0"/>
              <a:buChar char="•"/>
            </a:pPr>
            <a:r>
              <a:rPr lang="en-US" dirty="0"/>
              <a:t>Compliance linked to charterer requirements.</a:t>
            </a:r>
          </a:p>
          <a:p>
            <a:pPr marL="742950" lvl="1" indent="-285750">
              <a:buFont typeface="Arial" panose="020B0604020202020204" pitchFamily="34" charset="0"/>
              <a:buChar char="•"/>
            </a:pPr>
            <a:r>
              <a:rPr lang="en-US" dirty="0"/>
              <a:t>Environmental clauses in contracts.</a:t>
            </a:r>
          </a:p>
          <a:p>
            <a:pPr>
              <a:buFont typeface="Arial" panose="020B0604020202020204" pitchFamily="34" charset="0"/>
              <a:buChar char="•"/>
            </a:pPr>
            <a:r>
              <a:rPr lang="en-US" dirty="0"/>
              <a:t>Encourage innovation.</a:t>
            </a:r>
          </a:p>
          <a:p>
            <a:pPr marL="742950" lvl="1" indent="-285750">
              <a:buFont typeface="Arial" panose="020B0604020202020204" pitchFamily="34" charset="0"/>
              <a:buChar char="•"/>
            </a:pPr>
            <a:r>
              <a:rPr lang="en-US" dirty="0"/>
              <a:t>Eco-packaging, reusables, digital forms.</a:t>
            </a:r>
          </a:p>
          <a:p>
            <a:pPr>
              <a:buFont typeface="Arial" panose="020B0604020202020204" pitchFamily="34" charset="0"/>
              <a:buChar char="•"/>
            </a:pPr>
            <a:r>
              <a:rPr lang="en-US" dirty="0"/>
              <a:t>Continuous improvement culture.</a:t>
            </a:r>
          </a:p>
          <a:p>
            <a:pPr marL="742950" lvl="1" indent="-285750">
              <a:buFont typeface="Arial" panose="020B0604020202020204" pitchFamily="34" charset="0"/>
              <a:buChar char="•"/>
            </a:pPr>
            <a:r>
              <a:rPr lang="en-US" dirty="0"/>
              <a:t>Review and update annually.</a:t>
            </a:r>
          </a:p>
          <a:p>
            <a:pPr marL="0" indent="0" algn="ctr">
              <a:buNone/>
            </a:pPr>
            <a:endParaRPr lang="el-GR" dirty="0"/>
          </a:p>
        </p:txBody>
      </p:sp>
    </p:spTree>
    <p:extLst>
      <p:ext uri="{BB962C8B-B14F-4D97-AF65-F5344CB8AC3E}">
        <p14:creationId xmlns:p14="http://schemas.microsoft.com/office/powerpoint/2010/main" val="33181377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F9A81-799E-FD80-63B2-6B1F5F6CFE4D}"/>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DD83E8C5-76D6-AA4A-2C37-4A9501A3C9D0}"/>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2C98BBAC-4040-A091-5DAB-4788D7D7A563}"/>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1B3763EA-D44C-9ECE-EE8C-30DF2C68E548}"/>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6A7268A7-AA0C-047C-A8C1-CE4037EDBEA3}"/>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2374437-8A74-68FE-EF63-33765E8F3A55}"/>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7F6F03A3-407D-2F2B-A38E-116CB945C75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A6DD8F59-C8A6-11B0-4A97-470511412754}"/>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E386982C-BA3C-4A43-D660-B2277A2A242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71E50303-87D1-7909-9ED5-D300BDD10988}"/>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3F2C5F99-E48E-7C96-C649-E6D32F3089AB}"/>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5E9755E7-F3D9-8F26-168B-AD4D1F8C57C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97C7F6C9-40CB-C039-5BDA-D26BAF190EE9}"/>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4E4441A8-6EED-5726-D34B-3BA8245001DD}"/>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D6BFA3EE-B2EA-CF6D-5971-FE51609ADD81}"/>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D9DE6B1F-D097-5C46-262D-D49B6A2DD45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FCC2F3B8-04CA-903C-48DD-60AB3B4D7693}"/>
              </a:ext>
            </a:extLst>
          </p:cNvPr>
          <p:cNvSpPr>
            <a:spLocks noGrp="1"/>
          </p:cNvSpPr>
          <p:nvPr>
            <p:ph idx="1"/>
          </p:nvPr>
        </p:nvSpPr>
        <p:spPr/>
        <p:txBody>
          <a:bodyPr/>
          <a:lstStyle/>
          <a:p>
            <a:pPr>
              <a:buNone/>
            </a:pPr>
            <a:r>
              <a:rPr lang="en-US" b="1" dirty="0"/>
              <a:t>Future Trends</a:t>
            </a:r>
          </a:p>
          <a:p>
            <a:pPr>
              <a:buFont typeface="Arial" panose="020B0604020202020204" pitchFamily="34" charset="0"/>
              <a:buChar char="•"/>
            </a:pPr>
            <a:r>
              <a:rPr lang="en-US" dirty="0"/>
              <a:t>IMO advancing circular economy initiatives.</a:t>
            </a:r>
          </a:p>
          <a:p>
            <a:pPr marL="742950" lvl="1" indent="-285750">
              <a:buFont typeface="Arial" panose="020B0604020202020204" pitchFamily="34" charset="0"/>
              <a:buChar char="•"/>
            </a:pPr>
            <a:r>
              <a:rPr lang="en-US" dirty="0"/>
              <a:t>Focus on reuse and recycling.</a:t>
            </a:r>
          </a:p>
          <a:p>
            <a:pPr>
              <a:buFont typeface="Arial" panose="020B0604020202020204" pitchFamily="34" charset="0"/>
              <a:buChar char="•"/>
            </a:pPr>
            <a:r>
              <a:rPr lang="en-US" dirty="0"/>
              <a:t>Smart waste tracking systems.</a:t>
            </a:r>
          </a:p>
          <a:p>
            <a:pPr marL="742950" lvl="1" indent="-285750">
              <a:buFont typeface="Arial" panose="020B0604020202020204" pitchFamily="34" charset="0"/>
              <a:buChar char="•"/>
            </a:pPr>
            <a:r>
              <a:rPr lang="en-US" dirty="0"/>
              <a:t>Digital GRB and QR-coded bins.</a:t>
            </a:r>
          </a:p>
          <a:p>
            <a:pPr>
              <a:buFont typeface="Arial" panose="020B0604020202020204" pitchFamily="34" charset="0"/>
              <a:buChar char="•"/>
            </a:pPr>
            <a:r>
              <a:rPr lang="en-US" dirty="0"/>
              <a:t>Biodegradable ship supplies increasing.</a:t>
            </a:r>
          </a:p>
          <a:p>
            <a:pPr marL="742950" lvl="1" indent="-285750">
              <a:buFont typeface="Arial" panose="020B0604020202020204" pitchFamily="34" charset="0"/>
              <a:buChar char="•"/>
            </a:pPr>
            <a:r>
              <a:rPr lang="en-US" dirty="0"/>
              <a:t>Lower disposal needs.</a:t>
            </a:r>
          </a:p>
          <a:p>
            <a:pPr>
              <a:buFont typeface="Arial" panose="020B0604020202020204" pitchFamily="34" charset="0"/>
              <a:buChar char="•"/>
            </a:pPr>
            <a:r>
              <a:rPr lang="en-US" dirty="0"/>
              <a:t>Green shipping certifications emerging.</a:t>
            </a:r>
          </a:p>
          <a:p>
            <a:pPr marL="742950" lvl="1" indent="-285750">
              <a:buFont typeface="Arial" panose="020B0604020202020204" pitchFamily="34" charset="0"/>
              <a:buChar char="•"/>
            </a:pPr>
            <a:r>
              <a:rPr lang="en-US" dirty="0"/>
              <a:t>Environmental rating matters commercially.</a:t>
            </a:r>
          </a:p>
          <a:p>
            <a:pPr marL="0" indent="0" algn="ctr">
              <a:buNone/>
            </a:pPr>
            <a:endParaRPr lang="el-GR" dirty="0"/>
          </a:p>
        </p:txBody>
      </p:sp>
    </p:spTree>
    <p:extLst>
      <p:ext uri="{BB962C8B-B14F-4D97-AF65-F5344CB8AC3E}">
        <p14:creationId xmlns:p14="http://schemas.microsoft.com/office/powerpoint/2010/main" val="3557265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18B9692E-6064-8558-29AD-3AA0F3572CFB}"/>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D0C96BE2-4BD2-1091-1160-6855A653B5E0}"/>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B459FD3-2179-9298-1537-F47F1C9D0472}"/>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AFD102F7-9A39-8C2E-D8A9-6A75EB6B412A}"/>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3009B5C-9384-AAC8-DAB1-048AE88647D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4AD9420D-EFF1-E66D-D2C8-C03D0C4A66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7381F8E-EA18-0E61-3F5C-67A3A691F72E}"/>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7AB896D3-5AB3-5EA5-2840-20B5DAFEED2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62D5C2EE-BF62-6A7A-4967-3BB63107FED7}"/>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6EE98C28-27E5-4015-221F-CC1B897B60A1}"/>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AE5BF4A6-5957-08DB-1934-BABAF3FB715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52B21BB7-7C4D-019E-2B1D-8AF0CC6B554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22C4691-35E4-A5A9-0954-7D6B318D9F9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60EF569C-B7B9-5402-9510-889E99A358E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8A74367-A032-23BC-E011-516C85BB11BE}"/>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15" name="Θέση περιεχομένου 14">
            <a:extLst>
              <a:ext uri="{FF2B5EF4-FFF2-40B4-BE49-F238E27FC236}">
                <a16:creationId xmlns:a16="http://schemas.microsoft.com/office/drawing/2014/main" id="{DCFA6097-5D33-7DBE-1B98-DE5FD6C0C60F}"/>
              </a:ext>
            </a:extLst>
          </p:cNvPr>
          <p:cNvSpPr>
            <a:spLocks noGrp="1"/>
          </p:cNvSpPr>
          <p:nvPr>
            <p:ph idx="1"/>
          </p:nvPr>
        </p:nvSpPr>
        <p:spPr/>
        <p:txBody>
          <a:bodyPr>
            <a:normAutofit lnSpcReduction="10000"/>
          </a:bodyPr>
          <a:lstStyle/>
          <a:p>
            <a:pPr algn="ctr">
              <a:buNone/>
            </a:pPr>
            <a:r>
              <a:rPr lang="en-US" b="1" dirty="0"/>
              <a:t>MARPOL Overview</a:t>
            </a:r>
          </a:p>
          <a:p>
            <a:pPr>
              <a:buFont typeface="Arial" panose="020B0604020202020204" pitchFamily="34" charset="0"/>
              <a:buChar char="•"/>
            </a:pPr>
            <a:r>
              <a:rPr lang="en-US" dirty="0"/>
              <a:t>MARPOL = International Convention for the Prevention of Pollution from Ships.</a:t>
            </a:r>
          </a:p>
          <a:p>
            <a:pPr marL="742950" lvl="1" indent="-285750">
              <a:buFont typeface="Arial" panose="020B0604020202020204" pitchFamily="34" charset="0"/>
              <a:buChar char="•"/>
            </a:pPr>
            <a:r>
              <a:rPr lang="en-US" dirty="0"/>
              <a:t>Adopted by IMO in 1973/1978.</a:t>
            </a:r>
          </a:p>
          <a:p>
            <a:pPr>
              <a:buFont typeface="Arial" panose="020B0604020202020204" pitchFamily="34" charset="0"/>
              <a:buChar char="•"/>
            </a:pPr>
            <a:r>
              <a:rPr lang="en-US" dirty="0"/>
              <a:t>Annex V covers garbage management.</a:t>
            </a:r>
          </a:p>
          <a:p>
            <a:pPr marL="742950" lvl="1" indent="-285750">
              <a:buFont typeface="Arial" panose="020B0604020202020204" pitchFamily="34" charset="0"/>
              <a:buChar char="•"/>
            </a:pPr>
            <a:r>
              <a:rPr lang="en-US" dirty="0"/>
              <a:t>Prohibits discharge of plastics anywhere.</a:t>
            </a:r>
          </a:p>
          <a:p>
            <a:pPr>
              <a:buFont typeface="Arial" panose="020B0604020202020204" pitchFamily="34" charset="0"/>
              <a:buChar char="•"/>
            </a:pPr>
            <a:r>
              <a:rPr lang="en-US" dirty="0"/>
              <a:t>Other annexes cover oil, sewage, and air pollution.</a:t>
            </a:r>
          </a:p>
          <a:p>
            <a:pPr marL="742950" lvl="1" indent="-285750">
              <a:buFont typeface="Arial" panose="020B0604020202020204" pitchFamily="34" charset="0"/>
              <a:buChar char="•"/>
            </a:pPr>
            <a:r>
              <a:rPr lang="en-US" dirty="0"/>
              <a:t>Annex I – Oil; IV – Sewage; VI – Air emissions.</a:t>
            </a:r>
          </a:p>
          <a:p>
            <a:pPr>
              <a:buFont typeface="Arial" panose="020B0604020202020204" pitchFamily="34" charset="0"/>
              <a:buChar char="•"/>
            </a:pPr>
            <a:r>
              <a:rPr lang="en-US" dirty="0"/>
              <a:t>Compliance is mandatory for all flag states.</a:t>
            </a:r>
          </a:p>
          <a:p>
            <a:pPr marL="742950" lvl="1" indent="-285750">
              <a:buFont typeface="Arial" panose="020B0604020202020204" pitchFamily="34" charset="0"/>
              <a:buChar char="•"/>
            </a:pPr>
            <a:r>
              <a:rPr lang="en-US" dirty="0"/>
              <a:t>Inspections verify implementation.</a:t>
            </a:r>
          </a:p>
          <a:p>
            <a:pPr marL="0" indent="0">
              <a:buNone/>
            </a:pPr>
            <a:endParaRPr lang="el-GR" dirty="0"/>
          </a:p>
        </p:txBody>
      </p:sp>
    </p:spTree>
    <p:extLst>
      <p:ext uri="{BB962C8B-B14F-4D97-AF65-F5344CB8AC3E}">
        <p14:creationId xmlns:p14="http://schemas.microsoft.com/office/powerpoint/2010/main" val="3253199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38F8D-E40D-B23C-3A2F-0DB0FD5B02EE}"/>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073A9607-42E1-1FD3-CA04-8968EDB1B834}"/>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B16B364C-AA0D-2C59-D51C-C69005E8CAE7}"/>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54E73EA6-A2D1-ED9A-54BC-00E19BE13403}"/>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360CF26D-941D-0A2A-99B7-3DDAE371F397}"/>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38F133F5-C3B4-9134-5867-08805D0478DE}"/>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0E8F4EA-C09F-FB34-4C92-34976774198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9E9827A-1F3E-7F31-F2BE-4544396A3F5F}"/>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5CBA6A02-31B4-6EC9-8035-8281D0AA6C4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30CF6EC9-BE43-BB36-9361-9096E275CB93}"/>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747FD2BC-0512-178E-F367-C617D18E37B6}"/>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EDD19A17-73D1-554B-23FE-4108EC907AF9}"/>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5AEE872F-D5E4-934D-9C51-53C2571DB71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78359120-A9BA-E473-5D50-74BE9D80EBC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79B1CBD7-3759-3562-37A3-07D85176CFAD}"/>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1F0AC5FD-E6CF-557A-EAA6-A1F3CF091283}"/>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E9A75DB1-2271-A5E2-5B8C-15FA9CC51342}"/>
              </a:ext>
            </a:extLst>
          </p:cNvPr>
          <p:cNvSpPr>
            <a:spLocks noGrp="1"/>
          </p:cNvSpPr>
          <p:nvPr>
            <p:ph idx="1"/>
          </p:nvPr>
        </p:nvSpPr>
        <p:spPr/>
        <p:txBody>
          <a:bodyPr/>
          <a:lstStyle/>
          <a:p>
            <a:pPr>
              <a:buNone/>
            </a:pPr>
            <a:r>
              <a:rPr lang="en-US" b="1" dirty="0"/>
              <a:t>Review and Key Takeaways</a:t>
            </a:r>
          </a:p>
          <a:p>
            <a:pPr>
              <a:buFont typeface="Arial" panose="020B0604020202020204" pitchFamily="34" charset="0"/>
              <a:buChar char="•"/>
            </a:pPr>
            <a:r>
              <a:rPr lang="en-US" dirty="0"/>
              <a:t>MARPOL Annex V prohibits garbage discharge.</a:t>
            </a:r>
          </a:p>
          <a:p>
            <a:pPr marL="742950" lvl="1" indent="-285750">
              <a:buFont typeface="Arial" panose="020B0604020202020204" pitchFamily="34" charset="0"/>
              <a:buChar char="•"/>
            </a:pPr>
            <a:r>
              <a:rPr lang="en-US" dirty="0"/>
              <a:t>Plastics = zero tolerance.</a:t>
            </a:r>
          </a:p>
          <a:p>
            <a:pPr>
              <a:buFont typeface="Arial" panose="020B0604020202020204" pitchFamily="34" charset="0"/>
              <a:buChar char="•"/>
            </a:pPr>
            <a:r>
              <a:rPr lang="en-US" dirty="0"/>
              <a:t>Crew training and discipline essential.</a:t>
            </a:r>
          </a:p>
          <a:p>
            <a:pPr marL="742950" lvl="1" indent="-285750">
              <a:buFont typeface="Arial" panose="020B0604020202020204" pitchFamily="34" charset="0"/>
              <a:buChar char="•"/>
            </a:pPr>
            <a:r>
              <a:rPr lang="en-US" dirty="0"/>
              <a:t>Everyone responsible.</a:t>
            </a:r>
          </a:p>
          <a:p>
            <a:pPr>
              <a:buFont typeface="Arial" panose="020B0604020202020204" pitchFamily="34" charset="0"/>
              <a:buChar char="•"/>
            </a:pPr>
            <a:r>
              <a:rPr lang="en-US" dirty="0"/>
              <a:t>Use GMP and GRB correctly.</a:t>
            </a:r>
          </a:p>
          <a:p>
            <a:pPr marL="742950" lvl="1" indent="-285750">
              <a:buFont typeface="Arial" panose="020B0604020202020204" pitchFamily="34" charset="0"/>
              <a:buChar char="•"/>
            </a:pPr>
            <a:r>
              <a:rPr lang="en-US" dirty="0"/>
              <a:t>Keep records honest.</a:t>
            </a:r>
          </a:p>
          <a:p>
            <a:pPr>
              <a:buFont typeface="Arial" panose="020B0604020202020204" pitchFamily="34" charset="0"/>
              <a:buChar char="•"/>
            </a:pPr>
            <a:r>
              <a:rPr lang="en-US" dirty="0"/>
              <a:t>Protect ocean, reputation, and compliance.</a:t>
            </a:r>
          </a:p>
          <a:p>
            <a:pPr marL="742950" lvl="1" indent="-285750">
              <a:buFont typeface="Arial" panose="020B0604020202020204" pitchFamily="34" charset="0"/>
              <a:buChar char="•"/>
            </a:pPr>
            <a:r>
              <a:rPr lang="en-US" dirty="0"/>
              <a:t>Waste care is professional seamanship.</a:t>
            </a:r>
          </a:p>
          <a:p>
            <a:pPr marL="0" indent="0" algn="ctr">
              <a:buNone/>
            </a:pPr>
            <a:endParaRPr lang="el-GR" dirty="0"/>
          </a:p>
        </p:txBody>
      </p:sp>
    </p:spTree>
    <p:extLst>
      <p:ext uri="{BB962C8B-B14F-4D97-AF65-F5344CB8AC3E}">
        <p14:creationId xmlns:p14="http://schemas.microsoft.com/office/powerpoint/2010/main" val="1705679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BD900-6AAD-9F76-D03D-811C90B7CACF}"/>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2D50A480-29A5-E233-6673-560446DB16EE}"/>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AC7B5245-874C-FA92-0033-34CC37A91517}"/>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2301DA9C-1E6E-FCCF-DCDE-253E39D50DEC}"/>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719CC0FF-ECE5-B72E-ABFF-02985F4C00A1}"/>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2154CAC-2DDD-0E46-B457-FFEBA8C4E572}"/>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99BE281-73F1-9A56-930A-0A1DEB2098E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D4ECA80A-1BD6-9614-A0B7-9B65AE46F9C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DE0C1862-E4A7-D408-4442-C9D39C0C42E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5CD9037A-18CE-30AA-C4A8-FEE076B30C17}"/>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FE5130F7-5AF5-940A-E499-D53D8B1697E8}"/>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32A1F358-2302-2F20-558A-AE88B6DD9485}"/>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DEB44887-D3BA-E359-8843-2805FC43D0C9}"/>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59E556A7-D701-0674-3F89-CDEFBDCC1723}"/>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0956F498-38FD-4718-2159-C812447A4D6F}"/>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9D63EF61-6E78-7F2E-B158-31E768C6C721}"/>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835089D2-CB6F-7D19-144B-1BDB9DC992B6}"/>
              </a:ext>
            </a:extLst>
          </p:cNvPr>
          <p:cNvSpPr>
            <a:spLocks noGrp="1"/>
          </p:cNvSpPr>
          <p:nvPr>
            <p:ph idx="1"/>
          </p:nvPr>
        </p:nvSpPr>
        <p:spPr/>
        <p:txBody>
          <a:bodyPr/>
          <a:lstStyle/>
          <a:p>
            <a:pPr>
              <a:buNone/>
            </a:pPr>
            <a:r>
              <a:rPr lang="en-US" b="1" dirty="0"/>
              <a:t>Commitment to Action</a:t>
            </a:r>
          </a:p>
          <a:p>
            <a:pPr>
              <a:buFont typeface="Arial" panose="020B0604020202020204" pitchFamily="34" charset="0"/>
              <a:buChar char="•"/>
            </a:pPr>
            <a:r>
              <a:rPr lang="en-US" dirty="0"/>
              <a:t>Sign company environmental pledge.</a:t>
            </a:r>
          </a:p>
          <a:p>
            <a:pPr marL="742950" lvl="1" indent="-285750">
              <a:buFont typeface="Arial" panose="020B0604020202020204" pitchFamily="34" charset="0"/>
              <a:buChar char="•"/>
            </a:pPr>
            <a:r>
              <a:rPr lang="en-US" dirty="0"/>
              <a:t>Symbol of accountability.</a:t>
            </a:r>
          </a:p>
          <a:p>
            <a:pPr>
              <a:buFont typeface="Arial" panose="020B0604020202020204" pitchFamily="34" charset="0"/>
              <a:buChar char="•"/>
            </a:pPr>
            <a:r>
              <a:rPr lang="en-US" dirty="0"/>
              <a:t>Apply waste reduction daily.</a:t>
            </a:r>
          </a:p>
          <a:p>
            <a:pPr marL="742950" lvl="1" indent="-285750">
              <a:buFont typeface="Arial" panose="020B0604020202020204" pitchFamily="34" charset="0"/>
              <a:buChar char="•"/>
            </a:pPr>
            <a:r>
              <a:rPr lang="en-US" dirty="0"/>
              <a:t>Habit, not burden.</a:t>
            </a:r>
          </a:p>
          <a:p>
            <a:pPr>
              <a:buFont typeface="Arial" panose="020B0604020202020204" pitchFamily="34" charset="0"/>
              <a:buChar char="•"/>
            </a:pPr>
            <a:r>
              <a:rPr lang="en-US" dirty="0"/>
              <a:t>Support shipmates in compliance.</a:t>
            </a:r>
          </a:p>
          <a:p>
            <a:pPr marL="742950" lvl="1" indent="-285750">
              <a:buFont typeface="Arial" panose="020B0604020202020204" pitchFamily="34" charset="0"/>
              <a:buChar char="•"/>
            </a:pPr>
            <a:r>
              <a:rPr lang="en-US" dirty="0"/>
              <a:t>Teamwork keeps ship clean.</a:t>
            </a:r>
          </a:p>
          <a:p>
            <a:pPr>
              <a:buFont typeface="Arial" panose="020B0604020202020204" pitchFamily="34" charset="0"/>
              <a:buChar char="•"/>
            </a:pPr>
            <a:r>
              <a:rPr lang="en-US" dirty="0"/>
              <a:t>Remember: the ocean gives—protect it.</a:t>
            </a:r>
          </a:p>
          <a:p>
            <a:pPr marL="742950" lvl="1" indent="-285750">
              <a:buFont typeface="Arial" panose="020B0604020202020204" pitchFamily="34" charset="0"/>
              <a:buChar char="•"/>
            </a:pPr>
            <a:r>
              <a:rPr lang="en-US" dirty="0"/>
              <a:t>“Leave nothing but wake.”</a:t>
            </a:r>
          </a:p>
          <a:p>
            <a:pPr marL="0" indent="0" algn="ctr">
              <a:buNone/>
            </a:pPr>
            <a:endParaRPr lang="el-GR" dirty="0"/>
          </a:p>
        </p:txBody>
      </p:sp>
    </p:spTree>
    <p:extLst>
      <p:ext uri="{BB962C8B-B14F-4D97-AF65-F5344CB8AC3E}">
        <p14:creationId xmlns:p14="http://schemas.microsoft.com/office/powerpoint/2010/main" val="9502723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E0D6F-763B-29B2-C2AB-AC84DE257C57}"/>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A2493AB5-F994-EA92-DA62-BD054F9FDCC4}"/>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3DB3BC6F-C085-98B4-C7A6-9C50CACD2738}"/>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7FF9AD2A-B4A3-F0D5-318F-2A6C51107FAA}"/>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DD310AFC-EEC4-BFEA-3F1B-E83DEF1C3B3E}"/>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2EEE8C5D-6DAE-A96F-2F49-CBEF70922AA4}"/>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184354C6-867F-94BC-9144-73B802370F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079574F4-9306-D72D-FE5C-0CBECF9C7E17}"/>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84A0DEF4-CBDE-17B1-D79C-9397CFC86CB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61E7C1A4-4DCB-DE46-C702-36931413383B}"/>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CA3A7FC0-D703-527A-8AFA-D17CE10B3E2F}"/>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8DA827E1-0F70-0B48-EE98-5986E096FCE6}"/>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60A40837-7A04-4022-0E4C-22E189DF7EC3}"/>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BDFB7621-61E0-A725-EC20-8AE14EBD4780}"/>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A6341FA4-204A-0904-904D-CE1E59F6EA47}"/>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2E8C5EA4-C6EA-C95E-5BDC-8DBB39187774}"/>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608A8ECA-E223-5841-F064-E396363B2CD8}"/>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4400" dirty="0"/>
              <a:t>Thanks</a:t>
            </a:r>
            <a:endParaRPr lang="el-GR" sz="4400" dirty="0"/>
          </a:p>
        </p:txBody>
      </p:sp>
    </p:spTree>
    <p:extLst>
      <p:ext uri="{BB962C8B-B14F-4D97-AF65-F5344CB8AC3E}">
        <p14:creationId xmlns:p14="http://schemas.microsoft.com/office/powerpoint/2010/main" val="3733519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a:extLst>
              <a:ext uri="{FF2B5EF4-FFF2-40B4-BE49-F238E27FC236}">
                <a16:creationId xmlns:a16="http://schemas.microsoft.com/office/drawing/2014/main" id="{18B9692E-6064-8558-29AD-3AA0F3572CFB}"/>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D0C96BE2-4BD2-1091-1160-6855A653B5E0}"/>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B459FD3-2179-9298-1537-F47F1C9D0472}"/>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AFD102F7-9A39-8C2E-D8A9-6A75EB6B412A}"/>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63009B5C-9384-AAC8-DAB1-048AE88647D9}"/>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4AD9420D-EFF1-E66D-D2C8-C03D0C4A66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7381F8E-EA18-0E61-3F5C-67A3A691F72E}"/>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7AB896D3-5AB3-5EA5-2840-20B5DAFEED2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62D5C2EE-BF62-6A7A-4967-3BB63107FED7}"/>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6EE98C28-27E5-4015-221F-CC1B897B60A1}"/>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AE5BF4A6-5957-08DB-1934-BABAF3FB715E}"/>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52B21BB7-7C4D-019E-2B1D-8AF0CC6B5541}"/>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F22C4691-35E4-A5A9-0954-7D6B318D9F97}"/>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60EF569C-B7B9-5402-9510-889E99A358EB}"/>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E8A74367-A032-23BC-E011-516C85BB11BE}"/>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10" name="Θέση περιεχομένου 9">
            <a:extLst>
              <a:ext uri="{FF2B5EF4-FFF2-40B4-BE49-F238E27FC236}">
                <a16:creationId xmlns:a16="http://schemas.microsoft.com/office/drawing/2014/main" id="{8200DCA1-79BA-AAF6-949E-6DA100D057D9}"/>
              </a:ext>
            </a:extLst>
          </p:cNvPr>
          <p:cNvSpPr>
            <a:spLocks noGrp="1"/>
          </p:cNvSpPr>
          <p:nvPr>
            <p:ph idx="1"/>
          </p:nvPr>
        </p:nvSpPr>
        <p:spPr/>
        <p:txBody>
          <a:bodyPr/>
          <a:lstStyle/>
          <a:p>
            <a:pPr>
              <a:buNone/>
            </a:pPr>
            <a:r>
              <a:rPr lang="en-US" b="1" dirty="0"/>
              <a:t>Types of Waste Generated</a:t>
            </a:r>
          </a:p>
          <a:p>
            <a:pPr>
              <a:buFont typeface="Arial" panose="020B0604020202020204" pitchFamily="34" charset="0"/>
              <a:buChar char="•"/>
            </a:pPr>
            <a:r>
              <a:rPr lang="en-US" b="1" dirty="0"/>
              <a:t>Domestic waste:</a:t>
            </a:r>
            <a:r>
              <a:rPr lang="en-US" dirty="0"/>
              <a:t> food scraps, paper, packaging.</a:t>
            </a:r>
          </a:p>
          <a:p>
            <a:pPr marL="742950" lvl="1" indent="-285750">
              <a:buFont typeface="Arial" panose="020B0604020202020204" pitchFamily="34" charset="0"/>
              <a:buChar char="•"/>
            </a:pPr>
            <a:r>
              <a:rPr lang="en-US" dirty="0"/>
              <a:t>Originates from crew accommodation and galley.</a:t>
            </a:r>
          </a:p>
          <a:p>
            <a:pPr>
              <a:buFont typeface="Arial" panose="020B0604020202020204" pitchFamily="34" charset="0"/>
              <a:buChar char="•"/>
            </a:pPr>
            <a:r>
              <a:rPr lang="en-US" b="1" dirty="0"/>
              <a:t>Operational waste:</a:t>
            </a:r>
            <a:r>
              <a:rPr lang="en-US" dirty="0"/>
              <a:t> rags, paint, cleaning residues.</a:t>
            </a:r>
          </a:p>
          <a:p>
            <a:pPr marL="742950" lvl="1" indent="-285750">
              <a:buFont typeface="Arial" panose="020B0604020202020204" pitchFamily="34" charset="0"/>
              <a:buChar char="•"/>
            </a:pPr>
            <a:r>
              <a:rPr lang="en-US" dirty="0"/>
              <a:t>Created during maintenance tasks.</a:t>
            </a:r>
          </a:p>
          <a:p>
            <a:pPr>
              <a:buFont typeface="Arial" panose="020B0604020202020204" pitchFamily="34" charset="0"/>
              <a:buChar char="•"/>
            </a:pPr>
            <a:r>
              <a:rPr lang="en-US" b="1" dirty="0"/>
              <a:t>Cargo residues:</a:t>
            </a:r>
            <a:r>
              <a:rPr lang="en-US" dirty="0"/>
              <a:t> leftover bulk materials.</a:t>
            </a:r>
          </a:p>
          <a:p>
            <a:pPr marL="742950" lvl="1" indent="-285750">
              <a:buFont typeface="Arial" panose="020B0604020202020204" pitchFamily="34" charset="0"/>
              <a:buChar char="•"/>
            </a:pPr>
            <a:r>
              <a:rPr lang="en-US" dirty="0"/>
              <a:t>Require careful handling under Annex V.</a:t>
            </a:r>
          </a:p>
          <a:p>
            <a:pPr>
              <a:buFont typeface="Arial" panose="020B0604020202020204" pitchFamily="34" charset="0"/>
              <a:buChar char="•"/>
            </a:pPr>
            <a:r>
              <a:rPr lang="en-US" b="1" dirty="0"/>
              <a:t>Plastics:</a:t>
            </a:r>
            <a:r>
              <a:rPr lang="en-US" dirty="0"/>
              <a:t> bottles, wrappers, strapping bands.</a:t>
            </a:r>
          </a:p>
          <a:p>
            <a:pPr marL="742950" lvl="1" indent="-285750">
              <a:buFont typeface="Arial" panose="020B0604020202020204" pitchFamily="34" charset="0"/>
              <a:buChar char="•"/>
            </a:pPr>
            <a:r>
              <a:rPr lang="en-US" dirty="0"/>
              <a:t>Most persistent and dangerous form.</a:t>
            </a:r>
          </a:p>
          <a:p>
            <a:pPr marL="0" indent="0" algn="ctr">
              <a:buNone/>
            </a:pPr>
            <a:endParaRPr lang="el-GR" dirty="0"/>
          </a:p>
        </p:txBody>
      </p:sp>
    </p:spTree>
    <p:extLst>
      <p:ext uri="{BB962C8B-B14F-4D97-AF65-F5344CB8AC3E}">
        <p14:creationId xmlns:p14="http://schemas.microsoft.com/office/powerpoint/2010/main" val="1069834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A77FE-06DF-4374-0A36-85458BA07CA5}"/>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B5C4255F-1BD5-3F94-CB87-78A0158BAC0B}"/>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85E68E9F-7C6B-1AB6-FC6A-431B1C209B20}"/>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C8D3BE9D-A7E7-D51C-F1CB-82E7F5766074}"/>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63C25E22-EAD1-7AD6-3AB5-7EAFC62CE18C}"/>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ED798D12-282B-0DD6-F4D6-1C8D0B1E8436}"/>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B8550AEE-D78C-6A84-A6E3-CCDF64D2DD1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E5B4E7E5-03EF-E9A7-EE03-09B3A24FEAD9}"/>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66E159B1-4FA5-8CCB-DF5C-D6BF3BA0E90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0093F858-A6FC-4B65-3C0A-F50C8F4C7091}"/>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D3AA4642-CC28-371F-CF43-E56D15528562}"/>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E78B5AD2-C6D4-11EB-AB1F-F909C5409DB6}"/>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89594CFC-EE65-EB0F-884E-F1D8E909B93E}"/>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60B2D689-B9AB-C663-2F1B-1D071F0E57CF}"/>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CF8223D-F0A5-7C16-DA1D-009183F43176}"/>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A1E9DED4-9D95-9EEE-8B6D-AFC8FA334029}"/>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BFB9FA52-9062-2EBE-48CD-4A9DE72E46F3}"/>
              </a:ext>
            </a:extLst>
          </p:cNvPr>
          <p:cNvSpPr>
            <a:spLocks noGrp="1"/>
          </p:cNvSpPr>
          <p:nvPr>
            <p:ph idx="1"/>
          </p:nvPr>
        </p:nvSpPr>
        <p:spPr/>
        <p:txBody>
          <a:bodyPr/>
          <a:lstStyle/>
          <a:p>
            <a:pPr>
              <a:buNone/>
            </a:pPr>
            <a:r>
              <a:rPr lang="en-US" b="1" dirty="0"/>
              <a:t>Domestic and Galley Waste</a:t>
            </a:r>
          </a:p>
          <a:p>
            <a:pPr>
              <a:buFont typeface="Arial" panose="020B0604020202020204" pitchFamily="34" charset="0"/>
              <a:buChar char="•"/>
            </a:pPr>
            <a:r>
              <a:rPr lang="en-US" dirty="0"/>
              <a:t>Keep food waste separate from plastics.</a:t>
            </a:r>
          </a:p>
          <a:p>
            <a:pPr marL="742950" lvl="1" indent="-285750">
              <a:buFont typeface="Arial" panose="020B0604020202020204" pitchFamily="34" charset="0"/>
              <a:buChar char="•"/>
            </a:pPr>
            <a:r>
              <a:rPr lang="en-US" dirty="0"/>
              <a:t>Mixed waste cannot be legally discharged.</a:t>
            </a:r>
          </a:p>
          <a:p>
            <a:pPr>
              <a:buFont typeface="Arial" panose="020B0604020202020204" pitchFamily="34" charset="0"/>
              <a:buChar char="•"/>
            </a:pPr>
            <a:r>
              <a:rPr lang="en-US" dirty="0"/>
              <a:t>Use food-waste grinders where fitted.</a:t>
            </a:r>
          </a:p>
          <a:p>
            <a:pPr marL="742950" lvl="1" indent="-285750">
              <a:buFont typeface="Arial" panose="020B0604020202020204" pitchFamily="34" charset="0"/>
              <a:buChar char="•"/>
            </a:pPr>
            <a:r>
              <a:rPr lang="en-US" dirty="0"/>
              <a:t>Required before discharge beyond 12 nm.</a:t>
            </a:r>
          </a:p>
          <a:p>
            <a:pPr>
              <a:buFont typeface="Arial" panose="020B0604020202020204" pitchFamily="34" charset="0"/>
              <a:buChar char="•"/>
            </a:pPr>
            <a:r>
              <a:rPr lang="en-US" dirty="0"/>
              <a:t>Store waste in tight bins with lids.</a:t>
            </a:r>
          </a:p>
          <a:p>
            <a:pPr marL="742950" lvl="1" indent="-285750">
              <a:buFont typeface="Arial" panose="020B0604020202020204" pitchFamily="34" charset="0"/>
              <a:buChar char="•"/>
            </a:pPr>
            <a:r>
              <a:rPr lang="en-US" dirty="0"/>
              <a:t>Prevents pests and </a:t>
            </a:r>
            <a:r>
              <a:rPr lang="en-US" dirty="0" err="1"/>
              <a:t>odours</a:t>
            </a:r>
            <a:r>
              <a:rPr lang="en-US" dirty="0"/>
              <a:t>.</a:t>
            </a:r>
          </a:p>
          <a:p>
            <a:pPr>
              <a:buFont typeface="Arial" panose="020B0604020202020204" pitchFamily="34" charset="0"/>
              <a:buChar char="•"/>
            </a:pPr>
            <a:r>
              <a:rPr lang="en-US" dirty="0"/>
              <a:t>Label every bin clearly.</a:t>
            </a:r>
          </a:p>
          <a:p>
            <a:pPr marL="742950" lvl="1" indent="-285750">
              <a:buFont typeface="Arial" panose="020B0604020202020204" pitchFamily="34" charset="0"/>
              <a:buChar char="•"/>
            </a:pPr>
            <a:r>
              <a:rPr lang="en-US" dirty="0"/>
              <a:t>Simplifies segregation for all crew.</a:t>
            </a:r>
          </a:p>
          <a:p>
            <a:pPr marL="0" indent="0" algn="ctr">
              <a:buNone/>
            </a:pPr>
            <a:endParaRPr lang="el-GR" dirty="0"/>
          </a:p>
        </p:txBody>
      </p:sp>
    </p:spTree>
    <p:extLst>
      <p:ext uri="{BB962C8B-B14F-4D97-AF65-F5344CB8AC3E}">
        <p14:creationId xmlns:p14="http://schemas.microsoft.com/office/powerpoint/2010/main" val="3335779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CC80A-5FF6-3E38-9DD9-36E4F63864CD}"/>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46A78896-C964-F239-DF86-B79190C86D6A}"/>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C4BB631F-565E-0C77-3DC0-904CD0E8F74A}"/>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1A57D7E5-74E5-9345-1AE6-42DE12DD0928}"/>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6639AC89-F283-B515-B3D7-97BEC15F15E1}"/>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1B1C012F-0FF6-69EE-091A-4AB15E21A898}"/>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DB359AA8-EFCD-74BF-1404-DE1EB7CEFFF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20EA8756-9978-7C87-46CC-5A96638DBF52}"/>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9BFC274C-9D26-E3AC-6674-8FF28A1C5F26}"/>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166F943F-1B49-5BD0-8CFB-4DB6CF9DBFB5}"/>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ECE241AC-C842-D383-F2A4-74C02555EEF2}"/>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A8A4300B-5853-D485-1707-2A0ADFB0DF94}"/>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894D1275-B771-8D09-D766-44992A4D3848}"/>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64C61568-9790-DFF7-45A5-807367236F3E}"/>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E34642C1-420A-3239-EFE1-177F51CB90F2}"/>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F86D4E3E-2179-1903-FC5B-1A4257F3A0B9}"/>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76B0BD1C-CFD2-FF18-7436-B45B51CDE846}"/>
              </a:ext>
            </a:extLst>
          </p:cNvPr>
          <p:cNvSpPr>
            <a:spLocks noGrp="1"/>
          </p:cNvSpPr>
          <p:nvPr>
            <p:ph idx="1"/>
          </p:nvPr>
        </p:nvSpPr>
        <p:spPr/>
        <p:txBody>
          <a:bodyPr/>
          <a:lstStyle/>
          <a:p>
            <a:pPr>
              <a:buNone/>
            </a:pPr>
            <a:r>
              <a:rPr lang="en-US" b="1" dirty="0"/>
              <a:t>Operational Waste</a:t>
            </a:r>
          </a:p>
          <a:p>
            <a:pPr>
              <a:buFont typeface="Arial" panose="020B0604020202020204" pitchFamily="34" charset="0"/>
              <a:buChar char="•"/>
            </a:pPr>
            <a:r>
              <a:rPr lang="en-US" dirty="0"/>
              <a:t>Includes oily rags, filters, paint flakes.</a:t>
            </a:r>
          </a:p>
          <a:p>
            <a:pPr marL="742950" lvl="1" indent="-285750">
              <a:buFont typeface="Arial" panose="020B0604020202020204" pitchFamily="34" charset="0"/>
              <a:buChar char="•"/>
            </a:pPr>
            <a:r>
              <a:rPr lang="en-US" dirty="0"/>
              <a:t>Often contaminated and hazardous.</a:t>
            </a:r>
          </a:p>
          <a:p>
            <a:pPr>
              <a:buFont typeface="Arial" panose="020B0604020202020204" pitchFamily="34" charset="0"/>
              <a:buChar char="•"/>
            </a:pPr>
            <a:r>
              <a:rPr lang="en-US" dirty="0"/>
              <a:t>Must never be mixed with domestic garbage.</a:t>
            </a:r>
          </a:p>
          <a:p>
            <a:pPr marL="742950" lvl="1" indent="-285750">
              <a:buFont typeface="Arial" panose="020B0604020202020204" pitchFamily="34" charset="0"/>
              <a:buChar char="•"/>
            </a:pPr>
            <a:r>
              <a:rPr lang="en-US" dirty="0"/>
              <a:t>Store in dedicated drums.</a:t>
            </a:r>
          </a:p>
          <a:p>
            <a:pPr>
              <a:buFont typeface="Arial" panose="020B0604020202020204" pitchFamily="34" charset="0"/>
              <a:buChar char="•"/>
            </a:pPr>
            <a:r>
              <a:rPr lang="en-US" dirty="0"/>
              <a:t>Record disposal in Garbage Record Book.</a:t>
            </a:r>
          </a:p>
          <a:p>
            <a:pPr marL="742950" lvl="1" indent="-285750">
              <a:buFont typeface="Arial" panose="020B0604020202020204" pitchFamily="34" charset="0"/>
              <a:buChar char="•"/>
            </a:pPr>
            <a:r>
              <a:rPr lang="en-US" dirty="0"/>
              <a:t>Annex V requires documentation.</a:t>
            </a:r>
          </a:p>
          <a:p>
            <a:pPr>
              <a:buFont typeface="Arial" panose="020B0604020202020204" pitchFamily="34" charset="0"/>
              <a:buChar char="•"/>
            </a:pPr>
            <a:r>
              <a:rPr lang="en-US" dirty="0"/>
              <a:t>Land to port reception facilities.</a:t>
            </a:r>
          </a:p>
          <a:p>
            <a:pPr marL="742950" lvl="1" indent="-285750">
              <a:buFont typeface="Arial" panose="020B0604020202020204" pitchFamily="34" charset="0"/>
              <a:buChar char="•"/>
            </a:pPr>
            <a:r>
              <a:rPr lang="en-US" dirty="0"/>
              <a:t>Never thrown overboard.</a:t>
            </a:r>
          </a:p>
          <a:p>
            <a:pPr marL="0" indent="0" algn="ctr">
              <a:buNone/>
            </a:pPr>
            <a:endParaRPr lang="en-US" dirty="0"/>
          </a:p>
          <a:p>
            <a:pPr marL="0" indent="0" algn="ctr">
              <a:buNone/>
            </a:pPr>
            <a:endParaRPr lang="el-GR" dirty="0"/>
          </a:p>
        </p:txBody>
      </p:sp>
    </p:spTree>
    <p:extLst>
      <p:ext uri="{BB962C8B-B14F-4D97-AF65-F5344CB8AC3E}">
        <p14:creationId xmlns:p14="http://schemas.microsoft.com/office/powerpoint/2010/main" val="2738241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5C6BE-8308-6B16-EE64-16FA4E4132F0}"/>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70ABB353-11F9-CECE-F320-6149FA4B8289}"/>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635A4177-808D-DCAC-F37C-6D25063F94B8}"/>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32A7C19C-E85B-1171-DA57-C0996A7B5E7E}"/>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89DCACDE-3ADA-BE7F-3F17-C37B65948EEC}"/>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AD399A23-3E59-3196-9F4C-8EA89069349D}"/>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CA4EC26-8B62-8C5E-E742-86FA6D59C54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A39A012B-2A75-67F2-CC2B-836CE7F97D40}"/>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E883C78D-325F-8D5F-CF55-D754335CAA0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5FDD5B2D-F2A2-E74D-B10B-39151699ACEB}"/>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3ADDF811-0B7B-2463-02F9-2CA1D9382B05}"/>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66878E56-3788-9D62-27BF-A134F695BAAB}"/>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7B71930B-33C0-1ECB-0DCF-BD988BA13AFA}"/>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8BC83D8F-2621-9B2D-F08D-78F744E21062}"/>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C2A8D16D-F024-146E-408D-E5BB798E8341}"/>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3127391F-D658-B648-763D-F3B1F0F2B3C0}"/>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CC28AF1A-2B53-6288-C8B6-7D317D610485}"/>
              </a:ext>
            </a:extLst>
          </p:cNvPr>
          <p:cNvSpPr>
            <a:spLocks noGrp="1"/>
          </p:cNvSpPr>
          <p:nvPr>
            <p:ph idx="1"/>
          </p:nvPr>
        </p:nvSpPr>
        <p:spPr/>
        <p:txBody>
          <a:bodyPr/>
          <a:lstStyle/>
          <a:p>
            <a:pPr>
              <a:buNone/>
            </a:pPr>
            <a:r>
              <a:rPr lang="en-US" b="1" dirty="0"/>
              <a:t>Plastic Waste Onboard</a:t>
            </a:r>
          </a:p>
          <a:p>
            <a:pPr>
              <a:buFont typeface="Arial" panose="020B0604020202020204" pitchFamily="34" charset="0"/>
              <a:buChar char="•"/>
            </a:pPr>
            <a:r>
              <a:rPr lang="en-US" dirty="0"/>
              <a:t>Single-use plastics dominate shipboard waste.</a:t>
            </a:r>
          </a:p>
          <a:p>
            <a:pPr marL="742950" lvl="1" indent="-285750">
              <a:buFont typeface="Arial" panose="020B0604020202020204" pitchFamily="34" charset="0"/>
              <a:buChar char="•"/>
            </a:pPr>
            <a:r>
              <a:rPr lang="en-US" dirty="0"/>
              <a:t>Water bottles, cups, wrappers, tapes.</a:t>
            </a:r>
          </a:p>
          <a:p>
            <a:pPr>
              <a:buFont typeface="Arial" panose="020B0604020202020204" pitchFamily="34" charset="0"/>
              <a:buChar char="•"/>
            </a:pPr>
            <a:r>
              <a:rPr lang="en-US" dirty="0"/>
              <a:t>Plastics never biodegrade in seawater.</a:t>
            </a:r>
          </a:p>
          <a:p>
            <a:pPr marL="742950" lvl="1" indent="-285750">
              <a:buFont typeface="Arial" panose="020B0604020202020204" pitchFamily="34" charset="0"/>
              <a:buChar char="•"/>
            </a:pPr>
            <a:r>
              <a:rPr lang="en-US" dirty="0"/>
              <a:t>They fragment into micro-plastics.</a:t>
            </a:r>
          </a:p>
          <a:p>
            <a:pPr>
              <a:buFont typeface="Arial" panose="020B0604020202020204" pitchFamily="34" charset="0"/>
              <a:buChar char="•"/>
            </a:pPr>
            <a:r>
              <a:rPr lang="en-US" dirty="0"/>
              <a:t>Replace disposables with reusables.</a:t>
            </a:r>
          </a:p>
          <a:p>
            <a:pPr marL="742950" lvl="1" indent="-285750">
              <a:buFont typeface="Arial" panose="020B0604020202020204" pitchFamily="34" charset="0"/>
              <a:buChar char="•"/>
            </a:pPr>
            <a:r>
              <a:rPr lang="en-US" dirty="0"/>
              <a:t>Metal bottles, durable containers.</a:t>
            </a:r>
          </a:p>
          <a:p>
            <a:pPr>
              <a:buFont typeface="Arial" panose="020B0604020202020204" pitchFamily="34" charset="0"/>
              <a:buChar char="•"/>
            </a:pPr>
            <a:r>
              <a:rPr lang="en-US" dirty="0"/>
              <a:t>Audit stores monthly to track reduction.</a:t>
            </a:r>
          </a:p>
          <a:p>
            <a:pPr marL="742950" lvl="1" indent="-285750">
              <a:buFont typeface="Arial" panose="020B0604020202020204" pitchFamily="34" charset="0"/>
              <a:buChar char="•"/>
            </a:pPr>
            <a:r>
              <a:rPr lang="en-US" dirty="0"/>
              <a:t>Part of GMP review.</a:t>
            </a:r>
          </a:p>
          <a:p>
            <a:pPr marL="0" indent="0" algn="ctr">
              <a:buNone/>
            </a:pPr>
            <a:endParaRPr lang="el-GR" dirty="0"/>
          </a:p>
        </p:txBody>
      </p:sp>
    </p:spTree>
    <p:extLst>
      <p:ext uri="{BB962C8B-B14F-4D97-AF65-F5344CB8AC3E}">
        <p14:creationId xmlns:p14="http://schemas.microsoft.com/office/powerpoint/2010/main" val="1459017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ED99-972F-A7DF-26AE-D3A737B484EB}"/>
            </a:ext>
          </a:extLst>
        </p:cNvPr>
        <p:cNvGrpSpPr/>
        <p:nvPr/>
      </p:nvGrpSpPr>
      <p:grpSpPr>
        <a:xfrm>
          <a:off x="0" y="0"/>
          <a:ext cx="0" cy="0"/>
          <a:chOff x="0" y="0"/>
          <a:chExt cx="0" cy="0"/>
        </a:xfrm>
      </p:grpSpPr>
      <p:grpSp>
        <p:nvGrpSpPr>
          <p:cNvPr id="28" name="Group 27">
            <a:extLst>
              <a:ext uri="{FF2B5EF4-FFF2-40B4-BE49-F238E27FC236}">
                <a16:creationId xmlns:a16="http://schemas.microsoft.com/office/drawing/2014/main" id="{69F352C8-13F8-68BF-7FC2-FCF8C19A82E5}"/>
              </a:ext>
            </a:extLst>
          </p:cNvPr>
          <p:cNvGrpSpPr/>
          <p:nvPr/>
        </p:nvGrpSpPr>
        <p:grpSpPr>
          <a:xfrm>
            <a:off x="0" y="154025"/>
            <a:ext cx="9144000" cy="6711366"/>
            <a:chOff x="89508" y="93100"/>
            <a:chExt cx="9144000" cy="6711366"/>
          </a:xfrm>
        </p:grpSpPr>
        <p:grpSp>
          <p:nvGrpSpPr>
            <p:cNvPr id="14" name="Group 13">
              <a:extLst>
                <a:ext uri="{FF2B5EF4-FFF2-40B4-BE49-F238E27FC236}">
                  <a16:creationId xmlns:a16="http://schemas.microsoft.com/office/drawing/2014/main" id="{19B34F33-D67D-7CCF-7529-446A34881899}"/>
                </a:ext>
              </a:extLst>
            </p:cNvPr>
            <p:cNvGrpSpPr/>
            <p:nvPr/>
          </p:nvGrpSpPr>
          <p:grpSpPr>
            <a:xfrm>
              <a:off x="108154" y="93100"/>
              <a:ext cx="6100827" cy="680626"/>
              <a:chOff x="0" y="7926"/>
              <a:chExt cx="8325033" cy="902779"/>
            </a:xfrm>
          </p:grpSpPr>
          <p:pic>
            <p:nvPicPr>
              <p:cNvPr id="16" name="Picture 15">
                <a:extLst>
                  <a:ext uri="{FF2B5EF4-FFF2-40B4-BE49-F238E27FC236}">
                    <a16:creationId xmlns:a16="http://schemas.microsoft.com/office/drawing/2014/main" id="{E0C135D7-8C96-15A5-013F-2BD6FACCE9E5}"/>
                  </a:ext>
                </a:extLst>
              </p:cNvPr>
              <p:cNvPicPr>
                <a:picLocks noChangeAspect="1"/>
              </p:cNvPicPr>
              <p:nvPr/>
            </p:nvPicPr>
            <p:blipFill>
              <a:blip r:embed="rId2"/>
              <a:stretch>
                <a:fillRect/>
              </a:stretch>
            </p:blipFill>
            <p:spPr>
              <a:xfrm>
                <a:off x="0" y="8201"/>
                <a:ext cx="4392445" cy="902504"/>
              </a:xfrm>
              <a:prstGeom prst="rect">
                <a:avLst/>
              </a:prstGeom>
            </p:spPr>
          </p:pic>
          <p:sp>
            <p:nvSpPr>
              <p:cNvPr id="17" name="Rectangle 16">
                <a:extLst>
                  <a:ext uri="{FF2B5EF4-FFF2-40B4-BE49-F238E27FC236}">
                    <a16:creationId xmlns:a16="http://schemas.microsoft.com/office/drawing/2014/main" id="{3ED876D2-CB9C-3EF9-5E81-B05A095BEE41}"/>
                  </a:ext>
                </a:extLst>
              </p:cNvPr>
              <p:cNvSpPr/>
              <p:nvPr/>
            </p:nvSpPr>
            <p:spPr>
              <a:xfrm>
                <a:off x="4219897" y="7926"/>
                <a:ext cx="4105136" cy="90250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ro-R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27" name="Group 26">
              <a:extLst>
                <a:ext uri="{FF2B5EF4-FFF2-40B4-BE49-F238E27FC236}">
                  <a16:creationId xmlns:a16="http://schemas.microsoft.com/office/drawing/2014/main" id="{802111D3-5944-EF98-7AB7-0DA37A6FEBF5}"/>
                </a:ext>
              </a:extLst>
            </p:cNvPr>
            <p:cNvGrpSpPr/>
            <p:nvPr/>
          </p:nvGrpSpPr>
          <p:grpSpPr>
            <a:xfrm>
              <a:off x="89508" y="6166959"/>
              <a:ext cx="9144000" cy="637507"/>
              <a:chOff x="89508" y="6166959"/>
              <a:chExt cx="9144000" cy="637507"/>
            </a:xfrm>
          </p:grpSpPr>
          <p:pic>
            <p:nvPicPr>
              <p:cNvPr id="4" name="Picture 3" descr="Blue Background Powerpoint posted by Michelle Mercado">
                <a:extLst>
                  <a:ext uri="{FF2B5EF4-FFF2-40B4-BE49-F238E27FC236}">
                    <a16:creationId xmlns:a16="http://schemas.microsoft.com/office/drawing/2014/main" id="{9FCA6C46-883C-F92E-BCB6-CB002BA6E63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9508" y="6166959"/>
                <a:ext cx="9144000" cy="637507"/>
              </a:xfrm>
              <a:prstGeom prst="rect">
                <a:avLst/>
              </a:prstGeom>
              <a:noFill/>
              <a:ln>
                <a:noFill/>
              </a:ln>
            </p:spPr>
          </p:pic>
          <p:sp>
            <p:nvSpPr>
              <p:cNvPr id="26" name="Rectangle 25">
                <a:extLst>
                  <a:ext uri="{FF2B5EF4-FFF2-40B4-BE49-F238E27FC236}">
                    <a16:creationId xmlns:a16="http://schemas.microsoft.com/office/drawing/2014/main" id="{36FC2A73-A886-4CFB-02FE-5FCE2F8E6EEA}"/>
                  </a:ext>
                </a:extLst>
              </p:cNvPr>
              <p:cNvSpPr/>
              <p:nvPr/>
            </p:nvSpPr>
            <p:spPr>
              <a:xfrm>
                <a:off x="108154" y="6336958"/>
                <a:ext cx="9035846" cy="430887"/>
              </a:xfrm>
              <a:prstGeom prst="rect">
                <a:avLst/>
              </a:prstGeom>
              <a:noFill/>
            </p:spPr>
            <p:txBody>
              <a:bodyPr wrap="square" lIns="91440" tIns="45720" rIns="91440" bIns="4572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ro-RO" sz="1100" b="1" i="0" u="none" strike="noStrike" kern="1200" cap="none" spc="0" normalizeH="0" baseline="0" noProof="0" dirty="0" err="1">
                    <a:ln>
                      <a:noFill/>
                    </a:ln>
                    <a:solidFill>
                      <a:prstClr val="black"/>
                    </a:solidFill>
                    <a:effectLst/>
                    <a:uLnTx/>
                    <a:uFillTx/>
                    <a:latin typeface="coranto-2"/>
                    <a:ea typeface="+mn-ea"/>
                    <a:cs typeface="+mn-cs"/>
                  </a:rPr>
                  <a:t>Disclaimer</a:t>
                </a:r>
                <a:r>
                  <a:rPr kumimoji="0" lang="ro-RO" sz="1100" b="0" i="1" u="none" strike="noStrike" kern="1200" cap="none" spc="0" normalizeH="0" baseline="0" noProof="0" dirty="0">
                    <a:ln>
                      <a:noFill/>
                    </a:ln>
                    <a:solidFill>
                      <a:srgbClr val="0000FF"/>
                    </a:solidFill>
                    <a:effectLst/>
                    <a:uLnTx/>
                    <a:uFillTx/>
                    <a:latin typeface="coranto-2"/>
                    <a:ea typeface="+mn-ea"/>
                    <a:cs typeface="+mn-cs"/>
                  </a:rPr>
                  <a:t>: </a:t>
                </a:r>
                <a:r>
                  <a:rPr kumimoji="0" lang="en-GB" sz="1100" b="0" i="1" u="none" strike="noStrike" kern="1200" cap="none" spc="0" normalizeH="0" baseline="0" noProof="0" dirty="0">
                    <a:ln>
                      <a:noFill/>
                    </a:ln>
                    <a:solidFill>
                      <a:srgbClr val="0000FF"/>
                    </a:solidFill>
                    <a:effectLst/>
                    <a:uLnTx/>
                    <a:uFillTx/>
                    <a:latin typeface="coranto-2"/>
                    <a:ea typeface="+mn-ea"/>
                    <a:cs typeface="+mn-cs"/>
                  </a:rPr>
                  <a:t>“Funded by the European Union. Views and opinions expressed are however those of the author(s) only and do not necessarily reflect those of the European Union or the ANPCDEFP. Neither the European Union nor the ANPCDEFP can be held responsible for them”</a:t>
                </a:r>
                <a:endParaRPr kumimoji="0" lang="en-GB" sz="1100" b="0" i="1" u="none" strike="noStrike" kern="1200" cap="none" spc="0" normalizeH="0" baseline="0" noProof="0" dirty="0">
                  <a:ln>
                    <a:noFill/>
                  </a:ln>
                  <a:solidFill>
                    <a:srgbClr val="0000FF"/>
                  </a:solidFill>
                  <a:effectLst/>
                  <a:uLnTx/>
                  <a:uFillTx/>
                  <a:latin typeface="Calibri" panose="020F0502020204030204"/>
                  <a:ea typeface="+mn-ea"/>
                  <a:cs typeface="+mn-cs"/>
                </a:endParaRPr>
              </a:p>
            </p:txBody>
          </p:sp>
        </p:grpSp>
      </p:grpSp>
      <p:pic>
        <p:nvPicPr>
          <p:cNvPr id="3" name="Picture 2">
            <a:extLst>
              <a:ext uri="{FF2B5EF4-FFF2-40B4-BE49-F238E27FC236}">
                <a16:creationId xmlns:a16="http://schemas.microsoft.com/office/drawing/2014/main" id="{1E559FB4-A746-9BFE-E1F9-1335E662ADF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41383" y="92893"/>
            <a:ext cx="623570" cy="620864"/>
          </a:xfrm>
          <a:prstGeom prst="rect">
            <a:avLst/>
          </a:prstGeom>
        </p:spPr>
      </p:pic>
      <p:pic>
        <p:nvPicPr>
          <p:cNvPr id="5" name="Picture 4">
            <a:extLst>
              <a:ext uri="{FF2B5EF4-FFF2-40B4-BE49-F238E27FC236}">
                <a16:creationId xmlns:a16="http://schemas.microsoft.com/office/drawing/2014/main" id="{7E29D6FF-C470-F8F5-67D8-9E878ECD3607}"/>
              </a:ext>
            </a:extLst>
          </p:cNvPr>
          <p:cNvPicPr>
            <a:picLocks noChangeAspect="1"/>
          </p:cNvPicPr>
          <p:nvPr/>
        </p:nvPicPr>
        <p:blipFill>
          <a:blip r:embed="rId5"/>
          <a:stretch>
            <a:fillRect/>
          </a:stretch>
        </p:blipFill>
        <p:spPr>
          <a:xfrm>
            <a:off x="4910225" y="92893"/>
            <a:ext cx="629555" cy="637524"/>
          </a:xfrm>
          <a:prstGeom prst="rect">
            <a:avLst/>
          </a:prstGeom>
        </p:spPr>
      </p:pic>
      <p:pic>
        <p:nvPicPr>
          <p:cNvPr id="6" name="Picture 5">
            <a:extLst>
              <a:ext uri="{FF2B5EF4-FFF2-40B4-BE49-F238E27FC236}">
                <a16:creationId xmlns:a16="http://schemas.microsoft.com/office/drawing/2014/main" id="{1952F0B0-EBEA-0025-EB8E-55DD30E9E28B}"/>
              </a:ext>
            </a:extLst>
          </p:cNvPr>
          <p:cNvPicPr>
            <a:picLocks noChangeAspect="1"/>
          </p:cNvPicPr>
          <p:nvPr/>
        </p:nvPicPr>
        <p:blipFill>
          <a:blip r:embed="rId6"/>
          <a:stretch>
            <a:fillRect/>
          </a:stretch>
        </p:blipFill>
        <p:spPr>
          <a:xfrm>
            <a:off x="5631268" y="111773"/>
            <a:ext cx="1053458" cy="579268"/>
          </a:xfrm>
          <a:prstGeom prst="rect">
            <a:avLst/>
          </a:prstGeom>
        </p:spPr>
      </p:pic>
      <p:pic>
        <p:nvPicPr>
          <p:cNvPr id="7" name="Picture 6">
            <a:extLst>
              <a:ext uri="{FF2B5EF4-FFF2-40B4-BE49-F238E27FC236}">
                <a16:creationId xmlns:a16="http://schemas.microsoft.com/office/drawing/2014/main" id="{47F39A3A-FC3E-3DAA-8921-93AA8A7F793B}"/>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2703496" y="76233"/>
            <a:ext cx="623570" cy="680419"/>
          </a:xfrm>
          <a:prstGeom prst="rect">
            <a:avLst/>
          </a:prstGeom>
        </p:spPr>
      </p:pic>
      <p:pic>
        <p:nvPicPr>
          <p:cNvPr id="8" name="Picture 7">
            <a:extLst>
              <a:ext uri="{FF2B5EF4-FFF2-40B4-BE49-F238E27FC236}">
                <a16:creationId xmlns:a16="http://schemas.microsoft.com/office/drawing/2014/main" id="{04EBD52D-50D1-A326-3F00-4E307ADC7090}"/>
              </a:ext>
            </a:extLst>
          </p:cNvPr>
          <p:cNvPicPr>
            <a:picLocks noChangeAspect="1"/>
          </p:cNvPicPr>
          <p:nvPr/>
        </p:nvPicPr>
        <p:blipFill>
          <a:blip r:embed="rId8"/>
          <a:stretch>
            <a:fillRect/>
          </a:stretch>
        </p:blipFill>
        <p:spPr>
          <a:xfrm>
            <a:off x="3979270" y="76233"/>
            <a:ext cx="858938" cy="620864"/>
          </a:xfrm>
          <a:prstGeom prst="rect">
            <a:avLst/>
          </a:prstGeom>
        </p:spPr>
      </p:pic>
      <p:pic>
        <p:nvPicPr>
          <p:cNvPr id="9" name="Picture 8">
            <a:extLst>
              <a:ext uri="{FF2B5EF4-FFF2-40B4-BE49-F238E27FC236}">
                <a16:creationId xmlns:a16="http://schemas.microsoft.com/office/drawing/2014/main" id="{E59B6AD4-AF91-00C8-708B-ED16882D69E6}"/>
              </a:ext>
            </a:extLst>
          </p:cNvPr>
          <p:cNvPicPr>
            <a:picLocks noChangeAspect="1"/>
          </p:cNvPicPr>
          <p:nvPr/>
        </p:nvPicPr>
        <p:blipFill>
          <a:blip r:embed="rId9"/>
          <a:stretch>
            <a:fillRect/>
          </a:stretch>
        </p:blipFill>
        <p:spPr>
          <a:xfrm>
            <a:off x="7704595" y="29230"/>
            <a:ext cx="1227464" cy="1224789"/>
          </a:xfrm>
          <a:prstGeom prst="rect">
            <a:avLst/>
          </a:prstGeom>
        </p:spPr>
      </p:pic>
      <p:sp>
        <p:nvSpPr>
          <p:cNvPr id="11" name="TextBox 10">
            <a:extLst>
              <a:ext uri="{FF2B5EF4-FFF2-40B4-BE49-F238E27FC236}">
                <a16:creationId xmlns:a16="http://schemas.microsoft.com/office/drawing/2014/main" id="{AC03C0A3-F4EB-85CC-0247-4CFB1CDC84CE}"/>
              </a:ext>
            </a:extLst>
          </p:cNvPr>
          <p:cNvSpPr txBox="1"/>
          <p:nvPr/>
        </p:nvSpPr>
        <p:spPr>
          <a:xfrm>
            <a:off x="796460" y="1466200"/>
            <a:ext cx="7885472"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KA220-VET - Cooperation partnerships in vocational</a:t>
            </a:r>
            <a:r>
              <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rPr>
              <a:t> </a:t>
            </a: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education and training</a:t>
            </a:r>
            <a:endParaRPr kumimoji="0" lang="ro-RO" sz="1000" b="1" i="0" u="none" strike="noStrike" kern="1200" cap="none" spc="0" normalizeH="0" baseline="0" noProof="0" dirty="0">
              <a:ln>
                <a:noFill/>
              </a:ln>
              <a:solidFill>
                <a:srgbClr val="7030A0"/>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7030A0"/>
                </a:solidFill>
                <a:effectLst/>
                <a:uLnTx/>
                <a:uFillTx/>
                <a:latin typeface="Calibri" panose="020F0502020204030204"/>
                <a:ea typeface="+mn-ea"/>
                <a:cs typeface="+mn-cs"/>
              </a:rPr>
              <a:t>2023-1-RO01-KA220-VET-000156711</a:t>
            </a:r>
          </a:p>
        </p:txBody>
      </p:sp>
      <p:sp>
        <p:nvSpPr>
          <p:cNvPr id="12" name="Title 1">
            <a:extLst>
              <a:ext uri="{FF2B5EF4-FFF2-40B4-BE49-F238E27FC236}">
                <a16:creationId xmlns:a16="http://schemas.microsoft.com/office/drawing/2014/main" id="{C97F84EF-A835-1A87-EEE1-3DD08EBB3D67}"/>
              </a:ext>
            </a:extLst>
          </p:cNvPr>
          <p:cNvSpPr>
            <a:spLocks noGrp="1"/>
          </p:cNvSpPr>
          <p:nvPr>
            <p:ph type="title"/>
          </p:nvPr>
        </p:nvSpPr>
        <p:spPr/>
        <p:txBody>
          <a:bodyPr>
            <a:noAutofit/>
          </a:bodyPr>
          <a:lstStyle/>
          <a:p>
            <a:pPr algn="ct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MARitime</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Soft Skills for Onboard Healthy Nutrition and</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 </a:t>
            </a:r>
            <a:r>
              <a:rPr lang="en-GB" sz="2000" b="1" i="0" u="none" strike="noStrike" baseline="0" dirty="0" err="1">
                <a:solidFill>
                  <a:srgbClr val="FF0000"/>
                </a:solidFill>
                <a:effectLst>
                  <a:outerShdw blurRad="38100" dist="38100" dir="2700000" algn="tl">
                    <a:srgbClr val="000000">
                      <a:alpha val="43137"/>
                    </a:srgbClr>
                  </a:outerShdw>
                </a:effectLst>
                <a:latin typeface="CharterBT-Roman"/>
              </a:rPr>
              <a:t>CULinary</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 Arts in Seagoing Services – </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CUL</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a:solidFill>
                  <a:srgbClr val="FF0000"/>
                </a:solidFill>
                <a:effectLst>
                  <a:outerShdw blurRad="38100" dist="38100" dir="2700000" algn="tl">
                    <a:srgbClr val="000000">
                      <a:alpha val="43137"/>
                    </a:srgbClr>
                  </a:outerShdw>
                </a:effectLst>
                <a:latin typeface="CharterBT-Roman"/>
              </a:rPr>
              <a:t>MAR</a:t>
            </a:r>
            <a:r>
              <a:rPr lang="en-GB" sz="2000" b="1" i="0" u="none" strike="noStrike" baseline="0" dirty="0">
                <a:solidFill>
                  <a:srgbClr val="FF0000"/>
                </a:solidFill>
                <a:effectLst>
                  <a:outerShdw blurRad="38100" dist="38100" dir="2700000" algn="tl">
                    <a:srgbClr val="000000">
                      <a:alpha val="43137"/>
                    </a:srgbClr>
                  </a:outerShdw>
                </a:effectLst>
                <a:latin typeface="CharterBT-Roman"/>
              </a:rPr>
              <a:t>-</a:t>
            </a:r>
            <a:r>
              <a:rPr lang="ro-RO" sz="2000" b="1" i="0" u="none" strike="noStrike" baseline="0" dirty="0" err="1">
                <a:solidFill>
                  <a:srgbClr val="FF0000"/>
                </a:solidFill>
                <a:effectLst>
                  <a:outerShdw blurRad="38100" dist="38100" dir="2700000" algn="tl">
                    <a:srgbClr val="000000">
                      <a:alpha val="43137"/>
                    </a:srgbClr>
                  </a:outerShdw>
                </a:effectLst>
                <a:latin typeface="CharterBT-Roman"/>
              </a:rPr>
              <a:t>Skills</a:t>
            </a:r>
            <a:endParaRPr lang="en-US" sz="2000" b="1" dirty="0">
              <a:solidFill>
                <a:srgbClr val="0000FF"/>
              </a:solidFill>
              <a:effectLst>
                <a:outerShdw blurRad="38100" dist="38100" dir="2700000" algn="tl">
                  <a:srgbClr val="000000">
                    <a:alpha val="43137"/>
                  </a:srgbClr>
                </a:outerShdw>
              </a:effectLst>
              <a:highlight>
                <a:srgbClr val="FFFF00"/>
              </a:highlight>
            </a:endParaRPr>
          </a:p>
        </p:txBody>
      </p:sp>
      <p:sp>
        <p:nvSpPr>
          <p:cNvPr id="2" name="Θέση περιεχομένου 1">
            <a:extLst>
              <a:ext uri="{FF2B5EF4-FFF2-40B4-BE49-F238E27FC236}">
                <a16:creationId xmlns:a16="http://schemas.microsoft.com/office/drawing/2014/main" id="{9A230810-96B9-C26C-95AD-ACAED9F63A65}"/>
              </a:ext>
            </a:extLst>
          </p:cNvPr>
          <p:cNvSpPr>
            <a:spLocks noGrp="1"/>
          </p:cNvSpPr>
          <p:nvPr>
            <p:ph idx="1"/>
          </p:nvPr>
        </p:nvSpPr>
        <p:spPr/>
        <p:txBody>
          <a:bodyPr/>
          <a:lstStyle/>
          <a:p>
            <a:pPr>
              <a:buNone/>
            </a:pPr>
            <a:r>
              <a:rPr lang="en-US" b="1" dirty="0"/>
              <a:t>Environmental Impact of Plastics</a:t>
            </a:r>
          </a:p>
          <a:p>
            <a:pPr>
              <a:buFont typeface="Arial" panose="020B0604020202020204" pitchFamily="34" charset="0"/>
              <a:buChar char="•"/>
            </a:pPr>
            <a:r>
              <a:rPr lang="en-US" dirty="0"/>
              <a:t>Floating plastics entangle marine life.</a:t>
            </a:r>
          </a:p>
          <a:p>
            <a:pPr marL="742950" lvl="1" indent="-285750">
              <a:buFont typeface="Arial" panose="020B0604020202020204" pitchFamily="34" charset="0"/>
              <a:buChar char="•"/>
            </a:pPr>
            <a:r>
              <a:rPr lang="en-US" dirty="0"/>
              <a:t>Turtles, birds, and fish suffer injuries.</a:t>
            </a:r>
          </a:p>
          <a:p>
            <a:pPr>
              <a:buFont typeface="Arial" panose="020B0604020202020204" pitchFamily="34" charset="0"/>
              <a:buChar char="•"/>
            </a:pPr>
            <a:r>
              <a:rPr lang="en-US" dirty="0"/>
              <a:t>Ingested plastics block digestive tracts.</a:t>
            </a:r>
          </a:p>
          <a:p>
            <a:pPr marL="742950" lvl="1" indent="-285750">
              <a:buFont typeface="Arial" panose="020B0604020202020204" pitchFamily="34" charset="0"/>
              <a:buChar char="•"/>
            </a:pPr>
            <a:r>
              <a:rPr lang="en-US" dirty="0"/>
              <a:t>Leads to starvation and death.</a:t>
            </a:r>
          </a:p>
          <a:p>
            <a:pPr>
              <a:buFont typeface="Arial" panose="020B0604020202020204" pitchFamily="34" charset="0"/>
              <a:buChar char="•"/>
            </a:pPr>
            <a:r>
              <a:rPr lang="en-US" dirty="0"/>
              <a:t>Micro-plastics enter human food chains.</a:t>
            </a:r>
          </a:p>
          <a:p>
            <a:pPr marL="742950" lvl="1" indent="-285750">
              <a:buFont typeface="Arial" panose="020B0604020202020204" pitchFamily="34" charset="0"/>
              <a:buChar char="•"/>
            </a:pPr>
            <a:r>
              <a:rPr lang="en-US" dirty="0"/>
              <a:t>Found in seafood and salt.</a:t>
            </a:r>
          </a:p>
          <a:p>
            <a:pPr>
              <a:buFont typeface="Arial" panose="020B0604020202020204" pitchFamily="34" charset="0"/>
              <a:buChar char="•"/>
            </a:pPr>
            <a:r>
              <a:rPr lang="en-US" dirty="0"/>
              <a:t>Preventing discharge protects biodiversity.</a:t>
            </a:r>
          </a:p>
          <a:p>
            <a:pPr marL="742950" lvl="1" indent="-285750">
              <a:buFont typeface="Arial" panose="020B0604020202020204" pitchFamily="34" charset="0"/>
              <a:buChar char="•"/>
            </a:pPr>
            <a:r>
              <a:rPr lang="en-US" dirty="0"/>
              <a:t>Small onboard actions have global effects</a:t>
            </a:r>
          </a:p>
          <a:p>
            <a:pPr marL="0" indent="0" algn="ctr">
              <a:buNone/>
            </a:pPr>
            <a:endParaRPr lang="el-GR" dirty="0"/>
          </a:p>
        </p:txBody>
      </p:sp>
    </p:spTree>
    <p:extLst>
      <p:ext uri="{BB962C8B-B14F-4D97-AF65-F5344CB8AC3E}">
        <p14:creationId xmlns:p14="http://schemas.microsoft.com/office/powerpoint/2010/main" val="240150396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TotalTime>
  <Words>5391</Words>
  <Application>Microsoft Office PowerPoint</Application>
  <PresentationFormat>Προβολή στην οθόνη (4:3)</PresentationFormat>
  <Paragraphs>536</Paragraphs>
  <Slides>42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42</vt:i4>
      </vt:variant>
    </vt:vector>
  </HeadingPairs>
  <TitlesOfParts>
    <vt:vector size="49" baseType="lpstr">
      <vt:lpstr>Arial</vt:lpstr>
      <vt:lpstr>Calibri</vt:lpstr>
      <vt:lpstr>Calibri Light</vt:lpstr>
      <vt:lpstr>CharterBT-Roman</vt:lpstr>
      <vt:lpstr>coranto-2</vt:lpstr>
      <vt:lpstr>Times New Roman</vt:lpstr>
      <vt:lpstr>1_Office Theme</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lpstr>MARitime Soft Skills for Onboard Healthy Nutrition and CULinary Arts in Seagoing Services – CUL-MAR-Skills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GEORGE GEORGOULIS</dc:creator>
  <cp:keywords/>
  <dc:description>generated using python-pptx</dc:description>
  <cp:lastModifiedBy>GEORGE GEORGOULIS</cp:lastModifiedBy>
  <cp:revision>5</cp:revision>
  <dcterms:created xsi:type="dcterms:W3CDTF">2013-01-27T09:14:16Z</dcterms:created>
  <dcterms:modified xsi:type="dcterms:W3CDTF">2025-11-13T20:36:04Z</dcterms:modified>
  <cp:category/>
</cp:coreProperties>
</file>