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webextensions/webextension2.xml" ContentType="application/vnd.ms-office.webextension+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webextensions/taskpanes.xml" ContentType="application/vnd.ms-office.webextensiontaskpan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517" r:id="rId3"/>
    <p:sldId id="788" r:id="rId4"/>
    <p:sldId id="274" r:id="rId5"/>
    <p:sldId id="806" r:id="rId6"/>
    <p:sldId id="283" r:id="rId7"/>
    <p:sldId id="753" r:id="rId8"/>
    <p:sldId id="807" r:id="rId9"/>
    <p:sldId id="808" r:id="rId10"/>
    <p:sldId id="809" r:id="rId11"/>
    <p:sldId id="810" r:id="rId12"/>
    <p:sldId id="814" r:id="rId13"/>
    <p:sldId id="815" r:id="rId14"/>
    <p:sldId id="816" r:id="rId15"/>
    <p:sldId id="817" r:id="rId16"/>
    <p:sldId id="818" r:id="rId17"/>
    <p:sldId id="819" r:id="rId18"/>
    <p:sldId id="820" r:id="rId19"/>
    <p:sldId id="823" r:id="rId20"/>
    <p:sldId id="822" r:id="rId21"/>
    <p:sldId id="824" r:id="rId22"/>
    <p:sldId id="825" r:id="rId23"/>
    <p:sldId id="826" r:id="rId24"/>
    <p:sldId id="827" r:id="rId25"/>
    <p:sldId id="799" r:id="rId26"/>
    <p:sldId id="790" r:id="rId27"/>
    <p:sldId id="828" r:id="rId28"/>
    <p:sldId id="829" r:id="rId29"/>
    <p:sldId id="830" r:id="rId30"/>
    <p:sldId id="793" r:id="rId31"/>
    <p:sldId id="831" r:id="rId32"/>
    <p:sldId id="800" r:id="rId33"/>
    <p:sldId id="832" r:id="rId34"/>
    <p:sldId id="749" r:id="rId35"/>
    <p:sldId id="796" r:id="rId36"/>
    <p:sldId id="797" r:id="rId37"/>
    <p:sldId id="798" r:id="rId38"/>
    <p:sldId id="374" r:id="rId39"/>
    <p:sldId id="833" r:id="rId40"/>
    <p:sldId id="725" r:id="rId41"/>
    <p:sldId id="834" r:id="rId42"/>
    <p:sldId id="835" r:id="rId43"/>
    <p:sldId id="836" r:id="rId44"/>
    <p:sldId id="838" r:id="rId45"/>
    <p:sldId id="83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B229E"/>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1D2F4-8CEF-3919-1D83-ED8478DDBE11}" v="588" dt="2025-11-21T19:31:21.725"/>
    <p1510:client id="{B0AD2885-04FA-E087-8B21-E07B84AE4325}" v="829" dt="2025-11-22T00:04:44.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1353"/>
  </p:normalViewPr>
  <p:slideViewPr>
    <p:cSldViewPr snapToGrid="0">
      <p:cViewPr varScale="1">
        <p:scale>
          <a:sx n="79" d="100"/>
          <a:sy n="79" d="100"/>
        </p:scale>
        <p:origin x="-1402" y="-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pPr/>
              <a:t>22.11.2025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pPr/>
              <a:t>‹#›</a:t>
            </a:fld>
            <a:endParaRPr lang="ro-RO"/>
          </a:p>
        </p:txBody>
      </p:sp>
    </p:spTree>
    <p:extLst>
      <p:ext uri="{BB962C8B-B14F-4D97-AF65-F5344CB8AC3E}">
        <p14:creationId xmlns=""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pPr/>
              <a:t>2</a:t>
            </a:fld>
            <a:endParaRPr lang="ro-RO"/>
          </a:p>
        </p:txBody>
      </p:sp>
    </p:spTree>
    <p:extLst>
      <p:ext uri="{BB962C8B-B14F-4D97-AF65-F5344CB8AC3E}">
        <p14:creationId xmlns="" xmlns:p14="http://schemas.microsoft.com/office/powerpoint/2010/main" val="217066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952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1891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4770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85322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5539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97226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8507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704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64497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9383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pPr/>
              <a:t>3</a:t>
            </a:fld>
            <a:endParaRPr lang="ro-RO"/>
          </a:p>
        </p:txBody>
      </p:sp>
    </p:spTree>
    <p:extLst>
      <p:ext uri="{BB962C8B-B14F-4D97-AF65-F5344CB8AC3E}">
        <p14:creationId xmlns="" xmlns:p14="http://schemas.microsoft.com/office/powerpoint/2010/main" val="240186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5494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912974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2876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98035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752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40418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06691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980778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9590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91493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pPr/>
              <a:t>4</a:t>
            </a:fld>
            <a:endParaRPr lang="ro-RO"/>
          </a:p>
        </p:txBody>
      </p:sp>
    </p:spTree>
    <p:extLst>
      <p:ext uri="{BB962C8B-B14F-4D97-AF65-F5344CB8AC3E}">
        <p14:creationId xmlns=""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88081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8199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133480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54544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076287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92132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48185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425507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130813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2FE41AC-F137-1DE2-B0F4-A1CB6678B475}"/>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8EFA2377-8C6A-B956-9BEE-7314D6E4BC5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C28588D7-A5E4-B4F9-ABA5-45DC11F5A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9E0988F9-D141-E8CB-A6A7-6A89900F5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90684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pPr/>
              <a:t>5</a:t>
            </a:fld>
            <a:endParaRPr lang="ro-RO"/>
          </a:p>
        </p:txBody>
      </p:sp>
    </p:spTree>
    <p:extLst>
      <p:ext uri="{BB962C8B-B14F-4D97-AF65-F5344CB8AC3E}">
        <p14:creationId xmlns="" xmlns:p14="http://schemas.microsoft.com/office/powerpoint/2010/main" val="2812700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99261D-B2FB-4ADF-EA70-8DA04212348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AC318AE0-A765-8724-DD1A-783F172736F7}"/>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9C07FBE-8EAD-E192-F726-484590B2DB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02D62F9-E7A2-47B9-1DB2-AC2EAFBAC3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30606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2E7BB58-07F4-4DAF-CFBD-973A8A4FADA9}"/>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8E9D1D66-C2F1-A4AE-71F9-691753476E09}"/>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38910E1B-883C-2863-8981-5557E0463D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1BEE4249-E265-7694-8034-80C953B1B9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306384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1F99197-37FA-4E55-DF4E-DBB3D9F1F8CD}"/>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B3E6DA76-0F51-5767-A0FD-EFFD445F1622}"/>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007083D-D3C4-63FA-060E-E5CB52B30A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6639E14C-7166-BF31-02C6-4BAC74A366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022580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95899F1-E380-6598-FAEF-CCA5A9D46084}"/>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604BAD1-A25C-28FC-28D8-B2D5DBF8BA6E}"/>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66CD1A9D-B734-39EA-B8F2-E8C5A3D2BA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2672F70E-1FCA-CAD5-528D-0DCA3A26B78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67622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564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240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9524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11821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76703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pPr/>
              <a:t>22.11.2025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pPr/>
              <a:t>22.11.2025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pPr/>
              <a:t>‹#›</a:t>
            </a:fld>
            <a:endParaRPr lang="ro-RO"/>
          </a:p>
        </p:txBody>
      </p:sp>
    </p:spTree>
    <p:extLst>
      <p:ext uri="{BB962C8B-B14F-4D97-AF65-F5344CB8AC3E}">
        <p14:creationId xmlns=""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eoi.es/blogs/imsd/page/19/" TargetMode="External"/><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eoplematters.in/article/compensation-benefits/the-changing-landscape-of-rewards-23746" TargetMode="External"/><Relationship Id="rId5" Type="http://schemas.openxmlformats.org/officeDocument/2006/relationships/image" Target="../media/image9.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openbooks.library.umass.edu/ascnti2020/chapter/biscotte-mouchrek/" TargetMode="External"/><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courses.lumenlearning.com/wm-humanresourcesmgmt/chapter/the-addie-model/" TargetMode="External"/><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onecommunityranch.org/international-sustainable-living-communities-development-strategy-and-implementation/" TargetMode="External"/><Relationship Id="rId5" Type="http://schemas.openxmlformats.org/officeDocument/2006/relationships/image" Target="../media/image9.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dude4food.blogspot.com/2017/01/sustainable-traceable-fresh-and-right.html" TargetMode="External"/><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northstarmoving.com/blog/2017/packing-holiday-decor-like-a-pro/" TargetMode="External"/><Relationship Id="rId5" Type="http://schemas.openxmlformats.org/officeDocument/2006/relationships/image" Target="../media/image24.png"/><Relationship Id="rId10" Type="http://schemas.openxmlformats.org/officeDocument/2006/relationships/image" Target="../media/image30.jpeg"/><Relationship Id="rId4" Type="http://schemas.openxmlformats.org/officeDocument/2006/relationships/image" Target="../media/image3.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ajbls.com/article/2014/3/1/40-44" TargetMode="External"/><Relationship Id="rId5" Type="http://schemas.openxmlformats.org/officeDocument/2006/relationships/image" Target="../media/image24.png"/><Relationship Id="rId10" Type="http://schemas.openxmlformats.org/officeDocument/2006/relationships/image" Target="../media/image32.jpeg"/><Relationship Id="rId4" Type="http://schemas.openxmlformats.org/officeDocument/2006/relationships/image" Target="../media/image3.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www.flickr.com/photos/konabish/6733520559/" TargetMode="External"/><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9.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conasi.eu/blog/consejos-de-salud/menu-batch-cooking/" TargetMode="External"/><Relationship Id="rId5" Type="http://schemas.openxmlformats.org/officeDocument/2006/relationships/image" Target="../media/image2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4.jpeg"/><Relationship Id="rId4" Type="http://schemas.openxmlformats.org/officeDocument/2006/relationships/image" Target="../media/image3.pn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www.justintarte.com/2014/11/" TargetMode="External"/><Relationship Id="rId5" Type="http://schemas.openxmlformats.org/officeDocument/2006/relationships/image" Target="../media/image2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frontiersin.org/articles/10.3389/fmars.2019.00105/full" TargetMode="External"/><Relationship Id="rId5" Type="http://schemas.openxmlformats.org/officeDocument/2006/relationships/image" Target="../media/image2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aroundersenseofpurpose.eu/sdgs/sdg14/" TargetMode="External"/><Relationship Id="rId1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3.png"/><Relationship Id="rId17" Type="http://schemas.openxmlformats.org/officeDocument/2006/relationships/hyperlink" Target="http://soueco.blogspot.com/2012/02/sistema-de-gestao-ambiental-iso-14001-e.html" TargetMode="External"/><Relationship Id="rId2" Type="http://schemas.openxmlformats.org/officeDocument/2006/relationships/notesSlide" Target="../notesSlides/notesSlide6.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ww.sustainabilitywithinreach.com/2018/01/24/sdg-12-responsible-consumption-and-production/" TargetMode="External"/><Relationship Id="rId5" Type="http://schemas.openxmlformats.org/officeDocument/2006/relationships/image" Target="../media/image9.png"/><Relationship Id="rId15" Type="http://schemas.openxmlformats.org/officeDocument/2006/relationships/hyperlink" Target="https://ajishnavigator.blogspot.com/2013/07/" TargetMode="External"/><Relationship Id="rId10" Type="http://schemas.openxmlformats.org/officeDocument/2006/relationships/image" Target="../media/image12.png"/><Relationship Id="rId19" Type="http://schemas.openxmlformats.org/officeDocument/2006/relationships/hyperlink" Target="https://aroundersenseofpurpose.eu/sdgs/sdg3/"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flickr.com/photos/gdsteam/47687770022/" TargetMode="External"/><Relationship Id="rId5" Type="http://schemas.openxmlformats.org/officeDocument/2006/relationships/image" Target="../media/image9.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admap to decarbonize the shipping sector: Technology development,  consistent policies and investment in research, development and innovation  | UN Trade and Development (UNCTAD)">
            <a:extLst>
              <a:ext uri="{FF2B5EF4-FFF2-40B4-BE49-F238E27FC236}">
                <a16:creationId xmlns="" xmlns:a16="http://schemas.microsoft.com/office/drawing/2014/main" id="{62F54961-F511-EC06-F4EA-C1BD3AF643D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07" y="1889011"/>
            <a:ext cx="9144000" cy="51435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D0C96BE2-4BD2-1091-1160-6855A653B5E0}"/>
              </a:ext>
            </a:extLst>
          </p:cNvPr>
          <p:cNvGrpSpPr/>
          <p:nvPr/>
        </p:nvGrpSpPr>
        <p:grpSpPr>
          <a:xfrm>
            <a:off x="197662" y="154634"/>
            <a:ext cx="6100827" cy="680626"/>
            <a:chOff x="0" y="7926"/>
            <a:chExt cx="8325033" cy="902779"/>
          </a:xfrm>
        </p:grpSpPr>
        <p:pic>
          <p:nvPicPr>
            <p:cNvPr id="16" name="Picture 15">
              <a:extLst>
                <a:ext uri="{FF2B5EF4-FFF2-40B4-BE49-F238E27FC236}">
                  <a16:creationId xmlns="" xmlns:a16="http://schemas.microsoft.com/office/drawing/2014/main" id="{3B459FD3-2179-9298-1537-F47F1C9D0472}"/>
                </a:ext>
              </a:extLst>
            </p:cNvPr>
            <p:cNvPicPr>
              <a:picLocks noChangeAspect="1"/>
            </p:cNvPicPr>
            <p:nvPr/>
          </p:nvPicPr>
          <p:blipFill>
            <a:blip r:embed="rId3" cstate="print"/>
            <a:stretch>
              <a:fillRect/>
            </a:stretch>
          </p:blipFill>
          <p:spPr>
            <a:xfrm>
              <a:off x="0" y="8201"/>
              <a:ext cx="4392445" cy="902504"/>
            </a:xfrm>
            <a:prstGeom prst="rect">
              <a:avLst/>
            </a:prstGeom>
          </p:spPr>
        </p:pic>
        <p:sp>
          <p:nvSpPr>
            <p:cNvPr id="17" name="Rectangle 16">
              <a:extLst>
                <a:ext uri="{FF2B5EF4-FFF2-40B4-BE49-F238E27FC236}">
                  <a16:creationId xmlns=""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pic>
        <p:nvPicPr>
          <p:cNvPr id="3" name="Picture 2">
            <a:extLst>
              <a:ext uri="{FF2B5EF4-FFF2-40B4-BE49-F238E27FC236}">
                <a16:creationId xmlns="" xmlns:a16="http://schemas.microsoft.com/office/drawing/2014/main" id="{7AB896D3-5AB3-5EA5-2840-20B5DAFEED2E}"/>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 xmlns:a16="http://schemas.microsoft.com/office/drawing/2014/main" id="{62D5C2EE-BF62-6A7A-4967-3BB63107FED7}"/>
              </a:ext>
            </a:extLst>
          </p:cNvPr>
          <p:cNvPicPr>
            <a:picLocks noChangeAspect="1"/>
          </p:cNvPicPr>
          <p:nvPr/>
        </p:nvPicPr>
        <p:blipFill>
          <a:blip r:embed="rId5" cstate="print"/>
          <a:stretch>
            <a:fillRect/>
          </a:stretch>
        </p:blipFill>
        <p:spPr>
          <a:xfrm>
            <a:off x="4910225" y="92893"/>
            <a:ext cx="629555" cy="637524"/>
          </a:xfrm>
          <a:prstGeom prst="rect">
            <a:avLst/>
          </a:prstGeom>
        </p:spPr>
      </p:pic>
      <p:pic>
        <p:nvPicPr>
          <p:cNvPr id="6" name="Picture 5">
            <a:extLst>
              <a:ext uri="{FF2B5EF4-FFF2-40B4-BE49-F238E27FC236}">
                <a16:creationId xmlns="" xmlns:a16="http://schemas.microsoft.com/office/drawing/2014/main" id="{6EE98C28-27E5-4015-221F-CC1B897B60A1}"/>
              </a:ext>
            </a:extLst>
          </p:cNvPr>
          <p:cNvPicPr>
            <a:picLocks noChangeAspect="1"/>
          </p:cNvPicPr>
          <p:nvPr/>
        </p:nvPicPr>
        <p:blipFill>
          <a:blip r:embed="rId6" cstate="print"/>
          <a:stretch>
            <a:fillRect/>
          </a:stretch>
        </p:blipFill>
        <p:spPr>
          <a:xfrm>
            <a:off x="5631268" y="111773"/>
            <a:ext cx="1053458" cy="579268"/>
          </a:xfrm>
          <a:prstGeom prst="rect">
            <a:avLst/>
          </a:prstGeom>
        </p:spPr>
      </p:pic>
      <p:pic>
        <p:nvPicPr>
          <p:cNvPr id="7" name="Picture 6">
            <a:extLst>
              <a:ext uri="{FF2B5EF4-FFF2-40B4-BE49-F238E27FC236}">
                <a16:creationId xmlns="" xmlns:a16="http://schemas.microsoft.com/office/drawing/2014/main" id="{AE5BF4A6-5957-08DB-1934-BABAF3FB715E}"/>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 xmlns:a16="http://schemas.microsoft.com/office/drawing/2014/main" id="{52B21BB7-7C4D-019E-2B1D-8AF0CC6B5541}"/>
              </a:ext>
            </a:extLst>
          </p:cNvPr>
          <p:cNvPicPr>
            <a:picLocks noChangeAspect="1"/>
          </p:cNvPicPr>
          <p:nvPr/>
        </p:nvPicPr>
        <p:blipFill>
          <a:blip r:embed="rId8" cstate="print"/>
          <a:stretch>
            <a:fillRect/>
          </a:stretch>
        </p:blipFill>
        <p:spPr>
          <a:xfrm>
            <a:off x="3979270" y="76233"/>
            <a:ext cx="858938" cy="620864"/>
          </a:xfrm>
          <a:prstGeom prst="rect">
            <a:avLst/>
          </a:prstGeom>
        </p:spPr>
      </p:pic>
      <p:pic>
        <p:nvPicPr>
          <p:cNvPr id="9" name="Picture 8">
            <a:extLst>
              <a:ext uri="{FF2B5EF4-FFF2-40B4-BE49-F238E27FC236}">
                <a16:creationId xmlns="" xmlns:a16="http://schemas.microsoft.com/office/drawing/2014/main" id="{F22C4691-35E4-A5A9-0954-7D6B318D9F97}"/>
              </a:ext>
            </a:extLst>
          </p:cNvPr>
          <p:cNvPicPr>
            <a:picLocks noChangeAspect="1"/>
          </p:cNvPicPr>
          <p:nvPr/>
        </p:nvPicPr>
        <p:blipFill>
          <a:blip r:embed="rId9" cstate="print"/>
          <a:stretch>
            <a:fillRect/>
          </a:stretch>
        </p:blipFill>
        <p:spPr>
          <a:xfrm>
            <a:off x="7704595" y="29230"/>
            <a:ext cx="1227464" cy="1224789"/>
          </a:xfrm>
          <a:prstGeom prst="rect">
            <a:avLst/>
          </a:prstGeom>
        </p:spPr>
      </p:pic>
      <p:sp>
        <p:nvSpPr>
          <p:cNvPr id="11" name="TextBox 10">
            <a:extLst>
              <a:ext uri="{FF2B5EF4-FFF2-40B4-BE49-F238E27FC236}">
                <a16:creationId xmlns="" xmlns:a16="http://schemas.microsoft.com/office/drawing/2014/main" id="{60EF569C-B7B9-5402-9510-889E99A358EB}"/>
              </a:ext>
            </a:extLst>
          </p:cNvPr>
          <p:cNvSpPr txBox="1"/>
          <p:nvPr/>
        </p:nvSpPr>
        <p:spPr>
          <a:xfrm>
            <a:off x="967489" y="1450260"/>
            <a:ext cx="7885472" cy="400110"/>
          </a:xfrm>
          <a:prstGeom prst="rect">
            <a:avLst/>
          </a:prstGeom>
          <a:noFill/>
        </p:spPr>
        <p:txBody>
          <a:bodyPr wrap="square">
            <a:spAutoFit/>
          </a:bodyPr>
          <a:lstStyle/>
          <a:p>
            <a:pPr algn="ctr"/>
            <a:r>
              <a:rPr lang="en-GB" sz="1000" b="1" noProof="0" dirty="0">
                <a:solidFill>
                  <a:srgbClr val="7030A0"/>
                </a:solidFill>
              </a:rPr>
              <a:t>KA220-VET - Cooperation partnerships in vocational education and training</a:t>
            </a:r>
          </a:p>
          <a:p>
            <a:pPr algn="ctr"/>
            <a:r>
              <a:rPr lang="en-GB" sz="1000" b="1" i="0" u="none" strike="noStrike" baseline="0" noProof="0" dirty="0">
                <a:solidFill>
                  <a:srgbClr val="7030A0"/>
                </a:solidFill>
              </a:rPr>
              <a:t>2023-1-RO01-KA220-VET-000156711</a:t>
            </a:r>
          </a:p>
        </p:txBody>
      </p:sp>
      <p:sp>
        <p:nvSpPr>
          <p:cNvPr id="12" name="Title 1">
            <a:extLst>
              <a:ext uri="{FF2B5EF4-FFF2-40B4-BE49-F238E27FC236}">
                <a16:creationId xmlns=""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r>
              <a:rPr lang="en-GB" sz="2000" b="1" dirty="0">
                <a:solidFill>
                  <a:srgbClr val="FF0000"/>
                </a:solidFill>
                <a:effectLst>
                  <a:outerShdw blurRad="38100" dist="38100" dir="2700000" algn="tl">
                    <a:srgbClr val="000000">
                      <a:alpha val="43137"/>
                    </a:srgbClr>
                  </a:outerShdw>
                </a:effectLst>
                <a:latin typeface="CharterBT-Roman"/>
              </a:rPr>
              <a:t/>
            </a:r>
            <a:br>
              <a:rPr lang="en-GB" sz="2000" b="1" dirty="0">
                <a:solidFill>
                  <a:srgbClr val="FF0000"/>
                </a:solidFill>
                <a:effectLst>
                  <a:outerShdw blurRad="38100" dist="38100" dir="2700000" algn="tl">
                    <a:srgbClr val="000000">
                      <a:alpha val="43137"/>
                    </a:srgbClr>
                  </a:outerShdw>
                </a:effectLst>
                <a:latin typeface="CharterBT-Roman"/>
              </a:rPr>
            </a:br>
            <a:r>
              <a:rPr lang="en-GB" sz="2000" b="1" i="0" u="none" strike="noStrike" baseline="0" noProof="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dirty="0">
              <a:solidFill>
                <a:srgbClr val="0000FF"/>
              </a:solidFill>
              <a:effectLst>
                <a:outerShdw blurRad="38100" dist="38100" dir="2700000" algn="tl">
                  <a:srgbClr val="000000">
                    <a:alpha val="43137"/>
                  </a:srgbClr>
                </a:outerShdw>
              </a:effectLst>
              <a:highlight>
                <a:srgbClr val="FFFF00"/>
              </a:highlight>
            </a:endParaRPr>
          </a:p>
        </p:txBody>
      </p:sp>
      <p:sp>
        <p:nvSpPr>
          <p:cNvPr id="2" name="Rectangle 1">
            <a:extLst>
              <a:ext uri="{FF2B5EF4-FFF2-40B4-BE49-F238E27FC236}">
                <a16:creationId xmlns="" xmlns:a16="http://schemas.microsoft.com/office/drawing/2014/main" id="{5C755190-FAA2-A358-B878-A65B363F04FB}"/>
              </a:ext>
            </a:extLst>
          </p:cNvPr>
          <p:cNvSpPr/>
          <p:nvPr/>
        </p:nvSpPr>
        <p:spPr>
          <a:xfrm>
            <a:off x="3109" y="6145573"/>
            <a:ext cx="9035846" cy="430887"/>
          </a:xfrm>
          <a:prstGeom prst="rect">
            <a:avLst/>
          </a:prstGeom>
          <a:noFill/>
        </p:spPr>
        <p:txBody>
          <a:bodyPr wrap="square" lIns="91440" tIns="45720" rIns="91440" bIns="45720" anchor="ctr" anchorCtr="0">
            <a:spAutoFit/>
          </a:bodyPr>
          <a:lstStyle/>
          <a:p>
            <a:pPr algn="ctr"/>
            <a:r>
              <a:rPr lang="en-GB" sz="1100" b="1" noProof="0" dirty="0">
                <a:effectLst/>
                <a:latin typeface="coranto-2"/>
              </a:rPr>
              <a:t>Disclaimer</a:t>
            </a:r>
            <a:r>
              <a:rPr lang="en-GB" sz="1100" b="0" i="1" noProof="0" dirty="0">
                <a:solidFill>
                  <a:srgbClr val="0000FF"/>
                </a:solidFill>
                <a:effectLst/>
                <a:latin typeface="coranto-2"/>
              </a:rPr>
              <a:t>: “Funded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noProof="0" dirty="0">
              <a:solidFill>
                <a:srgbClr val="0000FF"/>
              </a:solidFill>
            </a:endParaRPr>
          </a:p>
        </p:txBody>
      </p:sp>
      <p:sp>
        <p:nvSpPr>
          <p:cNvPr id="4" name="TextBox 3">
            <a:extLst>
              <a:ext uri="{FF2B5EF4-FFF2-40B4-BE49-F238E27FC236}">
                <a16:creationId xmlns="" xmlns:a16="http://schemas.microsoft.com/office/drawing/2014/main" id="{811BBAD7-B9F9-56B1-C5F8-C5F7A4BFB434}"/>
              </a:ext>
            </a:extLst>
          </p:cNvPr>
          <p:cNvSpPr txBox="1"/>
          <p:nvPr/>
        </p:nvSpPr>
        <p:spPr>
          <a:xfrm>
            <a:off x="197662" y="1885568"/>
            <a:ext cx="8767322" cy="17273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ea typeface="Calibri" panose="020F0502020204030204" pitchFamily="34" charset="0"/>
              </a:rPr>
              <a:t>Green Transition in Blue Galleys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p>
          <a:p>
            <a:pPr algn="ctr">
              <a:lnSpc>
                <a:spcPct val="150000"/>
              </a:lnSpc>
              <a:spcAft>
                <a:spcPts val="1000"/>
              </a:spcAft>
            </a:pPr>
            <a:endParaRPr lang="en-GB" sz="3200" b="1" dirty="0">
              <a:solidFill>
                <a:schemeClr val="accent1"/>
              </a:solidFill>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 xmlns:a16="http://schemas.microsoft.com/office/drawing/2014/main" id="{8E09BC2C-E4E4-74A2-93DE-6E0696186FAA}"/>
              </a:ext>
            </a:extLst>
          </p:cNvPr>
          <p:cNvSpPr txBox="1"/>
          <p:nvPr/>
        </p:nvSpPr>
        <p:spPr>
          <a:xfrm>
            <a:off x="733828" y="3627717"/>
            <a:ext cx="3231125" cy="1569660"/>
          </a:xfrm>
          <a:prstGeom prst="rect">
            <a:avLst/>
          </a:prstGeom>
          <a:noFill/>
        </p:spPr>
        <p:txBody>
          <a:bodyPr wrap="square" rtlCol="0">
            <a:spAutoFit/>
          </a:bodyPr>
          <a:lstStyle/>
          <a:p>
            <a:pPr algn="ctr"/>
            <a:r>
              <a:rPr lang="x-none"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Module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x-none"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 Future of Sustainable Maritime Operations</a:t>
            </a:r>
            <a:endParaRPr lang="x-none" dirty="0"/>
          </a:p>
        </p:txBody>
      </p:sp>
      <p:sp>
        <p:nvSpPr>
          <p:cNvPr id="18" name="17 - Ορθογώνιο"/>
          <p:cNvSpPr/>
          <p:nvPr/>
        </p:nvSpPr>
        <p:spPr>
          <a:xfrm>
            <a:off x="6699183" y="5457524"/>
            <a:ext cx="2444817" cy="6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 : </a:t>
            </a:r>
            <a:r>
              <a:rPr lang="en-US" smtClean="0"/>
              <a:t>Maria Lekakou</a:t>
            </a:r>
            <a:endParaRPr lang="en-US" dirty="0"/>
          </a:p>
        </p:txBody>
      </p:sp>
    </p:spTree>
    <p:extLst>
      <p:ext uri="{BB962C8B-B14F-4D97-AF65-F5344CB8AC3E}">
        <p14:creationId xmlns=""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B682F2EF-6FCA-C09D-BA04-06436856FE60}"/>
              </a:ext>
            </a:extLst>
          </p:cNvPr>
          <p:cNvSpPr>
            <a:spLocks noGrp="1"/>
          </p:cNvSpPr>
          <p:nvPr/>
        </p:nvSpPr>
        <p:spPr>
          <a:xfrm>
            <a:off x="457200" y="941880"/>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5300" b="1" dirty="0"/>
              <a:t>Reflection Prompt – Your Role in Sustainability</a:t>
            </a:r>
            <a:r>
              <a:rPr lang="en-US" dirty="0"/>
              <a:t/>
            </a:r>
            <a:br>
              <a:rPr lang="en-US" dirty="0"/>
            </a:br>
            <a:endParaRPr dirty="0"/>
          </a:p>
        </p:txBody>
      </p:sp>
      <p:sp>
        <p:nvSpPr>
          <p:cNvPr id="10" name="TextBox 9">
            <a:extLst>
              <a:ext uri="{FF2B5EF4-FFF2-40B4-BE49-F238E27FC236}">
                <a16:creationId xmlns="" xmlns:a16="http://schemas.microsoft.com/office/drawing/2014/main" id="{8B02094A-E85C-E6B0-D97A-DE4D26E58B1B}"/>
              </a:ext>
            </a:extLst>
          </p:cNvPr>
          <p:cNvSpPr txBox="1"/>
          <p:nvPr/>
        </p:nvSpPr>
        <p:spPr>
          <a:xfrm>
            <a:off x="228912" y="1700418"/>
            <a:ext cx="5653728" cy="4893647"/>
          </a:xfrm>
          <a:prstGeom prst="rect">
            <a:avLst/>
          </a:prstGeom>
          <a:noFill/>
        </p:spPr>
        <p:txBody>
          <a:bodyPr wrap="square" lIns="91440" tIns="45720" rIns="91440" bIns="45720" anchor="t">
            <a:spAutoFit/>
          </a:bodyPr>
          <a:lstStyle/>
          <a:p>
            <a:pPr algn="just" fontAlgn="base"/>
            <a:r>
              <a:rPr lang="en-US" sz="2400" b="0" i="0" u="none" strike="noStrike" dirty="0">
                <a:solidFill>
                  <a:srgbClr val="000000"/>
                </a:solidFill>
                <a:effectLst/>
                <a:latin typeface="Calibri"/>
                <a:ea typeface="Calibri"/>
                <a:cs typeface="Calibri"/>
              </a:rPr>
              <a:t>Sustainability begins with mindset. </a:t>
            </a:r>
            <a:endParaRPr lang="en-US" sz="2400">
              <a:solidFill>
                <a:srgbClr val="000000"/>
              </a:solidFill>
              <a:latin typeface="Calibri"/>
              <a:ea typeface="Calibri"/>
              <a:cs typeface="Calibri"/>
            </a:endParaRPr>
          </a:p>
          <a:p>
            <a:pPr algn="just"/>
            <a:r>
              <a:rPr lang="en-US" sz="2400" b="0" i="0" u="none" strike="noStrike" dirty="0">
                <a:solidFill>
                  <a:srgbClr val="000000"/>
                </a:solidFill>
                <a:effectLst/>
                <a:latin typeface="Calibri"/>
                <a:ea typeface="Calibri"/>
                <a:cs typeface="Calibri"/>
              </a:rPr>
              <a:t>This </a:t>
            </a:r>
            <a:r>
              <a:rPr lang="en-US" sz="2400" dirty="0">
                <a:solidFill>
                  <a:srgbClr val="000000"/>
                </a:solidFill>
                <a:latin typeface="Calibri"/>
                <a:ea typeface="Calibri"/>
                <a:cs typeface="Calibri"/>
              </a:rPr>
              <a:t>approach encourages</a:t>
            </a:r>
            <a:r>
              <a:rPr lang="en-US" sz="2400" b="0" i="0" u="none" strike="noStrike" dirty="0">
                <a:solidFill>
                  <a:srgbClr val="000000"/>
                </a:solidFill>
                <a:effectLst/>
                <a:latin typeface="Calibri"/>
                <a:ea typeface="Calibri"/>
                <a:cs typeface="Calibri"/>
              </a:rPr>
              <a:t> participants to assess how their daily work contributes to waste generation, energy use, and efficiency. </a:t>
            </a:r>
            <a:endParaRPr lang="en-US" sz="2400" dirty="0">
              <a:solidFill>
                <a:srgbClr val="000000"/>
              </a:solidFill>
              <a:latin typeface="Calibri"/>
              <a:ea typeface="Calibri"/>
              <a:cs typeface="Calibri"/>
            </a:endParaRPr>
          </a:p>
          <a:p>
            <a:pPr algn="just"/>
            <a:r>
              <a:rPr lang="en-US" sz="2400" b="0" i="0" u="none" strike="noStrike" dirty="0">
                <a:solidFill>
                  <a:srgbClr val="000000"/>
                </a:solidFill>
                <a:effectLst/>
                <a:latin typeface="Calibri"/>
                <a:ea typeface="Calibri"/>
                <a:cs typeface="Calibri"/>
              </a:rPr>
              <a:t>Many crew members already apply sustainable practices without realizing it—proper storage, careful preparation, or efficient water use. </a:t>
            </a:r>
            <a:endParaRPr lang="en-US" sz="2400">
              <a:solidFill>
                <a:srgbClr val="000000"/>
              </a:solidFill>
              <a:latin typeface="Calibri"/>
              <a:ea typeface="Calibri"/>
              <a:cs typeface="Calibri"/>
            </a:endParaRPr>
          </a:p>
          <a:p>
            <a:pPr algn="just"/>
            <a:r>
              <a:rPr lang="en-US" sz="2400" b="1" i="0" u="none" strike="noStrike" dirty="0">
                <a:solidFill>
                  <a:srgbClr val="00B050"/>
                </a:solidFill>
                <a:effectLst/>
                <a:latin typeface="Calibri"/>
                <a:ea typeface="Calibri"/>
                <a:cs typeface="Calibri"/>
              </a:rPr>
              <a:t>Reflection primes trainees to connect existing behaviors with formal sustainability principles, enhancing engagement and ownership.</a:t>
            </a:r>
            <a:r>
              <a:rPr lang="en-US" sz="2400" b="1" i="0" dirty="0">
                <a:solidFill>
                  <a:srgbClr val="00B050"/>
                </a:solidFill>
                <a:effectLst/>
                <a:latin typeface="Calibri"/>
                <a:ea typeface="Calibri"/>
                <a:cs typeface="Calibri"/>
              </a:rPr>
              <a:t>​</a:t>
            </a:r>
          </a:p>
        </p:txBody>
      </p:sp>
      <p:pic>
        <p:nvPicPr>
          <p:cNvPr id="2" name="Εικόνα 1" descr="Εικόνα που περιέχει κείμενο, χάρτης, γραφικά, γραφιστική&#10;&#10;Το περιεχόμενο που δημιουργείται από ΑΙ μπορεί να μην είναι σωστό.">
            <a:extLst>
              <a:ext uri="{FF2B5EF4-FFF2-40B4-BE49-F238E27FC236}">
                <a16:creationId xmlns="" xmlns:a16="http://schemas.microsoft.com/office/drawing/2014/main" id="{71794802-EB6C-C4D4-180E-28D64A9FC434}"/>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901612" y="1719067"/>
            <a:ext cx="3242389" cy="5017731"/>
          </a:xfrm>
          <a:prstGeom prst="rect">
            <a:avLst/>
          </a:prstGeom>
        </p:spPr>
      </p:pic>
    </p:spTree>
    <p:extLst>
      <p:ext uri="{BB962C8B-B14F-4D97-AF65-F5344CB8AC3E}">
        <p14:creationId xmlns="" xmlns:p14="http://schemas.microsoft.com/office/powerpoint/2010/main" val="79487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9679AF87-245D-C634-F21F-F12308DA9D7A}"/>
              </a:ext>
            </a:extLst>
          </p:cNvPr>
          <p:cNvSpPr>
            <a:spLocks noGrp="1"/>
          </p:cNvSpPr>
          <p:nvPr/>
        </p:nvSpPr>
        <p:spPr>
          <a:xfrm>
            <a:off x="457200" y="10693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The Need for Sustainability Training</a:t>
            </a:r>
            <a:endParaRPr sz="3200" b="1" dirty="0"/>
          </a:p>
        </p:txBody>
      </p:sp>
      <p:sp>
        <p:nvSpPr>
          <p:cNvPr id="10" name="TextBox 9">
            <a:extLst>
              <a:ext uri="{FF2B5EF4-FFF2-40B4-BE49-F238E27FC236}">
                <a16:creationId xmlns="" xmlns:a16="http://schemas.microsoft.com/office/drawing/2014/main" id="{29B9EB1C-EA21-65D7-F832-B138AD526891}"/>
              </a:ext>
            </a:extLst>
          </p:cNvPr>
          <p:cNvSpPr txBox="1"/>
          <p:nvPr/>
        </p:nvSpPr>
        <p:spPr>
          <a:xfrm>
            <a:off x="1210489" y="2401674"/>
            <a:ext cx="6400800" cy="2215991"/>
          </a:xfrm>
          <a:prstGeom prst="rect">
            <a:avLst/>
          </a:prstGeom>
          <a:noFill/>
        </p:spPr>
        <p:txBody>
          <a:bodyPr wrap="square" lIns="91440" tIns="45720" rIns="91440" bIns="45720" anchor="t">
            <a:spAutoFit/>
          </a:bodyPr>
          <a:lstStyle/>
          <a:p>
            <a:pPr fontAlgn="base"/>
            <a:r>
              <a:rPr lang="en-US" sz="1800" b="0" i="0" u="none" strike="noStrike" dirty="0">
                <a:solidFill>
                  <a:srgbClr val="000000"/>
                </a:solidFill>
                <a:effectLst/>
                <a:latin typeface="Calibri"/>
                <a:ea typeface="Calibri"/>
                <a:cs typeface="Calibri"/>
              </a:rPr>
              <a:t>Marine regulations, technologies, and environmental expectations evolve quickly. </a:t>
            </a:r>
            <a:endParaRPr lang="el-GR"/>
          </a:p>
          <a:p>
            <a:r>
              <a:rPr lang="en-US" sz="1800" b="0" i="0" u="none" strike="noStrike" dirty="0">
                <a:solidFill>
                  <a:srgbClr val="000000"/>
                </a:solidFill>
                <a:effectLst/>
                <a:latin typeface="Calibri"/>
                <a:ea typeface="Calibri"/>
                <a:cs typeface="Calibri"/>
              </a:rPr>
              <a:t>Sustainability training reduces operational costs by minimizing waste and resource use. </a:t>
            </a:r>
            <a:endParaRPr lang="en-US">
              <a:solidFill>
                <a:srgbClr val="000000"/>
              </a:solidFill>
              <a:latin typeface="Calibri"/>
              <a:ea typeface="Calibri"/>
              <a:cs typeface="Calibri"/>
            </a:endParaRPr>
          </a:p>
          <a:p>
            <a:pPr algn="l"/>
            <a:r>
              <a:rPr lang="en-US" sz="1800" b="0" i="0" u="none" strike="noStrike" dirty="0">
                <a:solidFill>
                  <a:srgbClr val="000000"/>
                </a:solidFill>
                <a:effectLst/>
                <a:latin typeface="Calibri"/>
                <a:ea typeface="Calibri"/>
                <a:cs typeface="Calibri"/>
              </a:rPr>
              <a:t>It helps align crew behavior with company environmental policies. </a:t>
            </a:r>
            <a:r>
              <a:rPr lang="en-US" sz="2400" b="0" i="0" u="none" strike="noStrike" dirty="0">
                <a:solidFill>
                  <a:srgbClr val="00B050"/>
                </a:solidFill>
                <a:effectLst/>
                <a:latin typeface="Calibri"/>
                <a:ea typeface="Calibri"/>
                <a:cs typeface="Calibri"/>
              </a:rPr>
              <a:t>Training is a long-term necessity rather than a one-time event.</a:t>
            </a:r>
            <a:r>
              <a:rPr lang="en-US" sz="2400" b="0" i="0" dirty="0">
                <a:solidFill>
                  <a:srgbClr val="00B050"/>
                </a:solidFill>
                <a:effectLst/>
                <a:latin typeface="Calibri"/>
                <a:ea typeface="Calibri"/>
                <a:cs typeface="Calibri"/>
              </a:rPr>
              <a:t>​</a:t>
            </a:r>
            <a:endParaRPr lang="en-US" sz="2400">
              <a:solidFill>
                <a:srgbClr val="00B050"/>
              </a:solidFill>
              <a:ea typeface="Calibri"/>
              <a:cs typeface="Calibri"/>
            </a:endParaRPr>
          </a:p>
        </p:txBody>
      </p:sp>
      <p:pic>
        <p:nvPicPr>
          <p:cNvPr id="2" name="Εικόνα 1" descr="Εικόνα που περιέχει καρτούν, ζωγραφιά, clipart, εικονογράφηση&#10;&#10;Το περιεχόμενο που δημιουργείται από ΑΙ μπορεί να μην είναι σωστό.">
            <a:extLst>
              <a:ext uri="{FF2B5EF4-FFF2-40B4-BE49-F238E27FC236}">
                <a16:creationId xmlns="" xmlns:a16="http://schemas.microsoft.com/office/drawing/2014/main" id="{8BD91015-7F51-6E53-FE0F-C072B1C77F3A}"/>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1075352" y="4626525"/>
            <a:ext cx="6526763" cy="1733744"/>
          </a:xfrm>
          <a:prstGeom prst="rect">
            <a:avLst/>
          </a:prstGeom>
        </p:spPr>
      </p:pic>
    </p:spTree>
    <p:extLst>
      <p:ext uri="{BB962C8B-B14F-4D97-AF65-F5344CB8AC3E}">
        <p14:creationId xmlns="" xmlns:p14="http://schemas.microsoft.com/office/powerpoint/2010/main" val="243641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7" name="Title 1">
            <a:extLst>
              <a:ext uri="{FF2B5EF4-FFF2-40B4-BE49-F238E27FC236}">
                <a16:creationId xmlns="" xmlns:a16="http://schemas.microsoft.com/office/drawing/2014/main" id="{01FD218C-7720-F1BC-1361-70C22116AB85}"/>
              </a:ext>
            </a:extLst>
          </p:cNvPr>
          <p:cNvSpPr>
            <a:spLocks noGrp="1"/>
          </p:cNvSpPr>
          <p:nvPr/>
        </p:nvSpPr>
        <p:spPr>
          <a:xfrm>
            <a:off x="457200" y="7728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Why Continuous Training Matters</a:t>
            </a:r>
          </a:p>
        </p:txBody>
      </p:sp>
      <p:sp>
        <p:nvSpPr>
          <p:cNvPr id="9" name="TextBox 8">
            <a:extLst>
              <a:ext uri="{FF2B5EF4-FFF2-40B4-BE49-F238E27FC236}">
                <a16:creationId xmlns="" xmlns:a16="http://schemas.microsoft.com/office/drawing/2014/main" id="{EFB8793A-94CA-A348-ACFB-4B8058EF9A7A}"/>
              </a:ext>
            </a:extLst>
          </p:cNvPr>
          <p:cNvSpPr txBox="1"/>
          <p:nvPr/>
        </p:nvSpPr>
        <p:spPr>
          <a:xfrm>
            <a:off x="1422400" y="2150239"/>
            <a:ext cx="6299200" cy="2585323"/>
          </a:xfrm>
          <a:prstGeom prst="rect">
            <a:avLst/>
          </a:prstGeom>
          <a:noFill/>
        </p:spPr>
        <p:txBody>
          <a:bodyPr wrap="square" lIns="91440" tIns="45720" rIns="91440" bIns="45720" anchor="t">
            <a:spAutoFit/>
          </a:bodyPr>
          <a:lstStyle/>
          <a:p>
            <a:pPr algn="just" fontAlgn="base"/>
            <a:r>
              <a:rPr lang="en-US" sz="1800" b="0" i="0" u="none" strike="noStrike" dirty="0">
                <a:solidFill>
                  <a:srgbClr val="000000"/>
                </a:solidFill>
                <a:effectLst/>
                <a:latin typeface="Calibri"/>
                <a:ea typeface="Calibri"/>
                <a:cs typeface="Calibri"/>
              </a:rPr>
              <a:t>Sustainability is dynamic—new technologies, stricter regulations, and changing food supply systems require regular updates. Continuous training keeps crews prepared and informed. </a:t>
            </a:r>
            <a:endParaRPr lang="en-US"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It enables long-term improvements in waste reduction, inventory accuracy, and energy conservation. </a:t>
            </a:r>
            <a:endParaRPr lang="en-US">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Crew proficiency leads to safer operations, fewer errors, and improved compliance. </a:t>
            </a:r>
            <a:endParaRPr lang="en-US"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As environmental expectations increase, ongoing learning is essential.</a:t>
            </a:r>
            <a:r>
              <a:rPr lang="en-US" sz="1800" b="0" i="0" dirty="0">
                <a:effectLst/>
                <a:latin typeface="Calibri"/>
                <a:ea typeface="Calibri"/>
                <a:cs typeface="Calibri"/>
              </a:rPr>
              <a:t>​</a:t>
            </a:r>
            <a:endParaRPr lang="en-US"/>
          </a:p>
        </p:txBody>
      </p:sp>
    </p:spTree>
    <p:extLst>
      <p:ext uri="{BB962C8B-B14F-4D97-AF65-F5344CB8AC3E}">
        <p14:creationId xmlns="" xmlns:p14="http://schemas.microsoft.com/office/powerpoint/2010/main" val="3896451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7" name="Title 1">
            <a:extLst>
              <a:ext uri="{FF2B5EF4-FFF2-40B4-BE49-F238E27FC236}">
                <a16:creationId xmlns="" xmlns:a16="http://schemas.microsoft.com/office/drawing/2014/main" id="{891A4B90-703C-6188-1417-0CB4E73D56E7}"/>
              </a:ext>
            </a:extLst>
          </p:cNvPr>
          <p:cNvSpPr>
            <a:spLocks noGrp="1"/>
          </p:cNvSpPr>
          <p:nvPr/>
        </p:nvSpPr>
        <p:spPr>
          <a:xfrm>
            <a:off x="457200" y="1109980"/>
            <a:ext cx="8229600" cy="708103"/>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t>Experiential Learning </a:t>
            </a:r>
            <a:r>
              <a:rPr lang="en-US" dirty="0"/>
              <a:t/>
            </a:r>
            <a:br>
              <a:rPr lang="en-US" dirty="0"/>
            </a:br>
            <a:endParaRPr dirty="0"/>
          </a:p>
        </p:txBody>
      </p:sp>
      <p:sp>
        <p:nvSpPr>
          <p:cNvPr id="9" name="TextBox 8">
            <a:extLst>
              <a:ext uri="{FF2B5EF4-FFF2-40B4-BE49-F238E27FC236}">
                <a16:creationId xmlns="" xmlns:a16="http://schemas.microsoft.com/office/drawing/2014/main" id="{EC966A58-26AD-E071-2B6D-29CDF6F5A9EC}"/>
              </a:ext>
            </a:extLst>
          </p:cNvPr>
          <p:cNvSpPr txBox="1"/>
          <p:nvPr/>
        </p:nvSpPr>
        <p:spPr>
          <a:xfrm>
            <a:off x="317810" y="1655055"/>
            <a:ext cx="4906537" cy="3416320"/>
          </a:xfrm>
          <a:prstGeom prst="rect">
            <a:avLst/>
          </a:prstGeom>
          <a:noFill/>
        </p:spPr>
        <p:txBody>
          <a:bodyPr wrap="square" lIns="91440" tIns="45720" rIns="91440" bIns="45720" anchor="t">
            <a:spAutoFit/>
          </a:bodyPr>
          <a:lstStyle/>
          <a:p>
            <a:pPr algn="just" fontAlgn="base"/>
            <a:r>
              <a:rPr lang="en-US" sz="1800" b="0" i="0" u="none" strike="noStrike" dirty="0">
                <a:solidFill>
                  <a:srgbClr val="000000"/>
                </a:solidFill>
                <a:effectLst/>
                <a:latin typeface="Calibri"/>
                <a:ea typeface="Calibri"/>
                <a:cs typeface="Calibri"/>
              </a:rPr>
              <a:t>Compliance is a major driver of sustainability training. </a:t>
            </a:r>
            <a:endParaRPr lang="en-US"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MARPOL Annex V prohibits the discharge of most waste types into the sea and requires strict documentation. </a:t>
            </a:r>
            <a:endParaRPr lang="en-US">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ISO 14001 encourages environmental management systems onboard. </a:t>
            </a:r>
            <a:endParaRPr lang="en-US"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EU strategies promote circular waste systems. </a:t>
            </a:r>
            <a:endParaRPr lang="en-US"/>
          </a:p>
          <a:p>
            <a:pPr algn="just"/>
            <a:r>
              <a:rPr lang="en-US" sz="1800" b="0" i="0" u="none" strike="noStrike" dirty="0">
                <a:solidFill>
                  <a:srgbClr val="000000"/>
                </a:solidFill>
                <a:effectLst/>
                <a:latin typeface="Calibri"/>
                <a:ea typeface="Calibri"/>
                <a:cs typeface="Calibri"/>
              </a:rPr>
              <a:t>Crew must understand these rules to avoid violations, fines, and environmental damage. </a:t>
            </a:r>
            <a:endParaRPr lang="en-US" dirty="0">
              <a:solidFill>
                <a:srgbClr val="000000"/>
              </a:solidFill>
              <a:latin typeface="Calibri"/>
              <a:ea typeface="Calibri"/>
              <a:cs typeface="Calibri"/>
            </a:endParaRPr>
          </a:p>
          <a:p>
            <a:pPr algn="just"/>
            <a:r>
              <a:rPr lang="en-US" dirty="0">
                <a:solidFill>
                  <a:srgbClr val="000000"/>
                </a:solidFill>
                <a:latin typeface="Calibri"/>
                <a:ea typeface="Calibri"/>
                <a:cs typeface="Calibri"/>
              </a:rPr>
              <a:t>Sustaining</a:t>
            </a:r>
            <a:r>
              <a:rPr lang="en-US" sz="1800" b="0" i="0" u="none" strike="noStrike" dirty="0">
                <a:solidFill>
                  <a:srgbClr val="000000"/>
                </a:solidFill>
                <a:effectLst/>
                <a:latin typeface="Calibri"/>
                <a:ea typeface="Calibri"/>
                <a:cs typeface="Calibri"/>
              </a:rPr>
              <a:t> knowledge requires systematic, repeated training.</a:t>
            </a:r>
            <a:r>
              <a:rPr lang="en-US" sz="1800" b="0" i="0" dirty="0">
                <a:effectLst/>
                <a:latin typeface="Calibri"/>
                <a:ea typeface="Calibri"/>
                <a:cs typeface="Calibri"/>
              </a:rPr>
              <a:t>​</a:t>
            </a:r>
            <a:endParaRPr lang="en-US">
              <a:ea typeface="Calibri"/>
              <a:cs typeface="Calibri"/>
            </a:endParaRPr>
          </a:p>
        </p:txBody>
      </p:sp>
      <p:pic>
        <p:nvPicPr>
          <p:cNvPr id="2" name="Εικόνα 1" descr="Εικόνα που περιέχει κείμενο, αυτοκόλλητη σημείωση post-it, γραμματοσειρά, χάρτινο προϊόν&#10;&#10;Το περιεχόμενο που δημιουργείται από ΑΙ μπορεί να μην είναι σωστό.">
            <a:extLst>
              <a:ext uri="{FF2B5EF4-FFF2-40B4-BE49-F238E27FC236}">
                <a16:creationId xmlns="" xmlns:a16="http://schemas.microsoft.com/office/drawing/2014/main" id="{41EF17E6-F7DA-88C0-FA01-E845B9677DBE}"/>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222486" y="2250339"/>
            <a:ext cx="3627864" cy="3762375"/>
          </a:xfrm>
          <a:prstGeom prst="rect">
            <a:avLst/>
          </a:prstGeom>
        </p:spPr>
      </p:pic>
      <p:sp>
        <p:nvSpPr>
          <p:cNvPr id="3" name="TextBox 2">
            <a:extLst>
              <a:ext uri="{FF2B5EF4-FFF2-40B4-BE49-F238E27FC236}">
                <a16:creationId xmlns="" xmlns:a16="http://schemas.microsoft.com/office/drawing/2014/main" id="{CBD82465-DF8D-3B6A-5006-C180DD10659D}"/>
              </a:ext>
            </a:extLst>
          </p:cNvPr>
          <p:cNvSpPr txBox="1"/>
          <p:nvPr/>
        </p:nvSpPr>
        <p:spPr>
          <a:xfrm>
            <a:off x="1698702" y="8644403"/>
            <a:ext cx="4876800" cy="317500"/>
          </a:xfrm>
          <a:prstGeom prst="rect">
            <a:avLst/>
          </a:prstGeom>
        </p:spPr>
        <p:txBody>
          <a:bodyPr>
            <a:normAutofit fontScale="77500" lnSpcReduction="20000"/>
          </a:bodyPr>
          <a:lstStyle/>
          <a:p>
            <a:r>
              <a:rPr lang="en-US"/>
              <a:t>ThePhoto από τον PhotoAuthor έχει άδεια χρήσης του CCYYSA.</a:t>
            </a:r>
          </a:p>
        </p:txBody>
      </p:sp>
    </p:spTree>
    <p:extLst>
      <p:ext uri="{BB962C8B-B14F-4D97-AF65-F5344CB8AC3E}">
        <p14:creationId xmlns="" xmlns:p14="http://schemas.microsoft.com/office/powerpoint/2010/main" val="112104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7" name="Title 1">
            <a:extLst>
              <a:ext uri="{FF2B5EF4-FFF2-40B4-BE49-F238E27FC236}">
                <a16:creationId xmlns="" xmlns:a16="http://schemas.microsoft.com/office/drawing/2014/main" id="{01B7BE1C-DC94-E6BB-5792-01A36D833FD7}"/>
              </a:ext>
            </a:extLst>
          </p:cNvPr>
          <p:cNvSpPr>
            <a:spLocks noGrp="1"/>
          </p:cNvSpPr>
          <p:nvPr/>
        </p:nvSpPr>
        <p:spPr>
          <a:xfrm>
            <a:off x="386080" y="906340"/>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5300" b="1" dirty="0"/>
              <a:t>From Compliance to Culture</a:t>
            </a:r>
            <a:br>
              <a:rPr lang="en-US" sz="5300" b="1" dirty="0"/>
            </a:br>
            <a:endParaRPr b="1" dirty="0"/>
          </a:p>
        </p:txBody>
      </p:sp>
      <p:sp>
        <p:nvSpPr>
          <p:cNvPr id="9" name="TextBox 8">
            <a:extLst>
              <a:ext uri="{FF2B5EF4-FFF2-40B4-BE49-F238E27FC236}">
                <a16:creationId xmlns="" xmlns:a16="http://schemas.microsoft.com/office/drawing/2014/main" id="{F4898BA6-2B5E-E4D9-BCE7-09F471DD9C5E}"/>
              </a:ext>
            </a:extLst>
          </p:cNvPr>
          <p:cNvSpPr txBox="1"/>
          <p:nvPr/>
        </p:nvSpPr>
        <p:spPr>
          <a:xfrm>
            <a:off x="1070925" y="2404239"/>
            <a:ext cx="7270051" cy="2062103"/>
          </a:xfrm>
          <a:prstGeom prst="rect">
            <a:avLst/>
          </a:prstGeom>
          <a:noFill/>
        </p:spPr>
        <p:txBody>
          <a:bodyPr wrap="square" lIns="91440" tIns="45720" rIns="91440" bIns="45720" anchor="t">
            <a:spAutoFit/>
          </a:bodyPr>
          <a:lstStyle/>
          <a:p>
            <a:pPr algn="just"/>
            <a:r>
              <a:rPr lang="en-US" sz="1800" b="0" i="0" u="none" strike="noStrike" dirty="0">
                <a:solidFill>
                  <a:srgbClr val="000000"/>
                </a:solidFill>
                <a:effectLst/>
                <a:latin typeface="Calibri"/>
                <a:ea typeface="Calibri"/>
                <a:cs typeface="Calibri"/>
              </a:rPr>
              <a:t>Compliance ensures minimum standards, but sustainability culture delivers continuous improvement. </a:t>
            </a:r>
            <a:endParaRPr lang="el-GR"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When crew treat energy saving, waste reduction, and safety as daily habits, sustainability becomes embedded into operations. </a:t>
            </a:r>
            <a:endParaRPr lang="el-GR" dirty="0">
              <a:solidFill>
                <a:srgbClr val="000000"/>
              </a:solidFill>
              <a:latin typeface="Calibri"/>
              <a:ea typeface="Calibri"/>
              <a:cs typeface="Calibri"/>
            </a:endParaRPr>
          </a:p>
          <a:p>
            <a:pPr algn="just"/>
            <a:r>
              <a:rPr lang="en-US" sz="2000" b="1" i="0" u="none" strike="noStrike" dirty="0">
                <a:solidFill>
                  <a:srgbClr val="FF0000"/>
                </a:solidFill>
                <a:effectLst/>
                <a:latin typeface="Calibri"/>
                <a:ea typeface="Calibri"/>
                <a:cs typeface="Calibri"/>
              </a:rPr>
              <a:t>how structured education turns rules into behaviors. </a:t>
            </a:r>
            <a:endParaRPr lang="el-GR" sz="2000" b="1">
              <a:solidFill>
                <a:srgbClr val="FF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Crew-led initiatives, shared best practices, </a:t>
            </a:r>
            <a:endParaRPr lang="el-GR" dirty="0">
              <a:solidFill>
                <a:srgbClr val="000000"/>
              </a:solidFill>
              <a:latin typeface="Calibri"/>
              <a:ea typeface="Calibri"/>
              <a:cs typeface="Calibri"/>
            </a:endParaRPr>
          </a:p>
          <a:p>
            <a:pPr algn="just"/>
            <a:r>
              <a:rPr lang="en-US" dirty="0">
                <a:solidFill>
                  <a:srgbClr val="000000"/>
                </a:solidFill>
                <a:latin typeface="Calibri"/>
                <a:ea typeface="Calibri"/>
                <a:cs typeface="Calibri"/>
              </a:rPr>
              <a:t>and</a:t>
            </a:r>
            <a:r>
              <a:rPr lang="en-US" sz="1800" b="0" i="0" u="none" strike="noStrike" dirty="0">
                <a:solidFill>
                  <a:srgbClr val="000000"/>
                </a:solidFill>
                <a:effectLst/>
                <a:latin typeface="Calibri"/>
                <a:ea typeface="Calibri"/>
                <a:cs typeface="Calibri"/>
              </a:rPr>
              <a:t> peer accountability reinforce a positive sustainability culture.</a:t>
            </a:r>
            <a:endParaRPr lang="el-GR">
              <a:latin typeface="Calibri"/>
              <a:ea typeface="Calibri"/>
              <a:cs typeface="Calibri"/>
            </a:endParaRPr>
          </a:p>
        </p:txBody>
      </p:sp>
      <p:pic>
        <p:nvPicPr>
          <p:cNvPr id="2" name="Εικόνα 1" descr="Εικόνα που περιέχει κείμενο, στιγμιότυπο οθόνης, γραμματοσειρά, διάγραμμα&#10;&#10;Το περιεχόμενο που δημιουργείται από ΑΙ μπορεί να μην είναι σωστό.">
            <a:extLst>
              <a:ext uri="{FF2B5EF4-FFF2-40B4-BE49-F238E27FC236}">
                <a16:creationId xmlns="" xmlns:a16="http://schemas.microsoft.com/office/drawing/2014/main" id="{33FCCAB3-C098-0246-E6D1-6080FD10B75C}"/>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1073021" y="4487258"/>
            <a:ext cx="6927979" cy="2233880"/>
          </a:xfrm>
          <a:prstGeom prst="rect">
            <a:avLst/>
          </a:prstGeom>
        </p:spPr>
      </p:pic>
    </p:spTree>
    <p:extLst>
      <p:ext uri="{BB962C8B-B14F-4D97-AF65-F5344CB8AC3E}">
        <p14:creationId xmlns="" xmlns:p14="http://schemas.microsoft.com/office/powerpoint/2010/main" val="411928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84C2E976-B638-346E-6FA5-4BB628D5495E}"/>
              </a:ext>
            </a:extLst>
          </p:cNvPr>
          <p:cNvSpPr>
            <a:spLocks noGrp="1"/>
          </p:cNvSpPr>
          <p:nvPr/>
        </p:nvSpPr>
        <p:spPr>
          <a:xfrm>
            <a:off x="608645" y="1224789"/>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t>Adapting to New Technologies</a:t>
            </a:r>
            <a:r>
              <a:rPr lang="en-US" dirty="0"/>
              <a:t/>
            </a:r>
            <a:br>
              <a:rPr lang="en-US" dirty="0"/>
            </a:br>
            <a:endParaRPr dirty="0"/>
          </a:p>
        </p:txBody>
      </p:sp>
      <p:sp>
        <p:nvSpPr>
          <p:cNvPr id="10" name="TextBox 9">
            <a:extLst>
              <a:ext uri="{FF2B5EF4-FFF2-40B4-BE49-F238E27FC236}">
                <a16:creationId xmlns="" xmlns:a16="http://schemas.microsoft.com/office/drawing/2014/main" id="{1DFC3FCD-25C6-3699-51C2-226C7DFE770B}"/>
              </a:ext>
            </a:extLst>
          </p:cNvPr>
          <p:cNvSpPr txBox="1"/>
          <p:nvPr/>
        </p:nvSpPr>
        <p:spPr>
          <a:xfrm>
            <a:off x="3009768" y="1737973"/>
            <a:ext cx="4885261" cy="3139321"/>
          </a:xfrm>
          <a:prstGeom prst="rect">
            <a:avLst/>
          </a:prstGeom>
          <a:noFill/>
        </p:spPr>
        <p:txBody>
          <a:bodyPr wrap="square" lIns="91440" tIns="45720" rIns="91440" bIns="45720" anchor="t">
            <a:spAutoFit/>
          </a:bodyPr>
          <a:lstStyle/>
          <a:p>
            <a:pPr algn="just" rtl="0" fontAlgn="base">
              <a:buNone/>
            </a:pPr>
            <a:r>
              <a:rPr lang="en-US" sz="1800" b="0" i="0" u="none" strike="noStrike" dirty="0">
                <a:solidFill>
                  <a:srgbClr val="000000"/>
                </a:solidFill>
                <a:effectLst/>
                <a:latin typeface="Calibri" panose="020F0502020204030204" pitchFamily="34" charset="0"/>
              </a:rPr>
              <a:t>Digitalization and new equipment are transforming shipboard operations. </a:t>
            </a:r>
            <a:r>
              <a:rPr lang="en-US" sz="1800" b="0" i="0" dirty="0">
                <a:effectLst/>
                <a:latin typeface="Calibri" panose="020F0502020204030204" pitchFamily="34" charset="0"/>
              </a:rPr>
              <a:t>​</a:t>
            </a:r>
            <a:endParaRPr lang="en-US" b="0" i="0" dirty="0">
              <a:effectLst/>
            </a:endParaRPr>
          </a:p>
          <a:p>
            <a:pPr algn="just" fontAlgn="base">
              <a:buFont typeface="Arial" panose="020B0604020202020204" pitchFamily="34" charset="0"/>
              <a:buChar char="•"/>
            </a:pPr>
            <a:r>
              <a:rPr lang="en-US" sz="1800" b="0" i="0" u="none" strike="noStrike" dirty="0">
                <a:solidFill>
                  <a:srgbClr val="000000"/>
                </a:solidFill>
                <a:effectLst/>
                <a:latin typeface="Calibri" panose="020F0502020204030204"/>
                <a:ea typeface="Calibri" panose="020F0502020204030204"/>
                <a:cs typeface="Calibri" panose="020F0502020204030204"/>
              </a:rPr>
              <a:t>Smart inventory systems, energy-efficient appliances, and waste monitoring sensors require new skills. </a:t>
            </a:r>
            <a:endParaRPr lang="en-US" dirty="0">
              <a:solidFill>
                <a:srgbClr val="000000"/>
              </a:solidFill>
              <a:latin typeface="Calibri" panose="020F0502020204030204"/>
              <a:ea typeface="Calibri" panose="020F0502020204030204"/>
              <a:cs typeface="Calibri" panose="020F0502020204030204"/>
            </a:endParaRPr>
          </a:p>
          <a:p>
            <a:pPr algn="just">
              <a:buFont typeface="Arial" panose="020B0604020202020204" pitchFamily="34" charset="0"/>
              <a:buChar char="•"/>
            </a:pPr>
            <a:r>
              <a:rPr lang="en-US" sz="1800" b="0" i="0" u="none" strike="noStrike" dirty="0">
                <a:solidFill>
                  <a:srgbClr val="000000"/>
                </a:solidFill>
                <a:effectLst/>
                <a:latin typeface="Calibri"/>
                <a:ea typeface="Calibri"/>
                <a:cs typeface="Calibri"/>
              </a:rPr>
              <a:t>Training prepares crews to operate modern tools confidently and safely. </a:t>
            </a:r>
            <a:endParaRPr lang="en-US">
              <a:solidFill>
                <a:srgbClr val="000000"/>
              </a:solidFill>
              <a:latin typeface="Calibri"/>
              <a:ea typeface="Calibri"/>
              <a:cs typeface="Calibri"/>
            </a:endParaRPr>
          </a:p>
          <a:p>
            <a:pPr algn="just">
              <a:buFont typeface="Arial" panose="020B0604020202020204" pitchFamily="34" charset="0"/>
              <a:buChar char="•"/>
            </a:pPr>
            <a:r>
              <a:rPr lang="en-US" sz="1800" b="0" i="0" u="none" strike="noStrike" dirty="0">
                <a:solidFill>
                  <a:srgbClr val="000000"/>
                </a:solidFill>
                <a:effectLst/>
                <a:latin typeface="Calibri"/>
                <a:ea typeface="Calibri"/>
                <a:cs typeface="Calibri"/>
              </a:rPr>
              <a:t>Technology enhances sustainability, but benefits can only be realized when personnel understand and apply them correctly. There is a link between innovation and training.</a:t>
            </a:r>
            <a:endParaRPr lang="en-US" b="0" i="0">
              <a:effectLst/>
              <a:latin typeface="Calibri"/>
              <a:ea typeface="Calibri"/>
              <a:cs typeface="Calibri"/>
            </a:endParaRPr>
          </a:p>
        </p:txBody>
      </p:sp>
      <p:pic>
        <p:nvPicPr>
          <p:cNvPr id="2" name="Εικόνα 1" descr="Εικόνα που περιέχει λαμπτήρας, σφαίρα, λαμπτήρας πυρακτώσεως, φως&#10;&#10;Το περιεχόμενο που δημιουργείται από ΑΙ μπορεί να μην είναι σωστό.">
            <a:extLst>
              <a:ext uri="{FF2B5EF4-FFF2-40B4-BE49-F238E27FC236}">
                <a16:creationId xmlns="" xmlns:a16="http://schemas.microsoft.com/office/drawing/2014/main" id="{93C827D0-ADB5-9DF1-0FB8-23A04A52D3AA}"/>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15551" y="1714500"/>
            <a:ext cx="3048000" cy="4572000"/>
          </a:xfrm>
          <a:prstGeom prst="rect">
            <a:avLst/>
          </a:prstGeom>
        </p:spPr>
      </p:pic>
      <p:sp>
        <p:nvSpPr>
          <p:cNvPr id="3" name="TextBox 2">
            <a:extLst>
              <a:ext uri="{FF2B5EF4-FFF2-40B4-BE49-F238E27FC236}">
                <a16:creationId xmlns="" xmlns:a16="http://schemas.microsoft.com/office/drawing/2014/main" id="{4447D8F7-2349-69DF-4223-476777745900}"/>
              </a:ext>
            </a:extLst>
          </p:cNvPr>
          <p:cNvSpPr txBox="1"/>
          <p:nvPr/>
        </p:nvSpPr>
        <p:spPr>
          <a:xfrm>
            <a:off x="-2037184" y="5703337"/>
            <a:ext cx="3048000" cy="317500"/>
          </a:xfrm>
          <a:prstGeom prst="rect">
            <a:avLst/>
          </a:prstGeom>
        </p:spPr>
        <p:txBody>
          <a:bodyPr>
            <a:normAutofit fontScale="47500" lnSpcReduction="20000"/>
          </a:bodyPr>
          <a:lstStyle/>
          <a:p>
            <a:r>
              <a:rPr lang="en-US"/>
              <a:t>ThePhoto από τον PhotoAuthor έχει άδεια χρήσης του CCYYSA.</a:t>
            </a:r>
          </a:p>
        </p:txBody>
      </p:sp>
    </p:spTree>
    <p:extLst>
      <p:ext uri="{BB962C8B-B14F-4D97-AF65-F5344CB8AC3E}">
        <p14:creationId xmlns="" xmlns:p14="http://schemas.microsoft.com/office/powerpoint/2010/main" val="743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6" name="Title 1">
            <a:extLst>
              <a:ext uri="{FF2B5EF4-FFF2-40B4-BE49-F238E27FC236}">
                <a16:creationId xmlns="" xmlns:a16="http://schemas.microsoft.com/office/drawing/2014/main" id="{AA90A0DA-930C-8F0E-8B9F-E80F36D5B72F}"/>
              </a:ext>
            </a:extLst>
          </p:cNvPr>
          <p:cNvSpPr>
            <a:spLocks noGrp="1"/>
          </p:cNvSpPr>
          <p:nvPr/>
        </p:nvSpPr>
        <p:spPr>
          <a:xfrm>
            <a:off x="457200" y="9418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sz="3200" b="1" dirty="0"/>
              <a:t>Sustainable Supply &amp; Sourcing</a:t>
            </a:r>
            <a:endParaRPr b="1" dirty="0"/>
          </a:p>
        </p:txBody>
      </p:sp>
      <p:sp>
        <p:nvSpPr>
          <p:cNvPr id="7" name="Content Placeholder 2">
            <a:extLst>
              <a:ext uri="{FF2B5EF4-FFF2-40B4-BE49-F238E27FC236}">
                <a16:creationId xmlns="" xmlns:a16="http://schemas.microsoft.com/office/drawing/2014/main" id="{BC1A4B0C-49DD-5DDC-0129-A90B7E322D95}"/>
              </a:ext>
            </a:extLst>
          </p:cNvPr>
          <p:cNvSpPr>
            <a:spLocks noGrp="1"/>
          </p:cNvSpPr>
          <p:nvPr/>
        </p:nvSpPr>
        <p:spPr>
          <a:xfrm>
            <a:off x="454961" y="1776531"/>
            <a:ext cx="8229600" cy="4525963"/>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dirty="0"/>
          </a:p>
          <a:p>
            <a:pPr>
              <a:buNone/>
            </a:pPr>
            <a:r>
              <a:rPr lang="en-US" dirty="0"/>
              <a:t>   </a:t>
            </a:r>
            <a:r>
              <a:rPr lang="en-US" b="1" dirty="0"/>
              <a:t>Sourcing is the foundation of sustainable galley operations</a:t>
            </a:r>
            <a:r>
              <a:rPr lang="en-US" dirty="0"/>
              <a:t>. </a:t>
            </a:r>
          </a:p>
          <a:p>
            <a:r>
              <a:rPr lang="en-US" dirty="0"/>
              <a:t>Sustainable sourcing prioritizes products that are ethically harvested, responsibly processed, and transported through efficient supply chains. </a:t>
            </a:r>
            <a:endParaRPr lang="en-US" dirty="0">
              <a:ea typeface="Calibri" panose="020F0502020204030204"/>
              <a:cs typeface="Calibri" panose="020F0502020204030204"/>
            </a:endParaRPr>
          </a:p>
          <a:p>
            <a:r>
              <a:rPr lang="en-US" dirty="0"/>
              <a:t> In the maritime context, sourcing decisions impact storage duration, waste levels, fuel consumption, and compliance with MARPOL Annex V. </a:t>
            </a:r>
            <a:endParaRPr lang="en-US">
              <a:ea typeface="Calibri" panose="020F0502020204030204"/>
              <a:cs typeface="Calibri" panose="020F0502020204030204"/>
            </a:endParaRPr>
          </a:p>
          <a:p>
            <a:r>
              <a:rPr lang="en-US" dirty="0"/>
              <a:t>A well‑designed sourcing strategy considers durability, packaging type, supplier certifications, and regional availability. By incorporating local and seasonal ingredients, vessels reduce transport emissions and improve freshness. </a:t>
            </a:r>
            <a:endParaRPr lang="en-US" dirty="0">
              <a:ea typeface="Calibri" panose="020F0502020204030204"/>
              <a:cs typeface="Calibri" panose="020F0502020204030204"/>
            </a:endParaRPr>
          </a:p>
          <a:p>
            <a:r>
              <a:rPr lang="en-US" dirty="0"/>
              <a:t>Sustainable sourcing strengthens the entire food production cycle and allows the galley to contribute actively to global environmental goals.</a:t>
            </a:r>
            <a:endParaRPr lang="en-US">
              <a:ea typeface="Calibri"/>
              <a:cs typeface="Calibri"/>
            </a:endParaRPr>
          </a:p>
          <a:p>
            <a:pPr>
              <a:buNone/>
            </a:pPr>
            <a:endParaRPr dirty="0"/>
          </a:p>
        </p:txBody>
      </p:sp>
    </p:spTree>
    <p:extLst>
      <p:ext uri="{BB962C8B-B14F-4D97-AF65-F5344CB8AC3E}">
        <p14:creationId xmlns="" xmlns:p14="http://schemas.microsoft.com/office/powerpoint/2010/main" val="149052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6" name="Title 1">
            <a:extLst>
              <a:ext uri="{FF2B5EF4-FFF2-40B4-BE49-F238E27FC236}">
                <a16:creationId xmlns="" xmlns:a16="http://schemas.microsoft.com/office/drawing/2014/main" id="{2254C14E-1356-B27F-8037-C9062136D164}"/>
              </a:ext>
            </a:extLst>
          </p:cNvPr>
          <p:cNvSpPr>
            <a:spLocks noGrp="1"/>
          </p:cNvSpPr>
          <p:nvPr/>
        </p:nvSpPr>
        <p:spPr>
          <a:xfrm>
            <a:off x="457200" y="941880"/>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6000" b="1" dirty="0"/>
              <a:t>Four Pillars of Sustainable Galley Operations</a:t>
            </a:r>
            <a:br>
              <a:rPr lang="en-US" sz="6000" b="1" dirty="0"/>
            </a:br>
            <a:endParaRPr b="1" dirty="0"/>
          </a:p>
        </p:txBody>
      </p:sp>
      <p:sp>
        <p:nvSpPr>
          <p:cNvPr id="8" name="TextBox 7">
            <a:extLst>
              <a:ext uri="{FF2B5EF4-FFF2-40B4-BE49-F238E27FC236}">
                <a16:creationId xmlns="" xmlns:a16="http://schemas.microsoft.com/office/drawing/2014/main" id="{D0369949-32B9-D3C8-86A8-370F79AD13E5}"/>
              </a:ext>
            </a:extLst>
          </p:cNvPr>
          <p:cNvSpPr txBox="1"/>
          <p:nvPr/>
        </p:nvSpPr>
        <p:spPr>
          <a:xfrm>
            <a:off x="1152323" y="2364949"/>
            <a:ext cx="6839354" cy="3323987"/>
          </a:xfrm>
          <a:prstGeom prst="rect">
            <a:avLst/>
          </a:prstGeom>
          <a:noFill/>
        </p:spPr>
        <p:txBody>
          <a:bodyPr wrap="square" lIns="91440" tIns="45720" rIns="91440" bIns="45720" anchor="t">
            <a:spAutoFit/>
          </a:bodyPr>
          <a:lstStyle/>
          <a:p>
            <a:pPr fontAlgn="base"/>
            <a:r>
              <a:rPr lang="en-US" sz="2000" b="1" i="0" u="none" strike="noStrike" dirty="0">
                <a:solidFill>
                  <a:srgbClr val="000000"/>
                </a:solidFill>
                <a:effectLst/>
                <a:latin typeface="Calibri"/>
                <a:ea typeface="Calibri"/>
                <a:cs typeface="Calibri"/>
              </a:rPr>
              <a:t>Sustainable galley management is built upon four essential pillars: </a:t>
            </a:r>
            <a:endParaRPr lang="el-GR"/>
          </a:p>
          <a:p>
            <a:r>
              <a:rPr lang="en-US" sz="2000" b="1" i="0" u="none" strike="noStrike" dirty="0">
                <a:solidFill>
                  <a:srgbClr val="000000"/>
                </a:solidFill>
                <a:effectLst/>
                <a:latin typeface="Calibri"/>
                <a:ea typeface="Calibri"/>
                <a:cs typeface="Calibri"/>
              </a:rPr>
              <a:t>sourcing, </a:t>
            </a:r>
            <a:endParaRPr lang="en-US" dirty="0">
              <a:solidFill>
                <a:srgbClr val="000000"/>
              </a:solidFill>
              <a:latin typeface="Calibri"/>
              <a:ea typeface="Calibri"/>
              <a:cs typeface="Calibri"/>
            </a:endParaRPr>
          </a:p>
          <a:p>
            <a:r>
              <a:rPr lang="en-US" sz="2000" b="1" i="0" u="none" strike="noStrike" dirty="0">
                <a:solidFill>
                  <a:srgbClr val="000000"/>
                </a:solidFill>
                <a:effectLst/>
                <a:latin typeface="Calibri"/>
                <a:ea typeface="Calibri"/>
                <a:cs typeface="Calibri"/>
              </a:rPr>
              <a:t>storage, </a:t>
            </a:r>
            <a:endParaRPr lang="en-US" dirty="0">
              <a:solidFill>
                <a:srgbClr val="000000"/>
              </a:solidFill>
              <a:latin typeface="Calibri"/>
              <a:ea typeface="Calibri"/>
              <a:cs typeface="Calibri"/>
            </a:endParaRPr>
          </a:p>
          <a:p>
            <a:r>
              <a:rPr lang="en-US" sz="2000" b="1" i="0" u="none" strike="noStrike" dirty="0">
                <a:solidFill>
                  <a:srgbClr val="000000"/>
                </a:solidFill>
                <a:effectLst/>
                <a:latin typeface="Calibri"/>
                <a:ea typeface="Calibri"/>
                <a:cs typeface="Calibri"/>
              </a:rPr>
              <a:t>waste management, </a:t>
            </a:r>
            <a:endParaRPr lang="en-US" dirty="0">
              <a:solidFill>
                <a:srgbClr val="000000"/>
              </a:solidFill>
              <a:latin typeface="Calibri"/>
              <a:ea typeface="Calibri"/>
              <a:cs typeface="Calibri"/>
            </a:endParaRPr>
          </a:p>
          <a:p>
            <a:pPr algn="l">
              <a:buNone/>
            </a:pPr>
            <a:r>
              <a:rPr lang="en-US" sz="2000" b="1" i="0" u="none" strike="noStrike" dirty="0">
                <a:solidFill>
                  <a:srgbClr val="000000"/>
                </a:solidFill>
                <a:effectLst/>
                <a:latin typeface="Calibri"/>
                <a:ea typeface="Calibri"/>
                <a:cs typeface="Calibri"/>
              </a:rPr>
              <a:t>and energy efficiency. </a:t>
            </a:r>
            <a:r>
              <a:rPr lang="en-US" sz="2000" b="1" i="0" dirty="0">
                <a:effectLst/>
                <a:latin typeface="Calibri"/>
                <a:ea typeface="Calibri"/>
                <a:cs typeface="Calibri"/>
              </a:rPr>
              <a:t>​</a:t>
            </a:r>
            <a:endParaRPr lang="en-US">
              <a:ea typeface="Calibri"/>
              <a:cs typeface="Calibri"/>
            </a:endParaRPr>
          </a:p>
          <a:p>
            <a:pPr fontAlgn="base"/>
            <a:r>
              <a:rPr lang="en-US" sz="1800" b="0" i="0" u="none" strike="noStrike" dirty="0">
                <a:solidFill>
                  <a:srgbClr val="000000"/>
                </a:solidFill>
                <a:effectLst/>
                <a:latin typeface="Calibri"/>
                <a:ea typeface="Calibri"/>
                <a:cs typeface="Calibri"/>
              </a:rPr>
              <a:t>When applied together, these pillars help ship operators reduce emissions, extend product shelf life, and comply with environmental regulations. </a:t>
            </a:r>
            <a:endParaRPr lang="en-US">
              <a:solidFill>
                <a:srgbClr val="000000"/>
              </a:solidFill>
              <a:latin typeface="Calibri"/>
              <a:ea typeface="Calibri"/>
              <a:cs typeface="Calibri"/>
            </a:endParaRPr>
          </a:p>
          <a:p>
            <a:pPr algn="l">
              <a:buNone/>
            </a:pPr>
            <a:r>
              <a:rPr lang="en-US" sz="1800" b="0" i="0" u="none" strike="noStrike" dirty="0">
                <a:solidFill>
                  <a:srgbClr val="000000"/>
                </a:solidFill>
                <a:effectLst/>
                <a:latin typeface="Calibri"/>
                <a:ea typeface="Calibri"/>
                <a:cs typeface="Calibri"/>
              </a:rPr>
              <a:t>The sustainability framework becomes part of daily operations and helps maintain high safety and hygiene standards. </a:t>
            </a:r>
            <a:endParaRPr lang="en-US" b="0" i="0" dirty="0">
              <a:effectLst/>
              <a:latin typeface="Calibri"/>
              <a:ea typeface="Calibri"/>
              <a:cs typeface="Calibri"/>
            </a:endParaRPr>
          </a:p>
        </p:txBody>
      </p:sp>
    </p:spTree>
    <p:extLst>
      <p:ext uri="{BB962C8B-B14F-4D97-AF65-F5344CB8AC3E}">
        <p14:creationId xmlns="" xmlns:p14="http://schemas.microsoft.com/office/powerpoint/2010/main" val="135963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6" name="Title 1">
            <a:extLst>
              <a:ext uri="{FF2B5EF4-FFF2-40B4-BE49-F238E27FC236}">
                <a16:creationId xmlns="" xmlns:a16="http://schemas.microsoft.com/office/drawing/2014/main" id="{F5A19607-5624-7A24-5360-C98A50131360}"/>
              </a:ext>
            </a:extLst>
          </p:cNvPr>
          <p:cNvSpPr>
            <a:spLocks noGrp="1"/>
          </p:cNvSpPr>
          <p:nvPr/>
        </p:nvSpPr>
        <p:spPr>
          <a:xfrm>
            <a:off x="604520" y="612394"/>
            <a:ext cx="7934960" cy="1958780"/>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sz="7500" b="1" dirty="0"/>
              <a:t> </a:t>
            </a:r>
            <a:r>
              <a:rPr lang="en-US" sz="7500" b="1" dirty="0"/>
              <a:t/>
            </a:r>
            <a:br>
              <a:rPr lang="en-US" sz="7500" b="1" dirty="0"/>
            </a:br>
            <a:r>
              <a:rPr lang="en-US" sz="11700" b="1" dirty="0"/>
              <a:t>Why Sourcing Matters: Environmental and Operational Impact</a:t>
            </a:r>
            <a:r>
              <a:rPr lang="en-US" sz="8000" dirty="0"/>
              <a:t/>
            </a:r>
            <a:br>
              <a:rPr lang="en-US" sz="8000" dirty="0"/>
            </a:br>
            <a:endParaRPr dirty="0"/>
          </a:p>
        </p:txBody>
      </p:sp>
      <p:sp>
        <p:nvSpPr>
          <p:cNvPr id="8" name="TextBox 7">
            <a:extLst>
              <a:ext uri="{FF2B5EF4-FFF2-40B4-BE49-F238E27FC236}">
                <a16:creationId xmlns="" xmlns:a16="http://schemas.microsoft.com/office/drawing/2014/main" id="{A8FE9E6C-F4ED-3439-95B0-9FC4C160C4CB}"/>
              </a:ext>
            </a:extLst>
          </p:cNvPr>
          <p:cNvSpPr txBox="1"/>
          <p:nvPr/>
        </p:nvSpPr>
        <p:spPr>
          <a:xfrm>
            <a:off x="142240" y="2559511"/>
            <a:ext cx="8801204" cy="3477875"/>
          </a:xfrm>
          <a:prstGeom prst="rect">
            <a:avLst/>
          </a:prstGeom>
          <a:noFill/>
        </p:spPr>
        <p:txBody>
          <a:bodyPr wrap="square" lIns="91440" tIns="45720" rIns="91440" bIns="45720" anchor="t">
            <a:spAutoFit/>
          </a:bodyPr>
          <a:lstStyle/>
          <a:p>
            <a:pPr algn="just"/>
            <a:r>
              <a:rPr lang="en-US" sz="2000" b="1" dirty="0"/>
              <a:t>Sustainable sourcing reduces the carbon footprint of maritime food operations. </a:t>
            </a:r>
            <a:endParaRPr lang="el-GR" sz="2000" b="1">
              <a:ea typeface="Calibri"/>
              <a:cs typeface="Calibri"/>
            </a:endParaRPr>
          </a:p>
          <a:p>
            <a:pPr algn="just"/>
            <a:r>
              <a:rPr lang="en-US" sz="2000" dirty="0"/>
              <a:t>It emphasizes selecting ingredients that require fewer resources, generate less waste, and support responsible supply chains. </a:t>
            </a:r>
            <a:endParaRPr lang="el-GR" sz="2000">
              <a:ea typeface="Calibri"/>
              <a:cs typeface="Calibri"/>
            </a:endParaRPr>
          </a:p>
          <a:p>
            <a:pPr algn="just"/>
            <a:r>
              <a:rPr lang="en-US" sz="2000" dirty="0"/>
              <a:t>By choosing </a:t>
            </a:r>
            <a:r>
              <a:rPr lang="en-US" sz="2000" b="1" dirty="0"/>
              <a:t>biodegradable packaging,</a:t>
            </a:r>
            <a:r>
              <a:rPr lang="en-US" sz="2000" dirty="0"/>
              <a:t> </a:t>
            </a:r>
            <a:r>
              <a:rPr lang="en-US" sz="2000" b="1" dirty="0"/>
              <a:t>durable products, and low‑impact materials</a:t>
            </a:r>
            <a:r>
              <a:rPr lang="en-US" sz="2000" dirty="0"/>
              <a:t>, galleys minimize their contribution to marine pollution. </a:t>
            </a:r>
            <a:endParaRPr lang="el-GR" sz="2000">
              <a:ea typeface="Calibri"/>
              <a:cs typeface="Calibri"/>
            </a:endParaRPr>
          </a:p>
          <a:p>
            <a:pPr algn="just"/>
            <a:r>
              <a:rPr lang="en-US" sz="2000" b="1" dirty="0"/>
              <a:t>Ethical sourcing</a:t>
            </a:r>
            <a:r>
              <a:rPr lang="en-US" sz="2000" dirty="0"/>
              <a:t> ensures that seafood comes from </a:t>
            </a:r>
            <a:r>
              <a:rPr lang="en-US" sz="2000" b="1" dirty="0"/>
              <a:t>sustainable fisheries </a:t>
            </a:r>
            <a:r>
              <a:rPr lang="en-US" sz="2000" dirty="0"/>
              <a:t>and that crops respect water, soil, and biodiversity standards. </a:t>
            </a:r>
            <a:endParaRPr lang="el-GR" sz="2000">
              <a:ea typeface="Calibri"/>
              <a:cs typeface="Calibri"/>
            </a:endParaRPr>
          </a:p>
          <a:p>
            <a:pPr algn="just"/>
            <a:r>
              <a:rPr lang="en-US" sz="2000" dirty="0"/>
              <a:t>Operationally, sustainable sourcing reduces the frequency of resupply, improves food quality, and helps maintain regulatory compliance. </a:t>
            </a:r>
            <a:endParaRPr lang="el-GR" sz="2000">
              <a:ea typeface="Calibri"/>
              <a:cs typeface="Calibri"/>
            </a:endParaRPr>
          </a:p>
          <a:p>
            <a:pPr algn="just"/>
            <a:r>
              <a:rPr lang="en-US" sz="2000" dirty="0"/>
              <a:t>Crew members must be trained to evaluate </a:t>
            </a:r>
            <a:r>
              <a:rPr lang="en-US" sz="2000" b="1" dirty="0"/>
              <a:t>supplier documentation, sustainability labels</a:t>
            </a:r>
            <a:r>
              <a:rPr lang="en-US" sz="2000" dirty="0"/>
              <a:t>, and t</a:t>
            </a:r>
            <a:r>
              <a:rPr lang="en-US" sz="2000" b="1" dirty="0"/>
              <a:t>ransport logistic</a:t>
            </a:r>
            <a:r>
              <a:rPr lang="en-US" sz="2000" dirty="0"/>
              <a:t>s to make informed purchasing decisions.</a:t>
            </a:r>
            <a:endParaRPr lang="el-GR" sz="2000">
              <a:ea typeface="Calibri"/>
              <a:cs typeface="Calibri"/>
            </a:endParaRPr>
          </a:p>
        </p:txBody>
      </p:sp>
    </p:spTree>
    <p:extLst>
      <p:ext uri="{BB962C8B-B14F-4D97-AF65-F5344CB8AC3E}">
        <p14:creationId xmlns="" xmlns:p14="http://schemas.microsoft.com/office/powerpoint/2010/main" val="405732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6" name="Title 1">
            <a:extLst>
              <a:ext uri="{FF2B5EF4-FFF2-40B4-BE49-F238E27FC236}">
                <a16:creationId xmlns="" xmlns:a16="http://schemas.microsoft.com/office/drawing/2014/main" id="{AF4FF15F-FC0D-24C7-AB5A-0861CEDAB305}"/>
              </a:ext>
            </a:extLst>
          </p:cNvPr>
          <p:cNvSpPr>
            <a:spLocks noGrp="1"/>
          </p:cNvSpPr>
          <p:nvPr/>
        </p:nvSpPr>
        <p:spPr>
          <a:xfrm>
            <a:off x="334754" y="180249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sz="3200" b="1" dirty="0"/>
              <a:t> </a:t>
            </a:r>
            <a:r>
              <a:rPr lang="en-US" sz="3200" b="1" dirty="0"/>
              <a:t>Sustainable Sourcing </a:t>
            </a:r>
            <a:br>
              <a:rPr lang="en-US" sz="3200" b="1" dirty="0"/>
            </a:br>
            <a:r>
              <a:rPr lang="en-US" sz="3200" b="1" dirty="0"/>
              <a:t>Principles in Maritime Catering</a:t>
            </a:r>
            <a:endParaRPr sz="3200" b="1" dirty="0"/>
          </a:p>
        </p:txBody>
      </p:sp>
      <p:sp>
        <p:nvSpPr>
          <p:cNvPr id="9" name="TextBox 8">
            <a:extLst>
              <a:ext uri="{FF2B5EF4-FFF2-40B4-BE49-F238E27FC236}">
                <a16:creationId xmlns="" xmlns:a16="http://schemas.microsoft.com/office/drawing/2014/main" id="{58FAD84D-C8F0-1162-2A44-B71549976B69}"/>
              </a:ext>
            </a:extLst>
          </p:cNvPr>
          <p:cNvSpPr txBox="1"/>
          <p:nvPr/>
        </p:nvSpPr>
        <p:spPr>
          <a:xfrm>
            <a:off x="193040" y="3156584"/>
            <a:ext cx="8757920" cy="3416320"/>
          </a:xfrm>
          <a:prstGeom prst="rect">
            <a:avLst/>
          </a:prstGeom>
          <a:noFill/>
        </p:spPr>
        <p:txBody>
          <a:bodyPr wrap="square">
            <a:spAutoFit/>
          </a:bodyPr>
          <a:lstStyle/>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Effective sourcing follows several core principles: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minimizing environmental harm, selecting long‑lasting goods, and reducing packaging waste.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Galley personnel must understand how to identify certified sustainable products and how supplier practices affect environmental outcomes. Preference should be given to items with recyclable or biodegradable packaging to reduce onboard waste. Suppliers should meet ethical and environmental standards such as fair labor, low‑impact harvesting, and traceability.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Components of sustainable sourcing also include avoiding overfished species, selecting durable utensils, and prioritizing multipurpose materials that decrease waste generation. Incorporating these principles ensures compliance with MARPOL Annex V and supports responsible maritime operations</a:t>
            </a:r>
            <a:endParaRPr lang="en-US" b="0" i="0" dirty="0">
              <a:effectLst/>
              <a:latin typeface="Arial" panose="020B0604020202020204" pitchFamily="34" charset="0"/>
            </a:endParaRPr>
          </a:p>
        </p:txBody>
      </p:sp>
    </p:spTree>
    <p:extLst>
      <p:ext uri="{BB962C8B-B14F-4D97-AF65-F5344CB8AC3E}">
        <p14:creationId xmlns="" xmlns:p14="http://schemas.microsoft.com/office/powerpoint/2010/main" val="138999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CB6B700-34FD-9349-54B8-31893BF24399}"/>
            </a:ext>
          </a:extLst>
        </p:cNvPr>
        <p:cNvGrpSpPr/>
        <p:nvPr/>
      </p:nvGrpSpPr>
      <p:grpSpPr>
        <a:xfrm>
          <a:off x="0" y="0"/>
          <a:ext cx="0" cy="0"/>
          <a:chOff x="0" y="0"/>
          <a:chExt cx="0" cy="0"/>
        </a:xfrm>
      </p:grpSpPr>
      <p:sp>
        <p:nvSpPr>
          <p:cNvPr id="21" name="TextBox 20">
            <a:extLst>
              <a:ext uri="{FF2B5EF4-FFF2-40B4-BE49-F238E27FC236}">
                <a16:creationId xmlns="" xmlns:a16="http://schemas.microsoft.com/office/drawing/2014/main" id="{FCC15012-7A6A-6682-8A77-E85A182D3129}"/>
              </a:ext>
            </a:extLst>
          </p:cNvPr>
          <p:cNvSpPr txBox="1"/>
          <p:nvPr/>
        </p:nvSpPr>
        <p:spPr>
          <a:xfrm>
            <a:off x="280946" y="1415484"/>
            <a:ext cx="8493617" cy="4144724"/>
          </a:xfrm>
          <a:prstGeom prst="rect">
            <a:avLst/>
          </a:prstGeom>
          <a:noFill/>
        </p:spPr>
        <p:txBody>
          <a:bodyPr wrap="square" lIns="91440" tIns="45720" rIns="91440" bIns="45720" rtlCol="0" anchor="t">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lgn="ctr">
              <a:spcAft>
                <a:spcPts val="200"/>
              </a:spcAft>
            </a:pPr>
            <a:r>
              <a:rPr lang="en-GB" sz="2800" b="1" dirty="0">
                <a:ea typeface="+mj-ea"/>
                <a:cs typeface="Times New Roman"/>
              </a:rPr>
              <a:t>Future sustainable maritime operations</a:t>
            </a:r>
            <a:endParaRPr lang="en-GB" sz="2800" b="1" dirty="0">
              <a:ea typeface="Calibri"/>
              <a:cs typeface="Times New Roman"/>
            </a:endParaRPr>
          </a:p>
          <a:p>
            <a:pPr algn="just">
              <a:spcAft>
                <a:spcPts val="200"/>
              </a:spcAft>
            </a:pPr>
            <a:r>
              <a:rPr lang="en-US" dirty="0">
                <a:ea typeface="Arial" panose="020B0604020202020204" pitchFamily="34" charset="0"/>
              </a:rPr>
              <a:t>This module introduces the core principles of sustainable maritime galley operations. </a:t>
            </a:r>
          </a:p>
          <a:p>
            <a:pPr algn="just">
              <a:spcAft>
                <a:spcPts val="200"/>
              </a:spcAft>
            </a:pPr>
            <a:r>
              <a:rPr lang="en-US" dirty="0">
                <a:ea typeface="Arial" panose="020B0604020202020204" pitchFamily="34" charset="0"/>
              </a:rPr>
              <a:t>It explains how food systems onboard directly influence environmental impact, fuel consumption, compliance obligations, and crew wellbeing. </a:t>
            </a:r>
            <a:endParaRPr lang="en-US">
              <a:ea typeface="Calibri" panose="020F0502020204030204"/>
            </a:endParaRPr>
          </a:p>
          <a:p>
            <a:pPr algn="just">
              <a:spcAft>
                <a:spcPts val="200"/>
              </a:spcAft>
            </a:pPr>
            <a:r>
              <a:rPr lang="en-US" dirty="0">
                <a:ea typeface="Arial" panose="020B0604020202020204" pitchFamily="34" charset="0"/>
              </a:rPr>
              <a:t>Maritime kitchens consume substantial energy, generate complex waste streams, and require efficient resource planning. </a:t>
            </a:r>
            <a:endParaRPr lang="en-US">
              <a:ea typeface="Calibri"/>
            </a:endParaRPr>
          </a:p>
          <a:p>
            <a:pPr algn="just">
              <a:spcAft>
                <a:spcPts val="200"/>
              </a:spcAft>
            </a:pPr>
            <a:r>
              <a:rPr lang="en-US" dirty="0">
                <a:ea typeface="Arial" panose="020B0604020202020204" pitchFamily="34" charset="0"/>
              </a:rPr>
              <a:t>Sustainability in galleys extends far beyond recycling—it encompasses sourcing, preservation, storage, energy efficiency, and operational culture. The introduction sets the foundation for understanding how modern galley practices support wider maritime decarbonization goals.​</a:t>
            </a:r>
            <a:endParaRPr lang="en-US">
              <a:ea typeface="Calibri"/>
              <a:cs typeface="Calibri"/>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algn="just">
              <a:spcAft>
                <a:spcPts val="200"/>
              </a:spcAft>
            </a:pPr>
            <a:endParaRPr lang="en-US" sz="1400" dirty="0">
              <a:latin typeface="Times New Roman" panose="02020603050405020304" pitchFamily="18" charset="0"/>
              <a:ea typeface="Arial" panose="020B0604020202020204" pitchFamily="34" charset="0"/>
            </a:endParaRP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18" name="Group 17">
            <a:extLst>
              <a:ext uri="{FF2B5EF4-FFF2-40B4-BE49-F238E27FC236}">
                <a16:creationId xmlns="" xmlns:a16="http://schemas.microsoft.com/office/drawing/2014/main" id="{33A720FF-D7EC-7B3D-8DB4-E67E1DF95FA9}"/>
              </a:ext>
            </a:extLst>
          </p:cNvPr>
          <p:cNvGrpSpPr/>
          <p:nvPr/>
        </p:nvGrpSpPr>
        <p:grpSpPr>
          <a:xfrm>
            <a:off x="18646" y="124794"/>
            <a:ext cx="6100827" cy="680720"/>
            <a:chOff x="0" y="7926"/>
            <a:chExt cx="8325033" cy="902779"/>
          </a:xfrm>
        </p:grpSpPr>
        <p:pic>
          <p:nvPicPr>
            <p:cNvPr id="23" name="Picture 22">
              <a:extLst>
                <a:ext uri="{FF2B5EF4-FFF2-40B4-BE49-F238E27FC236}">
                  <a16:creationId xmlns="" xmlns:a16="http://schemas.microsoft.com/office/drawing/2014/main" id="{E99385D7-5879-F6A0-EC86-D31FD64E8753}"/>
                </a:ext>
              </a:extLst>
            </p:cNvPr>
            <p:cNvPicPr>
              <a:picLocks noChangeAspect="1"/>
            </p:cNvPicPr>
            <p:nvPr/>
          </p:nvPicPr>
          <p:blipFill>
            <a:blip r:embed="rId3" cstate="print"/>
            <a:stretch>
              <a:fillRect/>
            </a:stretch>
          </p:blipFill>
          <p:spPr>
            <a:xfrm>
              <a:off x="0" y="8201"/>
              <a:ext cx="4392445" cy="902504"/>
            </a:xfrm>
            <a:prstGeom prst="rect">
              <a:avLst/>
            </a:prstGeom>
          </p:spPr>
        </p:pic>
        <p:sp>
          <p:nvSpPr>
            <p:cNvPr id="24" name="Rectangle 23">
              <a:extLst>
                <a:ext uri="{FF2B5EF4-FFF2-40B4-BE49-F238E27FC236}">
                  <a16:creationId xmlns=""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pic>
        <p:nvPicPr>
          <p:cNvPr id="25" name="Picture 24">
            <a:extLst>
              <a:ext uri="{FF2B5EF4-FFF2-40B4-BE49-F238E27FC236}">
                <a16:creationId xmlns="" xmlns:a16="http://schemas.microsoft.com/office/drawing/2014/main" id="{7B6778C4-903C-233E-922A-F3814259994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17C7ED8B-7FFD-FFDA-519D-94F0CBCBB97F}"/>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01599A04-FBD3-43F0-A77C-5DFC64AF7E19}"/>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4D6679B7-1B1B-C917-405C-A922FE71F24F}"/>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262E3B7D-F31A-0FD7-ACBE-2E1D4B9AC02C}"/>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ED664D59-D9ED-7EF1-185F-D47B692EAE3B}"/>
              </a:ext>
            </a:extLst>
          </p:cNvPr>
          <p:cNvPicPr>
            <a:picLocks noChangeAspect="1"/>
          </p:cNvPicPr>
          <p:nvPr/>
        </p:nvPicPr>
        <p:blipFill>
          <a:blip r:embed="rId9" cstate="print"/>
          <a:stretch>
            <a:fillRect/>
          </a:stretch>
        </p:blipFill>
        <p:spPr>
          <a:xfrm>
            <a:off x="7704595" y="0"/>
            <a:ext cx="1227464" cy="1224789"/>
          </a:xfrm>
          <a:prstGeom prst="rect">
            <a:avLst/>
          </a:prstGeom>
        </p:spPr>
      </p:pic>
      <p:pic>
        <p:nvPicPr>
          <p:cNvPr id="3" name="Εικόνα 2" descr="How to Choose the Right Equipment for Ship Kitchens?">
            <a:extLst>
              <a:ext uri="{FF2B5EF4-FFF2-40B4-BE49-F238E27FC236}">
                <a16:creationId xmlns="" xmlns:a16="http://schemas.microsoft.com/office/drawing/2014/main" id="{C7271895-CE67-37A0-89FD-5C6A90CDE1D5}"/>
              </a:ext>
            </a:extLst>
          </p:cNvPr>
          <p:cNvPicPr>
            <a:picLocks noChangeAspect="1"/>
          </p:cNvPicPr>
          <p:nvPr/>
        </p:nvPicPr>
        <p:blipFill>
          <a:blip r:embed="rId10" cstate="print"/>
          <a:stretch>
            <a:fillRect/>
          </a:stretch>
        </p:blipFill>
        <p:spPr>
          <a:xfrm>
            <a:off x="34990" y="4735285"/>
            <a:ext cx="9085682" cy="2087724"/>
          </a:xfrm>
          <a:prstGeom prst="rect">
            <a:avLst/>
          </a:prstGeom>
        </p:spPr>
      </p:pic>
    </p:spTree>
    <p:extLst>
      <p:ext uri="{BB962C8B-B14F-4D97-AF65-F5344CB8AC3E}">
        <p14:creationId xmlns="" xmlns:p14="http://schemas.microsoft.com/office/powerpoint/2010/main" val="78066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F1FB4F12-4B07-533C-8B5B-E615B9E944FD}"/>
              </a:ext>
            </a:extLst>
          </p:cNvPr>
          <p:cNvSpPr>
            <a:spLocks noGrp="1"/>
          </p:cNvSpPr>
          <p:nvPr/>
        </p:nvSpPr>
        <p:spPr>
          <a:xfrm>
            <a:off x="457200" y="1463561"/>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5300" b="1" dirty="0"/>
              <a:t>Local and Seasonal Procurement Strategies</a:t>
            </a:r>
            <a:r>
              <a:rPr lang="en-US" dirty="0"/>
              <a:t/>
            </a:r>
            <a:br>
              <a:rPr lang="en-US" dirty="0"/>
            </a:br>
            <a:endParaRPr dirty="0"/>
          </a:p>
        </p:txBody>
      </p:sp>
      <p:sp>
        <p:nvSpPr>
          <p:cNvPr id="10" name="TextBox 9">
            <a:extLst>
              <a:ext uri="{FF2B5EF4-FFF2-40B4-BE49-F238E27FC236}">
                <a16:creationId xmlns="" xmlns:a16="http://schemas.microsoft.com/office/drawing/2014/main" id="{1BEF7DC0-D0B8-A33B-E2E8-013411FD13D1}"/>
              </a:ext>
            </a:extLst>
          </p:cNvPr>
          <p:cNvSpPr txBox="1"/>
          <p:nvPr/>
        </p:nvSpPr>
        <p:spPr>
          <a:xfrm>
            <a:off x="929640" y="2716514"/>
            <a:ext cx="7284720" cy="2862322"/>
          </a:xfrm>
          <a:prstGeom prst="rect">
            <a:avLst/>
          </a:prstGeom>
          <a:noFill/>
        </p:spPr>
        <p:txBody>
          <a:bodyPr wrap="square">
            <a:spAutoFit/>
          </a:bodyPr>
          <a:lstStyle/>
          <a:p>
            <a:pPr algn="just"/>
            <a:r>
              <a:rPr lang="en-US" dirty="0"/>
              <a:t>Local and seasonal sourcing reduces transportation emissions, improves ingredient freshness, and supports regional economies. For maritime operations, this approach is particularly advantageous when vessels operate in regions with abundant fresh produce. Seasonal menus reduce the need for long‑term storage and minimize spoilage. Galley staff should be trained to adapt meal planning based on port availability and seasonal variations. Local procurement shortens supply chains, decreases packaging materials, and ensures more predictable food quality. By integrating flexible, season‑based menu cycles, vessels enhance sustainability while improving the dining experience for crew and passengers.</a:t>
            </a:r>
            <a:endParaRPr lang="el-GR" dirty="0"/>
          </a:p>
        </p:txBody>
      </p:sp>
    </p:spTree>
    <p:extLst>
      <p:ext uri="{BB962C8B-B14F-4D97-AF65-F5344CB8AC3E}">
        <p14:creationId xmlns="" xmlns:p14="http://schemas.microsoft.com/office/powerpoint/2010/main" val="386783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B7407DE7-EB57-18C4-E7D8-046C944DF48D}"/>
              </a:ext>
            </a:extLst>
          </p:cNvPr>
          <p:cNvSpPr>
            <a:spLocks noGrp="1"/>
          </p:cNvSpPr>
          <p:nvPr/>
        </p:nvSpPr>
        <p:spPr>
          <a:xfrm>
            <a:off x="457200" y="1563660"/>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6200" b="1" dirty="0"/>
              <a:t>Sustainable Seafood Selection and Marine Stewardship</a:t>
            </a:r>
            <a:r>
              <a:rPr lang="en-US" dirty="0"/>
              <a:t/>
            </a:r>
            <a:br>
              <a:rPr lang="en-US" dirty="0"/>
            </a:br>
            <a:endParaRPr dirty="0"/>
          </a:p>
        </p:txBody>
      </p:sp>
      <p:sp>
        <p:nvSpPr>
          <p:cNvPr id="10" name="TextBox 9">
            <a:extLst>
              <a:ext uri="{FF2B5EF4-FFF2-40B4-BE49-F238E27FC236}">
                <a16:creationId xmlns="" xmlns:a16="http://schemas.microsoft.com/office/drawing/2014/main" id="{CCBEAB58-17B8-53D9-3486-394DE41BF3D3}"/>
              </a:ext>
            </a:extLst>
          </p:cNvPr>
          <p:cNvSpPr txBox="1"/>
          <p:nvPr/>
        </p:nvSpPr>
        <p:spPr>
          <a:xfrm>
            <a:off x="1414065" y="2482252"/>
            <a:ext cx="3347306" cy="4247317"/>
          </a:xfrm>
          <a:prstGeom prst="rect">
            <a:avLst/>
          </a:prstGeom>
          <a:noFill/>
        </p:spPr>
        <p:txBody>
          <a:bodyPr wrap="square" lIns="91440" tIns="45720" rIns="91440" bIns="45720" anchor="t">
            <a:spAutoFit/>
          </a:bodyPr>
          <a:lstStyle/>
          <a:p>
            <a:pPr algn="just"/>
            <a:r>
              <a:rPr lang="en-US" dirty="0"/>
              <a:t>Seafood choices play a major role in maritime environmental </a:t>
            </a:r>
            <a:r>
              <a:rPr lang="en-US"/>
              <a:t>protection. ​</a:t>
            </a:r>
          </a:p>
          <a:p>
            <a:pPr algn="just"/>
            <a:r>
              <a:rPr lang="en-US" dirty="0"/>
              <a:t>Sustainable seafood sourcing requires avoiding endangered species, selecting fish from responsibly managed fisheries, and relying on certifications </a:t>
            </a:r>
            <a:endParaRPr lang="en-US" dirty="0">
              <a:ea typeface="Calibri" panose="020F0502020204030204"/>
              <a:cs typeface="Calibri" panose="020F0502020204030204"/>
            </a:endParaRPr>
          </a:p>
          <a:p>
            <a:pPr algn="just"/>
            <a:r>
              <a:rPr lang="en-US" dirty="0"/>
              <a:t>Crew members must learn how to read eco‑labels, verify catch methods, and check traceability documentation. Overfishing threatens marine ecosystems, and unsustainable harvesting practices harm ocean biodiversity. </a:t>
            </a:r>
            <a:endParaRPr lang="en-US" dirty="0">
              <a:ea typeface="Calibri"/>
              <a:cs typeface="Calibri"/>
            </a:endParaRPr>
          </a:p>
        </p:txBody>
      </p:sp>
      <p:pic>
        <p:nvPicPr>
          <p:cNvPr id="9" name="Εικόνα 8" descr="Εικόνα που περιέχει τούρτα, τούρτα γενεθλίων, φαγητό, Διακόσμηση τούρτας&#10;&#10;Το περιεχόμενο που δημιουργείται από ΑΙ μπορεί να μην είναι σωστό.">
            <a:extLst>
              <a:ext uri="{FF2B5EF4-FFF2-40B4-BE49-F238E27FC236}">
                <a16:creationId xmlns="" xmlns:a16="http://schemas.microsoft.com/office/drawing/2014/main" id="{04C5EEDC-45BF-2A64-36E9-9D0D05CC4089}"/>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061857" y="2489990"/>
            <a:ext cx="4093806" cy="4245663"/>
          </a:xfrm>
          <a:prstGeom prst="rect">
            <a:avLst/>
          </a:prstGeom>
        </p:spPr>
      </p:pic>
    </p:spTree>
    <p:extLst>
      <p:ext uri="{BB962C8B-B14F-4D97-AF65-F5344CB8AC3E}">
        <p14:creationId xmlns="" xmlns:p14="http://schemas.microsoft.com/office/powerpoint/2010/main" val="175890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BD1D6290-B027-FD3A-376E-17CB686D9F39}"/>
              </a:ext>
            </a:extLst>
          </p:cNvPr>
          <p:cNvSpPr>
            <a:spLocks noGrp="1"/>
          </p:cNvSpPr>
          <p:nvPr/>
        </p:nvSpPr>
        <p:spPr>
          <a:xfrm>
            <a:off x="457200" y="1434029"/>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5300" b="1" dirty="0"/>
              <a:t>Storage Challenges at Sea: Constraints and Risks</a:t>
            </a:r>
            <a:r>
              <a:rPr lang="en-US" dirty="0"/>
              <a:t/>
            </a:r>
            <a:br>
              <a:rPr lang="en-US" dirty="0"/>
            </a:br>
            <a:endParaRPr dirty="0"/>
          </a:p>
        </p:txBody>
      </p:sp>
      <p:sp>
        <p:nvSpPr>
          <p:cNvPr id="10" name="TextBox 9">
            <a:extLst>
              <a:ext uri="{FF2B5EF4-FFF2-40B4-BE49-F238E27FC236}">
                <a16:creationId xmlns="" xmlns:a16="http://schemas.microsoft.com/office/drawing/2014/main" id="{98C425AE-0139-6158-ED87-FF59E0F7BB9A}"/>
              </a:ext>
            </a:extLst>
          </p:cNvPr>
          <p:cNvSpPr txBox="1"/>
          <p:nvPr/>
        </p:nvSpPr>
        <p:spPr>
          <a:xfrm>
            <a:off x="782320" y="2838648"/>
            <a:ext cx="4593565" cy="3693319"/>
          </a:xfrm>
          <a:prstGeom prst="rect">
            <a:avLst/>
          </a:prstGeom>
          <a:noFill/>
        </p:spPr>
        <p:txBody>
          <a:bodyPr wrap="square" lIns="91440" tIns="45720" rIns="91440" bIns="45720" anchor="t">
            <a:spAutoFit/>
          </a:bodyPr>
          <a:lstStyle/>
          <a:p>
            <a:pPr algn="just"/>
            <a:r>
              <a:rPr lang="en-US" dirty="0"/>
              <a:t>Ship galleys face unique storage challenges due to limited space, fluctuating temperatures, and prolonged voyages. </a:t>
            </a:r>
            <a:endParaRPr lang="el-GR" dirty="0"/>
          </a:p>
          <a:p>
            <a:pPr algn="just"/>
            <a:r>
              <a:rPr lang="en-US"/>
              <a:t>These constraints increase the risk of </a:t>
            </a:r>
            <a:r>
              <a:rPr lang="en-US" dirty="0"/>
              <a:t>spoilage, contamination, and inefficient </a:t>
            </a:r>
            <a:r>
              <a:rPr lang="en-US"/>
              <a:t>energy use. There are</a:t>
            </a:r>
            <a:r>
              <a:rPr lang="en-US" dirty="0"/>
              <a:t> zoning principles for dry, chilled, and frozen storage. Awareness of ventilation, humidity control, and safe stacking practices is essential. </a:t>
            </a:r>
            <a:endParaRPr lang="el-GR"/>
          </a:p>
          <a:p>
            <a:pPr algn="just"/>
            <a:r>
              <a:rPr lang="en-US"/>
              <a:t>Effective storage protects food quality, prevents cross‑contamination, </a:t>
            </a:r>
            <a:r>
              <a:rPr lang="en-US" dirty="0"/>
              <a:t>and ensures compliance with hygiene and safety standards such as HACCP.</a:t>
            </a:r>
            <a:endParaRPr lang="el-GR">
              <a:ea typeface="Calibri"/>
              <a:cs typeface="Calibri"/>
            </a:endParaRPr>
          </a:p>
        </p:txBody>
      </p:sp>
      <p:pic>
        <p:nvPicPr>
          <p:cNvPr id="2" name="Εικόνα 1" descr="About Us - MCS Logistics Group">
            <a:extLst>
              <a:ext uri="{FF2B5EF4-FFF2-40B4-BE49-F238E27FC236}">
                <a16:creationId xmlns="" xmlns:a16="http://schemas.microsoft.com/office/drawing/2014/main" id="{73762689-C4ED-61B3-10F6-8D96202D05C8}"/>
              </a:ext>
            </a:extLst>
          </p:cNvPr>
          <p:cNvPicPr>
            <a:picLocks noChangeAspect="1"/>
          </p:cNvPicPr>
          <p:nvPr/>
        </p:nvPicPr>
        <p:blipFill>
          <a:blip r:embed="rId10" cstate="print"/>
          <a:stretch>
            <a:fillRect/>
          </a:stretch>
        </p:blipFill>
        <p:spPr>
          <a:xfrm>
            <a:off x="5624116" y="2387043"/>
            <a:ext cx="3517460" cy="3530159"/>
          </a:xfrm>
          <a:prstGeom prst="rect">
            <a:avLst/>
          </a:prstGeom>
        </p:spPr>
      </p:pic>
    </p:spTree>
    <p:extLst>
      <p:ext uri="{BB962C8B-B14F-4D97-AF65-F5344CB8AC3E}">
        <p14:creationId xmlns="" xmlns:p14="http://schemas.microsoft.com/office/powerpoint/2010/main" val="106580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371A2D57-025B-63E0-07B9-C269A95CAC8A}"/>
              </a:ext>
            </a:extLst>
          </p:cNvPr>
          <p:cNvSpPr>
            <a:spLocks noGrp="1"/>
          </p:cNvSpPr>
          <p:nvPr/>
        </p:nvSpPr>
        <p:spPr>
          <a:xfrm>
            <a:off x="457200" y="1407374"/>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6000" b="1" dirty="0"/>
              <a:t>Optimizing Storage Space Using Efficient Systems</a:t>
            </a:r>
            <a:br>
              <a:rPr lang="en-US" sz="6000" b="1" dirty="0"/>
            </a:br>
            <a:endParaRPr b="1" dirty="0"/>
          </a:p>
        </p:txBody>
      </p:sp>
      <p:sp>
        <p:nvSpPr>
          <p:cNvPr id="10" name="TextBox 9">
            <a:extLst>
              <a:ext uri="{FF2B5EF4-FFF2-40B4-BE49-F238E27FC236}">
                <a16:creationId xmlns="" xmlns:a16="http://schemas.microsoft.com/office/drawing/2014/main" id="{B5F3FDA0-80DF-1E8A-791A-13BF39EE417B}"/>
              </a:ext>
            </a:extLst>
          </p:cNvPr>
          <p:cNvSpPr txBox="1"/>
          <p:nvPr/>
        </p:nvSpPr>
        <p:spPr>
          <a:xfrm>
            <a:off x="951785" y="2599598"/>
            <a:ext cx="7467600" cy="2862322"/>
          </a:xfrm>
          <a:prstGeom prst="rect">
            <a:avLst/>
          </a:prstGeom>
          <a:noFill/>
        </p:spPr>
        <p:txBody>
          <a:bodyPr wrap="square" lIns="91440" tIns="45720" rIns="91440" bIns="45720" anchor="t">
            <a:spAutoFit/>
          </a:bodyPr>
          <a:lstStyle/>
          <a:p>
            <a:pPr algn="just" fontAlgn="base"/>
            <a:r>
              <a:rPr lang="en-US" sz="1800" b="0" i="0" u="none" strike="noStrike" dirty="0">
                <a:solidFill>
                  <a:srgbClr val="000000"/>
                </a:solidFill>
                <a:effectLst/>
                <a:latin typeface="Calibri"/>
                <a:ea typeface="Calibri"/>
                <a:cs typeface="Calibri"/>
              </a:rPr>
              <a:t>Efficient storage maximizes available space while maintaining food safety. Techniques such as </a:t>
            </a:r>
            <a:r>
              <a:rPr lang="en-US" sz="1800" b="1" i="0" u="none" strike="noStrike" dirty="0">
                <a:solidFill>
                  <a:srgbClr val="000000"/>
                </a:solidFill>
                <a:effectLst/>
                <a:latin typeface="Calibri"/>
                <a:ea typeface="Calibri"/>
                <a:cs typeface="Calibri"/>
              </a:rPr>
              <a:t>FIFO (First‑In, First‑Out), clear labeling, proper containerization, and shelf zoning </a:t>
            </a:r>
            <a:r>
              <a:rPr lang="en-US" sz="1800" b="0" i="0" u="none" strike="noStrike" dirty="0">
                <a:solidFill>
                  <a:srgbClr val="000000"/>
                </a:solidFill>
                <a:effectLst/>
                <a:latin typeface="Calibri"/>
                <a:ea typeface="Calibri"/>
                <a:cs typeface="Calibri"/>
              </a:rPr>
              <a:t>are essential. </a:t>
            </a:r>
            <a:endParaRPr lang="el-GR"/>
          </a:p>
          <a:p>
            <a:pPr algn="just"/>
            <a:r>
              <a:rPr lang="en-US" sz="1800" b="0" i="0" u="none" strike="noStrike">
                <a:solidFill>
                  <a:srgbClr val="000000"/>
                </a:solidFill>
                <a:effectLst/>
                <a:latin typeface="Calibri"/>
                <a:ea typeface="Calibri"/>
                <a:cs typeface="Calibri"/>
              </a:rPr>
              <a:t>Crews should be trained to </a:t>
            </a:r>
            <a:r>
              <a:rPr lang="en-US" sz="1800" b="0" i="0" u="none" strike="noStrike" dirty="0">
                <a:solidFill>
                  <a:srgbClr val="000000"/>
                </a:solidFill>
                <a:effectLst/>
                <a:latin typeface="Calibri"/>
                <a:ea typeface="Calibri"/>
                <a:cs typeface="Calibri"/>
              </a:rPr>
              <a:t>separate allergens, raw and cooked foods, and chemicals from provisions. Good organization reduces preparation time and lowers the risk of spoilage. </a:t>
            </a:r>
            <a:endParaRPr lang="en-US">
              <a:solidFill>
                <a:srgbClr val="000000"/>
              </a:solidFill>
              <a:latin typeface="Calibri"/>
              <a:ea typeface="Calibri"/>
              <a:cs typeface="Calibri"/>
            </a:endParaRPr>
          </a:p>
          <a:p>
            <a:pPr algn="just"/>
            <a:r>
              <a:rPr lang="en-US" sz="1800" b="0" i="0" u="none" strike="noStrike">
                <a:solidFill>
                  <a:srgbClr val="000000"/>
                </a:solidFill>
                <a:effectLst/>
                <a:latin typeface="Calibri"/>
                <a:ea typeface="Calibri"/>
                <a:cs typeface="Calibri"/>
              </a:rPr>
              <a:t>Proper air circulation within refrigerated spaces </a:t>
            </a:r>
            <a:r>
              <a:rPr lang="en-US" sz="1800" b="0" i="0" u="none" strike="noStrike" dirty="0">
                <a:solidFill>
                  <a:srgbClr val="000000"/>
                </a:solidFill>
                <a:effectLst/>
                <a:latin typeface="Calibri"/>
                <a:ea typeface="Calibri"/>
                <a:cs typeface="Calibri"/>
              </a:rPr>
              <a:t>ensures stable temperatures and extends shelf life. </a:t>
            </a:r>
            <a:endParaRPr lang="en-US">
              <a:solidFill>
                <a:srgbClr val="000000"/>
              </a:solidFill>
              <a:latin typeface="Calibri"/>
              <a:ea typeface="Calibri"/>
              <a:cs typeface="Calibri"/>
            </a:endParaRPr>
          </a:p>
          <a:p>
            <a:pPr algn="just">
              <a:buNone/>
            </a:pPr>
            <a:r>
              <a:rPr lang="en-US" sz="1800" b="0" i="0" u="none" strike="noStrike">
                <a:solidFill>
                  <a:srgbClr val="000000"/>
                </a:solidFill>
                <a:effectLst/>
                <a:latin typeface="Calibri"/>
                <a:ea typeface="Calibri"/>
                <a:cs typeface="Calibri"/>
              </a:rPr>
              <a:t>With structured storage practices, galley operations </a:t>
            </a:r>
            <a:r>
              <a:rPr lang="en-US" sz="1800" b="0" i="0" u="none" strike="noStrike" dirty="0">
                <a:solidFill>
                  <a:srgbClr val="000000"/>
                </a:solidFill>
                <a:effectLst/>
                <a:latin typeface="Calibri"/>
                <a:ea typeface="Calibri"/>
                <a:cs typeface="Calibri"/>
              </a:rPr>
              <a:t>become more efficient and sustainable, reducing both food waste and energy consumption.</a:t>
            </a:r>
            <a:r>
              <a:rPr lang="en-US" sz="1800" b="0" i="0" dirty="0">
                <a:effectLst/>
                <a:latin typeface="Calibri"/>
                <a:ea typeface="Calibri"/>
                <a:cs typeface="Calibri"/>
              </a:rPr>
              <a:t>​</a:t>
            </a:r>
            <a:endParaRPr lang="en-US">
              <a:ea typeface="Calibri"/>
              <a:cs typeface="Calibri"/>
            </a:endParaRPr>
          </a:p>
        </p:txBody>
      </p:sp>
    </p:spTree>
    <p:extLst>
      <p:ext uri="{BB962C8B-B14F-4D97-AF65-F5344CB8AC3E}">
        <p14:creationId xmlns="" xmlns:p14="http://schemas.microsoft.com/office/powerpoint/2010/main" val="301170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D6B05BFC-7BC3-9F22-3795-22927595FD79}"/>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21C8A33-2A20-9A50-653E-9283220A37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7319C58F-DD9E-5740-D4DC-71B3A66B8C61}"/>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ED1F7334-E8EB-D460-8539-B5E331983CF6}"/>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3319899C-682B-56EB-A234-FB3B7C53A457}"/>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9992427F-485C-C941-911E-5E583B1AF2A3}"/>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EE56953B-155F-B13E-AA69-A19409A93CAF}"/>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11" name="Title 1">
            <a:extLst>
              <a:ext uri="{FF2B5EF4-FFF2-40B4-BE49-F238E27FC236}">
                <a16:creationId xmlns="" xmlns:a16="http://schemas.microsoft.com/office/drawing/2014/main" id="{E043F388-4CF2-C2B3-D86D-98C45DB3A0A9}"/>
              </a:ext>
            </a:extLst>
          </p:cNvPr>
          <p:cNvSpPr>
            <a:spLocks noGrp="1"/>
          </p:cNvSpPr>
          <p:nvPr/>
        </p:nvSpPr>
        <p:spPr>
          <a:xfrm>
            <a:off x="570785" y="1775843"/>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Safe Stacking and Galley Storage Safety</a:t>
            </a:r>
            <a:r>
              <a:rPr lang="en-US" dirty="0"/>
              <a:t/>
            </a:r>
            <a:br>
              <a:rPr lang="en-US" dirty="0"/>
            </a:br>
            <a:endParaRPr dirty="0"/>
          </a:p>
        </p:txBody>
      </p:sp>
      <p:sp>
        <p:nvSpPr>
          <p:cNvPr id="15" name="TextBox 14">
            <a:extLst>
              <a:ext uri="{FF2B5EF4-FFF2-40B4-BE49-F238E27FC236}">
                <a16:creationId xmlns="" xmlns:a16="http://schemas.microsoft.com/office/drawing/2014/main" id="{F48DDB25-3A70-03B3-13CC-CA614F1CA04A}"/>
              </a:ext>
            </a:extLst>
          </p:cNvPr>
          <p:cNvSpPr txBox="1"/>
          <p:nvPr/>
        </p:nvSpPr>
        <p:spPr>
          <a:xfrm>
            <a:off x="1004612" y="2694435"/>
            <a:ext cx="7361946" cy="2308324"/>
          </a:xfrm>
          <a:prstGeom prst="rect">
            <a:avLst/>
          </a:prstGeom>
          <a:noFill/>
        </p:spPr>
        <p:txBody>
          <a:bodyPr wrap="square" lIns="91440" tIns="45720" rIns="91440" bIns="45720" anchor="t">
            <a:spAutoFit/>
          </a:bodyPr>
          <a:lstStyle/>
          <a:p>
            <a:pPr algn="just"/>
            <a:r>
              <a:rPr lang="en-US" dirty="0"/>
              <a:t>Improper stacking leads to product damage, contamination, and accidents. Heavy items must be stored low, while fragile goods remain securely placed above. Clear access paths must be maintained to increase work efficiency </a:t>
            </a:r>
            <a:r>
              <a:rPr lang="en-US"/>
              <a:t>and safety.</a:t>
            </a:r>
            <a:endParaRPr lang="el-GR" dirty="0"/>
          </a:p>
          <a:p>
            <a:pPr algn="just"/>
            <a:r>
              <a:rPr lang="en-US" dirty="0"/>
              <a:t> Proper stacking also optimizes airflow in refrigerators and freezers, supports HACCP compliance, and reduces the risk of injuries caused by falling items. Structured stacking is a key component of sustainable and safe galley operations.</a:t>
            </a:r>
            <a:endParaRPr lang="el-GR">
              <a:ea typeface="Calibri"/>
              <a:cs typeface="Calibri"/>
            </a:endParaRPr>
          </a:p>
        </p:txBody>
      </p:sp>
      <p:pic>
        <p:nvPicPr>
          <p:cNvPr id="3" name="Εικόνα 2" descr="Εικόνα που περιέχει ρουχισμός, άτομο, παπούτσια, δοχείο&#10;&#10;Το περιεχόμενο που δημιουργείται από ΑΙ μπορεί να μην είναι σωστό.">
            <a:extLst>
              <a:ext uri="{FF2B5EF4-FFF2-40B4-BE49-F238E27FC236}">
                <a16:creationId xmlns="" xmlns:a16="http://schemas.microsoft.com/office/drawing/2014/main" id="{7C18DEC6-EFC2-F5CA-4D26-C74B1290F417}"/>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4568112" y="4713255"/>
            <a:ext cx="4264867" cy="2015154"/>
          </a:xfrm>
          <a:prstGeom prst="rect">
            <a:avLst/>
          </a:prstGeom>
        </p:spPr>
      </p:pic>
    </p:spTree>
    <p:extLst>
      <p:ext uri="{BB962C8B-B14F-4D97-AF65-F5344CB8AC3E}">
        <p14:creationId xmlns="" xmlns:p14="http://schemas.microsoft.com/office/powerpoint/2010/main" val="382024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6" name="Title 1">
            <a:extLst>
              <a:ext uri="{FF2B5EF4-FFF2-40B4-BE49-F238E27FC236}">
                <a16:creationId xmlns="" xmlns:a16="http://schemas.microsoft.com/office/drawing/2014/main" id="{9DB96175-0B21-D1D4-E445-BFF356BD2ADF}"/>
              </a:ext>
            </a:extLst>
          </p:cNvPr>
          <p:cNvSpPr>
            <a:spLocks noGrp="1"/>
          </p:cNvSpPr>
          <p:nvPr/>
        </p:nvSpPr>
        <p:spPr>
          <a:xfrm>
            <a:off x="457200" y="1563660"/>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11200" b="1" dirty="0"/>
              <a:t>Advanced Preservation and Shelf‑</a:t>
            </a:r>
            <a:r>
              <a:rPr lang="en-US" sz="11200" b="1" dirty="0" err="1"/>
              <a:t>Life</a:t>
            </a:r>
            <a:r>
              <a:rPr lang="en-US" sz="11200" b="1" dirty="0"/>
              <a:t> Extension Technologies</a:t>
            </a:r>
            <a:r>
              <a:rPr lang="en-US" dirty="0"/>
              <a:t/>
            </a:r>
            <a:br>
              <a:rPr lang="en-US" dirty="0"/>
            </a:br>
            <a:r>
              <a:rPr dirty="0"/>
              <a:t> </a:t>
            </a:r>
          </a:p>
        </p:txBody>
      </p:sp>
      <p:sp>
        <p:nvSpPr>
          <p:cNvPr id="9" name="TextBox 8">
            <a:extLst>
              <a:ext uri="{FF2B5EF4-FFF2-40B4-BE49-F238E27FC236}">
                <a16:creationId xmlns="" xmlns:a16="http://schemas.microsoft.com/office/drawing/2014/main" id="{7FBAD17D-802A-E353-18CA-709F0EA40E32}"/>
              </a:ext>
            </a:extLst>
          </p:cNvPr>
          <p:cNvSpPr txBox="1"/>
          <p:nvPr/>
        </p:nvSpPr>
        <p:spPr>
          <a:xfrm>
            <a:off x="980440" y="2694065"/>
            <a:ext cx="7183120" cy="2862322"/>
          </a:xfrm>
          <a:prstGeom prst="rect">
            <a:avLst/>
          </a:prstGeom>
          <a:noFill/>
        </p:spPr>
        <p:txBody>
          <a:bodyPr wrap="square" lIns="91440" tIns="45720" rIns="91440" bIns="45720" anchor="t">
            <a:spAutoFit/>
          </a:bodyPr>
          <a:lstStyle/>
          <a:p>
            <a:pPr algn="just" fontAlgn="base"/>
            <a:r>
              <a:rPr lang="en-US" sz="1800" b="0" i="0" u="none" strike="noStrike" dirty="0">
                <a:solidFill>
                  <a:srgbClr val="000000"/>
                </a:solidFill>
                <a:effectLst/>
                <a:latin typeface="Calibri"/>
                <a:ea typeface="Calibri"/>
                <a:cs typeface="Calibri"/>
              </a:rPr>
              <a:t>Modern preservation systems such as vacuum sealing, blast freezing, and modified‑atmosphere packaging extend the shelf life of ingredients while maintaining nutritional value. </a:t>
            </a:r>
            <a:endParaRPr lang="en-US" dirty="0">
              <a:solidFill>
                <a:srgbClr val="000000"/>
              </a:solidFill>
              <a:latin typeface="Calibri"/>
              <a:ea typeface="Calibri"/>
              <a:cs typeface="Calibri"/>
            </a:endParaRPr>
          </a:p>
          <a:p>
            <a:pPr algn="just"/>
            <a:r>
              <a:rPr lang="en-US" sz="1800" b="0" i="0" u="none" strike="noStrike" dirty="0">
                <a:solidFill>
                  <a:srgbClr val="000000"/>
                </a:solidFill>
                <a:effectLst/>
                <a:latin typeface="Calibri"/>
                <a:ea typeface="Calibri"/>
                <a:cs typeface="Calibri"/>
              </a:rPr>
              <a:t>These technologies reduce spoilage, improve hygiene, and allow chefs to plan menus more efficiently. Vacuum sealing minimizes oxidation, while blast freezing preserves texture and prevents freezer burn. Modified‑atmosphere packaging helps maintain freshness during long </a:t>
            </a:r>
            <a:r>
              <a:rPr lang="en-US">
                <a:solidFill>
                  <a:srgbClr val="000000"/>
                </a:solidFill>
                <a:latin typeface="Calibri"/>
                <a:ea typeface="Calibri"/>
                <a:cs typeface="Calibri"/>
              </a:rPr>
              <a:t>voyages by monitoring</a:t>
            </a:r>
            <a:r>
              <a:rPr lang="en-US" sz="1800" b="0" i="0" u="none" strike="noStrike">
                <a:solidFill>
                  <a:srgbClr val="000000"/>
                </a:solidFill>
                <a:effectLst/>
                <a:latin typeface="Calibri"/>
                <a:ea typeface="Calibri"/>
                <a:cs typeface="Calibri"/>
              </a:rPr>
              <a:t> temperatures, and </a:t>
            </a:r>
            <a:r>
              <a:rPr lang="en-US">
                <a:solidFill>
                  <a:srgbClr val="000000"/>
                </a:solidFill>
                <a:latin typeface="Calibri"/>
                <a:ea typeface="Calibri"/>
                <a:cs typeface="Calibri"/>
              </a:rPr>
              <a:t>by applying safe</a:t>
            </a:r>
            <a:r>
              <a:rPr lang="en-US" sz="1800" b="0" i="0" u="none" strike="noStrike">
                <a:solidFill>
                  <a:srgbClr val="000000"/>
                </a:solidFill>
                <a:effectLst/>
                <a:latin typeface="Calibri"/>
                <a:ea typeface="Calibri"/>
                <a:cs typeface="Calibri"/>
              </a:rPr>
              <a:t> handling </a:t>
            </a:r>
            <a:r>
              <a:rPr lang="en-US" sz="1800" b="0" i="0" u="none" strike="noStrike" dirty="0">
                <a:solidFill>
                  <a:srgbClr val="000000"/>
                </a:solidFill>
                <a:effectLst/>
                <a:latin typeface="Calibri"/>
                <a:ea typeface="Calibri"/>
                <a:cs typeface="Calibri"/>
              </a:rPr>
              <a:t>procedures. Preservation technologies are essential tools for sustainability because they significantly reduce food waste.</a:t>
            </a:r>
            <a:r>
              <a:rPr lang="en-US" sz="1800" b="0" i="0" dirty="0">
                <a:effectLst/>
                <a:latin typeface="Calibri"/>
                <a:ea typeface="Calibri"/>
                <a:cs typeface="Calibri"/>
              </a:rPr>
              <a:t>​</a:t>
            </a:r>
            <a:endParaRPr lang="en-US" b="0" i="0">
              <a:effectLst/>
              <a:latin typeface="Calibri"/>
              <a:ea typeface="Calibri"/>
              <a:cs typeface="Calibri"/>
            </a:endParaRPr>
          </a:p>
        </p:txBody>
      </p:sp>
    </p:spTree>
    <p:extLst>
      <p:ext uri="{BB962C8B-B14F-4D97-AF65-F5344CB8AC3E}">
        <p14:creationId xmlns="" xmlns:p14="http://schemas.microsoft.com/office/powerpoint/2010/main" val="39911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772E824D-71FE-D9BE-DA4F-FBED4E57D22B}"/>
              </a:ext>
            </a:extLst>
          </p:cNvPr>
          <p:cNvSpPr>
            <a:spLocks noGrp="1"/>
          </p:cNvSpPr>
          <p:nvPr/>
        </p:nvSpPr>
        <p:spPr>
          <a:xfrm>
            <a:off x="457200" y="1678940"/>
            <a:ext cx="8229600" cy="1143000"/>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9300" b="1" dirty="0"/>
              <a:t>The Importance of Waste Segregation in Maritime Galleys</a:t>
            </a:r>
            <a:r>
              <a:rPr lang="en-US" dirty="0"/>
              <a:t/>
            </a:r>
            <a:br>
              <a:rPr lang="en-US" dirty="0"/>
            </a:br>
            <a:r>
              <a:rPr dirty="0"/>
              <a:t> </a:t>
            </a:r>
          </a:p>
        </p:txBody>
      </p:sp>
      <p:sp>
        <p:nvSpPr>
          <p:cNvPr id="11" name="TextBox 10">
            <a:extLst>
              <a:ext uri="{FF2B5EF4-FFF2-40B4-BE49-F238E27FC236}">
                <a16:creationId xmlns="" xmlns:a16="http://schemas.microsoft.com/office/drawing/2014/main" id="{9FFB3DBC-AEC5-2418-AAA3-BD59DE1077D9}"/>
              </a:ext>
            </a:extLst>
          </p:cNvPr>
          <p:cNvSpPr txBox="1"/>
          <p:nvPr/>
        </p:nvSpPr>
        <p:spPr>
          <a:xfrm>
            <a:off x="1016000" y="2825081"/>
            <a:ext cx="7112000" cy="3170099"/>
          </a:xfrm>
          <a:prstGeom prst="rect">
            <a:avLst/>
          </a:prstGeom>
          <a:noFill/>
        </p:spPr>
        <p:txBody>
          <a:bodyPr wrap="square" lIns="91440" tIns="45720" rIns="91440" bIns="45720" anchor="t">
            <a:spAutoFit/>
          </a:bodyPr>
          <a:lstStyle/>
          <a:p>
            <a:pPr algn="just"/>
            <a:r>
              <a:rPr lang="en-US" sz="2000" dirty="0"/>
              <a:t>Waste segregation is the core of responsible waste management onboard. MARPOL Annex V strictly regulates the handling and discharge of waste, making proper segregation an operational necessity. </a:t>
            </a:r>
            <a:endParaRPr lang="el-GR" sz="2000">
              <a:ea typeface="Calibri"/>
              <a:cs typeface="Calibri"/>
            </a:endParaRPr>
          </a:p>
          <a:p>
            <a:pPr algn="just"/>
            <a:r>
              <a:rPr lang="en-US" sz="2000" dirty="0"/>
              <a:t>Organic waste, recyclables, hazardous materials, and general waste must </a:t>
            </a:r>
            <a:r>
              <a:rPr lang="en-US" sz="2000"/>
              <a:t>be segregated. Clear signage and color‑coded bins improve </a:t>
            </a:r>
            <a:r>
              <a:rPr lang="en-US" sz="2000" dirty="0"/>
              <a:t>compliance and reduce contamination. </a:t>
            </a:r>
            <a:endParaRPr lang="el-GR" sz="2000">
              <a:ea typeface="Calibri"/>
              <a:cs typeface="Calibri"/>
            </a:endParaRPr>
          </a:p>
          <a:p>
            <a:pPr algn="just"/>
            <a:r>
              <a:rPr lang="en-US" sz="2000" dirty="0"/>
              <a:t>Proper segregation ensures that recyclable materials are handled appropriately and that hazardous substances do not threaten marine </a:t>
            </a:r>
            <a:r>
              <a:rPr lang="en-US" sz="2000"/>
              <a:t>ecosystems. </a:t>
            </a:r>
            <a:endParaRPr lang="en-US" sz="2000">
              <a:ea typeface="Calibri"/>
              <a:cs typeface="Calibri"/>
            </a:endParaRPr>
          </a:p>
        </p:txBody>
      </p:sp>
    </p:spTree>
    <p:extLst>
      <p:ext uri="{BB962C8B-B14F-4D97-AF65-F5344CB8AC3E}">
        <p14:creationId xmlns="" xmlns:p14="http://schemas.microsoft.com/office/powerpoint/2010/main" val="150270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FA5C91CD-D7F0-ACF1-14ED-BDDFB233B04F}"/>
              </a:ext>
            </a:extLst>
          </p:cNvPr>
          <p:cNvSpPr>
            <a:spLocks noGrp="1"/>
          </p:cNvSpPr>
          <p:nvPr/>
        </p:nvSpPr>
        <p:spPr>
          <a:xfrm>
            <a:off x="335280" y="1498943"/>
            <a:ext cx="8473440" cy="146382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t/>
            </a:r>
            <a:br>
              <a:rPr lang="en-US" sz="9600" b="1" dirty="0"/>
            </a:br>
            <a:r>
              <a:rPr lang="en-US" sz="14400" b="1" dirty="0"/>
              <a:t>Composting and Onboard Organic Waste Treatment</a:t>
            </a:r>
            <a:r>
              <a:rPr lang="en-US" sz="9600" b="1" dirty="0"/>
              <a:t/>
            </a:r>
            <a:br>
              <a:rPr lang="en-US" sz="9600" b="1" dirty="0"/>
            </a:br>
            <a:r>
              <a:rPr dirty="0"/>
              <a:t> </a:t>
            </a:r>
          </a:p>
        </p:txBody>
      </p:sp>
      <p:sp>
        <p:nvSpPr>
          <p:cNvPr id="9" name="TextBox 8">
            <a:extLst>
              <a:ext uri="{FF2B5EF4-FFF2-40B4-BE49-F238E27FC236}">
                <a16:creationId xmlns="" xmlns:a16="http://schemas.microsoft.com/office/drawing/2014/main" id="{D1E85690-A1F4-85B4-F5FE-9A4A3E134C50}"/>
              </a:ext>
            </a:extLst>
          </p:cNvPr>
          <p:cNvSpPr txBox="1"/>
          <p:nvPr/>
        </p:nvSpPr>
        <p:spPr>
          <a:xfrm>
            <a:off x="1000760" y="2962772"/>
            <a:ext cx="7142480" cy="2585323"/>
          </a:xfrm>
          <a:prstGeom prst="rect">
            <a:avLst/>
          </a:prstGeom>
          <a:noFill/>
        </p:spPr>
        <p:txBody>
          <a:bodyPr wrap="square">
            <a:spAutoFit/>
          </a:bodyPr>
          <a:lstStyle/>
          <a:p>
            <a:pPr algn="just"/>
            <a:r>
              <a:rPr lang="en-US" dirty="0"/>
              <a:t>Organic waste represents a large percentage of galley disposal. Composting converts biodegradable materials into nutrient‑rich compost that can be safely offloaded at port. Some vessels use food dehydrators or biodigesters to reduce volume and improve hygiene. Training ensures correct sorting of compostable waste, safe operation of composting equipment, and adherence to disposal protocols. Composting reduces the environmental impact of organic waste and supports circular resource use. It also decreases odor, pest risks, and storage requirements for organic materials.</a:t>
            </a:r>
            <a:endParaRPr lang="el-GR" dirty="0"/>
          </a:p>
        </p:txBody>
      </p:sp>
    </p:spTree>
    <p:extLst>
      <p:ext uri="{BB962C8B-B14F-4D97-AF65-F5344CB8AC3E}">
        <p14:creationId xmlns="" xmlns:p14="http://schemas.microsoft.com/office/powerpoint/2010/main" val="143402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C737C9EB-A3E0-5E24-8ACC-9ED4AF245E2D}"/>
              </a:ext>
            </a:extLst>
          </p:cNvPr>
          <p:cNvSpPr>
            <a:spLocks noGrp="1"/>
          </p:cNvSpPr>
          <p:nvPr/>
        </p:nvSpPr>
        <p:spPr>
          <a:xfrm>
            <a:off x="334754" y="1402767"/>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6200" b="1" dirty="0"/>
              <a:t>Recycling Practices and Coordination With Port Facilities</a:t>
            </a:r>
            <a:br>
              <a:rPr lang="en-US" sz="6200" b="1" dirty="0"/>
            </a:br>
            <a:endParaRPr b="1" dirty="0"/>
          </a:p>
        </p:txBody>
      </p:sp>
      <p:sp>
        <p:nvSpPr>
          <p:cNvPr id="9" name="TextBox 8">
            <a:extLst>
              <a:ext uri="{FF2B5EF4-FFF2-40B4-BE49-F238E27FC236}">
                <a16:creationId xmlns="" xmlns:a16="http://schemas.microsoft.com/office/drawing/2014/main" id="{3F80F970-6902-A519-795C-2641402C1EC4}"/>
              </a:ext>
            </a:extLst>
          </p:cNvPr>
          <p:cNvSpPr txBox="1"/>
          <p:nvPr/>
        </p:nvSpPr>
        <p:spPr>
          <a:xfrm>
            <a:off x="863600" y="2590384"/>
            <a:ext cx="7416800" cy="2585323"/>
          </a:xfrm>
          <a:prstGeom prst="rect">
            <a:avLst/>
          </a:prstGeom>
          <a:noFill/>
        </p:spPr>
        <p:txBody>
          <a:bodyPr wrap="square" lIns="91440" tIns="45720" rIns="91440" bIns="45720" anchor="t">
            <a:spAutoFit/>
          </a:bodyPr>
          <a:lstStyle/>
          <a:p>
            <a:pPr algn="just"/>
            <a:r>
              <a:rPr lang="en-US" dirty="0"/>
              <a:t>Recycling on ships requires careful handling, labeling, and storage of </a:t>
            </a:r>
            <a:r>
              <a:rPr lang="en-US"/>
              <a:t>materials for transfer to port reception facilities. There is a need to </a:t>
            </a:r>
            <a:r>
              <a:rPr lang="en-US" dirty="0"/>
              <a:t>prepare recyclables by rinsing, compacting, and separating according to facility requirements. Communication with port authorities ensures compatibility with their recycling systems. Accurate documentation supports audits and demonstrates compliance with environmental regulations. Recycling reduces landfill contributions, conserves resources, and strengthens the vessel’s environmental performance. Effective recycling depends on teamwork between onboard crew and shore‑based partners.</a:t>
            </a:r>
            <a:endParaRPr lang="el-GR" dirty="0"/>
          </a:p>
        </p:txBody>
      </p:sp>
      <p:pic>
        <p:nvPicPr>
          <p:cNvPr id="2" name="Εικόνα 1" descr="Separation Images | Free Vectors, PNGs, Mockups &amp; Backgrounds - rawpixel">
            <a:extLst>
              <a:ext uri="{FF2B5EF4-FFF2-40B4-BE49-F238E27FC236}">
                <a16:creationId xmlns="" xmlns:a16="http://schemas.microsoft.com/office/drawing/2014/main" id="{8F9D843E-C252-2A89-778A-D3865C8A93D0}"/>
              </a:ext>
            </a:extLst>
          </p:cNvPr>
          <p:cNvPicPr>
            <a:picLocks noChangeAspect="1"/>
          </p:cNvPicPr>
          <p:nvPr/>
        </p:nvPicPr>
        <p:blipFill>
          <a:blip r:embed="rId10" cstate="print"/>
          <a:stretch>
            <a:fillRect/>
          </a:stretch>
        </p:blipFill>
        <p:spPr>
          <a:xfrm>
            <a:off x="2756419" y="5183062"/>
            <a:ext cx="6057122" cy="1658703"/>
          </a:xfrm>
          <a:prstGeom prst="rect">
            <a:avLst/>
          </a:prstGeom>
        </p:spPr>
      </p:pic>
    </p:spTree>
    <p:extLst>
      <p:ext uri="{BB962C8B-B14F-4D97-AF65-F5344CB8AC3E}">
        <p14:creationId xmlns="" xmlns:p14="http://schemas.microsoft.com/office/powerpoint/2010/main" val="148269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8" name="Title 1">
            <a:extLst>
              <a:ext uri="{FF2B5EF4-FFF2-40B4-BE49-F238E27FC236}">
                <a16:creationId xmlns="" xmlns:a16="http://schemas.microsoft.com/office/drawing/2014/main" id="{52C70360-6267-C8E1-69FF-3E621092107D}"/>
              </a:ext>
            </a:extLst>
          </p:cNvPr>
          <p:cNvSpPr>
            <a:spLocks noGrp="1"/>
          </p:cNvSpPr>
          <p:nvPr/>
        </p:nvSpPr>
        <p:spPr>
          <a:xfrm>
            <a:off x="334754" y="1563660"/>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5300" b="1" dirty="0"/>
              <a:t>Safe Handling of Hazardous Materials in the Galley</a:t>
            </a:r>
            <a:r>
              <a:rPr lang="en-US" dirty="0"/>
              <a:t/>
            </a:r>
            <a:br>
              <a:rPr lang="en-US" dirty="0"/>
            </a:br>
            <a:r>
              <a:rPr dirty="0"/>
              <a:t> </a:t>
            </a:r>
          </a:p>
        </p:txBody>
      </p:sp>
      <p:sp>
        <p:nvSpPr>
          <p:cNvPr id="11" name="TextBox 10">
            <a:extLst>
              <a:ext uri="{FF2B5EF4-FFF2-40B4-BE49-F238E27FC236}">
                <a16:creationId xmlns="" xmlns:a16="http://schemas.microsoft.com/office/drawing/2014/main" id="{2FBB75CD-C155-13BD-0052-1688FBB55F05}"/>
              </a:ext>
            </a:extLst>
          </p:cNvPr>
          <p:cNvSpPr txBox="1"/>
          <p:nvPr/>
        </p:nvSpPr>
        <p:spPr>
          <a:xfrm>
            <a:off x="370840" y="2916712"/>
            <a:ext cx="8402320" cy="2031325"/>
          </a:xfrm>
          <a:prstGeom prst="rect">
            <a:avLst/>
          </a:prstGeom>
          <a:noFill/>
        </p:spPr>
        <p:txBody>
          <a:bodyPr wrap="square">
            <a:spAutoFit/>
          </a:bodyPr>
          <a:lstStyle/>
          <a:p>
            <a:pPr algn="just"/>
            <a:r>
              <a:rPr lang="en-US" sz="1800" b="0" i="0" u="none" strike="noStrike" dirty="0">
                <a:solidFill>
                  <a:srgbClr val="000000"/>
                </a:solidFill>
                <a:effectLst/>
                <a:latin typeface="Calibri" panose="020F0502020204030204" pitchFamily="34" charset="0"/>
              </a:rPr>
              <a:t>Hazardous materials include cleaning chemicals, oils, aerosols, and batteries. Improper handling can cause contamination, injuries, or fires. Training ensures correct storage using sealed, labeled containers, PPE use, and adherence to Safety Data Sheets (SDS). Crew must know how to respond to spills and how to segregate hazardous waste for port disposal. Hazardous waste management is essential for MARPOL compliance and crew safety. By implementing proper protocols, vessels prevent accidents and protect the marine environment.</a:t>
            </a:r>
            <a:endParaRPr lang="el-GR" dirty="0"/>
          </a:p>
        </p:txBody>
      </p:sp>
      <p:pic>
        <p:nvPicPr>
          <p:cNvPr id="2" name="Εικόνα 1" descr="Εικόνα που περιέχει γραφικά, clipart, σχεδίαση&#10;&#10;Το περιεχόμενο που δημιουργείται από ΑΙ μπορεί να μην είναι σωστό.">
            <a:extLst>
              <a:ext uri="{FF2B5EF4-FFF2-40B4-BE49-F238E27FC236}">
                <a16:creationId xmlns="" xmlns:a16="http://schemas.microsoft.com/office/drawing/2014/main" id="{3151396B-E068-8BE7-999F-99F75D2CA97B}"/>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734786" y="5160430"/>
            <a:ext cx="7826050" cy="1692302"/>
          </a:xfrm>
          <a:prstGeom prst="rect">
            <a:avLst/>
          </a:prstGeom>
        </p:spPr>
      </p:pic>
    </p:spTree>
    <p:extLst>
      <p:ext uri="{BB962C8B-B14F-4D97-AF65-F5344CB8AC3E}">
        <p14:creationId xmlns="" xmlns:p14="http://schemas.microsoft.com/office/powerpoint/2010/main" val="351440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18" name="Picture 17">
            <a:extLst>
              <a:ext uri="{FF2B5EF4-FFF2-40B4-BE49-F238E27FC236}">
                <a16:creationId xmlns="" xmlns:a16="http://schemas.microsoft.com/office/drawing/2014/main" id="{A963229A-E8BE-8801-D027-3F5C8D9619A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 xmlns:a16="http://schemas.microsoft.com/office/drawing/2014/main" id="{151A0662-2225-F5BD-60BC-F97042F8A3FE}"/>
              </a:ext>
            </a:extLst>
          </p:cNvPr>
          <p:cNvPicPr>
            <a:picLocks noChangeAspect="1"/>
          </p:cNvPicPr>
          <p:nvPr/>
        </p:nvPicPr>
        <p:blipFill>
          <a:blip r:embed="rId4" cstate="print"/>
          <a:stretch>
            <a:fillRect/>
          </a:stretch>
        </p:blipFill>
        <p:spPr>
          <a:xfrm>
            <a:off x="4910225" y="63663"/>
            <a:ext cx="629555" cy="637524"/>
          </a:xfrm>
          <a:prstGeom prst="rect">
            <a:avLst/>
          </a:prstGeom>
        </p:spPr>
      </p:pic>
      <p:pic>
        <p:nvPicPr>
          <p:cNvPr id="20" name="Picture 19">
            <a:extLst>
              <a:ext uri="{FF2B5EF4-FFF2-40B4-BE49-F238E27FC236}">
                <a16:creationId xmlns="" xmlns:a16="http://schemas.microsoft.com/office/drawing/2014/main" id="{A2695C1C-6F36-EC6D-C5C1-4426212D4F63}"/>
              </a:ext>
            </a:extLst>
          </p:cNvPr>
          <p:cNvPicPr>
            <a:picLocks noChangeAspect="1"/>
          </p:cNvPicPr>
          <p:nvPr/>
        </p:nvPicPr>
        <p:blipFill>
          <a:blip r:embed="rId5" cstate="print"/>
          <a:stretch>
            <a:fillRect/>
          </a:stretch>
        </p:blipFill>
        <p:spPr>
          <a:xfrm>
            <a:off x="5631268" y="82543"/>
            <a:ext cx="1053458" cy="579268"/>
          </a:xfrm>
          <a:prstGeom prst="rect">
            <a:avLst/>
          </a:prstGeom>
        </p:spPr>
      </p:pic>
      <p:pic>
        <p:nvPicPr>
          <p:cNvPr id="23" name="Picture 22">
            <a:extLst>
              <a:ext uri="{FF2B5EF4-FFF2-40B4-BE49-F238E27FC236}">
                <a16:creationId xmlns="" xmlns:a16="http://schemas.microsoft.com/office/drawing/2014/main" id="{704CDA06-91E4-DB1A-BD68-BB219A8D5E92}"/>
              </a:ext>
            </a:extLst>
          </p:cNvPr>
          <p:cNvPicPr>
            <a:picLocks noChangeAspect="1"/>
          </p:cNvPicPr>
          <p:nvPr/>
        </p:nvPicPr>
        <p:blipFill>
          <a:blip r:embed="rId6" cstate="print"/>
          <a:stretch>
            <a:fillRect/>
          </a:stretch>
        </p:blipFill>
        <p:spPr>
          <a:xfrm>
            <a:off x="3979270" y="47003"/>
            <a:ext cx="858938" cy="620864"/>
          </a:xfrm>
          <a:prstGeom prst="rect">
            <a:avLst/>
          </a:prstGeom>
        </p:spPr>
      </p:pic>
      <p:pic>
        <p:nvPicPr>
          <p:cNvPr id="24" name="Picture 23">
            <a:extLst>
              <a:ext uri="{FF2B5EF4-FFF2-40B4-BE49-F238E27FC236}">
                <a16:creationId xmlns="" xmlns:a16="http://schemas.microsoft.com/office/drawing/2014/main" id="{95FAA71F-F8EE-762E-AF1D-42A6626C3D34}"/>
              </a:ext>
            </a:extLst>
          </p:cNvPr>
          <p:cNvPicPr>
            <a:picLocks noChangeAspect="1"/>
          </p:cNvPicPr>
          <p:nvPr/>
        </p:nvPicPr>
        <p:blipFill>
          <a:blip r:embed="rId7" cstate="print"/>
          <a:stretch>
            <a:fillRect/>
          </a:stretch>
        </p:blipFill>
        <p:spPr>
          <a:xfrm>
            <a:off x="7704595" y="0"/>
            <a:ext cx="1227464" cy="1224789"/>
          </a:xfrm>
          <a:prstGeom prst="rect">
            <a:avLst/>
          </a:prstGeom>
        </p:spPr>
      </p:pic>
      <p:pic>
        <p:nvPicPr>
          <p:cNvPr id="25" name="Picture 24">
            <a:extLst>
              <a:ext uri="{FF2B5EF4-FFF2-40B4-BE49-F238E27FC236}">
                <a16:creationId xmlns="" xmlns:a16="http://schemas.microsoft.com/office/drawing/2014/main" id="{B6E99952-81DA-D218-B34A-ED26AD8719AA}"/>
              </a:ext>
            </a:extLst>
          </p:cNvPr>
          <p:cNvPicPr>
            <a:picLocks noChangeAspect="1"/>
          </p:cNvPicPr>
          <p:nvPr/>
        </p:nvPicPr>
        <p:blipFill>
          <a:blip r:embed="rId8" cstate="print"/>
          <a:stretch>
            <a:fillRect/>
          </a:stretch>
        </p:blipFill>
        <p:spPr>
          <a:xfrm>
            <a:off x="18646" y="154232"/>
            <a:ext cx="3218912" cy="680419"/>
          </a:xfrm>
          <a:prstGeom prst="rect">
            <a:avLst/>
          </a:prstGeom>
        </p:spPr>
      </p:pic>
      <p:pic>
        <p:nvPicPr>
          <p:cNvPr id="22" name="Picture 21">
            <a:extLst>
              <a:ext uri="{FF2B5EF4-FFF2-40B4-BE49-F238E27FC236}">
                <a16:creationId xmlns="" xmlns:a16="http://schemas.microsoft.com/office/drawing/2014/main" id="{D26F931A-B16F-764A-FAA2-2A19FA2D477C}"/>
              </a:ext>
            </a:extLst>
          </p:cNvPr>
          <p:cNvPicPr/>
          <p:nvPr/>
        </p:nvPicPr>
        <p:blipFill>
          <a:blip r:embed="rId9"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sp>
        <p:nvSpPr>
          <p:cNvPr id="5" name="TextBox 4">
            <a:extLst>
              <a:ext uri="{FF2B5EF4-FFF2-40B4-BE49-F238E27FC236}">
                <a16:creationId xmlns="" xmlns:a16="http://schemas.microsoft.com/office/drawing/2014/main" id="{6C350968-F950-8AE3-8371-49B6B6771EF9}"/>
              </a:ext>
            </a:extLst>
          </p:cNvPr>
          <p:cNvSpPr txBox="1"/>
          <p:nvPr/>
        </p:nvSpPr>
        <p:spPr>
          <a:xfrm>
            <a:off x="2027171" y="1224789"/>
            <a:ext cx="5355256" cy="523220"/>
          </a:xfrm>
          <a:prstGeom prst="rect">
            <a:avLst/>
          </a:prstGeom>
          <a:noFill/>
        </p:spPr>
        <p:txBody>
          <a:bodyPr wrap="square">
            <a:spAutoFit/>
          </a:bodyPr>
          <a:lstStyle/>
          <a:p>
            <a:r>
              <a:rPr lang="en-US" sz="2800" b="1" dirty="0"/>
              <a:t>The Maritime Green Transition</a:t>
            </a:r>
            <a:r>
              <a:rPr lang="en-US" b="1" dirty="0"/>
              <a:t>​</a:t>
            </a:r>
            <a:endParaRPr lang="el-GR" b="1" dirty="0"/>
          </a:p>
        </p:txBody>
      </p:sp>
      <p:sp>
        <p:nvSpPr>
          <p:cNvPr id="7" name="TextBox 6">
            <a:extLst>
              <a:ext uri="{FF2B5EF4-FFF2-40B4-BE49-F238E27FC236}">
                <a16:creationId xmlns="" xmlns:a16="http://schemas.microsoft.com/office/drawing/2014/main" id="{80569048-736C-0B4C-22F3-18625356BF07}"/>
              </a:ext>
            </a:extLst>
          </p:cNvPr>
          <p:cNvSpPr txBox="1"/>
          <p:nvPr/>
        </p:nvSpPr>
        <p:spPr>
          <a:xfrm>
            <a:off x="637527" y="1706258"/>
            <a:ext cx="4603232" cy="4985980"/>
          </a:xfrm>
          <a:prstGeom prst="rect">
            <a:avLst/>
          </a:prstGeom>
          <a:noFill/>
        </p:spPr>
        <p:txBody>
          <a:bodyPr wrap="square" lIns="91440" tIns="45720" rIns="91440" bIns="45720" anchor="t">
            <a:spAutoFit/>
          </a:bodyPr>
          <a:lstStyle/>
          <a:p>
            <a:pPr algn="just"/>
            <a:r>
              <a:rPr lang="en-US" dirty="0"/>
              <a:t>The maritime sector is undergoing a major transformation driven by decarbonization, stricter regulations, and global sustainability goals. While attention often focuses on propulsion technologies and alternative fuels, galleys also play a critical role. </a:t>
            </a:r>
            <a:endParaRPr lang="el-GR" dirty="0"/>
          </a:p>
          <a:p>
            <a:pPr algn="just"/>
            <a:r>
              <a:rPr lang="en-US" dirty="0"/>
              <a:t>Every choice—from procurement to cooking—affects a vessel’s environmental footprint. Crew awareness and proper training make </a:t>
            </a:r>
            <a:r>
              <a:rPr lang="en-US" b="1" dirty="0">
                <a:solidFill>
                  <a:srgbClr val="00B050"/>
                </a:solidFill>
              </a:rPr>
              <a:t>the galley an engine of sustainability onboard.</a:t>
            </a:r>
            <a:r>
              <a:rPr lang="en-US" dirty="0"/>
              <a:t> </a:t>
            </a:r>
            <a:endParaRPr lang="el-GR">
              <a:ea typeface="Calibri"/>
              <a:cs typeface="Calibri"/>
            </a:endParaRPr>
          </a:p>
          <a:p>
            <a:pPr algn="just"/>
            <a:r>
              <a:rPr lang="en-US" sz="2400" b="1" dirty="0">
                <a:solidFill>
                  <a:srgbClr val="2B229E"/>
                </a:solidFill>
              </a:rPr>
              <a:t>This is a shift toward energy efficiency, circular waste systems, and environmental stewardship at sea.​</a:t>
            </a:r>
            <a:endParaRPr lang="en-US" sz="2400" b="1" dirty="0">
              <a:solidFill>
                <a:srgbClr val="2B229E"/>
              </a:solidFill>
              <a:ea typeface="Calibri"/>
              <a:cs typeface="Calibri"/>
            </a:endParaRPr>
          </a:p>
          <a:p>
            <a:endParaRPr lang="en-US" sz="2400" b="1" dirty="0">
              <a:solidFill>
                <a:srgbClr val="2B229E"/>
              </a:solidFill>
              <a:ea typeface="Calibri"/>
              <a:cs typeface="Calibri"/>
            </a:endParaRPr>
          </a:p>
          <a:p>
            <a:r>
              <a:rPr lang="en-US" dirty="0"/>
              <a:t>    ​</a:t>
            </a:r>
            <a:endParaRPr lang="el-GR" dirty="0"/>
          </a:p>
        </p:txBody>
      </p:sp>
      <p:pic>
        <p:nvPicPr>
          <p:cNvPr id="6" name="Εικόνα 5" descr="Εικόνα που περιέχει εσωτερικός χώρος, τοίχος, έπιπλα, εσωτερική διακόσμηση&#10;&#10;Το περιεχόμενο που δημιουργείται από ΑΙ μπορεί να μην είναι σωστό.">
            <a:extLst>
              <a:ext uri="{FF2B5EF4-FFF2-40B4-BE49-F238E27FC236}">
                <a16:creationId xmlns="" xmlns:a16="http://schemas.microsoft.com/office/drawing/2014/main" id="{37DC203B-12BF-6711-D376-76EA2861FCC6}"/>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208619" y="1905000"/>
            <a:ext cx="3800280" cy="3899418"/>
          </a:xfrm>
          <a:prstGeom prst="rect">
            <a:avLst/>
          </a:prstGeom>
        </p:spPr>
      </p:pic>
    </p:spTree>
    <p:extLst>
      <p:ext uri="{BB962C8B-B14F-4D97-AF65-F5344CB8AC3E}">
        <p14:creationId xmlns="" xmlns:p14="http://schemas.microsoft.com/office/powerpoint/2010/main" val="242345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08FFAA8D-4B32-4C3D-4B8C-15A3B6197610}"/>
              </a:ext>
            </a:extLst>
          </p:cNvPr>
          <p:cNvSpPr>
            <a:spLocks noGrp="1"/>
          </p:cNvSpPr>
          <p:nvPr/>
        </p:nvSpPr>
        <p:spPr>
          <a:xfrm>
            <a:off x="334754" y="1441931"/>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dirty="0"/>
              <a:t> </a:t>
            </a:r>
            <a:r>
              <a:rPr lang="en-US" sz="5300" b="1" dirty="0"/>
              <a:t>Energy Efficiency Strategies in Maritime Galleys</a:t>
            </a:r>
            <a:br>
              <a:rPr lang="en-US" sz="5300" b="1" dirty="0"/>
            </a:br>
            <a:endParaRPr b="1" dirty="0"/>
          </a:p>
        </p:txBody>
      </p:sp>
      <p:sp>
        <p:nvSpPr>
          <p:cNvPr id="9" name="TextBox 8">
            <a:extLst>
              <a:ext uri="{FF2B5EF4-FFF2-40B4-BE49-F238E27FC236}">
                <a16:creationId xmlns="" xmlns:a16="http://schemas.microsoft.com/office/drawing/2014/main" id="{CB2C2C4A-A6B9-DCBD-9E45-4F7A8914792B}"/>
              </a:ext>
            </a:extLst>
          </p:cNvPr>
          <p:cNvSpPr txBox="1"/>
          <p:nvPr/>
        </p:nvSpPr>
        <p:spPr>
          <a:xfrm>
            <a:off x="322003" y="2289464"/>
            <a:ext cx="5058280" cy="3970318"/>
          </a:xfrm>
          <a:prstGeom prst="rect">
            <a:avLst/>
          </a:prstGeom>
          <a:noFill/>
        </p:spPr>
        <p:txBody>
          <a:bodyPr wrap="square" lIns="91440" tIns="45720" rIns="91440" bIns="45720" anchor="t">
            <a:spAutoFit/>
          </a:bodyPr>
          <a:lstStyle/>
          <a:p>
            <a:pPr algn="just"/>
            <a:r>
              <a:rPr lang="en-US" dirty="0"/>
              <a:t>Galleys consume significant energy due to cooking, refrigeration, and lighting. Energy‑efficient operations reduce fuel consumption and greenhouse‑gas </a:t>
            </a:r>
            <a:r>
              <a:rPr lang="en-US"/>
              <a:t>emissions. This is related  to the efficient use of induction cooktops, convection ovens, and low‑energy appliances </a:t>
            </a:r>
            <a:endParaRPr lang="el-GR" dirty="0"/>
          </a:p>
          <a:p>
            <a:pPr algn="just"/>
            <a:r>
              <a:rPr lang="en-US"/>
              <a:t>Batch cooking minimizes reheating cycles and </a:t>
            </a:r>
            <a:r>
              <a:rPr lang="en-US" dirty="0"/>
              <a:t>reduces energy waste. Regular equipment maintenance improves performance and extends appliance life. Energy‑efficient behaviors—such as switching off idle devices—achieve measurable reductions in consumption. These strategies help vessels meet sustainability targets and lower operational costs.</a:t>
            </a:r>
            <a:endParaRPr lang="el-GR">
              <a:ea typeface="Calibri"/>
              <a:cs typeface="Calibri"/>
            </a:endParaRPr>
          </a:p>
        </p:txBody>
      </p:sp>
      <p:pic>
        <p:nvPicPr>
          <p:cNvPr id="2" name="Εικόνα 1" descr="Εικόνα που περιέχει φαγητό, οπωροκηπευτικά, φυσικές τροφές, ομάδα τροφίμων&#10;&#10;Το περιεχόμενο που δημιουργείται από ΑΙ μπορεί να μην είναι σωστό.">
            <a:extLst>
              <a:ext uri="{FF2B5EF4-FFF2-40B4-BE49-F238E27FC236}">
                <a16:creationId xmlns="" xmlns:a16="http://schemas.microsoft.com/office/drawing/2014/main" id="{044F83C4-4218-D990-11BE-DC60271C86E8}"/>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761653" y="2286000"/>
            <a:ext cx="2939142" cy="3720582"/>
          </a:xfrm>
          <a:prstGeom prst="rect">
            <a:avLst/>
          </a:prstGeom>
        </p:spPr>
      </p:pic>
    </p:spTree>
    <p:extLst>
      <p:ext uri="{BB962C8B-B14F-4D97-AF65-F5344CB8AC3E}">
        <p14:creationId xmlns="" xmlns:p14="http://schemas.microsoft.com/office/powerpoint/2010/main" val="1257134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EA5761AD-7F80-0930-BD1F-020F500C6BC8}"/>
              </a:ext>
            </a:extLst>
          </p:cNvPr>
          <p:cNvSpPr>
            <a:spLocks noGrp="1"/>
          </p:cNvSpPr>
          <p:nvPr/>
        </p:nvSpPr>
        <p:spPr>
          <a:xfrm>
            <a:off x="457200" y="1492796"/>
            <a:ext cx="8229600" cy="886408"/>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6200" b="1" dirty="0"/>
              <a:t>Water Conservation and Smart Water Management</a:t>
            </a:r>
            <a:r>
              <a:rPr lang="en-US" dirty="0"/>
              <a:t/>
            </a:r>
            <a:br>
              <a:rPr lang="en-US" dirty="0"/>
            </a:br>
            <a:r>
              <a:rPr dirty="0"/>
              <a:t> </a:t>
            </a:r>
          </a:p>
        </p:txBody>
      </p:sp>
      <p:sp>
        <p:nvSpPr>
          <p:cNvPr id="9" name="TextBox 8">
            <a:extLst>
              <a:ext uri="{FF2B5EF4-FFF2-40B4-BE49-F238E27FC236}">
                <a16:creationId xmlns="" xmlns:a16="http://schemas.microsoft.com/office/drawing/2014/main" id="{305B0F1E-176F-F83E-6F8B-ED63B4973C5A}"/>
              </a:ext>
            </a:extLst>
          </p:cNvPr>
          <p:cNvSpPr txBox="1"/>
          <p:nvPr/>
        </p:nvSpPr>
        <p:spPr>
          <a:xfrm>
            <a:off x="518212" y="2129967"/>
            <a:ext cx="7853680" cy="2308324"/>
          </a:xfrm>
          <a:prstGeom prst="rect">
            <a:avLst/>
          </a:prstGeom>
          <a:noFill/>
        </p:spPr>
        <p:txBody>
          <a:bodyPr wrap="square">
            <a:spAutoFit/>
          </a:bodyPr>
          <a:lstStyle/>
          <a:p>
            <a:pPr algn="just"/>
            <a:r>
              <a:rPr lang="en-US" dirty="0"/>
              <a:t>Freshwater production onboard is energy‑intensive, making conservation essential. Training teaches crew to detect leaks early, use low‑consumption dishwashers, and reuse greywater where permitted. Efficient rinsing techniques and controlled water flow reduce waste while maintaining hygiene. Water conservation reduces energy use in desalination systems and supports vessel sustainability plans. Crew awareness campaigns, visual reminders, and monitoring systems reinforce responsible water consumption. Conserving water directly lowers operational costs and environmental impact.</a:t>
            </a:r>
            <a:endParaRPr lang="el-GR" dirty="0"/>
          </a:p>
        </p:txBody>
      </p:sp>
      <p:pic>
        <p:nvPicPr>
          <p:cNvPr id="5" name="Εικόνα 4" descr="Základová fotografie na téma bublina, cákání, h2o zdarma">
            <a:extLst>
              <a:ext uri="{FF2B5EF4-FFF2-40B4-BE49-F238E27FC236}">
                <a16:creationId xmlns="" xmlns:a16="http://schemas.microsoft.com/office/drawing/2014/main" id="{51BD2A7A-E109-7F3E-3894-74883DFD183C}"/>
              </a:ext>
            </a:extLst>
          </p:cNvPr>
          <p:cNvPicPr>
            <a:picLocks noChangeAspect="1"/>
          </p:cNvPicPr>
          <p:nvPr/>
        </p:nvPicPr>
        <p:blipFill>
          <a:blip r:embed="rId10" cstate="print"/>
          <a:stretch>
            <a:fillRect/>
          </a:stretch>
        </p:blipFill>
        <p:spPr>
          <a:xfrm>
            <a:off x="524847" y="4443704"/>
            <a:ext cx="8385887" cy="2297664"/>
          </a:xfrm>
          <a:prstGeom prst="rect">
            <a:avLst/>
          </a:prstGeom>
        </p:spPr>
      </p:pic>
    </p:spTree>
    <p:extLst>
      <p:ext uri="{BB962C8B-B14F-4D97-AF65-F5344CB8AC3E}">
        <p14:creationId xmlns="" xmlns:p14="http://schemas.microsoft.com/office/powerpoint/2010/main" val="32005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80CA456E-D5A9-9D14-788A-FAFE549FE837}"/>
              </a:ext>
            </a:extLst>
          </p:cNvPr>
          <p:cNvSpPr>
            <a:spLocks noGrp="1"/>
          </p:cNvSpPr>
          <p:nvPr/>
        </p:nvSpPr>
        <p:spPr>
          <a:xfrm>
            <a:off x="334754" y="1563660"/>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5300" b="1" dirty="0"/>
              <a:t>Developing a Comprehensive Sustainability Training </a:t>
            </a:r>
            <a:r>
              <a:rPr lang="en-US" sz="5300" b="1" dirty="0" err="1"/>
              <a:t>Programme</a:t>
            </a:r>
            <a:r>
              <a:rPr lang="en-US" sz="5300" b="1" dirty="0"/>
              <a:t/>
            </a:r>
            <a:br>
              <a:rPr lang="en-US" sz="5300" b="1" dirty="0"/>
            </a:br>
            <a:endParaRPr b="1" dirty="0"/>
          </a:p>
        </p:txBody>
      </p:sp>
      <p:sp>
        <p:nvSpPr>
          <p:cNvPr id="9" name="TextBox 8">
            <a:extLst>
              <a:ext uri="{FF2B5EF4-FFF2-40B4-BE49-F238E27FC236}">
                <a16:creationId xmlns="" xmlns:a16="http://schemas.microsoft.com/office/drawing/2014/main" id="{F2310A1F-AD76-FF29-50B8-F4CCFE3B6EDE}"/>
              </a:ext>
            </a:extLst>
          </p:cNvPr>
          <p:cNvSpPr txBox="1"/>
          <p:nvPr/>
        </p:nvSpPr>
        <p:spPr>
          <a:xfrm>
            <a:off x="566157" y="2899675"/>
            <a:ext cx="7766794" cy="2308324"/>
          </a:xfrm>
          <a:prstGeom prst="rect">
            <a:avLst/>
          </a:prstGeom>
          <a:noFill/>
        </p:spPr>
        <p:txBody>
          <a:bodyPr wrap="square">
            <a:spAutoFit/>
          </a:bodyPr>
          <a:lstStyle/>
          <a:p>
            <a:pPr algn="just"/>
            <a:r>
              <a:rPr lang="en-US" dirty="0"/>
              <a:t>A structured sustainability training </a:t>
            </a:r>
            <a:r>
              <a:rPr lang="en-US" dirty="0" err="1"/>
              <a:t>programme</a:t>
            </a:r>
            <a:r>
              <a:rPr lang="en-US" dirty="0"/>
              <a:t> ensures consistent practices across shifts, crews, and voyages. The </a:t>
            </a:r>
            <a:r>
              <a:rPr lang="en-US" dirty="0" err="1"/>
              <a:t>programme</a:t>
            </a:r>
            <a:r>
              <a:rPr lang="en-US" dirty="0"/>
              <a:t> should include theory, hands‑on exercises, scenario simulations, and evaluation components. Different vessel types have unique needs that influence the content and delivery of training. A well‑planned </a:t>
            </a:r>
            <a:r>
              <a:rPr lang="en-US" dirty="0" err="1"/>
              <a:t>programme</a:t>
            </a:r>
            <a:r>
              <a:rPr lang="en-US" dirty="0"/>
              <a:t> builds competence in sourcing, storage, energy management, and waste handling. It institutionalizes sustainability, making it part of daily habits rather than an add‑on. Training </a:t>
            </a:r>
            <a:r>
              <a:rPr lang="en-US" dirty="0" err="1"/>
              <a:t>programmes</a:t>
            </a:r>
            <a:r>
              <a:rPr lang="en-US" dirty="0"/>
              <a:t> improve safety, compliance, and operational efficiency.</a:t>
            </a:r>
            <a:endParaRPr lang="el-GR" dirty="0"/>
          </a:p>
        </p:txBody>
      </p:sp>
    </p:spTree>
    <p:extLst>
      <p:ext uri="{BB962C8B-B14F-4D97-AF65-F5344CB8AC3E}">
        <p14:creationId xmlns="" xmlns:p14="http://schemas.microsoft.com/office/powerpoint/2010/main" val="3148000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9" name="Title 1">
            <a:extLst>
              <a:ext uri="{FF2B5EF4-FFF2-40B4-BE49-F238E27FC236}">
                <a16:creationId xmlns="" xmlns:a16="http://schemas.microsoft.com/office/drawing/2014/main" id="{4CD265B4-C867-5629-3EEF-CE7AC7984B36}"/>
              </a:ext>
            </a:extLst>
          </p:cNvPr>
          <p:cNvSpPr>
            <a:spLocks noGrp="1"/>
          </p:cNvSpPr>
          <p:nvPr/>
        </p:nvSpPr>
        <p:spPr>
          <a:xfrm>
            <a:off x="334754" y="1563660"/>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11200" b="1" dirty="0"/>
              <a:t>Why Structured Training Ensures Long‑</a:t>
            </a:r>
            <a:r>
              <a:rPr lang="en-US" sz="11200" b="1" dirty="0" err="1"/>
              <a:t>Term</a:t>
            </a:r>
            <a:r>
              <a:rPr lang="en-US" sz="11200" b="1" dirty="0"/>
              <a:t> Sustainability</a:t>
            </a:r>
            <a:r>
              <a:rPr lang="en-US" dirty="0"/>
              <a:t/>
            </a:r>
            <a:br>
              <a:rPr lang="en-US" dirty="0"/>
            </a:br>
            <a:r>
              <a:rPr dirty="0"/>
              <a:t> </a:t>
            </a:r>
          </a:p>
        </p:txBody>
      </p:sp>
      <p:sp>
        <p:nvSpPr>
          <p:cNvPr id="11" name="TextBox 10">
            <a:extLst>
              <a:ext uri="{FF2B5EF4-FFF2-40B4-BE49-F238E27FC236}">
                <a16:creationId xmlns="" xmlns:a16="http://schemas.microsoft.com/office/drawing/2014/main" id="{AA71E66C-8CB2-AEEE-B066-AE96AF68F90B}"/>
              </a:ext>
            </a:extLst>
          </p:cNvPr>
          <p:cNvSpPr txBox="1"/>
          <p:nvPr/>
        </p:nvSpPr>
        <p:spPr>
          <a:xfrm>
            <a:off x="915357" y="2899675"/>
            <a:ext cx="4724041" cy="3693319"/>
          </a:xfrm>
          <a:prstGeom prst="rect">
            <a:avLst/>
          </a:prstGeom>
          <a:noFill/>
        </p:spPr>
        <p:txBody>
          <a:bodyPr wrap="square" lIns="91440" tIns="45720" rIns="91440" bIns="45720" anchor="t">
            <a:spAutoFit/>
          </a:bodyPr>
          <a:lstStyle/>
          <a:p>
            <a:pPr algn="just"/>
            <a:r>
              <a:rPr lang="en-US" dirty="0"/>
              <a:t>Structured training is essential for embedding sustainability into maritime operations. </a:t>
            </a:r>
            <a:endParaRPr lang="el-GR" dirty="0"/>
          </a:p>
          <a:p>
            <a:pPr algn="just"/>
            <a:r>
              <a:rPr lang="en-US"/>
              <a:t>Regular refresh courses keep crews updated on new </a:t>
            </a:r>
            <a:r>
              <a:rPr lang="en-US" dirty="0"/>
              <a:t>regulations, technologies, and best practices. </a:t>
            </a:r>
            <a:endParaRPr lang="el-GR"/>
          </a:p>
          <a:p>
            <a:pPr algn="just"/>
            <a:r>
              <a:rPr lang="en-US"/>
              <a:t>Clear procedures standardize how crew </a:t>
            </a:r>
            <a:r>
              <a:rPr lang="en-US" dirty="0"/>
              <a:t>members perform tasks like segregation, storage, and equipment maintenance. </a:t>
            </a:r>
            <a:endParaRPr lang="el-GR"/>
          </a:p>
          <a:p>
            <a:pPr algn="just"/>
            <a:r>
              <a:rPr lang="en-US"/>
              <a:t>Structured training </a:t>
            </a:r>
            <a:r>
              <a:rPr lang="en-US" dirty="0"/>
              <a:t>creates accountability and ensures that sustainability is not dependent on individual initiative but part of the vessel’s culture. Long‑term success requires ongoing education and leadership engagement.​</a:t>
            </a:r>
            <a:endParaRPr lang="el-GR">
              <a:ea typeface="Calibri"/>
              <a:cs typeface="Calibri"/>
            </a:endParaRPr>
          </a:p>
        </p:txBody>
      </p:sp>
      <p:pic>
        <p:nvPicPr>
          <p:cNvPr id="5" name="Εικόνα 4" descr="Εικόνα που περιέχει κείμενο, πινακίδα/σήμα, Σήμα οδικής κυκλοφορίας, σήμανση&#10;&#10;Το περιεχόμενο που δημιουργείται από ΑΙ μπορεί να μην είναι σωστό.">
            <a:extLst>
              <a:ext uri="{FF2B5EF4-FFF2-40B4-BE49-F238E27FC236}">
                <a16:creationId xmlns="" xmlns:a16="http://schemas.microsoft.com/office/drawing/2014/main" id="{60B7D33C-68AA-7FAC-BA4D-7031B53FC794}"/>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5856137" y="2067197"/>
            <a:ext cx="2507602" cy="4450582"/>
          </a:xfrm>
          <a:prstGeom prst="rect">
            <a:avLst/>
          </a:prstGeom>
        </p:spPr>
      </p:pic>
    </p:spTree>
    <p:extLst>
      <p:ext uri="{BB962C8B-B14F-4D97-AF65-F5344CB8AC3E}">
        <p14:creationId xmlns="" xmlns:p14="http://schemas.microsoft.com/office/powerpoint/2010/main" val="413463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C381719D-F9C0-7D49-5A47-C73A1D7BDA80}"/>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12D71C48-EDA2-1EA7-B2A6-8C989AACB8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8E823786-2178-8219-21A6-EA058EEDAFC9}"/>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464E4A45-FDB4-34BE-3974-6D38A96E69F9}"/>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ED715D1F-3984-1F17-E880-376D0A95A668}"/>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3E64CA99-728D-E902-7574-F8FBDA4C3561}"/>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51AC8D1B-9AB3-90D2-9F08-31ADF43163EE}"/>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6" name="Title 1">
            <a:extLst>
              <a:ext uri="{FF2B5EF4-FFF2-40B4-BE49-F238E27FC236}">
                <a16:creationId xmlns="" xmlns:a16="http://schemas.microsoft.com/office/drawing/2014/main" id="{8FCD3F07-EA26-41CE-BCC4-432D9018D847}"/>
              </a:ext>
            </a:extLst>
          </p:cNvPr>
          <p:cNvSpPr>
            <a:spLocks noGrp="1"/>
          </p:cNvSpPr>
          <p:nvPr/>
        </p:nvSpPr>
        <p:spPr>
          <a:xfrm>
            <a:off x="457200" y="1563660"/>
            <a:ext cx="8229600" cy="1143000"/>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9300" b="1" dirty="0"/>
              <a:t>Assessing Vessel‑</a:t>
            </a:r>
            <a:r>
              <a:rPr lang="en-US" sz="9300" b="1" dirty="0" err="1"/>
              <a:t>Specific</a:t>
            </a:r>
            <a:r>
              <a:rPr lang="en-US" sz="9300" b="1" dirty="0"/>
              <a:t> Needs and Sustainability Challenges</a:t>
            </a:r>
            <a:r>
              <a:rPr lang="en-US" dirty="0"/>
              <a:t/>
            </a:r>
            <a:br>
              <a:rPr lang="en-US" dirty="0"/>
            </a:br>
            <a:r>
              <a:rPr dirty="0"/>
              <a:t> </a:t>
            </a:r>
          </a:p>
        </p:txBody>
      </p:sp>
      <p:sp>
        <p:nvSpPr>
          <p:cNvPr id="9" name="TextBox 8">
            <a:extLst>
              <a:ext uri="{FF2B5EF4-FFF2-40B4-BE49-F238E27FC236}">
                <a16:creationId xmlns="" xmlns:a16="http://schemas.microsoft.com/office/drawing/2014/main" id="{6FC2D962-224F-A418-7220-D77D738E6189}"/>
              </a:ext>
            </a:extLst>
          </p:cNvPr>
          <p:cNvSpPr txBox="1"/>
          <p:nvPr/>
        </p:nvSpPr>
        <p:spPr>
          <a:xfrm>
            <a:off x="970280" y="3135678"/>
            <a:ext cx="7203440" cy="2585323"/>
          </a:xfrm>
          <a:prstGeom prst="rect">
            <a:avLst/>
          </a:prstGeom>
          <a:noFill/>
        </p:spPr>
        <p:txBody>
          <a:bodyPr wrap="square" lIns="91440" tIns="45720" rIns="91440" bIns="45720" anchor="t">
            <a:spAutoFit/>
          </a:bodyPr>
          <a:lstStyle/>
          <a:p>
            <a:pPr algn="just"/>
            <a:r>
              <a:rPr lang="en-US" sz="1800" b="0" i="0" u="none" strike="noStrike" dirty="0">
                <a:solidFill>
                  <a:srgbClr val="000000"/>
                </a:solidFill>
                <a:effectLst/>
                <a:latin typeface="Calibri"/>
                <a:ea typeface="Calibri"/>
                <a:cs typeface="Calibri"/>
              </a:rPr>
              <a:t>Different vessels face unique sustainability challenges. </a:t>
            </a:r>
            <a:endParaRPr lang="el-GR" dirty="0">
              <a:solidFill>
                <a:srgbClr val="000000"/>
              </a:solidFill>
              <a:latin typeface="Calibri"/>
              <a:ea typeface="Calibri"/>
              <a:cs typeface="Calibri"/>
            </a:endParaRPr>
          </a:p>
          <a:p>
            <a:pPr marL="285750" indent="-285750" algn="just">
              <a:buFont typeface="Arial"/>
              <a:buChar char="•"/>
            </a:pPr>
            <a:r>
              <a:rPr lang="en-US" sz="1800" b="1" i="0" u="none" strike="noStrike">
                <a:solidFill>
                  <a:srgbClr val="000000"/>
                </a:solidFill>
                <a:effectLst/>
                <a:latin typeface="Calibri"/>
                <a:ea typeface="Calibri"/>
                <a:cs typeface="Calibri"/>
              </a:rPr>
              <a:t>Cargo ships</a:t>
            </a:r>
            <a:r>
              <a:rPr lang="en-US" sz="1800" b="0" i="0" u="none" strike="noStrike">
                <a:solidFill>
                  <a:srgbClr val="000000"/>
                </a:solidFill>
                <a:effectLst/>
                <a:latin typeface="Calibri"/>
                <a:ea typeface="Calibri"/>
                <a:cs typeface="Calibri"/>
              </a:rPr>
              <a:t> require </a:t>
            </a:r>
            <a:r>
              <a:rPr lang="en-US" sz="1800" b="0" i="0" u="none" strike="noStrike" dirty="0">
                <a:solidFill>
                  <a:srgbClr val="000000"/>
                </a:solidFill>
                <a:effectLst/>
                <a:latin typeface="Calibri"/>
                <a:ea typeface="Calibri"/>
                <a:cs typeface="Calibri"/>
              </a:rPr>
              <a:t>long‑term provisioning strategies and efficient waste reduction systems. </a:t>
            </a:r>
            <a:endParaRPr lang="el-GR">
              <a:solidFill>
                <a:srgbClr val="000000"/>
              </a:solidFill>
              <a:latin typeface="Calibri"/>
              <a:ea typeface="Calibri"/>
              <a:cs typeface="Calibri"/>
            </a:endParaRPr>
          </a:p>
          <a:p>
            <a:pPr marL="285750" indent="-285750" algn="just">
              <a:buFont typeface="Arial"/>
              <a:buChar char="•"/>
            </a:pPr>
            <a:r>
              <a:rPr lang="en-US" sz="1800" b="1" i="0" u="none" strike="noStrike">
                <a:solidFill>
                  <a:srgbClr val="000000"/>
                </a:solidFill>
                <a:effectLst/>
                <a:latin typeface="Calibri"/>
                <a:ea typeface="Calibri"/>
                <a:cs typeface="Calibri"/>
              </a:rPr>
              <a:t>Cruise ships</a:t>
            </a:r>
            <a:r>
              <a:rPr lang="en-US" sz="1800" b="0" i="0" u="none" strike="noStrike">
                <a:solidFill>
                  <a:srgbClr val="000000"/>
                </a:solidFill>
                <a:effectLst/>
                <a:latin typeface="Calibri"/>
                <a:ea typeface="Calibri"/>
                <a:cs typeface="Calibri"/>
              </a:rPr>
              <a:t> manage high‑volume food service and must optimize recycling </a:t>
            </a:r>
            <a:r>
              <a:rPr lang="en-US" sz="1800" b="0" i="0" u="none" strike="noStrike" dirty="0">
                <a:solidFill>
                  <a:srgbClr val="000000"/>
                </a:solidFill>
                <a:effectLst/>
                <a:latin typeface="Calibri"/>
                <a:ea typeface="Calibri"/>
                <a:cs typeface="Calibri"/>
              </a:rPr>
              <a:t>and energy use. </a:t>
            </a:r>
            <a:endParaRPr lang="el-GR">
              <a:solidFill>
                <a:srgbClr val="000000"/>
              </a:solidFill>
              <a:latin typeface="Calibri"/>
              <a:ea typeface="Calibri"/>
              <a:cs typeface="Calibri"/>
            </a:endParaRPr>
          </a:p>
          <a:p>
            <a:pPr marL="285750" indent="-285750" algn="just">
              <a:buFont typeface="Arial"/>
              <a:buChar char="•"/>
            </a:pPr>
            <a:r>
              <a:rPr lang="en-US" sz="1800" b="1" i="0" u="none" strike="noStrike">
                <a:solidFill>
                  <a:srgbClr val="000000"/>
                </a:solidFill>
                <a:effectLst/>
                <a:latin typeface="Calibri"/>
                <a:ea typeface="Calibri"/>
                <a:cs typeface="Calibri"/>
              </a:rPr>
              <a:t>Military vessels</a:t>
            </a:r>
            <a:r>
              <a:rPr lang="en-US" sz="1800" b="0" i="0" u="none" strike="noStrike">
                <a:solidFill>
                  <a:srgbClr val="000000"/>
                </a:solidFill>
                <a:effectLst/>
                <a:latin typeface="Calibri"/>
                <a:ea typeface="Calibri"/>
                <a:cs typeface="Calibri"/>
              </a:rPr>
              <a:t> operate under stricter resource constraints </a:t>
            </a:r>
            <a:r>
              <a:rPr lang="en-US" sz="1800" b="0" i="0" u="none" strike="noStrike" dirty="0">
                <a:solidFill>
                  <a:srgbClr val="000000"/>
                </a:solidFill>
                <a:effectLst/>
                <a:latin typeface="Calibri"/>
                <a:ea typeface="Calibri"/>
                <a:cs typeface="Calibri"/>
              </a:rPr>
              <a:t>and handle hazardous materials more frequently. </a:t>
            </a:r>
            <a:endParaRPr lang="el-GR">
              <a:solidFill>
                <a:srgbClr val="000000"/>
              </a:solidFill>
              <a:latin typeface="Calibri"/>
              <a:ea typeface="Calibri"/>
              <a:cs typeface="Calibri"/>
            </a:endParaRPr>
          </a:p>
          <a:p>
            <a:pPr algn="just"/>
            <a:r>
              <a:rPr lang="en-US" sz="1800" b="1" i="0" u="none" strike="noStrike">
                <a:solidFill>
                  <a:srgbClr val="000000"/>
                </a:solidFill>
                <a:effectLst/>
                <a:latin typeface="Calibri"/>
                <a:ea typeface="Calibri"/>
                <a:cs typeface="Calibri"/>
              </a:rPr>
              <a:t>A comprehensive needs assessment </a:t>
            </a:r>
            <a:r>
              <a:rPr lang="en-US" sz="1800" b="1" i="0" u="none" strike="noStrike" dirty="0">
                <a:solidFill>
                  <a:srgbClr val="000000"/>
                </a:solidFill>
                <a:effectLst/>
                <a:latin typeface="Calibri"/>
                <a:ea typeface="Calibri"/>
                <a:cs typeface="Calibri"/>
              </a:rPr>
              <a:t>identifies gaps, risks, and priorities for </a:t>
            </a:r>
            <a:r>
              <a:rPr lang="en-US" sz="1800" b="1" i="0" u="none" strike="noStrike">
                <a:solidFill>
                  <a:srgbClr val="000000"/>
                </a:solidFill>
                <a:effectLst/>
                <a:latin typeface="Calibri"/>
                <a:ea typeface="Calibri"/>
                <a:cs typeface="Calibri"/>
              </a:rPr>
              <a:t>each vessel type. </a:t>
            </a:r>
            <a:endParaRPr lang="en-US" b="1">
              <a:latin typeface="Calibri"/>
              <a:ea typeface="Calibri"/>
              <a:cs typeface="Calibri"/>
            </a:endParaRPr>
          </a:p>
        </p:txBody>
      </p:sp>
    </p:spTree>
    <p:extLst>
      <p:ext uri="{BB962C8B-B14F-4D97-AF65-F5344CB8AC3E}">
        <p14:creationId xmlns="" xmlns:p14="http://schemas.microsoft.com/office/powerpoint/2010/main" val="60060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C381719D-F9C0-7D49-5A47-C73A1D7BDA80}"/>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12D71C48-EDA2-1EA7-B2A6-8C989AACB8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8E823786-2178-8219-21A6-EA058EEDAFC9}"/>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464E4A45-FDB4-34BE-3974-6D38A96E69F9}"/>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ED715D1F-3984-1F17-E880-376D0A95A668}"/>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3E64CA99-728D-E902-7574-F8FBDA4C3561}"/>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51AC8D1B-9AB3-90D2-9F08-31ADF43163EE}"/>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6" name="Title 1">
            <a:extLst>
              <a:ext uri="{FF2B5EF4-FFF2-40B4-BE49-F238E27FC236}">
                <a16:creationId xmlns="" xmlns:a16="http://schemas.microsoft.com/office/drawing/2014/main" id="{4910775C-A21A-3BB0-FFFC-6D9C0BE8991C}"/>
              </a:ext>
            </a:extLst>
          </p:cNvPr>
          <p:cNvSpPr>
            <a:spLocks noGrp="1"/>
          </p:cNvSpPr>
          <p:nvPr/>
        </p:nvSpPr>
        <p:spPr>
          <a:xfrm>
            <a:off x="457200" y="1537005"/>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11200" b="1" dirty="0"/>
              <a:t>Three‑</a:t>
            </a:r>
            <a:r>
              <a:rPr lang="en-US" sz="11200" b="1" dirty="0" err="1"/>
              <a:t>Module</a:t>
            </a:r>
            <a:r>
              <a:rPr lang="en-US" sz="11200" b="1" dirty="0"/>
              <a:t> Structure for </a:t>
            </a:r>
            <a:endParaRPr lang="en-US" sz="11200" b="1" dirty="0" smtClean="0"/>
          </a:p>
          <a:p>
            <a:r>
              <a:rPr lang="en-US" sz="11200" b="1" dirty="0" smtClean="0"/>
              <a:t>Effective </a:t>
            </a:r>
            <a:r>
              <a:rPr lang="en-US" sz="11200" b="1" dirty="0"/>
              <a:t>Sustainability Training</a:t>
            </a:r>
            <a:br>
              <a:rPr lang="en-US" sz="11200" b="1" dirty="0"/>
            </a:br>
            <a:endParaRPr b="1" dirty="0"/>
          </a:p>
        </p:txBody>
      </p:sp>
      <p:sp>
        <p:nvSpPr>
          <p:cNvPr id="10" name="TextBox 9">
            <a:extLst>
              <a:ext uri="{FF2B5EF4-FFF2-40B4-BE49-F238E27FC236}">
                <a16:creationId xmlns="" xmlns:a16="http://schemas.microsoft.com/office/drawing/2014/main" id="{63EE36AC-95C6-AFE5-56C0-F77934F30B6F}"/>
              </a:ext>
            </a:extLst>
          </p:cNvPr>
          <p:cNvSpPr txBox="1"/>
          <p:nvPr/>
        </p:nvSpPr>
        <p:spPr>
          <a:xfrm>
            <a:off x="614154" y="2555108"/>
            <a:ext cx="7670800" cy="3416320"/>
          </a:xfrm>
          <a:prstGeom prst="rect">
            <a:avLst/>
          </a:prstGeom>
          <a:noFill/>
        </p:spPr>
        <p:txBody>
          <a:bodyPr wrap="square" lIns="91440" tIns="45720" rIns="91440" bIns="45720" anchor="t">
            <a:spAutoFit/>
          </a:bodyPr>
          <a:lstStyle/>
          <a:p>
            <a:pPr algn="just"/>
            <a:r>
              <a:rPr lang="en-US" dirty="0"/>
              <a:t>A sustainability training </a:t>
            </a:r>
            <a:r>
              <a:rPr lang="en-US" err="1"/>
              <a:t>programme</a:t>
            </a:r>
            <a:r>
              <a:rPr lang="en-US" dirty="0"/>
              <a:t> for future sustainable operations can be structured into three key modules: ​</a:t>
            </a:r>
          </a:p>
          <a:p>
            <a:pPr algn="just"/>
            <a:endParaRPr lang="en-US" dirty="0"/>
          </a:p>
          <a:p>
            <a:pPr algn="just"/>
            <a:r>
              <a:rPr lang="en-US" dirty="0"/>
              <a:t>(1) Food Safety and Sustainable Sourcing, ​</a:t>
            </a:r>
          </a:p>
          <a:p>
            <a:pPr algn="just"/>
            <a:endParaRPr lang="en-US" dirty="0"/>
          </a:p>
          <a:p>
            <a:pPr algn="just"/>
            <a:r>
              <a:rPr lang="en-US" dirty="0"/>
              <a:t>(2) Waste Management and Recycling, and ​</a:t>
            </a:r>
          </a:p>
          <a:p>
            <a:pPr algn="just"/>
            <a:endParaRPr lang="en-US" dirty="0"/>
          </a:p>
          <a:p>
            <a:pPr algn="just"/>
            <a:r>
              <a:rPr lang="en-US" dirty="0"/>
              <a:t>(3) Energy and Water Efficiency. ​</a:t>
            </a:r>
          </a:p>
          <a:p>
            <a:pPr algn="just"/>
            <a:endParaRPr lang="en-US" dirty="0"/>
          </a:p>
          <a:p>
            <a:pPr algn="just"/>
            <a:r>
              <a:rPr lang="en-US" dirty="0"/>
              <a:t>Each module should combine theory, hands‑on practice, and scenario‑based learning to reinforce skills. Evaluations, feedback sessions, and documentation </a:t>
            </a:r>
            <a:r>
              <a:rPr lang="en-US"/>
              <a:t>ensure continuous improvement. </a:t>
            </a:r>
            <a:endParaRPr lang="en-US">
              <a:ea typeface="Calibri"/>
              <a:cs typeface="Calibri"/>
            </a:endParaRPr>
          </a:p>
        </p:txBody>
      </p:sp>
    </p:spTree>
    <p:extLst>
      <p:ext uri="{BB962C8B-B14F-4D97-AF65-F5344CB8AC3E}">
        <p14:creationId xmlns="" xmlns:p14="http://schemas.microsoft.com/office/powerpoint/2010/main" val="193777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C381719D-F9C0-7D49-5A47-C73A1D7BDA80}"/>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12D71C48-EDA2-1EA7-B2A6-8C989AACB8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8E823786-2178-8219-21A6-EA058EEDAFC9}"/>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464E4A45-FDB4-34BE-3974-6D38A96E69F9}"/>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ED715D1F-3984-1F17-E880-376D0A95A668}"/>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3E64CA99-728D-E902-7574-F8FBDA4C3561}"/>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51AC8D1B-9AB3-90D2-9F08-31ADF43163EE}"/>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3" name="Title 1">
            <a:extLst>
              <a:ext uri="{FF2B5EF4-FFF2-40B4-BE49-F238E27FC236}">
                <a16:creationId xmlns="" xmlns:a16="http://schemas.microsoft.com/office/drawing/2014/main" id="{E18F432E-D489-35ED-3F41-8082BCDC4BB9}"/>
              </a:ext>
            </a:extLst>
          </p:cNvPr>
          <p:cNvSpPr>
            <a:spLocks noGrp="1"/>
          </p:cNvSpPr>
          <p:nvPr/>
        </p:nvSpPr>
        <p:spPr>
          <a:xfrm>
            <a:off x="334754" y="1775843"/>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sz="3200" dirty="0"/>
              <a:t> </a:t>
            </a:r>
            <a:r>
              <a:rPr lang="en-US" sz="3200" b="1" dirty="0"/>
              <a:t>Monitoring and Continuous Improvement</a:t>
            </a:r>
            <a:endParaRPr sz="3200" b="1" dirty="0"/>
          </a:p>
        </p:txBody>
      </p:sp>
      <p:sp>
        <p:nvSpPr>
          <p:cNvPr id="6" name="TextBox 5">
            <a:extLst>
              <a:ext uri="{FF2B5EF4-FFF2-40B4-BE49-F238E27FC236}">
                <a16:creationId xmlns="" xmlns:a16="http://schemas.microsoft.com/office/drawing/2014/main" id="{96F77A43-EA96-C9E9-C543-46922FDBB73B}"/>
              </a:ext>
            </a:extLst>
          </p:cNvPr>
          <p:cNvSpPr txBox="1"/>
          <p:nvPr/>
        </p:nvSpPr>
        <p:spPr>
          <a:xfrm>
            <a:off x="517519" y="2547872"/>
            <a:ext cx="4330084" cy="4801314"/>
          </a:xfrm>
          <a:prstGeom prst="rect">
            <a:avLst/>
          </a:prstGeom>
          <a:noFill/>
        </p:spPr>
        <p:txBody>
          <a:bodyPr wrap="square">
            <a:spAutoFit/>
          </a:bodyPr>
          <a:lstStyle/>
          <a:p>
            <a:pPr algn="just"/>
            <a:r>
              <a:rPr lang="en-US" dirty="0"/>
              <a:t>Monitoring is essential for transforming sustainability practices into measurable operational results. This slide introduces how shipboard galleys can track waste, energy use, water consumption, and compliance indicators to support evidence-based decision-making. Monitoring allows crew to identify inefficiencies, confirm progress, and align daily activities with company goals. A structured monitoring system includes data collection, performance analysis, routine reporting, and continuous refinement of procedures. By integrating monitoring into everyday galley operations, ships build long-term sustainability culture and ensure accountability.​</a:t>
            </a:r>
            <a:endParaRPr lang="el-GR" dirty="0"/>
          </a:p>
        </p:txBody>
      </p:sp>
      <p:pic>
        <p:nvPicPr>
          <p:cNvPr id="7" name="Εικόνα 6" descr="Εικόνα που περιέχει κείμενο, στιγμιότυπο οθόνης, γραμματοσειρά, λογότυπο&#10;&#10;Το περιεχόμενο που δημιουργείται από ΑΙ μπορεί να μην είναι σωστό.">
            <a:extLst>
              <a:ext uri="{FF2B5EF4-FFF2-40B4-BE49-F238E27FC236}">
                <a16:creationId xmlns="" xmlns:a16="http://schemas.microsoft.com/office/drawing/2014/main" id="{B8692CD2-EB23-F585-2AF6-F10DECD48B2D}"/>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4862373" y="2542588"/>
            <a:ext cx="4124419" cy="4315412"/>
          </a:xfrm>
          <a:prstGeom prst="rect">
            <a:avLst/>
          </a:prstGeom>
        </p:spPr>
      </p:pic>
      <p:sp>
        <p:nvSpPr>
          <p:cNvPr id="8" name="TextBox 7">
            <a:extLst>
              <a:ext uri="{FF2B5EF4-FFF2-40B4-BE49-F238E27FC236}">
                <a16:creationId xmlns="" xmlns:a16="http://schemas.microsoft.com/office/drawing/2014/main" id="{2E3CFB60-71B6-804A-0D4E-97AEC789951D}"/>
              </a:ext>
            </a:extLst>
          </p:cNvPr>
          <p:cNvSpPr txBox="1"/>
          <p:nvPr/>
        </p:nvSpPr>
        <p:spPr>
          <a:xfrm>
            <a:off x="8990490" y="7200653"/>
            <a:ext cx="6477000" cy="317500"/>
          </a:xfrm>
          <a:prstGeom prst="rect">
            <a:avLst/>
          </a:prstGeom>
        </p:spPr>
        <p:txBody>
          <a:bodyPr>
            <a:normAutofit fontScale="92500" lnSpcReduction="20000"/>
          </a:bodyPr>
          <a:lstStyle/>
          <a:p>
            <a:r>
              <a:rPr lang="en-US"/>
              <a:t>ThePhoto από τον PhotoAuthor έχει άδεια χρήσης του CCYYSA.</a:t>
            </a:r>
          </a:p>
        </p:txBody>
      </p:sp>
    </p:spTree>
    <p:extLst>
      <p:ext uri="{BB962C8B-B14F-4D97-AF65-F5344CB8AC3E}">
        <p14:creationId xmlns="" xmlns:p14="http://schemas.microsoft.com/office/powerpoint/2010/main" val="359663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C381719D-F9C0-7D49-5A47-C73A1D7BDA80}"/>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 xmlns:a16="http://schemas.microsoft.com/office/drawing/2014/main" id="{12D71C48-EDA2-1EA7-B2A6-8C989AACB80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 xmlns:a16="http://schemas.microsoft.com/office/drawing/2014/main" id="{8E823786-2178-8219-21A6-EA058EEDAFC9}"/>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7" name="Picture 26">
            <a:extLst>
              <a:ext uri="{FF2B5EF4-FFF2-40B4-BE49-F238E27FC236}">
                <a16:creationId xmlns="" xmlns:a16="http://schemas.microsoft.com/office/drawing/2014/main" id="{464E4A45-FDB4-34BE-3974-6D38A96E69F9}"/>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8" name="Picture 27">
            <a:extLst>
              <a:ext uri="{FF2B5EF4-FFF2-40B4-BE49-F238E27FC236}">
                <a16:creationId xmlns="" xmlns:a16="http://schemas.microsoft.com/office/drawing/2014/main" id="{ED715D1F-3984-1F17-E880-376D0A95A668}"/>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 xmlns:a16="http://schemas.microsoft.com/office/drawing/2014/main" id="{3E64CA99-728D-E902-7574-F8FBDA4C3561}"/>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30" name="Picture 29">
            <a:extLst>
              <a:ext uri="{FF2B5EF4-FFF2-40B4-BE49-F238E27FC236}">
                <a16:creationId xmlns="" xmlns:a16="http://schemas.microsoft.com/office/drawing/2014/main" id="{51AC8D1B-9AB3-90D2-9F08-31ADF43163EE}"/>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8282ED92-5ADB-7F44-ACDE-CE732DC7B175}"/>
              </a:ext>
            </a:extLst>
          </p:cNvPr>
          <p:cNvSpPr>
            <a:spLocks noGrp="1"/>
          </p:cNvSpPr>
          <p:nvPr/>
        </p:nvSpPr>
        <p:spPr>
          <a:xfrm>
            <a:off x="457200" y="1443635"/>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b="1" dirty="0"/>
              <a:t>Why Monitoring Matters in Galley Sustainability</a:t>
            </a:r>
            <a:br>
              <a:rPr lang="en-US" b="1" dirty="0"/>
            </a:br>
            <a:r>
              <a:rPr b="1" dirty="0"/>
              <a:t> </a:t>
            </a:r>
          </a:p>
        </p:txBody>
      </p:sp>
      <p:sp>
        <p:nvSpPr>
          <p:cNvPr id="10" name="TextBox 9">
            <a:extLst>
              <a:ext uri="{FF2B5EF4-FFF2-40B4-BE49-F238E27FC236}">
                <a16:creationId xmlns="" xmlns:a16="http://schemas.microsoft.com/office/drawing/2014/main" id="{A25DA677-6B6C-8CE8-7C78-DADA74B47DF2}"/>
              </a:ext>
            </a:extLst>
          </p:cNvPr>
          <p:cNvSpPr txBox="1"/>
          <p:nvPr/>
        </p:nvSpPr>
        <p:spPr>
          <a:xfrm>
            <a:off x="455916" y="2229254"/>
            <a:ext cx="4727094" cy="3693319"/>
          </a:xfrm>
          <a:prstGeom prst="rect">
            <a:avLst/>
          </a:prstGeom>
          <a:noFill/>
        </p:spPr>
        <p:txBody>
          <a:bodyPr wrap="square" lIns="91440" tIns="45720" rIns="91440" bIns="45720" anchor="t">
            <a:spAutoFit/>
          </a:bodyPr>
          <a:lstStyle/>
          <a:p>
            <a:pPr algn="just"/>
            <a:r>
              <a:rPr lang="en-US" dirty="0"/>
              <a:t>Monitoring provides objective insight into resource use, waste patterns, and crew performance. </a:t>
            </a:r>
            <a:endParaRPr lang="el-GR" dirty="0"/>
          </a:p>
          <a:p>
            <a:pPr algn="just"/>
            <a:r>
              <a:rPr lang="en-US" dirty="0"/>
              <a:t>By tracking </a:t>
            </a:r>
            <a:r>
              <a:rPr lang="en-US" b="1" dirty="0"/>
              <a:t>key indicators</a:t>
            </a:r>
            <a:r>
              <a:rPr lang="en-US" dirty="0"/>
              <a:t>—such as food waste per meal or kWh consumption per cooking cycle—crews can pinpoint where improvements are needed. </a:t>
            </a:r>
            <a:endParaRPr lang="el-GR" dirty="0"/>
          </a:p>
          <a:p>
            <a:pPr algn="just"/>
            <a:r>
              <a:rPr lang="en-US" dirty="0"/>
              <a:t>Monitoring also helps avoid fines, improve audits, and support transparent reporting. </a:t>
            </a:r>
            <a:endParaRPr lang="el-GR" dirty="0">
              <a:ea typeface="Calibri"/>
              <a:cs typeface="Calibri"/>
            </a:endParaRPr>
          </a:p>
          <a:p>
            <a:pPr algn="just"/>
            <a:r>
              <a:rPr lang="en-US" dirty="0"/>
              <a:t>When data is shared with galley teams, it motivates behavioral change and empowers crews to engage in problem-solving and innovation.​</a:t>
            </a:r>
            <a:endParaRPr lang="el-GR" dirty="0">
              <a:ea typeface="Calibri"/>
              <a:cs typeface="Calibri"/>
            </a:endParaRPr>
          </a:p>
        </p:txBody>
      </p:sp>
    </p:spTree>
    <p:extLst>
      <p:ext uri="{BB962C8B-B14F-4D97-AF65-F5344CB8AC3E}">
        <p14:creationId xmlns="" xmlns:p14="http://schemas.microsoft.com/office/powerpoint/2010/main" val="420311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EC659298-F00E-C160-AC98-57C2AB9D9A27}"/>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3918D063-6CD9-818F-0B92-D5AA466AA41D}"/>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35676861-8818-6076-3817-BD6BF0AC64A2}"/>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D839E2EA-BDC9-72FD-E8CC-CA7F0BF6A86D}"/>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E398C495-6DFD-9F72-3738-E70E7F8260C5}"/>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D1E3FE27-5F93-FDAA-872B-010CFBF4BDA4}"/>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2D5DFBE6-7AA2-C609-8643-5DC4E9AA1BB9}"/>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ECB5E319-9B81-9AA2-B4B1-BA5AEED2EAF6}"/>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2187CFDC-AFE9-6E77-2719-6F6BA26050A7}"/>
              </a:ext>
            </a:extLst>
          </p:cNvPr>
          <p:cNvSpPr>
            <a:spLocks noGrp="1"/>
          </p:cNvSpPr>
          <p:nvPr/>
        </p:nvSpPr>
        <p:spPr>
          <a:xfrm>
            <a:off x="334754" y="1517811"/>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b="1" dirty="0"/>
              <a:t/>
            </a:r>
            <a:br>
              <a:rPr lang="en-US" sz="5300" b="1" dirty="0"/>
            </a:br>
            <a:r>
              <a:rPr lang="en-US" sz="5300" b="1" dirty="0"/>
              <a:t>Key Performance Indicators (KPIs) for Maritime Galleys</a:t>
            </a:r>
            <a:r>
              <a:rPr lang="en-US" dirty="0"/>
              <a:t/>
            </a:r>
            <a:br>
              <a:rPr lang="en-US" dirty="0"/>
            </a:br>
            <a:r>
              <a:rPr dirty="0"/>
              <a:t> </a:t>
            </a:r>
          </a:p>
        </p:txBody>
      </p:sp>
      <p:sp>
        <p:nvSpPr>
          <p:cNvPr id="9" name="TextBox 8">
            <a:extLst>
              <a:ext uri="{FF2B5EF4-FFF2-40B4-BE49-F238E27FC236}">
                <a16:creationId xmlns="" xmlns:a16="http://schemas.microsoft.com/office/drawing/2014/main" id="{CB52B936-EC24-B28A-BBB2-727BFEF63A7E}"/>
              </a:ext>
            </a:extLst>
          </p:cNvPr>
          <p:cNvSpPr txBox="1"/>
          <p:nvPr/>
        </p:nvSpPr>
        <p:spPr>
          <a:xfrm>
            <a:off x="1003841" y="3321371"/>
            <a:ext cx="6705704" cy="3139321"/>
          </a:xfrm>
          <a:prstGeom prst="rect">
            <a:avLst/>
          </a:prstGeom>
          <a:noFill/>
        </p:spPr>
        <p:txBody>
          <a:bodyPr wrap="square" lIns="91440" tIns="45720" rIns="91440" bIns="45720" anchor="t">
            <a:spAutoFit/>
          </a:bodyPr>
          <a:lstStyle/>
          <a:p>
            <a:pPr algn="just"/>
            <a:r>
              <a:rPr lang="en-US" dirty="0"/>
              <a:t>KPIs allow crews to measure and evaluate sustainability performance. Useful KPIs include: </a:t>
            </a:r>
            <a:endParaRPr lang="el-GR" dirty="0"/>
          </a:p>
          <a:p>
            <a:pPr marL="285750" indent="-285750" algn="just">
              <a:buFont typeface="Arial"/>
              <a:buChar char="•"/>
            </a:pPr>
            <a:r>
              <a:rPr lang="en-US"/>
              <a:t>kilograms of food waste per week, </a:t>
            </a:r>
            <a:endParaRPr lang="el-GR">
              <a:ea typeface="Calibri" panose="020F0502020204030204"/>
              <a:cs typeface="Calibri" panose="020F0502020204030204"/>
            </a:endParaRPr>
          </a:p>
          <a:p>
            <a:pPr marL="285750" indent="-285750" algn="just">
              <a:buFont typeface="Arial"/>
              <a:buChar char="•"/>
            </a:pPr>
            <a:r>
              <a:rPr lang="en-US"/>
              <a:t>percentage of recycled </a:t>
            </a:r>
            <a:r>
              <a:rPr lang="en-US" dirty="0"/>
              <a:t>waste, </a:t>
            </a:r>
            <a:endParaRPr lang="el-GR">
              <a:ea typeface="Calibri" panose="020F0502020204030204"/>
              <a:cs typeface="Calibri" panose="020F0502020204030204"/>
            </a:endParaRPr>
          </a:p>
          <a:p>
            <a:pPr marL="285750" indent="-285750" algn="just">
              <a:buFont typeface="Arial"/>
              <a:buChar char="•"/>
            </a:pPr>
            <a:r>
              <a:rPr lang="en-US"/>
              <a:t>water consumption per person per day, </a:t>
            </a:r>
            <a:endParaRPr lang="el-GR"/>
          </a:p>
          <a:p>
            <a:pPr marL="285750" indent="-285750" algn="just">
              <a:buFont typeface="Arial"/>
              <a:buChar char="•"/>
            </a:pPr>
            <a:r>
              <a:rPr lang="en-US"/>
              <a:t>energy per meal prepared. </a:t>
            </a:r>
            <a:endParaRPr lang="el-GR">
              <a:ea typeface="Calibri" panose="020F0502020204030204"/>
              <a:cs typeface="Calibri" panose="020F0502020204030204"/>
            </a:endParaRPr>
          </a:p>
          <a:p>
            <a:pPr algn="just"/>
            <a:r>
              <a:rPr lang="en-US"/>
              <a:t>These indicators highlight trends, reveal </a:t>
            </a:r>
            <a:r>
              <a:rPr lang="en-US" dirty="0"/>
              <a:t>problem areas, and track the impact of training and new technologies. Effective KPIs are measurable, realistic, time-bound, and linked to operational goals. Crew participation in KPI setting enhances ownership and helps integrate sustainability into daily routines.</a:t>
            </a:r>
            <a:endParaRPr lang="el-GR">
              <a:ea typeface="Calibri"/>
              <a:cs typeface="Calibri"/>
            </a:endParaRPr>
          </a:p>
        </p:txBody>
      </p:sp>
    </p:spTree>
    <p:extLst>
      <p:ext uri="{BB962C8B-B14F-4D97-AF65-F5344CB8AC3E}">
        <p14:creationId xmlns="" xmlns:p14="http://schemas.microsoft.com/office/powerpoint/2010/main" val="3260430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EC659298-F00E-C160-AC98-57C2AB9D9A27}"/>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3918D063-6CD9-818F-0B92-D5AA466AA41D}"/>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35676861-8818-6076-3817-BD6BF0AC64A2}"/>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D839E2EA-BDC9-72FD-E8CC-CA7F0BF6A86D}"/>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E398C495-6DFD-9F72-3738-E70E7F8260C5}"/>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D1E3FE27-5F93-FDAA-872B-010CFBF4BDA4}"/>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2D5DFBE6-7AA2-C609-8643-5DC4E9AA1BB9}"/>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ECB5E319-9B81-9AA2-B4B1-BA5AEED2EAF6}"/>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DF79FC10-3AA3-E413-C600-318FB7DF89CF}"/>
              </a:ext>
            </a:extLst>
          </p:cNvPr>
          <p:cNvSpPr>
            <a:spLocks noGrp="1"/>
          </p:cNvSpPr>
          <p:nvPr/>
        </p:nvSpPr>
        <p:spPr>
          <a:xfrm>
            <a:off x="334754" y="1517811"/>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6200" b="1" dirty="0"/>
              <a:t>Digital Tools and Smart Technologies for Monitoring</a:t>
            </a:r>
            <a:r>
              <a:rPr lang="en-US" dirty="0"/>
              <a:t/>
            </a:r>
            <a:br>
              <a:rPr lang="en-US" dirty="0"/>
            </a:br>
            <a:endParaRPr dirty="0"/>
          </a:p>
        </p:txBody>
      </p:sp>
      <p:sp>
        <p:nvSpPr>
          <p:cNvPr id="9" name="TextBox 8">
            <a:extLst>
              <a:ext uri="{FF2B5EF4-FFF2-40B4-BE49-F238E27FC236}">
                <a16:creationId xmlns="" xmlns:a16="http://schemas.microsoft.com/office/drawing/2014/main" id="{983AAFEA-ED8A-8C98-4913-9C81DB1C2059}"/>
              </a:ext>
            </a:extLst>
          </p:cNvPr>
          <p:cNvSpPr txBox="1"/>
          <p:nvPr/>
        </p:nvSpPr>
        <p:spPr>
          <a:xfrm>
            <a:off x="787400" y="2825014"/>
            <a:ext cx="7569200" cy="2862322"/>
          </a:xfrm>
          <a:prstGeom prst="rect">
            <a:avLst/>
          </a:prstGeom>
          <a:noFill/>
        </p:spPr>
        <p:txBody>
          <a:bodyPr wrap="square" lIns="91440" tIns="45720" rIns="91440" bIns="45720" anchor="t">
            <a:spAutoFit/>
          </a:bodyPr>
          <a:lstStyle/>
          <a:p>
            <a:pPr algn="just"/>
            <a:r>
              <a:rPr lang="en-US" dirty="0"/>
              <a:t>Modern vessels use digital dashboards, smart meters, AI-driven stock systems, and IoT sensors to measure sustainability metrics. </a:t>
            </a:r>
            <a:endParaRPr lang="el-GR" dirty="0"/>
          </a:p>
          <a:p>
            <a:pPr algn="just"/>
            <a:r>
              <a:rPr lang="en-US"/>
              <a:t>These technologies provide </a:t>
            </a:r>
            <a:r>
              <a:rPr lang="en-US" dirty="0"/>
              <a:t>real-time data on temperature fluctuations, energy consumption, water usage, and waste levels. </a:t>
            </a:r>
            <a:endParaRPr lang="el-GR"/>
          </a:p>
          <a:p>
            <a:pPr algn="just"/>
            <a:r>
              <a:rPr lang="en-US"/>
              <a:t>Automated alerts notify crew </a:t>
            </a:r>
            <a:r>
              <a:rPr lang="en-US" dirty="0"/>
              <a:t>when consumption exceeds targets or equipment malfunctions. </a:t>
            </a:r>
            <a:endParaRPr lang="el-GR"/>
          </a:p>
          <a:p>
            <a:pPr algn="just"/>
            <a:r>
              <a:rPr lang="en-US"/>
              <a:t>Digital tools reduce manual workload, improve accuracy, and </a:t>
            </a:r>
            <a:r>
              <a:rPr lang="en-US" dirty="0"/>
              <a:t>support predictive maintenance. </a:t>
            </a:r>
            <a:endParaRPr lang="el-GR"/>
          </a:p>
          <a:p>
            <a:pPr algn="just"/>
            <a:r>
              <a:rPr lang="en-US"/>
              <a:t>Training ensures crew interpret data correctly and use </a:t>
            </a:r>
            <a:r>
              <a:rPr lang="en-US" dirty="0"/>
              <a:t>it to optimize galley operations.</a:t>
            </a:r>
            <a:endParaRPr lang="el-GR">
              <a:ea typeface="Calibri"/>
              <a:cs typeface="Calibri"/>
            </a:endParaRPr>
          </a:p>
        </p:txBody>
      </p:sp>
    </p:spTree>
    <p:extLst>
      <p:ext uri="{BB962C8B-B14F-4D97-AF65-F5344CB8AC3E}">
        <p14:creationId xmlns="" xmlns:p14="http://schemas.microsoft.com/office/powerpoint/2010/main" val="56590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18" name="Picture 17">
            <a:extLst>
              <a:ext uri="{FF2B5EF4-FFF2-40B4-BE49-F238E27FC236}">
                <a16:creationId xmlns="" xmlns:a16="http://schemas.microsoft.com/office/drawing/2014/main" id="{A963229A-E8BE-8801-D027-3F5C8D9619A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 xmlns:a16="http://schemas.microsoft.com/office/drawing/2014/main" id="{151A0662-2225-F5BD-60BC-F97042F8A3FE}"/>
              </a:ext>
            </a:extLst>
          </p:cNvPr>
          <p:cNvPicPr>
            <a:picLocks noChangeAspect="1"/>
          </p:cNvPicPr>
          <p:nvPr/>
        </p:nvPicPr>
        <p:blipFill>
          <a:blip r:embed="rId4" cstate="print"/>
          <a:stretch>
            <a:fillRect/>
          </a:stretch>
        </p:blipFill>
        <p:spPr>
          <a:xfrm>
            <a:off x="4910225" y="63663"/>
            <a:ext cx="629555" cy="637524"/>
          </a:xfrm>
          <a:prstGeom prst="rect">
            <a:avLst/>
          </a:prstGeom>
        </p:spPr>
      </p:pic>
      <p:pic>
        <p:nvPicPr>
          <p:cNvPr id="20" name="Picture 19">
            <a:extLst>
              <a:ext uri="{FF2B5EF4-FFF2-40B4-BE49-F238E27FC236}">
                <a16:creationId xmlns="" xmlns:a16="http://schemas.microsoft.com/office/drawing/2014/main" id="{A2695C1C-6F36-EC6D-C5C1-4426212D4F63}"/>
              </a:ext>
            </a:extLst>
          </p:cNvPr>
          <p:cNvPicPr>
            <a:picLocks noChangeAspect="1"/>
          </p:cNvPicPr>
          <p:nvPr/>
        </p:nvPicPr>
        <p:blipFill>
          <a:blip r:embed="rId5" cstate="print"/>
          <a:stretch>
            <a:fillRect/>
          </a:stretch>
        </p:blipFill>
        <p:spPr>
          <a:xfrm>
            <a:off x="5631268" y="82543"/>
            <a:ext cx="1053458" cy="579268"/>
          </a:xfrm>
          <a:prstGeom prst="rect">
            <a:avLst/>
          </a:prstGeom>
        </p:spPr>
      </p:pic>
      <p:pic>
        <p:nvPicPr>
          <p:cNvPr id="23" name="Picture 22">
            <a:extLst>
              <a:ext uri="{FF2B5EF4-FFF2-40B4-BE49-F238E27FC236}">
                <a16:creationId xmlns="" xmlns:a16="http://schemas.microsoft.com/office/drawing/2014/main" id="{704CDA06-91E4-DB1A-BD68-BB219A8D5E92}"/>
              </a:ext>
            </a:extLst>
          </p:cNvPr>
          <p:cNvPicPr>
            <a:picLocks noChangeAspect="1"/>
          </p:cNvPicPr>
          <p:nvPr/>
        </p:nvPicPr>
        <p:blipFill>
          <a:blip r:embed="rId6" cstate="print"/>
          <a:stretch>
            <a:fillRect/>
          </a:stretch>
        </p:blipFill>
        <p:spPr>
          <a:xfrm>
            <a:off x="3979270" y="47003"/>
            <a:ext cx="858938" cy="620864"/>
          </a:xfrm>
          <a:prstGeom prst="rect">
            <a:avLst/>
          </a:prstGeom>
        </p:spPr>
      </p:pic>
      <p:pic>
        <p:nvPicPr>
          <p:cNvPr id="24" name="Picture 23">
            <a:extLst>
              <a:ext uri="{FF2B5EF4-FFF2-40B4-BE49-F238E27FC236}">
                <a16:creationId xmlns="" xmlns:a16="http://schemas.microsoft.com/office/drawing/2014/main" id="{95FAA71F-F8EE-762E-AF1D-42A6626C3D34}"/>
              </a:ext>
            </a:extLst>
          </p:cNvPr>
          <p:cNvPicPr>
            <a:picLocks noChangeAspect="1"/>
          </p:cNvPicPr>
          <p:nvPr/>
        </p:nvPicPr>
        <p:blipFill>
          <a:blip r:embed="rId7" cstate="print"/>
          <a:stretch>
            <a:fillRect/>
          </a:stretch>
        </p:blipFill>
        <p:spPr>
          <a:xfrm>
            <a:off x="7704595" y="0"/>
            <a:ext cx="1227464" cy="1224789"/>
          </a:xfrm>
          <a:prstGeom prst="rect">
            <a:avLst/>
          </a:prstGeom>
        </p:spPr>
      </p:pic>
      <p:pic>
        <p:nvPicPr>
          <p:cNvPr id="25" name="Picture 24">
            <a:extLst>
              <a:ext uri="{FF2B5EF4-FFF2-40B4-BE49-F238E27FC236}">
                <a16:creationId xmlns="" xmlns:a16="http://schemas.microsoft.com/office/drawing/2014/main" id="{B6E99952-81DA-D218-B34A-ED26AD8719AA}"/>
              </a:ext>
            </a:extLst>
          </p:cNvPr>
          <p:cNvPicPr>
            <a:picLocks noChangeAspect="1"/>
          </p:cNvPicPr>
          <p:nvPr/>
        </p:nvPicPr>
        <p:blipFill>
          <a:blip r:embed="rId8" cstate="print"/>
          <a:stretch>
            <a:fillRect/>
          </a:stretch>
        </p:blipFill>
        <p:spPr>
          <a:xfrm>
            <a:off x="18646" y="154232"/>
            <a:ext cx="3218912" cy="680419"/>
          </a:xfrm>
          <a:prstGeom prst="rect">
            <a:avLst/>
          </a:prstGeom>
        </p:spPr>
      </p:pic>
      <p:pic>
        <p:nvPicPr>
          <p:cNvPr id="22" name="Picture 21">
            <a:extLst>
              <a:ext uri="{FF2B5EF4-FFF2-40B4-BE49-F238E27FC236}">
                <a16:creationId xmlns="" xmlns:a16="http://schemas.microsoft.com/office/drawing/2014/main" id="{D26F931A-B16F-764A-FAA2-2A19FA2D477C}"/>
              </a:ext>
            </a:extLst>
          </p:cNvPr>
          <p:cNvPicPr/>
          <p:nvPr/>
        </p:nvPicPr>
        <p:blipFill>
          <a:blip r:embed="rId9"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sp>
        <p:nvSpPr>
          <p:cNvPr id="6" name="Title 1">
            <a:extLst>
              <a:ext uri="{FF2B5EF4-FFF2-40B4-BE49-F238E27FC236}">
                <a16:creationId xmlns="" xmlns:a16="http://schemas.microsoft.com/office/drawing/2014/main" id="{3299CDF2-73C1-E274-4202-ACF481BDDA98}"/>
              </a:ext>
            </a:extLst>
          </p:cNvPr>
          <p:cNvSpPr>
            <a:spLocks noGrp="1"/>
          </p:cNvSpPr>
          <p:nvPr/>
        </p:nvSpPr>
        <p:spPr>
          <a:xfrm>
            <a:off x="1152966" y="910341"/>
            <a:ext cx="6838067" cy="130893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ysClr val="windowText" lastClr="000000"/>
                </a:solidFill>
                <a:latin typeface="Calibri"/>
              </a:defRPr>
            </a:lvl1pPr>
          </a:lstStyle>
          <a:p>
            <a:r>
              <a:rPr lang="en-US" dirty="0"/>
              <a:t/>
            </a:r>
            <a:br>
              <a:rPr lang="en-US" dirty="0"/>
            </a:br>
            <a:r>
              <a:rPr lang="en-US" dirty="0"/>
              <a:t/>
            </a:r>
            <a:br>
              <a:rPr lang="en-US" dirty="0"/>
            </a:br>
            <a:r>
              <a:rPr lang="en-US" sz="12800" b="1" dirty="0"/>
              <a:t>Why Focus on the Galley?</a:t>
            </a:r>
            <a:br>
              <a:rPr lang="en-US" sz="12800" b="1" dirty="0"/>
            </a:br>
            <a:r>
              <a:rPr lang="en-US" sz="12800" b="1" dirty="0"/>
              <a:t/>
            </a:r>
            <a:br>
              <a:rPr lang="en-US" sz="12800" b="1" dirty="0"/>
            </a:br>
            <a:endParaRPr b="1" dirty="0"/>
          </a:p>
        </p:txBody>
      </p:sp>
      <p:sp>
        <p:nvSpPr>
          <p:cNvPr id="8" name="TextBox 7">
            <a:extLst>
              <a:ext uri="{FF2B5EF4-FFF2-40B4-BE49-F238E27FC236}">
                <a16:creationId xmlns="" xmlns:a16="http://schemas.microsoft.com/office/drawing/2014/main" id="{E62A9AD0-3175-09C7-4AD3-FA33D6934BD1}"/>
              </a:ext>
            </a:extLst>
          </p:cNvPr>
          <p:cNvSpPr txBox="1"/>
          <p:nvPr/>
        </p:nvSpPr>
        <p:spPr>
          <a:xfrm>
            <a:off x="716280" y="2413337"/>
            <a:ext cx="7711440" cy="4154984"/>
          </a:xfrm>
          <a:prstGeom prst="rect">
            <a:avLst/>
          </a:prstGeom>
          <a:noFill/>
        </p:spPr>
        <p:txBody>
          <a:bodyPr wrap="square" lIns="91440" tIns="45720" rIns="91440" bIns="45720" anchor="t">
            <a:spAutoFit/>
          </a:bodyPr>
          <a:lstStyle/>
          <a:p>
            <a:pPr algn="just" fontAlgn="base"/>
            <a:r>
              <a:rPr lang="en-US" sz="2400" b="0" i="0" u="none" strike="noStrike" dirty="0">
                <a:solidFill>
                  <a:srgbClr val="000000"/>
                </a:solidFill>
                <a:effectLst/>
                <a:latin typeface="Calibri"/>
                <a:ea typeface="Calibri"/>
                <a:cs typeface="Calibri"/>
              </a:rPr>
              <a:t>The galley is one of the most resource-intensive areas onboard, consuming large quantities of water, electricity, and packaging. </a:t>
            </a:r>
            <a:endParaRPr lang="en-US" sz="2400" dirty="0">
              <a:solidFill>
                <a:srgbClr val="000000"/>
              </a:solidFill>
              <a:latin typeface="Calibri"/>
              <a:ea typeface="Calibri"/>
              <a:cs typeface="Calibri"/>
            </a:endParaRPr>
          </a:p>
          <a:p>
            <a:pPr algn="just"/>
            <a:r>
              <a:rPr lang="en-US" sz="2400" b="0" i="0" u="none" strike="noStrike" dirty="0">
                <a:solidFill>
                  <a:srgbClr val="000000"/>
                </a:solidFill>
                <a:effectLst/>
                <a:latin typeface="Calibri"/>
                <a:ea typeface="Calibri"/>
                <a:cs typeface="Calibri"/>
              </a:rPr>
              <a:t>Food waste alone can account for up to 30% of a vessel's total waste stream. Poor inventory management increases spoilage, while inefficient cooking practices raise fuel consumption. </a:t>
            </a:r>
            <a:endParaRPr lang="en-US" sz="2400" dirty="0">
              <a:solidFill>
                <a:srgbClr val="000000"/>
              </a:solidFill>
              <a:latin typeface="Calibri"/>
              <a:ea typeface="Calibri"/>
              <a:cs typeface="Calibri"/>
            </a:endParaRPr>
          </a:p>
          <a:p>
            <a:pPr algn="just"/>
            <a:r>
              <a:rPr lang="en-US" sz="2400" b="0" i="0" u="none" strike="noStrike" dirty="0">
                <a:solidFill>
                  <a:srgbClr val="000000"/>
                </a:solidFill>
                <a:effectLst/>
                <a:latin typeface="Calibri"/>
                <a:ea typeface="Calibri"/>
                <a:cs typeface="Calibri"/>
              </a:rPr>
              <a:t>Decisions made in the galley contribute to compliance with MARPOL Annex V and company ESG targets. </a:t>
            </a:r>
            <a:endParaRPr lang="en-US" sz="2400" dirty="0">
              <a:solidFill>
                <a:srgbClr val="000000"/>
              </a:solidFill>
              <a:latin typeface="Calibri"/>
              <a:ea typeface="Calibri"/>
              <a:cs typeface="Calibri"/>
            </a:endParaRPr>
          </a:p>
          <a:p>
            <a:pPr algn="just"/>
            <a:r>
              <a:rPr lang="en-US" sz="2400" b="0" i="0" u="none" strike="noStrike" dirty="0">
                <a:solidFill>
                  <a:srgbClr val="000000"/>
                </a:solidFill>
                <a:effectLst/>
                <a:latin typeface="Calibri"/>
                <a:ea typeface="Calibri"/>
                <a:cs typeface="Calibri"/>
              </a:rPr>
              <a:t>A well-trained galley team directly reduces environmental impact and operational costs.</a:t>
            </a:r>
            <a:r>
              <a:rPr lang="en-US" sz="2400" b="0" i="0" dirty="0">
                <a:effectLst/>
                <a:latin typeface="Calibri"/>
                <a:ea typeface="Calibri"/>
                <a:cs typeface="Calibri"/>
              </a:rPr>
              <a:t>​</a:t>
            </a:r>
            <a:endParaRPr lang="en-US" sz="2400">
              <a:ea typeface="Calibri"/>
              <a:cs typeface="Calibri"/>
            </a:endParaRPr>
          </a:p>
        </p:txBody>
      </p:sp>
    </p:spTree>
    <p:extLst>
      <p:ext uri="{BB962C8B-B14F-4D97-AF65-F5344CB8AC3E}">
        <p14:creationId xmlns="" xmlns:p14="http://schemas.microsoft.com/office/powerpoint/2010/main" val="178977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E7A9AAA-5904-3FA7-9552-A592217187DD}"/>
            </a:ext>
          </a:extLst>
        </p:cNvPr>
        <p:cNvGrpSpPr/>
        <p:nvPr/>
      </p:nvGrpSpPr>
      <p:grpSpPr>
        <a:xfrm>
          <a:off x="0" y="0"/>
          <a:ext cx="0" cy="0"/>
          <a:chOff x="0" y="0"/>
          <a:chExt cx="0" cy="0"/>
        </a:xfrm>
      </p:grpSpPr>
      <p:pic>
        <p:nvPicPr>
          <p:cNvPr id="25" name="Picture 24">
            <a:extLst>
              <a:ext uri="{FF2B5EF4-FFF2-40B4-BE49-F238E27FC236}">
                <a16:creationId xmlns="" xmlns:a16="http://schemas.microsoft.com/office/drawing/2014/main" id="{F6549114-872B-2A0E-3FE5-8C2F757A6A65}"/>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829F4569-7296-8104-65E5-A8D88A2093E7}"/>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2C576491-61D7-26F6-B37F-6B25FB3FF64A}"/>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2D29F24F-2C03-FE5C-FBD1-527F4816DFD9}"/>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24C885F4-90CE-3896-8022-D8330206C370}"/>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8A5C0CC2-984D-13D3-A4D1-BC27B7F3837F}"/>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4DB7A0E4-D4C6-99F6-073C-19626F258187}"/>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D5C60146-18E1-7D89-5188-865C915659C2}"/>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5ACFE575-6E8F-F145-262B-513DB6981FC3}"/>
              </a:ext>
            </a:extLst>
          </p:cNvPr>
          <p:cNvSpPr>
            <a:spLocks noGrp="1"/>
          </p:cNvSpPr>
          <p:nvPr/>
        </p:nvSpPr>
        <p:spPr>
          <a:xfrm>
            <a:off x="303719" y="1445309"/>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5300" b="1" dirty="0"/>
              <a:t>Continuous Improvement – Applying Data to Practice</a:t>
            </a:r>
            <a:r>
              <a:rPr lang="en-US" dirty="0"/>
              <a:t/>
            </a:r>
            <a:br>
              <a:rPr lang="en-US" dirty="0"/>
            </a:br>
            <a:endParaRPr dirty="0"/>
          </a:p>
        </p:txBody>
      </p:sp>
      <p:sp>
        <p:nvSpPr>
          <p:cNvPr id="9" name="TextBox 8">
            <a:extLst>
              <a:ext uri="{FF2B5EF4-FFF2-40B4-BE49-F238E27FC236}">
                <a16:creationId xmlns="" xmlns:a16="http://schemas.microsoft.com/office/drawing/2014/main" id="{2342D7EA-0FA6-C928-4AAD-2BC6B5A76991}"/>
              </a:ext>
            </a:extLst>
          </p:cNvPr>
          <p:cNvSpPr txBox="1"/>
          <p:nvPr/>
        </p:nvSpPr>
        <p:spPr>
          <a:xfrm>
            <a:off x="669266" y="2916712"/>
            <a:ext cx="7805468" cy="2031325"/>
          </a:xfrm>
          <a:prstGeom prst="rect">
            <a:avLst/>
          </a:prstGeom>
          <a:noFill/>
        </p:spPr>
        <p:txBody>
          <a:bodyPr wrap="square">
            <a:spAutoFit/>
          </a:bodyPr>
          <a:lstStyle/>
          <a:p>
            <a:pPr algn="just"/>
            <a:r>
              <a:rPr lang="en-US" dirty="0"/>
              <a:t>Continuous improvement requires analyzing data, identifying root causes of inefficiencies, and implementing corrective measures. This may include adjusting meal planning, improving storage organization, or upgrading equipment. Regular feedback sessions encourage crew involvement and reinforce good practices. Continuous improvement strengthens environmental performance while enhancing safety, morale, and operational consistency. It transforms monitoring results into practical, long-term sustainability gains.</a:t>
            </a:r>
            <a:endParaRPr lang="el-GR" dirty="0"/>
          </a:p>
        </p:txBody>
      </p:sp>
    </p:spTree>
    <p:extLst>
      <p:ext uri="{BB962C8B-B14F-4D97-AF65-F5344CB8AC3E}">
        <p14:creationId xmlns="" xmlns:p14="http://schemas.microsoft.com/office/powerpoint/2010/main" val="412028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DC1CCB7-9417-617A-DEF0-45181E9B21B1}"/>
            </a:ext>
          </a:extLst>
        </p:cNvPr>
        <p:cNvGrpSpPr/>
        <p:nvPr/>
      </p:nvGrpSpPr>
      <p:grpSpPr>
        <a:xfrm>
          <a:off x="0" y="0"/>
          <a:ext cx="0" cy="0"/>
          <a:chOff x="0" y="0"/>
          <a:chExt cx="0" cy="0"/>
        </a:xfrm>
      </p:grpSpPr>
      <p:pic>
        <p:nvPicPr>
          <p:cNvPr id="25" name="Picture 24">
            <a:extLst>
              <a:ext uri="{FF2B5EF4-FFF2-40B4-BE49-F238E27FC236}">
                <a16:creationId xmlns="" xmlns:a16="http://schemas.microsoft.com/office/drawing/2014/main" id="{A4F2C280-7119-691D-BCAD-16231F3A6E2B}"/>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E5C5EC76-0727-592E-3F5F-4328E8E074C7}"/>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931B43CB-0241-DD50-D31F-780E5A2E73EB}"/>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934E8CC6-3219-FE33-F769-668F8B8594E0}"/>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3EB10AFE-9871-C61B-4214-C9686A317367}"/>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3483E5DC-BDA8-E013-F292-C9813FF8327E}"/>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F9968608-29F7-A2EF-2AD6-6ADF8F11156C}"/>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53DBBE5D-8CD2-2520-C076-A2A9B7446FDC}"/>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767B51E7-848E-C84C-DB44-E96E76303403}"/>
              </a:ext>
            </a:extLst>
          </p:cNvPr>
          <p:cNvSpPr>
            <a:spLocks noGrp="1"/>
          </p:cNvSpPr>
          <p:nvPr/>
        </p:nvSpPr>
        <p:spPr>
          <a:xfrm>
            <a:off x="802837" y="1459414"/>
            <a:ext cx="7538325" cy="84069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3600" b="1" dirty="0"/>
              <a:t>Creating a Feedback Culture in the Galley</a:t>
            </a:r>
            <a:endParaRPr b="1" dirty="0"/>
          </a:p>
        </p:txBody>
      </p:sp>
      <p:sp>
        <p:nvSpPr>
          <p:cNvPr id="9" name="TextBox 8">
            <a:extLst>
              <a:ext uri="{FF2B5EF4-FFF2-40B4-BE49-F238E27FC236}">
                <a16:creationId xmlns="" xmlns:a16="http://schemas.microsoft.com/office/drawing/2014/main" id="{872C4B69-B12F-0A69-98D5-65BEF6BFC6FD}"/>
              </a:ext>
            </a:extLst>
          </p:cNvPr>
          <p:cNvSpPr txBox="1"/>
          <p:nvPr/>
        </p:nvSpPr>
        <p:spPr>
          <a:xfrm>
            <a:off x="669266" y="2916712"/>
            <a:ext cx="7805468" cy="1754326"/>
          </a:xfrm>
          <a:prstGeom prst="rect">
            <a:avLst/>
          </a:prstGeom>
          <a:noFill/>
        </p:spPr>
        <p:txBody>
          <a:bodyPr wrap="square">
            <a:spAutoFit/>
          </a:bodyPr>
          <a:lstStyle/>
          <a:p>
            <a:pPr algn="just"/>
            <a:r>
              <a:rPr lang="en-US" dirty="0"/>
              <a:t>A feedback culture supports ongoing learning and improvement. Crew should feel encouraged to report inefficiencies, suggest innovations, and participate in sustainability discussions. Feedback can be gathered through checklists, debriefs, or suggestion boxes. Leaders must respond actively by recognizing contributions and integrating practical suggestions. This culture aligns with safety management principles and helps embed sustainability into everyday practice.</a:t>
            </a:r>
            <a:endParaRPr lang="el-GR" dirty="0"/>
          </a:p>
        </p:txBody>
      </p:sp>
    </p:spTree>
    <p:extLst>
      <p:ext uri="{BB962C8B-B14F-4D97-AF65-F5344CB8AC3E}">
        <p14:creationId xmlns="" xmlns:p14="http://schemas.microsoft.com/office/powerpoint/2010/main" val="1934495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898C4C6-9E7C-3C0E-2AD9-BCEE65656ACE}"/>
            </a:ext>
          </a:extLst>
        </p:cNvPr>
        <p:cNvGrpSpPr/>
        <p:nvPr/>
      </p:nvGrpSpPr>
      <p:grpSpPr>
        <a:xfrm>
          <a:off x="0" y="0"/>
          <a:ext cx="0" cy="0"/>
          <a:chOff x="0" y="0"/>
          <a:chExt cx="0" cy="0"/>
        </a:xfrm>
      </p:grpSpPr>
      <p:pic>
        <p:nvPicPr>
          <p:cNvPr id="25" name="Picture 24">
            <a:extLst>
              <a:ext uri="{FF2B5EF4-FFF2-40B4-BE49-F238E27FC236}">
                <a16:creationId xmlns="" xmlns:a16="http://schemas.microsoft.com/office/drawing/2014/main" id="{AA48CB62-ADAF-89BE-89DA-FC204353167D}"/>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ED58EAFF-B77B-DB6F-BF49-9A05294CC04D}"/>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2DFB1ABB-60CC-535B-38CF-3EF1E0CB355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8F4BFFC2-AEA7-6463-56FB-2CDFBE761A42}"/>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FB4FB351-D5BB-E44C-1D59-1A441E3FBF6C}"/>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65D61A80-C471-E60E-3A33-2665B696277C}"/>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726CC305-E59A-6A54-7632-948CEFA088F5}"/>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CBEE2624-AF08-F633-BA13-0D69B8F3DE81}"/>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5F17ED2C-8194-79C8-48AB-342D4BF38661}"/>
              </a:ext>
            </a:extLst>
          </p:cNvPr>
          <p:cNvSpPr>
            <a:spLocks noGrp="1"/>
          </p:cNvSpPr>
          <p:nvPr/>
        </p:nvSpPr>
        <p:spPr>
          <a:xfrm>
            <a:off x="669266" y="1509031"/>
            <a:ext cx="7671897" cy="1035063"/>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8000" b="1" dirty="0"/>
              <a:t>Final Review – Module Summary​</a:t>
            </a:r>
            <a:br>
              <a:rPr lang="en-US" sz="8000" b="1" dirty="0"/>
            </a:br>
            <a:endParaRPr b="1" dirty="0"/>
          </a:p>
        </p:txBody>
      </p:sp>
      <p:sp>
        <p:nvSpPr>
          <p:cNvPr id="9" name="TextBox 8">
            <a:extLst>
              <a:ext uri="{FF2B5EF4-FFF2-40B4-BE49-F238E27FC236}">
                <a16:creationId xmlns="" xmlns:a16="http://schemas.microsoft.com/office/drawing/2014/main" id="{8A26D684-1B66-CDE2-05CA-AC443D74B04E}"/>
              </a:ext>
            </a:extLst>
          </p:cNvPr>
          <p:cNvSpPr txBox="1"/>
          <p:nvPr/>
        </p:nvSpPr>
        <p:spPr>
          <a:xfrm>
            <a:off x="602480" y="2615735"/>
            <a:ext cx="7805468" cy="2585323"/>
          </a:xfrm>
          <a:prstGeom prst="rect">
            <a:avLst/>
          </a:prstGeom>
          <a:noFill/>
        </p:spPr>
        <p:txBody>
          <a:bodyPr wrap="square" lIns="91440" tIns="45720" rIns="91440" bIns="45720" anchor="t">
            <a:spAutoFit/>
          </a:bodyPr>
          <a:lstStyle/>
          <a:p>
            <a:pPr algn="l" rtl="0" fontAlgn="base"/>
            <a:r>
              <a:rPr lang="en-US" sz="1800" b="0" i="0" u="none" strike="noStrike" dirty="0">
                <a:solidFill>
                  <a:srgbClr val="000000"/>
                </a:solidFill>
                <a:effectLst/>
                <a:latin typeface="Calibri" panose="020F0502020204030204" pitchFamily="34" charset="0"/>
              </a:rPr>
              <a:t>The major topics are: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sustainable sourcing,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storage optimization, waste segregation,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energy and water conservation,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vessel-specific challenges, and structured training.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algn="l" rtl="0" fontAlgn="base">
              <a:buNone/>
            </a:pPr>
            <a:r>
              <a:rPr lang="en-US">
                <a:solidFill>
                  <a:srgbClr val="000000"/>
                </a:solidFill>
                <a:latin typeface="Calibri"/>
                <a:ea typeface="Calibri"/>
                <a:cs typeface="Calibri"/>
              </a:rPr>
              <a:t>Sustainability</a:t>
            </a:r>
            <a:r>
              <a:rPr lang="en-US" sz="1800" b="0" i="0" u="none" strike="noStrike">
                <a:solidFill>
                  <a:srgbClr val="000000"/>
                </a:solidFill>
                <a:effectLst/>
                <a:latin typeface="Calibri"/>
                <a:ea typeface="Calibri"/>
                <a:cs typeface="Calibri"/>
              </a:rPr>
              <a:t> is a strategic priority for maritime operations. The module has </a:t>
            </a:r>
            <a:r>
              <a:rPr lang="en-US" sz="1800" b="0" i="0" u="none" strike="noStrike" dirty="0">
                <a:solidFill>
                  <a:srgbClr val="000000"/>
                </a:solidFill>
                <a:effectLst/>
                <a:latin typeface="Calibri"/>
                <a:ea typeface="Calibri"/>
                <a:cs typeface="Calibri"/>
              </a:rPr>
              <a:t>equipped participants with practical knowledge and operational techniques to support compliance, reduce environmental impact, and improve efficiency. The review prepares participants for the assessment segment.</a:t>
            </a:r>
            <a:endParaRPr lang="en-US" b="0" i="0" dirty="0">
              <a:effectLst/>
              <a:latin typeface="Calibri"/>
              <a:ea typeface="Calibri"/>
              <a:cs typeface="Calibri"/>
            </a:endParaRPr>
          </a:p>
        </p:txBody>
      </p:sp>
    </p:spTree>
    <p:extLst>
      <p:ext uri="{BB962C8B-B14F-4D97-AF65-F5344CB8AC3E}">
        <p14:creationId xmlns="" xmlns:p14="http://schemas.microsoft.com/office/powerpoint/2010/main" val="439918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17F22DB-093C-791A-E929-72F24CBA744D}"/>
            </a:ext>
          </a:extLst>
        </p:cNvPr>
        <p:cNvGrpSpPr/>
        <p:nvPr/>
      </p:nvGrpSpPr>
      <p:grpSpPr>
        <a:xfrm>
          <a:off x="0" y="0"/>
          <a:ext cx="0" cy="0"/>
          <a:chOff x="0" y="0"/>
          <a:chExt cx="0" cy="0"/>
        </a:xfrm>
      </p:grpSpPr>
      <p:pic>
        <p:nvPicPr>
          <p:cNvPr id="25" name="Picture 24">
            <a:extLst>
              <a:ext uri="{FF2B5EF4-FFF2-40B4-BE49-F238E27FC236}">
                <a16:creationId xmlns="" xmlns:a16="http://schemas.microsoft.com/office/drawing/2014/main" id="{DCFD76AB-6922-B3A7-6DE4-EBDF8119C8EA}"/>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AFB54EF8-D00C-A940-73FF-E14522DE3FA0}"/>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21969268-81C8-05C7-E22E-392C7818B2D8}"/>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D67DD783-0FFA-6F9B-307F-33FD6AFC749C}"/>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B2A4E93C-E3B5-1B5D-CB72-9973CD775333}"/>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6387EA6E-84AA-0F7D-6735-809350EB9C8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4744CB3C-4826-ECDE-687C-0F695A9D71CB}"/>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A1C894C9-B50B-DFF2-C984-73A5D7CC0E2E}"/>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7" name="Title 1">
            <a:extLst>
              <a:ext uri="{FF2B5EF4-FFF2-40B4-BE49-F238E27FC236}">
                <a16:creationId xmlns="" xmlns:a16="http://schemas.microsoft.com/office/drawing/2014/main" id="{6D7A96FA-535D-FE0C-B580-F3F702FC6CD8}"/>
              </a:ext>
            </a:extLst>
          </p:cNvPr>
          <p:cNvSpPr>
            <a:spLocks noGrp="1"/>
          </p:cNvSpPr>
          <p:nvPr/>
        </p:nvSpPr>
        <p:spPr>
          <a:xfrm>
            <a:off x="979911" y="1452192"/>
            <a:ext cx="7184178" cy="768251"/>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dirty="0"/>
              <a:t/>
            </a:r>
            <a:br>
              <a:rPr lang="en-US" dirty="0"/>
            </a:br>
            <a:r>
              <a:rPr lang="en-US" sz="8000" b="1" dirty="0"/>
              <a:t> ​</a:t>
            </a:r>
          </a:p>
          <a:p>
            <a:r>
              <a:rPr lang="en-US" sz="12800" b="1" dirty="0"/>
              <a:t>Knowledge Check – Quiz or Group Activity</a:t>
            </a:r>
            <a:endParaRPr sz="6400" b="1" dirty="0"/>
          </a:p>
        </p:txBody>
      </p:sp>
      <p:sp>
        <p:nvSpPr>
          <p:cNvPr id="9" name="TextBox 8">
            <a:extLst>
              <a:ext uri="{FF2B5EF4-FFF2-40B4-BE49-F238E27FC236}">
                <a16:creationId xmlns="" xmlns:a16="http://schemas.microsoft.com/office/drawing/2014/main" id="{F025FB67-FCD6-15C1-3A1F-06CA841D2192}"/>
              </a:ext>
            </a:extLst>
          </p:cNvPr>
          <p:cNvSpPr txBox="1"/>
          <p:nvPr/>
        </p:nvSpPr>
        <p:spPr>
          <a:xfrm>
            <a:off x="602480" y="2615734"/>
            <a:ext cx="7891280" cy="1754326"/>
          </a:xfrm>
          <a:prstGeom prst="rect">
            <a:avLst/>
          </a:prstGeom>
          <a:noFill/>
        </p:spPr>
        <p:txBody>
          <a:bodyPr wrap="square">
            <a:spAutoFit/>
          </a:bodyPr>
          <a:lstStyle/>
          <a:p>
            <a:pPr algn="just" rtl="0" fontAlgn="base"/>
            <a:r>
              <a:rPr lang="en-US" sz="1800" b="0" i="0" u="none" strike="noStrike" dirty="0">
                <a:solidFill>
                  <a:srgbClr val="000000"/>
                </a:solidFill>
                <a:effectLst/>
                <a:latin typeface="Calibri" panose="020F0502020204030204" pitchFamily="34" charset="0"/>
              </a:rPr>
              <a:t>Interactive assessments help reinforce learning and ensure comprehension. This slide introduces a short quiz or group challenge covering key topics such as waste categories, KPI definitions, preservation methods, and MARPOL rules. Assessments encourage reflection, support memory retention, and provide trainers with feedback on learner progress. They also help verify whether participants can apply sustainability concepts to real-world situations.​</a:t>
            </a:r>
            <a:endParaRPr lang="en-US" b="0" i="0" dirty="0">
              <a:effectLst/>
            </a:endParaRPr>
          </a:p>
        </p:txBody>
      </p:sp>
    </p:spTree>
    <p:extLst>
      <p:ext uri="{BB962C8B-B14F-4D97-AF65-F5344CB8AC3E}">
        <p14:creationId xmlns="" xmlns:p14="http://schemas.microsoft.com/office/powerpoint/2010/main" val="2195971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Sustainability: A Continuous Journey</a:t>
            </a:r>
          </a:p>
        </p:txBody>
      </p:sp>
      <p:sp>
        <p:nvSpPr>
          <p:cNvPr id="3" name="Content Placeholder 2"/>
          <p:cNvSpPr>
            <a:spLocks noGrp="1"/>
          </p:cNvSpPr>
          <p:nvPr>
            <p:ph idx="1"/>
          </p:nvPr>
        </p:nvSpPr>
        <p:spPr/>
        <p:txBody>
          <a:bodyPr/>
          <a:lstStyle/>
          <a:p>
            <a:r>
              <a:rPr dirty="0"/>
              <a:t>Sustainability is a journey, not a destination.</a:t>
            </a:r>
          </a:p>
          <a:p>
            <a:pPr lvl="1"/>
            <a:r>
              <a:rPr dirty="0"/>
              <a:t>Routine reviews of procedures and results</a:t>
            </a:r>
          </a:p>
          <a:p>
            <a:pPr lvl="1"/>
            <a:r>
              <a:rPr dirty="0"/>
              <a:t>Crew feedback sessions and suggestion boxes</a:t>
            </a:r>
          </a:p>
          <a:p>
            <a:pPr lvl="1"/>
            <a:r>
              <a:rPr dirty="0"/>
              <a:t>Updating training materials with new data</a:t>
            </a:r>
          </a:p>
          <a:p>
            <a:pPr lvl="1"/>
            <a:r>
              <a:rPr dirty="0"/>
              <a:t>Sharing success stories across fleets</a:t>
            </a:r>
          </a:p>
        </p:txBody>
      </p:sp>
      <p:pic>
        <p:nvPicPr>
          <p:cNvPr id="4" name="Picture 3" descr="db521738-d143-4ded-a712-03d2e4bf7091.png"/>
          <p:cNvPicPr>
            <a:picLocks noChangeAspect="1"/>
          </p:cNvPicPr>
          <p:nvPr/>
        </p:nvPicPr>
        <p:blipFill>
          <a:blip r:embed="rId2" cstate="print"/>
          <a:stretch>
            <a:fillRect/>
          </a:stretch>
        </p:blipFill>
        <p:spPr>
          <a:xfrm>
            <a:off x="2531444" y="3753853"/>
            <a:ext cx="5111014" cy="237231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F6DE2D6-0E75-F669-C682-390DF6916ECC}"/>
            </a:ext>
          </a:extLst>
        </p:cNvPr>
        <p:cNvGrpSpPr/>
        <p:nvPr/>
      </p:nvGrpSpPr>
      <p:grpSpPr>
        <a:xfrm>
          <a:off x="0" y="0"/>
          <a:ext cx="0" cy="0"/>
          <a:chOff x="0" y="0"/>
          <a:chExt cx="0" cy="0"/>
        </a:xfrm>
      </p:grpSpPr>
      <p:pic>
        <p:nvPicPr>
          <p:cNvPr id="25" name="Picture 24">
            <a:extLst>
              <a:ext uri="{FF2B5EF4-FFF2-40B4-BE49-F238E27FC236}">
                <a16:creationId xmlns="" xmlns:a16="http://schemas.microsoft.com/office/drawing/2014/main" id="{CC79F98A-6032-9CCA-E6E2-3625D0FFFA8A}"/>
              </a:ext>
            </a:extLst>
          </p:cNvPr>
          <p:cNvPicPr>
            <a:picLocks noChangeAspect="1"/>
          </p:cNvPicPr>
          <p:nvPr/>
        </p:nvPicPr>
        <p:blipFill>
          <a:blip r:embed="rId3" cstate="print"/>
          <a:stretch>
            <a:fillRect/>
          </a:stretch>
        </p:blipFill>
        <p:spPr>
          <a:xfrm>
            <a:off x="1156985" y="972925"/>
            <a:ext cx="2414184" cy="510314"/>
          </a:xfrm>
          <a:prstGeom prst="rect">
            <a:avLst/>
          </a:prstGeom>
        </p:spPr>
      </p:pic>
      <p:sp>
        <p:nvSpPr>
          <p:cNvPr id="12" name="Rectangle 11">
            <a:extLst>
              <a:ext uri="{FF2B5EF4-FFF2-40B4-BE49-F238E27FC236}">
                <a16:creationId xmlns="" xmlns:a16="http://schemas.microsoft.com/office/drawing/2014/main" id="{61419A5E-2869-9B5D-B63E-CAE1CDE06520}"/>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 xmlns:a16="http://schemas.microsoft.com/office/drawing/2014/main" id="{1026EAA3-DAF4-BDB1-7379-D73408C33A1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 xmlns:a16="http://schemas.microsoft.com/office/drawing/2014/main" id="{29BBC297-4B7B-D6A0-F919-3B8034C95E34}"/>
              </a:ext>
            </a:extLst>
          </p:cNvPr>
          <p:cNvPicPr>
            <a:picLocks noChangeAspect="1"/>
          </p:cNvPicPr>
          <p:nvPr/>
        </p:nvPicPr>
        <p:blipFill>
          <a:blip r:embed="rId5" cstate="print"/>
          <a:stretch>
            <a:fillRect/>
          </a:stretch>
        </p:blipFill>
        <p:spPr>
          <a:xfrm>
            <a:off x="4825670" y="904997"/>
            <a:ext cx="472166" cy="478143"/>
          </a:xfrm>
          <a:prstGeom prst="rect">
            <a:avLst/>
          </a:prstGeom>
        </p:spPr>
      </p:pic>
      <p:pic>
        <p:nvPicPr>
          <p:cNvPr id="20" name="Picture 19">
            <a:extLst>
              <a:ext uri="{FF2B5EF4-FFF2-40B4-BE49-F238E27FC236}">
                <a16:creationId xmlns="" xmlns:a16="http://schemas.microsoft.com/office/drawing/2014/main" id="{CF12CEB0-2BE3-CB92-8795-7078646CE7A8}"/>
              </a:ext>
            </a:extLst>
          </p:cNvPr>
          <p:cNvPicPr>
            <a:picLocks noChangeAspect="1"/>
          </p:cNvPicPr>
          <p:nvPr/>
        </p:nvPicPr>
        <p:blipFill>
          <a:blip r:embed="rId6" cstate="print"/>
          <a:stretch>
            <a:fillRect/>
          </a:stretch>
        </p:blipFill>
        <p:spPr>
          <a:xfrm>
            <a:off x="5366451" y="919157"/>
            <a:ext cx="790094" cy="434451"/>
          </a:xfrm>
          <a:prstGeom prst="rect">
            <a:avLst/>
          </a:prstGeom>
        </p:spPr>
      </p:pic>
      <p:pic>
        <p:nvPicPr>
          <p:cNvPr id="22" name="Picture 21">
            <a:extLst>
              <a:ext uri="{FF2B5EF4-FFF2-40B4-BE49-F238E27FC236}">
                <a16:creationId xmlns="" xmlns:a16="http://schemas.microsoft.com/office/drawing/2014/main" id="{E1A0140E-75B5-D638-B2BA-66E3D87A9C69}"/>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 xmlns:a16="http://schemas.microsoft.com/office/drawing/2014/main" id="{8EA9091A-977A-4D3F-60A1-CFEA88164DE8}"/>
              </a:ext>
            </a:extLst>
          </p:cNvPr>
          <p:cNvPicPr>
            <a:picLocks noChangeAspect="1"/>
          </p:cNvPicPr>
          <p:nvPr/>
        </p:nvPicPr>
        <p:blipFill>
          <a:blip r:embed="rId8" cstate="print"/>
          <a:stretch>
            <a:fillRect/>
          </a:stretch>
        </p:blipFill>
        <p:spPr>
          <a:xfrm>
            <a:off x="4127452" y="892502"/>
            <a:ext cx="644204" cy="465648"/>
          </a:xfrm>
          <a:prstGeom prst="rect">
            <a:avLst/>
          </a:prstGeom>
        </p:spPr>
      </p:pic>
      <p:pic>
        <p:nvPicPr>
          <p:cNvPr id="24" name="Picture 23">
            <a:extLst>
              <a:ext uri="{FF2B5EF4-FFF2-40B4-BE49-F238E27FC236}">
                <a16:creationId xmlns="" xmlns:a16="http://schemas.microsoft.com/office/drawing/2014/main" id="{A2D98DC7-DD76-3661-F3AE-BF63743D1AED}"/>
              </a:ext>
            </a:extLst>
          </p:cNvPr>
          <p:cNvPicPr>
            <a:picLocks noChangeAspect="1"/>
          </p:cNvPicPr>
          <p:nvPr/>
        </p:nvPicPr>
        <p:blipFill>
          <a:blip r:embed="rId9" cstate="print"/>
          <a:stretch>
            <a:fillRect/>
          </a:stretch>
        </p:blipFill>
        <p:spPr>
          <a:xfrm>
            <a:off x="6921446" y="857251"/>
            <a:ext cx="920598" cy="918592"/>
          </a:xfrm>
          <a:prstGeom prst="rect">
            <a:avLst/>
          </a:prstGeom>
        </p:spPr>
      </p:pic>
      <p:sp>
        <p:nvSpPr>
          <p:cNvPr id="9" name="TextBox 8">
            <a:extLst>
              <a:ext uri="{FF2B5EF4-FFF2-40B4-BE49-F238E27FC236}">
                <a16:creationId xmlns="" xmlns:a16="http://schemas.microsoft.com/office/drawing/2014/main" id="{92F65473-AA1E-4482-7B13-C3AEFE44E9A2}"/>
              </a:ext>
            </a:extLst>
          </p:cNvPr>
          <p:cNvSpPr txBox="1"/>
          <p:nvPr/>
        </p:nvSpPr>
        <p:spPr>
          <a:xfrm>
            <a:off x="602480" y="2615734"/>
            <a:ext cx="7891280" cy="1477328"/>
          </a:xfrm>
          <a:prstGeom prst="rect">
            <a:avLst/>
          </a:prstGeom>
          <a:noFill/>
        </p:spPr>
        <p:txBody>
          <a:bodyPr wrap="square">
            <a:spAutoFit/>
          </a:bodyPr>
          <a:lstStyle/>
          <a:p>
            <a:pPr algn="just" fontAlgn="base"/>
            <a:r>
              <a:rPr lang="en-US" dirty="0"/>
              <a:t>Participants are invited to identify one sustainability practice they will implement onboard within the next 30 days. Reflection supports long-term behavior change and personal accountability. Examples include reducing food waste through better portioning, improving storage practices, or monitoring water use more closely. This is training content with practical application and encourages self-led improvement.</a:t>
            </a:r>
            <a:endParaRPr lang="en-US" b="0" i="0" dirty="0">
              <a:effectLst/>
            </a:endParaRPr>
          </a:p>
        </p:txBody>
      </p:sp>
      <p:sp>
        <p:nvSpPr>
          <p:cNvPr id="3" name="Title 1">
            <a:extLst>
              <a:ext uri="{FF2B5EF4-FFF2-40B4-BE49-F238E27FC236}">
                <a16:creationId xmlns="" xmlns:a16="http://schemas.microsoft.com/office/drawing/2014/main" id="{A317ED69-A29C-7DFF-00FB-97E352F6020D}"/>
              </a:ext>
            </a:extLst>
          </p:cNvPr>
          <p:cNvSpPr>
            <a:spLocks noGrp="1"/>
          </p:cNvSpPr>
          <p:nvPr/>
        </p:nvSpPr>
        <p:spPr>
          <a:xfrm>
            <a:off x="433320" y="175827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dirty="0"/>
              <a:t> </a:t>
            </a:r>
            <a:r>
              <a:rPr lang="en-US" sz="3600" b="1" dirty="0"/>
              <a:t>Reflection and Personal Action Plan</a:t>
            </a:r>
            <a:br>
              <a:rPr lang="en-US" sz="3600" b="1" dirty="0"/>
            </a:br>
            <a:endParaRPr b="1" dirty="0"/>
          </a:p>
        </p:txBody>
      </p:sp>
      <p:sp>
        <p:nvSpPr>
          <p:cNvPr id="13" name="12 - Έλλειψη"/>
          <p:cNvSpPr/>
          <p:nvPr/>
        </p:nvSpPr>
        <p:spPr>
          <a:xfrm>
            <a:off x="298383" y="4254366"/>
            <a:ext cx="8277726" cy="260363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lvl="1"/>
            <a:r>
              <a:rPr lang="en-US" dirty="0" smtClean="0"/>
              <a:t>Routine reviews of procedures and results</a:t>
            </a:r>
          </a:p>
          <a:p>
            <a:pPr lvl="1"/>
            <a:r>
              <a:rPr lang="en-US" dirty="0" smtClean="0"/>
              <a:t>Crew feedback sessions and suggestion boxes</a:t>
            </a:r>
          </a:p>
          <a:p>
            <a:pPr lvl="1"/>
            <a:r>
              <a:rPr lang="en-US" dirty="0" smtClean="0"/>
              <a:t>Updating training materials with new data</a:t>
            </a:r>
          </a:p>
          <a:p>
            <a:pPr lvl="1"/>
            <a:r>
              <a:rPr lang="en-US" dirty="0" smtClean="0"/>
              <a:t>Sharing success stories across </a:t>
            </a:r>
            <a:r>
              <a:rPr lang="en-US" dirty="0" smtClean="0"/>
              <a:t>fleets</a:t>
            </a:r>
          </a:p>
          <a:p>
            <a:pPr lvl="1"/>
            <a:r>
              <a:rPr lang="en-US" sz="2000" b="1" dirty="0" smtClean="0">
                <a:solidFill>
                  <a:srgbClr val="FFFF00"/>
                </a:solidFill>
              </a:rPr>
              <a:t>Sustainability is a journey not a destination!!</a:t>
            </a:r>
            <a:endParaRPr lang="en-US" sz="2000" b="1" dirty="0">
              <a:solidFill>
                <a:srgbClr val="FFFF00"/>
              </a:solidFill>
            </a:endParaRPr>
          </a:p>
        </p:txBody>
      </p:sp>
    </p:spTree>
    <p:extLst>
      <p:ext uri="{BB962C8B-B14F-4D97-AF65-F5344CB8AC3E}">
        <p14:creationId xmlns="" xmlns:p14="http://schemas.microsoft.com/office/powerpoint/2010/main" val="16641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18" name="Picture 17">
            <a:extLst>
              <a:ext uri="{FF2B5EF4-FFF2-40B4-BE49-F238E27FC236}">
                <a16:creationId xmlns="" xmlns:a16="http://schemas.microsoft.com/office/drawing/2014/main" id="{A963229A-E8BE-8801-D027-3F5C8D9619A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 xmlns:a16="http://schemas.microsoft.com/office/drawing/2014/main" id="{151A0662-2225-F5BD-60BC-F97042F8A3FE}"/>
              </a:ext>
            </a:extLst>
          </p:cNvPr>
          <p:cNvPicPr>
            <a:picLocks noChangeAspect="1"/>
          </p:cNvPicPr>
          <p:nvPr/>
        </p:nvPicPr>
        <p:blipFill>
          <a:blip r:embed="rId4" cstate="print"/>
          <a:stretch>
            <a:fillRect/>
          </a:stretch>
        </p:blipFill>
        <p:spPr>
          <a:xfrm>
            <a:off x="4910225" y="63663"/>
            <a:ext cx="629555" cy="637524"/>
          </a:xfrm>
          <a:prstGeom prst="rect">
            <a:avLst/>
          </a:prstGeom>
        </p:spPr>
      </p:pic>
      <p:pic>
        <p:nvPicPr>
          <p:cNvPr id="20" name="Picture 19">
            <a:extLst>
              <a:ext uri="{FF2B5EF4-FFF2-40B4-BE49-F238E27FC236}">
                <a16:creationId xmlns="" xmlns:a16="http://schemas.microsoft.com/office/drawing/2014/main" id="{A2695C1C-6F36-EC6D-C5C1-4426212D4F63}"/>
              </a:ext>
            </a:extLst>
          </p:cNvPr>
          <p:cNvPicPr>
            <a:picLocks noChangeAspect="1"/>
          </p:cNvPicPr>
          <p:nvPr/>
        </p:nvPicPr>
        <p:blipFill>
          <a:blip r:embed="rId5" cstate="print"/>
          <a:stretch>
            <a:fillRect/>
          </a:stretch>
        </p:blipFill>
        <p:spPr>
          <a:xfrm>
            <a:off x="5631268" y="82543"/>
            <a:ext cx="1053458" cy="579268"/>
          </a:xfrm>
          <a:prstGeom prst="rect">
            <a:avLst/>
          </a:prstGeom>
        </p:spPr>
      </p:pic>
      <p:pic>
        <p:nvPicPr>
          <p:cNvPr id="23" name="Picture 22">
            <a:extLst>
              <a:ext uri="{FF2B5EF4-FFF2-40B4-BE49-F238E27FC236}">
                <a16:creationId xmlns="" xmlns:a16="http://schemas.microsoft.com/office/drawing/2014/main" id="{704CDA06-91E4-DB1A-BD68-BB219A8D5E92}"/>
              </a:ext>
            </a:extLst>
          </p:cNvPr>
          <p:cNvPicPr>
            <a:picLocks noChangeAspect="1"/>
          </p:cNvPicPr>
          <p:nvPr/>
        </p:nvPicPr>
        <p:blipFill>
          <a:blip r:embed="rId6" cstate="print"/>
          <a:stretch>
            <a:fillRect/>
          </a:stretch>
        </p:blipFill>
        <p:spPr>
          <a:xfrm>
            <a:off x="3979270" y="47003"/>
            <a:ext cx="858938" cy="620864"/>
          </a:xfrm>
          <a:prstGeom prst="rect">
            <a:avLst/>
          </a:prstGeom>
        </p:spPr>
      </p:pic>
      <p:pic>
        <p:nvPicPr>
          <p:cNvPr id="24" name="Picture 23">
            <a:extLst>
              <a:ext uri="{FF2B5EF4-FFF2-40B4-BE49-F238E27FC236}">
                <a16:creationId xmlns="" xmlns:a16="http://schemas.microsoft.com/office/drawing/2014/main" id="{95FAA71F-F8EE-762E-AF1D-42A6626C3D34}"/>
              </a:ext>
            </a:extLst>
          </p:cNvPr>
          <p:cNvPicPr>
            <a:picLocks noChangeAspect="1"/>
          </p:cNvPicPr>
          <p:nvPr/>
        </p:nvPicPr>
        <p:blipFill>
          <a:blip r:embed="rId7" cstate="print"/>
          <a:stretch>
            <a:fillRect/>
          </a:stretch>
        </p:blipFill>
        <p:spPr>
          <a:xfrm>
            <a:off x="7704595" y="0"/>
            <a:ext cx="1227464" cy="1224789"/>
          </a:xfrm>
          <a:prstGeom prst="rect">
            <a:avLst/>
          </a:prstGeom>
        </p:spPr>
      </p:pic>
      <p:pic>
        <p:nvPicPr>
          <p:cNvPr id="25" name="Picture 24">
            <a:extLst>
              <a:ext uri="{FF2B5EF4-FFF2-40B4-BE49-F238E27FC236}">
                <a16:creationId xmlns="" xmlns:a16="http://schemas.microsoft.com/office/drawing/2014/main" id="{B6E99952-81DA-D218-B34A-ED26AD8719AA}"/>
              </a:ext>
            </a:extLst>
          </p:cNvPr>
          <p:cNvPicPr>
            <a:picLocks noChangeAspect="1"/>
          </p:cNvPicPr>
          <p:nvPr/>
        </p:nvPicPr>
        <p:blipFill>
          <a:blip r:embed="rId8" cstate="print"/>
          <a:stretch>
            <a:fillRect/>
          </a:stretch>
        </p:blipFill>
        <p:spPr>
          <a:xfrm>
            <a:off x="18646" y="154232"/>
            <a:ext cx="3218912" cy="680419"/>
          </a:xfrm>
          <a:prstGeom prst="rect">
            <a:avLst/>
          </a:prstGeom>
        </p:spPr>
      </p:pic>
      <p:pic>
        <p:nvPicPr>
          <p:cNvPr id="22" name="Picture 21">
            <a:extLst>
              <a:ext uri="{FF2B5EF4-FFF2-40B4-BE49-F238E27FC236}">
                <a16:creationId xmlns="" xmlns:a16="http://schemas.microsoft.com/office/drawing/2014/main" id="{D26F931A-B16F-764A-FAA2-2A19FA2D477C}"/>
              </a:ext>
            </a:extLst>
          </p:cNvPr>
          <p:cNvPicPr/>
          <p:nvPr/>
        </p:nvPicPr>
        <p:blipFill>
          <a:blip r:embed="rId9"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sp>
        <p:nvSpPr>
          <p:cNvPr id="6" name="Title 1">
            <a:extLst>
              <a:ext uri="{FF2B5EF4-FFF2-40B4-BE49-F238E27FC236}">
                <a16:creationId xmlns="" xmlns:a16="http://schemas.microsoft.com/office/drawing/2014/main" id="{032749C7-62A7-E81F-E3B3-51A2B27081EB}"/>
              </a:ext>
            </a:extLst>
          </p:cNvPr>
          <p:cNvSpPr>
            <a:spLocks noGrp="1"/>
          </p:cNvSpPr>
          <p:nvPr/>
        </p:nvSpPr>
        <p:spPr>
          <a:xfrm>
            <a:off x="386080" y="1332018"/>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The </a:t>
            </a:r>
            <a:r>
              <a:rPr lang="en-US" sz="3600" b="1" dirty="0">
                <a:solidFill>
                  <a:srgbClr val="2B229E"/>
                </a:solidFill>
              </a:rPr>
              <a:t>Blue Galley </a:t>
            </a:r>
            <a:r>
              <a:rPr lang="en-US" sz="3600" b="1" dirty="0"/>
              <a:t>Concept</a:t>
            </a:r>
            <a:r>
              <a:rPr lang="en-US" dirty="0"/>
              <a:t/>
            </a:r>
            <a:br>
              <a:rPr lang="en-US" dirty="0"/>
            </a:br>
            <a:endParaRPr dirty="0"/>
          </a:p>
        </p:txBody>
      </p:sp>
      <p:sp>
        <p:nvSpPr>
          <p:cNvPr id="8" name="TextBox 7">
            <a:extLst>
              <a:ext uri="{FF2B5EF4-FFF2-40B4-BE49-F238E27FC236}">
                <a16:creationId xmlns="" xmlns:a16="http://schemas.microsoft.com/office/drawing/2014/main" id="{89BF639B-4AED-3A2A-63DE-9F2C0D1B1596}"/>
              </a:ext>
            </a:extLst>
          </p:cNvPr>
          <p:cNvSpPr txBox="1"/>
          <p:nvPr/>
        </p:nvSpPr>
        <p:spPr>
          <a:xfrm>
            <a:off x="1209040" y="2274838"/>
            <a:ext cx="6725920" cy="4154984"/>
          </a:xfrm>
          <a:prstGeom prst="rect">
            <a:avLst/>
          </a:prstGeom>
          <a:noFill/>
        </p:spPr>
        <p:txBody>
          <a:bodyPr wrap="square" lIns="91440" tIns="45720" rIns="91440" bIns="45720" anchor="t">
            <a:spAutoFit/>
          </a:bodyPr>
          <a:lstStyle/>
          <a:p>
            <a:pPr algn="just"/>
            <a:r>
              <a:rPr lang="en-US" sz="2400" b="0" i="0" u="none" strike="noStrike" dirty="0">
                <a:solidFill>
                  <a:srgbClr val="000000"/>
                </a:solidFill>
                <a:effectLst/>
                <a:latin typeface="Calibri"/>
                <a:ea typeface="Calibri"/>
                <a:cs typeface="Calibri"/>
              </a:rPr>
              <a:t>The </a:t>
            </a:r>
            <a:r>
              <a:rPr lang="en-US" sz="2400" b="1" i="0" u="none" strike="noStrike" dirty="0">
                <a:solidFill>
                  <a:srgbClr val="2B229E"/>
                </a:solidFill>
                <a:effectLst/>
                <a:latin typeface="Calibri"/>
                <a:ea typeface="Calibri"/>
                <a:cs typeface="Calibri"/>
              </a:rPr>
              <a:t>Blue Galley </a:t>
            </a:r>
            <a:r>
              <a:rPr lang="en-US" sz="2400" b="0" i="0" u="none" strike="noStrike" dirty="0">
                <a:solidFill>
                  <a:srgbClr val="000000"/>
                </a:solidFill>
                <a:effectLst/>
                <a:latin typeface="Calibri"/>
                <a:ea typeface="Calibri"/>
                <a:cs typeface="Calibri"/>
              </a:rPr>
              <a:t>concept integrates nutrition, energy, waste, and crew wellbeing into a single sustainability framework. It views the galley as a mini-ecosystem with interconnected components. Sustainable procurement ensures responsible inputs; efficient storage and cooking reduce resource use; proper waste procedures protect the oceans. Crew health and satisfaction depend on safe, nutritious food prepared using environmentally responsible methods. This concept provides the philosophical foundation for all following training.</a:t>
            </a:r>
            <a:endParaRPr lang="el-GR" sz="2400">
              <a:latin typeface="Calibri"/>
              <a:ea typeface="Calibri"/>
              <a:cs typeface="Calibri"/>
            </a:endParaRPr>
          </a:p>
        </p:txBody>
      </p:sp>
    </p:spTree>
    <p:extLst>
      <p:ext uri="{BB962C8B-B14F-4D97-AF65-F5344CB8AC3E}">
        <p14:creationId xmlns="" xmlns:p14="http://schemas.microsoft.com/office/powerpoint/2010/main" val="417791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6" name="Title 1">
            <a:extLst>
              <a:ext uri="{FF2B5EF4-FFF2-40B4-BE49-F238E27FC236}">
                <a16:creationId xmlns="" xmlns:a16="http://schemas.microsoft.com/office/drawing/2014/main" id="{D4CE34FF-3A5A-687A-D2CB-CEDDC10CEB17}"/>
              </a:ext>
            </a:extLst>
          </p:cNvPr>
          <p:cNvSpPr>
            <a:spLocks noGrp="1"/>
          </p:cNvSpPr>
          <p:nvPr/>
        </p:nvSpPr>
        <p:spPr>
          <a:xfrm>
            <a:off x="293939" y="941880"/>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5300" b="1" dirty="0"/>
              <a:t>Learning GOALS</a:t>
            </a:r>
            <a:r>
              <a:rPr lang="en-US" dirty="0"/>
              <a:t/>
            </a:r>
            <a:br>
              <a:rPr lang="en-US" dirty="0"/>
            </a:br>
            <a:endParaRPr dirty="0"/>
          </a:p>
        </p:txBody>
      </p:sp>
      <p:sp>
        <p:nvSpPr>
          <p:cNvPr id="8" name="TextBox 7">
            <a:extLst>
              <a:ext uri="{FF2B5EF4-FFF2-40B4-BE49-F238E27FC236}">
                <a16:creationId xmlns="" xmlns:a16="http://schemas.microsoft.com/office/drawing/2014/main" id="{9E65AFC3-F806-665A-548E-254881764075}"/>
              </a:ext>
            </a:extLst>
          </p:cNvPr>
          <p:cNvSpPr txBox="1"/>
          <p:nvPr/>
        </p:nvSpPr>
        <p:spPr>
          <a:xfrm>
            <a:off x="1302488" y="2669460"/>
            <a:ext cx="6539024" cy="4154984"/>
          </a:xfrm>
          <a:prstGeom prst="rect">
            <a:avLst/>
          </a:prstGeom>
          <a:noFill/>
        </p:spPr>
        <p:txBody>
          <a:bodyPr wrap="square" lIns="91440" tIns="45720" rIns="91440" bIns="45720" anchor="t">
            <a:spAutoFit/>
          </a:bodyPr>
          <a:lstStyle/>
          <a:p>
            <a:pPr algn="just" rtl="0" fontAlgn="base"/>
            <a:r>
              <a:rPr lang="en-US" sz="2400" b="0" i="0" u="none" strike="noStrike" dirty="0">
                <a:solidFill>
                  <a:srgbClr val="000000"/>
                </a:solidFill>
                <a:effectLst/>
                <a:latin typeface="Calibri"/>
                <a:ea typeface="Calibri"/>
                <a:cs typeface="Calibri"/>
              </a:rPr>
              <a:t>By the end of this module, participants will understand how sustainability principles apply to galley operations. They will be able to implement proper waste segregation, select sustainable ingredients, optimize storage space, reduce food waste, and conserve water and energy. They will learn how to apply advanced preservation techniques, comply with MARPOL Annex V, and adapt practices to different ship types. These competencies support efficient operations and a culture of environmental responsibility.</a:t>
            </a:r>
            <a:r>
              <a:rPr lang="en-US" sz="2400" b="0" i="0" dirty="0">
                <a:effectLst/>
                <a:latin typeface="Calibri"/>
                <a:ea typeface="Calibri"/>
                <a:cs typeface="Calibri"/>
              </a:rPr>
              <a:t>​</a:t>
            </a:r>
            <a:endParaRPr lang="en-US" sz="2400" b="0" i="0">
              <a:effectLst/>
              <a:latin typeface="Calibri"/>
              <a:ea typeface="Calibri"/>
              <a:cs typeface="Calibri"/>
            </a:endParaRPr>
          </a:p>
        </p:txBody>
      </p:sp>
    </p:spTree>
    <p:extLst>
      <p:ext uri="{BB962C8B-B14F-4D97-AF65-F5344CB8AC3E}">
        <p14:creationId xmlns="" xmlns:p14="http://schemas.microsoft.com/office/powerpoint/2010/main" val="36769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B8AC3530-C24B-33DC-8A47-5993A76D1B9B}"/>
              </a:ext>
            </a:extLst>
          </p:cNvPr>
          <p:cNvSpPr>
            <a:spLocks noGrp="1"/>
          </p:cNvSpPr>
          <p:nvPr/>
        </p:nvSpPr>
        <p:spPr>
          <a:xfrm>
            <a:off x="457200" y="941880"/>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11200" b="1" dirty="0"/>
              <a:t>The Bigger Picture – Global Sustainability Linkages</a:t>
            </a:r>
            <a:r>
              <a:rPr lang="en-US" dirty="0"/>
              <a:t/>
            </a:r>
            <a:br>
              <a:rPr lang="en-US" dirty="0"/>
            </a:br>
            <a:endParaRPr dirty="0"/>
          </a:p>
        </p:txBody>
      </p:sp>
      <p:sp>
        <p:nvSpPr>
          <p:cNvPr id="10" name="TextBox 9">
            <a:extLst>
              <a:ext uri="{FF2B5EF4-FFF2-40B4-BE49-F238E27FC236}">
                <a16:creationId xmlns="" xmlns:a16="http://schemas.microsoft.com/office/drawing/2014/main" id="{C6FA7A75-FD42-876D-E33B-6009F62F8A38}"/>
              </a:ext>
            </a:extLst>
          </p:cNvPr>
          <p:cNvSpPr txBox="1"/>
          <p:nvPr/>
        </p:nvSpPr>
        <p:spPr>
          <a:xfrm>
            <a:off x="680720" y="2568030"/>
            <a:ext cx="7782560" cy="2031325"/>
          </a:xfrm>
          <a:prstGeom prst="rect">
            <a:avLst/>
          </a:prstGeom>
          <a:noFill/>
        </p:spPr>
        <p:txBody>
          <a:bodyPr wrap="square" lIns="91440" tIns="45720" rIns="91440" bIns="45720" anchor="t">
            <a:spAutoFit/>
          </a:bodyPr>
          <a:lstStyle/>
          <a:p>
            <a:pPr algn="just" fontAlgn="base"/>
            <a:r>
              <a:rPr lang="en-US" sz="1800" b="0" i="0" u="none" strike="noStrike" dirty="0">
                <a:solidFill>
                  <a:srgbClr val="000000"/>
                </a:solidFill>
                <a:effectLst/>
                <a:latin typeface="Calibri"/>
                <a:ea typeface="Calibri"/>
                <a:cs typeface="Calibri"/>
              </a:rPr>
              <a:t>Galley operations contribute to global objectives such as </a:t>
            </a:r>
            <a:r>
              <a:rPr lang="en-US" dirty="0">
                <a:solidFill>
                  <a:srgbClr val="000000"/>
                </a:solidFill>
                <a:latin typeface="Calibri"/>
                <a:ea typeface="Calibri"/>
                <a:cs typeface="Calibri"/>
              </a:rPr>
              <a:t>SDG 3 (Good health and </a:t>
            </a:r>
            <a:r>
              <a:rPr lang="en-US" dirty="0" err="1">
                <a:solidFill>
                  <a:srgbClr val="000000"/>
                </a:solidFill>
                <a:latin typeface="Calibri"/>
                <a:ea typeface="Calibri"/>
                <a:cs typeface="Calibri"/>
              </a:rPr>
              <a:t>well being</a:t>
            </a:r>
            <a:r>
              <a:rPr lang="en-US" dirty="0">
                <a:solidFill>
                  <a:srgbClr val="000000"/>
                </a:solidFill>
                <a:latin typeface="Calibri"/>
                <a:ea typeface="Calibri"/>
                <a:cs typeface="Calibri"/>
              </a:rPr>
              <a:t>), SDG</a:t>
            </a:r>
            <a:r>
              <a:rPr lang="en-US" sz="1800" b="0" i="0" u="none" strike="noStrike" dirty="0">
                <a:solidFill>
                  <a:srgbClr val="000000"/>
                </a:solidFill>
                <a:effectLst/>
                <a:latin typeface="Calibri"/>
                <a:ea typeface="Calibri"/>
                <a:cs typeface="Calibri"/>
              </a:rPr>
              <a:t> 12 (Responsible Consumption) and SDG 14 (Life Below Water). International frameworks like MARPOL Annex V and ISO 14001 require structured waste management and environmental protection. Ships must follow specific rules for storing, sorting, discharging, or offloading waste. Understanding these links helps crew appreciate their role in the maritime sustainability chain, where every decision impacts oceans, climate, and company compliance.</a:t>
            </a:r>
            <a:r>
              <a:rPr lang="en-US" sz="1800" b="0" i="0" dirty="0">
                <a:effectLst/>
                <a:latin typeface="Calibri"/>
                <a:ea typeface="Calibri"/>
                <a:cs typeface="Calibri"/>
              </a:rPr>
              <a:t>​</a:t>
            </a:r>
            <a:endParaRPr lang="en-US" b="0" i="0" dirty="0">
              <a:effectLst/>
              <a:latin typeface="Calibri"/>
              <a:ea typeface="Calibri"/>
              <a:cs typeface="Calibri"/>
            </a:endParaRPr>
          </a:p>
        </p:txBody>
      </p:sp>
      <p:pic>
        <p:nvPicPr>
          <p:cNvPr id="2" name="Εικόνα 1" descr="Εικόνα που περιέχει κείμενο, γραμματοσειρά, λογότυπο, γραφικά&#10;&#10;Το περιεχόμενο που δημιουργείται από ΑΙ μπορεί να μην είναι σωστό.">
            <a:extLst>
              <a:ext uri="{FF2B5EF4-FFF2-40B4-BE49-F238E27FC236}">
                <a16:creationId xmlns="" xmlns:a16="http://schemas.microsoft.com/office/drawing/2014/main" id="{333296B3-A3C1-B957-828E-4256E191D4BA}"/>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7119255" y="4996541"/>
            <a:ext cx="2020080" cy="1471906"/>
          </a:xfrm>
          <a:prstGeom prst="rect">
            <a:avLst/>
          </a:prstGeom>
        </p:spPr>
      </p:pic>
      <p:pic>
        <p:nvPicPr>
          <p:cNvPr id="5" name="Εικόνα 4" descr="Εικόνα που περιέχει γραμματοσειρά, ψάρι, γραφικά, λογότυπο&#10;&#10;Το περιεχόμενο που δημιουργείται από ΑΙ μπορεί να μην είναι σωστό.">
            <a:extLst>
              <a:ext uri="{FF2B5EF4-FFF2-40B4-BE49-F238E27FC236}">
                <a16:creationId xmlns="" xmlns:a16="http://schemas.microsoft.com/office/drawing/2014/main" id="{D828E4BB-3D4D-7BF2-0FC8-321005A1B62C}"/>
              </a:ext>
            </a:extLst>
          </p:cNvPr>
          <p:cNvPicPr>
            <a:picLocks noChangeAspect="1"/>
          </p:cNvPicPr>
          <p:nvPr/>
        </p:nvPicPr>
        <p:blipFill>
          <a:blip r:embed="rId12" cstate="print">
            <a:extLst>
              <a:ext uri="{837473B0-CC2E-450A-ABE3-18F120FF3D39}">
                <a1611:picAttrSrcUrl xmlns="" xmlns:a1611="http://schemas.microsoft.com/office/drawing/2016/11/main" r:id="rId13"/>
              </a:ext>
            </a:extLst>
          </a:blip>
          <a:stretch>
            <a:fillRect/>
          </a:stretch>
        </p:blipFill>
        <p:spPr>
          <a:xfrm>
            <a:off x="5536164" y="4964663"/>
            <a:ext cx="1524000" cy="1524000"/>
          </a:xfrm>
          <a:prstGeom prst="rect">
            <a:avLst/>
          </a:prstGeom>
        </p:spPr>
      </p:pic>
      <p:pic>
        <p:nvPicPr>
          <p:cNvPr id="9" name="Εικόνα 8" descr="Εικόνα που περιέχει κείμενο, βιβλίο&#10;&#10;Το περιεχόμενο που δημιουργείται από ΑΙ μπορεί να μην είναι σωστό.">
            <a:extLst>
              <a:ext uri="{FF2B5EF4-FFF2-40B4-BE49-F238E27FC236}">
                <a16:creationId xmlns="" xmlns:a16="http://schemas.microsoft.com/office/drawing/2014/main" id="{8D07F4BB-AF03-C1B1-5799-1B09DDE83178}"/>
              </a:ext>
            </a:extLst>
          </p:cNvPr>
          <p:cNvPicPr>
            <a:picLocks noChangeAspect="1"/>
          </p:cNvPicPr>
          <p:nvPr/>
        </p:nvPicPr>
        <p:blipFill>
          <a:blip r:embed="rId14" cstate="print">
            <a:extLst>
              <a:ext uri="{837473B0-CC2E-450A-ABE3-18F120FF3D39}">
                <a1611:picAttrSrcUrl xmlns="" xmlns:a1611="http://schemas.microsoft.com/office/drawing/2016/11/main" r:id="rId15"/>
              </a:ext>
            </a:extLst>
          </a:blip>
          <a:stretch>
            <a:fillRect/>
          </a:stretch>
        </p:blipFill>
        <p:spPr>
          <a:xfrm>
            <a:off x="18856" y="4504936"/>
            <a:ext cx="2038350" cy="2000250"/>
          </a:xfrm>
          <a:prstGeom prst="rect">
            <a:avLst/>
          </a:prstGeom>
        </p:spPr>
      </p:pic>
      <p:pic>
        <p:nvPicPr>
          <p:cNvPr id="14" name="Εικόνα 13" descr="Εικόνα που περιέχει άτομο, χέρι&#10;&#10;Το περιεχόμενο που δημιουργείται από ΑΙ μπορεί να μην είναι σωστό.">
            <a:extLst>
              <a:ext uri="{FF2B5EF4-FFF2-40B4-BE49-F238E27FC236}">
                <a16:creationId xmlns="" xmlns:a16="http://schemas.microsoft.com/office/drawing/2014/main" id="{0C51E3E8-33C1-BE41-220B-00789254C8E6}"/>
              </a:ext>
            </a:extLst>
          </p:cNvPr>
          <p:cNvPicPr>
            <a:picLocks noChangeAspect="1"/>
          </p:cNvPicPr>
          <p:nvPr/>
        </p:nvPicPr>
        <p:blipFill>
          <a:blip r:embed="rId16" cstate="print">
            <a:extLst>
              <a:ext uri="{837473B0-CC2E-450A-ABE3-18F120FF3D39}">
                <a1611:picAttrSrcUrl xmlns="" xmlns:a1611="http://schemas.microsoft.com/office/drawing/2016/11/main" r:id="rId17"/>
              </a:ext>
            </a:extLst>
          </a:blip>
          <a:stretch>
            <a:fillRect/>
          </a:stretch>
        </p:blipFill>
        <p:spPr>
          <a:xfrm>
            <a:off x="2047388" y="4589689"/>
            <a:ext cx="1935131" cy="1737438"/>
          </a:xfrm>
          <a:prstGeom prst="rect">
            <a:avLst/>
          </a:prstGeom>
        </p:spPr>
      </p:pic>
      <p:pic>
        <p:nvPicPr>
          <p:cNvPr id="17" name="Εικόνα 16" descr="Εικόνα που περιέχει κείμενο, γραμματοσειρά, πράσινο, γραφικά&#10;&#10;Το περιεχόμενο που δημιουργείται από ΑΙ μπορεί να μην είναι σωστό.">
            <a:extLst>
              <a:ext uri="{FF2B5EF4-FFF2-40B4-BE49-F238E27FC236}">
                <a16:creationId xmlns="" xmlns:a16="http://schemas.microsoft.com/office/drawing/2014/main" id="{7F40E604-2481-1D17-CAC6-66837389434C}"/>
              </a:ext>
            </a:extLst>
          </p:cNvPr>
          <p:cNvPicPr>
            <a:picLocks noChangeAspect="1"/>
          </p:cNvPicPr>
          <p:nvPr/>
        </p:nvPicPr>
        <p:blipFill>
          <a:blip r:embed="rId18" cstate="print">
            <a:extLst>
              <a:ext uri="{837473B0-CC2E-450A-ABE3-18F120FF3D39}">
                <a1611:picAttrSrcUrl xmlns="" xmlns:a1611="http://schemas.microsoft.com/office/drawing/2016/11/main" r:id="rId19"/>
              </a:ext>
            </a:extLst>
          </a:blip>
          <a:stretch>
            <a:fillRect/>
          </a:stretch>
        </p:blipFill>
        <p:spPr>
          <a:xfrm>
            <a:off x="3973286" y="4999653"/>
            <a:ext cx="1524000" cy="1524000"/>
          </a:xfrm>
          <a:prstGeom prst="rect">
            <a:avLst/>
          </a:prstGeom>
        </p:spPr>
      </p:pic>
    </p:spTree>
    <p:extLst>
      <p:ext uri="{BB962C8B-B14F-4D97-AF65-F5344CB8AC3E}">
        <p14:creationId xmlns="" xmlns:p14="http://schemas.microsoft.com/office/powerpoint/2010/main" val="170810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2ADB65B3-FD51-11BE-76E2-9A4212592BD3}"/>
              </a:ext>
            </a:extLst>
          </p:cNvPr>
          <p:cNvSpPr>
            <a:spLocks noGrp="1"/>
          </p:cNvSpPr>
          <p:nvPr/>
        </p:nvSpPr>
        <p:spPr>
          <a:xfrm>
            <a:off x="457200" y="1224789"/>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t>How This Module Fits the Full Course</a:t>
            </a:r>
            <a:r>
              <a:rPr lang="en-US" dirty="0"/>
              <a:t/>
            </a:r>
            <a:br>
              <a:rPr lang="en-US" dirty="0"/>
            </a:br>
            <a:endParaRPr dirty="0"/>
          </a:p>
        </p:txBody>
      </p:sp>
      <p:sp>
        <p:nvSpPr>
          <p:cNvPr id="10" name="TextBox 9">
            <a:extLst>
              <a:ext uri="{FF2B5EF4-FFF2-40B4-BE49-F238E27FC236}">
                <a16:creationId xmlns="" xmlns:a16="http://schemas.microsoft.com/office/drawing/2014/main" id="{C29168CA-4F94-33BB-3BCF-15058395C1C9}"/>
              </a:ext>
            </a:extLst>
          </p:cNvPr>
          <p:cNvSpPr txBox="1"/>
          <p:nvPr/>
        </p:nvSpPr>
        <p:spPr>
          <a:xfrm>
            <a:off x="736600" y="2609165"/>
            <a:ext cx="7670800" cy="3785652"/>
          </a:xfrm>
          <a:prstGeom prst="rect">
            <a:avLst/>
          </a:prstGeom>
          <a:noFill/>
        </p:spPr>
        <p:txBody>
          <a:bodyPr wrap="square" lIns="91440" tIns="45720" rIns="91440" bIns="45720" anchor="t">
            <a:spAutoFit/>
          </a:bodyPr>
          <a:lstStyle/>
          <a:p>
            <a:pPr algn="just"/>
            <a:r>
              <a:rPr lang="en-US" sz="2000" b="0" i="0" u="none" strike="noStrike" dirty="0">
                <a:solidFill>
                  <a:srgbClr val="000000"/>
                </a:solidFill>
                <a:effectLst/>
                <a:latin typeface="Calibri"/>
                <a:ea typeface="Calibri"/>
                <a:cs typeface="Calibri"/>
              </a:rPr>
              <a:t>It complements modules on </a:t>
            </a:r>
            <a:endParaRPr lang="el-GR" sz="2000">
              <a:solidFill>
                <a:srgbClr val="000000"/>
              </a:solidFill>
              <a:latin typeface="Calibri"/>
              <a:ea typeface="Calibri"/>
              <a:cs typeface="Calibri"/>
            </a:endParaRPr>
          </a:p>
          <a:p>
            <a:pPr marL="285750" indent="-285750">
              <a:buFont typeface="Arial"/>
              <a:buChar char="•"/>
            </a:pPr>
            <a:r>
              <a:rPr lang="en-US" sz="2000" b="0" i="0" u="none" strike="noStrike" dirty="0">
                <a:solidFill>
                  <a:srgbClr val="000000"/>
                </a:solidFill>
                <a:effectLst/>
                <a:latin typeface="Calibri"/>
                <a:ea typeface="Calibri"/>
                <a:cs typeface="Calibri"/>
              </a:rPr>
              <a:t>nutrition, </a:t>
            </a:r>
            <a:endParaRPr lang="el-GR" sz="2000">
              <a:solidFill>
                <a:srgbClr val="000000"/>
              </a:solidFill>
              <a:latin typeface="Calibri"/>
              <a:ea typeface="Calibri"/>
              <a:cs typeface="Calibri"/>
            </a:endParaRPr>
          </a:p>
          <a:p>
            <a:pPr marL="285750" indent="-285750">
              <a:buFont typeface="Arial"/>
              <a:buChar char="•"/>
            </a:pPr>
            <a:r>
              <a:rPr lang="en-US" sz="2000" b="0" i="0" u="none" strike="noStrike" dirty="0">
                <a:solidFill>
                  <a:srgbClr val="000000"/>
                </a:solidFill>
                <a:effectLst/>
                <a:latin typeface="Calibri"/>
                <a:ea typeface="Calibri"/>
                <a:cs typeface="Calibri"/>
              </a:rPr>
              <a:t>procurement, and </a:t>
            </a:r>
            <a:endParaRPr lang="el-GR" sz="2000">
              <a:solidFill>
                <a:srgbClr val="000000"/>
              </a:solidFill>
              <a:latin typeface="Calibri"/>
              <a:ea typeface="Calibri"/>
              <a:cs typeface="Calibri"/>
            </a:endParaRPr>
          </a:p>
          <a:p>
            <a:pPr marL="285750" indent="-285750">
              <a:buFont typeface="Arial"/>
              <a:buChar char="•"/>
            </a:pPr>
            <a:r>
              <a:rPr lang="en-US" sz="2000" b="0" i="0" u="none" strike="noStrike" dirty="0">
                <a:solidFill>
                  <a:srgbClr val="000000"/>
                </a:solidFill>
                <a:effectLst/>
                <a:latin typeface="Calibri"/>
                <a:ea typeface="Calibri"/>
                <a:cs typeface="Calibri"/>
              </a:rPr>
              <a:t>inventory entrepreneurship. </a:t>
            </a:r>
            <a:endParaRPr lang="el-GR" sz="2000">
              <a:solidFill>
                <a:srgbClr val="000000"/>
              </a:solidFill>
              <a:latin typeface="Calibri"/>
              <a:ea typeface="Calibri"/>
              <a:cs typeface="Calibri"/>
            </a:endParaRPr>
          </a:p>
          <a:p>
            <a:pPr algn="just"/>
            <a:r>
              <a:rPr lang="en-US" sz="2000" b="0" i="0" u="none" strike="noStrike" dirty="0">
                <a:solidFill>
                  <a:srgbClr val="000000"/>
                </a:solidFill>
                <a:effectLst/>
                <a:latin typeface="Calibri"/>
                <a:ea typeface="Calibri"/>
                <a:cs typeface="Calibri"/>
              </a:rPr>
              <a:t>Together, they form a holistic training package that prepares</a:t>
            </a:r>
            <a:endParaRPr lang="el-GR" sz="2000" dirty="0">
              <a:solidFill>
                <a:srgbClr val="000000"/>
              </a:solidFill>
              <a:latin typeface="Calibri"/>
              <a:ea typeface="Calibri"/>
              <a:cs typeface="Calibri"/>
            </a:endParaRPr>
          </a:p>
          <a:p>
            <a:pPr marL="285750" indent="-285750" algn="just">
              <a:buFont typeface="Arial"/>
              <a:buChar char="•"/>
            </a:pPr>
            <a:r>
              <a:rPr lang="el-GR" sz="2000" err="1">
                <a:solidFill>
                  <a:srgbClr val="000000"/>
                </a:solidFill>
                <a:latin typeface="Calibri"/>
                <a:ea typeface="Calibri"/>
                <a:cs typeface="Calibri"/>
              </a:rPr>
              <a:t>Students</a:t>
            </a:r>
            <a:endParaRPr lang="el-GR" sz="2000">
              <a:solidFill>
                <a:srgbClr val="000000"/>
              </a:solidFill>
              <a:latin typeface="Calibri"/>
              <a:ea typeface="Calibri"/>
              <a:cs typeface="Calibri"/>
            </a:endParaRPr>
          </a:p>
          <a:p>
            <a:pPr marL="285750" indent="-285750" algn="just">
              <a:buFont typeface="Arial"/>
              <a:buChar char="•"/>
            </a:pPr>
            <a:r>
              <a:rPr lang="el-GR" sz="2000" err="1">
                <a:solidFill>
                  <a:srgbClr val="000000"/>
                </a:solidFill>
                <a:latin typeface="Calibri"/>
                <a:ea typeface="Calibri"/>
                <a:cs typeface="Calibri"/>
              </a:rPr>
              <a:t>cadets</a:t>
            </a:r>
            <a:endParaRPr lang="el-GR" sz="2000">
              <a:solidFill>
                <a:srgbClr val="000000"/>
              </a:solidFill>
              <a:latin typeface="Calibri"/>
              <a:ea typeface="Calibri"/>
              <a:cs typeface="Calibri"/>
            </a:endParaRPr>
          </a:p>
          <a:p>
            <a:pPr marL="285750" indent="-285750" algn="just">
              <a:buFont typeface="Arial"/>
              <a:buChar char="•"/>
            </a:pPr>
            <a:r>
              <a:rPr lang="en-US" sz="2000" b="0" i="0" u="none" strike="noStrike" dirty="0">
                <a:solidFill>
                  <a:srgbClr val="000000"/>
                </a:solidFill>
                <a:effectLst/>
                <a:latin typeface="Calibri"/>
                <a:ea typeface="Calibri"/>
                <a:cs typeface="Calibri"/>
              </a:rPr>
              <a:t>seafarers, </a:t>
            </a:r>
            <a:endParaRPr lang="el-GR" sz="2000" dirty="0">
              <a:solidFill>
                <a:srgbClr val="000000"/>
              </a:solidFill>
              <a:latin typeface="Calibri"/>
              <a:ea typeface="Calibri"/>
              <a:cs typeface="Calibri"/>
            </a:endParaRPr>
          </a:p>
          <a:p>
            <a:pPr marL="285750" indent="-285750" algn="just">
              <a:buFont typeface="Arial"/>
              <a:buChar char="•"/>
            </a:pPr>
            <a:r>
              <a:rPr lang="en-US" sz="2000" b="0" i="0" u="none" strike="noStrike" dirty="0">
                <a:solidFill>
                  <a:srgbClr val="000000"/>
                </a:solidFill>
                <a:effectLst/>
                <a:latin typeface="Calibri"/>
                <a:ea typeface="Calibri"/>
                <a:cs typeface="Calibri"/>
              </a:rPr>
              <a:t>cooks, </a:t>
            </a:r>
            <a:endParaRPr lang="el-GR" sz="2000">
              <a:solidFill>
                <a:srgbClr val="000000"/>
              </a:solidFill>
              <a:latin typeface="Calibri"/>
              <a:ea typeface="Calibri"/>
              <a:cs typeface="Calibri"/>
            </a:endParaRPr>
          </a:p>
          <a:p>
            <a:pPr marL="285750" indent="-285750" algn="just">
              <a:buFont typeface="Arial"/>
              <a:buChar char="•"/>
            </a:pPr>
            <a:r>
              <a:rPr lang="en-US" sz="2000" b="0" i="0" u="none" strike="noStrike" dirty="0">
                <a:solidFill>
                  <a:srgbClr val="000000"/>
                </a:solidFill>
                <a:effectLst/>
                <a:latin typeface="Calibri"/>
                <a:ea typeface="Calibri"/>
                <a:cs typeface="Calibri"/>
              </a:rPr>
              <a:t>catering personnel </a:t>
            </a:r>
            <a:endParaRPr lang="el-GR" sz="2000">
              <a:solidFill>
                <a:srgbClr val="000000"/>
              </a:solidFill>
              <a:latin typeface="Calibri"/>
              <a:ea typeface="Calibri"/>
              <a:cs typeface="Calibri"/>
            </a:endParaRPr>
          </a:p>
          <a:p>
            <a:pPr marL="285750" indent="-285750" algn="just">
              <a:buFont typeface="Arial"/>
              <a:buChar char="•"/>
            </a:pPr>
            <a:r>
              <a:rPr lang="en-US" sz="2000" dirty="0">
                <a:solidFill>
                  <a:srgbClr val="000000"/>
                </a:solidFill>
                <a:latin typeface="Calibri"/>
                <a:ea typeface="Calibri"/>
                <a:cs typeface="Calibri"/>
              </a:rPr>
              <a:t>suppliers</a:t>
            </a:r>
          </a:p>
          <a:p>
            <a:pPr algn="just"/>
            <a:r>
              <a:rPr lang="en-US" sz="2000" b="0" i="0" u="none" strike="noStrike" dirty="0">
                <a:solidFill>
                  <a:srgbClr val="000000"/>
                </a:solidFill>
                <a:effectLst/>
                <a:latin typeface="Calibri"/>
                <a:ea typeface="Calibri"/>
                <a:cs typeface="Calibri"/>
              </a:rPr>
              <a:t>to</a:t>
            </a:r>
            <a:r>
              <a:rPr lang="en-US" sz="2000" b="1" i="0" u="none" strike="noStrike" dirty="0">
                <a:solidFill>
                  <a:srgbClr val="002060"/>
                </a:solidFill>
                <a:effectLst/>
                <a:latin typeface="Calibri"/>
                <a:ea typeface="Calibri"/>
                <a:cs typeface="Calibri"/>
              </a:rPr>
              <a:t> operate sustainably on modern vessels.</a:t>
            </a:r>
            <a:endParaRPr lang="el-GR" sz="2000" b="1">
              <a:solidFill>
                <a:srgbClr val="002060"/>
              </a:solidFill>
              <a:latin typeface="Calibri"/>
              <a:ea typeface="Calibri"/>
              <a:cs typeface="Calibri"/>
            </a:endParaRPr>
          </a:p>
        </p:txBody>
      </p:sp>
    </p:spTree>
    <p:extLst>
      <p:ext uri="{BB962C8B-B14F-4D97-AF65-F5344CB8AC3E}">
        <p14:creationId xmlns="" xmlns:p14="http://schemas.microsoft.com/office/powerpoint/2010/main" val="355031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 xmlns:a16="http://schemas.microsoft.com/office/drawing/2014/main" id="{F78DF188-5CE9-940D-08F8-7EB3D9CFFE21}"/>
              </a:ext>
            </a:extLst>
          </p:cNvPr>
          <p:cNvPicPr>
            <a:picLocks noChangeAspect="1"/>
          </p:cNvPicPr>
          <p:nvPr/>
        </p:nvPicPr>
        <p:blipFill>
          <a:blip r:embed="rId3" cstate="print"/>
          <a:stretch>
            <a:fillRect/>
          </a:stretch>
        </p:blipFill>
        <p:spPr>
          <a:xfrm>
            <a:off x="18646" y="154232"/>
            <a:ext cx="3218912" cy="680419"/>
          </a:xfrm>
          <a:prstGeom prst="rect">
            <a:avLst/>
          </a:prstGeom>
        </p:spPr>
      </p:pic>
      <p:sp>
        <p:nvSpPr>
          <p:cNvPr id="12" name="Rectangle 11">
            <a:extLst>
              <a:ext uri="{FF2B5EF4-FFF2-40B4-BE49-F238E27FC236}">
                <a16:creationId xmlns=""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 xmlns:a16="http://schemas.microsoft.com/office/drawing/2014/main" id="{6A85B909-0A79-E521-408F-3EC4F32F6A89}"/>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 xmlns:a16="http://schemas.microsoft.com/office/drawing/2014/main" id="{916E262A-8A28-C2A4-CC8D-6C6861AC4A05}"/>
              </a:ext>
            </a:extLst>
          </p:cNvPr>
          <p:cNvPicPr>
            <a:picLocks noChangeAspect="1"/>
          </p:cNvPicPr>
          <p:nvPr/>
        </p:nvPicPr>
        <p:blipFill>
          <a:blip r:embed="rId5" cstate="print"/>
          <a:stretch>
            <a:fillRect/>
          </a:stretch>
        </p:blipFill>
        <p:spPr>
          <a:xfrm>
            <a:off x="4910225" y="63663"/>
            <a:ext cx="629555" cy="637524"/>
          </a:xfrm>
          <a:prstGeom prst="rect">
            <a:avLst/>
          </a:prstGeom>
        </p:spPr>
      </p:pic>
      <p:pic>
        <p:nvPicPr>
          <p:cNvPr id="27" name="Picture 26">
            <a:extLst>
              <a:ext uri="{FF2B5EF4-FFF2-40B4-BE49-F238E27FC236}">
                <a16:creationId xmlns="" xmlns:a16="http://schemas.microsoft.com/office/drawing/2014/main" id="{8C323342-F499-A9AC-06ED-BF7E5AB8C9DD}"/>
              </a:ext>
            </a:extLst>
          </p:cNvPr>
          <p:cNvPicPr>
            <a:picLocks noChangeAspect="1"/>
          </p:cNvPicPr>
          <p:nvPr/>
        </p:nvPicPr>
        <p:blipFill>
          <a:blip r:embed="rId6" cstate="print"/>
          <a:stretch>
            <a:fillRect/>
          </a:stretch>
        </p:blipFill>
        <p:spPr>
          <a:xfrm>
            <a:off x="5631268" y="82543"/>
            <a:ext cx="1053458" cy="579268"/>
          </a:xfrm>
          <a:prstGeom prst="rect">
            <a:avLst/>
          </a:prstGeom>
        </p:spPr>
      </p:pic>
      <p:pic>
        <p:nvPicPr>
          <p:cNvPr id="28" name="Picture 27">
            <a:extLst>
              <a:ext uri="{FF2B5EF4-FFF2-40B4-BE49-F238E27FC236}">
                <a16:creationId xmlns="" xmlns:a16="http://schemas.microsoft.com/office/drawing/2014/main" id="{555E6BA0-BBC1-7636-88F0-C07235A22D32}"/>
              </a:ext>
            </a:extLst>
          </p:cNvPr>
          <p:cNvPicPr/>
          <p:nvPr/>
        </p:nvPicPr>
        <p:blipFill>
          <a:blip r:embed="rId7" cstate="print">
            <a:extLst>
              <a:ext uri="{28A0092B-C50C-407E-A947-70E740481C1C}">
                <a14:useLocalDpi xmlns=""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 xmlns:a16="http://schemas.microsoft.com/office/drawing/2014/main" id="{586C1E5C-E230-748D-0A29-CEC700E5DAD8}"/>
              </a:ext>
            </a:extLst>
          </p:cNvPr>
          <p:cNvPicPr>
            <a:picLocks noChangeAspect="1"/>
          </p:cNvPicPr>
          <p:nvPr/>
        </p:nvPicPr>
        <p:blipFill>
          <a:blip r:embed="rId8" cstate="print"/>
          <a:stretch>
            <a:fillRect/>
          </a:stretch>
        </p:blipFill>
        <p:spPr>
          <a:xfrm>
            <a:off x="3979270" y="47003"/>
            <a:ext cx="858938" cy="620864"/>
          </a:xfrm>
          <a:prstGeom prst="rect">
            <a:avLst/>
          </a:prstGeom>
        </p:spPr>
      </p:pic>
      <p:pic>
        <p:nvPicPr>
          <p:cNvPr id="30" name="Picture 29">
            <a:extLst>
              <a:ext uri="{FF2B5EF4-FFF2-40B4-BE49-F238E27FC236}">
                <a16:creationId xmlns="" xmlns:a16="http://schemas.microsoft.com/office/drawing/2014/main" id="{B9B5F804-65D7-4188-5592-491F1B6A5E54}"/>
              </a:ext>
            </a:extLst>
          </p:cNvPr>
          <p:cNvPicPr>
            <a:picLocks noChangeAspect="1"/>
          </p:cNvPicPr>
          <p:nvPr/>
        </p:nvPicPr>
        <p:blipFill>
          <a:blip r:embed="rId9" cstate="print"/>
          <a:stretch>
            <a:fillRect/>
          </a:stretch>
        </p:blipFill>
        <p:spPr>
          <a:xfrm>
            <a:off x="7704595" y="0"/>
            <a:ext cx="1227464" cy="1224789"/>
          </a:xfrm>
          <a:prstGeom prst="rect">
            <a:avLst/>
          </a:prstGeom>
        </p:spPr>
      </p:pic>
      <p:sp>
        <p:nvSpPr>
          <p:cNvPr id="8" name="Title 1">
            <a:extLst>
              <a:ext uri="{FF2B5EF4-FFF2-40B4-BE49-F238E27FC236}">
                <a16:creationId xmlns="" xmlns:a16="http://schemas.microsoft.com/office/drawing/2014/main" id="{8C797958-6250-3E62-A0A4-F1969CC4D976}"/>
              </a:ext>
            </a:extLst>
          </p:cNvPr>
          <p:cNvSpPr>
            <a:spLocks noGrp="1"/>
          </p:cNvSpPr>
          <p:nvPr/>
        </p:nvSpPr>
        <p:spPr>
          <a:xfrm>
            <a:off x="386080" y="1059180"/>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sz="6000" b="1" dirty="0"/>
              <a:t>What We Will Cover Today</a:t>
            </a:r>
            <a:br>
              <a:rPr lang="en-US" sz="6000" b="1" dirty="0"/>
            </a:br>
            <a:endParaRPr b="1" dirty="0"/>
          </a:p>
        </p:txBody>
      </p:sp>
      <p:sp>
        <p:nvSpPr>
          <p:cNvPr id="10" name="TextBox 9">
            <a:extLst>
              <a:ext uri="{FF2B5EF4-FFF2-40B4-BE49-F238E27FC236}">
                <a16:creationId xmlns="" xmlns:a16="http://schemas.microsoft.com/office/drawing/2014/main" id="{53D58642-8CF8-326A-E6EE-055941C6FB67}"/>
              </a:ext>
            </a:extLst>
          </p:cNvPr>
          <p:cNvSpPr txBox="1"/>
          <p:nvPr/>
        </p:nvSpPr>
        <p:spPr>
          <a:xfrm>
            <a:off x="457200" y="2202180"/>
            <a:ext cx="8229600" cy="3693319"/>
          </a:xfrm>
          <a:prstGeom prst="rect">
            <a:avLst/>
          </a:prstGeom>
          <a:noFill/>
        </p:spPr>
        <p:txBody>
          <a:bodyPr wrap="square" lIns="91440" tIns="45720" rIns="91440" bIns="45720" anchor="t">
            <a:spAutoFit/>
          </a:bodyPr>
          <a:lstStyle/>
          <a:p>
            <a:r>
              <a:rPr lang="en-US" dirty="0"/>
              <a:t>The training spans six sections:</a:t>
            </a:r>
            <a:endParaRPr lang="el-GR" dirty="0"/>
          </a:p>
          <a:p>
            <a:pPr marL="285750" indent="-285750">
              <a:buFont typeface="Arial"/>
              <a:buChar char="•"/>
            </a:pPr>
            <a:r>
              <a:rPr lang="en-US" b="1" dirty="0">
                <a:solidFill>
                  <a:srgbClr val="002060"/>
                </a:solidFill>
              </a:rPr>
              <a:t>Introduction, </a:t>
            </a:r>
            <a:endParaRPr lang="el-GR" b="1">
              <a:solidFill>
                <a:srgbClr val="002060"/>
              </a:solidFill>
              <a:ea typeface="Calibri" panose="020F0502020204030204"/>
              <a:cs typeface="Calibri" panose="020F0502020204030204"/>
            </a:endParaRPr>
          </a:p>
          <a:p>
            <a:pPr marL="285750" indent="-285750">
              <a:buFont typeface="Arial"/>
              <a:buChar char="•"/>
            </a:pPr>
            <a:r>
              <a:rPr lang="en-US" b="1" dirty="0">
                <a:solidFill>
                  <a:srgbClr val="002060"/>
                </a:solidFill>
              </a:rPr>
              <a:t>the need for sustainability, </a:t>
            </a:r>
            <a:endParaRPr lang="el-GR" b="1">
              <a:solidFill>
                <a:srgbClr val="002060"/>
              </a:solidFill>
              <a:ea typeface="Calibri" panose="020F0502020204030204"/>
              <a:cs typeface="Calibri" panose="020F0502020204030204"/>
            </a:endParaRPr>
          </a:p>
          <a:p>
            <a:pPr marL="285750" indent="-285750">
              <a:buFont typeface="Arial"/>
              <a:buChar char="•"/>
            </a:pPr>
            <a:r>
              <a:rPr lang="en-US" b="1" dirty="0">
                <a:solidFill>
                  <a:srgbClr val="002060"/>
                </a:solidFill>
              </a:rPr>
              <a:t>key areas of training, </a:t>
            </a:r>
            <a:endParaRPr lang="el-GR" b="1">
              <a:solidFill>
                <a:srgbClr val="002060"/>
              </a:solidFill>
              <a:ea typeface="Calibri" panose="020F0502020204030204"/>
              <a:cs typeface="Calibri" panose="020F0502020204030204"/>
            </a:endParaRPr>
          </a:p>
          <a:p>
            <a:pPr marL="285750" indent="-285750">
              <a:buFont typeface="Arial"/>
              <a:buChar char="•"/>
            </a:pPr>
            <a:r>
              <a:rPr lang="en-US" b="1" dirty="0">
                <a:solidFill>
                  <a:srgbClr val="002060"/>
                </a:solidFill>
              </a:rPr>
              <a:t>developing a training program, </a:t>
            </a:r>
            <a:endParaRPr lang="el-GR" b="1">
              <a:solidFill>
                <a:srgbClr val="002060"/>
              </a:solidFill>
              <a:ea typeface="Calibri" panose="020F0502020204030204"/>
              <a:cs typeface="Calibri" panose="020F0502020204030204"/>
            </a:endParaRPr>
          </a:p>
          <a:p>
            <a:pPr marL="285750" indent="-285750">
              <a:buFont typeface="Arial"/>
              <a:buChar char="•"/>
            </a:pPr>
            <a:r>
              <a:rPr lang="en-US" b="1" dirty="0">
                <a:solidFill>
                  <a:srgbClr val="002060"/>
                </a:solidFill>
              </a:rPr>
              <a:t>monitoring and continuous improvement, </a:t>
            </a:r>
            <a:endParaRPr lang="el-GR" b="1">
              <a:solidFill>
                <a:srgbClr val="002060"/>
              </a:solidFill>
              <a:ea typeface="Calibri" panose="020F0502020204030204"/>
              <a:cs typeface="Calibri" panose="020F0502020204030204"/>
            </a:endParaRPr>
          </a:p>
          <a:p>
            <a:pPr marL="285750" indent="-285750">
              <a:buFont typeface="Arial"/>
              <a:buChar char="•"/>
            </a:pPr>
            <a:r>
              <a:rPr lang="en-US" b="1" dirty="0">
                <a:solidFill>
                  <a:srgbClr val="002060"/>
                </a:solidFill>
              </a:rPr>
              <a:t>and final reflection. </a:t>
            </a:r>
            <a:endParaRPr lang="el-GR" b="1">
              <a:solidFill>
                <a:srgbClr val="002060"/>
              </a:solidFill>
              <a:ea typeface="Calibri"/>
              <a:cs typeface="Calibri"/>
            </a:endParaRPr>
          </a:p>
          <a:p>
            <a:endParaRPr lang="en-US" dirty="0"/>
          </a:p>
          <a:p>
            <a:endParaRPr lang="en-US" dirty="0"/>
          </a:p>
          <a:p>
            <a:r>
              <a:rPr lang="en-US" dirty="0"/>
              <a:t>Participants will explore real examples, case studies, and hands-on techniques. </a:t>
            </a:r>
            <a:endParaRPr lang="el-GR" dirty="0">
              <a:ea typeface="Calibri"/>
              <a:cs typeface="Calibri"/>
            </a:endParaRPr>
          </a:p>
          <a:p>
            <a:r>
              <a:rPr lang="en-US" dirty="0"/>
              <a:t>They will learn how sustainability applies directly to their daily duties and how structured training ensures long-term improvements. </a:t>
            </a:r>
            <a:endParaRPr lang="el-GR"/>
          </a:p>
          <a:p>
            <a:r>
              <a:rPr lang="en-US" dirty="0"/>
              <a:t>Each section builds toward practical skills.</a:t>
            </a:r>
            <a:endParaRPr lang="el-GR">
              <a:ea typeface="Calibri"/>
              <a:cs typeface="Calibri"/>
            </a:endParaRPr>
          </a:p>
        </p:txBody>
      </p:sp>
      <p:pic>
        <p:nvPicPr>
          <p:cNvPr id="5" name="Εικόνα 4" descr="Εικόνα που περιέχει αυτοκόλλητη σημείωση post-it, κείμενο, γραφικός χαρακτήρας, χάρτινο προϊόν&#10;&#10;Το περιεχόμενο που δημιουργείται από ΑΙ μπορεί να μην είναι σωστό.">
            <a:extLst>
              <a:ext uri="{FF2B5EF4-FFF2-40B4-BE49-F238E27FC236}">
                <a16:creationId xmlns="" xmlns:a16="http://schemas.microsoft.com/office/drawing/2014/main" id="{4D75E5A2-8014-CF03-6F9F-FC148F60E8C1}"/>
              </a:ext>
            </a:extLst>
          </p:cNvPr>
          <p:cNvPicPr>
            <a:picLocks noChangeAspect="1"/>
          </p:cNvPicPr>
          <p:nvPr/>
        </p:nvPicPr>
        <p:blipFill>
          <a:blip r:embed="rId10" cstate="print">
            <a:extLst>
              <a:ext uri="{837473B0-CC2E-450A-ABE3-18F120FF3D39}">
                <a1611:picAttrSrcUrl xmlns="" xmlns:a1611="http://schemas.microsoft.com/office/drawing/2016/11/main" r:id="rId11"/>
              </a:ext>
            </a:extLst>
          </a:blip>
          <a:stretch>
            <a:fillRect/>
          </a:stretch>
        </p:blipFill>
        <p:spPr>
          <a:xfrm>
            <a:off x="4840255" y="2004965"/>
            <a:ext cx="4012163" cy="2591478"/>
          </a:xfrm>
          <a:prstGeom prst="rect">
            <a:avLst/>
          </a:prstGeom>
        </p:spPr>
      </p:pic>
    </p:spTree>
    <p:extLst>
      <p:ext uri="{BB962C8B-B14F-4D97-AF65-F5344CB8AC3E}">
        <p14:creationId xmlns="" xmlns:p14="http://schemas.microsoft.com/office/powerpoint/2010/main" val="1530885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10917</TotalTime>
  <Words>3448</Words>
  <Application>Microsoft Office PowerPoint</Application>
  <PresentationFormat>Προβολή στην οθόνη (4:3)</PresentationFormat>
  <Paragraphs>356</Paragraphs>
  <Slides>45</Slides>
  <Notes>43</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Office Theme</vt:lpstr>
      <vt:lpstr> MARitime Soft Skills for Onboard Healthy Nutrition and CULinary Arts in Seagoing Services – CUL-MAR-Skills</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Sustainability: A Continuous Journey</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Maria Lekakou</cp:lastModifiedBy>
  <cp:revision>334</cp:revision>
  <dcterms:created xsi:type="dcterms:W3CDTF">2023-11-02T13:43:46Z</dcterms:created>
  <dcterms:modified xsi:type="dcterms:W3CDTF">2025-11-22T00:47:15Z</dcterms:modified>
</cp:coreProperties>
</file>