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60" r:id="rId3"/>
    <p:sldId id="274"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3447" autoAdjust="0"/>
  </p:normalViewPr>
  <p:slideViewPr>
    <p:cSldViewPr snapToGrid="0">
      <p:cViewPr varScale="1">
        <p:scale>
          <a:sx n="101" d="100"/>
          <a:sy n="101" d="100"/>
        </p:scale>
        <p:origin x="186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18.07.2025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4DAA2-7208-7C28-1077-A6A6E29B7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89787-A46D-F014-4C6B-FFE310E9C2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BBD75-02D8-642A-3141-E99843DB8F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67EB761-4F8C-8D5F-7499-4144C92F528D}"/>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2073779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99412-05F6-84B9-5D02-2DBA4614B0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17B6E-A952-90F4-BB0E-04AF5054E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B4215-7C64-04F4-174D-0E07AFD8A0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C7E0A33-337E-3419-8BC9-5A24F20EC59C}"/>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418830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6AF9-B997-7585-BEAE-F4E611398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513F5-A930-1512-0F99-BBE8D575B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5C12C-3DF6-8D17-F00C-8ADBF16551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FE7F831-0457-FF80-32F1-AD984356D037}"/>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2542115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E32C5-5408-4264-94AD-55E6D9E5B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5CA1A-0E9C-33A0-DCE1-72D540DEC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454362-65B9-BCAE-F6BA-A398E51E8E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273F4F4-90B6-2667-FA2F-36612E7D34FA}"/>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78051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79DB1-0583-4A96-F78B-F291DFABD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2B1D44-6FE6-274C-7BDA-30E3A89CD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59023-DCBF-525C-ADF8-A6143AB468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AAFEA28-1CF9-2D49-9FD0-0B0C8A3F91B9}"/>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3652019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1E7E2-9262-A493-EEB5-616BFFEBB8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7D123-8C1D-A682-B907-C62BC1EC4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77575-EE1D-B4BC-9615-F757BD4217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7F645FC-FDF6-A856-3BAE-095F12094A66}"/>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447132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35FC3-85C6-F650-6201-6C6353ABF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614E3-DAB8-5792-CEA9-63AAE2DFE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24813-43E9-A68E-93F2-8B9DB7208B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9A4AFA7-C296-7A71-6482-2C693B1FBBFE}"/>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878151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85B19-5251-2CAE-3E2B-DA818B0AC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897AC-2F29-99A0-D7EC-7D57DC506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FC741-36B1-D3F8-7031-F7B342CA42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E7D5F07-1953-FDE1-4C95-AC77F6B271DE}"/>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3500976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1EEDD-FAE4-BC21-55BD-FEE2D96B8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59A5D-EFAD-DE19-792C-FD30CE3E7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0FF68-BB2A-3806-D16E-9E3EF38739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5C7B7AF-1F25-9881-27A4-3272178D830E}"/>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2338566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0D01-18ED-388F-D0A5-BA6187227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34DB8-EB1C-BE8B-5AB2-2C14B6D39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BD1AE-6092-34C7-001F-D3D0D6FF73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0D3F2A8-0AF9-9F11-5B8C-12DA0C925601}"/>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426600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C6C50-47DD-EAA0-01D1-7B45EF8631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685301-A3D8-3B8A-B657-1BB11F114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10575D-810D-9B89-7E3F-3BEF0F57BD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467BBBD-4FC4-83AE-37A4-F9E12D24BD1B}"/>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1964212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E5BFF-1554-508C-E854-BF7CCEEE7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CD963-D51F-B6A5-86D9-CFE17C396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13539-0B58-2B43-79CB-4935BABCD7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C2D6E87-C2ED-B78B-9A6A-0186BD8ED579}"/>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283054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BC90-DD0A-5015-D845-AF2B5D6AE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CC1A6-6E8A-9998-F8E4-0CBE70410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C3EE7-75BD-9D6D-DECA-A6AD9F05F7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29F8AD0-2AE5-C622-840E-2A09BD8ADBD8}"/>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330112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EAF69-0C24-8DD4-4DE1-DB37C73BC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86987-7595-F986-921E-79427CC732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C37FA-295D-30D3-056D-F317EF63D0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0EEE1A6-EAFA-2F72-777B-D2C21D6C0E49}"/>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804419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93C2D-C116-F8A0-EC1F-2FB434B3B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164CC4-F822-495E-F363-884B93E48D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1CB60-CCAA-BC88-06D3-15295DED41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A9BDBCA-AD4F-1BB3-36CE-6932460EDF49}"/>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3431006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88045-D1FE-95D3-527A-3369CD78D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3F862-AB31-E4C7-D336-24D1C29C82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CFDC4-55CB-429B-4CF9-B75CBB2072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D7C7295-7933-5B9D-9A66-218C01648807}"/>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1407563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42016-7DAB-C7FE-954D-FC2FF263C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B46D5-FDE4-1FED-80C6-A45A1868A9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5EC7E-A776-B6B2-D274-F8D26B3A68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1DC8343-D06E-C64A-FD85-54495972C8DB}"/>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2397991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1247D-A088-6CBA-03C7-6C144308A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9FEA4C-0C58-7D6C-C162-A2ABF0E28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CEAD79-8A8C-9056-998F-BE5D65C0FB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E193C34-33AD-BAA2-AF61-7FC153251909}"/>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1905024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FDCD8-70AF-736E-91DE-CDF62F256D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071BBA-095F-AB74-CE1B-CC5F26871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74ACE-FB86-F008-D776-A670A8D412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513B0F5-53BD-610F-6E3D-C89AEA51E40E}"/>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2498345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1A723-AE10-09DF-6D9A-5B1ECFFB5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4EFAA-4B7D-16CA-C226-B67C29314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3EDCD-A89A-334C-BC51-8DAB886F79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404383B-4B76-A91C-CFA7-ABAB9701884E}"/>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76598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823F2-E6BC-36F2-5FC5-4817CBF503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36E9A-4F2E-AED6-3618-5A67FCCA1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C9BDC-CD7E-1C67-7D46-BFE810A965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673C6C6-3526-D4BA-D979-418ED826E4EF}"/>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2628212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C3386-82BB-815B-C4BB-C1A444890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85D15-4306-A5B3-CF05-A42F04F7BF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465C41-B819-AFA8-B666-78BCA74AD0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A6C0B8-FB74-EA04-3F3C-80A3687224E3}"/>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890761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EFF1D-68CB-2179-D930-B6FCAFBD9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8E36F-60E1-CB46-4649-C37699C342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031E8-29E7-42C3-2DA6-EB5AD0DA83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1B1688C-C0DB-35FC-C5A3-5F1136CD56C2}"/>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3199538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F7E4A-F9C2-ADDC-6690-535DE692D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7ACB8-C3EF-0E7A-71DF-24052C874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E07C3-850E-0D96-5318-D07026CA19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C0735CE-F993-45F4-987D-C56E21E94575}"/>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3542413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376F2-9E31-4107-C393-1C5164B97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ECDD0-2AB7-FAF9-F7C3-0F4C8E246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7F6DB-043A-7D65-96B6-CFC87A2B33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36D8B6C-E1F4-AECC-D531-33ED9A103C29}"/>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2750207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F0B39-2974-853F-EFFD-208C3C6A8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258DD-799C-7DF1-B7CD-23C5ADB58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1E52E-6147-1928-7920-AA556D1AA6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8CD44A1-A9A3-D9BE-AF02-054DF6686FA8}"/>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341007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55DAD-A281-48F1-9635-949010F1B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DFB4C-CAE3-0147-8CB2-052EDC19F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EDD9A-CAB3-F6D2-09CA-DBC54D44C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86756DF-906A-23A7-0AC3-7CBE3D9FDAB1}"/>
              </a:ext>
            </a:extLst>
          </p:cNvPr>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2838464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EFA6E-6C9F-B3D8-C7CB-8BF0D05C9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C4640-CF56-E1C6-4825-826EC54CE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FBBA8-E116-BC10-AEB6-2136900CBA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B003958-1555-132A-D4A7-50533C3AC141}"/>
              </a:ext>
            </a:extLst>
          </p:cNvPr>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2051326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D6679-F86D-5464-A48E-6025CB830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9CC74-EC4D-E334-BCAE-3B7B495C9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A6FBF-0E8A-D91A-C185-7DB1576258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13E0AF4-28BB-95DF-1BAC-FD910E87A810}"/>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76937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0364B-FD27-2277-F43C-DA48EEF42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1598F-8966-9E00-A25A-9C1916E53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E4C69-6CDF-FD41-AF47-107B525173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C497550-AA0D-B45C-479A-EE278B8B0D29}"/>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492886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656D3-4CC9-40A6-A691-C8FDFCB8A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C33EB-93A6-366C-05CC-93D78D5E7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091DD-6116-4307-EC90-89D16091FF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54D7203-4B94-7DF6-5518-CAA6B3D0B4CE}"/>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213571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55D8C-3F18-4C80-ED9C-42DB3FCC7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D5166-E8BD-078F-B3DE-7DDAA9E755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4E762-0367-1E35-C233-57A1818F9E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6A8488F-1444-FF20-95C7-809CE6029A69}"/>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4142123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18.07.2025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18.07.2025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18.07.2025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18.07.2025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18.07.2025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18.07.2025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6.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1.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2.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3.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57028"/>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VICTUALLING 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COURSE</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VIII</a:t>
            </a:r>
          </a:p>
          <a:p>
            <a:pPr lvl="0" algn="ctr" hangingPunct="0"/>
            <a:r>
              <a:rPr lang="en-US" sz="2800" b="1" dirty="0">
                <a:latin typeface="Times New Roman" panose="02020603050405020304" pitchFamily="18" charset="0"/>
                <a:cs typeface="Times New Roman" panose="02020603050405020304" pitchFamily="18" charset="0"/>
              </a:rPr>
              <a:t>Sustainability in the Galleys</a:t>
            </a:r>
            <a:endParaRPr lang="ro-RO" sz="28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8321A-93D4-8875-ADBC-8D70FA3A5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874A0-9D0B-A458-F64F-2779F0357445}"/>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BENEFITS of a SUSTAINABLE KITCHEN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3F8D460-2117-B53B-84CF-B5A3005002F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D35886C-FA30-5F39-CFAF-3862E15392D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AEAAC48-2013-36DE-FE21-7764208C832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08CD096-9482-5BCB-D4E1-71302E1F0777}"/>
              </a:ext>
            </a:extLst>
          </p:cNvPr>
          <p:cNvSpPr txBox="1"/>
          <p:nvPr/>
        </p:nvSpPr>
        <p:spPr>
          <a:xfrm>
            <a:off x="364672" y="1614303"/>
            <a:ext cx="8322128" cy="2964914"/>
          </a:xfrm>
          <a:prstGeom prst="rect">
            <a:avLst/>
          </a:prstGeom>
          <a:noFill/>
        </p:spPr>
        <p:txBody>
          <a:bodyPr wrap="square" rtlCol="0">
            <a:spAutoFit/>
          </a:bodyPr>
          <a:lstStyle/>
          <a:p>
            <a:pPr algn="just">
              <a:spcAft>
                <a:spcPts val="200"/>
              </a:spcAft>
            </a:pPr>
            <a:r>
              <a:rPr lang="en-US" sz="1800" dirty="0">
                <a:effectLst/>
                <a:latin typeface="Times New Roman" panose="02020603050405020304" pitchFamily="18" charset="0"/>
                <a:ea typeface="Arial" panose="020B0604020202020204" pitchFamily="34" charset="0"/>
              </a:rPr>
              <a:t>Implementing sustainability in the kitchen brings multiple long-term benefits:</a:t>
            </a:r>
            <a:endParaRPr lang="tr-TR" sz="1800" dirty="0">
              <a:effectLst/>
              <a:latin typeface="Times New Roman" panose="02020603050405020304" pitchFamily="18" charset="0"/>
              <a:ea typeface="Arial" panose="020B0604020202020204" pitchFamily="34" charset="0"/>
            </a:endParaRPr>
          </a:p>
          <a:p>
            <a:pPr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Environmental Impact: Reduced food waste and energy use contribute to lower greenhouse gas emissions and less strain on landfills.</a:t>
            </a:r>
            <a:endParaRPr lang="tr-TR" sz="1800" dirty="0">
              <a:effectLst/>
              <a:latin typeface="Times New Roman" panose="02020603050405020304" pitchFamily="18" charset="0"/>
              <a:ea typeface="Arial" panose="020B0604020202020204" pitchFamily="34" charset="0"/>
            </a:endParaRPr>
          </a:p>
          <a:p>
            <a:pPr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Economic Savings: More accurate purchasing, inventory control, and efficient energy use translate into significant cost reductions.</a:t>
            </a:r>
            <a:endParaRPr lang="tr-TR" sz="1800" dirty="0">
              <a:effectLst/>
              <a:latin typeface="Times New Roman" panose="02020603050405020304" pitchFamily="18" charset="0"/>
              <a:ea typeface="Arial" panose="020B0604020202020204" pitchFamily="34" charset="0"/>
            </a:endParaRPr>
          </a:p>
          <a:p>
            <a:pPr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Health and Nutrition: Using fresh, local, and seasonal ingredients supports better nutrition and minimizes processed food consumption.</a:t>
            </a:r>
            <a:endParaRPr lang="tr-TR" sz="1800" dirty="0">
              <a:effectLst/>
              <a:latin typeface="Times New Roman" panose="02020603050405020304" pitchFamily="18" charset="0"/>
              <a:ea typeface="Arial" panose="020B0604020202020204" pitchFamily="34" charset="0"/>
            </a:endParaRPr>
          </a:p>
          <a:p>
            <a:pPr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Compliance and Reputation: Meeting sustainability standards (such as MARPOL regulations for waste disposal at sea) helps avoid penalties and enhances the reputation of an organization or operation.</a:t>
            </a: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3DFB623-0AFA-8830-3B9B-42918BCD235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2AF0724D-643B-E2B3-8766-35156B9703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57A363B3-E4E1-CC4D-510F-F7B516E08633}"/>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B0411DA-40E8-0CFD-C88E-2EBDA1F65568}"/>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B360F3F2-8D53-F3F7-EEC1-6F973F5551B5}"/>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0D313529-C87A-79EF-64B8-86F29CDDF74B}"/>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850F5D4C-BC0F-4EE4-9F7C-8E5B2A7B353F}"/>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3EE500E-AB25-A487-06D9-BB212C491B3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CFEA00BD-C1F2-F853-4958-A9A0B16FC84F}"/>
              </a:ext>
            </a:extLst>
          </p:cNvPr>
          <p:cNvPicPr>
            <a:picLocks noChangeAspect="1"/>
          </p:cNvPicPr>
          <p:nvPr/>
        </p:nvPicPr>
        <p:blipFill>
          <a:blip r:embed="rId11"/>
          <a:stretch>
            <a:fillRect/>
          </a:stretch>
        </p:blipFill>
        <p:spPr>
          <a:xfrm rot="10800000" flipV="1">
            <a:off x="4489347" y="4243572"/>
            <a:ext cx="3215247" cy="2000250"/>
          </a:xfrm>
          <a:prstGeom prst="rect">
            <a:avLst/>
          </a:prstGeom>
        </p:spPr>
      </p:pic>
    </p:spTree>
    <p:extLst>
      <p:ext uri="{BB962C8B-B14F-4D97-AF65-F5344CB8AC3E}">
        <p14:creationId xmlns:p14="http://schemas.microsoft.com/office/powerpoint/2010/main" val="2882610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8280D-DD62-D0DE-9620-A2720A00B8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47F3B-A1A9-2A00-AEED-D511D8FA50CA}"/>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BENEFITS of a SUSTAINABLE KITCHEN</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CC66160-793D-B291-3BAA-0571569B73A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D96400F-6E7F-C52E-440E-9DA0CFA0580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AAB0CFA-C17E-1B0C-4AE9-B0889F42419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1459E22-0996-9269-16CE-7F6AECBE3267}"/>
              </a:ext>
            </a:extLst>
          </p:cNvPr>
          <p:cNvSpPr txBox="1"/>
          <p:nvPr/>
        </p:nvSpPr>
        <p:spPr>
          <a:xfrm>
            <a:off x="364672" y="1614303"/>
            <a:ext cx="8322128" cy="2610971"/>
          </a:xfrm>
          <a:prstGeom prst="rect">
            <a:avLst/>
          </a:prstGeom>
          <a:noFill/>
        </p:spPr>
        <p:txBody>
          <a:bodyPr wrap="square" rtlCol="0">
            <a:spAutoFit/>
          </a:bodyPr>
          <a:lstStyle/>
          <a:p>
            <a:pPr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Crew and Customer Satisfaction: Sustainable practices often result in better food quality, less waste, and more thoughtful meal preparation, which boosts morale and satisfaction.</a:t>
            </a:r>
            <a:endParaRPr lang="tr-TR" sz="1800" dirty="0">
              <a:effectLst/>
              <a:latin typeface="Times New Roman" panose="02020603050405020304" pitchFamily="18" charset="0"/>
              <a:ea typeface="Arial" panose="020B0604020202020204" pitchFamily="34" charset="0"/>
            </a:endParaRPr>
          </a:p>
          <a:p>
            <a:pPr algn="just">
              <a:spcAft>
                <a:spcPts val="200"/>
              </a:spcAft>
            </a:pPr>
            <a:r>
              <a:rPr lang="en-US" sz="1800" dirty="0">
                <a:effectLst/>
                <a:latin typeface="Times New Roman" panose="02020603050405020304" pitchFamily="18" charset="0"/>
                <a:ea typeface="Arial" panose="020B0604020202020204" pitchFamily="34" charset="0"/>
              </a:rPr>
              <a:t>The kitchen is more than just a place to prepare meals—it is a powerful point of influence in the journey toward a sustainable future. By taking mindful steps such as reducing waste, managing resources efficiently, and engaging in responsible sourcing and storage, sustainability becomes embedded in daily routines. Whether onboard a vessel, in a restaurant, or in a home, the choices made in the kitchen echo far beyond its walls. Sustainability starts here—with the people, the practices, and the purpose that shape every plate served.</a:t>
            </a: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1A0AC60-694E-C31E-0736-F6B600C0E9A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6CD30EAF-8F96-78E0-2FFF-FEF06291D8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54AB219-6A7B-6913-C9EC-12AB4CC96B0B}"/>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1EA5FD6-1815-CE5B-CAAF-BBFF7C7BF6CC}"/>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625CD33-B4D8-7122-DD2D-4F579E59F280}"/>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8CBDB9C4-BC4D-F026-92DC-11EE1D6BAB3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29850C49-42CB-31FD-FE88-18E0BC1A1B70}"/>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A90F09C-4451-E0E4-C5CD-93F2518DC88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6E9BD2F2-FDA8-5CBC-6329-E6B06687A035}"/>
              </a:ext>
            </a:extLst>
          </p:cNvPr>
          <p:cNvPicPr>
            <a:picLocks noChangeAspect="1"/>
          </p:cNvPicPr>
          <p:nvPr/>
        </p:nvPicPr>
        <p:blipFill>
          <a:blip r:embed="rId11"/>
          <a:stretch>
            <a:fillRect/>
          </a:stretch>
        </p:blipFill>
        <p:spPr>
          <a:xfrm>
            <a:off x="3327066" y="4051533"/>
            <a:ext cx="2466975" cy="1847850"/>
          </a:xfrm>
          <a:prstGeom prst="rect">
            <a:avLst/>
          </a:prstGeom>
        </p:spPr>
      </p:pic>
    </p:spTree>
    <p:extLst>
      <p:ext uri="{BB962C8B-B14F-4D97-AF65-F5344CB8AC3E}">
        <p14:creationId xmlns:p14="http://schemas.microsoft.com/office/powerpoint/2010/main" val="1336001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C6ED8-4AB4-3568-B8C9-C901F7713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37FE6-0563-BBEA-72AE-7706C95283AD}"/>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CREATING A MORE SUSTAINABLE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E6F25B4-E846-33F0-C26F-D451CD596F88}"/>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86AF43E-296B-2262-0DC1-F5797C24E7E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4BFCBCD-F940-F346-3ECD-A3C792A352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C61A44-31B8-4545-BFAB-D9562AD7C851}"/>
              </a:ext>
            </a:extLst>
          </p:cNvPr>
          <p:cNvSpPr txBox="1"/>
          <p:nvPr/>
        </p:nvSpPr>
        <p:spPr>
          <a:xfrm>
            <a:off x="514349" y="1692713"/>
            <a:ext cx="8229543" cy="2636619"/>
          </a:xfrm>
          <a:prstGeom prst="rect">
            <a:avLst/>
          </a:prstGeom>
          <a:noFill/>
        </p:spPr>
        <p:txBody>
          <a:bodyPr wrap="square" rtlCol="0">
            <a:spAutoFit/>
          </a:bodyPr>
          <a:lstStyle/>
          <a:p>
            <a:pPr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Creating a more sustainable pantry is necessary to reduce food waste, conserve resources, and lower the environmental impact of maritime operations. It also helps ensure better cost control, compliance with international regulations (like MARPOL), and improved food safety and quality for crew welfare during long voyages</a:t>
            </a:r>
            <a:r>
              <a:rPr lang="tr-TR" sz="1800" dirty="0">
                <a:effectLst/>
                <a:latin typeface="Times New Roman" panose="02020603050405020304" pitchFamily="18" charset="0"/>
                <a:ea typeface="Arial" panose="020B0604020202020204" pitchFamily="34" charset="0"/>
              </a:rPr>
              <a:t>.</a:t>
            </a:r>
          </a:p>
          <a:p>
            <a:pPr algn="l" fontAlgn="base" hangingPunct="0">
              <a:spcAft>
                <a:spcPts val="200"/>
              </a:spcAft>
            </a:pPr>
            <a:r>
              <a:rPr lang="en-US" sz="1800" dirty="0">
                <a:effectLst/>
                <a:latin typeface="Times New Roman" panose="02020603050405020304" pitchFamily="18" charset="0"/>
                <a:ea typeface="Arial" panose="020B0604020202020204" pitchFamily="34" charset="0"/>
              </a:rPr>
              <a:t>If a more sustainable pantry is not created, it can lead to </a:t>
            </a:r>
            <a:r>
              <a:rPr lang="en-US" sz="1800" b="1" dirty="0">
                <a:effectLst/>
                <a:latin typeface="Times New Roman" panose="02020603050405020304" pitchFamily="18" charset="0"/>
                <a:ea typeface="Arial" panose="020B0604020202020204" pitchFamily="34" charset="0"/>
              </a:rPr>
              <a:t>excessive food waste, higher operational costs, and inefficient use of resources</a:t>
            </a:r>
            <a:r>
              <a:rPr lang="en-US" sz="1800" dirty="0">
                <a:effectLst/>
                <a:latin typeface="Times New Roman" panose="02020603050405020304" pitchFamily="18" charset="0"/>
                <a:ea typeface="Arial" panose="020B0604020202020204" pitchFamily="34" charset="0"/>
              </a:rPr>
              <a:t>. Additionally, it increases the risk of </a:t>
            </a:r>
            <a:r>
              <a:rPr lang="en-US" sz="1800" b="1" dirty="0">
                <a:effectLst/>
                <a:latin typeface="Times New Roman" panose="02020603050405020304" pitchFamily="18" charset="0"/>
                <a:ea typeface="Arial" panose="020B0604020202020204" pitchFamily="34" charset="0"/>
              </a:rPr>
              <a:t>non-compliance with environmental regulations</a:t>
            </a:r>
            <a:r>
              <a:rPr lang="en-US" sz="1800" dirty="0">
                <a:effectLst/>
                <a:latin typeface="Times New Roman" panose="02020603050405020304" pitchFamily="18" charset="0"/>
                <a:ea typeface="Arial" panose="020B0604020202020204" pitchFamily="34" charset="0"/>
              </a:rPr>
              <a:t>, negatively impacts the ship’s environmental footprint, and may compromise food quality and crew health over time.</a:t>
            </a:r>
            <a:endParaRPr lang="tr-TR" sz="1800" dirty="0">
              <a:effectLst/>
              <a:latin typeface="Times New Roman" panose="02020603050405020304" pitchFamily="18" charset="0"/>
              <a:ea typeface="Arial" panose="020B0604020202020204" pitchFamily="34" charset="0"/>
            </a:endParaRPr>
          </a:p>
          <a:p>
            <a:pPr algn="just">
              <a:spcAft>
                <a:spcPts val="200"/>
              </a:spcAft>
              <a:tabLst>
                <a:tab pos="457200" algn="l"/>
              </a:tabLst>
            </a:pP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404E156-AD78-01A2-E7EB-469DABA82D2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5C4A01D2-B4AE-9AFE-4EBE-A7801B1322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9CB1D03-13D8-A9DB-44AF-57837671E009}"/>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DC3AF65-E2B9-7838-5188-A66E269D6046}"/>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F0AA2C70-AA1A-50B3-8295-865C90B8F534}"/>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A1B5FFB-2B1D-AFFF-EF26-166CCC933C2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F964958D-7204-951A-B440-94999A9CAC4D}"/>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1F1233C2-BA76-57A1-F853-565CADAACAE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12749CE7-7D84-AF01-6AC1-31BA303544EB}"/>
              </a:ext>
            </a:extLst>
          </p:cNvPr>
          <p:cNvPicPr>
            <a:picLocks noChangeAspect="1"/>
          </p:cNvPicPr>
          <p:nvPr/>
        </p:nvPicPr>
        <p:blipFill>
          <a:blip r:embed="rId11"/>
          <a:stretch>
            <a:fillRect/>
          </a:stretch>
        </p:blipFill>
        <p:spPr>
          <a:xfrm>
            <a:off x="3162768" y="4181516"/>
            <a:ext cx="2965524" cy="1661997"/>
          </a:xfrm>
          <a:prstGeom prst="rect">
            <a:avLst/>
          </a:prstGeom>
        </p:spPr>
      </p:pic>
    </p:spTree>
    <p:extLst>
      <p:ext uri="{BB962C8B-B14F-4D97-AF65-F5344CB8AC3E}">
        <p14:creationId xmlns:p14="http://schemas.microsoft.com/office/powerpoint/2010/main" val="3357466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3DA9D-F8A9-EC5D-8AE9-802DD6AD2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957A0-45D7-3D5E-E7DA-4B7751FDB70A}"/>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CREATING A MORE SUSTAINABLE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14DF273-177D-FD7E-18E3-370B6AC11E6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9EA11FCF-CF3C-6D63-879B-3068BEACA4D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19E8E16-6BCA-1C14-CB3A-157C6DF17B0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BC08FE0-33BA-EFBC-8B9A-B96209A27147}"/>
              </a:ext>
            </a:extLst>
          </p:cNvPr>
          <p:cNvSpPr txBox="1"/>
          <p:nvPr/>
        </p:nvSpPr>
        <p:spPr>
          <a:xfrm>
            <a:off x="421765" y="1993111"/>
            <a:ext cx="8322128" cy="3241913"/>
          </a:xfrm>
          <a:prstGeom prst="rect">
            <a:avLst/>
          </a:prstGeom>
          <a:noFill/>
        </p:spPr>
        <p:txBody>
          <a:bodyPr wrap="square" rtlCol="0">
            <a:spAutoFit/>
          </a:bodyPr>
          <a:lstStyle/>
          <a:p>
            <a:pPr marL="342900" lvl="0" indent="-342900" algn="l" fontAlgn="base" hangingPunct="0">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Arial" panose="020B0604020202020204" pitchFamily="34" charset="0"/>
              </a:rPr>
              <a:t>Food Spoilage and Waste:</a:t>
            </a:r>
            <a:r>
              <a:rPr lang="en-US" sz="1800" dirty="0">
                <a:effectLst/>
                <a:latin typeface="Times New Roman" panose="02020603050405020304" pitchFamily="18" charset="0"/>
                <a:ea typeface="Arial" panose="020B0604020202020204" pitchFamily="34" charset="0"/>
              </a:rPr>
              <a:t> Without proper inventory rotation and storage, perishable items like fresh produce or dairy may expire unused, leading to significant food wastage.</a:t>
            </a:r>
            <a:endParaRPr lang="tr-TR" sz="1800" dirty="0">
              <a:effectLst/>
              <a:latin typeface="Times New Roman" panose="02020603050405020304" pitchFamily="18" charset="0"/>
              <a:ea typeface="Arial" panose="020B0604020202020204" pitchFamily="34" charset="0"/>
            </a:endParaRPr>
          </a:p>
          <a:p>
            <a:pPr marL="342900" lvl="0" indent="-342900" algn="l" fontAlgn="base" hangingPunct="0">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Arial" panose="020B0604020202020204" pitchFamily="34" charset="0"/>
              </a:rPr>
              <a:t>Overordering Supplies:</a:t>
            </a:r>
            <a:r>
              <a:rPr lang="en-US" sz="1800" dirty="0">
                <a:effectLst/>
                <a:latin typeface="Times New Roman" panose="02020603050405020304" pitchFamily="18" charset="0"/>
                <a:ea typeface="Arial" panose="020B0604020202020204" pitchFamily="34" charset="0"/>
              </a:rPr>
              <a:t> Ordering more than needed due to poor stock tracking causes surplus food that can spoil before use, increasing costs and waste.</a:t>
            </a:r>
            <a:endParaRPr lang="tr-TR" sz="1800" dirty="0">
              <a:effectLst/>
              <a:latin typeface="Times New Roman" panose="02020603050405020304" pitchFamily="18" charset="0"/>
              <a:ea typeface="Arial" panose="020B0604020202020204" pitchFamily="34" charset="0"/>
            </a:endParaRPr>
          </a:p>
          <a:p>
            <a:pPr marL="342900" lvl="0" indent="-342900" algn="l" fontAlgn="base" hangingPunct="0">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Arial" panose="020B0604020202020204" pitchFamily="34" charset="0"/>
              </a:rPr>
              <a:t>Environmental Pollution:</a:t>
            </a:r>
            <a:r>
              <a:rPr lang="en-US" sz="1800" dirty="0">
                <a:effectLst/>
                <a:latin typeface="Times New Roman" panose="02020603050405020304" pitchFamily="18" charset="0"/>
                <a:ea typeface="Arial" panose="020B0604020202020204" pitchFamily="34" charset="0"/>
              </a:rPr>
              <a:t> Improper disposal of food waste contributes to pollution and violates MARPOL regulations, risking fines or sanctions for the vessel.</a:t>
            </a:r>
            <a:endParaRPr lang="tr-TR" sz="1800" dirty="0">
              <a:effectLst/>
              <a:latin typeface="Times New Roman" panose="02020603050405020304" pitchFamily="18" charset="0"/>
              <a:ea typeface="Arial" panose="020B0604020202020204" pitchFamily="34" charset="0"/>
            </a:endParaRPr>
          </a:p>
          <a:p>
            <a:pPr marL="342900" lvl="0" indent="-342900" algn="l" fontAlgn="base" hangingPunct="0">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Arial" panose="020B0604020202020204" pitchFamily="34" charset="0"/>
              </a:rPr>
              <a:t>Higher Costs:</a:t>
            </a:r>
            <a:r>
              <a:rPr lang="en-US" sz="1800" dirty="0">
                <a:effectLst/>
                <a:latin typeface="Times New Roman" panose="02020603050405020304" pitchFamily="18" charset="0"/>
                <a:ea typeface="Arial" panose="020B0604020202020204" pitchFamily="34" charset="0"/>
              </a:rPr>
              <a:t> Wasting food and resources means the ship spends more on replacing supplies unnecessarily, straining the budget for provisioning.</a:t>
            </a:r>
            <a:endParaRPr lang="tr-TR" sz="1800" dirty="0">
              <a:effectLst/>
              <a:latin typeface="Times New Roman" panose="02020603050405020304" pitchFamily="18" charset="0"/>
              <a:ea typeface="Arial" panose="020B0604020202020204" pitchFamily="34" charset="0"/>
            </a:endParaRPr>
          </a:p>
          <a:p>
            <a:pPr marL="342900" lvl="0" indent="-342900" algn="l" fontAlgn="base" hangingPunct="0">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Arial" panose="020B0604020202020204" pitchFamily="34" charset="0"/>
              </a:rPr>
              <a:t>Crew Health Issues:</a:t>
            </a:r>
            <a:r>
              <a:rPr lang="en-US" sz="1800" dirty="0">
                <a:effectLst/>
                <a:latin typeface="Times New Roman" panose="02020603050405020304" pitchFamily="18" charset="0"/>
                <a:ea typeface="Arial" panose="020B0604020202020204" pitchFamily="34" charset="0"/>
              </a:rPr>
              <a:t> Serving spoiled or low-quality food due to poor pantry management can lead to illness or dissatisfaction among crew members.</a:t>
            </a: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B2357B3-D470-4BAE-77D5-4F9DF4CBF5D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BF714976-70A9-CAD1-4A29-89ACFCF408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8E9D0D5F-F2DE-2B34-0AA1-79A41A77F7A3}"/>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BBF42656-F7A9-7E7B-AF71-EEFE49930D6C}"/>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8A6FD02B-B990-D60E-F84B-7A3D7186432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F593227-59CB-1C94-6399-659718CC5AAD}"/>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C3EDAA2A-C88D-B28C-3D82-62DB49E8D9C8}"/>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AA19187D-809B-901F-F962-86ECE16CEF3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285700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99098-6AF7-4EB8-5B8B-FB82877B74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E638B-6E0B-BDBD-C637-13F0D012A44C}"/>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CREATING A MORE SUSTAINABLE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8A8378A-3243-DA17-E4DB-6FF65B6A770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E4EEC5C-02C0-006B-2B71-A58E8794639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1AAB98C-A704-37ED-1727-F28949C2A5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2B2BCD5-AD6E-3021-A43F-5B242CF4E23A}"/>
              </a:ext>
            </a:extLst>
          </p:cNvPr>
          <p:cNvSpPr txBox="1"/>
          <p:nvPr/>
        </p:nvSpPr>
        <p:spPr>
          <a:xfrm>
            <a:off x="421765" y="1993111"/>
            <a:ext cx="8322128" cy="3241913"/>
          </a:xfrm>
          <a:prstGeom prst="rect">
            <a:avLst/>
          </a:prstGeom>
          <a:noFill/>
        </p:spPr>
        <p:txBody>
          <a:bodyPr wrap="square" rtlCol="0">
            <a:spAutoFit/>
          </a:bodyPr>
          <a:lstStyle/>
          <a:p>
            <a:pPr lvl="0" algn="l" fontAlgn="base" hangingPunct="0">
              <a:spcAft>
                <a:spcPts val="200"/>
              </a:spcAft>
              <a:tabLst>
                <a:tab pos="457200" algn="l"/>
              </a:tabLst>
            </a:pPr>
            <a:r>
              <a:rPr lang="tr-TR" sz="1800" b="1" dirty="0">
                <a:effectLst/>
                <a:latin typeface="Times New Roman" panose="02020603050405020304" pitchFamily="18" charset="0"/>
                <a:ea typeface="Arial" panose="020B0604020202020204" pitchFamily="34" charset="0"/>
              </a:rPr>
              <a:t>5. </a:t>
            </a:r>
            <a:r>
              <a:rPr lang="en-US" sz="1800" b="1" dirty="0">
                <a:effectLst/>
                <a:latin typeface="Times New Roman" panose="02020603050405020304" pitchFamily="18" charset="0"/>
                <a:ea typeface="Arial" panose="020B0604020202020204" pitchFamily="34" charset="0"/>
              </a:rPr>
              <a:t>Use Eco-Friendly Packaging and Supplies:</a:t>
            </a:r>
            <a:r>
              <a:rPr lang="en-US" sz="1800" dirty="0">
                <a:effectLst/>
                <a:latin typeface="Times New Roman" panose="02020603050405020304" pitchFamily="18" charset="0"/>
                <a:ea typeface="Arial" panose="020B0604020202020204" pitchFamily="34" charset="0"/>
              </a:rPr>
              <a:t> Choose recyclable or biodegradable materials to reduce environmental impact.</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r>
              <a:rPr lang="en-US" sz="1800" dirty="0">
                <a:effectLst/>
                <a:latin typeface="Times New Roman" panose="02020603050405020304" pitchFamily="18" charset="0"/>
                <a:ea typeface="Arial" panose="020B0604020202020204" pitchFamily="34" charset="0"/>
              </a:rPr>
              <a:t>Choose materials that can be recycled or biodegrade naturally to reduce waste.</a:t>
            </a:r>
            <a:br>
              <a:rPr lang="en-US" sz="1800" dirty="0">
                <a:effectLst/>
                <a:latin typeface="Times New Roman" panose="02020603050405020304" pitchFamily="18" charset="0"/>
                <a:ea typeface="Arial" panose="020B0604020202020204" pitchFamily="34" charset="0"/>
              </a:rPr>
            </a:br>
            <a:r>
              <a:rPr lang="en-US" sz="1800" i="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Switching from plastic wrap to beeswax wraps or compostable bags for storing produce.</a:t>
            </a:r>
            <a:endParaRPr lang="tr-TR" sz="1800" dirty="0">
              <a:effectLst/>
              <a:latin typeface="Times New Roman" panose="02020603050405020304" pitchFamily="18" charset="0"/>
              <a:ea typeface="Arial" panose="020B0604020202020204" pitchFamily="34" charset="0"/>
            </a:endParaRPr>
          </a:p>
          <a:p>
            <a:pPr lvl="0" algn="l" fontAlgn="base" hangingPunct="0">
              <a:spcAft>
                <a:spcPts val="200"/>
              </a:spcAft>
              <a:tabLst>
                <a:tab pos="457200" algn="l"/>
              </a:tabLst>
            </a:pPr>
            <a:r>
              <a:rPr lang="tr-TR" sz="1800" b="1" dirty="0">
                <a:effectLst/>
                <a:latin typeface="Times New Roman" panose="02020603050405020304" pitchFamily="18" charset="0"/>
                <a:ea typeface="Arial" panose="020B0604020202020204" pitchFamily="34" charset="0"/>
              </a:rPr>
              <a:t>6. </a:t>
            </a:r>
            <a:r>
              <a:rPr lang="en-US" sz="1800" b="1" dirty="0">
                <a:effectLst/>
                <a:latin typeface="Times New Roman" panose="02020603050405020304" pitchFamily="18" charset="0"/>
                <a:ea typeface="Arial" panose="020B0604020202020204" pitchFamily="34" charset="0"/>
              </a:rPr>
              <a:t>Train Staff on Sustainable Practices:</a:t>
            </a:r>
            <a:r>
              <a:rPr lang="en-US" sz="1800" dirty="0">
                <a:effectLst/>
                <a:latin typeface="Times New Roman" panose="02020603050405020304" pitchFamily="18" charset="0"/>
                <a:ea typeface="Arial" panose="020B0604020202020204" pitchFamily="34" charset="0"/>
              </a:rPr>
              <a:t> Educate pantry and galley personnel about waste reduction, proper handling, and sustainability goals.</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r>
              <a:rPr lang="en-US" sz="1800" dirty="0">
                <a:effectLst/>
                <a:latin typeface="Times New Roman" panose="02020603050405020304" pitchFamily="18" charset="0"/>
                <a:ea typeface="Arial" panose="020B0604020202020204" pitchFamily="34" charset="0"/>
              </a:rPr>
              <a:t>Educate personnel about waste reduction, proper handling, and sustainability goals.</a:t>
            </a:r>
            <a:br>
              <a:rPr lang="en-US" sz="1800" dirty="0">
                <a:effectLst/>
                <a:latin typeface="Times New Roman" panose="02020603050405020304" pitchFamily="18" charset="0"/>
                <a:ea typeface="Arial" panose="020B0604020202020204" pitchFamily="34" charset="0"/>
              </a:rPr>
            </a:br>
            <a:r>
              <a:rPr lang="en-US" sz="1800" i="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Crew members attend workshops on portion control and how to identify spoiled food to avoid unnecessary waste.</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60E57E1-C6EA-3CA8-8D08-5755343E57C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D110F7C-02B8-4D1D-D730-5A31B5F1B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ED797B65-4492-8DCB-25BB-8ACA94761028}"/>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F97C6C8-05C3-B106-F77D-47A934FDE299}"/>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9EE73965-888B-B939-C02E-88E3D562CE09}"/>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79429D3E-6AD6-2D59-46CA-A81B521528B0}"/>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2175A0B4-DAD5-F731-B085-5BFDC792A42F}"/>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EDBBBB98-5D93-5DEF-551F-EE661627C6B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324127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E35CE-0A93-D2FF-2BE3-25B3F1984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D616B-A98F-4353-4257-5A27D1DA484D}"/>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CREATING A MORE SUSTAINABLE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D5F5D0F-549B-6FA5-A869-CE2C2BD5B5A9}"/>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2FFA8AA-CEDD-466D-7D7F-065AB5DE746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DD0F53E-52E7-7B8A-DB10-E7A4B214C92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FDFA3C8-D8F7-E21B-98B8-D42BF39D6073}"/>
              </a:ext>
            </a:extLst>
          </p:cNvPr>
          <p:cNvSpPr txBox="1"/>
          <p:nvPr/>
        </p:nvSpPr>
        <p:spPr>
          <a:xfrm>
            <a:off x="421765" y="1993111"/>
            <a:ext cx="8322128" cy="3518912"/>
          </a:xfrm>
          <a:prstGeom prst="rect">
            <a:avLst/>
          </a:prstGeom>
          <a:noFill/>
        </p:spPr>
        <p:txBody>
          <a:bodyPr wrap="square" rtlCol="0">
            <a:spAutoFit/>
          </a:bodyPr>
          <a:lstStyle/>
          <a:p>
            <a:pPr lvl="0" algn="l" fontAlgn="base" hangingPunct="0">
              <a:spcAft>
                <a:spcPts val="200"/>
              </a:spcAft>
              <a:tabLst>
                <a:tab pos="457200" algn="l"/>
              </a:tabLst>
            </a:pPr>
            <a:r>
              <a:rPr lang="tr-TR" sz="1800" b="1" dirty="0">
                <a:effectLst/>
                <a:latin typeface="Times New Roman" panose="02020603050405020304" pitchFamily="18" charset="0"/>
                <a:ea typeface="Arial" panose="020B0604020202020204" pitchFamily="34" charset="0"/>
              </a:rPr>
              <a:t>7. </a:t>
            </a:r>
            <a:r>
              <a:rPr lang="en-US" sz="1800" b="1" dirty="0">
                <a:effectLst/>
                <a:latin typeface="Times New Roman" panose="02020603050405020304" pitchFamily="18" charset="0"/>
                <a:ea typeface="Arial" panose="020B0604020202020204" pitchFamily="34" charset="0"/>
              </a:rPr>
              <a:t>Track and Analyze Food Waste:</a:t>
            </a:r>
            <a:r>
              <a:rPr lang="en-US" sz="1800" dirty="0">
                <a:effectLst/>
                <a:latin typeface="Times New Roman" panose="02020603050405020304" pitchFamily="18" charset="0"/>
                <a:ea typeface="Arial" panose="020B0604020202020204" pitchFamily="34" charset="0"/>
              </a:rPr>
              <a:t> Log discarded food to identify patterns and adjust purchasing or preparation accordingly.</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r>
              <a:rPr lang="en-US" sz="1800" dirty="0">
                <a:effectLst/>
                <a:latin typeface="Times New Roman" panose="02020603050405020304" pitchFamily="18" charset="0"/>
                <a:ea typeface="Arial" panose="020B0604020202020204" pitchFamily="34" charset="0"/>
              </a:rPr>
              <a:t>Logging discarded food helps identify waste causes and improve purchasing or prep processes.</a:t>
            </a:r>
            <a:br>
              <a:rPr lang="en-US" sz="1800" dirty="0">
                <a:effectLst/>
                <a:latin typeface="Times New Roman" panose="02020603050405020304" pitchFamily="18" charset="0"/>
                <a:ea typeface="Arial" panose="020B0604020202020204" pitchFamily="34" charset="0"/>
              </a:rPr>
            </a:br>
            <a:r>
              <a:rPr lang="en-US" sz="1800" i="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A log shows excessive leftover salad being thrown away, prompting a menu adjustment or portion size reduction.</a:t>
            </a:r>
            <a:endParaRPr lang="tr-TR" sz="1800" dirty="0">
              <a:effectLst/>
              <a:latin typeface="Times New Roman" panose="02020603050405020304" pitchFamily="18" charset="0"/>
              <a:ea typeface="Arial" panose="020B0604020202020204" pitchFamily="34" charset="0"/>
            </a:endParaRPr>
          </a:p>
          <a:p>
            <a:pPr lvl="0" algn="l" fontAlgn="base" hangingPunct="0">
              <a:spcAft>
                <a:spcPts val="200"/>
              </a:spcAft>
              <a:tabLst>
                <a:tab pos="457200" algn="l"/>
              </a:tabLst>
            </a:pPr>
            <a:r>
              <a:rPr lang="tr-TR" sz="1800" b="1" dirty="0">
                <a:effectLst/>
                <a:latin typeface="Times New Roman" panose="02020603050405020304" pitchFamily="18" charset="0"/>
                <a:ea typeface="Arial" panose="020B0604020202020204" pitchFamily="34" charset="0"/>
              </a:rPr>
              <a:t>8. </a:t>
            </a:r>
            <a:r>
              <a:rPr lang="en-US" sz="1800" b="1" dirty="0">
                <a:effectLst/>
                <a:latin typeface="Times New Roman" panose="02020603050405020304" pitchFamily="18" charset="0"/>
                <a:ea typeface="Arial" panose="020B0604020202020204" pitchFamily="34" charset="0"/>
              </a:rPr>
              <a:t>in Reverse Logistics:</a:t>
            </a:r>
            <a:r>
              <a:rPr lang="en-US" sz="1800" dirty="0">
                <a:effectLst/>
                <a:latin typeface="Times New Roman" panose="02020603050405020304" pitchFamily="18" charset="0"/>
                <a:ea typeface="Arial" panose="020B0604020202020204" pitchFamily="34" charset="0"/>
              </a:rPr>
              <a:t> Return unused, unopened items to suppliers when possible to reduce waste.</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r>
              <a:rPr lang="en-US" sz="1800" dirty="0">
                <a:effectLst/>
                <a:latin typeface="Times New Roman" panose="02020603050405020304" pitchFamily="18" charset="0"/>
                <a:ea typeface="Arial" panose="020B0604020202020204" pitchFamily="34" charset="0"/>
              </a:rPr>
              <a:t>Returning unopened, unused items to suppliers reduces waste and saves costs.</a:t>
            </a:r>
            <a:br>
              <a:rPr lang="en-US" sz="1800" dirty="0">
                <a:effectLst/>
                <a:latin typeface="Times New Roman" panose="02020603050405020304" pitchFamily="18" charset="0"/>
                <a:ea typeface="Arial" panose="020B0604020202020204" pitchFamily="34" charset="0"/>
              </a:rPr>
            </a:br>
            <a:r>
              <a:rPr lang="en-US" sz="1800" i="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Excess unopened cartons of milk nearing expiry are returned to the supplier for credit.</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6049BF9-A599-368A-5C16-F42C03546B1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27DB5EA8-2CB0-770A-E335-C58C6C25CE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BDCBC45-0A8D-8EBE-7DC9-BF1267945978}"/>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75AB7D64-56C6-60F9-9ACF-808CC33AD419}"/>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DDAADA76-C422-0089-F130-6DAE1D14FC68}"/>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C3C63B71-94D2-0BF9-27E9-C422DF2DE56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07F94CB-E949-03B9-B4ED-A23F49FA4693}"/>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0CE6CD51-49D8-FF61-4372-F507C4FB432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4137084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1EFE9-09F8-40A5-837B-53DD00ED0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01C380-8545-100D-9AA7-71EF9923EAAF}"/>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CREATING A MORE SUSTAINABLE PANTRY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0FA30B1-9729-6BF7-4586-E4F71F57088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A11DDF0B-C7B0-4220-461A-74ECB9EF90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4F6DBED-3650-8586-5FD7-B4656D48B3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9AD7938-6E18-C2F6-B9E7-093F18EF3F2E}"/>
              </a:ext>
            </a:extLst>
          </p:cNvPr>
          <p:cNvSpPr txBox="1"/>
          <p:nvPr/>
        </p:nvSpPr>
        <p:spPr>
          <a:xfrm>
            <a:off x="421765" y="1861874"/>
            <a:ext cx="8322128" cy="4124206"/>
          </a:xfrm>
          <a:prstGeom prst="rect">
            <a:avLst/>
          </a:prstGeom>
          <a:noFill/>
        </p:spPr>
        <p:txBody>
          <a:bodyPr wrap="square" rtlCol="0">
            <a:spAutoFit/>
          </a:bodyPr>
          <a:lstStyle/>
          <a:p>
            <a:pPr marL="274638" lvl="0" indent="-274638" algn="l" fontAlgn="base" hangingPunct="0">
              <a:spcAft>
                <a:spcPts val="200"/>
              </a:spcAft>
              <a:tabLst>
                <a:tab pos="457200" algn="l"/>
              </a:tabLst>
            </a:pPr>
            <a:r>
              <a:rPr lang="tr-TR" b="1" dirty="0">
                <a:latin typeface="Times New Roman" panose="02020603050405020304" pitchFamily="18" charset="0"/>
                <a:ea typeface="Arial" panose="020B0604020202020204" pitchFamily="34" charset="0"/>
              </a:rPr>
              <a:t>9. </a:t>
            </a:r>
            <a:r>
              <a:rPr lang="en-US" sz="1800" b="1" dirty="0">
                <a:effectLst/>
                <a:latin typeface="Times New Roman" panose="02020603050405020304" pitchFamily="18" charset="0"/>
                <a:ea typeface="Arial" panose="020B0604020202020204" pitchFamily="34" charset="0"/>
              </a:rPr>
              <a:t>Collaborate with Suppliers:</a:t>
            </a:r>
            <a:r>
              <a:rPr lang="en-US" sz="1800" dirty="0">
                <a:effectLst/>
                <a:latin typeface="Times New Roman" panose="02020603050405020304" pitchFamily="18" charset="0"/>
                <a:ea typeface="Arial" panose="020B0604020202020204" pitchFamily="34" charset="0"/>
              </a:rPr>
              <a:t> Work with vendors who prioritize sustainable sourcing and packaging.</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r>
              <a:rPr lang="en-US" sz="1800" dirty="0">
                <a:effectLst/>
                <a:latin typeface="Times New Roman" panose="02020603050405020304" pitchFamily="18" charset="0"/>
                <a:ea typeface="Arial" panose="020B0604020202020204" pitchFamily="34" charset="0"/>
              </a:rPr>
              <a:t>Working with eco-conscious vendors promotes sustainable sourcing and packaging.</a:t>
            </a:r>
            <a:br>
              <a:rPr lang="en-US" sz="1800" dirty="0">
                <a:effectLst/>
                <a:latin typeface="Times New Roman" panose="02020603050405020304" pitchFamily="18" charset="0"/>
                <a:ea typeface="Arial" panose="020B0604020202020204" pitchFamily="34" charset="0"/>
              </a:rPr>
            </a:br>
            <a:r>
              <a:rPr lang="en-US" sz="1800" i="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Choosing suppliers who provide bulk packaging to reduce individual plastic containers.</a:t>
            </a:r>
            <a:endParaRPr lang="tr-TR" sz="1800" dirty="0">
              <a:effectLst/>
              <a:latin typeface="Times New Roman" panose="02020603050405020304" pitchFamily="18" charset="0"/>
              <a:ea typeface="Arial" panose="020B0604020202020204" pitchFamily="34" charset="0"/>
            </a:endParaRPr>
          </a:p>
          <a:p>
            <a:pPr marL="274638" lvl="0" indent="-274638" algn="l" fontAlgn="base" hangingPunct="0">
              <a:spcAft>
                <a:spcPts val="200"/>
              </a:spcAft>
              <a:tabLst>
                <a:tab pos="457200" algn="l"/>
              </a:tabLst>
            </a:pPr>
            <a:r>
              <a:rPr lang="tr-TR" sz="1800" b="1" dirty="0">
                <a:effectLst/>
                <a:latin typeface="Times New Roman" panose="02020603050405020304" pitchFamily="18" charset="0"/>
                <a:ea typeface="Arial" panose="020B0604020202020204" pitchFamily="34" charset="0"/>
              </a:rPr>
              <a:t>10. </a:t>
            </a:r>
            <a:r>
              <a:rPr lang="en-US" sz="1800" b="1" dirty="0">
                <a:effectLst/>
                <a:latin typeface="Times New Roman" panose="02020603050405020304" pitchFamily="18" charset="0"/>
                <a:ea typeface="Arial" panose="020B0604020202020204" pitchFamily="34" charset="0"/>
              </a:rPr>
              <a:t>Implement Waste Reduction Strategies:</a:t>
            </a:r>
            <a:r>
              <a:rPr lang="en-US" sz="1800" dirty="0">
                <a:effectLst/>
                <a:latin typeface="Times New Roman" panose="02020603050405020304" pitchFamily="18" charset="0"/>
                <a:ea typeface="Arial" panose="020B0604020202020204" pitchFamily="34" charset="0"/>
              </a:rPr>
              <a:t> Use leftovers creatively, compost organic waste if possible, and recycle packaging materials.</a:t>
            </a:r>
            <a:endParaRPr lang="tr-TR" sz="1800" dirty="0">
              <a:effectLst/>
              <a:latin typeface="Times New Roman" panose="02020603050405020304" pitchFamily="18" charset="0"/>
              <a:ea typeface="Arial" panose="020B0604020202020204" pitchFamily="34" charset="0"/>
            </a:endParaRPr>
          </a:p>
          <a:p>
            <a:pPr marL="438150" algn="l" fontAlgn="base" hangingPunct="0">
              <a:spcAft>
                <a:spcPts val="200"/>
              </a:spcAft>
            </a:pPr>
            <a:r>
              <a:rPr lang="en-US" sz="1800" dirty="0">
                <a:effectLst/>
                <a:latin typeface="Times New Roman" panose="02020603050405020304" pitchFamily="18" charset="0"/>
                <a:ea typeface="Arial" panose="020B0604020202020204" pitchFamily="34" charset="0"/>
              </a:rPr>
              <a:t>These steps help build an efficient, cost-effective, and environmentally responsible pantry onboard.</a:t>
            </a:r>
            <a:endParaRPr lang="tr-TR" sz="1800" dirty="0">
              <a:effectLst/>
              <a:latin typeface="Times New Roman" panose="02020603050405020304" pitchFamily="18" charset="0"/>
              <a:ea typeface="Arial" panose="020B0604020202020204" pitchFamily="34" charset="0"/>
            </a:endParaRPr>
          </a:p>
          <a:p>
            <a:pPr algn="l" fontAlgn="base" hangingPunct="0">
              <a:spcAft>
                <a:spcPts val="200"/>
              </a:spcAft>
            </a:pPr>
            <a:r>
              <a:rPr lang="tr-TR" sz="1800" dirty="0">
                <a:effectLst/>
                <a:latin typeface="Times New Roman" panose="02020603050405020304" pitchFamily="18" charset="0"/>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Creative use of leftovers, composting, and recycling reduce environmental impact.</a:t>
            </a:r>
            <a:br>
              <a:rPr lang="en-US" sz="1800" dirty="0">
                <a:effectLst/>
                <a:latin typeface="Times New Roman" panose="02020603050405020304" pitchFamily="18" charset="0"/>
                <a:ea typeface="Arial" panose="020B0604020202020204" pitchFamily="34" charset="0"/>
              </a:rPr>
            </a:br>
            <a:r>
              <a:rPr lang="tr-TR"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Vegetable scraps are collected and composted rather than discarded, and </a:t>
            </a:r>
            <a:r>
              <a:rPr lang="tr-TR" sz="1800" dirty="0">
                <a:effectLst/>
                <a:latin typeface="Times New Roman" panose="02020603050405020304" pitchFamily="18" charset="0"/>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leftover bread is used to make croutons.</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r>
              <a:rPr lang="en-US" sz="1800" dirty="0">
                <a:effectLst/>
                <a:latin typeface="Times New Roman" panose="02020603050405020304" pitchFamily="18" charset="0"/>
                <a:ea typeface="Arial" panose="020B0604020202020204" pitchFamily="34" charset="0"/>
              </a:rPr>
              <a:t>.</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1A5A4BF-B8E2-E7DF-15CC-CC76CE5870A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F2FCE9C-E2DF-7E45-904D-619864890C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6B84295-5DF4-F882-C149-F0E53F859D11}"/>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11C61FD-D864-6D85-FC3C-DADEDB29DBD5}"/>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353C32E9-1540-0E36-195D-1B5FB8BF4050}"/>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73BB26CC-1B25-8CB5-1FBE-5A7002574AE0}"/>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CAF8AB56-E115-4F07-3E69-67371C6389A7}"/>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15F841A8-FA60-2335-20AC-62C0B258C1C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53151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1CB4E-D6DB-A324-F57D-4EF73D17A0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39F65A-9D4D-DE70-C02C-254053213042}"/>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REVERSE LOGISTICS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B3189F-3875-6E09-EB4F-4E964CA985D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9CB7553-93B2-BB54-12A0-9CCDA0CF524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7FDC1C0-C33D-E8B6-7312-9C05948181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5EA5BB0-BC8F-446D-E490-30477B643237}"/>
              </a:ext>
            </a:extLst>
          </p:cNvPr>
          <p:cNvSpPr txBox="1"/>
          <p:nvPr/>
        </p:nvSpPr>
        <p:spPr>
          <a:xfrm>
            <a:off x="371475" y="1494360"/>
            <a:ext cx="8372418" cy="3190617"/>
          </a:xfrm>
          <a:prstGeom prst="rect">
            <a:avLst/>
          </a:prstGeom>
          <a:noFill/>
        </p:spPr>
        <p:txBody>
          <a:bodyPr wrap="square" rtlCol="0">
            <a:spAutoFit/>
          </a:bodyPr>
          <a:lstStyle/>
          <a:p>
            <a:pPr algn="just" fontAlgn="base" hangingPunct="0">
              <a:spcAft>
                <a:spcPts val="200"/>
              </a:spcAft>
            </a:pPr>
            <a:r>
              <a:rPr lang="en-US" sz="1800" dirty="0">
                <a:effectLst/>
                <a:latin typeface="Times New Roman" panose="02020603050405020304" pitchFamily="18" charset="0"/>
                <a:ea typeface="Arial" panose="020B0604020202020204" pitchFamily="34" charset="0"/>
              </a:rPr>
              <a:t>Reverse logistics is the process of managing the return, reuse, recycling, or proper disposal of products and materials after they have been used or are no longer needed. It involves moving goods backward through the supply chain—from the end user back to the manufacturer, supplier, or a designated disposal facility.</a:t>
            </a:r>
            <a:endParaRPr lang="tr-TR" sz="1800" dirty="0">
              <a:effectLst/>
              <a:latin typeface="Times New Roman" panose="02020603050405020304" pitchFamily="18" charset="0"/>
              <a:ea typeface="Arial" panose="020B0604020202020204" pitchFamily="34" charset="0"/>
            </a:endParaRPr>
          </a:p>
          <a:p>
            <a:r>
              <a:rPr lang="en-US" sz="1800" dirty="0">
                <a:effectLst/>
                <a:latin typeface="Times New Roman" panose="02020603050405020304" pitchFamily="18" charset="0"/>
                <a:ea typeface="Arial" panose="020B0604020202020204" pitchFamily="34" charset="0"/>
              </a:rPr>
              <a:t>Reverse logistics is important for sustainability because it helps reduce waste by ensuring that products, packaging, and materials are recovered and repurposed instead of being discarded. This minimizes environmental impact, conserves resources, reduces landfill use, and supports a circular economy where materials are kept in use for as long as possible. </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D698E3C-C62C-7D9B-4FC2-3A37A9265DC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A0C95B3-3861-3DCF-60C7-ADA6E0AF9C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F116C414-4A3F-86C6-5400-66484A15394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88FFD6F-1D3B-551F-3FE5-6DC6CA608FFB}"/>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EC56D275-A6C8-4AAD-8706-B02DC18261B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858B96E-A443-2347-6162-6B2BB85D64C2}"/>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C0494F0-7509-0E6F-AD6F-1ECB7750BFEC}"/>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7DCAB4CB-E442-D7CD-93B7-FAD87F5DFFD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35864BD8-0F0E-5F1A-1EE1-2C006FF0A3A0}"/>
              </a:ext>
            </a:extLst>
          </p:cNvPr>
          <p:cNvPicPr>
            <a:picLocks noChangeAspect="1"/>
          </p:cNvPicPr>
          <p:nvPr/>
        </p:nvPicPr>
        <p:blipFill>
          <a:blip r:embed="rId11"/>
          <a:stretch>
            <a:fillRect/>
          </a:stretch>
        </p:blipFill>
        <p:spPr>
          <a:xfrm>
            <a:off x="3349341" y="3967060"/>
            <a:ext cx="2466975" cy="1847850"/>
          </a:xfrm>
          <a:prstGeom prst="rect">
            <a:avLst/>
          </a:prstGeom>
        </p:spPr>
      </p:pic>
    </p:spTree>
    <p:extLst>
      <p:ext uri="{BB962C8B-B14F-4D97-AF65-F5344CB8AC3E}">
        <p14:creationId xmlns:p14="http://schemas.microsoft.com/office/powerpoint/2010/main" val="1476094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693C0-BD0D-4B27-4F43-02845E2670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AC0C37-934C-A7CB-11FF-114C016C2B88}"/>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REVERSE LOGISTICS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7A2B986-274B-3483-3A07-FE9F73A31B2E}"/>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112B468-A62E-262A-5DF3-615759A0A1C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75E9DA8-DD46-D527-1DB1-DDA0D67A18F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FFF3692-5452-9283-F084-8D0109F5B047}"/>
              </a:ext>
            </a:extLst>
          </p:cNvPr>
          <p:cNvSpPr txBox="1"/>
          <p:nvPr/>
        </p:nvSpPr>
        <p:spPr>
          <a:xfrm>
            <a:off x="421765" y="1861874"/>
            <a:ext cx="8322128" cy="4478149"/>
          </a:xfrm>
          <a:prstGeom prst="rect">
            <a:avLst/>
          </a:prstGeom>
          <a:noFill/>
        </p:spPr>
        <p:txBody>
          <a:bodyPr wrap="square" rtlCol="0">
            <a:spAutoFit/>
          </a:bodyPr>
          <a:lstStyle/>
          <a:p>
            <a:pPr algn="just" fontAlgn="base" hangingPunct="0">
              <a:spcAft>
                <a:spcPts val="200"/>
              </a:spcAft>
            </a:pPr>
            <a:r>
              <a:rPr lang="en-US" sz="1800" dirty="0">
                <a:effectLst/>
                <a:latin typeface="Times New Roman" panose="02020603050405020304" pitchFamily="18" charset="0"/>
                <a:ea typeface="Arial" panose="020B0604020202020204" pitchFamily="34" charset="0"/>
              </a:rPr>
              <a:t>The following examples show how reverse logistics is not just about returns—it’s a broader strategy for making supply chains more sustainable, efficient, and environmentally responsible.</a:t>
            </a:r>
            <a:endParaRPr lang="tr-TR" sz="1800" dirty="0">
              <a:effectLst/>
              <a:latin typeface="Times New Roman" panose="02020603050405020304" pitchFamily="18" charset="0"/>
              <a:ea typeface="Arial" panose="020B0604020202020204" pitchFamily="34" charset="0"/>
            </a:endParaRPr>
          </a:p>
          <a:p>
            <a:pPr algn="just" fontAlgn="base" hangingPunct="0">
              <a:spcAft>
                <a:spcPts val="200"/>
              </a:spcAft>
            </a:pPr>
            <a:r>
              <a:rPr lang="en-US" sz="1800" dirty="0">
                <a:effectLst/>
                <a:latin typeface="Times New Roman" panose="02020603050405020304" pitchFamily="18" charset="0"/>
                <a:ea typeface="Arial" panose="020B0604020202020204" pitchFamily="34" charset="0"/>
              </a:rPr>
              <a:t> </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1. Product Returns</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A customer returns an unused kitchen appliance due to a defect. Instead of discarding it, the company repairs and resells it as a refurbished item.</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Sustainability Impact:</a:t>
            </a:r>
            <a:r>
              <a:rPr lang="en-US" sz="1800" dirty="0">
                <a:effectLst/>
                <a:latin typeface="Times New Roman" panose="02020603050405020304" pitchFamily="18" charset="0"/>
                <a:ea typeface="Arial" panose="020B0604020202020204" pitchFamily="34" charset="0"/>
              </a:rPr>
              <a:t> Reduces waste and extends product life.</a:t>
            </a:r>
            <a:endParaRPr lang="tr-TR" sz="1800" dirty="0">
              <a:effectLst/>
              <a:latin typeface="Times New Roman" panose="02020603050405020304" pitchFamily="18" charset="0"/>
              <a:ea typeface="Arial" panose="020B0604020202020204" pitchFamily="34" charset="0"/>
            </a:endParaRPr>
          </a:p>
          <a:p>
            <a:pPr algn="just" fontAlgn="base" hangingPunct="0">
              <a:spcAft>
                <a:spcPts val="200"/>
              </a:spcAft>
            </a:pPr>
            <a:r>
              <a:rPr lang="en-US" sz="1800" dirty="0">
                <a:effectLst/>
                <a:latin typeface="Times New Roman" panose="02020603050405020304" pitchFamily="18" charset="0"/>
                <a:ea typeface="Arial" panose="020B0604020202020204" pitchFamily="34" charset="0"/>
              </a:rPr>
              <a:t> </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2. Recycling Packaging Materials</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A supplier takes back used shipping pallets or crates from a store for reuse in future deliveries.</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Sustainability Impact:</a:t>
            </a:r>
            <a:r>
              <a:rPr lang="en-US" sz="1800" dirty="0">
                <a:effectLst/>
                <a:latin typeface="Times New Roman" panose="02020603050405020304" pitchFamily="18" charset="0"/>
                <a:ea typeface="Arial" panose="020B0604020202020204" pitchFamily="34" charset="0"/>
              </a:rPr>
              <a:t> Cuts down on the need for new materials and reduces environmental footprint.</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E5CBE5B-CB17-C39D-C40D-E14CB32F9B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B2AA72D0-9076-A7D2-17E4-3639FC1AAB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3737439E-3EFA-2923-9A70-00C75BE5C235}"/>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C334B45A-8F01-28AB-EFD4-145E447A3E4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494D2EFA-F0CE-0BB0-FA1D-2A4017796739}"/>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013F5427-B050-AEE2-CB1F-283298AD1E27}"/>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BB89796-5415-D0B3-2844-7D0CDC4F9373}"/>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D5EDCFF-5230-0265-6485-223B7AE9AD1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763780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16CCB-97B2-4ADC-726C-BE05FB02F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973A80-D13A-DBE9-16E8-0AA766D36E4A}"/>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REVERSE LOGISTICS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AF94489-47BC-9483-C63B-135FE674E4CB}"/>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69EF74C-3EB9-BDCD-D9B0-0755089015C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E1BB043-0A14-F786-2517-DFE25D0366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A11DBDB-1615-DDB5-6804-1B5D9215CFED}"/>
              </a:ext>
            </a:extLst>
          </p:cNvPr>
          <p:cNvSpPr txBox="1"/>
          <p:nvPr/>
        </p:nvSpPr>
        <p:spPr>
          <a:xfrm>
            <a:off x="421765" y="1861874"/>
            <a:ext cx="8322128" cy="3595856"/>
          </a:xfrm>
          <a:prstGeom prst="rect">
            <a:avLst/>
          </a:prstGeom>
          <a:noFill/>
        </p:spPr>
        <p:txBody>
          <a:bodyPr wrap="square" rtlCol="0">
            <a:spAutoFit/>
          </a:bodyPr>
          <a:lstStyle/>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3. Food and Supply Returns on Ships</a:t>
            </a:r>
            <a:endParaRPr lang="tr-TR" sz="1800" dirty="0">
              <a:effectLst/>
              <a:latin typeface="Times New Roman" panose="02020603050405020304" pitchFamily="18" charset="0"/>
              <a:ea typeface="Arial" panose="020B0604020202020204" pitchFamily="34" charset="0"/>
            </a:endParaRPr>
          </a:p>
          <a:p>
            <a:pPr marL="450215" algn="just" fontAlgn="base" hangingPunct="0">
              <a:spcAft>
                <a:spcPts val="200"/>
              </a:spcAft>
            </a:pPr>
            <a:r>
              <a:rPr lang="en-US" sz="1800" b="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A vessel returns unopened, non-perishable food items to the supplier at port if they’re not needed.</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Sustainability Impact:</a:t>
            </a:r>
            <a:r>
              <a:rPr lang="en-US" sz="1800" dirty="0">
                <a:effectLst/>
                <a:latin typeface="Times New Roman" panose="02020603050405020304" pitchFamily="18" charset="0"/>
                <a:ea typeface="Arial" panose="020B0604020202020204" pitchFamily="34" charset="0"/>
              </a:rPr>
              <a:t> Prevents food waste and ensures proper redistribution of resources.</a:t>
            </a:r>
            <a:endParaRPr lang="tr-TR" sz="1800" dirty="0">
              <a:effectLst/>
              <a:latin typeface="Times New Roman" panose="02020603050405020304" pitchFamily="18" charset="0"/>
              <a:ea typeface="Arial" panose="020B0604020202020204" pitchFamily="34" charset="0"/>
            </a:endParaRPr>
          </a:p>
          <a:p>
            <a:pPr algn="just" fontAlgn="base" hangingPunct="0">
              <a:spcAft>
                <a:spcPts val="200"/>
              </a:spcAft>
            </a:pPr>
            <a:r>
              <a:rPr lang="en-US" sz="1800" dirty="0">
                <a:effectLst/>
                <a:latin typeface="Times New Roman" panose="02020603050405020304" pitchFamily="18" charset="0"/>
                <a:ea typeface="Arial" panose="020B0604020202020204" pitchFamily="34" charset="0"/>
              </a:rPr>
              <a:t> </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4. Electronics Take-Back Programs</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Example:</a:t>
            </a:r>
            <a:r>
              <a:rPr lang="en-US" sz="1800" dirty="0">
                <a:effectLst/>
                <a:latin typeface="Times New Roman" panose="02020603050405020304" pitchFamily="18" charset="0"/>
                <a:ea typeface="Arial" panose="020B0604020202020204" pitchFamily="34" charset="0"/>
              </a:rPr>
              <a:t> A company offers a program for customers to return old electronics, which are then disassembled for recycling or parts recovery.</a:t>
            </a:r>
            <a:endParaRPr lang="tr-TR" sz="1800" dirty="0">
              <a:effectLst/>
              <a:latin typeface="Times New Roman" panose="02020603050405020304" pitchFamily="18" charset="0"/>
              <a:ea typeface="Arial" panose="020B0604020202020204" pitchFamily="34" charset="0"/>
            </a:endParaRPr>
          </a:p>
          <a:p>
            <a:pPr marL="457200" algn="just" fontAlgn="base" hangingPunct="0">
              <a:spcAft>
                <a:spcPts val="200"/>
              </a:spcAft>
            </a:pPr>
            <a:r>
              <a:rPr lang="en-US" sz="1800" b="1" dirty="0">
                <a:effectLst/>
                <a:latin typeface="Times New Roman" panose="02020603050405020304" pitchFamily="18" charset="0"/>
                <a:ea typeface="Arial" panose="020B0604020202020204" pitchFamily="34" charset="0"/>
              </a:rPr>
              <a:t>Sustainability Impact:</a:t>
            </a:r>
            <a:r>
              <a:rPr lang="en-US" sz="1800" dirty="0">
                <a:effectLst/>
                <a:latin typeface="Times New Roman" panose="02020603050405020304" pitchFamily="18" charset="0"/>
                <a:ea typeface="Arial" panose="020B0604020202020204" pitchFamily="34" charset="0"/>
              </a:rPr>
              <a:t> Reduces e-waste and allows for valuable material recovery (like metals and plastics).</a:t>
            </a:r>
            <a:endParaRPr lang="tr-TR" sz="1800" dirty="0">
              <a:effectLst/>
              <a:latin typeface="Times New Roman" panose="02020603050405020304" pitchFamily="18" charset="0"/>
              <a:ea typeface="Arial" panose="020B0604020202020204" pitchFamily="34" charset="0"/>
            </a:endParaRPr>
          </a:p>
          <a:p>
            <a:pPr marL="457200" algn="l" fontAlgn="base" hangingPunct="0">
              <a:spcAft>
                <a:spcPts val="200"/>
              </a:spcAft>
            </a:pP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7849E539-EDBC-3E0D-817A-D5A38A8605D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4ACB186A-2027-E286-A8E1-3240305812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AEE6F309-80AB-3538-DB7D-FC3F56CDF48B}"/>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8B3577CA-910C-EEE5-77EF-79564133BC3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31A97FAC-7C0F-D27B-100C-9E4F1B6E5C63}"/>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3E3F538-1387-C24B-5284-222312C8E2C2}"/>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471B1B60-84FC-F672-8667-F3E278BF65A3}"/>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0AA227C3-D7A2-1FE8-D16A-BAE299B6D26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681524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Learning outcomes</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617821" y="1606068"/>
            <a:ext cx="7649879" cy="4237057"/>
          </a:xfrm>
          <a:prstGeom prst="rect">
            <a:avLst/>
          </a:prstGeom>
          <a:noFill/>
        </p:spPr>
        <p:txBody>
          <a:bodyPr wrap="square" rtlCol="0">
            <a:spAutoFit/>
          </a:bodyPr>
          <a:lstStyle/>
          <a:p>
            <a:pPr marL="342900" lvl="0" indent="-342900" algn="just">
              <a:spcBef>
                <a:spcPts val="400"/>
              </a:spcBef>
              <a:spcAft>
                <a:spcPts val="400"/>
              </a:spcAft>
              <a:buFont typeface="Symbol" panose="05050102010706020507" pitchFamily="18" charset="2"/>
              <a:buChar char=""/>
              <a:tabLst>
                <a:tab pos="811530" algn="l"/>
              </a:tabLst>
            </a:pPr>
            <a:r>
              <a:rPr lang="en-US" sz="1600" dirty="0">
                <a:effectLst/>
                <a:latin typeface="Times New Roman" panose="02020603050405020304" pitchFamily="18" charset="0"/>
                <a:ea typeface="Arial" panose="020B0604020202020204" pitchFamily="34" charset="0"/>
              </a:rPr>
              <a:t>Define sustainability in the context of pantry and food supply management onboard.</a:t>
            </a:r>
            <a:endParaRPr lang="tr-TR"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Symbol" panose="05050102010706020507" pitchFamily="18" charset="2"/>
              <a:buChar char=""/>
              <a:tabLst>
                <a:tab pos="811530" algn="l"/>
              </a:tabLst>
            </a:pPr>
            <a:r>
              <a:rPr lang="en-US" sz="1600" dirty="0">
                <a:effectLst/>
                <a:latin typeface="Times New Roman" panose="02020603050405020304" pitchFamily="18" charset="0"/>
                <a:ea typeface="Arial" panose="020B0604020202020204" pitchFamily="34" charset="0"/>
              </a:rPr>
              <a:t>Identify key practices for creating and maintaining a more sustainable pantry, including proper inventory rotation, eco-friendly sourcing, and mindful storage.</a:t>
            </a:r>
            <a:endParaRPr lang="tr-TR"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Symbol" panose="05050102010706020507" pitchFamily="18" charset="2"/>
              <a:buChar char=""/>
              <a:tabLst>
                <a:tab pos="811530" algn="l"/>
              </a:tabLst>
            </a:pPr>
            <a:r>
              <a:rPr lang="en-US" sz="1600" dirty="0">
                <a:effectLst/>
                <a:latin typeface="Times New Roman" panose="02020603050405020304" pitchFamily="18" charset="0"/>
                <a:ea typeface="Arial" panose="020B0604020202020204" pitchFamily="34" charset="0"/>
              </a:rPr>
              <a:t>Explain the concept and importance of reverse logistics, particularly in minimizing environmental </a:t>
            </a:r>
            <a:r>
              <a:rPr lang="en-US" sz="1600" dirty="0" err="1">
                <a:effectLst/>
                <a:latin typeface="Times New Roman" panose="02020603050405020304" pitchFamily="18" charset="0"/>
                <a:ea typeface="Arial" panose="020B0604020202020204" pitchFamily="34" charset="0"/>
              </a:rPr>
              <a:t>impactand</a:t>
            </a:r>
            <a:r>
              <a:rPr lang="en-US" sz="1600" dirty="0">
                <a:effectLst/>
                <a:latin typeface="Times New Roman" panose="02020603050405020304" pitchFamily="18" charset="0"/>
                <a:ea typeface="Arial" panose="020B0604020202020204" pitchFamily="34" charset="0"/>
              </a:rPr>
              <a:t> improving resource use on ships.</a:t>
            </a:r>
            <a:endParaRPr lang="tr-TR"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Symbol" panose="05050102010706020507" pitchFamily="18" charset="2"/>
              <a:buChar char=""/>
              <a:tabLst>
                <a:tab pos="811530" algn="l"/>
              </a:tabLst>
            </a:pPr>
            <a:r>
              <a:rPr lang="en-US" sz="1600" dirty="0">
                <a:effectLst/>
                <a:latin typeface="Times New Roman" panose="02020603050405020304" pitchFamily="18" charset="0"/>
                <a:ea typeface="Arial" panose="020B0604020202020204" pitchFamily="34" charset="0"/>
              </a:rPr>
              <a:t>Analyze common causes of food waste in pantry operations and propose practical strategies to reduce waste.</a:t>
            </a:r>
            <a:endParaRPr lang="tr-TR"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Symbol" panose="05050102010706020507" pitchFamily="18" charset="2"/>
              <a:buChar char=""/>
              <a:tabLst>
                <a:tab pos="811530" algn="l"/>
              </a:tabLst>
            </a:pPr>
            <a:r>
              <a:rPr lang="en-US" sz="1600" dirty="0">
                <a:effectLst/>
                <a:latin typeface="Times New Roman" panose="02020603050405020304" pitchFamily="18" charset="0"/>
                <a:ea typeface="Arial" panose="020B0604020202020204" pitchFamily="34" charset="0"/>
              </a:rPr>
              <a:t>Evaluate the environmental and economic benefits of sustainable pantry practices, including their contribution to MARPOL compliance and overall ship efficiency.</a:t>
            </a:r>
            <a:endParaRPr lang="tr-TR"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Symbol" panose="05050102010706020507" pitchFamily="18" charset="2"/>
              <a:buChar char=""/>
              <a:tabLst>
                <a:tab pos="811530" algn="l"/>
              </a:tabLst>
            </a:pPr>
            <a:r>
              <a:rPr lang="en-US" sz="1600" dirty="0">
                <a:effectLst/>
                <a:latin typeface="Times New Roman" panose="02020603050405020304" pitchFamily="18" charset="0"/>
                <a:ea typeface="Arial" panose="020B0604020202020204" pitchFamily="34" charset="0"/>
              </a:rPr>
              <a:t>Apply waste-prevention techniques such as portion control, menu planning, and proper stock labeling in a simulated or real onboard environment.</a:t>
            </a:r>
            <a:endParaRPr lang="tr-TR" sz="1600" dirty="0">
              <a:effectLst/>
              <a:latin typeface="Times New Roman" panose="02020603050405020304" pitchFamily="18" charset="0"/>
              <a:ea typeface="Arial" panose="020B0604020202020204" pitchFamily="34" charset="0"/>
            </a:endParaRPr>
          </a:p>
          <a:p>
            <a:pPr marL="342900" lvl="0" indent="-342900" algn="just">
              <a:spcBef>
                <a:spcPts val="400"/>
              </a:spcBef>
              <a:spcAft>
                <a:spcPts val="400"/>
              </a:spcAft>
              <a:buFont typeface="Symbol" panose="05050102010706020507" pitchFamily="18" charset="2"/>
              <a:buChar char=""/>
              <a:tabLst>
                <a:tab pos="811530" algn="l"/>
              </a:tabLst>
            </a:pPr>
            <a:r>
              <a:rPr lang="en-US" sz="1600" dirty="0">
                <a:effectLst/>
                <a:latin typeface="Times New Roman" panose="02020603050405020304" pitchFamily="18" charset="0"/>
                <a:ea typeface="Arial" panose="020B0604020202020204" pitchFamily="34" charset="0"/>
              </a:rPr>
              <a:t>Develop a mini action plan or checklist for implementing sustainable pantry management practices within their role or team.</a:t>
            </a:r>
            <a:endParaRPr lang="tr-TR" sz="1600" dirty="0">
              <a:effectLst/>
              <a:latin typeface="Times New Roman" panose="02020603050405020304" pitchFamily="18" charset="0"/>
              <a:ea typeface="Arial" panose="020B0604020202020204" pitchFamily="34" charset="0"/>
            </a:endParaRPr>
          </a:p>
          <a:p>
            <a:pPr marL="285750" indent="-285750">
              <a:buFont typeface="Arial" panose="020B0604020202020204" pitchFamily="34" charset="0"/>
              <a:buChar char="•"/>
            </a:pPr>
            <a:endParaRPr lang="en-US" dirty="0">
              <a:latin typeface="+mj-lt"/>
            </a:endParaRP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847AA-72E9-C7A0-ACDC-F8C0F4276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0CB24-E603-15CB-B0F4-FBA36516054B}"/>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REVERSE LOGISTICS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82D8DC5-247B-78C9-FB19-E04E0EE97259}"/>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88FC40C2-F689-EEEC-7E16-92588B0B268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E43FD73-B5AF-8ABF-B657-79C89F7D729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924115C-1BF9-DD99-42A6-3DE7D358762C}"/>
              </a:ext>
            </a:extLst>
          </p:cNvPr>
          <p:cNvSpPr txBox="1"/>
          <p:nvPr/>
        </p:nvSpPr>
        <p:spPr>
          <a:xfrm>
            <a:off x="421765" y="1861874"/>
            <a:ext cx="8322128" cy="2333972"/>
          </a:xfrm>
          <a:prstGeom prst="rect">
            <a:avLst/>
          </a:prstGeom>
          <a:noFill/>
        </p:spPr>
        <p:txBody>
          <a:bodyPr wrap="square" rtlCol="0">
            <a:spAutoFit/>
          </a:bodyPr>
          <a:lstStyle/>
          <a:p>
            <a:pPr algn="just" fontAlgn="base" hangingPunct="0">
              <a:spcAft>
                <a:spcPts val="200"/>
              </a:spcAft>
            </a:pPr>
            <a:r>
              <a:rPr lang="en-US" sz="1800" dirty="0">
                <a:effectLst/>
                <a:latin typeface="Times New Roman" panose="02020603050405020304" pitchFamily="18" charset="0"/>
                <a:ea typeface="Arial" panose="020B0604020202020204" pitchFamily="34" charset="0"/>
              </a:rPr>
              <a:t>One of the key benefits of reverse logistics is that it reduces food waste. Ships often carry surplus food to ensure they have enough provisions during long voyages or in case of delays. However, this can result in the accumulation of unused or near-expiry items. For example, at the end of a journey, unopened canned goods or packaged snacks that are still within their expiration dates can be returned to a central supply depot or redistributed to other vessels. This approach not only cuts down on waste but also saves money and supports sustainable inventory practices.</a:t>
            </a:r>
            <a:endParaRPr lang="tr-TR" sz="1800" dirty="0">
              <a:effectLst/>
              <a:latin typeface="Times New Roman" panose="02020603050405020304" pitchFamily="18" charset="0"/>
              <a:ea typeface="Arial" panose="020B0604020202020204" pitchFamily="34" charset="0"/>
            </a:endParaRP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0177BCF-3F9C-9D1B-7641-985C29C25DA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18E26DD-D97E-9CD4-C006-B99203B259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7017A01-3824-DE2D-412D-C34BCE764FA4}"/>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712B5B1-1B35-20B2-6565-CFC6B36D9517}"/>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0D84FD16-F42E-8E82-5CD2-C75DDB0F8E44}"/>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A6EB6B5-17B7-03F2-17A0-FFAEE9E3AC90}"/>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8060916-8CF3-0475-5E6D-8C333760D401}"/>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E14480C-6DB7-DC8A-75F8-A75D70FBD40F}"/>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F7488847-24D6-79CE-9A3D-87EB6651148E}"/>
              </a:ext>
            </a:extLst>
          </p:cNvPr>
          <p:cNvPicPr>
            <a:picLocks noChangeAspect="1"/>
          </p:cNvPicPr>
          <p:nvPr/>
        </p:nvPicPr>
        <p:blipFill>
          <a:blip r:embed="rId11"/>
          <a:stretch>
            <a:fillRect/>
          </a:stretch>
        </p:blipFill>
        <p:spPr>
          <a:xfrm>
            <a:off x="2124076" y="4019551"/>
            <a:ext cx="4695824" cy="1823962"/>
          </a:xfrm>
          <a:prstGeom prst="rect">
            <a:avLst/>
          </a:prstGeom>
        </p:spPr>
      </p:pic>
    </p:spTree>
    <p:extLst>
      <p:ext uri="{BB962C8B-B14F-4D97-AF65-F5344CB8AC3E}">
        <p14:creationId xmlns:p14="http://schemas.microsoft.com/office/powerpoint/2010/main" val="3987265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2983A-F390-D07E-DC81-11DD75CBC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1844B7-1488-CCCF-63F1-DB4DC93C0FE3}"/>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REVERSE LOGISTICS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3DD8432-1AC7-B1B2-01BC-FE543ACF7593}"/>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786EA44-ED78-DDB9-292E-7E3BE28B145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51F81A2-6F6E-6B12-0E29-FCDD80840D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8E41262-CDCD-8CC1-7666-EDDFB8175897}"/>
              </a:ext>
            </a:extLst>
          </p:cNvPr>
          <p:cNvSpPr txBox="1"/>
          <p:nvPr/>
        </p:nvSpPr>
        <p:spPr>
          <a:xfrm>
            <a:off x="421765" y="1861874"/>
            <a:ext cx="8322128" cy="1779974"/>
          </a:xfrm>
          <a:prstGeom prst="rect">
            <a:avLst/>
          </a:prstGeom>
          <a:noFill/>
        </p:spPr>
        <p:txBody>
          <a:bodyPr wrap="square" rtlCol="0">
            <a:spAutoFit/>
          </a:bodyPr>
          <a:lstStyle/>
          <a:p>
            <a:pPr algn="just" fontAlgn="base" hangingPunct="0">
              <a:spcAft>
                <a:spcPts val="200"/>
              </a:spcAft>
            </a:pPr>
            <a:r>
              <a:rPr lang="en-US" sz="1800" dirty="0">
                <a:effectLst/>
                <a:latin typeface="Times New Roman" panose="02020603050405020304" pitchFamily="18" charset="0"/>
                <a:ea typeface="Arial" panose="020B0604020202020204" pitchFamily="34" charset="0"/>
              </a:rPr>
              <a:t>Reverse logistics also improves storage efficiency. Since ships have limited pantry and storage space, returning overstocked non-perishable items—such as bulk spices or cleaning supplies—after a voyage frees up valuable room for more urgent or fresh provisions. This not only improves accessibility and reduces clutter but also enhances inventory control and allows for better planning of future supplies.</a:t>
            </a:r>
            <a:endParaRPr lang="tr-TR" sz="1800" dirty="0">
              <a:effectLst/>
              <a:latin typeface="Times New Roman" panose="02020603050405020304" pitchFamily="18" charset="0"/>
              <a:ea typeface="Arial" panose="020B0604020202020204" pitchFamily="34" charset="0"/>
            </a:endParaRP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546B931-E619-9672-8CA5-EFA56A26632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9B00158A-79EC-0518-238B-88A18E42DB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C49E621-4874-F8EA-44D1-FFB7F49110E2}"/>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1A0E0C3-232D-9134-0075-C1CEC4F85954}"/>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305BCAD1-B3E6-AD5B-5950-64133703E206}"/>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0D8EEC14-FB00-E141-1E30-E4D95769676F}"/>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7BCAF12-52DF-32C1-5A52-F36018F3BAB3}"/>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9F3CE1E0-B581-A1F7-7D21-33E47E1739F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B5DDA2B5-54FC-68E2-7759-4D3453C51755}"/>
              </a:ext>
            </a:extLst>
          </p:cNvPr>
          <p:cNvPicPr>
            <a:picLocks noChangeAspect="1"/>
          </p:cNvPicPr>
          <p:nvPr/>
        </p:nvPicPr>
        <p:blipFill>
          <a:blip r:embed="rId11"/>
          <a:stretch>
            <a:fillRect/>
          </a:stretch>
        </p:blipFill>
        <p:spPr>
          <a:xfrm>
            <a:off x="2609851" y="3641848"/>
            <a:ext cx="3810000" cy="2094436"/>
          </a:xfrm>
          <a:prstGeom prst="rect">
            <a:avLst/>
          </a:prstGeom>
        </p:spPr>
      </p:pic>
    </p:spTree>
    <p:extLst>
      <p:ext uri="{BB962C8B-B14F-4D97-AF65-F5344CB8AC3E}">
        <p14:creationId xmlns:p14="http://schemas.microsoft.com/office/powerpoint/2010/main" val="2284447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2DED-7AA8-C2BD-8CDE-C113F08D6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51BAC-3B87-AB73-3A1D-2960B170CE1F}"/>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REVERSE LOGISTICS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3D3F2A7-AC47-F4D6-E20A-332777DB8E1F}"/>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1A6A9D26-965C-0B45-F77A-E630FC4E555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9C319F3-D2E8-F7BA-DF30-E00514DC2A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A4D9B01-DD09-34EC-4500-31E2CAD48862}"/>
              </a:ext>
            </a:extLst>
          </p:cNvPr>
          <p:cNvSpPr txBox="1"/>
          <p:nvPr/>
        </p:nvSpPr>
        <p:spPr>
          <a:xfrm>
            <a:off x="421765" y="1861874"/>
            <a:ext cx="8255510" cy="2056973"/>
          </a:xfrm>
          <a:prstGeom prst="rect">
            <a:avLst/>
          </a:prstGeom>
          <a:noFill/>
        </p:spPr>
        <p:txBody>
          <a:bodyPr wrap="square" rtlCol="0">
            <a:spAutoFit/>
          </a:bodyPr>
          <a:lstStyle/>
          <a:p>
            <a:pPr algn="just" fontAlgn="base" hangingPunct="0">
              <a:spcAft>
                <a:spcPts val="200"/>
              </a:spcAft>
            </a:pPr>
            <a:r>
              <a:rPr lang="tr-TR" dirty="0">
                <a:latin typeface="Times New Roman" panose="02020603050405020304" pitchFamily="18" charset="0"/>
                <a:ea typeface="Arial" panose="020B0604020202020204" pitchFamily="34" charset="0"/>
              </a:rPr>
              <a:t>R</a:t>
            </a:r>
            <a:r>
              <a:rPr lang="en-US" sz="1800" dirty="0" err="1">
                <a:effectLst/>
                <a:latin typeface="Times New Roman" panose="02020603050405020304" pitchFamily="18" charset="0"/>
                <a:ea typeface="Arial" panose="020B0604020202020204" pitchFamily="34" charset="0"/>
              </a:rPr>
              <a:t>everse</a:t>
            </a:r>
            <a:r>
              <a:rPr lang="en-US" sz="1800" dirty="0">
                <a:effectLst/>
                <a:latin typeface="Times New Roman" panose="02020603050405020304" pitchFamily="18" charset="0"/>
                <a:ea typeface="Arial" panose="020B0604020202020204" pitchFamily="34" charset="0"/>
              </a:rPr>
              <a:t> logistics helps ships comply with international regulations, such as MARPOL, which govern the disposal of waste at sea. Improper disposal of expired or spoiled food items can lead to environmental harm and legal penalties. Instead of discarding these items overboard, they can be recorded and transported back to port for disposal through certified waste management services. This ensures adherence to environmental standards and avoids pollution.</a:t>
            </a:r>
            <a:endParaRPr lang="tr-TR" sz="1800" dirty="0">
              <a:effectLst/>
              <a:latin typeface="Times New Roman" panose="02020603050405020304" pitchFamily="18" charset="0"/>
              <a:ea typeface="Arial" panose="020B0604020202020204" pitchFamily="34" charset="0"/>
            </a:endParaRP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7D73061-4760-D687-25D8-310BB101149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CD294F0A-00E4-F82E-3FB5-CE63875BDF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5CB0E09-EB45-8C75-126F-72D776DA4353}"/>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1E5A7CF1-BF66-9B55-7237-8DA8BF9172DC}"/>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A3C2B400-76A7-C6D4-5B77-8878E810223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AB626221-D1CD-952A-C4C8-C60B3CD0DB5C}"/>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AEC28661-2AB1-5021-404E-89B92729ABCC}"/>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ED6761DA-8845-75D2-8321-3B211E39B55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FAE0625D-5613-38F2-5308-D31067F81542}"/>
              </a:ext>
            </a:extLst>
          </p:cNvPr>
          <p:cNvPicPr>
            <a:picLocks noChangeAspect="1"/>
          </p:cNvPicPr>
          <p:nvPr/>
        </p:nvPicPr>
        <p:blipFill>
          <a:blip r:embed="rId11"/>
          <a:stretch>
            <a:fillRect/>
          </a:stretch>
        </p:blipFill>
        <p:spPr>
          <a:xfrm>
            <a:off x="3653168" y="3558510"/>
            <a:ext cx="1650702" cy="2477021"/>
          </a:xfrm>
          <a:prstGeom prst="rect">
            <a:avLst/>
          </a:prstGeom>
        </p:spPr>
      </p:pic>
      <p:pic>
        <p:nvPicPr>
          <p:cNvPr id="6" name="Picture 5">
            <a:extLst>
              <a:ext uri="{FF2B5EF4-FFF2-40B4-BE49-F238E27FC236}">
                <a16:creationId xmlns:a16="http://schemas.microsoft.com/office/drawing/2014/main" id="{8682DB45-C6F8-4B38-5202-DAECA3EE41D5}"/>
              </a:ext>
            </a:extLst>
          </p:cNvPr>
          <p:cNvPicPr>
            <a:picLocks noChangeAspect="1"/>
          </p:cNvPicPr>
          <p:nvPr/>
        </p:nvPicPr>
        <p:blipFill>
          <a:blip r:embed="rId12"/>
          <a:stretch>
            <a:fillRect/>
          </a:stretch>
        </p:blipFill>
        <p:spPr>
          <a:xfrm>
            <a:off x="1257300" y="3568556"/>
            <a:ext cx="1847850" cy="2466975"/>
          </a:xfrm>
          <a:prstGeom prst="rect">
            <a:avLst/>
          </a:prstGeom>
        </p:spPr>
      </p:pic>
      <p:pic>
        <p:nvPicPr>
          <p:cNvPr id="8" name="Picture 7">
            <a:extLst>
              <a:ext uri="{FF2B5EF4-FFF2-40B4-BE49-F238E27FC236}">
                <a16:creationId xmlns:a16="http://schemas.microsoft.com/office/drawing/2014/main" id="{56750047-4BCD-8BCD-4577-6541FDF3CA14}"/>
              </a:ext>
            </a:extLst>
          </p:cNvPr>
          <p:cNvPicPr>
            <a:picLocks noChangeAspect="1"/>
          </p:cNvPicPr>
          <p:nvPr/>
        </p:nvPicPr>
        <p:blipFill>
          <a:blip r:embed="rId13"/>
          <a:stretch>
            <a:fillRect/>
          </a:stretch>
        </p:blipFill>
        <p:spPr>
          <a:xfrm>
            <a:off x="5822549" y="3581779"/>
            <a:ext cx="2143125" cy="2466974"/>
          </a:xfrm>
          <a:prstGeom prst="rect">
            <a:avLst/>
          </a:prstGeom>
        </p:spPr>
      </p:pic>
    </p:spTree>
    <p:extLst>
      <p:ext uri="{BB962C8B-B14F-4D97-AF65-F5344CB8AC3E}">
        <p14:creationId xmlns:p14="http://schemas.microsoft.com/office/powerpoint/2010/main" val="803157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BFA4A-CB26-59EE-E70A-70D707740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F4AAE9-A13E-4501-50C6-D9DFC0940BF2}"/>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REVERSE LOGISTICS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F0EFEC4-4A39-2A44-197E-C8DAE9DE5AA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5A6E022F-62AB-14DD-8BAD-BDCB0CF94A9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14E912C-CC6C-D4D8-FE5D-BA2516A9DCC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F40544F-4A20-A124-73D1-006EEC36CA9C}"/>
              </a:ext>
            </a:extLst>
          </p:cNvPr>
          <p:cNvSpPr txBox="1"/>
          <p:nvPr/>
        </p:nvSpPr>
        <p:spPr>
          <a:xfrm>
            <a:off x="417443" y="1494360"/>
            <a:ext cx="8326450" cy="4601260"/>
          </a:xfrm>
          <a:prstGeom prst="rect">
            <a:avLst/>
          </a:prstGeom>
          <a:noFill/>
        </p:spPr>
        <p:txBody>
          <a:bodyPr wrap="square" rtlCol="0">
            <a:spAutoFit/>
          </a:bodyPr>
          <a:lstStyle/>
          <a:p>
            <a:pPr algn="just" fontAlgn="base" hangingPunct="0">
              <a:spcAft>
                <a:spcPts val="200"/>
              </a:spcAft>
            </a:pPr>
            <a:r>
              <a:rPr lang="en-US" sz="1800" dirty="0">
                <a:effectLst/>
                <a:latin typeface="Times New Roman" panose="02020603050405020304" pitchFamily="18" charset="0"/>
                <a:ea typeface="Arial" panose="020B0604020202020204" pitchFamily="34" charset="0"/>
              </a:rPr>
              <a:t>Reverse logistics also contributes to better forecasting and planning. Data collected from returned items can highlight patterns such as over-purchasing or under-consumption. If a ship regularly returns large amounts of unused flour or rice, for example, victualling managers can use this insight to adjust future orders. This leads to fewer procurement errors, cost savings, and more accurate food budgeting.</a:t>
            </a:r>
            <a:endParaRPr lang="tr-TR" sz="1800" dirty="0">
              <a:effectLst/>
              <a:latin typeface="Times New Roman" panose="02020603050405020304" pitchFamily="18" charset="0"/>
              <a:ea typeface="Arial" panose="020B0604020202020204" pitchFamily="34" charset="0"/>
            </a:endParaRPr>
          </a:p>
          <a:p>
            <a:pPr algn="just" fontAlgn="base" hangingPunct="0">
              <a:spcAft>
                <a:spcPts val="200"/>
              </a:spcAft>
            </a:pPr>
            <a:r>
              <a:rPr lang="en-US" sz="1800" dirty="0">
                <a:effectLst/>
                <a:latin typeface="Times New Roman" panose="02020603050405020304" pitchFamily="18" charset="0"/>
                <a:ea typeface="Arial" panose="020B0604020202020204" pitchFamily="34" charset="0"/>
              </a:rPr>
              <a:t> </a:t>
            </a:r>
            <a:r>
              <a:rPr lang="tr-TR" dirty="0">
                <a:latin typeface="Times New Roman" panose="02020603050405020304" pitchFamily="18" charset="0"/>
                <a:ea typeface="Arial" panose="020B0604020202020204" pitchFamily="34" charset="0"/>
              </a:rPr>
              <a:t>Re</a:t>
            </a:r>
            <a:r>
              <a:rPr lang="en-US" sz="1800" dirty="0">
                <a:effectLst/>
                <a:latin typeface="Times New Roman" panose="02020603050405020304" pitchFamily="18" charset="0"/>
                <a:ea typeface="Arial" panose="020B0604020202020204" pitchFamily="34" charset="0"/>
              </a:rPr>
              <a:t>verse logistics can facilitate the donation or redistribution of still-edible food. Items nearing expiry that cannot be used onboard may be donated to local charities at the next port. Coordinating with port-based organizations to donate excess dry goods promotes social responsibility and ensures that food goes to people in need instead of being wasted.</a:t>
            </a:r>
            <a:endParaRPr lang="tr-TR" sz="1800" dirty="0">
              <a:effectLst/>
              <a:latin typeface="Times New Roman" panose="02020603050405020304" pitchFamily="18" charset="0"/>
              <a:ea typeface="Arial" panose="020B0604020202020204" pitchFamily="34" charset="0"/>
            </a:endParaRPr>
          </a:p>
          <a:p>
            <a:pPr algn="just" fontAlgn="base" hangingPunct="0">
              <a:spcAft>
                <a:spcPts val="200"/>
              </a:spcAft>
            </a:pPr>
            <a:r>
              <a:rPr lang="en-US" sz="1800" dirty="0">
                <a:effectLst/>
                <a:latin typeface="Times New Roman" panose="02020603050405020304" pitchFamily="18" charset="0"/>
                <a:ea typeface="Arial" panose="020B0604020202020204" pitchFamily="34" charset="0"/>
              </a:rPr>
              <a:t> In summary, reverse logistics onboard ships is much more than a return process—it is a strategic tool for enhancing sustainability, regulatory compliance, cost-efficiency, and responsible resource management. With the challenges of limited space, infrequent resupply, and environmental obligations at sea, a strong reverse logistics system is vital for modern and ethical maritime pantry management.</a:t>
            </a:r>
            <a:endParaRPr lang="tr-TR" sz="1800" dirty="0">
              <a:effectLst/>
              <a:latin typeface="Times New Roman" panose="02020603050405020304" pitchFamily="18" charset="0"/>
              <a:ea typeface="Arial" panose="020B0604020202020204" pitchFamily="34" charset="0"/>
            </a:endParaRP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30F7088-3FA9-11BC-C5CD-EA176034184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552E46D2-EA4E-E794-7BFA-BCA92BECA6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069FBC9-3053-ECCD-AF11-2CA84035BBB0}"/>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5FF8F687-4045-ADF6-FB90-775510C6E40E}"/>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03102DA6-AAE6-DE80-E514-E86CCEB8640A}"/>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C4A94EC8-6831-E314-33A6-DF03AC80FAE7}"/>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331282D8-D307-F61D-31C4-1A7E50B50D59}"/>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A50A99CF-4B3B-5381-32E3-806CF9871BC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810235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F04EB-AD06-B5B3-E137-749D6AE50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124374-0A06-4A89-2277-DE53CBF13654}"/>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908503C-B7C9-83AE-4840-B60ECF15829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B7392619-57B1-6685-B927-B9C19CBC1D9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2EDAE22-4C78-F48E-209A-08B6BC9EF0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FDBE20-A6B3-34CA-9262-D10471067702}"/>
              </a:ext>
            </a:extLst>
          </p:cNvPr>
          <p:cNvSpPr txBox="1"/>
          <p:nvPr/>
        </p:nvSpPr>
        <p:spPr>
          <a:xfrm>
            <a:off x="417443" y="1494360"/>
            <a:ext cx="8326450" cy="2862322"/>
          </a:xfrm>
          <a:prstGeom prst="rect">
            <a:avLst/>
          </a:prstGeom>
          <a:noFill/>
        </p:spPr>
        <p:txBody>
          <a:bodyPr wrap="square" rtlCol="0">
            <a:spAutoFit/>
          </a:bodyPr>
          <a:lstStyle/>
          <a:p>
            <a:r>
              <a:rPr lang="tr-TR" sz="1800" b="1" dirty="0" err="1">
                <a:effectLst/>
                <a:latin typeface="Times New Roman" panose="02020603050405020304" pitchFamily="18" charset="0"/>
                <a:ea typeface="Times New Roman" panose="02020603050405020304" pitchFamily="18" charset="0"/>
              </a:rPr>
              <a:t>Accurate</a:t>
            </a:r>
            <a:r>
              <a:rPr lang="tr-TR" sz="1800" b="1" dirty="0">
                <a:effectLst/>
                <a:latin typeface="Times New Roman" panose="02020603050405020304" pitchFamily="18" charset="0"/>
                <a:ea typeface="Times New Roman" panose="02020603050405020304" pitchFamily="18" charset="0"/>
              </a:rPr>
              <a:t> Inventory Management</a:t>
            </a:r>
            <a:br>
              <a:rPr lang="tr-TR" sz="1800" dirty="0">
                <a:effectLst/>
                <a:latin typeface="Times New Roman" panose="02020603050405020304" pitchFamily="18" charset="0"/>
                <a:ea typeface="Times New Roman" panose="02020603050405020304" pitchFamily="18" charset="0"/>
              </a:rPr>
            </a:br>
            <a:r>
              <a:rPr lang="tr-TR" sz="1800" b="1" dirty="0" err="1">
                <a:effectLst/>
                <a:latin typeface="Times New Roman" panose="02020603050405020304" pitchFamily="18" charset="0"/>
                <a:ea typeface="Times New Roman" panose="02020603050405020304" pitchFamily="18" charset="0"/>
              </a:rPr>
              <a:t>Accurate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inventory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management</a:t>
            </a:r>
            <a:r>
              <a:rPr lang="tr-TR" sz="1800" dirty="0">
                <a:effectLst/>
                <a:latin typeface="Times New Roman" panose="02020603050405020304" pitchFamily="18" charset="0"/>
                <a:ea typeface="Times New Roman" panose="02020603050405020304" pitchFamily="18" charset="0"/>
              </a:rPr>
              <a:t> is a </a:t>
            </a:r>
            <a:r>
              <a:rPr lang="tr-TR" sz="1800" dirty="0" err="1">
                <a:effectLst/>
                <a:latin typeface="Times New Roman" panose="02020603050405020304" pitchFamily="18" charset="0"/>
                <a:ea typeface="Times New Roman" panose="02020603050405020304" pitchFamily="18" charset="0"/>
              </a:rPr>
              <a:t>critical</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component</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sustainable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galley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operations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plays</a:t>
            </a:r>
            <a:r>
              <a:rPr lang="tr-TR" sz="1800" dirty="0">
                <a:effectLst/>
                <a:latin typeface="Times New Roman" panose="02020603050405020304" pitchFamily="18" charset="0"/>
                <a:ea typeface="Times New Roman" panose="02020603050405020304" pitchFamily="18" charset="0"/>
              </a:rPr>
              <a:t> a </a:t>
            </a:r>
            <a:r>
              <a:rPr lang="tr-TR" sz="1800" dirty="0" err="1">
                <a:effectLst/>
                <a:latin typeface="Times New Roman" panose="02020603050405020304" pitchFamily="18" charset="0"/>
                <a:ea typeface="Times New Roman" panose="02020603050405020304" pitchFamily="18" charset="0"/>
              </a:rPr>
              <a:t>vital</a:t>
            </a:r>
            <a:r>
              <a:rPr lang="tr-TR" sz="1800" dirty="0">
                <a:effectLst/>
                <a:latin typeface="Times New Roman" panose="02020603050405020304" pitchFamily="18" charset="0"/>
                <a:ea typeface="Times New Roman" panose="02020603050405020304" pitchFamily="18" charset="0"/>
              </a:rPr>
              <a:t> role in </a:t>
            </a:r>
            <a:r>
              <a:rPr lang="tr-TR" sz="1800" dirty="0" err="1">
                <a:effectLst/>
                <a:latin typeface="Times New Roman" panose="02020603050405020304" pitchFamily="18" charset="0"/>
                <a:ea typeface="Times New Roman" panose="02020603050405020304" pitchFamily="18" charset="0"/>
              </a:rPr>
              <a:t>reducing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waste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controlling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costs</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ensuring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that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meals</a:t>
            </a:r>
            <a:r>
              <a:rPr lang="tr-TR" sz="1800" dirty="0">
                <a:effectLst/>
                <a:latin typeface="Times New Roman" panose="02020603050405020304" pitchFamily="18" charset="0"/>
                <a:ea typeface="Times New Roman" panose="02020603050405020304" pitchFamily="18" charset="0"/>
              </a:rPr>
              <a:t> can be </a:t>
            </a:r>
            <a:r>
              <a:rPr lang="tr-TR" sz="1800" dirty="0" err="1">
                <a:effectLst/>
                <a:latin typeface="Times New Roman" panose="02020603050405020304" pitchFamily="18" charset="0"/>
                <a:ea typeface="Times New Roman" panose="02020603050405020304" pitchFamily="18" charset="0"/>
              </a:rPr>
              <a:t>prepared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consistently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throughout</a:t>
            </a:r>
            <a:r>
              <a:rPr lang="tr-TR" sz="1800" dirty="0">
                <a:effectLst/>
                <a:latin typeface="Times New Roman" panose="02020603050405020304" pitchFamily="18" charset="0"/>
                <a:ea typeface="Times New Roman" panose="02020603050405020304" pitchFamily="18" charset="0"/>
              </a:rPr>
              <a:t> a </a:t>
            </a:r>
            <a:r>
              <a:rPr lang="tr-TR" sz="1800" dirty="0" err="1">
                <a:effectLst/>
                <a:latin typeface="Times New Roman" panose="02020603050405020304" pitchFamily="18" charset="0"/>
                <a:ea typeface="Times New Roman" panose="02020603050405020304" pitchFamily="18" charset="0"/>
              </a:rPr>
              <a:t>voyage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assignment</a:t>
            </a:r>
            <a:r>
              <a:rPr lang="tr-TR" sz="1800" dirty="0">
                <a:effectLst/>
                <a:latin typeface="Times New Roman" panose="02020603050405020304" pitchFamily="18" charset="0"/>
                <a:ea typeface="Times New Roman" panose="02020603050405020304" pitchFamily="18" charset="0"/>
              </a:rPr>
              <a:t>.</a:t>
            </a:r>
          </a:p>
          <a:p>
            <a:r>
              <a:rPr lang="tr-TR" sz="1800" dirty="0" err="1">
                <a:effectLst/>
                <a:latin typeface="Times New Roman" panose="02020603050405020304" pitchFamily="18" charset="0"/>
                <a:ea typeface="Times New Roman" panose="02020603050405020304" pitchFamily="18" charset="0"/>
              </a:rPr>
              <a:t>One</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most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effective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strategies</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maintaining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clear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visibility</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stock</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levels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using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digital</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inventory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systems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like</a:t>
            </a:r>
            <a:r>
              <a:rPr lang="tr-TR" sz="1800"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MXSuite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or</a:t>
            </a:r>
            <a:r>
              <a:rPr lang="tr-TR" sz="1800" dirty="0">
                <a:effectLst/>
                <a:latin typeface="Times New Roman" panose="02020603050405020304" pitchFamily="18" charset="0"/>
                <a:ea typeface="Times New Roman" panose="02020603050405020304" pitchFamily="18" charset="0"/>
              </a:rPr>
              <a:t> </a:t>
            </a:r>
            <a:r>
              <a:rPr lang="tr-TR" sz="1800" b="1" dirty="0">
                <a:effectLst/>
                <a:latin typeface="Times New Roman" panose="02020603050405020304" pitchFamily="18" charset="0"/>
                <a:ea typeface="Times New Roman" panose="02020603050405020304" pitchFamily="18" charset="0"/>
              </a:rPr>
              <a:t>SERTICA</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crew</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members</a:t>
            </a:r>
            <a:r>
              <a:rPr lang="tr-TR" sz="1800" dirty="0">
                <a:effectLst/>
                <a:latin typeface="Times New Roman" panose="02020603050405020304" pitchFamily="18" charset="0"/>
                <a:ea typeface="Times New Roman" panose="02020603050405020304" pitchFamily="18" charset="0"/>
              </a:rPr>
              <a:t> can </a:t>
            </a:r>
            <a:r>
              <a:rPr lang="tr-TR" sz="1800" dirty="0" err="1">
                <a:effectLst/>
                <a:latin typeface="Times New Roman" panose="02020603050405020304" pitchFamily="18" charset="0"/>
                <a:ea typeface="Times New Roman" panose="02020603050405020304" pitchFamily="18" charset="0"/>
              </a:rPr>
              <a:t>track</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quantity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location</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expiration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dates</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items</a:t>
            </a:r>
            <a:r>
              <a:rPr lang="tr-TR" sz="1800" dirty="0">
                <a:effectLst/>
                <a:latin typeface="Times New Roman" panose="02020603050405020304" pitchFamily="18" charset="0"/>
                <a:ea typeface="Times New Roman" panose="02020603050405020304" pitchFamily="18" charset="0"/>
              </a:rPr>
              <a:t> in </a:t>
            </a:r>
            <a:r>
              <a:rPr lang="tr-TR" sz="1800" dirty="0" err="1">
                <a:effectLst/>
                <a:latin typeface="Times New Roman" panose="02020603050405020304" pitchFamily="18" charset="0"/>
                <a:ea typeface="Times New Roman" panose="02020603050405020304" pitchFamily="18" charset="0"/>
              </a:rPr>
              <a:t>real</a:t>
            </a:r>
            <a:r>
              <a:rPr lang="tr-TR" sz="1800" dirty="0">
                <a:effectLst/>
                <a:latin typeface="Times New Roman" panose="02020603050405020304" pitchFamily="18" charset="0"/>
                <a:ea typeface="Times New Roman" panose="02020603050405020304" pitchFamily="18" charset="0"/>
              </a:rPr>
              <a:t> time. </a:t>
            </a:r>
            <a:r>
              <a:rPr lang="tr-TR" sz="1800" dirty="0" err="1">
                <a:effectLst/>
                <a:latin typeface="Times New Roman" panose="02020603050405020304" pitchFamily="18" charset="0"/>
                <a:ea typeface="Times New Roman" panose="02020603050405020304" pitchFamily="18" charset="0"/>
              </a:rPr>
              <a:t>For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example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if</a:t>
            </a:r>
            <a:r>
              <a:rPr lang="tr-TR" sz="1800" dirty="0">
                <a:effectLst/>
                <a:latin typeface="Times New Roman" panose="02020603050405020304" pitchFamily="18" charset="0"/>
                <a:ea typeface="Times New Roman" panose="02020603050405020304" pitchFamily="18" charset="0"/>
              </a:rPr>
              <a:t> a </a:t>
            </a:r>
            <a:r>
              <a:rPr lang="tr-TR" sz="1800" dirty="0" err="1">
                <a:effectLst/>
                <a:latin typeface="Times New Roman" panose="02020603050405020304" pitchFamily="18" charset="0"/>
                <a:ea typeface="Times New Roman" panose="02020603050405020304" pitchFamily="18" charset="0"/>
              </a:rPr>
              <a:t>vessel</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carrying</a:t>
            </a:r>
            <a:r>
              <a:rPr lang="tr-TR" sz="1800" dirty="0">
                <a:effectLst/>
                <a:latin typeface="Times New Roman" panose="02020603050405020304" pitchFamily="18" charset="0"/>
                <a:ea typeface="Times New Roman" panose="02020603050405020304" pitchFamily="18" charset="0"/>
              </a:rPr>
              <a:t> 50 </a:t>
            </a:r>
            <a:r>
              <a:rPr lang="tr-TR" sz="1800" dirty="0" err="1">
                <a:effectLst/>
                <a:latin typeface="Times New Roman" panose="02020603050405020304" pitchFamily="18" charset="0"/>
                <a:ea typeface="Times New Roman" panose="02020603050405020304" pitchFamily="18" charset="0"/>
              </a:rPr>
              <a:t>cartons</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milk</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system</a:t>
            </a:r>
            <a:r>
              <a:rPr lang="tr-TR" sz="1800" dirty="0">
                <a:effectLst/>
                <a:latin typeface="Times New Roman" panose="02020603050405020304" pitchFamily="18" charset="0"/>
                <a:ea typeface="Times New Roman" panose="02020603050405020304" pitchFamily="18" charset="0"/>
              </a:rPr>
              <a:t> can </a:t>
            </a:r>
            <a:r>
              <a:rPr lang="tr-TR" sz="1800" dirty="0" err="1">
                <a:effectLst/>
                <a:latin typeface="Times New Roman" panose="02020603050405020304" pitchFamily="18" charset="0"/>
                <a:ea typeface="Times New Roman" panose="02020603050405020304" pitchFamily="18" charset="0"/>
              </a:rPr>
              <a:t>alert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galley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team</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when</a:t>
            </a:r>
            <a:r>
              <a:rPr lang="tr-TR" sz="1800" dirty="0">
                <a:effectLst/>
                <a:latin typeface="Times New Roman" panose="02020603050405020304" pitchFamily="18" charset="0"/>
                <a:ea typeface="Times New Roman" panose="02020603050405020304" pitchFamily="18" charset="0"/>
              </a:rPr>
              <a:t> a </a:t>
            </a:r>
            <a:r>
              <a:rPr lang="tr-TR" sz="1800" dirty="0" err="1">
                <a:effectLst/>
                <a:latin typeface="Times New Roman" panose="02020603050405020304" pitchFamily="18" charset="0"/>
                <a:ea typeface="Times New Roman" panose="02020603050405020304" pitchFamily="18" charset="0"/>
              </a:rPr>
              <a:t>portion</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nearing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expiry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date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prompting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them</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prioritize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use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before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spoilage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occurs</a:t>
            </a:r>
            <a:r>
              <a:rPr lang="tr-TR" sz="1800" dirty="0">
                <a:effectLst/>
                <a:latin typeface="Times New Roman" panose="02020603050405020304" pitchFamily="18" charset="0"/>
                <a:ea typeface="Times New Roman" panose="02020603050405020304" pitchFamily="18" charset="0"/>
              </a:rPr>
              <a:t>.</a:t>
            </a: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8011E56-C4E1-8435-6DF5-70C9AAA0AAB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09D97943-93C3-96DE-A112-572E577BDA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B505F80-A509-A0EC-17D9-A7E2BCE9D86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CBA5E83-2253-CA27-0B69-B313250D3B34}"/>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4AFC1A7C-A05D-6DDE-37BD-113498F76869}"/>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0B0049A0-0400-DCA2-4C83-8B0C04F08CA1}"/>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E053F18B-9C23-9399-37D5-CD4BFC98DE26}"/>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897488EC-0058-C1D2-5B1F-D19054964D1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A4241F6A-9BDF-C98D-B5C8-0A64A4EB92AC}"/>
              </a:ext>
            </a:extLst>
          </p:cNvPr>
          <p:cNvPicPr>
            <a:picLocks noChangeAspect="1"/>
          </p:cNvPicPr>
          <p:nvPr/>
        </p:nvPicPr>
        <p:blipFill>
          <a:blip r:embed="rId11"/>
          <a:stretch>
            <a:fillRect/>
          </a:stretch>
        </p:blipFill>
        <p:spPr>
          <a:xfrm>
            <a:off x="3151085" y="4252912"/>
            <a:ext cx="2733675" cy="1666875"/>
          </a:xfrm>
          <a:prstGeom prst="rect">
            <a:avLst/>
          </a:prstGeom>
        </p:spPr>
      </p:pic>
    </p:spTree>
    <p:extLst>
      <p:ext uri="{BB962C8B-B14F-4D97-AF65-F5344CB8AC3E}">
        <p14:creationId xmlns:p14="http://schemas.microsoft.com/office/powerpoint/2010/main" val="377069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F276B-966A-D660-116D-BD377897C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5F9FCA-7C30-FA4B-6F33-3A9A7BE7417E}"/>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389D3C2-F852-00F6-8B65-2E32AAB78AA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498CBE23-6C9B-8FF6-F381-580EF5D47D6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A94F99F-C33F-42BF-E834-4C4AE9D87C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93AF29A-9AC5-F45F-427C-8914F4D809E3}"/>
              </a:ext>
            </a:extLst>
          </p:cNvPr>
          <p:cNvSpPr txBox="1"/>
          <p:nvPr/>
        </p:nvSpPr>
        <p:spPr>
          <a:xfrm>
            <a:off x="417443" y="1494360"/>
            <a:ext cx="8326450" cy="3139321"/>
          </a:xfrm>
          <a:prstGeom prst="rect">
            <a:avLst/>
          </a:prstGeom>
          <a:noFill/>
        </p:spPr>
        <p:txBody>
          <a:bodyPr wrap="square" rtlCol="0">
            <a:spAutoFit/>
          </a:bodyPr>
          <a:lstStyle/>
          <a:p>
            <a:pPr lvl="0"/>
            <a:r>
              <a:rPr lang="tr-TR" sz="1800" b="1" dirty="0">
                <a:effectLst/>
                <a:latin typeface="Times New Roman" panose="02020603050405020304" pitchFamily="18" charset="0"/>
                <a:ea typeface="Times New Roman" panose="02020603050405020304" pitchFamily="18" charset="0"/>
              </a:rPr>
              <a:t>Planning </a:t>
            </a:r>
            <a:r>
              <a:rPr lang="tr-TR" sz="1800" b="1" dirty="0" err="1">
                <a:effectLst/>
                <a:latin typeface="Times New Roman" panose="02020603050405020304" pitchFamily="18" charset="0"/>
                <a:ea typeface="Times New Roman" panose="02020603050405020304" pitchFamily="18" charset="0"/>
              </a:rPr>
              <a:t>Based</a:t>
            </a:r>
            <a:r>
              <a:rPr lang="tr-TR" sz="1800" b="1" dirty="0">
                <a:effectLst/>
                <a:latin typeface="Times New Roman" panose="02020603050405020304" pitchFamily="18" charset="0"/>
                <a:ea typeface="Times New Roman" panose="02020603050405020304" pitchFamily="18" charset="0"/>
              </a:rPr>
              <a:t> on </a:t>
            </a:r>
            <a:r>
              <a:rPr lang="tr-TR" sz="1800" b="1" dirty="0" err="1">
                <a:effectLst/>
                <a:latin typeface="Times New Roman" panose="02020603050405020304" pitchFamily="18" charset="0"/>
                <a:ea typeface="Times New Roman" panose="02020603050405020304" pitchFamily="18" charset="0"/>
              </a:rPr>
              <a:t>Stock</a:t>
            </a:r>
            <a:endParaRPr lang="tr-TR" sz="1800" dirty="0">
              <a:effectLst/>
              <a:latin typeface="Times New Roman" panose="02020603050405020304" pitchFamily="18" charset="0"/>
              <a:ea typeface="Times New Roman" panose="02020603050405020304" pitchFamily="18" charset="0"/>
            </a:endParaRPr>
          </a:p>
          <a:p>
            <a:pPr algn="just"/>
            <a:r>
              <a:rPr lang="tr-TR" sz="1800" b="1" dirty="0">
                <a:effectLst/>
                <a:latin typeface="Times New Roman" panose="02020603050405020304" pitchFamily="18" charset="0"/>
                <a:ea typeface="Times New Roman" panose="02020603050405020304" pitchFamily="18" charset="0"/>
              </a:rPr>
              <a:t>Menu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based</a:t>
            </a:r>
            <a:r>
              <a:rPr lang="tr-TR" sz="1800" b="1" dirty="0">
                <a:effectLst/>
                <a:latin typeface="Times New Roman" panose="02020603050405020304" pitchFamily="18" charset="0"/>
                <a:ea typeface="Times New Roman" panose="02020603050405020304" pitchFamily="18" charset="0"/>
              </a:rPr>
              <a:t> on </a:t>
            </a:r>
            <a:r>
              <a:rPr lang="tr-TR" sz="1800" b="1" dirty="0" err="1">
                <a:effectLst/>
                <a:latin typeface="Times New Roman" panose="02020603050405020304" pitchFamily="18" charset="0"/>
                <a:ea typeface="Times New Roman" panose="02020603050405020304" pitchFamily="18" charset="0"/>
              </a:rPr>
              <a:t>available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ingredients</a:t>
            </a:r>
            <a:r>
              <a:rPr lang="tr-TR" sz="1800" dirty="0">
                <a:effectLst/>
                <a:latin typeface="Times New Roman" panose="02020603050405020304" pitchFamily="18" charset="0"/>
                <a:ea typeface="Times New Roman" panose="02020603050405020304" pitchFamily="18" charset="0"/>
              </a:rPr>
              <a:t> is a </a:t>
            </a:r>
            <a:r>
              <a:rPr lang="tr-TR" sz="1800" dirty="0" err="1">
                <a:effectLst/>
                <a:latin typeface="Times New Roman" panose="02020603050405020304" pitchFamily="18" charset="0"/>
                <a:ea typeface="Times New Roman" panose="02020603050405020304" pitchFamily="18" charset="0"/>
              </a:rPr>
              <a:t>practical</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effective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reduce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waste</a:t>
            </a:r>
            <a:r>
              <a:rPr lang="tr-TR" sz="1800" dirty="0">
                <a:effectLst/>
                <a:latin typeface="Times New Roman" panose="02020603050405020304" pitchFamily="18" charset="0"/>
                <a:ea typeface="Times New Roman" panose="02020603050405020304" pitchFamily="18" charset="0"/>
              </a:rPr>
              <a:t> in </a:t>
            </a:r>
            <a:r>
              <a:rPr lang="tr-TR" sz="1800" dirty="0" err="1">
                <a:effectLst/>
                <a:latin typeface="Times New Roman" panose="02020603050405020304" pitchFamily="18" charset="0"/>
                <a:ea typeface="Times New Roman" panose="02020603050405020304" pitchFamily="18" charset="0"/>
              </a:rPr>
              <a:t>galley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operations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Instead</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following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rigid</a:t>
            </a:r>
            <a:r>
              <a:rPr lang="tr-TR" sz="1800" dirty="0">
                <a:effectLst/>
                <a:latin typeface="Times New Roman" panose="02020603050405020304" pitchFamily="18" charset="0"/>
                <a:ea typeface="Times New Roman" panose="02020603050405020304" pitchFamily="18" charset="0"/>
              </a:rPr>
              <a:t> menus, </a:t>
            </a:r>
            <a:r>
              <a:rPr lang="tr-TR" sz="1800" dirty="0" err="1">
                <a:effectLst/>
                <a:latin typeface="Times New Roman" panose="02020603050405020304" pitchFamily="18" charset="0"/>
                <a:ea typeface="Times New Roman" panose="02020603050405020304" pitchFamily="18" charset="0"/>
              </a:rPr>
              <a:t>adapting</a:t>
            </a:r>
            <a:r>
              <a:rPr lang="tr-TR" sz="1800" dirty="0">
                <a:effectLst/>
                <a:latin typeface="Times New Roman" panose="02020603050405020304" pitchFamily="18" charset="0"/>
                <a:ea typeface="Times New Roman" panose="02020603050405020304" pitchFamily="18" charset="0"/>
              </a:rPr>
              <a:t> meal </a:t>
            </a:r>
            <a:r>
              <a:rPr lang="tr-TR" sz="1800" dirty="0" err="1">
                <a:effectLst/>
                <a:latin typeface="Times New Roman" panose="02020603050405020304" pitchFamily="18" charset="0"/>
                <a:ea typeface="Times New Roman" panose="02020603050405020304" pitchFamily="18" charset="0"/>
              </a:rPr>
              <a:t>plans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match</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what</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already</a:t>
            </a:r>
            <a:r>
              <a:rPr lang="tr-TR" sz="1800" dirty="0">
                <a:effectLst/>
                <a:latin typeface="Times New Roman" panose="02020603050405020304" pitchFamily="18" charset="0"/>
                <a:ea typeface="Times New Roman" panose="02020603050405020304" pitchFamily="18" charset="0"/>
              </a:rPr>
              <a:t> in </a:t>
            </a:r>
            <a:r>
              <a:rPr lang="tr-TR" sz="1800" dirty="0" err="1">
                <a:effectLst/>
                <a:latin typeface="Times New Roman" panose="02020603050405020304" pitchFamily="18" charset="0"/>
                <a:ea typeface="Times New Roman" panose="02020603050405020304" pitchFamily="18" charset="0"/>
              </a:rPr>
              <a:t>stock</a:t>
            </a:r>
            <a:r>
              <a:rPr lang="tr-TR" sz="1800" dirty="0">
                <a:effectLst/>
                <a:latin typeface="Times New Roman" panose="02020603050405020304" pitchFamily="18" charset="0"/>
                <a:ea typeface="Times New Roman" panose="02020603050405020304" pitchFamily="18" charset="0"/>
              </a:rPr>
              <a:t>—</a:t>
            </a:r>
            <a:r>
              <a:rPr lang="tr-TR" sz="1800" dirty="0" err="1">
                <a:effectLst/>
                <a:latin typeface="Times New Roman" panose="02020603050405020304" pitchFamily="18" charset="0"/>
                <a:ea typeface="Times New Roman" panose="02020603050405020304" pitchFamily="18" charset="0"/>
              </a:rPr>
              <a:t>especially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perishable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items</a:t>
            </a:r>
            <a:r>
              <a:rPr lang="tr-TR" sz="1800" dirty="0">
                <a:effectLst/>
                <a:latin typeface="Times New Roman" panose="02020603050405020304" pitchFamily="18" charset="0"/>
                <a:ea typeface="Times New Roman" panose="02020603050405020304" pitchFamily="18" charset="0"/>
              </a:rPr>
              <a:t>—</a:t>
            </a:r>
            <a:r>
              <a:rPr lang="tr-TR" sz="1800" dirty="0" err="1">
                <a:effectLst/>
                <a:latin typeface="Times New Roman" panose="02020603050405020304" pitchFamily="18" charset="0"/>
                <a:ea typeface="Times New Roman" panose="02020603050405020304" pitchFamily="18" charset="0"/>
              </a:rPr>
              <a:t>ensures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that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used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efficiently</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nothing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goes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waste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unnecessarily</a:t>
            </a:r>
            <a:r>
              <a:rPr lang="tr-TR" sz="1800" dirty="0">
                <a:effectLst/>
                <a:latin typeface="Times New Roman" panose="02020603050405020304" pitchFamily="18" charset="0"/>
                <a:ea typeface="Times New Roman" panose="02020603050405020304" pitchFamily="18" charset="0"/>
              </a:rPr>
              <a:t>.</a:t>
            </a:r>
          </a:p>
          <a:p>
            <a:pPr algn="just"/>
            <a:r>
              <a:rPr lang="tr-TR" sz="1800" dirty="0" err="1">
                <a:effectLst/>
                <a:latin typeface="Times New Roman" panose="02020603050405020304" pitchFamily="18" charset="0"/>
                <a:ea typeface="Times New Roman" panose="02020603050405020304" pitchFamily="18" charset="0"/>
              </a:rPr>
              <a:t>This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approach</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begins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with</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reviewing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inventory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before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planning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meals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example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if</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pantry</a:t>
            </a:r>
            <a:r>
              <a:rPr lang="tr-TR" sz="1800" dirty="0">
                <a:effectLst/>
                <a:latin typeface="Times New Roman" panose="02020603050405020304" pitchFamily="18" charset="0"/>
                <a:ea typeface="Times New Roman" panose="02020603050405020304" pitchFamily="18" charset="0"/>
              </a:rPr>
              <a:t> has a </a:t>
            </a:r>
            <a:r>
              <a:rPr lang="tr-TR" sz="1800" dirty="0" err="1">
                <a:effectLst/>
                <a:latin typeface="Times New Roman" panose="02020603050405020304" pitchFamily="18" charset="0"/>
                <a:ea typeface="Times New Roman" panose="02020603050405020304" pitchFamily="18" charset="0"/>
              </a:rPr>
              <a:t>surplus</a:t>
            </a:r>
            <a:r>
              <a:rPr lang="tr-TR" sz="1800" dirty="0">
                <a:effectLst/>
                <a:latin typeface="Times New Roman" panose="02020603050405020304" pitchFamily="18" charset="0"/>
                <a:ea typeface="Times New Roman" panose="02020603050405020304" pitchFamily="18" charset="0"/>
              </a:rPr>
              <a:t> of </a:t>
            </a:r>
            <a:r>
              <a:rPr lang="tr-TR" sz="1800" b="1" dirty="0" err="1">
                <a:effectLst/>
                <a:latin typeface="Times New Roman" panose="02020603050405020304" pitchFamily="18" charset="0"/>
                <a:ea typeface="Times New Roman" panose="02020603050405020304" pitchFamily="18" charset="0"/>
              </a:rPr>
              <a:t>fresh</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tomatoes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nearing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end</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their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shelf</a:t>
            </a:r>
            <a:r>
              <a:rPr lang="tr-TR" sz="1800" dirty="0">
                <a:effectLst/>
                <a:latin typeface="Times New Roman" panose="02020603050405020304" pitchFamily="18" charset="0"/>
                <a:ea typeface="Times New Roman" panose="02020603050405020304" pitchFamily="18" charset="0"/>
              </a:rPr>
              <a:t> life,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galley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team</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might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prioritize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tomato-based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recipes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like</a:t>
            </a:r>
            <a:r>
              <a:rPr lang="tr-TR" sz="1800" dirty="0">
                <a:effectLst/>
                <a:latin typeface="Times New Roman" panose="02020603050405020304" pitchFamily="18" charset="0"/>
                <a:ea typeface="Times New Roman" panose="02020603050405020304" pitchFamily="18" charset="0"/>
              </a:rPr>
              <a:t> pasta </a:t>
            </a:r>
            <a:r>
              <a:rPr lang="tr-TR" sz="1800" dirty="0" err="1">
                <a:effectLst/>
                <a:latin typeface="Times New Roman" panose="02020603050405020304" pitchFamily="18" charset="0"/>
                <a:ea typeface="Times New Roman" panose="02020603050405020304" pitchFamily="18" charset="0"/>
              </a:rPr>
              <a:t>sauce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tomato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soup</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bruschetta</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This</a:t>
            </a:r>
            <a:r>
              <a:rPr lang="tr-TR" sz="1800" dirty="0">
                <a:effectLst/>
                <a:latin typeface="Times New Roman" panose="02020603050405020304" pitchFamily="18" charset="0"/>
                <a:ea typeface="Times New Roman" panose="02020603050405020304" pitchFamily="18" charset="0"/>
              </a:rPr>
              <a:t> not </a:t>
            </a:r>
            <a:r>
              <a:rPr lang="tr-TR" sz="1800" dirty="0" err="1">
                <a:effectLst/>
                <a:latin typeface="Times New Roman" panose="02020603050405020304" pitchFamily="18" charset="0"/>
                <a:ea typeface="Times New Roman" panose="02020603050405020304" pitchFamily="18" charset="0"/>
              </a:rPr>
              <a:t>only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prevents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spoilage</a:t>
            </a:r>
            <a:r>
              <a:rPr lang="tr-TR" sz="1800" dirty="0">
                <a:effectLst/>
                <a:latin typeface="Times New Roman" panose="02020603050405020304" pitchFamily="18" charset="0"/>
                <a:ea typeface="Times New Roman" panose="02020603050405020304" pitchFamily="18" charset="0"/>
              </a:rPr>
              <a:t> but </a:t>
            </a:r>
            <a:r>
              <a:rPr lang="tr-TR" sz="1800" dirty="0" err="1">
                <a:effectLst/>
                <a:latin typeface="Times New Roman" panose="02020603050405020304" pitchFamily="18" charset="0"/>
                <a:ea typeface="Times New Roman" panose="02020603050405020304" pitchFamily="18" charset="0"/>
              </a:rPr>
              <a:t>also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allows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team</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make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most</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ingredients</a:t>
            </a:r>
            <a:r>
              <a:rPr lang="tr-TR" sz="1800" dirty="0">
                <a:effectLst/>
                <a:latin typeface="Times New Roman" panose="02020603050405020304" pitchFamily="18" charset="0"/>
                <a:ea typeface="Times New Roman" panose="02020603050405020304" pitchFamily="18" charset="0"/>
              </a:rPr>
              <a:t> they </a:t>
            </a:r>
            <a:r>
              <a:rPr lang="tr-TR" sz="1800" dirty="0" err="1">
                <a:effectLst/>
                <a:latin typeface="Times New Roman" panose="02020603050405020304" pitchFamily="18" charset="0"/>
                <a:ea typeface="Times New Roman" panose="02020603050405020304" pitchFamily="18" charset="0"/>
              </a:rPr>
              <a:t>already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have</a:t>
            </a:r>
            <a:r>
              <a:rPr lang="tr-TR" sz="1800" dirty="0">
                <a:effectLst/>
                <a:latin typeface="Times New Roman" panose="02020603050405020304" pitchFamily="18" charset="0"/>
                <a:ea typeface="Times New Roman" panose="02020603050405020304" pitchFamily="18" charset="0"/>
              </a:rPr>
              <a:t>.</a:t>
            </a: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0257D45-403F-9C33-ACE7-66BB96BADB7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2618A98E-F9C6-DA29-4BF9-4F75E1FD92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BAEEC01B-1112-E2FD-F6F3-EC846530DD26}"/>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4CCEF35B-EBC3-7C07-3505-DAAD7EAD95A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9BAAFEA9-8572-4280-0C64-E89E07C5034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BF9BE896-788A-971A-590C-936F063B3622}"/>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05A985AD-58B1-A48C-D715-16E13EDFBC3B}"/>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CC061654-F418-82B9-78F0-96DD0C32BD4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DC1F6A4D-6A90-EF26-6657-D015A61D5ED5}"/>
              </a:ext>
            </a:extLst>
          </p:cNvPr>
          <p:cNvPicPr>
            <a:picLocks noChangeAspect="1"/>
          </p:cNvPicPr>
          <p:nvPr/>
        </p:nvPicPr>
        <p:blipFill>
          <a:blip r:embed="rId11"/>
          <a:stretch>
            <a:fillRect/>
          </a:stretch>
        </p:blipFill>
        <p:spPr>
          <a:xfrm>
            <a:off x="3419475" y="4240443"/>
            <a:ext cx="3338512" cy="1820368"/>
          </a:xfrm>
          <a:prstGeom prst="rect">
            <a:avLst/>
          </a:prstGeom>
        </p:spPr>
      </p:pic>
    </p:spTree>
    <p:extLst>
      <p:ext uri="{BB962C8B-B14F-4D97-AF65-F5344CB8AC3E}">
        <p14:creationId xmlns:p14="http://schemas.microsoft.com/office/powerpoint/2010/main" val="49519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39D0-FC14-E7B7-0DB7-03C167D79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5563C-CA5E-7264-A2DA-95969740C423}"/>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65A62DC-8E71-A498-1013-106E6D9F00A6}"/>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EF9C0B9D-AA36-BE8B-1FB8-B7B9227D81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A148FC6-8C29-22B3-645C-74D8BB1BD54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9CA8D4B-781B-B614-85AC-657E052E0673}"/>
              </a:ext>
            </a:extLst>
          </p:cNvPr>
          <p:cNvSpPr txBox="1"/>
          <p:nvPr/>
        </p:nvSpPr>
        <p:spPr>
          <a:xfrm>
            <a:off x="417443" y="1494360"/>
            <a:ext cx="8326450" cy="1754326"/>
          </a:xfrm>
          <a:prstGeom prst="rect">
            <a:avLst/>
          </a:prstGeom>
          <a:noFill/>
        </p:spPr>
        <p:txBody>
          <a:bodyPr wrap="square" rtlCol="0">
            <a:spAutoFit/>
          </a:bodyPr>
          <a:lstStyle/>
          <a:p>
            <a:r>
              <a:rPr lang="tr-TR" sz="1800" b="1" dirty="0" err="1">
                <a:effectLst/>
                <a:latin typeface="Times New Roman" panose="02020603050405020304" pitchFamily="18" charset="0"/>
                <a:ea typeface="Times New Roman" panose="02020603050405020304" pitchFamily="18" charset="0"/>
              </a:rPr>
              <a:t>Portion</a:t>
            </a:r>
            <a:r>
              <a:rPr lang="tr-TR" sz="1800" b="1" dirty="0">
                <a:effectLst/>
                <a:latin typeface="Times New Roman" panose="02020603050405020304" pitchFamily="18" charset="0"/>
                <a:ea typeface="Times New Roman" panose="02020603050405020304" pitchFamily="18" charset="0"/>
              </a:rPr>
              <a:t> Control</a:t>
            </a:r>
            <a:br>
              <a:rPr lang="tr-TR" sz="1800" dirty="0">
                <a:effectLst/>
                <a:latin typeface="Times New Roman" panose="02020603050405020304" pitchFamily="18" charset="0"/>
                <a:ea typeface="Times New Roman" panose="02020603050405020304" pitchFamily="18" charset="0"/>
              </a:rPr>
            </a:br>
            <a:r>
              <a:rPr lang="tr-TR" sz="1800" b="1" dirty="0" err="1">
                <a:effectLst/>
                <a:latin typeface="Times New Roman" panose="02020603050405020304" pitchFamily="18" charset="0"/>
                <a:ea typeface="Times New Roman" panose="02020603050405020304" pitchFamily="18" charset="0"/>
              </a:rPr>
              <a:t>Serving</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appropriate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portion</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sizes</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one</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simplest</a:t>
            </a:r>
            <a:r>
              <a:rPr lang="tr-TR" sz="1800" dirty="0">
                <a:effectLst/>
                <a:latin typeface="Times New Roman" panose="02020603050405020304" pitchFamily="18" charset="0"/>
                <a:ea typeface="Times New Roman" panose="02020603050405020304" pitchFamily="18" charset="0"/>
              </a:rPr>
              <a:t> yet </a:t>
            </a:r>
            <a:r>
              <a:rPr lang="tr-TR" sz="1800" dirty="0" err="1">
                <a:effectLst/>
                <a:latin typeface="Times New Roman" panose="02020603050405020304" pitchFamily="18" charset="0"/>
                <a:ea typeface="Times New Roman" panose="02020603050405020304" pitchFamily="18" charset="0"/>
              </a:rPr>
              <a:t>most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effective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ways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reduce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waste</a:t>
            </a:r>
            <a:r>
              <a:rPr lang="tr-TR" sz="1800" dirty="0">
                <a:effectLst/>
                <a:latin typeface="Times New Roman" panose="02020603050405020304" pitchFamily="18" charset="0"/>
                <a:ea typeface="Times New Roman" panose="02020603050405020304" pitchFamily="18" charset="0"/>
              </a:rPr>
              <a:t> in </a:t>
            </a:r>
            <a:r>
              <a:rPr lang="tr-TR" sz="1800" dirty="0" err="1">
                <a:effectLst/>
                <a:latin typeface="Times New Roman" panose="02020603050405020304" pitchFamily="18" charset="0"/>
                <a:ea typeface="Times New Roman" panose="02020603050405020304" pitchFamily="18" charset="0"/>
              </a:rPr>
              <a:t>galleys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Oversized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servings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often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lead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unfinished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plates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which</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results</a:t>
            </a:r>
            <a:r>
              <a:rPr lang="tr-TR" sz="1800" dirty="0">
                <a:effectLst/>
                <a:latin typeface="Times New Roman" panose="02020603050405020304" pitchFamily="18" charset="0"/>
                <a:ea typeface="Times New Roman" panose="02020603050405020304" pitchFamily="18" charset="0"/>
              </a:rPr>
              <a:t> in </a:t>
            </a:r>
            <a:r>
              <a:rPr lang="tr-TR" sz="1800" dirty="0" err="1">
                <a:effectLst/>
                <a:latin typeface="Times New Roman" panose="02020603050405020304" pitchFamily="18" charset="0"/>
                <a:ea typeface="Times New Roman" panose="02020603050405020304" pitchFamily="18" charset="0"/>
              </a:rPr>
              <a:t>edible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being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discarded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serving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right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amount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galley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teams</a:t>
            </a:r>
            <a:r>
              <a:rPr lang="tr-TR" sz="1800" dirty="0">
                <a:effectLst/>
                <a:latin typeface="Times New Roman" panose="02020603050405020304" pitchFamily="18" charset="0"/>
                <a:ea typeface="Times New Roman" panose="02020603050405020304" pitchFamily="18" charset="0"/>
              </a:rPr>
              <a:t> can </a:t>
            </a:r>
            <a:r>
              <a:rPr lang="tr-TR" sz="1800" dirty="0" err="1">
                <a:effectLst/>
                <a:latin typeface="Times New Roman" panose="02020603050405020304" pitchFamily="18" charset="0"/>
                <a:ea typeface="Times New Roman" panose="02020603050405020304" pitchFamily="18" charset="0"/>
              </a:rPr>
              <a:t>ensure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meals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satisfying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without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creating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excess</a:t>
            </a:r>
            <a:r>
              <a:rPr lang="tr-TR" sz="1800" dirty="0">
                <a:effectLst/>
                <a:latin typeface="Times New Roman" panose="02020603050405020304" pitchFamily="18" charset="0"/>
                <a:ea typeface="Times New Roman" panose="02020603050405020304" pitchFamily="18" charset="0"/>
              </a:rPr>
              <a:t>.</a:t>
            </a: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CE79881-B879-73DF-A5AC-4DEE9CC7C8A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4EBE2944-3D65-B5FA-4D8D-016078A108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28A5698-7773-1BF9-D7E6-388D6C64C9D9}"/>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0BF7DFB-5045-6FE7-1C83-EEA61102231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96E1D113-D47D-2AA7-36BF-8BC09A70FE67}"/>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5A4C4D10-23B2-C4E7-238B-A3C498262B9B}"/>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907AFB5A-E37A-EA37-6943-21C2043DDFAD}"/>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D9E7885-8F02-F9AE-79CE-127DA16630A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EB283AE1-0F5D-C2C7-6BF9-D51A5CBAADBE}"/>
              </a:ext>
            </a:extLst>
          </p:cNvPr>
          <p:cNvPicPr>
            <a:picLocks noChangeAspect="1"/>
          </p:cNvPicPr>
          <p:nvPr/>
        </p:nvPicPr>
        <p:blipFill>
          <a:blip r:embed="rId11"/>
          <a:stretch>
            <a:fillRect/>
          </a:stretch>
        </p:blipFill>
        <p:spPr>
          <a:xfrm>
            <a:off x="2231923" y="3281981"/>
            <a:ext cx="4572000" cy="2388692"/>
          </a:xfrm>
          <a:prstGeom prst="rect">
            <a:avLst/>
          </a:prstGeom>
        </p:spPr>
      </p:pic>
    </p:spTree>
    <p:extLst>
      <p:ext uri="{BB962C8B-B14F-4D97-AF65-F5344CB8AC3E}">
        <p14:creationId xmlns:p14="http://schemas.microsoft.com/office/powerpoint/2010/main" val="3808909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3C4AB-4248-FAEE-6860-848D340644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51CE24-F00A-8B04-1B88-D072EF049AA6}"/>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7F92003-50F7-3DAC-8D63-46AACBFE4A35}"/>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5DB1CB8-E4D2-41BE-CD90-D56E4FE2E04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59C20FF-696B-FD75-89F6-4DDE4C4664D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7591008-D078-FC87-B009-86615BFBC06E}"/>
              </a:ext>
            </a:extLst>
          </p:cNvPr>
          <p:cNvSpPr txBox="1"/>
          <p:nvPr/>
        </p:nvSpPr>
        <p:spPr>
          <a:xfrm>
            <a:off x="417443" y="1494360"/>
            <a:ext cx="8326450" cy="1754326"/>
          </a:xfrm>
          <a:prstGeom prst="rect">
            <a:avLst/>
          </a:prstGeom>
          <a:noFill/>
        </p:spPr>
        <p:txBody>
          <a:bodyPr wrap="square" rtlCol="0">
            <a:spAutoFit/>
          </a:bodyPr>
          <a:lstStyle/>
          <a:p>
            <a:r>
              <a:rPr lang="tr-TR" sz="1800" b="1" dirty="0" err="1">
                <a:effectLst/>
                <a:latin typeface="Times New Roman" panose="02020603050405020304" pitchFamily="18" charset="0"/>
                <a:ea typeface="Times New Roman" panose="02020603050405020304" pitchFamily="18" charset="0"/>
              </a:rPr>
              <a:t>Regular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Stock</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Audits</a:t>
            </a:r>
            <a:br>
              <a:rPr lang="tr-TR" sz="1800" dirty="0">
                <a:effectLst/>
                <a:latin typeface="Times New Roman" panose="02020603050405020304" pitchFamily="18" charset="0"/>
                <a:ea typeface="Times New Roman" panose="02020603050405020304" pitchFamily="18" charset="0"/>
              </a:rPr>
            </a:br>
            <a:r>
              <a:rPr lang="tr-TR" sz="1800" b="1" dirty="0" err="1">
                <a:effectLst/>
                <a:latin typeface="Times New Roman" panose="02020603050405020304" pitchFamily="18" charset="0"/>
                <a:ea typeface="Times New Roman" panose="02020603050405020304" pitchFamily="18" charset="0"/>
              </a:rPr>
              <a:t>Frequent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pantry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checks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are</a:t>
            </a:r>
            <a:r>
              <a:rPr lang="tr-TR" sz="1800" dirty="0">
                <a:effectLst/>
                <a:latin typeface="Times New Roman" panose="02020603050405020304" pitchFamily="18" charset="0"/>
                <a:ea typeface="Times New Roman" panose="02020603050405020304" pitchFamily="18" charset="0"/>
              </a:rPr>
              <a:t> a </a:t>
            </a:r>
            <a:r>
              <a:rPr lang="tr-TR" sz="1800" dirty="0" err="1">
                <a:effectLst/>
                <a:latin typeface="Times New Roman" panose="02020603050405020304" pitchFamily="18" charset="0"/>
                <a:ea typeface="Times New Roman" panose="02020603050405020304" pitchFamily="18" charset="0"/>
              </a:rPr>
              <a:t>key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practice</a:t>
            </a:r>
            <a:r>
              <a:rPr lang="tr-TR" sz="1800" dirty="0">
                <a:effectLst/>
                <a:latin typeface="Times New Roman" panose="02020603050405020304" pitchFamily="18" charset="0"/>
                <a:ea typeface="Times New Roman" panose="02020603050405020304" pitchFamily="18" charset="0"/>
              </a:rPr>
              <a:t> in </a:t>
            </a:r>
            <a:r>
              <a:rPr lang="tr-TR" sz="1800" dirty="0" err="1">
                <a:effectLst/>
                <a:latin typeface="Times New Roman" panose="02020603050405020304" pitchFamily="18" charset="0"/>
                <a:ea typeface="Times New Roman" panose="02020603050405020304" pitchFamily="18" charset="0"/>
              </a:rPr>
              <a:t>preventing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waste</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maintaining</a:t>
            </a:r>
            <a:r>
              <a:rPr lang="tr-TR" sz="1800" dirty="0">
                <a:effectLst/>
                <a:latin typeface="Times New Roman" panose="02020603050405020304" pitchFamily="18" charset="0"/>
                <a:ea typeface="Times New Roman" panose="02020603050405020304" pitchFamily="18" charset="0"/>
              </a:rPr>
              <a:t> a </a:t>
            </a:r>
            <a:r>
              <a:rPr lang="tr-TR" sz="1800" dirty="0" err="1">
                <a:effectLst/>
                <a:latin typeface="Times New Roman" panose="02020603050405020304" pitchFamily="18" charset="0"/>
                <a:ea typeface="Times New Roman" panose="02020603050405020304" pitchFamily="18" charset="0"/>
              </a:rPr>
              <a:t>well-organized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galley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regularly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reviewing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pantry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inventory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crews</a:t>
            </a:r>
            <a:r>
              <a:rPr lang="tr-TR" sz="1800" dirty="0">
                <a:effectLst/>
                <a:latin typeface="Times New Roman" panose="02020603050405020304" pitchFamily="18" charset="0"/>
                <a:ea typeface="Times New Roman" panose="02020603050405020304" pitchFamily="18" charset="0"/>
              </a:rPr>
              <a:t> can </a:t>
            </a:r>
            <a:r>
              <a:rPr lang="tr-TR" sz="1800" dirty="0" err="1">
                <a:effectLst/>
                <a:latin typeface="Times New Roman" panose="02020603050405020304" pitchFamily="18" charset="0"/>
                <a:ea typeface="Times New Roman" panose="02020603050405020304" pitchFamily="18" charset="0"/>
              </a:rPr>
              <a:t>identify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items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that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close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their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expiration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date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have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been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sitting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unused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for</a:t>
            </a:r>
            <a:r>
              <a:rPr lang="tr-TR" sz="1800" dirty="0">
                <a:effectLst/>
                <a:latin typeface="Times New Roman" panose="02020603050405020304" pitchFamily="18" charset="0"/>
                <a:ea typeface="Times New Roman" panose="02020603050405020304" pitchFamily="18" charset="0"/>
              </a:rPr>
              <a:t> an </a:t>
            </a:r>
            <a:r>
              <a:rPr lang="tr-TR" sz="1800" dirty="0" err="1">
                <a:effectLst/>
                <a:latin typeface="Times New Roman" panose="02020603050405020304" pitchFamily="18" charset="0"/>
                <a:ea typeface="Times New Roman" panose="02020603050405020304" pitchFamily="18" charset="0"/>
              </a:rPr>
              <a:t>extended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period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This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allows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timely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action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use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these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ingredients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before</a:t>
            </a:r>
            <a:r>
              <a:rPr lang="tr-TR" sz="1800" dirty="0">
                <a:effectLst/>
                <a:latin typeface="Times New Roman" panose="02020603050405020304" pitchFamily="18" charset="0"/>
                <a:ea typeface="Times New Roman" panose="02020603050405020304" pitchFamily="18" charset="0"/>
              </a:rPr>
              <a:t> they </a:t>
            </a:r>
            <a:r>
              <a:rPr lang="tr-TR" sz="1800" dirty="0" err="1">
                <a:effectLst/>
                <a:latin typeface="Times New Roman" panose="02020603050405020304" pitchFamily="18" charset="0"/>
                <a:ea typeface="Times New Roman" panose="02020603050405020304" pitchFamily="18" charset="0"/>
              </a:rPr>
              <a:t>spoil</a:t>
            </a:r>
            <a:r>
              <a:rPr lang="tr-TR" sz="1800" dirty="0">
                <a:effectLst/>
                <a:latin typeface="Times New Roman" panose="02020603050405020304" pitchFamily="18" charset="0"/>
                <a:ea typeface="Times New Roman" panose="02020603050405020304" pitchFamily="18" charset="0"/>
              </a:rPr>
              <a:t>..</a:t>
            </a:r>
          </a:p>
          <a:p>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7D8BB97-4CE7-9A53-F0F1-E05EBB236ED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3F8A4083-B51F-E5DA-1017-AACA9469FF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F9346883-87AB-ECF7-3B57-FEE7447DADDD}"/>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A25DB3B-19F1-340A-0318-264256AB191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F3E11B7A-89D3-0E8B-ECAF-B9DC1BD8EEE8}"/>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5E885A0-D0DC-94B3-BFF7-C44069E917B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55A51BC0-E3EF-81B8-3C23-32D9E7F5A96D}"/>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A6B8055F-5C44-8BA6-B1B8-F5B37DF1D83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6" name="Picture 5">
            <a:extLst>
              <a:ext uri="{FF2B5EF4-FFF2-40B4-BE49-F238E27FC236}">
                <a16:creationId xmlns:a16="http://schemas.microsoft.com/office/drawing/2014/main" id="{2315FEA8-4255-A317-0C14-C0B6E423F24F}"/>
              </a:ext>
            </a:extLst>
          </p:cNvPr>
          <p:cNvPicPr>
            <a:picLocks noChangeAspect="1"/>
          </p:cNvPicPr>
          <p:nvPr/>
        </p:nvPicPr>
        <p:blipFill>
          <a:blip r:embed="rId11"/>
          <a:stretch>
            <a:fillRect/>
          </a:stretch>
        </p:blipFill>
        <p:spPr>
          <a:xfrm>
            <a:off x="3014789" y="3120304"/>
            <a:ext cx="2979883" cy="2979883"/>
          </a:xfrm>
          <a:prstGeom prst="rect">
            <a:avLst/>
          </a:prstGeom>
        </p:spPr>
      </p:pic>
    </p:spTree>
    <p:extLst>
      <p:ext uri="{BB962C8B-B14F-4D97-AF65-F5344CB8AC3E}">
        <p14:creationId xmlns:p14="http://schemas.microsoft.com/office/powerpoint/2010/main" val="3459071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3C2F3-A42F-B7F9-E740-B5ED8EA695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23465-A658-F7D9-97E1-F6074719FCB8}"/>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FD5ED3C-B2DB-7496-7C36-F61A9229AFF8}"/>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C95A1D1-3C9E-807D-C2D3-5F7A56AE0D3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BB41D72-2FF9-314D-3FE7-28A932082F1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9F9ADED-EA7C-9EF7-567B-E730D03DF6CF}"/>
              </a:ext>
            </a:extLst>
          </p:cNvPr>
          <p:cNvSpPr txBox="1"/>
          <p:nvPr/>
        </p:nvSpPr>
        <p:spPr>
          <a:xfrm>
            <a:off x="417443" y="1494360"/>
            <a:ext cx="8326450" cy="2862322"/>
          </a:xfrm>
          <a:prstGeom prst="rect">
            <a:avLst/>
          </a:prstGeom>
          <a:noFill/>
        </p:spPr>
        <p:txBody>
          <a:bodyPr wrap="square" rtlCol="0">
            <a:spAutoFit/>
          </a:bodyPr>
          <a:lstStyle/>
          <a:p>
            <a:r>
              <a:rPr lang="tr-TR" sz="1800" b="1" dirty="0">
                <a:effectLst/>
                <a:latin typeface="Times New Roman" panose="02020603050405020304" pitchFamily="18" charset="0"/>
                <a:ea typeface="Times New Roman" panose="02020603050405020304" pitchFamily="18" charset="0"/>
              </a:rPr>
              <a:t>Training and </a:t>
            </a:r>
            <a:r>
              <a:rPr lang="tr-TR" sz="1800" b="1" dirty="0" err="1">
                <a:effectLst/>
                <a:latin typeface="Times New Roman" panose="02020603050405020304" pitchFamily="18" charset="0"/>
                <a:ea typeface="Times New Roman" panose="02020603050405020304" pitchFamily="18" charset="0"/>
              </a:rPr>
              <a:t>Awareness</a:t>
            </a:r>
            <a:br>
              <a:rPr lang="tr-TR" sz="1800" dirty="0">
                <a:effectLst/>
                <a:latin typeface="Times New Roman" panose="02020603050405020304" pitchFamily="18" charset="0"/>
                <a:ea typeface="Times New Roman" panose="02020603050405020304" pitchFamily="18" charset="0"/>
              </a:rPr>
            </a:br>
            <a:r>
              <a:rPr lang="tr-TR" sz="1800" b="1" dirty="0" err="1">
                <a:effectLst/>
                <a:latin typeface="Times New Roman" panose="02020603050405020304" pitchFamily="18" charset="0"/>
                <a:ea typeface="Times New Roman" panose="02020603050405020304" pitchFamily="18" charset="0"/>
              </a:rPr>
              <a:t>Educating</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pantry</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galley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staff</a:t>
            </a:r>
            <a:r>
              <a:rPr lang="tr-TR" sz="1800" dirty="0">
                <a:effectLst/>
                <a:latin typeface="Times New Roman" panose="02020603050405020304" pitchFamily="18" charset="0"/>
                <a:ea typeface="Times New Roman" panose="02020603050405020304" pitchFamily="18" charset="0"/>
              </a:rPr>
              <a:t> on </a:t>
            </a:r>
            <a:r>
              <a:rPr lang="tr-TR" sz="1800" dirty="0" err="1">
                <a:effectLst/>
                <a:latin typeface="Times New Roman" panose="02020603050405020304" pitchFamily="18" charset="0"/>
                <a:ea typeface="Times New Roman" panose="02020603050405020304" pitchFamily="18" charset="0"/>
              </a:rPr>
              <a:t>proper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handling</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storage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techniques</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one</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most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effective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long-term</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strategies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reducing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waste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When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crew</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members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trained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understand</a:t>
            </a:r>
            <a:r>
              <a:rPr lang="tr-TR" sz="1800" dirty="0">
                <a:effectLst/>
                <a:latin typeface="Times New Roman" panose="02020603050405020304" pitchFamily="18" charset="0"/>
                <a:ea typeface="Times New Roman" panose="02020603050405020304" pitchFamily="18" charset="0"/>
              </a:rPr>
              <a:t> how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should</a:t>
            </a:r>
            <a:r>
              <a:rPr lang="tr-TR" sz="1800" dirty="0">
                <a:effectLst/>
                <a:latin typeface="Times New Roman" panose="02020603050405020304" pitchFamily="18" charset="0"/>
                <a:ea typeface="Times New Roman" panose="02020603050405020304" pitchFamily="18" charset="0"/>
              </a:rPr>
              <a:t> be </a:t>
            </a:r>
            <a:r>
              <a:rPr lang="tr-TR" sz="1800" dirty="0" err="1">
                <a:effectLst/>
                <a:latin typeface="Times New Roman" panose="02020603050405020304" pitchFamily="18" charset="0"/>
                <a:ea typeface="Times New Roman" panose="02020603050405020304" pitchFamily="18" charset="0"/>
              </a:rPr>
              <a:t>stored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handled</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monitored</a:t>
            </a:r>
            <a:r>
              <a:rPr lang="tr-TR" sz="1800" dirty="0">
                <a:effectLst/>
                <a:latin typeface="Times New Roman" panose="02020603050405020304" pitchFamily="18" charset="0"/>
                <a:ea typeface="Times New Roman" panose="02020603050405020304" pitchFamily="18" charset="0"/>
              </a:rPr>
              <a:t>, they </a:t>
            </a:r>
            <a:r>
              <a:rPr lang="tr-TR" sz="1800" dirty="0" err="1">
                <a:effectLst/>
                <a:latin typeface="Times New Roman" panose="02020603050405020304" pitchFamily="18" charset="0"/>
                <a:ea typeface="Times New Roman" panose="02020603050405020304" pitchFamily="18" charset="0"/>
              </a:rPr>
              <a:t>become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more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aware</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risks</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spoilage</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steps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needed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prevent</a:t>
            </a:r>
            <a:r>
              <a:rPr lang="tr-TR" sz="1800" dirty="0">
                <a:effectLst/>
                <a:latin typeface="Times New Roman" panose="02020603050405020304" pitchFamily="18" charset="0"/>
                <a:ea typeface="Times New Roman" panose="02020603050405020304" pitchFamily="18" charset="0"/>
              </a:rPr>
              <a:t> it.</a:t>
            </a:r>
          </a:p>
          <a:p>
            <a:r>
              <a:rPr lang="en-US" sz="1800" dirty="0">
                <a:effectLst/>
                <a:latin typeface="Times New Roman" panose="02020603050405020304" pitchFamily="18" charset="0"/>
                <a:ea typeface="Arial" panose="020B0604020202020204" pitchFamily="34" charset="0"/>
              </a:rPr>
              <a:t>Training should cover a variety of essential practices, such as storing perishable items at the correct temperatures, separating raw and cooked foods to prevent cross-contamination, and properly sealing and labeling containers. For example, meats should be kept in the coldest part of the refrigerator, while dry goods should be stored in airtight containers in a cool, dry area.</a:t>
            </a:r>
            <a:endParaRPr lang="tr-TR"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7F953BC-7E56-2611-BC4F-3BFC27D3C11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F94B4C3F-E167-C90E-BF93-4F9F493DCD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B488D8B-1ABB-F21B-0BCF-043E4B87265C}"/>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BF8EB92A-652F-9A61-0F06-04C934A43590}"/>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804D03F7-1FAD-7825-B3F1-C93BE823FBDA}"/>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648C7562-0BB5-A91E-633B-CC7D665DA65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76C4A64B-45E0-BF5E-C9D2-4BFE3A7E00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68DDDA06-FB3B-9393-8EFC-55368DE0C36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0A2E9D98-24E8-E308-12AE-C9B7888FBC47}"/>
              </a:ext>
            </a:extLst>
          </p:cNvPr>
          <p:cNvPicPr>
            <a:picLocks noChangeAspect="1"/>
          </p:cNvPicPr>
          <p:nvPr/>
        </p:nvPicPr>
        <p:blipFill>
          <a:blip r:embed="rId11"/>
          <a:stretch>
            <a:fillRect/>
          </a:stretch>
        </p:blipFill>
        <p:spPr>
          <a:xfrm>
            <a:off x="3688047" y="4278557"/>
            <a:ext cx="1741203" cy="1741203"/>
          </a:xfrm>
          <a:prstGeom prst="rect">
            <a:avLst/>
          </a:prstGeom>
        </p:spPr>
      </p:pic>
    </p:spTree>
    <p:extLst>
      <p:ext uri="{BB962C8B-B14F-4D97-AF65-F5344CB8AC3E}">
        <p14:creationId xmlns:p14="http://schemas.microsoft.com/office/powerpoint/2010/main" val="3547702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6C33-805E-F275-5B9F-7E3287CB9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E681B-2802-07CD-8323-9308DC4E940F}"/>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73E938E-76EE-F8D1-88C8-250C7A34B93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F1A10DB-58EB-4A4A-832C-6F7F6DF06A6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FBC737C-5645-14BB-BC1B-95BD266EBC5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C0998D0-8F83-9A7D-9357-9559A3F08081}"/>
              </a:ext>
            </a:extLst>
          </p:cNvPr>
          <p:cNvSpPr txBox="1"/>
          <p:nvPr/>
        </p:nvSpPr>
        <p:spPr>
          <a:xfrm>
            <a:off x="417443" y="1494360"/>
            <a:ext cx="8326450" cy="3139321"/>
          </a:xfrm>
          <a:prstGeom prst="rect">
            <a:avLst/>
          </a:prstGeom>
          <a:noFill/>
        </p:spPr>
        <p:txBody>
          <a:bodyPr wrap="square" rtlCol="0">
            <a:spAutoFit/>
          </a:bodyPr>
          <a:lstStyle/>
          <a:p>
            <a:pPr algn="just"/>
            <a:r>
              <a:rPr lang="tr-TR" sz="1800" b="1" dirty="0" err="1">
                <a:effectLst/>
                <a:latin typeface="Times New Roman" panose="02020603050405020304" pitchFamily="18" charset="0"/>
                <a:ea typeface="Times New Roman" panose="02020603050405020304" pitchFamily="18" charset="0"/>
              </a:rPr>
              <a:t>Proper</a:t>
            </a:r>
            <a:r>
              <a:rPr lang="tr-TR" sz="1800" b="1" dirty="0">
                <a:effectLst/>
                <a:latin typeface="Times New Roman" panose="02020603050405020304" pitchFamily="18" charset="0"/>
                <a:ea typeface="Times New Roman" panose="02020603050405020304" pitchFamily="18" charset="0"/>
              </a:rPr>
              <a:t> Storage </a:t>
            </a:r>
            <a:r>
              <a:rPr lang="tr-TR" sz="1800" b="1" dirty="0" err="1">
                <a:effectLst/>
                <a:latin typeface="Times New Roman" panose="02020603050405020304" pitchFamily="18" charset="0"/>
                <a:ea typeface="Times New Roman" panose="02020603050405020304" pitchFamily="18" charset="0"/>
              </a:rPr>
              <a:t>Techniques</a:t>
            </a:r>
            <a:endParaRPr lang="tr-TR" sz="1800" b="1" dirty="0">
              <a:effectLst/>
              <a:latin typeface="Times New Roman" panose="02020603050405020304" pitchFamily="18" charset="0"/>
              <a:ea typeface="Times New Roman" panose="02020603050405020304" pitchFamily="18" charset="0"/>
            </a:endParaRPr>
          </a:p>
          <a:p>
            <a:pPr algn="just"/>
            <a:r>
              <a:rPr lang="tr-TR" sz="1800" b="1" dirty="0" err="1">
                <a:effectLst/>
                <a:latin typeface="Times New Roman" panose="02020603050405020304" pitchFamily="18" charset="0"/>
                <a:ea typeface="Times New Roman" panose="02020603050405020304" pitchFamily="18" charset="0"/>
              </a:rPr>
              <a:t>Proper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food</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storage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conditions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are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essential</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maintaining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quality</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safety</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pantry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items</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minimizing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spoilage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When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stored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correctly</a:t>
            </a:r>
            <a:r>
              <a:rPr lang="tr-TR" sz="1800" dirty="0">
                <a:effectLst/>
                <a:latin typeface="Times New Roman" panose="02020603050405020304" pitchFamily="18" charset="0"/>
                <a:ea typeface="Times New Roman" panose="02020603050405020304" pitchFamily="18" charset="0"/>
              </a:rPr>
              <a:t>—</a:t>
            </a:r>
            <a:r>
              <a:rPr lang="tr-TR" sz="1800" dirty="0" err="1">
                <a:effectLst/>
                <a:latin typeface="Times New Roman" panose="02020603050405020304" pitchFamily="18" charset="0"/>
                <a:ea typeface="Times New Roman" panose="02020603050405020304" pitchFamily="18" charset="0"/>
              </a:rPr>
              <a:t>with</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right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balance</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temperature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humidity</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cleanliness</a:t>
            </a:r>
            <a:r>
              <a:rPr lang="tr-TR" sz="1800" dirty="0">
                <a:effectLst/>
                <a:latin typeface="Times New Roman" panose="02020603050405020304" pitchFamily="18" charset="0"/>
                <a:ea typeface="Times New Roman" panose="02020603050405020304" pitchFamily="18" charset="0"/>
              </a:rPr>
              <a:t>—it </a:t>
            </a:r>
            <a:r>
              <a:rPr lang="tr-TR" sz="1800" dirty="0" err="1">
                <a:effectLst/>
                <a:latin typeface="Times New Roman" panose="02020603050405020304" pitchFamily="18" charset="0"/>
                <a:ea typeface="Times New Roman" panose="02020603050405020304" pitchFamily="18" charset="0"/>
              </a:rPr>
              <a:t>lasts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longer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remains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safe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eat</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significantly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reduces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waste</a:t>
            </a:r>
            <a:r>
              <a:rPr lang="tr-TR" sz="1800" dirty="0">
                <a:effectLst/>
                <a:latin typeface="Times New Roman" panose="02020603050405020304" pitchFamily="18" charset="0"/>
                <a:ea typeface="Times New Roman" panose="02020603050405020304" pitchFamily="18" charset="0"/>
              </a:rPr>
              <a:t>.</a:t>
            </a:r>
          </a:p>
          <a:p>
            <a:pPr algn="just"/>
            <a:r>
              <a:rPr lang="tr-TR" sz="1800" b="1" dirty="0" err="1">
                <a:effectLst/>
                <a:latin typeface="Times New Roman" panose="02020603050405020304" pitchFamily="18" charset="0"/>
                <a:ea typeface="Times New Roman" panose="02020603050405020304" pitchFamily="18" charset="0"/>
              </a:rPr>
              <a:t>Temperature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control</a:t>
            </a:r>
            <a:r>
              <a:rPr lang="tr-TR" sz="1800" dirty="0">
                <a:effectLst/>
                <a:latin typeface="Times New Roman" panose="02020603050405020304" pitchFamily="18" charset="0"/>
                <a:ea typeface="Times New Roman" panose="02020603050405020304" pitchFamily="18" charset="0"/>
              </a:rPr>
              <a:t> is </a:t>
            </a:r>
            <a:r>
              <a:rPr lang="tr-TR" sz="1800" dirty="0" err="1">
                <a:effectLst/>
                <a:latin typeface="Times New Roman" panose="02020603050405020304" pitchFamily="18" charset="0"/>
                <a:ea typeface="Times New Roman" panose="02020603050405020304" pitchFamily="18" charset="0"/>
              </a:rPr>
              <a:t>one</a:t>
            </a:r>
            <a:r>
              <a:rPr lang="tr-TR" sz="1800" dirty="0">
                <a:effectLst/>
                <a:latin typeface="Times New Roman" panose="02020603050405020304" pitchFamily="18" charset="0"/>
                <a:ea typeface="Times New Roman" panose="02020603050405020304" pitchFamily="18" charset="0"/>
              </a:rPr>
              <a:t> of </a:t>
            </a:r>
            <a:r>
              <a:rPr lang="tr-TR" sz="1800" dirty="0" err="1">
                <a:effectLst/>
                <a:latin typeface="Times New Roman" panose="02020603050405020304" pitchFamily="18" charset="0"/>
                <a:ea typeface="Times New Roman" panose="02020603050405020304" pitchFamily="18" charset="0"/>
              </a:rPr>
              <a:t>the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most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critical</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factors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Refrigerated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foods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such</a:t>
            </a:r>
            <a:r>
              <a:rPr lang="tr-TR" sz="1800" dirty="0">
                <a:effectLst/>
                <a:latin typeface="Times New Roman" panose="02020603050405020304" pitchFamily="18" charset="0"/>
                <a:ea typeface="Times New Roman" panose="02020603050405020304" pitchFamily="18" charset="0"/>
              </a:rPr>
              <a:t> as </a:t>
            </a:r>
            <a:r>
              <a:rPr lang="tr-TR" sz="1800" dirty="0" err="1">
                <a:effectLst/>
                <a:latin typeface="Times New Roman" panose="02020603050405020304" pitchFamily="18" charset="0"/>
                <a:ea typeface="Times New Roman" panose="02020603050405020304" pitchFamily="18" charset="0"/>
              </a:rPr>
              <a:t>dairy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products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meats</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certain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fruits</a:t>
            </a:r>
            <a:r>
              <a:rPr lang="tr-TR" sz="1800" dirty="0">
                <a:effectLst/>
                <a:latin typeface="Times New Roman" panose="02020603050405020304" pitchFamily="18" charset="0"/>
                <a:ea typeface="Times New Roman" panose="02020603050405020304" pitchFamily="18" charset="0"/>
              </a:rPr>
              <a:t> and </a:t>
            </a:r>
            <a:r>
              <a:rPr lang="tr-TR" sz="1800" dirty="0" err="1">
                <a:effectLst/>
                <a:latin typeface="Times New Roman" panose="02020603050405020304" pitchFamily="18" charset="0"/>
                <a:ea typeface="Times New Roman" panose="02020603050405020304" pitchFamily="18" charset="0"/>
              </a:rPr>
              <a:t>vegetables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must</a:t>
            </a:r>
            <a:r>
              <a:rPr lang="tr-TR" sz="1800" dirty="0">
                <a:effectLst/>
                <a:latin typeface="Times New Roman" panose="02020603050405020304" pitchFamily="18" charset="0"/>
                <a:ea typeface="Times New Roman" panose="02020603050405020304" pitchFamily="18" charset="0"/>
              </a:rPr>
              <a:t> be </a:t>
            </a:r>
            <a:r>
              <a:rPr lang="tr-TR" sz="1800" dirty="0" err="1">
                <a:effectLst/>
                <a:latin typeface="Times New Roman" panose="02020603050405020304" pitchFamily="18" charset="0"/>
                <a:ea typeface="Times New Roman" panose="02020603050405020304" pitchFamily="18" charset="0"/>
              </a:rPr>
              <a:t>kept</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consistently</a:t>
            </a:r>
            <a:r>
              <a:rPr lang="tr-TR" sz="1800" dirty="0">
                <a:effectLst/>
                <a:latin typeface="Times New Roman" panose="02020603050405020304" pitchFamily="18" charset="0"/>
                <a:ea typeface="Times New Roman" panose="02020603050405020304" pitchFamily="18" charset="0"/>
              </a:rPr>
              <a:t> at </a:t>
            </a:r>
            <a:r>
              <a:rPr lang="tr-TR" sz="1800" dirty="0" err="1">
                <a:effectLst/>
                <a:latin typeface="Times New Roman" panose="02020603050405020304" pitchFamily="18" charset="0"/>
                <a:ea typeface="Times New Roman" panose="02020603050405020304" pitchFamily="18" charset="0"/>
              </a:rPr>
              <a:t>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below</a:t>
            </a:r>
            <a:r>
              <a:rPr lang="tr-TR" sz="1800" dirty="0">
                <a:effectLst/>
                <a:latin typeface="Times New Roman" panose="02020603050405020304" pitchFamily="18" charset="0"/>
                <a:ea typeface="Times New Roman" panose="02020603050405020304" pitchFamily="18" charset="0"/>
              </a:rPr>
              <a:t> 5°C (41°F)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slow</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bacterial</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growth</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example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storing</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milk</a:t>
            </a:r>
            <a:r>
              <a:rPr lang="tr-TR" sz="1800" dirty="0">
                <a:effectLst/>
                <a:latin typeface="Times New Roman" panose="02020603050405020304" pitchFamily="18" charset="0"/>
                <a:ea typeface="Times New Roman" panose="02020603050405020304" pitchFamily="18" charset="0"/>
              </a:rPr>
              <a:t> at a </a:t>
            </a:r>
            <a:r>
              <a:rPr lang="tr-TR" sz="1800" dirty="0" err="1">
                <a:effectLst/>
                <a:latin typeface="Times New Roman" panose="02020603050405020304" pitchFamily="18" charset="0"/>
                <a:ea typeface="Times New Roman" panose="02020603050405020304" pitchFamily="18" charset="0"/>
              </a:rPr>
              <a:t>stable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cold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temperature</a:t>
            </a:r>
            <a:r>
              <a:rPr lang="tr-TR" sz="1800" dirty="0">
                <a:effectLst/>
                <a:latin typeface="Times New Roman" panose="02020603050405020304" pitchFamily="18" charset="0"/>
                <a:ea typeface="Times New Roman" panose="02020603050405020304" pitchFamily="18" charset="0"/>
              </a:rPr>
              <a:t> can </a:t>
            </a:r>
            <a:r>
              <a:rPr lang="tr-TR" sz="1800" dirty="0" err="1">
                <a:effectLst/>
                <a:latin typeface="Times New Roman" panose="02020603050405020304" pitchFamily="18" charset="0"/>
                <a:ea typeface="Times New Roman" panose="02020603050405020304" pitchFamily="18" charset="0"/>
              </a:rPr>
              <a:t>extend</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shelf</a:t>
            </a:r>
            <a:r>
              <a:rPr lang="tr-TR" sz="1800" dirty="0">
                <a:effectLst/>
                <a:latin typeface="Times New Roman" panose="02020603050405020304" pitchFamily="18" charset="0"/>
                <a:ea typeface="Times New Roman" panose="02020603050405020304" pitchFamily="18" charset="0"/>
              </a:rPr>
              <a:t> life and </a:t>
            </a:r>
            <a:r>
              <a:rPr lang="tr-TR" sz="1800" dirty="0" err="1">
                <a:effectLst/>
                <a:latin typeface="Times New Roman" panose="02020603050405020304" pitchFamily="18" charset="0"/>
                <a:ea typeface="Times New Roman" panose="02020603050405020304" pitchFamily="18" charset="0"/>
              </a:rPr>
              <a:t>maintain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its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taste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while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fluctuations</a:t>
            </a:r>
            <a:r>
              <a:rPr lang="tr-TR" sz="1800" dirty="0">
                <a:effectLst/>
                <a:latin typeface="Times New Roman" panose="02020603050405020304" pitchFamily="18" charset="0"/>
                <a:ea typeface="Times New Roman" panose="02020603050405020304" pitchFamily="18" charset="0"/>
              </a:rPr>
              <a:t> can </a:t>
            </a:r>
            <a:r>
              <a:rPr lang="tr-TR" sz="1800" dirty="0" err="1">
                <a:effectLst/>
                <a:latin typeface="Times New Roman" panose="02020603050405020304" pitchFamily="18" charset="0"/>
                <a:ea typeface="Times New Roman" panose="02020603050405020304" pitchFamily="18" charset="0"/>
              </a:rPr>
              <a:t>cause</a:t>
            </a:r>
            <a:r>
              <a:rPr lang="tr-TR" sz="1800" dirty="0">
                <a:effectLst/>
                <a:latin typeface="Times New Roman" panose="02020603050405020304" pitchFamily="18" charset="0"/>
                <a:ea typeface="Times New Roman" panose="02020603050405020304" pitchFamily="18" charset="0"/>
              </a:rPr>
              <a:t> it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sour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prematurely</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Freezers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should</a:t>
            </a:r>
            <a:r>
              <a:rPr lang="tr-TR" sz="1800" dirty="0">
                <a:effectLst/>
                <a:latin typeface="Times New Roman" panose="02020603050405020304" pitchFamily="18" charset="0"/>
                <a:ea typeface="Times New Roman" panose="02020603050405020304" pitchFamily="18" charset="0"/>
              </a:rPr>
              <a:t> be </a:t>
            </a:r>
            <a:r>
              <a:rPr lang="tr-TR" sz="1800" dirty="0" err="1">
                <a:effectLst/>
                <a:latin typeface="Times New Roman" panose="02020603050405020304" pitchFamily="18" charset="0"/>
                <a:ea typeface="Times New Roman" panose="02020603050405020304" pitchFamily="18" charset="0"/>
              </a:rPr>
              <a:t>maintained</a:t>
            </a:r>
            <a:r>
              <a:rPr lang="tr-TR" sz="1800" dirty="0">
                <a:effectLst/>
                <a:latin typeface="Times New Roman" panose="02020603050405020304" pitchFamily="18" charset="0"/>
                <a:ea typeface="Times New Roman" panose="02020603050405020304" pitchFamily="18" charset="0"/>
              </a:rPr>
              <a:t> at -18°C (0°F) </a:t>
            </a:r>
            <a:r>
              <a:rPr lang="tr-TR" sz="1800" dirty="0" err="1">
                <a:effectLst/>
                <a:latin typeface="Times New Roman" panose="02020603050405020304" pitchFamily="18" charset="0"/>
                <a:ea typeface="Times New Roman" panose="02020603050405020304" pitchFamily="18" charset="0"/>
              </a:rPr>
              <a:t>or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colder</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to</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preserve</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frozen</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goods</a:t>
            </a:r>
            <a:r>
              <a:rPr lang="tr-TR" sz="1800" dirty="0">
                <a:effectLst/>
                <a:latin typeface="Times New Roman" panose="02020603050405020304" pitchFamily="18" charset="0"/>
                <a:ea typeface="Times New Roman" panose="02020603050405020304" pitchFamily="18" charset="0"/>
              </a:rPr>
              <a:t> </a:t>
            </a:r>
            <a:r>
              <a:rPr lang="tr-TR" sz="1800" dirty="0" err="1">
                <a:effectLst/>
                <a:latin typeface="Times New Roman" panose="02020603050405020304" pitchFamily="18" charset="0"/>
                <a:ea typeface="Times New Roman" panose="02020603050405020304" pitchFamily="18" charset="0"/>
              </a:rPr>
              <a:t>effectively</a:t>
            </a:r>
            <a:r>
              <a:rPr lang="tr-TR" sz="1800" dirty="0">
                <a:effectLst/>
                <a:latin typeface="Times New Roman" panose="02020603050405020304" pitchFamily="18" charset="0"/>
                <a:ea typeface="Times New Roman" panose="02020603050405020304" pitchFamily="18" charset="0"/>
              </a:rPr>
              <a:t>.</a:t>
            </a:r>
          </a:p>
        </p:txBody>
      </p:sp>
      <p:sp>
        <p:nvSpPr>
          <p:cNvPr id="3" name="Rectangle 2">
            <a:extLst>
              <a:ext uri="{FF2B5EF4-FFF2-40B4-BE49-F238E27FC236}">
                <a16:creationId xmlns:a16="http://schemas.microsoft.com/office/drawing/2014/main" id="{CEE452BF-F185-5A01-7DC3-F49D7DDE33F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735B9587-26E9-8CA7-A483-D87015923F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E57DA307-B08C-E1A6-831C-B3B942D1F89D}"/>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8DF2A29-3438-8A68-0D48-EEFD7C665D0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8288DF68-3401-C0EE-CE03-B3D0EBAC3D1D}"/>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360091BF-AA4C-91F4-D469-9EA4BE7370BF}"/>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074CF07C-32F4-C376-4EC8-6ADD85E63963}"/>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81749B8F-855D-7228-61D2-236B2502240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2052269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Content</a:t>
            </a:r>
            <a:r>
              <a:rPr lang="ro-RO" sz="2400" b="1" dirty="0">
                <a:latin typeface="Times New Roman" panose="02020603050405020304" pitchFamily="18" charset="0"/>
                <a:cs typeface="Times New Roman" panose="02020603050405020304" pitchFamily="18" charset="0"/>
              </a:rPr>
              <a:t> of </a:t>
            </a:r>
            <a:r>
              <a:rPr lang="en-US" sz="2400" b="1" dirty="0">
                <a:latin typeface="Times New Roman" panose="02020603050405020304" pitchFamily="18" charset="0"/>
                <a:cs typeface="Times New Roman" panose="02020603050405020304" pitchFamily="18" charset="0"/>
              </a:rPr>
              <a:t>the</a:t>
            </a:r>
            <a:r>
              <a:rPr lang="ro-RO"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3338735"/>
          </a:xfrm>
          <a:prstGeom prst="rect">
            <a:avLst/>
          </a:prstGeom>
          <a:noFill/>
        </p:spPr>
        <p:txBody>
          <a:bodyPr wrap="square" rtlCol="0">
            <a:spAutoFit/>
          </a:bodyPr>
          <a:lstStyle/>
          <a:p>
            <a:pPr marL="342900" indent="-342900">
              <a:lnSpc>
                <a:spcPct val="200000"/>
              </a:lnSpc>
              <a:buAutoNum type="arabicPeriod"/>
            </a:pPr>
            <a:r>
              <a:rPr lang="tr-TR" dirty="0">
                <a:latin typeface="Times New Roman" panose="02020603050405020304" pitchFamily="18" charset="0"/>
                <a:cs typeface="Times New Roman" panose="02020603050405020304" pitchFamily="18" charset="0"/>
              </a:rPr>
              <a:t>Importance of Sustainability</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err="1">
                <a:latin typeface="Times New Roman" panose="02020603050405020304" pitchFamily="18" charset="0"/>
                <a:cs typeface="Times New Roman" panose="02020603050405020304" pitchFamily="18" charset="0"/>
              </a:rPr>
              <a:t>Benefits</a:t>
            </a:r>
            <a:r>
              <a:rPr lang="tr-TR" dirty="0">
                <a:latin typeface="Times New Roman" panose="02020603050405020304" pitchFamily="18" charset="0"/>
                <a:cs typeface="Times New Roman" panose="02020603050405020304" pitchFamily="18" charset="0"/>
              </a:rPr>
              <a:t> of a </a:t>
            </a:r>
            <a:r>
              <a:rPr lang="tr-TR" dirty="0" err="1">
                <a:latin typeface="Times New Roman" panose="02020603050405020304" pitchFamily="18" charset="0"/>
                <a:cs typeface="Times New Roman" panose="02020603050405020304" pitchFamily="18" charset="0"/>
              </a:rPr>
              <a:t>Sustainable</a:t>
            </a:r>
            <a:r>
              <a:rPr lang="tr-TR" dirty="0">
                <a:latin typeface="Times New Roman" panose="02020603050405020304" pitchFamily="18" charset="0"/>
                <a:cs typeface="Times New Roman" panose="02020603050405020304" pitchFamily="18" charset="0"/>
              </a:rPr>
              <a:t> Kitchen/</a:t>
            </a:r>
            <a:r>
              <a:rPr lang="tr-TR" dirty="0" err="1">
                <a:latin typeface="Times New Roman" panose="02020603050405020304" pitchFamily="18" charset="0"/>
                <a:cs typeface="Times New Roman" panose="02020603050405020304" pitchFamily="18" charset="0"/>
              </a:rPr>
              <a:t>Galley</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err="1">
                <a:latin typeface="Times New Roman" panose="02020603050405020304" pitchFamily="18" charset="0"/>
                <a:cs typeface="Times New Roman" panose="02020603050405020304" pitchFamily="18" charset="0"/>
              </a:rPr>
              <a:t>Steps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to</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Create</a:t>
            </a:r>
            <a:r>
              <a:rPr lang="tr-TR" dirty="0">
                <a:latin typeface="Times New Roman" panose="02020603050405020304" pitchFamily="18" charset="0"/>
                <a:cs typeface="Times New Roman" panose="02020603050405020304" pitchFamily="18" charset="0"/>
              </a:rPr>
              <a:t> a </a:t>
            </a:r>
            <a:r>
              <a:rPr lang="tr-TR" dirty="0" err="1">
                <a:latin typeface="Times New Roman" panose="02020603050405020304" pitchFamily="18" charset="0"/>
                <a:cs typeface="Times New Roman" panose="02020603050405020304" pitchFamily="18" charset="0"/>
              </a:rPr>
              <a:t>More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Sustainable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Pantry</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a:latin typeface="Times New Roman" panose="02020603050405020304" pitchFamily="18" charset="0"/>
                <a:cs typeface="Times New Roman" panose="02020603050405020304" pitchFamily="18" charset="0"/>
              </a:rPr>
              <a:t>Why is </a:t>
            </a:r>
            <a:r>
              <a:rPr lang="en-US" dirty="0">
                <a:latin typeface="Times New Roman" panose="02020603050405020304" pitchFamily="18" charset="0"/>
                <a:cs typeface="Times New Roman" panose="02020603050405020304" pitchFamily="18" charset="0"/>
              </a:rPr>
              <a:t>I</a:t>
            </a:r>
            <a:r>
              <a:rPr lang="tr-TR" dirty="0">
                <a:latin typeface="Times New Roman" panose="02020603050405020304" pitchFamily="18" charset="0"/>
                <a:cs typeface="Times New Roman" panose="02020603050405020304" pitchFamily="18" charset="0"/>
              </a:rPr>
              <a:t>t Necessary to Create a Sustainable Pantyr?</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a:latin typeface="Times New Roman" panose="02020603050405020304" pitchFamily="18" charset="0"/>
                <a:cs typeface="Times New Roman" panose="02020603050405020304" pitchFamily="18" charset="0"/>
              </a:rPr>
              <a:t>Everse Logistics and </a:t>
            </a:r>
            <a:r>
              <a:rPr lang="en-US" dirty="0">
                <a:latin typeface="Times New Roman" panose="02020603050405020304" pitchFamily="18" charset="0"/>
                <a:cs typeface="Times New Roman" panose="02020603050405020304" pitchFamily="18" charset="0"/>
              </a:rPr>
              <a:t>Its</a:t>
            </a:r>
            <a:r>
              <a:rPr lang="tr-TR" dirty="0">
                <a:latin typeface="Times New Roman" panose="02020603050405020304" pitchFamily="18" charset="0"/>
                <a:cs typeface="Times New Roman" panose="02020603050405020304" pitchFamily="18" charset="0"/>
              </a:rPr>
              <a:t> Importance</a:t>
            </a:r>
            <a:endParaRPr lang="en-US" dirty="0">
              <a:latin typeface="Times New Roman" panose="02020603050405020304" pitchFamily="18" charset="0"/>
              <a:cs typeface="Times New Roman" panose="02020603050405020304" pitchFamily="18" charset="0"/>
            </a:endParaRPr>
          </a:p>
          <a:p>
            <a:pPr marL="342900" indent="-342900">
              <a:lnSpc>
                <a:spcPct val="200000"/>
              </a:lnSpc>
              <a:buAutoNum type="arabicPeriod"/>
            </a:pPr>
            <a:r>
              <a:rPr lang="tr-TR" dirty="0" err="1">
                <a:latin typeface="Times New Roman" panose="02020603050405020304" pitchFamily="18" charset="0"/>
                <a:cs typeface="Times New Roman" panose="02020603050405020304" pitchFamily="18" charset="0"/>
              </a:rPr>
              <a:t>Ways</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to</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Prevent</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Waste</a:t>
            </a:r>
            <a:r>
              <a:rPr lang="tr-TR" dirty="0">
                <a:latin typeface="Times New Roman" panose="02020603050405020304" pitchFamily="18" charset="0"/>
                <a:cs typeface="Times New Roman" panose="02020603050405020304" pitchFamily="18" charset="0"/>
              </a:rPr>
              <a:t> in </a:t>
            </a:r>
            <a:r>
              <a:rPr lang="tr-TR" dirty="0" err="1">
                <a:latin typeface="Times New Roman" panose="02020603050405020304" pitchFamily="18" charset="0"/>
                <a:cs typeface="Times New Roman" panose="02020603050405020304" pitchFamily="18" charset="0"/>
              </a:rPr>
              <a:t>the</a:t>
            </a:r>
            <a:r>
              <a:rPr lang="tr-TR" dirty="0">
                <a:latin typeface="Times New Roman" panose="02020603050405020304" pitchFamily="18" charset="0"/>
                <a:cs typeface="Times New Roman" panose="02020603050405020304" pitchFamily="18" charset="0"/>
              </a:rPr>
              <a:t> </a:t>
            </a:r>
            <a:r>
              <a:rPr lang="tr-TR" dirty="0" err="1">
                <a:latin typeface="Times New Roman" panose="02020603050405020304" pitchFamily="18" charset="0"/>
                <a:cs typeface="Times New Roman" panose="02020603050405020304" pitchFamily="18" charset="0"/>
              </a:rPr>
              <a:t>Galleys</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9424E-1FB1-F99C-EEF4-AE38AC01AC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6B377-F730-8453-3ABC-E43F786B5A9C}"/>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4CEAC1A-2EBD-91C9-F26A-F4A886D91B97}"/>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2A9B234-9446-B44A-0855-05B5D58EAC3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25FBFEA-47CE-2502-21D2-C9EDA97648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89D24A-7645-E4CF-EF11-504ADCE06724}"/>
              </a:ext>
            </a:extLst>
          </p:cNvPr>
          <p:cNvSpPr txBox="1"/>
          <p:nvPr/>
        </p:nvSpPr>
        <p:spPr>
          <a:xfrm>
            <a:off x="417443" y="1494360"/>
            <a:ext cx="8326450" cy="2862322"/>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Waste Monitoring and Reporting</a:t>
            </a:r>
            <a:br>
              <a:rPr lang="tr-TR"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Logging food waste</a:t>
            </a:r>
            <a:r>
              <a:rPr lang="tr-TR" dirty="0">
                <a:latin typeface="Times New Roman" panose="02020603050405020304" pitchFamily="18" charset="0"/>
                <a:cs typeface="Times New Roman" panose="02020603050405020304" pitchFamily="18" charset="0"/>
              </a:rPr>
              <a:t> is a powerful tool that helps galley crews better understand where and why food is being discarded. By systematically recording instances of waste, the team can identify patterns that may otherwise go unnoticed, allowing for more informed decisions to reduce waste over time.</a:t>
            </a:r>
            <a:endParaRPr lang="en-US"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For example, using digital tools like </a:t>
            </a:r>
            <a:r>
              <a:rPr lang="tr-TR" b="1" dirty="0">
                <a:latin typeface="Times New Roman" panose="02020603050405020304" pitchFamily="18" charset="0"/>
                <a:cs typeface="Times New Roman" panose="02020603050405020304" pitchFamily="18" charset="0"/>
              </a:rPr>
              <a:t>Food Waste Loggers</a:t>
            </a:r>
            <a:r>
              <a:rPr lang="tr-TR" dirty="0">
                <a:latin typeface="Times New Roman" panose="02020603050405020304" pitchFamily="18" charset="0"/>
                <a:cs typeface="Times New Roman" panose="02020603050405020304" pitchFamily="18" charset="0"/>
              </a:rPr>
              <a:t>, crew members can track not only the quantity of food wasted but also the reasons behind it—whether it’s due to over-portioning, spoilage, or preparation errors. If a particular dish consistently results in leftovers, this data helps pinpoint the issue and provides a basis for making targeted changes.</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D6FDBAF-409E-AD81-73F4-618C4995D11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C3515B09-6A21-A3AC-242A-A6E161B56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B9253DF5-DBEE-E7E6-4549-B3650B3C3391}"/>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B75AA033-99C1-3591-D2F5-9E5750ECA124}"/>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A3FECCF5-1200-3B98-F442-3FF1930EFE1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2CDF2967-65AD-B54B-42E5-31EB58D2BD79}"/>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C682DBF4-6355-DC0B-7F24-03C5DE1A9885}"/>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05E6A71-C0D6-BC53-11CB-07BE54B2C50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CE58DE65-CF36-FDC6-B324-4FCAFB8A9414}"/>
              </a:ext>
            </a:extLst>
          </p:cNvPr>
          <p:cNvPicPr>
            <a:picLocks noChangeAspect="1"/>
          </p:cNvPicPr>
          <p:nvPr/>
        </p:nvPicPr>
        <p:blipFill>
          <a:blip r:embed="rId11"/>
          <a:stretch>
            <a:fillRect/>
          </a:stretch>
        </p:blipFill>
        <p:spPr>
          <a:xfrm>
            <a:off x="3762095" y="4122917"/>
            <a:ext cx="1869173" cy="1858178"/>
          </a:xfrm>
          <a:prstGeom prst="rect">
            <a:avLst/>
          </a:prstGeom>
        </p:spPr>
      </p:pic>
    </p:spTree>
    <p:extLst>
      <p:ext uri="{BB962C8B-B14F-4D97-AF65-F5344CB8AC3E}">
        <p14:creationId xmlns:p14="http://schemas.microsoft.com/office/powerpoint/2010/main" val="2038402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0CCF8-CBB6-1668-7ADA-F5DB692A7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0A24C-0A42-C05F-5D44-A7398E521F02}"/>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1602854-DAB1-E537-7B11-2B156ED14D0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AB657038-157A-AB4C-E04C-62948BB3B40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F5D17D2-40BE-E73A-DB01-E54DFB4532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4C8516B-7A57-C085-6F93-9318BDF47AE5}"/>
              </a:ext>
            </a:extLst>
          </p:cNvPr>
          <p:cNvSpPr txBox="1"/>
          <p:nvPr/>
        </p:nvSpPr>
        <p:spPr>
          <a:xfrm>
            <a:off x="417443" y="1494360"/>
            <a:ext cx="8326450" cy="2585323"/>
          </a:xfrm>
          <a:prstGeom prst="rect">
            <a:avLst/>
          </a:prstGeom>
          <a:noFill/>
        </p:spPr>
        <p:txBody>
          <a:bodyPr wrap="square" rtlCol="0">
            <a:spAutoFit/>
          </a:bodyPr>
          <a:lstStyle/>
          <a:p>
            <a:pPr>
              <a:buNone/>
            </a:pPr>
            <a:r>
              <a:rPr lang="tr-TR" sz="1800" b="1" dirty="0">
                <a:effectLst/>
                <a:latin typeface="Times New Roman" panose="02020603050405020304" pitchFamily="18" charset="0"/>
                <a:ea typeface="Times New Roman" panose="02020603050405020304" pitchFamily="18" charset="0"/>
              </a:rPr>
              <a:t>Reverse Logistics for Surplus or Unused Goods</a:t>
            </a:r>
            <a:br>
              <a:rPr lang="tr-TR" sz="1800" dirty="0">
                <a:effectLst/>
                <a:latin typeface="Times New Roman" panose="02020603050405020304" pitchFamily="18" charset="0"/>
                <a:ea typeface="Times New Roman" panose="02020603050405020304" pitchFamily="18" charset="0"/>
              </a:rPr>
            </a:br>
            <a:r>
              <a:rPr lang="tr-TR" sz="1800" b="1" dirty="0">
                <a:effectLst/>
                <a:latin typeface="Times New Roman" panose="02020603050405020304" pitchFamily="18" charset="0"/>
                <a:ea typeface="Times New Roman" panose="02020603050405020304" pitchFamily="18" charset="0"/>
              </a:rPr>
              <a:t>Reverse logistics</a:t>
            </a:r>
            <a:r>
              <a:rPr lang="tr-TR" sz="1800" dirty="0">
                <a:effectLst/>
                <a:latin typeface="Times New Roman" panose="02020603050405020304" pitchFamily="18" charset="0"/>
                <a:ea typeface="Times New Roman" panose="02020603050405020304" pitchFamily="18" charset="0"/>
              </a:rPr>
              <a:t> is an essential strategy in sustainable pantry management that focuses on handling surplus supplies responsibly instead of discarding them. This process involves returning, redistributing, or repurposing excess food and materials to minimize waste and maximize resource use.</a:t>
            </a:r>
            <a:endParaRPr lang="en-US" sz="2800" dirty="0">
              <a:effectLst/>
              <a:latin typeface="Times New Roman" panose="02020603050405020304" pitchFamily="18" charset="0"/>
              <a:ea typeface="Times New Roman" panose="02020603050405020304" pitchFamily="18" charset="0"/>
            </a:endParaRPr>
          </a:p>
          <a:p>
            <a:pPr>
              <a:buNone/>
            </a:pPr>
            <a:r>
              <a:rPr lang="tr-TR" sz="1800" dirty="0">
                <a:effectLst/>
                <a:latin typeface="Times New Roman" panose="02020603050405020304" pitchFamily="18" charset="0"/>
                <a:ea typeface="Times New Roman" panose="02020603050405020304" pitchFamily="18" charset="0"/>
              </a:rPr>
              <a:t>For example, after a voyage, sealed and non-expired dry goods—such as rice, canned foods, or pasta—that remain unused can be transferred to another vessel that may need them. This ensures that perfectly good supplies are put to use rather than thrown away, promoting efficiency across the fleet.</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0FECFCF3-6362-D659-7507-CA9F283CD751}"/>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54E0D649-E547-10AB-D48A-E006B0E488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03F3136B-6341-2541-DFF4-C25AAECCD93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2239A6D-822B-217E-1C90-979343D5E4F2}"/>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ABA7403-1187-8964-1B0A-7B8AC5C6131E}"/>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1CB7803-EA1A-6BDC-DE05-EDE61978C3F8}"/>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1DE65D9D-FE16-DAE1-2B84-654742E80053}"/>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FDA3E53B-A223-EEB0-2794-1EAA264D158E}"/>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22E4BAF5-0EDC-E3AB-A7FA-21E10DFA0D72}"/>
              </a:ext>
            </a:extLst>
          </p:cNvPr>
          <p:cNvPicPr>
            <a:picLocks noChangeAspect="1"/>
          </p:cNvPicPr>
          <p:nvPr/>
        </p:nvPicPr>
        <p:blipFill>
          <a:blip r:embed="rId11"/>
          <a:stretch>
            <a:fillRect/>
          </a:stretch>
        </p:blipFill>
        <p:spPr>
          <a:xfrm>
            <a:off x="3005137" y="4252724"/>
            <a:ext cx="3133725" cy="1457325"/>
          </a:xfrm>
          <a:prstGeom prst="rect">
            <a:avLst/>
          </a:prstGeom>
        </p:spPr>
      </p:pic>
    </p:spTree>
    <p:extLst>
      <p:ext uri="{BB962C8B-B14F-4D97-AF65-F5344CB8AC3E}">
        <p14:creationId xmlns:p14="http://schemas.microsoft.com/office/powerpoint/2010/main" val="3475940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DE1C0-4590-8BBC-35BA-7E7E2E8F3F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322E66-515F-816C-D5F0-4A12A057F61D}"/>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3940FFD-B056-05A1-3AFC-FFE107FA998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979C3CD-39AB-D910-1E0D-F1A2A582C66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495061F-16D8-F7C5-6089-81738DF366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B758452-B504-267A-030E-43B1B5D6E09A}"/>
              </a:ext>
            </a:extLst>
          </p:cNvPr>
          <p:cNvSpPr txBox="1"/>
          <p:nvPr/>
        </p:nvSpPr>
        <p:spPr>
          <a:xfrm>
            <a:off x="417443" y="1494360"/>
            <a:ext cx="8326450" cy="2862322"/>
          </a:xfrm>
          <a:prstGeom prst="rect">
            <a:avLst/>
          </a:prstGeom>
          <a:noFill/>
        </p:spPr>
        <p:txBody>
          <a:bodyPr wrap="square" rtlCol="0">
            <a:spAutoFit/>
          </a:bodyPr>
          <a:lstStyle/>
          <a:p>
            <a:pPr>
              <a:buNone/>
            </a:pPr>
            <a:r>
              <a:rPr lang="tr-TR" sz="1800" b="1" dirty="0">
                <a:effectLst/>
                <a:latin typeface="Times New Roman" panose="02020603050405020304" pitchFamily="18" charset="0"/>
                <a:ea typeface="Times New Roman" panose="02020603050405020304" pitchFamily="18" charset="0"/>
              </a:rPr>
              <a:t>Use of Leftovers Creatively</a:t>
            </a:r>
            <a:br>
              <a:rPr lang="tr-TR" sz="1800" dirty="0">
                <a:effectLst/>
                <a:latin typeface="Times New Roman" panose="02020603050405020304" pitchFamily="18" charset="0"/>
                <a:ea typeface="Times New Roman" panose="02020603050405020304" pitchFamily="18" charset="0"/>
              </a:rPr>
            </a:br>
            <a:r>
              <a:rPr lang="tr-TR" sz="1800" b="1" dirty="0">
                <a:effectLst/>
                <a:latin typeface="Times New Roman" panose="02020603050405020304" pitchFamily="18" charset="0"/>
                <a:ea typeface="Times New Roman" panose="02020603050405020304" pitchFamily="18" charset="0"/>
              </a:rPr>
              <a:t>Transforming leftovers into new meals</a:t>
            </a:r>
            <a:r>
              <a:rPr lang="tr-TR" sz="1800" dirty="0">
                <a:effectLst/>
                <a:latin typeface="Times New Roman" panose="02020603050405020304" pitchFamily="18" charset="0"/>
                <a:ea typeface="Times New Roman" panose="02020603050405020304" pitchFamily="18" charset="0"/>
              </a:rPr>
              <a:t> is an effective way to reduce food waste in the galley while maximizing the use of available ingredients. Instead of discarding edible food, leftovers can be creatively repurposed into fresh dishes, helping to stretch supplies and reduce disposal costs.</a:t>
            </a:r>
            <a:endParaRPr lang="en-US" sz="2800" dirty="0">
              <a:effectLst/>
              <a:latin typeface="Times New Roman" panose="02020603050405020304" pitchFamily="18" charset="0"/>
              <a:ea typeface="Times New Roman" panose="02020603050405020304" pitchFamily="18" charset="0"/>
            </a:endParaRPr>
          </a:p>
          <a:p>
            <a:pPr>
              <a:buNone/>
            </a:pPr>
            <a:r>
              <a:rPr lang="tr-TR" sz="1800" dirty="0">
                <a:effectLst/>
                <a:latin typeface="Times New Roman" panose="02020603050405020304" pitchFamily="18" charset="0"/>
                <a:ea typeface="Times New Roman" panose="02020603050405020304" pitchFamily="18" charset="0"/>
              </a:rPr>
              <a:t>For example, cooked vegetables from dinner can be safely reused the next day by incorporating them into soups, stews, or stir-fries. This not only prevents waste but also adds variety to the menu without requiring additional ingredients. A batch of roasted carrots and peppers could become a flavorful vegetable soup base or a hearty stir-fry mixed with fresh proteins and spices.</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98EEA99-F4BA-8866-61F0-CEAEEB0CA2B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D8D9521B-CAD0-ACCC-8CA2-1A774CB9FC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F5402D29-F747-B81C-B092-5F578A29E7D9}"/>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0567970F-0DA2-C45E-9E00-6DC02C91A927}"/>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38CC4986-3583-74EA-AE1C-F2DCC53D22D4}"/>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0FA924E8-A235-7E57-7F93-53B27E70C457}"/>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E26D8FA6-76AD-56B2-196D-25F2C9D6F9A0}"/>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069F3C82-6AF8-C880-751F-2ABC7CA86D24}"/>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36B374A7-41C6-6421-DC4F-E99C67D0F541}"/>
              </a:ext>
            </a:extLst>
          </p:cNvPr>
          <p:cNvPicPr>
            <a:picLocks noChangeAspect="1"/>
          </p:cNvPicPr>
          <p:nvPr/>
        </p:nvPicPr>
        <p:blipFill>
          <a:blip r:embed="rId11"/>
          <a:stretch>
            <a:fillRect/>
          </a:stretch>
        </p:blipFill>
        <p:spPr>
          <a:xfrm>
            <a:off x="4153439" y="4051321"/>
            <a:ext cx="2143125" cy="2143125"/>
          </a:xfrm>
          <a:prstGeom prst="rect">
            <a:avLst/>
          </a:prstGeom>
        </p:spPr>
      </p:pic>
    </p:spTree>
    <p:extLst>
      <p:ext uri="{BB962C8B-B14F-4D97-AF65-F5344CB8AC3E}">
        <p14:creationId xmlns:p14="http://schemas.microsoft.com/office/powerpoint/2010/main" val="3711463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3F2DC-F9C8-1667-3C37-0B98746DF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25464-46FA-B4C7-1310-0555F06780E5}"/>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PREVENTION of WASTE in </a:t>
            </a:r>
            <a:r>
              <a:rPr lang="tr-TR" sz="2400" b="1" dirty="0" err="1">
                <a:latin typeface="Times New Roman" panose="02020603050405020304" pitchFamily="18" charset="0"/>
                <a:cs typeface="Times New Roman" panose="02020603050405020304" pitchFamily="18" charset="0"/>
              </a:rPr>
              <a:t>the</a:t>
            </a:r>
            <a:r>
              <a:rPr lang="tr-TR" sz="2400" b="1" dirty="0">
                <a:latin typeface="Times New Roman" panose="02020603050405020304" pitchFamily="18" charset="0"/>
                <a:cs typeface="Times New Roman" panose="02020603050405020304" pitchFamily="18" charset="0"/>
              </a:rPr>
              <a:t>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5C540F3-E868-F24F-FF1E-5AF96948FD81}"/>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85478EE-6F51-2575-3884-B8E65D592BE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5FD711D-7BC0-20E1-F8E1-33F520B1151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E284699-3FE8-A24E-57EF-ACA16EBFB927}"/>
              </a:ext>
            </a:extLst>
          </p:cNvPr>
          <p:cNvSpPr txBox="1"/>
          <p:nvPr/>
        </p:nvSpPr>
        <p:spPr>
          <a:xfrm>
            <a:off x="417443" y="1494360"/>
            <a:ext cx="8326450" cy="1779974"/>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Proper Labeling and Rotation</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Clear labeling with receipt and expiry dates supports correct stock rotation and usage order. Using color-coded stickers or barcode systems, the pantry staff can ensure that older items are used before newer ones, reducing the likelihood of accidental waste.</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en-US" sz="1800" dirty="0">
                <a:effectLst/>
                <a:latin typeface="Times New Roman" panose="02020603050405020304" pitchFamily="18" charset="0"/>
                <a:ea typeface="Times New Roman" panose="02020603050405020304" pitchFamily="18" charset="0"/>
              </a:rPr>
              <a:t>By implementing these strategies, ships can significantly reduce pantry waste, improve operational efficiency, and meet sustainability and compliance goals effectively.</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5509F4F2-788A-4701-FDE5-9135ABCD8F8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03AF4CB3-4CA7-F5D9-5A6A-7FA62E6D17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BE295DA-4980-70E6-1D85-54DEC15EB877}"/>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5EB11B8-A9C7-E733-FF73-0AB7F31D100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AE9CA415-95B1-844B-1D91-2B5C1E07175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71DE5393-3853-2E44-4FBE-A3D2B0F33CBF}"/>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D8D5E1C2-2004-366E-E891-BFE2D4AEA035}"/>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5095CDAE-A35F-64C5-E3F0-4BC06C8CF0B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2C0C7CFB-84E1-E8BE-5435-44436C7C368C}"/>
              </a:ext>
            </a:extLst>
          </p:cNvPr>
          <p:cNvPicPr>
            <a:picLocks noChangeAspect="1"/>
          </p:cNvPicPr>
          <p:nvPr/>
        </p:nvPicPr>
        <p:blipFill>
          <a:blip r:embed="rId11"/>
          <a:stretch>
            <a:fillRect/>
          </a:stretch>
        </p:blipFill>
        <p:spPr>
          <a:xfrm>
            <a:off x="3143250" y="3643844"/>
            <a:ext cx="2857500" cy="1600200"/>
          </a:xfrm>
          <a:prstGeom prst="rect">
            <a:avLst/>
          </a:prstGeom>
        </p:spPr>
      </p:pic>
    </p:spTree>
    <p:extLst>
      <p:ext uri="{BB962C8B-B14F-4D97-AF65-F5344CB8AC3E}">
        <p14:creationId xmlns:p14="http://schemas.microsoft.com/office/powerpoint/2010/main" val="1400594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8E165-AD39-E640-F773-7FE8E5137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402D02-8F04-71B4-1D4C-B533A61AF5ED}"/>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REFERENCES</a:t>
            </a:r>
          </a:p>
        </p:txBody>
      </p:sp>
      <p:grpSp>
        <p:nvGrpSpPr>
          <p:cNvPr id="4" name="Group 3">
            <a:extLst>
              <a:ext uri="{FF2B5EF4-FFF2-40B4-BE49-F238E27FC236}">
                <a16:creationId xmlns:a16="http://schemas.microsoft.com/office/drawing/2014/main" id="{2B250E3D-E483-71C2-DF3A-F2023438066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821413B-AB5F-5046-5035-90C18AE395B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5CE63C5-6DA4-7B35-8DA5-3A32C4BD88E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0FEC30F-DFBE-E2D6-F531-00E389475B86}"/>
              </a:ext>
            </a:extLst>
          </p:cNvPr>
          <p:cNvSpPr txBox="1"/>
          <p:nvPr/>
        </p:nvSpPr>
        <p:spPr>
          <a:xfrm>
            <a:off x="417443" y="1494360"/>
            <a:ext cx="8326450" cy="4760278"/>
          </a:xfrm>
          <a:prstGeom prst="rect">
            <a:avLst/>
          </a:prstGeom>
          <a:noFill/>
        </p:spPr>
        <p:txBody>
          <a:bodyPr wrap="square" rtlCol="0">
            <a:spAutoFit/>
          </a:bodyPr>
          <a:lstStyle/>
          <a:p>
            <a:pPr marL="342900" lvl="0" indent="-342900" algn="l">
              <a:spcBef>
                <a:spcPts val="400"/>
              </a:spcBef>
              <a:spcAft>
                <a:spcPts val="400"/>
              </a:spcAft>
              <a:buFont typeface="+mj-lt"/>
              <a:buAutoNum type="arabicPeriod"/>
              <a:tabLst>
                <a:tab pos="811530" algn="l"/>
              </a:tabLst>
            </a:pPr>
            <a:r>
              <a:rPr lang="en-US" dirty="0">
                <a:effectLst/>
                <a:latin typeface="Times New Roman" panose="02020603050405020304" pitchFamily="18" charset="0"/>
                <a:ea typeface="Times New Roman" panose="02020603050405020304" pitchFamily="18" charset="0"/>
              </a:rPr>
              <a:t>Ling-Chin, J., &amp; Roskilly, A. P. (2016). Investigating a conventional and retrofit power plant on-board a Roll-on/Roll-off cargo ship from a sustainability perspective–A life cycle assessment case study. Energy Conversion and Management, 117, 305-318.</a:t>
            </a:r>
            <a:endParaRPr lang="en-US"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mj-lt"/>
              <a:buAutoNum type="arabicPeriod"/>
              <a:tabLst>
                <a:tab pos="811530" algn="l"/>
              </a:tabLst>
            </a:pPr>
            <a:r>
              <a:rPr lang="en-US" dirty="0">
                <a:effectLst/>
                <a:latin typeface="Times New Roman" panose="02020603050405020304" pitchFamily="18" charset="0"/>
                <a:ea typeface="Times New Roman" panose="02020603050405020304" pitchFamily="18" charset="0"/>
              </a:rPr>
              <a:t>Di Micco, S., Silvestri, L., Forcina, A., &amp; Minutillo, M. (2025). Sustainability for ship operations in seaport areas: Technical solutions and environmental assessment. Science of The Total Environment, 962, 178377.</a:t>
            </a:r>
            <a:endParaRPr lang="en-US"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mj-lt"/>
              <a:buAutoNum type="arabicPeriod"/>
              <a:tabLst>
                <a:tab pos="811530" algn="l"/>
              </a:tabLst>
            </a:pPr>
            <a:r>
              <a:rPr lang="en-US" dirty="0">
                <a:effectLst/>
                <a:latin typeface="Times New Roman" panose="02020603050405020304" pitchFamily="18" charset="0"/>
                <a:ea typeface="Times New Roman" panose="02020603050405020304" pitchFamily="18" charset="0"/>
              </a:rPr>
              <a:t> Dewan, M. H., &amp; Godina, R. (2024). Sailing towards sustainability: how seafarers embrace new work cultures for energy efficient ship operations in the maritime industry. Procedia Computer Science, 232, 1930-1943.</a:t>
            </a:r>
            <a:endParaRPr lang="en-US"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mj-lt"/>
              <a:buAutoNum type="arabicPeriod"/>
              <a:tabLst>
                <a:tab pos="811530" algn="l"/>
              </a:tabLst>
            </a:pPr>
            <a:r>
              <a:rPr lang="en-US" dirty="0">
                <a:effectLst/>
                <a:latin typeface="Times New Roman" panose="02020603050405020304" pitchFamily="18" charset="0"/>
                <a:ea typeface="Times New Roman" panose="02020603050405020304" pitchFamily="18" charset="0"/>
              </a:rPr>
              <a:t>Labuschagne, T. (2022). Innovative Galley Management for Sustainability in Luxury Yachting. Luxury Yachting: Perspectives on Tourism, Practice and Context, 121-133.</a:t>
            </a:r>
          </a:p>
          <a:p>
            <a:pPr marL="342900" lvl="0" indent="-342900" algn="l">
              <a:spcBef>
                <a:spcPts val="400"/>
              </a:spcBef>
              <a:spcAft>
                <a:spcPts val="400"/>
              </a:spcAft>
              <a:buFont typeface="+mj-lt"/>
              <a:buAutoNum type="arabicPeriod"/>
              <a:tabLst>
                <a:tab pos="811530" algn="l"/>
              </a:tabLst>
            </a:pPr>
            <a:r>
              <a:rPr lang="en-US" sz="1800" dirty="0">
                <a:effectLst/>
                <a:latin typeface="Times New Roman" panose="02020603050405020304" pitchFamily="18" charset="0"/>
                <a:ea typeface="Times New Roman" panose="02020603050405020304" pitchFamily="18" charset="0"/>
              </a:rPr>
              <a:t>Labuschagne, T. (2022). Innovative Galley Management for Sustainability in Luxury Yachting. Luxury Yachting: Perspectives on Tourism, Practice and Context, 121-133.</a:t>
            </a:r>
            <a:endParaRPr lang="en-US"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mj-lt"/>
              <a:buAutoNum type="arabicPeriod"/>
              <a:tabLst>
                <a:tab pos="811530" algn="l"/>
              </a:tabLst>
            </a:pPr>
            <a:endParaRPr lang="en-US"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040927EF-12DA-A498-31A7-A38240D42E5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8B1A2CEA-475B-07E2-5803-98486B47DC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DC3AAEEE-A9A2-7537-81BA-C89E60743033}"/>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D447DF8A-A5CC-FD3A-BBC0-CC536974EF62}"/>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19282E23-0A86-2582-4DEB-F9778BA5CDF0}"/>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A1494B72-CA90-01AA-467F-B04BBB7D28CD}"/>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C216986E-02C5-668C-6D70-A861EF5ECEF9}"/>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37565216-C1D4-B81E-2F75-0222E551584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427760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DF0A-6FC4-2C87-F933-E83C1D485E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D86783-BEAA-3F99-FA78-4AAAED646919}"/>
              </a:ext>
            </a:extLst>
          </p:cNvPr>
          <p:cNvSpPr>
            <a:spLocks noGrp="1"/>
          </p:cNvSpPr>
          <p:nvPr>
            <p:ph type="title"/>
          </p:nvPr>
        </p:nvSpPr>
        <p:spPr>
          <a:xfrm>
            <a:off x="639479" y="1043090"/>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REFERENCES</a:t>
            </a:r>
          </a:p>
        </p:txBody>
      </p:sp>
      <p:grpSp>
        <p:nvGrpSpPr>
          <p:cNvPr id="4" name="Group 3">
            <a:extLst>
              <a:ext uri="{FF2B5EF4-FFF2-40B4-BE49-F238E27FC236}">
                <a16:creationId xmlns:a16="http://schemas.microsoft.com/office/drawing/2014/main" id="{8169E2BF-910D-6DCB-4C96-295C1CE367C5}"/>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FB9FBD5A-0032-3A92-DE97-AD9315C09CC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0FAAFBC-7BB4-E34B-A24D-14C0E66FB1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7B28A67-6E69-8777-5A85-07CACFC44BD3}"/>
              </a:ext>
            </a:extLst>
          </p:cNvPr>
          <p:cNvSpPr txBox="1"/>
          <p:nvPr/>
        </p:nvSpPr>
        <p:spPr>
          <a:xfrm>
            <a:off x="417443" y="1494360"/>
            <a:ext cx="8326450" cy="2390398"/>
          </a:xfrm>
          <a:prstGeom prst="rect">
            <a:avLst/>
          </a:prstGeom>
          <a:noFill/>
        </p:spPr>
        <p:txBody>
          <a:bodyPr wrap="square" rtlCol="0">
            <a:spAutoFit/>
          </a:bodyPr>
          <a:lstStyle/>
          <a:p>
            <a:pPr lvl="0" algn="l">
              <a:spcBef>
                <a:spcPts val="400"/>
              </a:spcBef>
              <a:spcAft>
                <a:spcPts val="400"/>
              </a:spcAft>
              <a:tabLst>
                <a:tab pos="811530" algn="l"/>
              </a:tabLst>
            </a:pPr>
            <a:r>
              <a:rPr lang="en-US" dirty="0">
                <a:latin typeface="Times New Roman" panose="02020603050405020304" pitchFamily="18" charset="0"/>
                <a:ea typeface="Times New Roman" panose="02020603050405020304" pitchFamily="18" charset="0"/>
              </a:rPr>
              <a:t>6</a:t>
            </a:r>
            <a:r>
              <a:rPr lang="en-US" sz="1800" dirty="0">
                <a:effectLst/>
                <a:latin typeface="Times New Roman" panose="02020603050405020304" pitchFamily="18" charset="0"/>
                <a:ea typeface="Times New Roman" panose="02020603050405020304" pitchFamily="18" charset="0"/>
              </a:rPr>
              <a:t>. Neumann, F. (2019). Nutritional status, dietary intake and factors influencing the eating behavior of seafarers  working on merchant vessels: results from the “e-healthy ship” cross-sectional study (Doctoral dissertation,  Hochschule für </a:t>
            </a:r>
            <a:r>
              <a:rPr lang="en-US" sz="1800" dirty="0" err="1">
                <a:effectLst/>
                <a:latin typeface="Times New Roman" panose="02020603050405020304" pitchFamily="18" charset="0"/>
                <a:ea typeface="Times New Roman" panose="02020603050405020304" pitchFamily="18" charset="0"/>
              </a:rPr>
              <a:t>angewandte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Wissenschaften</a:t>
            </a:r>
            <a:r>
              <a:rPr lang="en-US" sz="1800" dirty="0">
                <a:effectLst/>
                <a:latin typeface="Times New Roman" panose="02020603050405020304" pitchFamily="18" charset="0"/>
                <a:ea typeface="Times New Roman" panose="02020603050405020304" pitchFamily="18" charset="0"/>
              </a:rPr>
              <a:t> Hamburg).</a:t>
            </a:r>
            <a:endParaRPr lang="en-US" sz="1800" dirty="0">
              <a:effectLst/>
              <a:latin typeface="Times New Roman" panose="02020603050405020304" pitchFamily="18" charset="0"/>
              <a:ea typeface="Arial" panose="020B0604020202020204" pitchFamily="34" charset="0"/>
            </a:endParaRPr>
          </a:p>
          <a:p>
            <a:pPr lvl="0" algn="l">
              <a:spcBef>
                <a:spcPts val="400"/>
              </a:spcBef>
              <a:spcAft>
                <a:spcPts val="400"/>
              </a:spcAft>
              <a:tabLst>
                <a:tab pos="811530" algn="l"/>
              </a:tabLst>
            </a:pPr>
            <a:r>
              <a:rPr lang="en-US" dirty="0">
                <a:latin typeface="Times New Roman" panose="02020603050405020304" pitchFamily="18" charset="0"/>
                <a:ea typeface="Times New Roman" panose="02020603050405020304" pitchFamily="18" charset="0"/>
              </a:rPr>
              <a:t>7</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Akamangwa</a:t>
            </a:r>
            <a:r>
              <a:rPr lang="en-US" sz="1800" dirty="0">
                <a:effectLst/>
                <a:latin typeface="Times New Roman" panose="02020603050405020304" pitchFamily="18" charset="0"/>
                <a:ea typeface="Times New Roman" panose="02020603050405020304" pitchFamily="18" charset="0"/>
              </a:rPr>
              <a:t>, N. (2021). Environmental management at sea: What being ‘</a:t>
            </a:r>
            <a:r>
              <a:rPr lang="en-US" sz="1800" dirty="0" err="1">
                <a:effectLst/>
                <a:latin typeface="Times New Roman" panose="02020603050405020304" pitchFamily="18" charset="0"/>
                <a:ea typeface="Times New Roman" panose="02020603050405020304" pitchFamily="18" charset="0"/>
              </a:rPr>
              <a:t>green’means</a:t>
            </a:r>
            <a:r>
              <a:rPr lang="en-US" sz="1800" dirty="0">
                <a:effectLst/>
                <a:latin typeface="Times New Roman" panose="02020603050405020304" pitchFamily="18" charset="0"/>
                <a:ea typeface="Times New Roman" panose="02020603050405020304" pitchFamily="18" charset="0"/>
              </a:rPr>
              <a:t> for seafarers. The World of the Seafarer, 113</a:t>
            </a:r>
            <a:r>
              <a:rPr lang="en-US" sz="2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Font typeface="+mj-lt"/>
              <a:buAutoNum type="arabicPeriod"/>
              <a:tabLst>
                <a:tab pos="811530" algn="l"/>
              </a:tabLst>
            </a:pPr>
            <a:endParaRPr lang="en-US"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3A99E3AF-E86B-5F74-752B-637C48CA73E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5C8301EE-FA9D-9F97-7934-2D39DF1BC8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C0D037DF-A4C4-282A-5EAF-BBF7BBD23299}"/>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DBD055B-30F3-A5B2-4A2C-DE6AEED9006A}"/>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C5D149EC-A5F7-A8C9-30AA-A24217632B5B}"/>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E166B353-9086-4B0E-0E04-60C4F06909C6}"/>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7CE08ECE-923E-65BE-1C5E-F04D1CD93B87}"/>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19CAB354-BC15-4671-16F3-1D3732A0804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354051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52034-38FA-DDB3-0AB1-D23376128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62D77-DC05-807B-D875-DA14E547B045}"/>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IMPORTANCE of SUSTAINABILITY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2B02421-C31E-316E-9797-45372B82CA19}"/>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0A9F28CF-A789-F83E-3AB8-9B44ADA6C9E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1910716-477E-CA7F-6946-55D5927B15E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C41E063-6074-58E0-B38F-D675487AECAD}"/>
              </a:ext>
            </a:extLst>
          </p:cNvPr>
          <p:cNvSpPr txBox="1"/>
          <p:nvPr/>
        </p:nvSpPr>
        <p:spPr>
          <a:xfrm>
            <a:off x="364672" y="1614303"/>
            <a:ext cx="8322128" cy="3441968"/>
          </a:xfrm>
          <a:prstGeom prst="rect">
            <a:avLst/>
          </a:prstGeom>
          <a:noFill/>
        </p:spPr>
        <p:txBody>
          <a:bodyPr wrap="square" rtlCol="0">
            <a:spAutoFit/>
          </a:bodyPr>
          <a:lstStyle/>
          <a:p>
            <a:pPr algn="just">
              <a:spcAft>
                <a:spcPts val="200"/>
              </a:spcAft>
            </a:pPr>
            <a:r>
              <a:rPr lang="tr-TR" dirty="0" err="1">
                <a:latin typeface="Times New Roman" panose="02020603050405020304" pitchFamily="18" charset="0"/>
                <a:ea typeface="Arial" panose="020B0604020202020204" pitchFamily="34" charset="0"/>
              </a:rPr>
              <a:t>S</a:t>
            </a:r>
            <a:r>
              <a:rPr lang="tr-TR" sz="1800" dirty="0" err="1">
                <a:effectLst/>
                <a:latin typeface="Times New Roman" panose="02020603050405020304" pitchFamily="18" charset="0"/>
                <a:ea typeface="Arial" panose="020B0604020202020204" pitchFamily="34" charset="0"/>
              </a:rPr>
              <a:t>ignificant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amounts</a:t>
            </a:r>
            <a:r>
              <a:rPr lang="tr-TR" sz="1800" dirty="0">
                <a:effectLst/>
                <a:latin typeface="Times New Roman" panose="02020603050405020304" pitchFamily="18" charset="0"/>
                <a:ea typeface="Arial" panose="020B0604020202020204" pitchFamily="34" charset="0"/>
              </a:rPr>
              <a:t> of </a:t>
            </a:r>
            <a:r>
              <a:rPr lang="tr-TR" sz="1800" dirty="0" err="1">
                <a:effectLst/>
                <a:latin typeface="Times New Roman" panose="02020603050405020304" pitchFamily="18" charset="0"/>
                <a:ea typeface="Arial" panose="020B0604020202020204" pitchFamily="34" charset="0"/>
              </a:rPr>
              <a:t>energy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water</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raw</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materials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daily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Globally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system</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accounts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nearly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one-third</a:t>
            </a:r>
            <a:r>
              <a:rPr lang="tr-TR" sz="1800" dirty="0">
                <a:effectLst/>
                <a:latin typeface="Times New Roman" panose="02020603050405020304" pitchFamily="18" charset="0"/>
                <a:ea typeface="Arial" panose="020B0604020202020204" pitchFamily="34" charset="0"/>
              </a:rPr>
              <a:t> of </a:t>
            </a:r>
            <a:r>
              <a:rPr lang="tr-TR" sz="1800" dirty="0" err="1">
                <a:effectLst/>
                <a:latin typeface="Times New Roman" panose="02020603050405020304" pitchFamily="18" charset="0"/>
                <a:ea typeface="Arial" panose="020B0604020202020204" pitchFamily="34" charset="0"/>
              </a:rPr>
              <a:t>all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greenhouse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gas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emissions</a:t>
            </a:r>
            <a:r>
              <a:rPr lang="tr-TR" sz="1800" dirty="0">
                <a:effectLst/>
                <a:latin typeface="Times New Roman" panose="02020603050405020304" pitchFamily="18" charset="0"/>
                <a:ea typeface="Arial" panose="020B0604020202020204" pitchFamily="34" charset="0"/>
              </a:rPr>
              <a:t>, and a </a:t>
            </a:r>
            <a:r>
              <a:rPr lang="tr-TR" sz="1800" dirty="0" err="1">
                <a:effectLst/>
                <a:latin typeface="Times New Roman" panose="02020603050405020304" pitchFamily="18" charset="0"/>
                <a:ea typeface="Arial" panose="020B0604020202020204" pitchFamily="34" charset="0"/>
              </a:rPr>
              <a:t>large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portion</a:t>
            </a:r>
            <a:r>
              <a:rPr lang="tr-TR" sz="1800" dirty="0">
                <a:effectLst/>
                <a:latin typeface="Times New Roman" panose="02020603050405020304" pitchFamily="18" charset="0"/>
                <a:ea typeface="Arial" panose="020B0604020202020204" pitchFamily="34" charset="0"/>
              </a:rPr>
              <a:t> of </a:t>
            </a:r>
            <a:r>
              <a:rPr lang="tr-TR" sz="1800" dirty="0" err="1">
                <a:effectLst/>
                <a:latin typeface="Times New Roman" panose="02020603050405020304" pitchFamily="18" charset="0"/>
                <a:ea typeface="Arial" panose="020B0604020202020204" pitchFamily="34" charset="0"/>
              </a:rPr>
              <a:t>this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impact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comes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from</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inefficient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practices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Kitchens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generate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substantial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through</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uneaten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packaging</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excess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energy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from</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appliances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If</a:t>
            </a:r>
            <a:r>
              <a:rPr lang="tr-TR" sz="1800" dirty="0">
                <a:effectLst/>
                <a:latin typeface="Times New Roman" panose="02020603050405020304" pitchFamily="18" charset="0"/>
                <a:ea typeface="Arial" panose="020B0604020202020204" pitchFamily="34" charset="0"/>
              </a:rPr>
              <a:t> not </a:t>
            </a:r>
            <a:r>
              <a:rPr lang="tr-TR" sz="1800" dirty="0" err="1">
                <a:effectLst/>
                <a:latin typeface="Times New Roman" panose="02020603050405020304" pitchFamily="18" charset="0"/>
                <a:ea typeface="Arial" panose="020B0604020202020204" pitchFamily="34" charset="0"/>
              </a:rPr>
              <a:t>managed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properly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these</a:t>
            </a:r>
            <a:r>
              <a:rPr lang="tr-TR" sz="1800" dirty="0">
                <a:effectLst/>
                <a:latin typeface="Times New Roman" panose="02020603050405020304" pitchFamily="18" charset="0"/>
                <a:ea typeface="Arial" panose="020B0604020202020204" pitchFamily="34" charset="0"/>
              </a:rPr>
              <a:t> can </a:t>
            </a:r>
            <a:r>
              <a:rPr lang="tr-TR" sz="1800" dirty="0" err="1">
                <a:effectLst/>
                <a:latin typeface="Times New Roman" panose="02020603050405020304" pitchFamily="18" charset="0"/>
                <a:ea typeface="Arial" panose="020B0604020202020204" pitchFamily="34" charset="0"/>
              </a:rPr>
              <a:t>contribute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environmental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pollution</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unnecessary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economic</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costs</a:t>
            </a:r>
            <a:r>
              <a:rPr lang="tr-TR" sz="1800" dirty="0">
                <a:effectLst/>
                <a:latin typeface="Times New Roman" panose="02020603050405020304" pitchFamily="18" charset="0"/>
                <a:ea typeface="Arial" panose="020B0604020202020204" pitchFamily="34" charset="0"/>
              </a:rPr>
              <a:t>.</a:t>
            </a:r>
          </a:p>
          <a:p>
            <a:pPr algn="just"/>
            <a:r>
              <a:rPr lang="tr-TR" sz="1800" dirty="0" err="1">
                <a:effectLst/>
                <a:latin typeface="Times New Roman" panose="02020603050405020304" pitchFamily="18" charset="0"/>
                <a:ea typeface="Arial" panose="020B0604020202020204" pitchFamily="34" charset="0"/>
              </a:rPr>
              <a:t>Sustainability</a:t>
            </a:r>
            <a:r>
              <a:rPr lang="tr-TR" sz="1800" dirty="0">
                <a:effectLst/>
                <a:latin typeface="Times New Roman" panose="02020603050405020304" pitchFamily="18" charset="0"/>
                <a:ea typeface="Arial" panose="020B0604020202020204" pitchFamily="34" charset="0"/>
              </a:rPr>
              <a:t> in </a:t>
            </a:r>
            <a:r>
              <a:rPr lang="tr-TR" sz="1800" dirty="0" err="1">
                <a:effectLst/>
                <a:latin typeface="Times New Roman" panose="02020603050405020304" pitchFamily="18" charset="0"/>
                <a:ea typeface="Arial" panose="020B0604020202020204" pitchFamily="34" charset="0"/>
              </a:rPr>
              <a:t>the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kitchen</a:t>
            </a:r>
            <a:r>
              <a:rPr lang="tr-TR" sz="1800" dirty="0">
                <a:effectLst/>
                <a:latin typeface="Times New Roman" panose="02020603050405020304" pitchFamily="18" charset="0"/>
                <a:ea typeface="Arial" panose="020B0604020202020204" pitchFamily="34" charset="0"/>
              </a:rPr>
              <a:t> is not </a:t>
            </a:r>
            <a:r>
              <a:rPr lang="tr-TR" sz="1800" dirty="0" err="1">
                <a:effectLst/>
                <a:latin typeface="Times New Roman" panose="02020603050405020304" pitchFamily="18" charset="0"/>
                <a:ea typeface="Arial" panose="020B0604020202020204" pitchFamily="34" charset="0"/>
              </a:rPr>
              <a:t>just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about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protecting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a:t>
            </a:r>
            <a:r>
              <a:rPr lang="tr-TR" sz="1800" dirty="0">
                <a:effectLst/>
                <a:latin typeface="Times New Roman" panose="02020603050405020304" pitchFamily="18" charset="0"/>
                <a:ea typeface="Arial" panose="020B0604020202020204" pitchFamily="34" charset="0"/>
              </a:rPr>
              <a:t> planet—it is </a:t>
            </a:r>
            <a:r>
              <a:rPr lang="tr-TR" sz="1800" dirty="0" err="1">
                <a:effectLst/>
                <a:latin typeface="Times New Roman" panose="02020603050405020304" pitchFamily="18" charset="0"/>
                <a:ea typeface="Arial" panose="020B0604020202020204" pitchFamily="34" charset="0"/>
              </a:rPr>
              <a:t>also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about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promoting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security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improving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health</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fostering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ethical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consumption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When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kitchens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source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ingredients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responsibly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reduce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use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energy-efficient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methods</a:t>
            </a:r>
            <a:r>
              <a:rPr lang="tr-TR" sz="1800" dirty="0">
                <a:effectLst/>
                <a:latin typeface="Times New Roman" panose="02020603050405020304" pitchFamily="18" charset="0"/>
                <a:ea typeface="Arial" panose="020B0604020202020204" pitchFamily="34" charset="0"/>
              </a:rPr>
              <a:t>, they </a:t>
            </a:r>
            <a:r>
              <a:rPr lang="tr-TR" sz="1800" dirty="0" err="1">
                <a:effectLst/>
                <a:latin typeface="Times New Roman" panose="02020603050405020304" pitchFamily="18" charset="0"/>
                <a:ea typeface="Arial" panose="020B0604020202020204" pitchFamily="34" charset="0"/>
              </a:rPr>
              <a:t>support</a:t>
            </a:r>
            <a:r>
              <a:rPr lang="tr-TR" sz="1800" dirty="0">
                <a:effectLst/>
                <a:latin typeface="Times New Roman" panose="02020603050405020304" pitchFamily="18" charset="0"/>
                <a:ea typeface="Arial" panose="020B0604020202020204" pitchFamily="34" charset="0"/>
              </a:rPr>
              <a:t> a </a:t>
            </a:r>
            <a:r>
              <a:rPr lang="tr-TR" sz="1800" dirty="0" err="1">
                <a:effectLst/>
                <a:latin typeface="Times New Roman" panose="02020603050405020304" pitchFamily="18" charset="0"/>
                <a:ea typeface="Arial" panose="020B0604020202020204" pitchFamily="34" charset="0"/>
              </a:rPr>
              <a:t>more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resilient</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fair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system</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commercial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settings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such</a:t>
            </a:r>
            <a:r>
              <a:rPr lang="tr-TR" sz="1800" dirty="0">
                <a:effectLst/>
                <a:latin typeface="Times New Roman" panose="02020603050405020304" pitchFamily="18" charset="0"/>
                <a:ea typeface="Arial" panose="020B0604020202020204" pitchFamily="34" charset="0"/>
              </a:rPr>
              <a:t> as </a:t>
            </a:r>
            <a:r>
              <a:rPr lang="tr-TR" sz="1800" dirty="0" err="1">
                <a:effectLst/>
                <a:latin typeface="Times New Roman" panose="02020603050405020304" pitchFamily="18" charset="0"/>
                <a:ea typeface="Arial" panose="020B0604020202020204" pitchFamily="34" charset="0"/>
              </a:rPr>
              <a:t>galleys</a:t>
            </a:r>
            <a:r>
              <a:rPr lang="tr-TR" sz="1800" dirty="0">
                <a:effectLst/>
                <a:latin typeface="Times New Roman" panose="02020603050405020304" pitchFamily="18" charset="0"/>
                <a:ea typeface="Arial" panose="020B0604020202020204" pitchFamily="34" charset="0"/>
              </a:rPr>
              <a:t> on </a:t>
            </a:r>
            <a:r>
              <a:rPr lang="tr-TR" sz="1800" dirty="0" err="1">
                <a:effectLst/>
                <a:latin typeface="Times New Roman" panose="02020603050405020304" pitchFamily="18" charset="0"/>
                <a:ea typeface="Arial" panose="020B0604020202020204" pitchFamily="34" charset="0"/>
              </a:rPr>
              <a:t>ships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these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sustainable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practices</a:t>
            </a:r>
            <a:r>
              <a:rPr lang="tr-TR" sz="1800" dirty="0">
                <a:effectLst/>
                <a:latin typeface="Times New Roman" panose="02020603050405020304" pitchFamily="18" charset="0"/>
                <a:ea typeface="Arial" panose="020B0604020202020204" pitchFamily="34" charset="0"/>
              </a:rPr>
              <a:t> can </a:t>
            </a:r>
            <a:r>
              <a:rPr lang="tr-TR" sz="1800" dirty="0" err="1">
                <a:effectLst/>
                <a:latin typeface="Times New Roman" panose="02020603050405020304" pitchFamily="18" charset="0"/>
                <a:ea typeface="Arial" panose="020B0604020202020204" pitchFamily="34" charset="0"/>
              </a:rPr>
              <a:t>also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contribute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regulatory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compliance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cost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savings</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improved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crew</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welfare</a:t>
            </a:r>
            <a:endParaRPr lang="en-US" dirty="0"/>
          </a:p>
        </p:txBody>
      </p:sp>
      <p:sp>
        <p:nvSpPr>
          <p:cNvPr id="3" name="Rectangle 2">
            <a:extLst>
              <a:ext uri="{FF2B5EF4-FFF2-40B4-BE49-F238E27FC236}">
                <a16:creationId xmlns:a16="http://schemas.microsoft.com/office/drawing/2014/main" id="{4F0376D9-7080-AD33-5196-AEE3529BC86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13E77306-7AEF-6B36-F85F-D12C4106AA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076718B1-9615-1F6A-7B2C-23672ABA66CF}"/>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EC34CCC4-6781-D238-C493-9D8C26C626B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26E7948A-4639-329D-21DD-97C5C98F0EAD}"/>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DB2D1B3A-BE12-0516-2BE1-FD1A91E06B07}"/>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57479514-EEE3-FF99-46BF-ADDBE4ACEC0E}"/>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92AECA78-5BED-9703-5D9D-35127DF52571}"/>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58079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D2C15-542A-EDA6-0F93-A326CF1C4D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CC854-CF25-C7A7-5AB5-96B8ADCD6E7A}"/>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IMPORTANCE of SUSTAINABILITY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5A76ADB-AF84-36BC-BA8D-14A44464A15C}"/>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42784A6E-6D72-E18C-7B28-4A5AF471E06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F4CD1C0-07F6-AB22-95F7-AD88BDDC524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1406672-70FC-A954-0CE2-E21DF5858F76}"/>
              </a:ext>
            </a:extLst>
          </p:cNvPr>
          <p:cNvSpPr txBox="1"/>
          <p:nvPr/>
        </p:nvSpPr>
        <p:spPr>
          <a:xfrm>
            <a:off x="364672" y="1614303"/>
            <a:ext cx="8322128" cy="2636619"/>
          </a:xfrm>
          <a:prstGeom prst="rect">
            <a:avLst/>
          </a:prstGeom>
          <a:noFill/>
        </p:spPr>
        <p:txBody>
          <a:bodyPr wrap="square" rtlCol="0">
            <a:spAutoFit/>
          </a:bodyPr>
          <a:lstStyle/>
          <a:p>
            <a:pPr algn="just">
              <a:spcAft>
                <a:spcPts val="200"/>
              </a:spcAft>
            </a:pPr>
            <a:r>
              <a:rPr lang="tr-TR" sz="1800" dirty="0">
                <a:effectLst/>
                <a:latin typeface="Times New Roman" panose="02020603050405020304" pitchFamily="18" charset="0"/>
                <a:ea typeface="Arial" panose="020B0604020202020204" pitchFamily="34" charset="0"/>
              </a:rPr>
              <a:t>Sustainability in the kitchen begins with conscious choices at every stage of the food cycle—planning, purchasing, storing, cooking, and disposing.</a:t>
            </a:r>
            <a:endParaRPr lang="en-US" sz="1800" dirty="0">
              <a:effectLst/>
              <a:latin typeface="Times New Roman" panose="02020603050405020304" pitchFamily="18" charset="0"/>
              <a:ea typeface="Arial" panose="020B0604020202020204" pitchFamily="34" charset="0"/>
            </a:endParaRPr>
          </a:p>
          <a:p>
            <a:pPr algn="just">
              <a:spcAft>
                <a:spcPts val="200"/>
              </a:spcAft>
            </a:pPr>
            <a:r>
              <a:rPr lang="tr-TR" sz="1800" b="1" dirty="0">
                <a:effectLst/>
                <a:latin typeface="Times New Roman" panose="02020603050405020304" pitchFamily="18" charset="0"/>
                <a:ea typeface="Arial" panose="020B0604020202020204" pitchFamily="34" charset="0"/>
              </a:rPr>
              <a:t>Smart Planning and Purchasing</a:t>
            </a:r>
          </a:p>
          <a:p>
            <a:pPr algn="just">
              <a:spcAft>
                <a:spcPts val="200"/>
              </a:spcAft>
            </a:pPr>
            <a:r>
              <a:rPr lang="tr-TR" sz="1800" dirty="0" err="1">
                <a:effectLst/>
                <a:latin typeface="Times New Roman" panose="02020603050405020304" pitchFamily="18" charset="0"/>
                <a:ea typeface="Arial" panose="020B0604020202020204" pitchFamily="34" charset="0"/>
              </a:rPr>
              <a:t>Sustainability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starts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even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before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cooking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begins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Thoughtful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menu</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planning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based</a:t>
            </a:r>
            <a:r>
              <a:rPr lang="tr-TR" sz="1800" dirty="0">
                <a:effectLst/>
                <a:latin typeface="Times New Roman" panose="02020603050405020304" pitchFamily="18" charset="0"/>
                <a:ea typeface="Arial" panose="020B0604020202020204" pitchFamily="34" charset="0"/>
              </a:rPr>
              <a:t> on </a:t>
            </a:r>
            <a:r>
              <a:rPr lang="tr-TR" sz="1800" dirty="0" err="1">
                <a:effectLst/>
                <a:latin typeface="Times New Roman" panose="02020603050405020304" pitchFamily="18" charset="0"/>
                <a:ea typeface="Arial" panose="020B0604020202020204" pitchFamily="34" charset="0"/>
              </a:rPr>
              <a:t>seasonal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local</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readily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available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ingredients</a:t>
            </a:r>
            <a:r>
              <a:rPr lang="tr-TR" sz="1800" dirty="0">
                <a:effectLst/>
                <a:latin typeface="Times New Roman" panose="02020603050405020304" pitchFamily="18" charset="0"/>
                <a:ea typeface="Arial" panose="020B0604020202020204" pitchFamily="34" charset="0"/>
              </a:rPr>
              <a:t> can </a:t>
            </a:r>
            <a:r>
              <a:rPr lang="tr-TR" sz="1800" dirty="0" err="1">
                <a:effectLst/>
                <a:latin typeface="Times New Roman" panose="02020603050405020304" pitchFamily="18" charset="0"/>
                <a:ea typeface="Arial" panose="020B0604020202020204" pitchFamily="34" charset="0"/>
              </a:rPr>
              <a:t>significantly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reduce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environmental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impact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Purchasing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in </a:t>
            </a:r>
            <a:r>
              <a:rPr lang="tr-TR" sz="1800" dirty="0" err="1">
                <a:effectLst/>
                <a:latin typeface="Times New Roman" panose="02020603050405020304" pitchFamily="18" charset="0"/>
                <a:ea typeface="Arial" panose="020B0604020202020204" pitchFamily="34" charset="0"/>
              </a:rPr>
              <a:t>bulk</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avoiding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over-ordering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helps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prevent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spoilage</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reduces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packaging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Tools </a:t>
            </a:r>
            <a:r>
              <a:rPr lang="tr-TR" sz="1800" dirty="0" err="1">
                <a:effectLst/>
                <a:latin typeface="Times New Roman" panose="02020603050405020304" pitchFamily="18" charset="0"/>
                <a:ea typeface="Arial" panose="020B0604020202020204" pitchFamily="34" charset="0"/>
              </a:rPr>
              <a:t>like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digital</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inventory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management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systems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MXSuite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or</a:t>
            </a:r>
            <a:r>
              <a:rPr lang="tr-TR" sz="1800" dirty="0">
                <a:effectLst/>
                <a:latin typeface="Times New Roman" panose="02020603050405020304" pitchFamily="18" charset="0"/>
                <a:ea typeface="Arial" panose="020B0604020202020204" pitchFamily="34" charset="0"/>
              </a:rPr>
              <a:t> SERTICA) can </a:t>
            </a:r>
            <a:r>
              <a:rPr lang="tr-TR" sz="1800" dirty="0" err="1">
                <a:effectLst/>
                <a:latin typeface="Times New Roman" panose="02020603050405020304" pitchFamily="18" charset="0"/>
                <a:ea typeface="Arial" panose="020B0604020202020204" pitchFamily="34" charset="0"/>
              </a:rPr>
              <a:t>assist</a:t>
            </a:r>
            <a:r>
              <a:rPr lang="tr-TR" sz="1800" dirty="0">
                <a:effectLst/>
                <a:latin typeface="Times New Roman" panose="02020603050405020304" pitchFamily="18" charset="0"/>
                <a:ea typeface="Arial" panose="020B0604020202020204" pitchFamily="34" charset="0"/>
              </a:rPr>
              <a:t> in </a:t>
            </a:r>
            <a:r>
              <a:rPr lang="tr-TR" sz="1800" dirty="0" err="1">
                <a:effectLst/>
                <a:latin typeface="Times New Roman" panose="02020603050405020304" pitchFamily="18" charset="0"/>
                <a:ea typeface="Arial" panose="020B0604020202020204" pitchFamily="34" charset="0"/>
              </a:rPr>
              <a:t>tracking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usage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patterns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avoiding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overstocking</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ensuring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items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before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expiry</a:t>
            </a:r>
            <a:r>
              <a:rPr lang="tr-TR" sz="1800" dirty="0">
                <a:effectLst/>
                <a:latin typeface="Times New Roman" panose="02020603050405020304" pitchFamily="18" charset="0"/>
                <a:ea typeface="Arial" panose="020B0604020202020204" pitchFamily="34" charset="0"/>
              </a:rPr>
              <a:t>.</a:t>
            </a:r>
          </a:p>
        </p:txBody>
      </p:sp>
      <p:sp>
        <p:nvSpPr>
          <p:cNvPr id="3" name="Rectangle 2">
            <a:extLst>
              <a:ext uri="{FF2B5EF4-FFF2-40B4-BE49-F238E27FC236}">
                <a16:creationId xmlns:a16="http://schemas.microsoft.com/office/drawing/2014/main" id="{7459BC6D-2BF4-F292-C8EF-6A2FFB06806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B66A5F97-F33D-67E9-39E3-64E3071D03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9B0E15C-E355-609E-2EA5-08C902F85B7F}"/>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3BBA914E-ED21-0F44-A4F9-D7AA947D5C7E}"/>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811342D0-E3E8-47C6-5934-2FA89801A5F7}"/>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174B774-74E0-3271-E161-9DE705260603}"/>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CCEA3670-A13E-F5DC-5279-EF88810065BC}"/>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B7869FA7-2E07-CEBE-35B8-6656FEFBC75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91EB8B8B-5ED4-A4B1-B96C-13D075D04916}"/>
              </a:ext>
            </a:extLst>
          </p:cNvPr>
          <p:cNvPicPr>
            <a:picLocks noChangeAspect="1"/>
          </p:cNvPicPr>
          <p:nvPr/>
        </p:nvPicPr>
        <p:blipFill>
          <a:blip r:embed="rId11"/>
          <a:stretch>
            <a:fillRect/>
          </a:stretch>
        </p:blipFill>
        <p:spPr>
          <a:xfrm>
            <a:off x="3200618" y="4291903"/>
            <a:ext cx="2438400" cy="1880616"/>
          </a:xfrm>
          <a:prstGeom prst="rect">
            <a:avLst/>
          </a:prstGeom>
        </p:spPr>
      </p:pic>
    </p:spTree>
    <p:extLst>
      <p:ext uri="{BB962C8B-B14F-4D97-AF65-F5344CB8AC3E}">
        <p14:creationId xmlns:p14="http://schemas.microsoft.com/office/powerpoint/2010/main" val="3515948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6C85A-ACBE-EABF-C338-EEB85DB2F0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7B33F-FCE1-20C4-4282-236FF36D1F83}"/>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IMPORTANCE of SUSTAINABILITY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0526B0F-B56C-007E-6F06-9C0F8B33E71D}"/>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26F70125-CAAF-4C6E-3448-DCBD2CCBD36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EB67B14-E2A8-47F2-783F-4DC07140FE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91C0C8B-D5E6-DDB5-79A1-B1B93CEDC3DF}"/>
              </a:ext>
            </a:extLst>
          </p:cNvPr>
          <p:cNvSpPr txBox="1"/>
          <p:nvPr/>
        </p:nvSpPr>
        <p:spPr>
          <a:xfrm>
            <a:off x="364672" y="1614303"/>
            <a:ext cx="8322128" cy="1779974"/>
          </a:xfrm>
          <a:prstGeom prst="rect">
            <a:avLst/>
          </a:prstGeom>
          <a:noFill/>
        </p:spPr>
        <p:txBody>
          <a:bodyPr wrap="square" rtlCol="0">
            <a:spAutoFit/>
          </a:bodyPr>
          <a:lstStyle/>
          <a:p>
            <a:pPr algn="just">
              <a:spcAft>
                <a:spcPts val="200"/>
              </a:spcAft>
            </a:pPr>
            <a:r>
              <a:rPr lang="tr-TR" sz="1800" b="1" dirty="0" err="1">
                <a:effectLst/>
                <a:latin typeface="Times New Roman" panose="02020603050405020304" pitchFamily="18" charset="0"/>
                <a:ea typeface="Arial" panose="020B0604020202020204" pitchFamily="34" charset="0"/>
              </a:rPr>
              <a:t>Efficient</a:t>
            </a:r>
            <a:r>
              <a:rPr lang="tr-TR" sz="1800" b="1" dirty="0">
                <a:effectLst/>
                <a:latin typeface="Times New Roman" panose="02020603050405020304" pitchFamily="18" charset="0"/>
                <a:ea typeface="Arial" panose="020B0604020202020204" pitchFamily="34" charset="0"/>
              </a:rPr>
              <a:t> Storage and </a:t>
            </a:r>
            <a:r>
              <a:rPr lang="tr-TR" sz="1800" b="1" dirty="0" err="1">
                <a:effectLst/>
                <a:latin typeface="Times New Roman" panose="02020603050405020304" pitchFamily="18" charset="0"/>
                <a:ea typeface="Arial" panose="020B0604020202020204" pitchFamily="34" charset="0"/>
              </a:rPr>
              <a:t>Stock</a:t>
            </a:r>
            <a:r>
              <a:rPr lang="tr-TR" sz="1800" b="1" dirty="0">
                <a:effectLst/>
                <a:latin typeface="Times New Roman" panose="02020603050405020304" pitchFamily="18" charset="0"/>
                <a:ea typeface="Arial" panose="020B0604020202020204" pitchFamily="34" charset="0"/>
              </a:rPr>
              <a:t> </a:t>
            </a:r>
            <a:r>
              <a:rPr lang="tr-TR" sz="1800" b="1" dirty="0" err="1">
                <a:effectLst/>
                <a:latin typeface="Times New Roman" panose="02020603050405020304" pitchFamily="18" charset="0"/>
                <a:ea typeface="Arial" panose="020B0604020202020204" pitchFamily="34" charset="0"/>
              </a:rPr>
              <a:t>Rotation</a:t>
            </a:r>
            <a:endParaRPr lang="tr-TR" sz="1800" b="1" dirty="0">
              <a:effectLst/>
              <a:latin typeface="Times New Roman" panose="02020603050405020304" pitchFamily="18" charset="0"/>
              <a:ea typeface="Arial" panose="020B0604020202020204" pitchFamily="34" charset="0"/>
            </a:endParaRPr>
          </a:p>
          <a:p>
            <a:pPr algn="just">
              <a:spcAft>
                <a:spcPts val="200"/>
              </a:spcAft>
            </a:pPr>
            <a:r>
              <a:rPr lang="tr-TR" sz="1800" dirty="0" err="1">
                <a:effectLst/>
                <a:latin typeface="Times New Roman" panose="02020603050405020304" pitchFamily="18" charset="0"/>
                <a:ea typeface="Arial" panose="020B0604020202020204" pitchFamily="34" charset="0"/>
              </a:rPr>
              <a:t>Proper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storage</a:t>
            </a:r>
            <a:r>
              <a:rPr lang="tr-TR" sz="1800" dirty="0">
                <a:effectLst/>
                <a:latin typeface="Times New Roman" panose="02020603050405020304" pitchFamily="18" charset="0"/>
                <a:ea typeface="Arial" panose="020B0604020202020204" pitchFamily="34" charset="0"/>
              </a:rPr>
              <a:t> is </a:t>
            </a:r>
            <a:r>
              <a:rPr lang="tr-TR" sz="1800" dirty="0" err="1">
                <a:effectLst/>
                <a:latin typeface="Times New Roman" panose="02020603050405020304" pitchFamily="18" charset="0"/>
                <a:ea typeface="Arial" panose="020B0604020202020204" pitchFamily="34" charset="0"/>
              </a:rPr>
              <a:t>key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sustainability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Maintaining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correct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temperatures</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humidity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levels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airtight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containers</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labeling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items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with</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receipt</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expiry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dates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ensures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stays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fresh</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longer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a:t>
            </a:r>
            <a:r>
              <a:rPr lang="tr-TR" sz="1800" dirty="0">
                <a:effectLst/>
                <a:latin typeface="Times New Roman" panose="02020603050405020304" pitchFamily="18" charset="0"/>
                <a:ea typeface="Arial" panose="020B0604020202020204" pitchFamily="34" charset="0"/>
              </a:rPr>
              <a:t> First-</a:t>
            </a:r>
            <a:r>
              <a:rPr lang="tr-TR" sz="1800" dirty="0" err="1">
                <a:effectLst/>
                <a:latin typeface="Times New Roman" panose="02020603050405020304" pitchFamily="18" charset="0"/>
                <a:ea typeface="Arial" panose="020B0604020202020204" pitchFamily="34" charset="0"/>
              </a:rPr>
              <a:t>In</a:t>
            </a:r>
            <a:r>
              <a:rPr lang="tr-TR" sz="1800" dirty="0">
                <a:effectLst/>
                <a:latin typeface="Times New Roman" panose="02020603050405020304" pitchFamily="18" charset="0"/>
                <a:ea typeface="Arial" panose="020B0604020202020204" pitchFamily="34" charset="0"/>
              </a:rPr>
              <a:t>, First-</a:t>
            </a:r>
            <a:r>
              <a:rPr lang="tr-TR" sz="1800" dirty="0" err="1">
                <a:effectLst/>
                <a:latin typeface="Times New Roman" panose="02020603050405020304" pitchFamily="18" charset="0"/>
                <a:ea typeface="Arial" panose="020B0604020202020204" pitchFamily="34" charset="0"/>
              </a:rPr>
              <a:t>Out</a:t>
            </a:r>
            <a:r>
              <a:rPr lang="tr-TR" sz="1800" dirty="0">
                <a:effectLst/>
                <a:latin typeface="Times New Roman" panose="02020603050405020304" pitchFamily="18" charset="0"/>
                <a:ea typeface="Arial" panose="020B0604020202020204" pitchFamily="34" charset="0"/>
              </a:rPr>
              <a:t> (FIFO) </a:t>
            </a:r>
            <a:r>
              <a:rPr lang="tr-TR" sz="1800" dirty="0" err="1">
                <a:effectLst/>
                <a:latin typeface="Times New Roman" panose="02020603050405020304" pitchFamily="18" charset="0"/>
                <a:ea typeface="Arial" panose="020B0604020202020204" pitchFamily="34" charset="0"/>
              </a:rPr>
              <a:t>method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helps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older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stock</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before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newer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purchases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reducing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a:t>
            </a:r>
            <a:r>
              <a:rPr lang="tr-TR" sz="1800" dirty="0">
                <a:effectLst/>
                <a:latin typeface="Times New Roman" panose="02020603050405020304" pitchFamily="18" charset="0"/>
                <a:ea typeface="Arial" panose="020B0604020202020204" pitchFamily="34" charset="0"/>
              </a:rPr>
              <a:t> risk of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spoiling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unused</a:t>
            </a:r>
            <a:r>
              <a:rPr lang="tr-TR" sz="1800" dirty="0">
                <a:effectLst/>
                <a:latin typeface="Times New Roman" panose="02020603050405020304" pitchFamily="18" charset="0"/>
                <a:ea typeface="Arial" panose="020B0604020202020204" pitchFamily="34" charset="0"/>
              </a:rPr>
              <a:t>. Simple </a:t>
            </a:r>
            <a:r>
              <a:rPr lang="tr-TR" sz="1800" dirty="0" err="1">
                <a:effectLst/>
                <a:latin typeface="Times New Roman" panose="02020603050405020304" pitchFamily="18" charset="0"/>
                <a:ea typeface="Arial" panose="020B0604020202020204" pitchFamily="34" charset="0"/>
              </a:rPr>
              <a:t>tools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like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color-coded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stickers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barcode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tracking</a:t>
            </a:r>
            <a:r>
              <a:rPr lang="tr-TR" sz="1800" dirty="0">
                <a:effectLst/>
                <a:latin typeface="Times New Roman" panose="02020603050405020304" pitchFamily="18" charset="0"/>
                <a:ea typeface="Arial" panose="020B0604020202020204" pitchFamily="34" charset="0"/>
              </a:rPr>
              <a:t> can </a:t>
            </a:r>
            <a:r>
              <a:rPr lang="tr-TR" sz="1800" dirty="0" err="1">
                <a:effectLst/>
                <a:latin typeface="Times New Roman" panose="02020603050405020304" pitchFamily="18" charset="0"/>
                <a:ea typeface="Arial" panose="020B0604020202020204" pitchFamily="34" charset="0"/>
              </a:rPr>
              <a:t>aid</a:t>
            </a:r>
            <a:r>
              <a:rPr lang="tr-TR" sz="1800" dirty="0">
                <a:effectLst/>
                <a:latin typeface="Times New Roman" panose="02020603050405020304" pitchFamily="18" charset="0"/>
                <a:ea typeface="Arial" panose="020B0604020202020204" pitchFamily="34" charset="0"/>
              </a:rPr>
              <a:t> in </a:t>
            </a:r>
            <a:r>
              <a:rPr lang="tr-TR" sz="1800" dirty="0" err="1">
                <a:effectLst/>
                <a:latin typeface="Times New Roman" panose="02020603050405020304" pitchFamily="18" charset="0"/>
                <a:ea typeface="Arial" panose="020B0604020202020204" pitchFamily="34" charset="0"/>
              </a:rPr>
              <a:t>effective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stock</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rotation</a:t>
            </a:r>
            <a:r>
              <a:rPr lang="tr-TR" sz="1800" dirty="0">
                <a:effectLst/>
                <a:latin typeface="Times New Roman" panose="02020603050405020304" pitchFamily="18" charset="0"/>
                <a:ea typeface="Arial" panose="020B0604020202020204" pitchFamily="34" charset="0"/>
              </a:rPr>
              <a:t>.</a:t>
            </a:r>
          </a:p>
        </p:txBody>
      </p:sp>
      <p:sp>
        <p:nvSpPr>
          <p:cNvPr id="3" name="Rectangle 2">
            <a:extLst>
              <a:ext uri="{FF2B5EF4-FFF2-40B4-BE49-F238E27FC236}">
                <a16:creationId xmlns:a16="http://schemas.microsoft.com/office/drawing/2014/main" id="{42BDE500-EEFD-ABFF-F376-C8D7D3CB84A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6473AAE8-7DEA-06D6-FFA2-4356CFDAEA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93716F87-D9D4-470A-9337-4718C8AEBDCA}"/>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F18297D5-30E8-99EC-D2B3-1617DF24316A}"/>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2D18F440-5B94-A807-A482-70F035AC9D7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4FA6EAE1-01A4-DFE8-CAED-9F55EBFEAC6D}"/>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296D2FA5-FA9F-0C9C-7FAF-06E6778940CC}"/>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A03ADD53-05CA-80DE-896A-E7DE4E0644F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463E17C6-DB53-E373-D594-994AAEEA682E}"/>
              </a:ext>
            </a:extLst>
          </p:cNvPr>
          <p:cNvPicPr>
            <a:picLocks noChangeAspect="1"/>
          </p:cNvPicPr>
          <p:nvPr/>
        </p:nvPicPr>
        <p:blipFill>
          <a:blip r:embed="rId11"/>
          <a:stretch>
            <a:fillRect/>
          </a:stretch>
        </p:blipFill>
        <p:spPr>
          <a:xfrm>
            <a:off x="2403726" y="3472686"/>
            <a:ext cx="4010025" cy="2523216"/>
          </a:xfrm>
          <a:prstGeom prst="rect">
            <a:avLst/>
          </a:prstGeom>
        </p:spPr>
      </p:pic>
    </p:spTree>
    <p:extLst>
      <p:ext uri="{BB962C8B-B14F-4D97-AF65-F5344CB8AC3E}">
        <p14:creationId xmlns:p14="http://schemas.microsoft.com/office/powerpoint/2010/main" val="400749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3BE0-10D6-3545-A285-A4D539DB8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D4DC8-9182-F3E0-2165-81EC1C66BDB6}"/>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IMPORTANCE of SUSTAINABILITY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CD41FB0-2F79-A379-41F6-91BD165CCD98}"/>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7ACC20B-F817-CC9C-BD57-3D9E0C026E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B32DEC8-E4D9-C7B6-47E0-4A4D9E591D5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D6DA388-343B-A182-C539-FBC0027B7249}"/>
              </a:ext>
            </a:extLst>
          </p:cNvPr>
          <p:cNvSpPr txBox="1"/>
          <p:nvPr/>
        </p:nvSpPr>
        <p:spPr>
          <a:xfrm>
            <a:off x="364672" y="1614303"/>
            <a:ext cx="8322128" cy="2056973"/>
          </a:xfrm>
          <a:prstGeom prst="rect">
            <a:avLst/>
          </a:prstGeom>
          <a:noFill/>
        </p:spPr>
        <p:txBody>
          <a:bodyPr wrap="square" rtlCol="0">
            <a:spAutoFit/>
          </a:bodyPr>
          <a:lstStyle/>
          <a:p>
            <a:pPr algn="just">
              <a:spcAft>
                <a:spcPts val="200"/>
              </a:spcAft>
            </a:pPr>
            <a:r>
              <a:rPr lang="tr-TR" sz="1800" b="1" dirty="0" err="1">
                <a:effectLst/>
                <a:latin typeface="Times New Roman" panose="02020603050405020304" pitchFamily="18" charset="0"/>
                <a:ea typeface="Arial" panose="020B0604020202020204" pitchFamily="34" charset="0"/>
              </a:rPr>
              <a:t>Conscious</a:t>
            </a:r>
            <a:r>
              <a:rPr lang="tr-TR" sz="1800" b="1" dirty="0">
                <a:effectLst/>
                <a:latin typeface="Times New Roman" panose="02020603050405020304" pitchFamily="18" charset="0"/>
                <a:ea typeface="Arial" panose="020B0604020202020204" pitchFamily="34" charset="0"/>
              </a:rPr>
              <a:t> Cooking </a:t>
            </a:r>
            <a:r>
              <a:rPr lang="tr-TR" sz="1800" b="1" dirty="0" err="1">
                <a:effectLst/>
                <a:latin typeface="Times New Roman" panose="02020603050405020304" pitchFamily="18" charset="0"/>
                <a:ea typeface="Arial" panose="020B0604020202020204" pitchFamily="34" charset="0"/>
              </a:rPr>
              <a:t>Practices</a:t>
            </a:r>
            <a:endParaRPr lang="tr-TR" sz="1800" b="1" dirty="0">
              <a:effectLst/>
              <a:latin typeface="Times New Roman" panose="02020603050405020304" pitchFamily="18" charset="0"/>
              <a:ea typeface="Arial" panose="020B0604020202020204" pitchFamily="34" charset="0"/>
            </a:endParaRPr>
          </a:p>
          <a:p>
            <a:pPr algn="just">
              <a:spcAft>
                <a:spcPts val="200"/>
              </a:spcAft>
            </a:pPr>
            <a:r>
              <a:rPr lang="tr-TR" sz="1800" dirty="0" err="1">
                <a:effectLst/>
                <a:latin typeface="Times New Roman" panose="02020603050405020304" pitchFamily="18" charset="0"/>
                <a:ea typeface="Arial" panose="020B0604020202020204" pitchFamily="34" charset="0"/>
              </a:rPr>
              <a:t>Sustainable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cooking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emphasizes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reducing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energy</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water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usage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minimizing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using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every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part</a:t>
            </a:r>
            <a:r>
              <a:rPr lang="tr-TR" sz="1800" dirty="0">
                <a:effectLst/>
                <a:latin typeface="Times New Roman" panose="02020603050405020304" pitchFamily="18" charset="0"/>
                <a:ea typeface="Arial" panose="020B0604020202020204" pitchFamily="34" charset="0"/>
              </a:rPr>
              <a:t> of an </a:t>
            </a:r>
            <a:r>
              <a:rPr lang="tr-TR" sz="1800" dirty="0" err="1">
                <a:effectLst/>
                <a:latin typeface="Times New Roman" panose="02020603050405020304" pitchFamily="18" charset="0"/>
                <a:ea typeface="Arial" panose="020B0604020202020204" pitchFamily="34" charset="0"/>
              </a:rPr>
              <a:t>ingredient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instance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vegetable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scraps</a:t>
            </a:r>
            <a:r>
              <a:rPr lang="tr-TR" sz="1800" dirty="0">
                <a:effectLst/>
                <a:latin typeface="Times New Roman" panose="02020603050405020304" pitchFamily="18" charset="0"/>
                <a:ea typeface="Arial" panose="020B0604020202020204" pitchFamily="34" charset="0"/>
              </a:rPr>
              <a:t> can be </a:t>
            </a:r>
            <a:r>
              <a:rPr lang="tr-TR" sz="1800" dirty="0" err="1">
                <a:effectLst/>
                <a:latin typeface="Times New Roman" panose="02020603050405020304" pitchFamily="18" charset="0"/>
                <a:ea typeface="Arial" panose="020B0604020202020204" pitchFamily="34" charset="0"/>
              </a:rPr>
              <a:t>turned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broths</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leftover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cooked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foods</a:t>
            </a:r>
            <a:r>
              <a:rPr lang="tr-TR" sz="1800" dirty="0">
                <a:effectLst/>
                <a:latin typeface="Times New Roman" panose="02020603050405020304" pitchFamily="18" charset="0"/>
                <a:ea typeface="Arial" panose="020B0604020202020204" pitchFamily="34" charset="0"/>
              </a:rPr>
              <a:t> can be </a:t>
            </a:r>
            <a:r>
              <a:rPr lang="tr-TR" sz="1800" dirty="0" err="1">
                <a:effectLst/>
                <a:latin typeface="Times New Roman" panose="02020603050405020304" pitchFamily="18" charset="0"/>
                <a:ea typeface="Arial" panose="020B0604020202020204" pitchFamily="34" charset="0"/>
              </a:rPr>
              <a:t>transformed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new</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meals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Serving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appropriate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portion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sizes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also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prevents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plate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Chefs and </a:t>
            </a:r>
            <a:r>
              <a:rPr lang="tr-TR" sz="1800" dirty="0" err="1">
                <a:effectLst/>
                <a:latin typeface="Times New Roman" panose="02020603050405020304" pitchFamily="18" charset="0"/>
                <a:ea typeface="Arial" panose="020B0604020202020204" pitchFamily="34" charset="0"/>
              </a:rPr>
              <a:t>galley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staff</a:t>
            </a:r>
            <a:r>
              <a:rPr lang="tr-TR" sz="1800" dirty="0">
                <a:effectLst/>
                <a:latin typeface="Times New Roman" panose="02020603050405020304" pitchFamily="18" charset="0"/>
                <a:ea typeface="Arial" panose="020B0604020202020204" pitchFamily="34" charset="0"/>
              </a:rPr>
              <a:t> can </a:t>
            </a:r>
            <a:r>
              <a:rPr lang="tr-TR" sz="1800" dirty="0" err="1">
                <a:effectLst/>
                <a:latin typeface="Times New Roman" panose="02020603050405020304" pitchFamily="18" charset="0"/>
                <a:ea typeface="Arial" panose="020B0604020202020204" pitchFamily="34" charset="0"/>
              </a:rPr>
              <a:t>consult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past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consumption</a:t>
            </a:r>
            <a:r>
              <a:rPr lang="tr-TR" sz="1800" dirty="0">
                <a:effectLst/>
                <a:latin typeface="Times New Roman" panose="02020603050405020304" pitchFamily="18" charset="0"/>
                <a:ea typeface="Arial" panose="020B0604020202020204" pitchFamily="34" charset="0"/>
              </a:rPr>
              <a:t> data and </a:t>
            </a:r>
            <a:r>
              <a:rPr lang="tr-TR" sz="1800" dirty="0" err="1">
                <a:effectLst/>
                <a:latin typeface="Times New Roman" panose="02020603050405020304" pitchFamily="18" charset="0"/>
                <a:ea typeface="Arial" panose="020B0604020202020204" pitchFamily="34" charset="0"/>
              </a:rPr>
              <a:t>gather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feedback</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fine-tune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serving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sizes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without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compromising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satisfaction</a:t>
            </a:r>
            <a:r>
              <a:rPr lang="tr-TR" sz="1800" dirty="0">
                <a:effectLst/>
                <a:latin typeface="Times New Roman" panose="02020603050405020304" pitchFamily="18" charset="0"/>
                <a:ea typeface="Arial" panose="020B0604020202020204" pitchFamily="34" charset="0"/>
              </a:rPr>
              <a:t>.</a:t>
            </a:r>
          </a:p>
        </p:txBody>
      </p:sp>
      <p:sp>
        <p:nvSpPr>
          <p:cNvPr id="3" name="Rectangle 2">
            <a:extLst>
              <a:ext uri="{FF2B5EF4-FFF2-40B4-BE49-F238E27FC236}">
                <a16:creationId xmlns:a16="http://schemas.microsoft.com/office/drawing/2014/main" id="{3F91D452-559A-5CE8-8E5C-0B5E6F06DF0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268713D2-94DC-1529-F88B-7D13F9408D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271E4317-3382-40C3-10E2-65A5A5BB6441}"/>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1333CC18-7526-B8CF-C98A-CA3C05DE65DD}"/>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4F29213B-8B8A-B254-44BD-F873F9F5421F}"/>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FA5385C1-B740-ECBE-FDAC-C21CF29BAFA1}"/>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5975493-61D2-A156-D99A-9823FFE72612}"/>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A0361163-6C64-1792-CE05-C429B6F8004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4718D9D8-B9E3-DA60-D009-0E6D87EBA5DF}"/>
              </a:ext>
            </a:extLst>
          </p:cNvPr>
          <p:cNvPicPr>
            <a:picLocks noChangeAspect="1"/>
          </p:cNvPicPr>
          <p:nvPr/>
        </p:nvPicPr>
        <p:blipFill>
          <a:blip r:embed="rId11"/>
          <a:stretch>
            <a:fillRect/>
          </a:stretch>
        </p:blipFill>
        <p:spPr>
          <a:xfrm>
            <a:off x="2919412" y="4041898"/>
            <a:ext cx="2809875" cy="1628775"/>
          </a:xfrm>
          <a:prstGeom prst="rect">
            <a:avLst/>
          </a:prstGeom>
        </p:spPr>
      </p:pic>
    </p:spTree>
    <p:extLst>
      <p:ext uri="{BB962C8B-B14F-4D97-AF65-F5344CB8AC3E}">
        <p14:creationId xmlns:p14="http://schemas.microsoft.com/office/powerpoint/2010/main" val="1940547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2CC48-AE74-759A-41B3-5B05BB5B7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CAB3A0-611E-0382-3AD5-DBECDB4DF91D}"/>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IMPORTANCE of SUSTAINABILITY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CD1AC1D-3C59-F8B8-95DD-204F68F8D6FB}"/>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65698A32-E08C-4C9E-08C6-BDB31D990BD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E89323A-8630-BFB2-5C93-97D935E0624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09D871D-B990-0FC7-0A75-A7179C55561C}"/>
              </a:ext>
            </a:extLst>
          </p:cNvPr>
          <p:cNvSpPr txBox="1"/>
          <p:nvPr/>
        </p:nvSpPr>
        <p:spPr>
          <a:xfrm>
            <a:off x="364672" y="1614303"/>
            <a:ext cx="8322128" cy="2056973"/>
          </a:xfrm>
          <a:prstGeom prst="rect">
            <a:avLst/>
          </a:prstGeom>
          <a:noFill/>
        </p:spPr>
        <p:txBody>
          <a:bodyPr wrap="square" rtlCol="0">
            <a:spAutoFit/>
          </a:bodyPr>
          <a:lstStyle/>
          <a:p>
            <a:pPr algn="just">
              <a:spcAft>
                <a:spcPts val="200"/>
              </a:spcAft>
            </a:pPr>
            <a:r>
              <a:rPr lang="tr-TR" sz="1800" b="1" dirty="0" err="1">
                <a:effectLst/>
                <a:latin typeface="Times New Roman" panose="02020603050405020304" pitchFamily="18" charset="0"/>
                <a:ea typeface="Arial" panose="020B0604020202020204" pitchFamily="34" charset="0"/>
              </a:rPr>
              <a:t>Reducing</a:t>
            </a:r>
            <a:r>
              <a:rPr lang="tr-TR" sz="1800" b="1" dirty="0">
                <a:effectLst/>
                <a:latin typeface="Times New Roman" panose="02020603050405020304" pitchFamily="18" charset="0"/>
                <a:ea typeface="Arial" panose="020B0604020202020204" pitchFamily="34" charset="0"/>
              </a:rPr>
              <a:t> and </a:t>
            </a:r>
            <a:r>
              <a:rPr lang="tr-TR" sz="1800" b="1" dirty="0" err="1">
                <a:effectLst/>
                <a:latin typeface="Times New Roman" panose="02020603050405020304" pitchFamily="18" charset="0"/>
                <a:ea typeface="Arial" panose="020B0604020202020204" pitchFamily="34" charset="0"/>
              </a:rPr>
              <a:t>Repurposing</a:t>
            </a:r>
            <a:r>
              <a:rPr lang="tr-TR" sz="1800" b="1" dirty="0">
                <a:effectLst/>
                <a:latin typeface="Times New Roman" panose="02020603050405020304" pitchFamily="18" charset="0"/>
                <a:ea typeface="Arial" panose="020B0604020202020204" pitchFamily="34" charset="0"/>
              </a:rPr>
              <a:t> </a:t>
            </a:r>
            <a:r>
              <a:rPr lang="tr-TR" sz="1800" b="1" dirty="0" err="1">
                <a:effectLst/>
                <a:latin typeface="Times New Roman" panose="02020603050405020304" pitchFamily="18" charset="0"/>
                <a:ea typeface="Arial" panose="020B0604020202020204" pitchFamily="34" charset="0"/>
              </a:rPr>
              <a:t>Waste</a:t>
            </a:r>
            <a:endParaRPr lang="tr-TR" sz="1800" b="1" dirty="0">
              <a:effectLst/>
              <a:latin typeface="Times New Roman" panose="02020603050405020304" pitchFamily="18" charset="0"/>
              <a:ea typeface="Arial" panose="020B0604020202020204" pitchFamily="34" charset="0"/>
            </a:endParaRPr>
          </a:p>
          <a:p>
            <a:pPr algn="just">
              <a:spcAft>
                <a:spcPts val="200"/>
              </a:spcAft>
            </a:pPr>
            <a:r>
              <a:rPr lang="tr-TR" sz="1800" dirty="0">
                <a:effectLst/>
                <a:latin typeface="Times New Roman" panose="02020603050405020304" pitchFamily="18" charset="0"/>
                <a:ea typeface="Arial" panose="020B0604020202020204" pitchFamily="34" charset="0"/>
              </a:rPr>
              <a:t>A </a:t>
            </a:r>
            <a:r>
              <a:rPr lang="tr-TR" sz="1800" dirty="0" err="1">
                <a:effectLst/>
                <a:latin typeface="Times New Roman" panose="02020603050405020304" pitchFamily="18" charset="0"/>
                <a:ea typeface="Arial" panose="020B0604020202020204" pitchFamily="34" charset="0"/>
              </a:rPr>
              <a:t>core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principle</a:t>
            </a:r>
            <a:r>
              <a:rPr lang="tr-TR" sz="1800" dirty="0">
                <a:effectLst/>
                <a:latin typeface="Times New Roman" panose="02020603050405020304" pitchFamily="18" charset="0"/>
                <a:ea typeface="Arial" panose="020B0604020202020204" pitchFamily="34" charset="0"/>
              </a:rPr>
              <a:t> of </a:t>
            </a:r>
            <a:r>
              <a:rPr lang="tr-TR" sz="1800" dirty="0" err="1">
                <a:effectLst/>
                <a:latin typeface="Times New Roman" panose="02020603050405020304" pitchFamily="18" charset="0"/>
                <a:ea typeface="Arial" panose="020B0604020202020204" pitchFamily="34" charset="0"/>
              </a:rPr>
              <a:t>sustainability</a:t>
            </a:r>
            <a:r>
              <a:rPr lang="tr-TR" sz="1800" dirty="0">
                <a:effectLst/>
                <a:latin typeface="Times New Roman" panose="02020603050405020304" pitchFamily="18" charset="0"/>
                <a:ea typeface="Arial" panose="020B0604020202020204" pitchFamily="34" charset="0"/>
              </a:rPr>
              <a:t> is </a:t>
            </a:r>
            <a:r>
              <a:rPr lang="tr-TR" sz="1800" dirty="0" err="1">
                <a:effectLst/>
                <a:latin typeface="Times New Roman" panose="02020603050405020304" pitchFamily="18" charset="0"/>
                <a:ea typeface="Arial" panose="020B0604020202020204" pitchFamily="34" charset="0"/>
              </a:rPr>
              <a:t>reducing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through</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reuse</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recycling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Instead</a:t>
            </a:r>
            <a:r>
              <a:rPr lang="tr-TR" sz="1800" dirty="0">
                <a:effectLst/>
                <a:latin typeface="Times New Roman" panose="02020603050405020304" pitchFamily="18" charset="0"/>
                <a:ea typeface="Arial" panose="020B0604020202020204" pitchFamily="34" charset="0"/>
              </a:rPr>
              <a:t> of </a:t>
            </a:r>
            <a:r>
              <a:rPr lang="tr-TR" sz="1800" dirty="0" err="1">
                <a:effectLst/>
                <a:latin typeface="Times New Roman" panose="02020603050405020304" pitchFamily="18" charset="0"/>
                <a:ea typeface="Arial" panose="020B0604020202020204" pitchFamily="34" charset="0"/>
              </a:rPr>
              <a:t>throwing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away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leftovers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surplus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kitchens</a:t>
            </a:r>
            <a:r>
              <a:rPr lang="tr-TR" sz="1800" dirty="0">
                <a:effectLst/>
                <a:latin typeface="Times New Roman" panose="02020603050405020304" pitchFamily="18" charset="0"/>
                <a:ea typeface="Arial" panose="020B0604020202020204" pitchFamily="34" charset="0"/>
              </a:rPr>
              <a:t> can </a:t>
            </a:r>
            <a:r>
              <a:rPr lang="tr-TR" sz="1800" dirty="0" err="1">
                <a:effectLst/>
                <a:latin typeface="Times New Roman" panose="02020603050405020304" pitchFamily="18" charset="0"/>
                <a:ea typeface="Arial" panose="020B0604020202020204" pitchFamily="34" charset="0"/>
              </a:rPr>
              <a:t>repurpose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them</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engage</a:t>
            </a:r>
            <a:r>
              <a:rPr lang="tr-TR" sz="1800" dirty="0">
                <a:effectLst/>
                <a:latin typeface="Times New Roman" panose="02020603050405020304" pitchFamily="18" charset="0"/>
                <a:ea typeface="Arial" panose="020B0604020202020204" pitchFamily="34" charset="0"/>
              </a:rPr>
              <a:t> in </a:t>
            </a:r>
            <a:r>
              <a:rPr lang="tr-TR" sz="1800" dirty="0" err="1">
                <a:effectLst/>
                <a:latin typeface="Times New Roman" panose="02020603050405020304" pitchFamily="18" charset="0"/>
                <a:ea typeface="Arial" panose="020B0604020202020204" pitchFamily="34" charset="0"/>
              </a:rPr>
              <a:t>reverse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logistics</a:t>
            </a:r>
            <a:r>
              <a:rPr lang="tr-TR" sz="1800" dirty="0">
                <a:effectLst/>
                <a:latin typeface="Times New Roman" panose="02020603050405020304" pitchFamily="18" charset="0"/>
                <a:ea typeface="Arial" panose="020B0604020202020204" pitchFamily="34" charset="0"/>
              </a:rPr>
              <a:t>—</a:t>
            </a:r>
            <a:r>
              <a:rPr lang="tr-TR" sz="1800" dirty="0" err="1">
                <a:effectLst/>
                <a:latin typeface="Times New Roman" panose="02020603050405020304" pitchFamily="18" charset="0"/>
                <a:ea typeface="Arial" panose="020B0604020202020204" pitchFamily="34" charset="0"/>
              </a:rPr>
              <a:t>returning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unused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sealed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goods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suppliers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transferring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them</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other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facilities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Logging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using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tools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like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Loggers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helps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identify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patterns</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triggers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improvements</a:t>
            </a:r>
            <a:r>
              <a:rPr lang="tr-TR" sz="1800" dirty="0">
                <a:effectLst/>
                <a:latin typeface="Times New Roman" panose="02020603050405020304" pitchFamily="18" charset="0"/>
                <a:ea typeface="Arial" panose="020B0604020202020204" pitchFamily="34" charset="0"/>
              </a:rPr>
              <a:t> in </a:t>
            </a:r>
            <a:r>
              <a:rPr lang="tr-TR" sz="1800" dirty="0" err="1">
                <a:effectLst/>
                <a:latin typeface="Times New Roman" panose="02020603050405020304" pitchFamily="18" charset="0"/>
                <a:ea typeface="Arial" panose="020B0604020202020204" pitchFamily="34" charset="0"/>
              </a:rPr>
              <a:t>ordering</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menu</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design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Packaging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can be </a:t>
            </a:r>
            <a:r>
              <a:rPr lang="tr-TR" sz="1800" dirty="0" err="1">
                <a:effectLst/>
                <a:latin typeface="Times New Roman" panose="02020603050405020304" pitchFamily="18" charset="0"/>
                <a:ea typeface="Arial" panose="020B0604020202020204" pitchFamily="34" charset="0"/>
              </a:rPr>
              <a:t>addressed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switching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compostable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recyclable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reusable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materials</a:t>
            </a:r>
            <a:r>
              <a:rPr lang="tr-TR" sz="1800" dirty="0">
                <a:effectLst/>
                <a:latin typeface="Times New Roman" panose="02020603050405020304" pitchFamily="18" charset="0"/>
                <a:ea typeface="Arial" panose="020B0604020202020204" pitchFamily="34" charset="0"/>
              </a:rPr>
              <a:t>.</a:t>
            </a:r>
          </a:p>
        </p:txBody>
      </p:sp>
      <p:sp>
        <p:nvSpPr>
          <p:cNvPr id="3" name="Rectangle 2">
            <a:extLst>
              <a:ext uri="{FF2B5EF4-FFF2-40B4-BE49-F238E27FC236}">
                <a16:creationId xmlns:a16="http://schemas.microsoft.com/office/drawing/2014/main" id="{E53B1034-5566-0D34-47A2-D8EB929C8D2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06A9BD74-A7A3-3E01-AEEA-F44DB85B70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F5734994-F82D-C017-871A-16EB6278B154}"/>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8955256-BF4F-5D3C-71F3-393D982F4086}"/>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EB64A64C-BFDA-5F7D-5A2F-C9730AFA0460}"/>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82E9BD95-FCEB-69CD-2568-B272B75703EB}"/>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85B0C2D3-75DF-5B2D-08AC-95696C0FABA4}"/>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666FADBD-C092-06FA-47DC-7EB8DF2A1F0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0E0F15A2-9C62-3BBD-BF57-506F7272E2A0}"/>
              </a:ext>
            </a:extLst>
          </p:cNvPr>
          <p:cNvPicPr>
            <a:picLocks noChangeAspect="1"/>
          </p:cNvPicPr>
          <p:nvPr/>
        </p:nvPicPr>
        <p:blipFill>
          <a:blip r:embed="rId11"/>
          <a:stretch>
            <a:fillRect/>
          </a:stretch>
        </p:blipFill>
        <p:spPr>
          <a:xfrm>
            <a:off x="2009775" y="3749685"/>
            <a:ext cx="5124450" cy="2139160"/>
          </a:xfrm>
          <a:prstGeom prst="rect">
            <a:avLst/>
          </a:prstGeom>
        </p:spPr>
      </p:pic>
    </p:spTree>
    <p:extLst>
      <p:ext uri="{BB962C8B-B14F-4D97-AF65-F5344CB8AC3E}">
        <p14:creationId xmlns:p14="http://schemas.microsoft.com/office/powerpoint/2010/main" val="411545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8F671-2948-FFB0-FC37-159B09096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622A09-E1E3-16CA-C434-B53A1CDCB1A4}"/>
              </a:ext>
            </a:extLst>
          </p:cNvPr>
          <p:cNvSpPr>
            <a:spLocks noGrp="1"/>
          </p:cNvSpPr>
          <p:nvPr>
            <p:ph type="title"/>
          </p:nvPr>
        </p:nvSpPr>
        <p:spPr>
          <a:xfrm>
            <a:off x="639479" y="1043090"/>
            <a:ext cx="7886700" cy="571213"/>
          </a:xfrm>
        </p:spPr>
        <p:txBody>
          <a:bodyPr>
            <a:noAutofit/>
          </a:bodyPr>
          <a:lstStyle/>
          <a:p>
            <a:pPr algn="ctr"/>
            <a:r>
              <a:rPr lang="tr-TR" sz="2400" b="1" dirty="0">
                <a:latin typeface="Times New Roman" panose="02020603050405020304" pitchFamily="18" charset="0"/>
                <a:cs typeface="Times New Roman" panose="02020603050405020304" pitchFamily="18" charset="0"/>
              </a:rPr>
              <a:t>IMPORTANCE of SUSTAINABILITY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7604555-8351-AE35-9B7E-B88F394002B4}"/>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DE1CB383-49BF-B31E-988D-C7C280A9408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597268B-BD1F-9CFC-2E79-2CB15124A2A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229A8C2-4395-59AA-CE12-F3226DA11EEE}"/>
              </a:ext>
            </a:extLst>
          </p:cNvPr>
          <p:cNvSpPr txBox="1"/>
          <p:nvPr/>
        </p:nvSpPr>
        <p:spPr>
          <a:xfrm>
            <a:off x="364672" y="1614303"/>
            <a:ext cx="8322128" cy="1779974"/>
          </a:xfrm>
          <a:prstGeom prst="rect">
            <a:avLst/>
          </a:prstGeom>
          <a:noFill/>
        </p:spPr>
        <p:txBody>
          <a:bodyPr wrap="square" rtlCol="0">
            <a:spAutoFit/>
          </a:bodyPr>
          <a:lstStyle/>
          <a:p>
            <a:pPr algn="just">
              <a:spcAft>
                <a:spcPts val="200"/>
              </a:spcAft>
            </a:pPr>
            <a:r>
              <a:rPr lang="tr-TR" sz="1800" b="1" dirty="0">
                <a:effectLst/>
                <a:latin typeface="Times New Roman" panose="02020603050405020304" pitchFamily="18" charset="0"/>
                <a:ea typeface="Arial" panose="020B0604020202020204" pitchFamily="34" charset="0"/>
              </a:rPr>
              <a:t>Training and </a:t>
            </a:r>
            <a:r>
              <a:rPr lang="tr-TR" sz="1800" b="1" dirty="0" err="1">
                <a:effectLst/>
                <a:latin typeface="Times New Roman" panose="02020603050405020304" pitchFamily="18" charset="0"/>
                <a:ea typeface="Arial" panose="020B0604020202020204" pitchFamily="34" charset="0"/>
              </a:rPr>
              <a:t>Awareness</a:t>
            </a:r>
            <a:endParaRPr lang="tr-TR" sz="1800" b="1" dirty="0">
              <a:effectLst/>
              <a:latin typeface="Times New Roman" panose="02020603050405020304" pitchFamily="18" charset="0"/>
              <a:ea typeface="Arial" panose="020B0604020202020204" pitchFamily="34" charset="0"/>
            </a:endParaRPr>
          </a:p>
          <a:p>
            <a:pPr algn="just">
              <a:spcAft>
                <a:spcPts val="200"/>
              </a:spcAft>
            </a:pPr>
            <a:r>
              <a:rPr lang="tr-TR" sz="1800" dirty="0" err="1">
                <a:effectLst/>
                <a:latin typeface="Times New Roman" panose="02020603050405020304" pitchFamily="18" charset="0"/>
                <a:ea typeface="Arial" panose="020B0604020202020204" pitchFamily="34" charset="0"/>
              </a:rPr>
              <a:t>Sustainability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also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begins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with</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people</a:t>
            </a:r>
            <a:r>
              <a:rPr lang="tr-TR" sz="1800" dirty="0">
                <a:effectLst/>
                <a:latin typeface="Times New Roman" panose="02020603050405020304" pitchFamily="18" charset="0"/>
                <a:ea typeface="Arial" panose="020B0604020202020204" pitchFamily="34" charset="0"/>
              </a:rPr>
              <a:t>. Training </a:t>
            </a:r>
            <a:r>
              <a:rPr lang="tr-TR" sz="1800" dirty="0" err="1">
                <a:effectLst/>
                <a:latin typeface="Times New Roman" panose="02020603050405020304" pitchFamily="18" charset="0"/>
                <a:ea typeface="Arial" panose="020B0604020202020204" pitchFamily="34" charset="0"/>
              </a:rPr>
              <a:t>kitchen</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staff</a:t>
            </a:r>
            <a:r>
              <a:rPr lang="tr-TR" sz="1800" dirty="0">
                <a:effectLst/>
                <a:latin typeface="Times New Roman" panose="02020603050405020304" pitchFamily="18" charset="0"/>
                <a:ea typeface="Arial" panose="020B0604020202020204" pitchFamily="34" charset="0"/>
              </a:rPr>
              <a:t> in </a:t>
            </a:r>
            <a:r>
              <a:rPr lang="tr-TR" sz="1800" dirty="0" err="1">
                <a:effectLst/>
                <a:latin typeface="Times New Roman" panose="02020603050405020304" pitchFamily="18" charset="0"/>
                <a:ea typeface="Arial" panose="020B0604020202020204" pitchFamily="34" charset="0"/>
              </a:rPr>
              <a:t>food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safety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proper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storage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portioning</a:t>
            </a:r>
            <a:r>
              <a:rPr lang="tr-TR" sz="1800" dirty="0">
                <a:effectLst/>
                <a:latin typeface="Times New Roman" panose="02020603050405020304" pitchFamily="18" charset="0"/>
                <a:ea typeface="Arial" panose="020B0604020202020204" pitchFamily="34" charset="0"/>
              </a:rPr>
              <a:t>, and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management</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empowers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them</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make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more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responsible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decisions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Educating</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everyone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involved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creates</a:t>
            </a:r>
            <a:r>
              <a:rPr lang="tr-TR" sz="1800" dirty="0">
                <a:effectLst/>
                <a:latin typeface="Times New Roman" panose="02020603050405020304" pitchFamily="18" charset="0"/>
                <a:ea typeface="Arial" panose="020B0604020202020204" pitchFamily="34" charset="0"/>
              </a:rPr>
              <a:t> a </a:t>
            </a:r>
            <a:r>
              <a:rPr lang="tr-TR" sz="1800" dirty="0" err="1">
                <a:effectLst/>
                <a:latin typeface="Times New Roman" panose="02020603050405020304" pitchFamily="18" charset="0"/>
                <a:ea typeface="Arial" panose="020B0604020202020204" pitchFamily="34" charset="0"/>
              </a:rPr>
              <a:t>shared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culture</a:t>
            </a:r>
            <a:r>
              <a:rPr lang="tr-TR" sz="1800" dirty="0">
                <a:effectLst/>
                <a:latin typeface="Times New Roman" panose="02020603050405020304" pitchFamily="18" charset="0"/>
                <a:ea typeface="Arial" panose="020B0604020202020204" pitchFamily="34" charset="0"/>
              </a:rPr>
              <a:t> of </a:t>
            </a:r>
            <a:r>
              <a:rPr lang="tr-TR" sz="1800" dirty="0" err="1">
                <a:effectLst/>
                <a:latin typeface="Times New Roman" panose="02020603050405020304" pitchFamily="18" charset="0"/>
                <a:ea typeface="Arial" panose="020B0604020202020204" pitchFamily="34" charset="0"/>
              </a:rPr>
              <a:t>sustainability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For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example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crew</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members</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who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recognize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early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signs</a:t>
            </a:r>
            <a:r>
              <a:rPr lang="tr-TR" sz="1800" dirty="0">
                <a:effectLst/>
                <a:latin typeface="Times New Roman" panose="02020603050405020304" pitchFamily="18" charset="0"/>
                <a:ea typeface="Arial" panose="020B0604020202020204" pitchFamily="34" charset="0"/>
              </a:rPr>
              <a:t> of </a:t>
            </a:r>
            <a:r>
              <a:rPr lang="tr-TR" sz="1800" dirty="0" err="1">
                <a:effectLst/>
                <a:latin typeface="Times New Roman" panose="02020603050405020304" pitchFamily="18" charset="0"/>
                <a:ea typeface="Arial" panose="020B0604020202020204" pitchFamily="34" charset="0"/>
              </a:rPr>
              <a:t>spoilage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or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understand</a:t>
            </a:r>
            <a:r>
              <a:rPr lang="tr-TR" sz="1800" dirty="0">
                <a:effectLst/>
                <a:latin typeface="Times New Roman" panose="02020603050405020304" pitchFamily="18" charset="0"/>
                <a:ea typeface="Arial" panose="020B0604020202020204" pitchFamily="34" charset="0"/>
              </a:rPr>
              <a:t> how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rotate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stock</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efficiently</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are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better</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equipped</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to</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reduce</a:t>
            </a:r>
            <a:r>
              <a:rPr lang="tr-TR" sz="1800" dirty="0">
                <a:effectLst/>
                <a:latin typeface="Times New Roman" panose="02020603050405020304" pitchFamily="18" charset="0"/>
                <a:ea typeface="Arial" panose="020B0604020202020204" pitchFamily="34" charset="0"/>
              </a:rPr>
              <a:t> </a:t>
            </a:r>
            <a:r>
              <a:rPr lang="tr-TR" sz="1800" dirty="0" err="1">
                <a:effectLst/>
                <a:latin typeface="Times New Roman" panose="02020603050405020304" pitchFamily="18" charset="0"/>
                <a:ea typeface="Arial" panose="020B0604020202020204" pitchFamily="34" charset="0"/>
              </a:rPr>
              <a:t>waste</a:t>
            </a:r>
            <a:r>
              <a:rPr lang="tr-TR" sz="1800" dirty="0">
                <a:effectLst/>
                <a:latin typeface="Times New Roman" panose="02020603050405020304" pitchFamily="18" charset="0"/>
                <a:ea typeface="Arial" panose="020B0604020202020204" pitchFamily="34" charset="0"/>
              </a:rPr>
              <a:t>.</a:t>
            </a:r>
          </a:p>
        </p:txBody>
      </p:sp>
      <p:sp>
        <p:nvSpPr>
          <p:cNvPr id="3" name="Rectangle 2">
            <a:extLst>
              <a:ext uri="{FF2B5EF4-FFF2-40B4-BE49-F238E27FC236}">
                <a16:creationId xmlns:a16="http://schemas.microsoft.com/office/drawing/2014/main" id="{C9319DF9-DACC-AB26-B472-FB7DB91434F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tr-TR"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9FEFD26A-B231-0CF4-6620-32DC2C32D3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786A0461-F9D1-71D6-9B7F-8EF0CD63AA23}"/>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165C047F-5B3D-F781-2873-771FD0319AD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6ED806C0-D2E7-A8D0-2F7C-E53C23A2010C}"/>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8D1558DA-0F91-45F5-E465-B435290CB3CA}"/>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635F39D0-7CAA-AAA1-8373-A6AAA8EE7D52}"/>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1B98306D-D0F7-B1C5-48A0-8670F473AE62}"/>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59BD79D4-FD02-F79C-883C-AF539DFA546D}"/>
              </a:ext>
            </a:extLst>
          </p:cNvPr>
          <p:cNvPicPr>
            <a:picLocks noChangeAspect="1"/>
          </p:cNvPicPr>
          <p:nvPr/>
        </p:nvPicPr>
        <p:blipFill>
          <a:blip r:embed="rId11"/>
          <a:stretch>
            <a:fillRect/>
          </a:stretch>
        </p:blipFill>
        <p:spPr>
          <a:xfrm>
            <a:off x="3067222" y="3922734"/>
            <a:ext cx="3028950" cy="1514475"/>
          </a:xfrm>
          <a:prstGeom prst="rect">
            <a:avLst/>
          </a:prstGeom>
        </p:spPr>
      </p:pic>
    </p:spTree>
    <p:extLst>
      <p:ext uri="{BB962C8B-B14F-4D97-AF65-F5344CB8AC3E}">
        <p14:creationId xmlns:p14="http://schemas.microsoft.com/office/powerpoint/2010/main" val="4252997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1777</TotalTime>
  <Words>4074</Words>
  <Application>Microsoft Office PowerPoint</Application>
  <PresentationFormat>On-screen Show (4:3)</PresentationFormat>
  <Paragraphs>284</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CharterBT-Roman</vt:lpstr>
      <vt:lpstr>coranto-2</vt:lpstr>
      <vt:lpstr>Symbol</vt:lpstr>
      <vt:lpstr>Times New Roman</vt:lpstr>
      <vt:lpstr>Office Theme</vt:lpstr>
      <vt:lpstr>MARitime Soft Skills for Onboard Healthy Nutrition and CULinary Arts in Seagoing Services – CUL-MAR-Skills</vt:lpstr>
      <vt:lpstr>Learning outcomes of the course </vt:lpstr>
      <vt:lpstr>Content of the course </vt:lpstr>
      <vt:lpstr>IMPORTANCE of SUSTAINABILITY</vt:lpstr>
      <vt:lpstr>IMPORTANCE of SUSTAINABILITY</vt:lpstr>
      <vt:lpstr>IMPORTANCE of SUSTAINABILITY</vt:lpstr>
      <vt:lpstr>IMPORTANCE of SUSTAINABILITY</vt:lpstr>
      <vt:lpstr>IMPORTANCE of SUSTAINABILITY</vt:lpstr>
      <vt:lpstr>IMPORTANCE of SUSTAINABILITY</vt:lpstr>
      <vt:lpstr>BENEFITS of a SUSTAINABLE KITCHEN</vt:lpstr>
      <vt:lpstr>BENEFITS of a SUSTAINABLE KITCHEN</vt:lpstr>
      <vt:lpstr>CREATING A MORE SUSTAINABLE PANTRY</vt:lpstr>
      <vt:lpstr>CREATING A MORE SUSTAINABLE PANTRY</vt:lpstr>
      <vt:lpstr>CREATING A MORE SUSTAINABLE PANTRY</vt:lpstr>
      <vt:lpstr>CREATING A MORE SUSTAINABLE PANTRY</vt:lpstr>
      <vt:lpstr>CREATING A MORE SUSTAINABLE PANTRY</vt:lpstr>
      <vt:lpstr>REVERSE LOGISTICS</vt:lpstr>
      <vt:lpstr>REVERSE LOGISTICS</vt:lpstr>
      <vt:lpstr>REVERSE LOGISTICS</vt:lpstr>
      <vt:lpstr>REVERSE LOGISTICS</vt:lpstr>
      <vt:lpstr>REVERSE LOGISTICS</vt:lpstr>
      <vt:lpstr>REVERSE LOGISTICS</vt:lpstr>
      <vt:lpstr>REVERSE LOGISTICS</vt:lpstr>
      <vt:lpstr>PREVENTION of WASTE in the GALLEY</vt:lpstr>
      <vt:lpstr>PREVENTION of WASTE in the GALLEY</vt:lpstr>
      <vt:lpstr>PREVENTION of WASTE in the GALLEY</vt:lpstr>
      <vt:lpstr>PREVENTION of WASTE in the GALLEY</vt:lpstr>
      <vt:lpstr>PREVENTION of WASTE in the GALLEY</vt:lpstr>
      <vt:lpstr>PREVENTION of WASTE in the GALLEY</vt:lpstr>
      <vt:lpstr>PREVENTION of WASTE in the GALLEY</vt:lpstr>
      <vt:lpstr>PREVENTION of WASTE in the GALLEY</vt:lpstr>
      <vt:lpstr>PREVENTION of WASTE in the GALLEY</vt:lpstr>
      <vt:lpstr>PREVENTION of WASTE in the GALLEY</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47</cp:revision>
  <dcterms:created xsi:type="dcterms:W3CDTF">2023-11-02T13:43:46Z</dcterms:created>
  <dcterms:modified xsi:type="dcterms:W3CDTF">2025-07-18T07:44:48Z</dcterms:modified>
</cp:coreProperties>
</file>