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60" r:id="rId3"/>
    <p:sldId id="362" r:id="rId4"/>
    <p:sldId id="336" r:id="rId5"/>
    <p:sldId id="337" r:id="rId6"/>
    <p:sldId id="338" r:id="rId7"/>
    <p:sldId id="340" r:id="rId8"/>
    <p:sldId id="360" r:id="rId9"/>
    <p:sldId id="345" r:id="rId10"/>
    <p:sldId id="346" r:id="rId11"/>
    <p:sldId id="341" r:id="rId12"/>
    <p:sldId id="349" r:id="rId13"/>
    <p:sldId id="350" r:id="rId14"/>
    <p:sldId id="351" r:id="rId15"/>
    <p:sldId id="352" r:id="rId16"/>
    <p:sldId id="353" r:id="rId17"/>
    <p:sldId id="354" r:id="rId18"/>
    <p:sldId id="355" r:id="rId19"/>
    <p:sldId id="356" r:id="rId20"/>
    <p:sldId id="357" r:id="rId21"/>
    <p:sldId id="347" r:id="rId22"/>
    <p:sldId id="35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395"/>
    <p:restoredTop sz="93447" autoAdjust="0"/>
  </p:normalViewPr>
  <p:slideViewPr>
    <p:cSldViewPr snapToGrid="0">
      <p:cViewPr varScale="1">
        <p:scale>
          <a:sx n="104" d="100"/>
          <a:sy n="104" d="100"/>
        </p:scale>
        <p:origin x="14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05.10.2025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C2EF-7019-2187-BC1A-5897CC293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E57C8-36B0-294F-F8A0-11F55AB4B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B195B-2EC7-7224-083C-5933EE84DA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8C0C65C-6493-9E7F-7231-F90EB1FB64F9}"/>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116705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DB987-7B2F-10E1-F60B-AD0B28F18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10573-510E-7DFA-3372-01245B291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0C5B5-8D9B-EFE4-24CD-6733543E9B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3AF830E-0BAE-8664-B026-90C164D067B0}"/>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21750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6AB36-E48A-4235-C7C5-C460AB50C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70995-4208-0304-16BF-D8C0A3D7E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79E48-CBEB-D924-DFD6-1490FFA287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DB76101-C8C8-DABE-6FE9-B190A92161CB}"/>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106881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40C4-6620-6A2B-3870-817513C2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55407-90CB-2384-1941-37824D0A9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114D7-86B6-20B1-32E7-A8A0B178E8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2B77D5-C236-7A0A-467E-BBEFB8B28098}"/>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257014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392C5-E725-F108-85D0-DAC2C8E06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714D3-0EEE-AE42-C65B-D510C2CE5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19EB5-D930-1633-1446-D414075D04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24FA177-1FAF-E798-FCB7-DB88F593E0FE}"/>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3935710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78E93-F03A-8DA0-5B86-7C97C381F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B1638-9EC8-0122-836D-DCD0F0288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119B0-C47C-9144-4796-F961DA1B74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03CB04C-B5E7-02FE-C8B0-E7267F0048A2}"/>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342368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0EA1A-969B-D5B4-3F5A-DD2F38813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5E027-CF7C-DDB7-0AD1-9A41BE8D1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6FF2E-255F-23B4-AC14-AF3607A7C0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B8115EB-70AA-3773-A45E-07AB725A9B82}"/>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2294825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62CEF-2A02-7988-4471-B3ADE0612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989AA-433B-E189-C40D-F6A3B192A5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7206C-0AC1-232B-42EE-5AF02DF0AC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5A41412-4E89-65CD-4AD0-B5478A6BEC55}"/>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293289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6A05F-3F90-703F-EAD7-50C2715D8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79E0B-F588-070D-86BA-03DE1FD2A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7D571-1EFC-FF8A-9D97-D382739C88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CE67231-DF93-82AB-4CFA-AC8D59CC62F8}"/>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2245167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33054-C3B8-8FE6-F236-94F05CCCB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85610-371A-7351-F03D-7C06A2F9B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8B007-195A-D584-AABB-0FD116CF4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2E63A8A-02FE-BD01-F262-64C56C81E4CF}"/>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68806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5D58-D333-9C03-A6F5-B1E840B21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0482B-A8B0-CCDB-5E69-2CAE9A65B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603EA-1332-E7E0-8473-A9E6F024E3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05FE489-1B8D-B636-0586-9ADEEFD17EBF}"/>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4190342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D5398-F9D4-6309-5795-2B8B816D6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30937-33A0-A02A-9F47-3C55966E9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73024-A441-E924-DAAF-77E32E9026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4424E76-4071-C2FE-A74A-0536F8CC3DE2}"/>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418957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46A01-5924-9F3A-400F-B226539BB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26A1C-448A-2A1F-04C0-B880BDD4D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11C83-CAE3-4E9D-B891-94D26DD5EC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A9C885C-AAE8-65B5-9446-29E9CEB44442}"/>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377051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297897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A5C6B-B3F3-8463-2848-D5D02CBB4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911DE-56B2-D404-D28E-7A8B511C0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3AE5C-347C-C769-E036-225C2F4CAD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523C5BF-7AE2-9BEF-8C88-1F1860739534}"/>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3689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04A2-C957-BB23-94DD-5C14A5D4E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9D5F1-9825-A323-EB1C-8956C56F1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0C517-1A9F-A4E3-9A37-A8E9DCE124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1C364CB-FC9A-72D4-2931-82D03808DE78}"/>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262904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BEEB0-30E2-39B8-E030-E2E2F74BC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AB396-C4D0-239C-EEF7-D70341A4D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16E39-30D3-5609-FE37-50DA696C93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AEA7DA8-18AD-DC57-9E5A-5F3088C07EB7}"/>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14958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D4F9-AE81-2B86-094B-DB9AEED9B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B476C-13FD-86F0-1046-759FC9C49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A2403-2DA9-A561-D714-C1DEA986E4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D409AB1-6B54-C9A7-2476-8DDED3934876}"/>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1112360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33CA6-08D2-A931-2D31-548C0A3FE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A1369-E879-1794-5391-CAA9A20DE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6687B-786A-63F6-062B-B85A43FE48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E81AADD-546F-035F-82B4-DA06CBEF9159}"/>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9476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6B8E-D788-9CAE-7F6A-E55B5AF53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6472D-235C-64FA-EA85-C91C857D6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A6BC7-0BDD-6703-FEDE-2E6ACD3681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C5DE6E7-2D86-8954-06C1-DCF69CAD36AA}"/>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3372768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05.10.2025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05.10.2025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05.10.2025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05.10.2025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05.10.2025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05.10.2025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05.10.2025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82676"/>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COOKING SKILLS</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II</a:t>
            </a:r>
          </a:p>
          <a:p>
            <a:pPr algn="ctr">
              <a:spcAft>
                <a:spcPts val="200"/>
              </a:spcAft>
            </a:pPr>
            <a:r>
              <a:rPr lang="en-GB" sz="2000"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p>
          <a:p>
            <a:pPr algn="ctr">
              <a:spcAft>
                <a:spcPts val="200"/>
              </a:spcAft>
              <a:buNone/>
            </a:pPr>
            <a:endParaRPr lang="en-US" sz="800" dirty="0">
              <a:effectLst/>
              <a:latin typeface="Times New Roman" panose="02020603050405020304" pitchFamily="18" charset="0"/>
              <a:ea typeface="Arial" panose="020B060402020202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FEFA-8D9A-2AF3-97C0-3EFC607B444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F2ACF27-1174-429C-2AC1-8F96CD7981C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AC51F3A-D8CD-DE88-D646-8B0DF2D08E7D}"/>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Unique Conditions and Energy Demands</a:t>
            </a:r>
          </a:p>
        </p:txBody>
      </p:sp>
      <p:grpSp>
        <p:nvGrpSpPr>
          <p:cNvPr id="4" name="Group 3">
            <a:extLst>
              <a:ext uri="{FF2B5EF4-FFF2-40B4-BE49-F238E27FC236}">
                <a16:creationId xmlns:a16="http://schemas.microsoft.com/office/drawing/2014/main" id="{98097B3E-2602-788C-C447-74C7E7C6EBF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48B6ACE-1E25-707B-2548-723D24B1772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CA9EABB-DA0E-8F9E-425D-E0B13B8F1C0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C176D54-3A0F-BFBF-DF85-A6E519A4E2D7}"/>
              </a:ext>
            </a:extLst>
          </p:cNvPr>
          <p:cNvSpPr txBox="1"/>
          <p:nvPr/>
        </p:nvSpPr>
        <p:spPr>
          <a:xfrm>
            <a:off x="638827" y="1760930"/>
            <a:ext cx="7679500" cy="2308324"/>
          </a:xfrm>
          <a:prstGeom prst="rect">
            <a:avLst/>
          </a:prstGeom>
          <a:noFill/>
        </p:spPr>
        <p:txBody>
          <a:bodyPr wrap="square" rtlCol="0">
            <a:spAutoFit/>
          </a:bodyPr>
          <a:lstStyle/>
          <a:p>
            <a:pPr>
              <a:buFont typeface="Arial" panose="020B0604020202020204" pitchFamily="34" charset="0"/>
              <a:buChar char="•"/>
            </a:pPr>
            <a:r>
              <a:rPr lang="en-GB" dirty="0"/>
              <a:t> </a:t>
            </a:r>
            <a:r>
              <a:rPr lang="en-GB" b="1" dirty="0"/>
              <a:t>Seafarers live and work in conditions very different </a:t>
            </a:r>
            <a:r>
              <a:rPr lang="en-GB" dirty="0"/>
              <a:t>from those on land, which creates unique nutritional needs.</a:t>
            </a:r>
          </a:p>
          <a:p>
            <a:pPr>
              <a:buFont typeface="Arial" panose="020B0604020202020204" pitchFamily="34" charset="0"/>
              <a:buChar char="•"/>
            </a:pPr>
            <a:endParaRPr lang="en-GB" dirty="0"/>
          </a:p>
          <a:p>
            <a:pPr>
              <a:buFont typeface="Arial" panose="020B0604020202020204" pitchFamily="34" charset="0"/>
              <a:buChar char="•"/>
            </a:pPr>
            <a:r>
              <a:rPr lang="en-GB" dirty="0"/>
              <a:t> Irregular working hours, rotating shifts, and heavy physical </a:t>
            </a:r>
            <a:r>
              <a:rPr lang="en-GB" dirty="0" err="1"/>
              <a:t>labor</a:t>
            </a:r>
            <a:r>
              <a:rPr lang="en-GB" dirty="0"/>
              <a:t> increase daily energy requirements.</a:t>
            </a:r>
          </a:p>
          <a:p>
            <a:pPr>
              <a:buFont typeface="Arial" panose="020B0604020202020204" pitchFamily="34" charset="0"/>
              <a:buChar char="•"/>
            </a:pPr>
            <a:endParaRPr lang="en-GB" dirty="0"/>
          </a:p>
          <a:p>
            <a:pPr>
              <a:buFont typeface="Arial" panose="020B0604020202020204" pitchFamily="34" charset="0"/>
              <a:buChar char="•"/>
            </a:pPr>
            <a:r>
              <a:rPr lang="en-GB" dirty="0"/>
              <a:t> Meals must therefore be </a:t>
            </a:r>
            <a:r>
              <a:rPr lang="en-GB" b="1" dirty="0"/>
              <a:t>energy-dense</a:t>
            </a:r>
            <a:r>
              <a:rPr lang="en-GB" dirty="0"/>
              <a:t> but also </a:t>
            </a:r>
            <a:r>
              <a:rPr lang="en-GB" b="1" dirty="0"/>
              <a:t>balanced</a:t>
            </a:r>
            <a:r>
              <a:rPr lang="en-GB" dirty="0"/>
              <a:t>, providing steady fuel without leading to fatigue or rapid exhaustion.</a:t>
            </a:r>
          </a:p>
        </p:txBody>
      </p:sp>
      <p:sp>
        <p:nvSpPr>
          <p:cNvPr id="3" name="Rectangle 2">
            <a:extLst>
              <a:ext uri="{FF2B5EF4-FFF2-40B4-BE49-F238E27FC236}">
                <a16:creationId xmlns:a16="http://schemas.microsoft.com/office/drawing/2014/main" id="{30F7960C-2709-C861-005F-B44BA9D8DA7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EA534D20-03F2-AADD-50D7-5109911B09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63FDABB-0204-EA81-F032-A677C3FB25C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E8E7C07-DD41-0C1A-2041-C8FBA870D04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15B4B03-D696-9218-388A-C9E497AF0B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7841D5C-7C84-EEF8-4C43-4A0A18CD115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E2DCB92-C535-203F-90EE-0336D9EAEAE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EE4A7AD-4585-E73B-F7E5-330962B4C91F}"/>
              </a:ext>
            </a:extLst>
          </p:cNvPr>
          <p:cNvPicPr>
            <a:picLocks noChangeAspect="1"/>
          </p:cNvPicPr>
          <p:nvPr/>
        </p:nvPicPr>
        <p:blipFill>
          <a:blip r:embed="rId11"/>
          <a:stretch>
            <a:fillRect/>
          </a:stretch>
        </p:blipFill>
        <p:spPr>
          <a:xfrm>
            <a:off x="3450360" y="4122318"/>
            <a:ext cx="1916758" cy="1916758"/>
          </a:xfrm>
          <a:prstGeom prst="rect">
            <a:avLst/>
          </a:prstGeom>
        </p:spPr>
      </p:pic>
    </p:spTree>
    <p:extLst>
      <p:ext uri="{BB962C8B-B14F-4D97-AF65-F5344CB8AC3E}">
        <p14:creationId xmlns:p14="http://schemas.microsoft.com/office/powerpoint/2010/main" val="1240379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25B1C-A0C2-987B-1F40-27D75C26CE6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E83BC4C-A0A0-742E-2AA7-6B20F8D4063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5090E92-A1FB-B588-DC25-AA82C59A2F6F}"/>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Meeting High Caloric Needs Safely</a:t>
            </a:r>
          </a:p>
        </p:txBody>
      </p:sp>
      <p:grpSp>
        <p:nvGrpSpPr>
          <p:cNvPr id="4" name="Group 3">
            <a:extLst>
              <a:ext uri="{FF2B5EF4-FFF2-40B4-BE49-F238E27FC236}">
                <a16:creationId xmlns:a16="http://schemas.microsoft.com/office/drawing/2014/main" id="{7B5D4163-C61A-A851-C9D2-C34BA9C146F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F0C9839-EDC9-F419-203F-9C873F1D130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CA33FB1-7A69-0799-5B72-FD1377D478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278FEDD-974D-4789-A466-BEB31D8AAE93}"/>
              </a:ext>
            </a:extLst>
          </p:cNvPr>
          <p:cNvSpPr txBox="1"/>
          <p:nvPr/>
        </p:nvSpPr>
        <p:spPr>
          <a:xfrm>
            <a:off x="390597" y="1800307"/>
            <a:ext cx="8254652" cy="2586798"/>
          </a:xfrm>
          <a:prstGeom prst="rect">
            <a:avLst/>
          </a:prstGeom>
          <a:noFill/>
        </p:spPr>
        <p:txBody>
          <a:bodyPr wrap="square" rtlCol="0">
            <a:spAutoFit/>
          </a:bodyPr>
          <a:lstStyle/>
          <a:p>
            <a:pPr marL="342900" lvl="0" indent="-342900" algn="l">
              <a:lnSpc>
                <a:spcPct val="150000"/>
              </a:lnSpc>
              <a:spcAft>
                <a:spcPts val="200"/>
              </a:spcAft>
              <a:buSzPts val="1000"/>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Deck and engine work can burn thousands of calories per day, making sufficient energy intake essential.</a:t>
            </a:r>
          </a:p>
          <a:p>
            <a:pPr marL="342900" lvl="0" indent="-342900" algn="l">
              <a:lnSpc>
                <a:spcPct val="150000"/>
              </a:lnSpc>
              <a:spcAft>
                <a:spcPts val="200"/>
              </a:spcAft>
              <a:buSzPts val="1000"/>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Carbohydrates supply the long-lasting fuel required for extended tasks and watchkeeping.</a:t>
            </a:r>
          </a:p>
          <a:p>
            <a:pPr marL="342900" lvl="0" indent="-342900" algn="l">
              <a:lnSpc>
                <a:spcPct val="150000"/>
              </a:lnSpc>
              <a:spcAft>
                <a:spcPts val="200"/>
              </a:spcAft>
              <a:buSzPts val="1000"/>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If diets are too low in calories or too heavy in simple sugars, crew members face exhaustion, slower reflexes, and reduced alertness.</a:t>
            </a:r>
          </a:p>
        </p:txBody>
      </p:sp>
      <p:sp>
        <p:nvSpPr>
          <p:cNvPr id="3" name="Rectangle 2">
            <a:extLst>
              <a:ext uri="{FF2B5EF4-FFF2-40B4-BE49-F238E27FC236}">
                <a16:creationId xmlns:a16="http://schemas.microsoft.com/office/drawing/2014/main" id="{4A0849AA-EEBB-0873-6652-1790A79F2F72}"/>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81D07449-1EB9-DA35-83E1-B7FB0355B6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96F250-0936-A183-B180-38F861E1B33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0C05DB4-D842-6225-36D1-CD904750A96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BE669C-2362-CC11-B637-20C0981F425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BB43D0B-3166-5588-9742-911FCBFAA55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1837933-99F5-7FA9-8F4F-E01BB8B4ABEB}"/>
              </a:ext>
            </a:extLst>
          </p:cNvPr>
          <p:cNvPicPr>
            <a:picLocks noChangeAspect="1"/>
          </p:cNvPicPr>
          <p:nvPr/>
        </p:nvPicPr>
        <p:blipFill>
          <a:blip r:embed="rId10"/>
          <a:stretch>
            <a:fillRect/>
          </a:stretch>
        </p:blipFill>
        <p:spPr>
          <a:xfrm>
            <a:off x="7704595" y="0"/>
            <a:ext cx="1227464" cy="1224789"/>
          </a:xfrm>
          <a:prstGeom prst="rect">
            <a:avLst/>
          </a:prstGeom>
        </p:spPr>
      </p:pic>
      <p:pic>
        <p:nvPicPr>
          <p:cNvPr id="7170" name="Picture 2" descr="Procedure for Ship Familiarization for New Crew Members on Ships">
            <a:extLst>
              <a:ext uri="{FF2B5EF4-FFF2-40B4-BE49-F238E27FC236}">
                <a16:creationId xmlns:a16="http://schemas.microsoft.com/office/drawing/2014/main" id="{CFABCECD-E887-0924-10A2-1E2D898E51C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917614" y="4417647"/>
            <a:ext cx="3200618" cy="167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41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3D0D9-4F9E-8F10-14D7-29C483CEEF2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9335F5D-127A-7D76-3F0E-20165E7F377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2DD1F17-6BDB-D494-1EB4-853C9505C966}"/>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Role of Proteins and Healthy Fats</a:t>
            </a:r>
          </a:p>
        </p:txBody>
      </p:sp>
      <p:grpSp>
        <p:nvGrpSpPr>
          <p:cNvPr id="4" name="Group 3">
            <a:extLst>
              <a:ext uri="{FF2B5EF4-FFF2-40B4-BE49-F238E27FC236}">
                <a16:creationId xmlns:a16="http://schemas.microsoft.com/office/drawing/2014/main" id="{AF00259A-C060-55C3-CC7B-8360B9DD9A6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739FCBE-4053-9D83-9D33-2F7405B721A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AA95A79-DC6F-787E-EBA1-62FB2A2F00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E8D77B2-8011-C2A6-8659-93F091758030}"/>
              </a:ext>
            </a:extLst>
          </p:cNvPr>
          <p:cNvSpPr txBox="1"/>
          <p:nvPr/>
        </p:nvSpPr>
        <p:spPr>
          <a:xfrm>
            <a:off x="313151" y="1489258"/>
            <a:ext cx="8254652" cy="2171300"/>
          </a:xfrm>
          <a:prstGeom prst="rect">
            <a:avLst/>
          </a:prstGeom>
          <a:noFill/>
        </p:spPr>
        <p:txBody>
          <a:bodyPr wrap="square" rtlCol="0">
            <a:spAutoFit/>
          </a:bodyPr>
          <a:lstStyle/>
          <a:p>
            <a:pPr marL="342900" lvl="0" indent="-342900" algn="l">
              <a:lnSpc>
                <a:spcPct val="150000"/>
              </a:lnSpc>
              <a:spcAft>
                <a:spcPts val="200"/>
              </a:spcAft>
              <a:buSzPts val="1000"/>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Proteins repair muscles, strengthen immunity, and help recovery from physically demanding work.</a:t>
            </a:r>
          </a:p>
          <a:p>
            <a:pPr marL="342900" lvl="0" indent="-342900" algn="l">
              <a:lnSpc>
                <a:spcPct val="150000"/>
              </a:lnSpc>
              <a:spcAft>
                <a:spcPts val="200"/>
              </a:spcAft>
              <a:buSzPts val="1000"/>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Daily meals should include protein from fish, lean meat, eggs, or legumes.</a:t>
            </a:r>
          </a:p>
          <a:p>
            <a:pPr marL="342900" lvl="0" indent="-342900" algn="l">
              <a:lnSpc>
                <a:spcPct val="150000"/>
              </a:lnSpc>
              <a:spcAft>
                <a:spcPts val="200"/>
              </a:spcAft>
              <a:buSzPts val="1000"/>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Healthy fats such as olive oil, nuts, and oily fish provide concentrated energy and protect cardiovascular health, which is vital for endurance.</a:t>
            </a:r>
          </a:p>
        </p:txBody>
      </p:sp>
      <p:sp>
        <p:nvSpPr>
          <p:cNvPr id="3" name="Rectangle 2">
            <a:extLst>
              <a:ext uri="{FF2B5EF4-FFF2-40B4-BE49-F238E27FC236}">
                <a16:creationId xmlns:a16="http://schemas.microsoft.com/office/drawing/2014/main" id="{798635EC-B566-05B2-231A-3DC5A02B404D}"/>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9E545F12-E86C-CB11-0348-5C84E425AC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8B76017-09F2-8B09-E8F0-5FE17178BB2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243D2B2-D26C-E7B3-1C84-E4D4292E136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40BF1AB-9D8C-BCBD-C143-CB99C953798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5F49562-E013-E149-1418-8F178DC31C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1120FF4-3F67-D846-F42D-B3CF7BC00F28}"/>
              </a:ext>
            </a:extLst>
          </p:cNvPr>
          <p:cNvPicPr>
            <a:picLocks noChangeAspect="1"/>
          </p:cNvPicPr>
          <p:nvPr/>
        </p:nvPicPr>
        <p:blipFill>
          <a:blip r:embed="rId10"/>
          <a:stretch>
            <a:fillRect/>
          </a:stretch>
        </p:blipFill>
        <p:spPr>
          <a:xfrm>
            <a:off x="7704595" y="0"/>
            <a:ext cx="1227464" cy="1224789"/>
          </a:xfrm>
          <a:prstGeom prst="rect">
            <a:avLst/>
          </a:prstGeom>
        </p:spPr>
      </p:pic>
      <p:pic>
        <p:nvPicPr>
          <p:cNvPr id="8194" name="Picture 2" descr="Proteins: Video, Causes, &amp; Meaning | Osmosis">
            <a:extLst>
              <a:ext uri="{FF2B5EF4-FFF2-40B4-BE49-F238E27FC236}">
                <a16:creationId xmlns:a16="http://schemas.microsoft.com/office/drawing/2014/main" id="{1D0D8835-2D5B-45C4-1088-A4409ACA1E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0823" y="3861399"/>
            <a:ext cx="3836894" cy="215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1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E5388-EF1D-ABA6-D7C0-C1961DF146B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591B295-3CEB-22FB-80F0-D44DA1E738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074DE9-7950-6597-8B5B-3D6FCDA6EB17}"/>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Long Voyage Risks</a:t>
            </a:r>
          </a:p>
        </p:txBody>
      </p:sp>
      <p:grpSp>
        <p:nvGrpSpPr>
          <p:cNvPr id="4" name="Group 3">
            <a:extLst>
              <a:ext uri="{FF2B5EF4-FFF2-40B4-BE49-F238E27FC236}">
                <a16:creationId xmlns:a16="http://schemas.microsoft.com/office/drawing/2014/main" id="{0698DC27-0D50-6A16-93B1-F2BC0747F24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5E7D0AD-3D6A-4C52-A2FF-58AB3527D8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6C12130-295A-81A8-2D4D-062E947B25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1A07D1D-E086-AB9D-046D-5F539499E79F}"/>
              </a:ext>
            </a:extLst>
          </p:cNvPr>
          <p:cNvSpPr txBox="1"/>
          <p:nvPr/>
        </p:nvSpPr>
        <p:spPr>
          <a:xfrm>
            <a:off x="281413" y="1661780"/>
            <a:ext cx="8254652" cy="2964914"/>
          </a:xfrm>
          <a:prstGeom prst="rect">
            <a:avLst/>
          </a:prstGeom>
          <a:noFill/>
        </p:spPr>
        <p:txBody>
          <a:bodyPr wrap="square" rtlCol="0">
            <a:spAutoFit/>
          </a:bodyPr>
          <a:lstStyle/>
          <a:p>
            <a:pPr marL="342900" lvl="0" indent="-342900">
              <a:spcBef>
                <a:spcPts val="400"/>
              </a:spcBef>
              <a:spcAft>
                <a:spcPts val="800"/>
              </a:spcAft>
              <a:buSzPct val="100000"/>
              <a:buFont typeface="+mj-lt"/>
              <a:buAutoNum type="arabicPeriod"/>
              <a:tabLst>
                <a:tab pos="811530" algn="l"/>
                <a:tab pos="457200" algn="l"/>
              </a:tabLst>
            </a:pPr>
            <a:r>
              <a:rPr lang="en-US" sz="1600" dirty="0">
                <a:latin typeface="Times New Roman" panose="02020603050405020304" pitchFamily="18" charset="0"/>
                <a:cs typeface="Times New Roman" panose="02020603050405020304" pitchFamily="18" charset="0"/>
              </a:rPr>
              <a:t>Extended time at sea reduces access to fresh produce, raising the risk of vitamin and mineral deficiencies.</a:t>
            </a:r>
          </a:p>
          <a:p>
            <a:pPr marL="342900" lvl="0" indent="-342900">
              <a:spcBef>
                <a:spcPts val="400"/>
              </a:spcBef>
              <a:spcAft>
                <a:spcPts val="800"/>
              </a:spcAft>
              <a:buSzPct val="100000"/>
              <a:buFont typeface="+mj-lt"/>
              <a:buAutoNum type="arabicPeriod"/>
              <a:tabLst>
                <a:tab pos="811530" algn="l"/>
                <a:tab pos="457200" algn="l"/>
              </a:tabLst>
            </a:pPr>
            <a:r>
              <a:rPr lang="en-US" sz="1600" dirty="0">
                <a:latin typeface="Times New Roman" panose="02020603050405020304" pitchFamily="18" charset="0"/>
                <a:cs typeface="Times New Roman" panose="02020603050405020304" pitchFamily="18" charset="0"/>
              </a:rPr>
              <a:t>Lack of Vitamin C weakens immunity; insufficient iron can cause anemia and fatigue.</a:t>
            </a:r>
          </a:p>
          <a:p>
            <a:pPr marL="342900" lvl="0" indent="-342900">
              <a:spcBef>
                <a:spcPts val="400"/>
              </a:spcBef>
              <a:spcAft>
                <a:spcPts val="800"/>
              </a:spcAft>
              <a:buSzPct val="100000"/>
              <a:buFont typeface="+mj-lt"/>
              <a:buAutoNum type="arabicPeriod"/>
              <a:tabLst>
                <a:tab pos="811530" algn="l"/>
                <a:tab pos="457200" algn="l"/>
              </a:tabLst>
            </a:pPr>
            <a:r>
              <a:rPr lang="en-US" sz="1600" dirty="0">
                <a:latin typeface="Times New Roman" panose="02020603050405020304" pitchFamily="18" charset="0"/>
                <a:cs typeface="Times New Roman" panose="02020603050405020304" pitchFamily="18" charset="0"/>
              </a:rPr>
              <a:t>Balanced menus must include frozen, canned, or fortified foods to substitute for fresh produce and prevent nutritional decline.</a:t>
            </a:r>
          </a:p>
          <a:p>
            <a:pPr marL="342900" indent="-342900">
              <a:buSzPct val="100000"/>
              <a:buFont typeface="+mj-lt"/>
              <a:buAutoNum type="arabicPeriod"/>
            </a:pPr>
            <a:r>
              <a:rPr lang="en-GB" sz="1600" dirty="0">
                <a:latin typeface="Times New Roman" panose="02020603050405020304" pitchFamily="18" charset="0"/>
                <a:cs typeface="Times New Roman" panose="02020603050405020304" pitchFamily="18" charset="0"/>
              </a:rPr>
              <a:t>Proper nutrition reduces the risk of fatigue-related accidents and long-term illness.</a:t>
            </a:r>
          </a:p>
          <a:p>
            <a:pPr marL="342900" indent="-342900">
              <a:buSzPct val="100000"/>
              <a:buFont typeface="+mj-lt"/>
              <a:buAutoNum type="arabicPeriod"/>
            </a:pPr>
            <a:r>
              <a:rPr lang="en-GB" sz="1600" dirty="0">
                <a:latin typeface="Times New Roman" panose="02020603050405020304" pitchFamily="18" charset="0"/>
                <a:cs typeface="Times New Roman" panose="02020603050405020304" pitchFamily="18" charset="0"/>
              </a:rPr>
              <a:t>Snacks such as fruit, nuts, or yogurt are valuable for crew members working outside main meal times.</a:t>
            </a:r>
          </a:p>
          <a:p>
            <a:pPr marL="342900" indent="-342900">
              <a:buSzPct val="100000"/>
              <a:buFont typeface="+mj-lt"/>
              <a:buAutoNum type="arabicPeriod"/>
            </a:pPr>
            <a:r>
              <a:rPr lang="en-GB" sz="1600" dirty="0">
                <a:latin typeface="Times New Roman" panose="02020603050405020304" pitchFamily="18" charset="0"/>
                <a:cs typeface="Times New Roman" panose="02020603050405020304" pitchFamily="18" charset="0"/>
              </a:rPr>
              <a:t>A diet designed to meet specific energy and nutrient needs ensures that seafarers remain alert, healthy, and capable of carrying out safety-critical duties.</a:t>
            </a:r>
          </a:p>
        </p:txBody>
      </p:sp>
      <p:sp>
        <p:nvSpPr>
          <p:cNvPr id="3" name="Rectangle 2">
            <a:extLst>
              <a:ext uri="{FF2B5EF4-FFF2-40B4-BE49-F238E27FC236}">
                <a16:creationId xmlns:a16="http://schemas.microsoft.com/office/drawing/2014/main" id="{826541A1-DA78-7F21-D8FA-9E3BCEEA94D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9E736366-E0EE-D561-5695-76EA938BCF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777C7F2-4C68-D1B0-8B95-565E443032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34ABDB4-BD3E-0758-1FA0-E905AAEDBF4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060DEFE-8D0A-7767-E231-BB84269F879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D08C326-ADAD-69BA-14C1-844F697984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69D999C-990D-4161-C330-C86BA3FA42E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769511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041A-C0A4-63F0-2393-8F8CCCFEADE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61CBDB4-2750-317F-CA80-A2E54DE1790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9B6F19C-79BF-9DC3-4354-095E6B51E769}"/>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Balanced Meal Principles</a:t>
            </a:r>
          </a:p>
        </p:txBody>
      </p:sp>
      <p:grpSp>
        <p:nvGrpSpPr>
          <p:cNvPr id="4" name="Group 3">
            <a:extLst>
              <a:ext uri="{FF2B5EF4-FFF2-40B4-BE49-F238E27FC236}">
                <a16:creationId xmlns:a16="http://schemas.microsoft.com/office/drawing/2014/main" id="{FEE64BFF-F829-675D-1DCF-BB3F0580453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5E1309B-A08F-B628-87D1-C46E9C36860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19C804E-A598-9103-6F1A-6086D54D609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D37847F-768F-AC41-3E5F-1F2EA0AD12FA}"/>
              </a:ext>
            </a:extLst>
          </p:cNvPr>
          <p:cNvSpPr txBox="1"/>
          <p:nvPr/>
        </p:nvSpPr>
        <p:spPr>
          <a:xfrm>
            <a:off x="3200618" y="2086645"/>
            <a:ext cx="5444630" cy="2684709"/>
          </a:xfrm>
          <a:prstGeom prst="rect">
            <a:avLst/>
          </a:prstGeom>
          <a:noFill/>
        </p:spPr>
        <p:txBody>
          <a:bodyPr wrap="square" rtlCol="0">
            <a:spAutoFit/>
          </a:bodyPr>
          <a:lstStyle/>
          <a:p>
            <a:pPr marL="342900" lvl="0" indent="-342900" algn="l">
              <a:lnSpc>
                <a:spcPct val="150000"/>
              </a:lnSpc>
              <a:spcAft>
                <a:spcPts val="200"/>
              </a:spcAft>
              <a:buSzPct val="100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A balanced meal combines carbohydrates, proteins, fats, vitamins, and minerals in the right proportions.</a:t>
            </a:r>
          </a:p>
          <a:p>
            <a:pPr marL="342900" lvl="0" indent="-342900" algn="l">
              <a:lnSpc>
                <a:spcPct val="150000"/>
              </a:lnSpc>
              <a:spcAft>
                <a:spcPts val="200"/>
              </a:spcAft>
              <a:buSzPct val="100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On ships, this balance must be achieved despite storage limits and long voyage conditions.</a:t>
            </a:r>
          </a:p>
          <a:p>
            <a:pPr marL="342900" lvl="0" indent="-342900" algn="l">
              <a:lnSpc>
                <a:spcPct val="150000"/>
              </a:lnSpc>
              <a:spcAft>
                <a:spcPts val="200"/>
              </a:spcAft>
              <a:buSzPct val="100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Using the “balanced plate” approach (½ vegetables &amp; fruit, ¼ protein, ¼ carbohydrates) ensures crew receive adequate energy and micronutrients.</a:t>
            </a:r>
          </a:p>
        </p:txBody>
      </p:sp>
      <p:sp>
        <p:nvSpPr>
          <p:cNvPr id="3" name="Rectangle 2">
            <a:extLst>
              <a:ext uri="{FF2B5EF4-FFF2-40B4-BE49-F238E27FC236}">
                <a16:creationId xmlns:a16="http://schemas.microsoft.com/office/drawing/2014/main" id="{E6E8AC08-AC05-AA06-182E-53BE7884505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61BC98B3-536B-65E6-0C64-E646BC74D9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66977E9-38C9-79FE-692E-D752C6B2D98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340452D-987E-8FEA-BC86-D11FA93C83E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32C502D-E28E-38AF-EE92-54B3383B4AB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D835227-EC15-24C8-1CD6-10FD19339FD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261C366-C40A-3590-164C-2B72D38CE6B0}"/>
              </a:ext>
            </a:extLst>
          </p:cNvPr>
          <p:cNvPicPr>
            <a:picLocks noChangeAspect="1"/>
          </p:cNvPicPr>
          <p:nvPr/>
        </p:nvPicPr>
        <p:blipFill>
          <a:blip r:embed="rId10"/>
          <a:stretch>
            <a:fillRect/>
          </a:stretch>
        </p:blipFill>
        <p:spPr>
          <a:xfrm>
            <a:off x="7704595" y="0"/>
            <a:ext cx="1227464" cy="1224789"/>
          </a:xfrm>
          <a:prstGeom prst="rect">
            <a:avLst/>
          </a:prstGeom>
        </p:spPr>
      </p:pic>
      <p:pic>
        <p:nvPicPr>
          <p:cNvPr id="9218" name="Picture 2" descr="The perfect plate - Healthy Food Guide">
            <a:extLst>
              <a:ext uri="{FF2B5EF4-FFF2-40B4-BE49-F238E27FC236}">
                <a16:creationId xmlns:a16="http://schemas.microsoft.com/office/drawing/2014/main" id="{8FD25BC4-598E-4A68-59BA-F08F8BFA5E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287" y="1974436"/>
            <a:ext cx="3106271" cy="310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455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B85E5-AF43-5361-0BE9-C2FBFE9E83A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DEDE086-0347-9451-751E-34DE120110E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F01438-BEDB-323F-F567-1B1A07EA26CC}"/>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Using Fresh Ingredients Effectively</a:t>
            </a:r>
          </a:p>
        </p:txBody>
      </p:sp>
      <p:grpSp>
        <p:nvGrpSpPr>
          <p:cNvPr id="4" name="Group 3">
            <a:extLst>
              <a:ext uri="{FF2B5EF4-FFF2-40B4-BE49-F238E27FC236}">
                <a16:creationId xmlns:a16="http://schemas.microsoft.com/office/drawing/2014/main" id="{D53B30AC-1590-6BDD-43B3-8A215720029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0D25FC4-379C-7BB7-7606-340C211B9C7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7E12B59-4EAB-F850-78DE-7A47919B07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E290039-C7F2-7723-D17B-AA2B277F5989}"/>
              </a:ext>
            </a:extLst>
          </p:cNvPr>
          <p:cNvSpPr txBox="1"/>
          <p:nvPr/>
        </p:nvSpPr>
        <p:spPr>
          <a:xfrm>
            <a:off x="211941" y="1563548"/>
            <a:ext cx="8819326" cy="3500317"/>
          </a:xfrm>
          <a:prstGeom prst="rect">
            <a:avLst/>
          </a:prstGeom>
          <a:noFill/>
        </p:spPr>
        <p:txBody>
          <a:bodyPr wrap="square" rtlCol="0">
            <a:spAutoFit/>
          </a:bodyPr>
          <a:lstStyle/>
          <a:p>
            <a:pPr marL="342900" lvl="0" indent="-342900" algn="l">
              <a:lnSpc>
                <a:spcPct val="150000"/>
              </a:lnSpc>
              <a:spcAft>
                <a:spcPts val="200"/>
              </a:spcAft>
              <a:buSzPts val="1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Fresh produce is most available at the </a:t>
            </a:r>
            <a:r>
              <a:rPr lang="en-US" sz="1600" b="1" dirty="0">
                <a:effectLst/>
                <a:latin typeface="Times New Roman" panose="02020603050405020304" pitchFamily="18" charset="0"/>
                <a:ea typeface="Arial" panose="020B0604020202020204" pitchFamily="34" charset="0"/>
              </a:rPr>
              <a:t>start</a:t>
            </a:r>
            <a:r>
              <a:rPr lang="en-US" sz="1600" dirty="0">
                <a:effectLst/>
                <a:latin typeface="Times New Roman" panose="02020603050405020304" pitchFamily="18" charset="0"/>
                <a:ea typeface="Arial" panose="020B0604020202020204" pitchFamily="34" charset="0"/>
              </a:rPr>
              <a:t> of a voyage and provides essential vitamins, minerals, and fiber.</a:t>
            </a:r>
          </a:p>
          <a:p>
            <a:pPr marL="342900" lvl="0" indent="-342900" algn="l">
              <a:lnSpc>
                <a:spcPct val="150000"/>
              </a:lnSpc>
              <a:spcAft>
                <a:spcPts val="200"/>
              </a:spcAft>
              <a:buSzPts val="1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Salads, fruits, and dairy should be served </a:t>
            </a:r>
            <a:r>
              <a:rPr lang="en-US" sz="1600" b="1" dirty="0">
                <a:effectLst/>
                <a:latin typeface="Times New Roman" panose="02020603050405020304" pitchFamily="18" charset="0"/>
                <a:ea typeface="Arial" panose="020B0604020202020204" pitchFamily="34" charset="0"/>
              </a:rPr>
              <a:t>frequently</a:t>
            </a:r>
            <a:r>
              <a:rPr lang="en-US" sz="1600" dirty="0">
                <a:effectLst/>
                <a:latin typeface="Times New Roman" panose="02020603050405020304" pitchFamily="18" charset="0"/>
                <a:ea typeface="Arial" panose="020B0604020202020204" pitchFamily="34" charset="0"/>
              </a:rPr>
              <a:t> in the first weeks to maximize health benefits.</a:t>
            </a:r>
          </a:p>
          <a:p>
            <a:pPr marL="342900" lvl="0" indent="-342900" algn="l">
              <a:lnSpc>
                <a:spcPct val="150000"/>
              </a:lnSpc>
              <a:spcAft>
                <a:spcPts val="200"/>
              </a:spcAft>
              <a:buSzPts val="1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Planning menus so that </a:t>
            </a:r>
            <a:r>
              <a:rPr lang="en-US" sz="1600" b="1" dirty="0">
                <a:effectLst/>
                <a:latin typeface="Times New Roman" panose="02020603050405020304" pitchFamily="18" charset="0"/>
                <a:ea typeface="Arial" panose="020B0604020202020204" pitchFamily="34" charset="0"/>
              </a:rPr>
              <a:t>perishable</a:t>
            </a:r>
            <a:r>
              <a:rPr lang="en-US" sz="1600" dirty="0">
                <a:effectLst/>
                <a:latin typeface="Times New Roman" panose="02020603050405020304" pitchFamily="18" charset="0"/>
                <a:ea typeface="Arial" panose="020B0604020202020204" pitchFamily="34" charset="0"/>
              </a:rPr>
              <a:t> items are used early prevents waste and ensures nutritional value is not lost.</a:t>
            </a:r>
          </a:p>
          <a:p>
            <a:pPr marL="342900" lvl="0" indent="-342900" algn="l">
              <a:lnSpc>
                <a:spcPct val="150000"/>
              </a:lnSpc>
              <a:spcAft>
                <a:spcPts val="200"/>
              </a:spcAft>
              <a:buSzPts val="1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Frozen vegetables, canned beans, and UHT milk are </a:t>
            </a:r>
            <a:r>
              <a:rPr lang="en-US" sz="1600" b="1" dirty="0">
                <a:effectLst/>
                <a:latin typeface="Times New Roman" panose="02020603050405020304" pitchFamily="18" charset="0"/>
                <a:ea typeface="Arial" panose="020B0604020202020204" pitchFamily="34" charset="0"/>
              </a:rPr>
              <a:t>vital</a:t>
            </a:r>
            <a:r>
              <a:rPr lang="en-US" sz="1600" dirty="0">
                <a:effectLst/>
                <a:latin typeface="Times New Roman" panose="02020603050405020304" pitchFamily="18" charset="0"/>
                <a:ea typeface="Arial" panose="020B0604020202020204" pitchFamily="34" charset="0"/>
              </a:rPr>
              <a:t> to maintain nutrition when fresh supplies run out.</a:t>
            </a:r>
          </a:p>
          <a:p>
            <a:pPr marL="342900" lvl="0" indent="-342900" algn="l">
              <a:lnSpc>
                <a:spcPct val="150000"/>
              </a:lnSpc>
              <a:spcAft>
                <a:spcPts val="200"/>
              </a:spcAft>
              <a:buSzPts val="1000"/>
              <a:buFont typeface="+mj-lt"/>
              <a:buAutoNum type="arabicPeriod"/>
              <a:tabLst>
                <a:tab pos="457200" algn="l"/>
              </a:tabLst>
            </a:pPr>
            <a:r>
              <a:rPr lang="en-US" sz="1600" dirty="0">
                <a:effectLst/>
                <a:latin typeface="Times New Roman" panose="02020603050405020304" pitchFamily="18" charset="0"/>
                <a:ea typeface="Arial" panose="020B0604020202020204" pitchFamily="34" charset="0"/>
              </a:rPr>
              <a:t>Preserved foods can be just as </a:t>
            </a:r>
            <a:r>
              <a:rPr lang="en-US" sz="1600" b="1" dirty="0">
                <a:effectLst/>
                <a:latin typeface="Times New Roman" panose="02020603050405020304" pitchFamily="18" charset="0"/>
                <a:ea typeface="Arial" panose="020B0604020202020204" pitchFamily="34" charset="0"/>
              </a:rPr>
              <a:t>nutritious</a:t>
            </a:r>
            <a:r>
              <a:rPr lang="en-US" sz="1600" dirty="0">
                <a:effectLst/>
                <a:latin typeface="Times New Roman" panose="02020603050405020304" pitchFamily="18" charset="0"/>
                <a:ea typeface="Arial" panose="020B0604020202020204" pitchFamily="34" charset="0"/>
              </a:rPr>
              <a:t> if </a:t>
            </a:r>
            <a:r>
              <a:rPr lang="en-US" sz="1600" b="1" dirty="0">
                <a:effectLst/>
                <a:latin typeface="Times New Roman" panose="02020603050405020304" pitchFamily="18" charset="0"/>
                <a:ea typeface="Arial" panose="020B0604020202020204" pitchFamily="34" charset="0"/>
              </a:rPr>
              <a:t>chosen</a:t>
            </a:r>
            <a:r>
              <a:rPr lang="en-US" sz="1600" dirty="0">
                <a:effectLst/>
                <a:latin typeface="Times New Roman" panose="02020603050405020304" pitchFamily="18" charset="0"/>
                <a:ea typeface="Arial" panose="020B0604020202020204" pitchFamily="34" charset="0"/>
              </a:rPr>
              <a:t> </a:t>
            </a:r>
            <a:r>
              <a:rPr lang="en-US" sz="1600" b="1" dirty="0">
                <a:effectLst/>
                <a:latin typeface="Times New Roman" panose="02020603050405020304" pitchFamily="18" charset="0"/>
                <a:ea typeface="Arial" panose="020B0604020202020204" pitchFamily="34" charset="0"/>
              </a:rPr>
              <a:t>wisely</a:t>
            </a:r>
            <a:r>
              <a:rPr lang="en-US" sz="1600" dirty="0">
                <a:effectLst/>
                <a:latin typeface="Times New Roman" panose="02020603050405020304" pitchFamily="18" charset="0"/>
                <a:ea typeface="Arial" panose="020B0604020202020204" pitchFamily="34" charset="0"/>
              </a:rPr>
              <a:t> and </a:t>
            </a:r>
            <a:r>
              <a:rPr lang="en-US" sz="1600" b="1" dirty="0">
                <a:effectLst/>
                <a:latin typeface="Times New Roman" panose="02020603050405020304" pitchFamily="18" charset="0"/>
                <a:ea typeface="Arial" panose="020B0604020202020204" pitchFamily="34" charset="0"/>
              </a:rPr>
              <a:t>stored</a:t>
            </a:r>
            <a:r>
              <a:rPr lang="en-US" sz="1600" dirty="0">
                <a:effectLst/>
                <a:latin typeface="Times New Roman" panose="02020603050405020304" pitchFamily="18" charset="0"/>
                <a:ea typeface="Arial" panose="020B0604020202020204" pitchFamily="34" charset="0"/>
              </a:rPr>
              <a:t> </a:t>
            </a:r>
            <a:r>
              <a:rPr lang="en-US" sz="1600" b="1" dirty="0">
                <a:effectLst/>
                <a:latin typeface="Times New Roman" panose="02020603050405020304" pitchFamily="18" charset="0"/>
                <a:ea typeface="Arial" panose="020B0604020202020204" pitchFamily="34" charset="0"/>
              </a:rPr>
              <a:t>properly</a:t>
            </a:r>
            <a:r>
              <a:rPr lang="en-US" sz="1600" dirty="0">
                <a:effectLst/>
                <a:latin typeface="Times New Roman" panose="02020603050405020304" pitchFamily="18" charset="0"/>
                <a:ea typeface="Arial" panose="020B0604020202020204" pitchFamily="34" charset="0"/>
              </a:rPr>
              <a:t>.</a:t>
            </a:r>
          </a:p>
          <a:p>
            <a:pPr marL="342900" lvl="0" indent="-342900" algn="l">
              <a:lnSpc>
                <a:spcPct val="150000"/>
              </a:lnSpc>
              <a:spcAft>
                <a:spcPts val="200"/>
              </a:spcAft>
              <a:buSzPts val="1000"/>
              <a:buFont typeface="+mj-lt"/>
              <a:buAutoNum type="arabicPeriod"/>
              <a:tabLst>
                <a:tab pos="457200" algn="l"/>
              </a:tabLst>
            </a:pPr>
            <a:r>
              <a:rPr lang="en-US" sz="1600" b="1" dirty="0">
                <a:effectLst/>
                <a:latin typeface="Times New Roman" panose="02020603050405020304" pitchFamily="18" charset="0"/>
                <a:ea typeface="Arial" panose="020B0604020202020204" pitchFamily="34" charset="0"/>
              </a:rPr>
              <a:t>Substituting</a:t>
            </a:r>
            <a:r>
              <a:rPr lang="en-US" sz="1600" dirty="0">
                <a:effectLst/>
                <a:latin typeface="Times New Roman" panose="02020603050405020304" pitchFamily="18" charset="0"/>
                <a:ea typeface="Arial" panose="020B0604020202020204" pitchFamily="34" charset="0"/>
              </a:rPr>
              <a:t> preserved ingredients allows menus to stay balanced across the entire voyage.</a:t>
            </a:r>
          </a:p>
        </p:txBody>
      </p:sp>
      <p:sp>
        <p:nvSpPr>
          <p:cNvPr id="3" name="Rectangle 2">
            <a:extLst>
              <a:ext uri="{FF2B5EF4-FFF2-40B4-BE49-F238E27FC236}">
                <a16:creationId xmlns:a16="http://schemas.microsoft.com/office/drawing/2014/main" id="{627F2EED-BADD-3F5F-9A2F-0BC8F246117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718BB834-D789-C9E3-1049-39C0E45883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051CEA-3713-2037-957A-7A4AFBEEAC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0354DE4-CF25-C219-C35B-61365324823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FDE9D68-672C-3446-C277-7B9356A6BD8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747E32A-5690-D178-1CF0-F1EC31456BD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EB2AF45-C4E8-BC10-6B45-6B4A4A8F50E4}"/>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79902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D6D4-2DAE-3451-D3E7-5B87591E91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53F450D-1326-BBD4-0639-E4CCE831043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0ECC494-81B1-5372-8C74-684F4B8A1E21}"/>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 Importance of Inclusion</a:t>
            </a:r>
          </a:p>
        </p:txBody>
      </p:sp>
      <p:grpSp>
        <p:nvGrpSpPr>
          <p:cNvPr id="4" name="Group 3">
            <a:extLst>
              <a:ext uri="{FF2B5EF4-FFF2-40B4-BE49-F238E27FC236}">
                <a16:creationId xmlns:a16="http://schemas.microsoft.com/office/drawing/2014/main" id="{17797662-98C2-AF7A-42D2-76E50CC9D38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36ACD72-1C50-3762-0974-C276069C801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C974350-CBB9-56EE-3A4C-2BF15B56EC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BFA7538-00FF-97C4-67AC-12D82E78FC5C}"/>
              </a:ext>
            </a:extLst>
          </p:cNvPr>
          <p:cNvSpPr txBox="1"/>
          <p:nvPr/>
        </p:nvSpPr>
        <p:spPr>
          <a:xfrm>
            <a:off x="211942" y="1662098"/>
            <a:ext cx="8720116" cy="2264081"/>
          </a:xfrm>
          <a:prstGeom prst="rect">
            <a:avLst/>
          </a:prstGeom>
          <a:noFill/>
        </p:spPr>
        <p:txBody>
          <a:bodyPr wrap="square" rtlCol="0">
            <a:spAutoFit/>
          </a:bodyPr>
          <a:lstStyle/>
          <a:p>
            <a:pPr marL="342900" indent="-342900">
              <a:lnSpc>
                <a:spcPct val="150000"/>
              </a:lnSpc>
              <a:buFont typeface="+mj-lt"/>
              <a:buAutoNum type="arabicPeriod"/>
            </a:pPr>
            <a:r>
              <a:rPr lang="en-GB" sz="1600" dirty="0"/>
              <a:t>Multinational crews have diverse dietary expectations, including religious (halal, kosher, vegetarian) and personal health needs.</a:t>
            </a:r>
          </a:p>
          <a:p>
            <a:pPr marL="342900" indent="-342900">
              <a:lnSpc>
                <a:spcPct val="150000"/>
              </a:lnSpc>
              <a:buFont typeface="+mj-lt"/>
              <a:buAutoNum type="arabicPeriod"/>
            </a:pPr>
            <a:r>
              <a:rPr lang="en-GB" sz="1600" dirty="0"/>
              <a:t>Ignoring restrictions risks exclusion, dissatisfaction, or malnutrition.</a:t>
            </a:r>
          </a:p>
          <a:p>
            <a:pPr marL="342900" indent="-342900">
              <a:lnSpc>
                <a:spcPct val="150000"/>
              </a:lnSpc>
              <a:buFont typeface="+mj-lt"/>
              <a:buAutoNum type="arabicPeriod"/>
            </a:pPr>
            <a:r>
              <a:rPr lang="en-GB" sz="1600" dirty="0"/>
              <a:t>Menus should reflect varied cuisines (rice, pasta, soups, vegetarian) and include themed cultural nights to boost morale.</a:t>
            </a:r>
          </a:p>
          <a:p>
            <a:pPr marL="342900" indent="-342900">
              <a:lnSpc>
                <a:spcPct val="150000"/>
              </a:lnSpc>
              <a:buFont typeface="+mj-lt"/>
              <a:buAutoNum type="arabicPeriod"/>
            </a:pPr>
            <a:r>
              <a:rPr lang="en-GB" sz="1600" dirty="0"/>
              <a:t>Providing condiments and spices allows crew to adapt meals to personal taste.</a:t>
            </a:r>
          </a:p>
        </p:txBody>
      </p:sp>
      <p:sp>
        <p:nvSpPr>
          <p:cNvPr id="3" name="Rectangle 2">
            <a:extLst>
              <a:ext uri="{FF2B5EF4-FFF2-40B4-BE49-F238E27FC236}">
                <a16:creationId xmlns:a16="http://schemas.microsoft.com/office/drawing/2014/main" id="{6CE172DE-402C-1831-3FAC-E8E21E0AB4A0}"/>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4712A431-A127-EEC6-3902-9CBF8DF12F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582F94-7C76-1D24-218A-7EB612A7425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B57D06D-8316-B7CE-23A5-F04237F80F7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52AD2F3-5649-1B5B-CB81-A5F73E91222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B55A4CA-6ECA-7E86-3AFA-7722C748C4B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4005FF7-7B18-A468-BED3-8AC3F848A264}"/>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descr="A group of people in uniform serving food&#10;&#10;Description automatically generated">
            <a:extLst>
              <a:ext uri="{FF2B5EF4-FFF2-40B4-BE49-F238E27FC236}">
                <a16:creationId xmlns:a16="http://schemas.microsoft.com/office/drawing/2014/main" id="{749C2D44-ACC8-E1D2-B56F-6FF2C767EFAF}"/>
              </a:ext>
            </a:extLst>
          </p:cNvPr>
          <p:cNvPicPr>
            <a:picLocks noChangeAspect="1"/>
          </p:cNvPicPr>
          <p:nvPr/>
        </p:nvPicPr>
        <p:blipFill>
          <a:blip r:embed="rId11">
            <a:extLst>
              <a:ext uri="{28A0092B-C50C-407E-A947-70E740481C1C}">
                <a14:useLocalDpi xmlns:a14="http://schemas.microsoft.com/office/drawing/2010/main" val="0"/>
              </a:ext>
            </a:extLst>
          </a:blip>
          <a:srcRect t="5125"/>
          <a:stretch/>
        </p:blipFill>
        <p:spPr>
          <a:xfrm>
            <a:off x="2703496" y="4117959"/>
            <a:ext cx="3323630" cy="1869886"/>
          </a:xfrm>
          <a:prstGeom prst="rect">
            <a:avLst/>
          </a:prstGeom>
        </p:spPr>
      </p:pic>
    </p:spTree>
    <p:extLst>
      <p:ext uri="{BB962C8B-B14F-4D97-AF65-F5344CB8AC3E}">
        <p14:creationId xmlns:p14="http://schemas.microsoft.com/office/powerpoint/2010/main" val="4161831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40127-4740-85F3-8125-5707F310C48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7858E3E-4A28-07A2-15F6-87F29D58E5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429ACCF-4DA3-B912-4DD8-4E58E56C8463}"/>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Practical Approaches</a:t>
            </a:r>
          </a:p>
        </p:txBody>
      </p:sp>
      <p:grpSp>
        <p:nvGrpSpPr>
          <p:cNvPr id="4" name="Group 3">
            <a:extLst>
              <a:ext uri="{FF2B5EF4-FFF2-40B4-BE49-F238E27FC236}">
                <a16:creationId xmlns:a16="http://schemas.microsoft.com/office/drawing/2014/main" id="{D196009B-5185-A78E-581F-3BC24AC1B62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983465F-7B7D-4F77-ED53-5FD8BB93EF9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C710ABC-7B0F-7FD5-8493-DBABDF7427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7116DC2-031A-9D1D-C5CC-3A5980BABD61}"/>
              </a:ext>
            </a:extLst>
          </p:cNvPr>
          <p:cNvSpPr txBox="1"/>
          <p:nvPr/>
        </p:nvSpPr>
        <p:spPr>
          <a:xfrm>
            <a:off x="390597" y="1727287"/>
            <a:ext cx="8254652" cy="1330236"/>
          </a:xfrm>
          <a:prstGeom prst="rect">
            <a:avLst/>
          </a:prstGeom>
          <a:noFill/>
        </p:spPr>
        <p:txBody>
          <a:bodyPr wrap="square" rtlCol="0">
            <a:spAutoFit/>
          </a:bodyPr>
          <a:lstStyle/>
          <a:p>
            <a:pPr marL="342900" lvl="0" indent="-342900" algn="l">
              <a:lnSpc>
                <a:spcPct val="115000"/>
              </a:lnSpc>
              <a:spcBef>
                <a:spcPts val="400"/>
              </a:spcBef>
              <a:spcAft>
                <a:spcPts val="800"/>
              </a:spcAft>
              <a:buSzPts val="1000"/>
              <a:buFont typeface="+mj-lt"/>
              <a:buAutoNum type="arabicPeriod"/>
              <a:tabLst>
                <a:tab pos="811530" algn="l"/>
                <a:tab pos="457200" algn="l"/>
              </a:tabLst>
            </a:pPr>
            <a:r>
              <a:rPr lang="en-US" sz="1800" dirty="0">
                <a:solidFill>
                  <a:srgbClr val="222222"/>
                </a:solidFill>
                <a:effectLst/>
                <a:latin typeface="Times New Roman" panose="02020603050405020304" pitchFamily="18" charset="0"/>
                <a:ea typeface="Arial" panose="020B0604020202020204" pitchFamily="34" charset="0"/>
              </a:rPr>
              <a:t>Always offer </a:t>
            </a:r>
            <a:r>
              <a:rPr lang="en-US" sz="1800" b="1" dirty="0">
                <a:solidFill>
                  <a:srgbClr val="222222"/>
                </a:solidFill>
                <a:effectLst/>
                <a:latin typeface="Times New Roman" panose="02020603050405020304" pitchFamily="18" charset="0"/>
                <a:ea typeface="Arial" panose="020B0604020202020204" pitchFamily="34" charset="0"/>
              </a:rPr>
              <a:t>at least one alternative dish </a:t>
            </a:r>
            <a:r>
              <a:rPr lang="en-US" sz="1800" dirty="0">
                <a:solidFill>
                  <a:srgbClr val="222222"/>
                </a:solidFill>
                <a:effectLst/>
                <a:latin typeface="Times New Roman" panose="02020603050405020304" pitchFamily="18" charset="0"/>
                <a:ea typeface="Arial" panose="020B0604020202020204" pitchFamily="34" charset="0"/>
              </a:rPr>
              <a:t>when restrictions are known.</a:t>
            </a:r>
          </a:p>
          <a:p>
            <a:pPr marL="342900" lvl="0" indent="-342900" algn="l">
              <a:lnSpc>
                <a:spcPct val="115000"/>
              </a:lnSpc>
              <a:spcBef>
                <a:spcPts val="400"/>
              </a:spcBef>
              <a:spcAft>
                <a:spcPts val="800"/>
              </a:spcAft>
              <a:buSzPts val="1000"/>
              <a:buFont typeface="+mj-lt"/>
              <a:buAutoNum type="arabicPeriod"/>
              <a:tabLst>
                <a:tab pos="811530" algn="l"/>
                <a:tab pos="457200" algn="l"/>
              </a:tabLst>
            </a:pPr>
            <a:r>
              <a:rPr lang="en-US" sz="1800" b="1" dirty="0">
                <a:solidFill>
                  <a:srgbClr val="222222"/>
                </a:solidFill>
                <a:effectLst/>
                <a:latin typeface="Times New Roman" panose="02020603050405020304" pitchFamily="18" charset="0"/>
                <a:ea typeface="Arial" panose="020B0604020202020204" pitchFamily="34" charset="0"/>
              </a:rPr>
              <a:t>Clear labelling of meat types and ingredients </a:t>
            </a:r>
            <a:r>
              <a:rPr lang="en-US" sz="1800" dirty="0">
                <a:solidFill>
                  <a:srgbClr val="222222"/>
                </a:solidFill>
                <a:effectLst/>
                <a:latin typeface="Times New Roman" panose="02020603050405020304" pitchFamily="18" charset="0"/>
                <a:ea typeface="Arial" panose="020B0604020202020204" pitchFamily="34" charset="0"/>
              </a:rPr>
              <a:t>avoids misunderstandings.	</a:t>
            </a:r>
          </a:p>
          <a:p>
            <a:pPr marL="342900" lvl="0" indent="-342900" algn="l">
              <a:lnSpc>
                <a:spcPct val="115000"/>
              </a:lnSpc>
              <a:spcBef>
                <a:spcPts val="400"/>
              </a:spcBef>
              <a:spcAft>
                <a:spcPts val="800"/>
              </a:spcAft>
              <a:buSzPts val="1000"/>
              <a:buFont typeface="+mj-lt"/>
              <a:buAutoNum type="arabicPeriod"/>
              <a:tabLst>
                <a:tab pos="811530" algn="l"/>
                <a:tab pos="457200" algn="l"/>
              </a:tabLst>
            </a:pPr>
            <a:r>
              <a:rPr lang="en-US" sz="1800" b="1" dirty="0">
                <a:solidFill>
                  <a:srgbClr val="222222"/>
                </a:solidFill>
                <a:effectLst/>
                <a:latin typeface="Times New Roman" panose="02020603050405020304" pitchFamily="18" charset="0"/>
                <a:ea typeface="Arial" panose="020B0604020202020204" pitchFamily="34" charset="0"/>
              </a:rPr>
              <a:t>Open communication </a:t>
            </a:r>
            <a:r>
              <a:rPr lang="en-US" sz="1800" dirty="0">
                <a:solidFill>
                  <a:srgbClr val="222222"/>
                </a:solidFill>
                <a:effectLst/>
                <a:latin typeface="Times New Roman" panose="02020603050405020304" pitchFamily="18" charset="0"/>
                <a:ea typeface="Arial" panose="020B0604020202020204" pitchFamily="34" charset="0"/>
              </a:rPr>
              <a:t>with crew helps adjust menus and prevent conflicts.</a:t>
            </a:r>
            <a:endParaRPr lang="en-US" sz="1800" b="1"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57317193-6947-4CC4-F32B-D985873AFAC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D0CBFD0D-5F19-9BC4-8ECD-374491B133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E4DE79D-5C04-3657-2436-9CDFE847EE2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AE86A93-D1A0-D74D-8815-3CFE6B88DD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0A64C92-5867-1A08-F7FF-13374667E5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403849F-7F0F-5380-7342-1D572C4973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07BAA8F-EF96-E14A-E8FF-6BD1E94F5D5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11090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F3C8-0F24-A253-2B54-3CCCCD4F8A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87F2E0E-88A7-D7FB-CBD2-EC602E86672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5D86229-4C4D-9C06-BB29-3DBDA35AE116}"/>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Common Challenges at Sea</a:t>
            </a:r>
          </a:p>
        </p:txBody>
      </p:sp>
      <p:grpSp>
        <p:nvGrpSpPr>
          <p:cNvPr id="4" name="Group 3">
            <a:extLst>
              <a:ext uri="{FF2B5EF4-FFF2-40B4-BE49-F238E27FC236}">
                <a16:creationId xmlns:a16="http://schemas.microsoft.com/office/drawing/2014/main" id="{362EB6F8-FF9C-2D7C-F912-CF69C94A3C0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27A3CD9-3B9E-6CBD-348F-1E2AD3981AC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3A52E90-D7C6-B431-3D2A-2A64893CA2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EEA3313-7407-B90C-90CC-B8AE44C651B1}"/>
              </a:ext>
            </a:extLst>
          </p:cNvPr>
          <p:cNvSpPr txBox="1"/>
          <p:nvPr/>
        </p:nvSpPr>
        <p:spPr>
          <a:xfrm>
            <a:off x="2722076" y="2291480"/>
            <a:ext cx="5818384" cy="2862322"/>
          </a:xfrm>
          <a:prstGeom prst="rect">
            <a:avLst/>
          </a:prstGeom>
          <a:noFill/>
        </p:spPr>
        <p:txBody>
          <a:bodyPr wrap="square" rtlCol="0">
            <a:spAutoFit/>
          </a:bodyPr>
          <a:lstStyle/>
          <a:p>
            <a:r>
              <a:rPr lang="en-GB" b="1" dirty="0"/>
              <a:t>Challenges</a:t>
            </a:r>
            <a:endParaRPr lang="en-GB" dirty="0"/>
          </a:p>
          <a:p>
            <a:pPr>
              <a:buFont typeface="Arial" panose="020B0604020202020204" pitchFamily="34" charset="0"/>
              <a:buChar char="•"/>
            </a:pPr>
            <a:r>
              <a:rPr lang="en-GB" dirty="0"/>
              <a:t>Limited storage and refrigeration reduce fresh produce.</a:t>
            </a:r>
          </a:p>
          <a:p>
            <a:pPr>
              <a:buFont typeface="Arial" panose="020B0604020202020204" pitchFamily="34" charset="0"/>
              <a:buChar char="•"/>
            </a:pPr>
            <a:r>
              <a:rPr lang="en-GB" dirty="0"/>
              <a:t>Long voyages risk nutrient loss and repetitive menus.</a:t>
            </a:r>
          </a:p>
          <a:p>
            <a:pPr>
              <a:buFont typeface="Arial" panose="020B0604020202020204" pitchFamily="34" charset="0"/>
              <a:buChar char="•"/>
            </a:pPr>
            <a:r>
              <a:rPr lang="en-GB" dirty="0"/>
              <a:t>Budget limits and supply delays increase pressure.</a:t>
            </a:r>
          </a:p>
          <a:p>
            <a:r>
              <a:rPr lang="en-GB" dirty="0"/>
              <a:t/>
            </a:r>
            <a:br>
              <a:rPr lang="en-GB" dirty="0"/>
            </a:br>
            <a:endParaRPr lang="en-GB" dirty="0"/>
          </a:p>
          <a:p>
            <a:r>
              <a:rPr lang="en-GB" b="1" dirty="0"/>
              <a:t>Strategies</a:t>
            </a:r>
            <a:endParaRPr lang="en-GB" dirty="0"/>
          </a:p>
          <a:p>
            <a:pPr>
              <a:buFont typeface="Arial" panose="020B0604020202020204" pitchFamily="34" charset="0"/>
              <a:buChar char="•"/>
            </a:pPr>
            <a:r>
              <a:rPr lang="en-GB" dirty="0"/>
              <a:t>Cycle menus (weekly/biweekly) to prevent monotony.</a:t>
            </a:r>
          </a:p>
          <a:p>
            <a:pPr>
              <a:buFont typeface="Arial" panose="020B0604020202020204" pitchFamily="34" charset="0"/>
              <a:buChar char="•"/>
            </a:pPr>
            <a:r>
              <a:rPr lang="en-GB" dirty="0"/>
              <a:t>Use substitutions: frozen spinach, canned beans, UHT milk.</a:t>
            </a:r>
          </a:p>
          <a:p>
            <a:pPr>
              <a:buFont typeface="Arial" panose="020B0604020202020204" pitchFamily="34" charset="0"/>
              <a:buChar char="•"/>
            </a:pPr>
            <a:r>
              <a:rPr lang="en-GB" dirty="0"/>
              <a:t>Apply FIFO (First In, First Out) to reduce spoilage.</a:t>
            </a:r>
          </a:p>
        </p:txBody>
      </p:sp>
      <p:sp>
        <p:nvSpPr>
          <p:cNvPr id="3" name="Rectangle 2">
            <a:extLst>
              <a:ext uri="{FF2B5EF4-FFF2-40B4-BE49-F238E27FC236}">
                <a16:creationId xmlns:a16="http://schemas.microsoft.com/office/drawing/2014/main" id="{A60D67DF-9242-B7A3-A1A2-7C390039C8B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62BD849-B776-308D-6E7E-E1362A1FEB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743A57B-52F5-FEC2-BF61-68DBA2B6787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DF677C2-4E02-A577-29A4-E775A8A2DB6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60B5688-1BB0-490E-A4AE-99E3902C990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62C6C0A-EF43-F736-DADB-750C10B01DC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29DE016-1976-442E-BC9C-84B35DA4449E}"/>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descr="A diagram of a diagram of a grocery store&#10;&#10;Description automatically generated">
            <a:extLst>
              <a:ext uri="{FF2B5EF4-FFF2-40B4-BE49-F238E27FC236}">
                <a16:creationId xmlns:a16="http://schemas.microsoft.com/office/drawing/2014/main" id="{6CD3E895-F985-0D99-7B14-C67D394C88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296" y="2655841"/>
            <a:ext cx="2235200" cy="2133600"/>
          </a:xfrm>
          <a:prstGeom prst="rect">
            <a:avLst/>
          </a:prstGeom>
        </p:spPr>
      </p:pic>
    </p:spTree>
    <p:extLst>
      <p:ext uri="{BB962C8B-B14F-4D97-AF65-F5344CB8AC3E}">
        <p14:creationId xmlns:p14="http://schemas.microsoft.com/office/powerpoint/2010/main" val="977663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1BFE-C0E4-DF7B-E6E9-84349CC4052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4EF7E39-F782-34A3-FB4B-6DEB536862D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5AF6730-588C-2C5A-B6A3-AE668AF739CF}"/>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Practical Examples</a:t>
            </a:r>
          </a:p>
        </p:txBody>
      </p:sp>
      <p:grpSp>
        <p:nvGrpSpPr>
          <p:cNvPr id="4" name="Group 3">
            <a:extLst>
              <a:ext uri="{FF2B5EF4-FFF2-40B4-BE49-F238E27FC236}">
                <a16:creationId xmlns:a16="http://schemas.microsoft.com/office/drawing/2014/main" id="{B4F8CB5E-F75A-DB8F-1B4B-26F2C9DDCB3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04A8FC7-20EF-DFF2-664F-94373EC74E9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BADD5B1-1A7C-7D80-2CE1-68859CAE0C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DDD3018-72C5-35FE-20DC-A9AED0378E41}"/>
              </a:ext>
            </a:extLst>
          </p:cNvPr>
          <p:cNvSpPr txBox="1"/>
          <p:nvPr/>
        </p:nvSpPr>
        <p:spPr>
          <a:xfrm>
            <a:off x="281413" y="1783647"/>
            <a:ext cx="8254652" cy="1477328"/>
          </a:xfrm>
          <a:prstGeom prst="rect">
            <a:avLst/>
          </a:prstGeom>
          <a:noFill/>
        </p:spPr>
        <p:txBody>
          <a:bodyPr wrap="square" rtlCol="0">
            <a:spAutoFit/>
          </a:bodyPr>
          <a:lstStyle/>
          <a:p>
            <a:r>
              <a:rPr lang="en-GB" b="1" dirty="0"/>
              <a:t>Menu Planning Across the Voyage</a:t>
            </a:r>
          </a:p>
          <a:p>
            <a:endParaRPr lang="en-GB" dirty="0"/>
          </a:p>
          <a:p>
            <a:pPr>
              <a:buFont typeface="Arial" panose="020B0604020202020204" pitchFamily="34" charset="0"/>
              <a:buChar char="•"/>
            </a:pPr>
            <a:r>
              <a:rPr lang="en-GB" b="1" dirty="0"/>
              <a:t>Early voyage:</a:t>
            </a:r>
            <a:r>
              <a:rPr lang="en-GB" dirty="0"/>
              <a:t> Fresh salads, fruit, dairy</a:t>
            </a:r>
          </a:p>
          <a:p>
            <a:pPr>
              <a:buFont typeface="Arial" panose="020B0604020202020204" pitchFamily="34" charset="0"/>
              <a:buChar char="•"/>
            </a:pPr>
            <a:r>
              <a:rPr lang="en-GB" b="1" dirty="0"/>
              <a:t>Mid/late voyage:</a:t>
            </a:r>
            <a:r>
              <a:rPr lang="en-GB" dirty="0"/>
              <a:t> Frozen vegetables, UHT milk, canned fruit</a:t>
            </a:r>
          </a:p>
          <a:p>
            <a:pPr>
              <a:buFont typeface="Arial" panose="020B0604020202020204" pitchFamily="34" charset="0"/>
              <a:buChar char="•"/>
            </a:pPr>
            <a:r>
              <a:rPr lang="en-GB" b="1" dirty="0"/>
              <a:t>Crew morale:</a:t>
            </a:r>
            <a:r>
              <a:rPr lang="en-GB" dirty="0"/>
              <a:t> Weekly themed meals to add variety</a:t>
            </a:r>
          </a:p>
        </p:txBody>
      </p:sp>
      <p:sp>
        <p:nvSpPr>
          <p:cNvPr id="3" name="Rectangle 2">
            <a:extLst>
              <a:ext uri="{FF2B5EF4-FFF2-40B4-BE49-F238E27FC236}">
                <a16:creationId xmlns:a16="http://schemas.microsoft.com/office/drawing/2014/main" id="{4696608A-9DF5-4B88-7AD1-80E0398B62D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3243A929-B2DB-1155-A784-64866C4F0C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DC79758-70B8-0906-7737-7AD9D44100D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88754BA-2FAF-B6C4-4C57-16AEA18D4A9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2BA4920-052E-59DB-418D-805FF76013C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0855EDE-1A1C-8B34-0F50-05263087FD7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485F1A3-D380-BE5E-4EAE-DA76D662A90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94675F4-7A1C-7DB5-8B17-BFD70464971A}"/>
              </a:ext>
            </a:extLst>
          </p:cNvPr>
          <p:cNvPicPr>
            <a:picLocks noChangeAspect="1"/>
          </p:cNvPicPr>
          <p:nvPr/>
        </p:nvPicPr>
        <p:blipFill>
          <a:blip r:embed="rId11"/>
          <a:srcRect t="9530" b="46757"/>
          <a:stretch/>
        </p:blipFill>
        <p:spPr>
          <a:xfrm>
            <a:off x="1736196" y="3719879"/>
            <a:ext cx="5671608" cy="1652802"/>
          </a:xfrm>
          <a:prstGeom prst="rect">
            <a:avLst/>
          </a:prstGeom>
        </p:spPr>
      </p:pic>
    </p:spTree>
    <p:extLst>
      <p:ext uri="{BB962C8B-B14F-4D97-AF65-F5344CB8AC3E}">
        <p14:creationId xmlns:p14="http://schemas.microsoft.com/office/powerpoint/2010/main" val="349315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639479" y="1614303"/>
            <a:ext cx="7886700" cy="4801314"/>
          </a:xfrm>
          <a:prstGeom prst="rect">
            <a:avLst/>
          </a:prstGeom>
          <a:noFill/>
        </p:spPr>
        <p:txBody>
          <a:bodyPr wrap="square" rtlCol="0">
            <a:spAutoFit/>
          </a:bodyPr>
          <a:lstStyle/>
          <a:p>
            <a:pPr>
              <a:buFont typeface="+mj-lt"/>
              <a:buAutoNum type="arabicPeriod"/>
            </a:pPr>
            <a:r>
              <a:rPr lang="en-GB" b="1" dirty="0"/>
              <a:t>Explain the fundamentals of human nutrition</a:t>
            </a:r>
            <a:r>
              <a:rPr lang="en-GB" dirty="0"/>
              <a:t> (macronutrients, micronutrients, hydration) in the context of seafarers’ needs.</a:t>
            </a:r>
          </a:p>
          <a:p>
            <a:pPr>
              <a:buFont typeface="+mj-lt"/>
              <a:buAutoNum type="arabicPeriod"/>
            </a:pPr>
            <a:endParaRPr lang="en-GB" dirty="0"/>
          </a:p>
          <a:p>
            <a:pPr>
              <a:buFont typeface="+mj-lt"/>
              <a:buAutoNum type="arabicPeriod"/>
            </a:pPr>
            <a:r>
              <a:rPr lang="en-GB" b="1" dirty="0"/>
              <a:t>Identify the specific nutritional requirements of seafarers</a:t>
            </a:r>
            <a:r>
              <a:rPr lang="en-GB" dirty="0"/>
              <a:t>, including higher energy demands and risks from long voyages.</a:t>
            </a:r>
          </a:p>
          <a:p>
            <a:pPr>
              <a:buFont typeface="+mj-lt"/>
              <a:buAutoNum type="arabicPeriod"/>
            </a:pPr>
            <a:endParaRPr lang="en-GB" dirty="0"/>
          </a:p>
          <a:p>
            <a:pPr>
              <a:buFont typeface="+mj-lt"/>
              <a:buAutoNum type="arabicPeriod"/>
            </a:pPr>
            <a:r>
              <a:rPr lang="en-GB" b="1" dirty="0"/>
              <a:t>Plan balanced meals</a:t>
            </a:r>
            <a:r>
              <a:rPr lang="en-GB" dirty="0"/>
              <a:t> that incorporate all essential nutrients using both fresh and preserved ingredients.</a:t>
            </a:r>
          </a:p>
          <a:p>
            <a:pPr>
              <a:buFont typeface="+mj-lt"/>
              <a:buAutoNum type="arabicPeriod"/>
            </a:pPr>
            <a:endParaRPr lang="en-GB" dirty="0"/>
          </a:p>
          <a:p>
            <a:pPr>
              <a:buFont typeface="+mj-lt"/>
              <a:buAutoNum type="arabicPeriod"/>
            </a:pPr>
            <a:r>
              <a:rPr lang="en-GB" b="1" dirty="0"/>
              <a:t>Recognize and accommodate dietary restrictions and cultural preferences</a:t>
            </a:r>
            <a:r>
              <a:rPr lang="en-GB" dirty="0"/>
              <a:t> when planning menus.</a:t>
            </a:r>
          </a:p>
          <a:p>
            <a:pPr>
              <a:buFont typeface="+mj-lt"/>
              <a:buAutoNum type="arabicPeriod"/>
            </a:pPr>
            <a:endParaRPr lang="en-GB" dirty="0"/>
          </a:p>
          <a:p>
            <a:pPr>
              <a:buFont typeface="+mj-lt"/>
              <a:buAutoNum type="arabicPeriod"/>
            </a:pPr>
            <a:r>
              <a:rPr lang="en-GB" b="1" dirty="0"/>
              <a:t>Apply strategies</a:t>
            </a:r>
            <a:r>
              <a:rPr lang="en-GB" dirty="0"/>
              <a:t> (cycle menus, substitutions, stock rotation) to overcome challenges of storage, limited supply, and menu monotony.</a:t>
            </a:r>
          </a:p>
          <a:p>
            <a:pPr>
              <a:buFont typeface="+mj-lt"/>
              <a:buAutoNum type="arabicPeriod"/>
            </a:pPr>
            <a:endParaRPr lang="en-GB" dirty="0"/>
          </a:p>
          <a:p>
            <a:pPr>
              <a:buFont typeface="+mj-lt"/>
              <a:buAutoNum type="arabicPeriod"/>
            </a:pPr>
            <a:r>
              <a:rPr lang="en-GB" b="1" dirty="0"/>
              <a:t>Evaluate the link between nutrition, health, morale, and safety</a:t>
            </a:r>
            <a:r>
              <a:rPr lang="en-GB" dirty="0"/>
              <a:t> in maritime operations.</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252154" cy="6669542"/>
            <a:chOff x="89508" y="93100"/>
            <a:chExt cx="9252154" cy="6669542"/>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25135"/>
              <a:ext cx="9252154" cy="637507"/>
              <a:chOff x="89508" y="6125135"/>
              <a:chExt cx="9252154"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7662" y="6125135"/>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327398"/>
                <a:ext cx="9035846" cy="369332"/>
              </a:xfrm>
              <a:prstGeom prst="rect">
                <a:avLst/>
              </a:prstGeom>
              <a:noFill/>
            </p:spPr>
            <p:txBody>
              <a:bodyPr wrap="square" lIns="91440" tIns="45720" rIns="91440" bIns="45720" anchor="ctr" anchorCtr="0">
                <a:spAutoFit/>
              </a:bodyPr>
              <a:lstStyle/>
              <a:p>
                <a:pPr algn="ctr">
                  <a:spcAft>
                    <a:spcPts val="200"/>
                  </a:spcAft>
                </a:pPr>
                <a:r>
                  <a:rPr lang="en-GB" b="1" dirty="0" smtClean="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93E23-53DC-C074-C6C7-E28D46C1A05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053FF8B-3C44-7CF9-A193-9A41F1D1938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7160E06-FDF9-5906-8016-98C851826A2B}"/>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Health and Safety Link</a:t>
            </a:r>
          </a:p>
        </p:txBody>
      </p:sp>
      <p:grpSp>
        <p:nvGrpSpPr>
          <p:cNvPr id="4" name="Group 3">
            <a:extLst>
              <a:ext uri="{FF2B5EF4-FFF2-40B4-BE49-F238E27FC236}">
                <a16:creationId xmlns:a16="http://schemas.microsoft.com/office/drawing/2014/main" id="{8FC25D19-24FB-5BD7-E2F5-ADE6ED145B7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56F1294-A4C0-3583-BB62-3B4E04FC44B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46BD720-CCCC-3D00-6CBD-BCCF379B9A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2DF081A-1D8E-653A-D4B9-D07B35B4A27A}"/>
              </a:ext>
            </a:extLst>
          </p:cNvPr>
          <p:cNvSpPr txBox="1"/>
          <p:nvPr/>
        </p:nvSpPr>
        <p:spPr>
          <a:xfrm>
            <a:off x="281413" y="1800307"/>
            <a:ext cx="8254652" cy="2862322"/>
          </a:xfrm>
          <a:prstGeom prst="rect">
            <a:avLst/>
          </a:prstGeom>
          <a:noFill/>
        </p:spPr>
        <p:txBody>
          <a:bodyPr wrap="square" rtlCol="0">
            <a:spAutoFit/>
          </a:bodyPr>
          <a:lstStyle/>
          <a:p>
            <a:r>
              <a:rPr lang="en-GB" b="1" dirty="0"/>
              <a:t>Nutrition and Safety</a:t>
            </a:r>
            <a:endParaRPr lang="en-GB" dirty="0"/>
          </a:p>
          <a:p>
            <a:pPr>
              <a:buFont typeface="Arial" panose="020B0604020202020204" pitchFamily="34" charset="0"/>
              <a:buChar char="•"/>
            </a:pPr>
            <a:r>
              <a:rPr lang="en-GB" dirty="0"/>
              <a:t>Poor diets = fatigue, illness, slower reactions.</a:t>
            </a:r>
          </a:p>
          <a:p>
            <a:pPr>
              <a:buFont typeface="Arial" panose="020B0604020202020204" pitchFamily="34" charset="0"/>
              <a:buChar char="•"/>
            </a:pPr>
            <a:r>
              <a:rPr lang="en-GB" dirty="0"/>
              <a:t>Balanced meals = alertness, strength, fewer accidents.</a:t>
            </a:r>
          </a:p>
          <a:p>
            <a:pPr>
              <a:buFont typeface="Arial" panose="020B0604020202020204" pitchFamily="34" charset="0"/>
              <a:buChar char="•"/>
            </a:pPr>
            <a:r>
              <a:rPr lang="en-GB" dirty="0"/>
              <a:t>Good nutrition supports resilience and focus.</a:t>
            </a:r>
          </a:p>
          <a:p>
            <a:r>
              <a:rPr lang="en-GB" dirty="0"/>
              <a:t/>
            </a:r>
            <a:br>
              <a:rPr lang="en-GB" dirty="0"/>
            </a:br>
            <a:endParaRPr lang="en-GB" dirty="0"/>
          </a:p>
          <a:p>
            <a:r>
              <a:rPr lang="en-GB" b="1" dirty="0"/>
              <a:t>Morale and Teamwork</a:t>
            </a:r>
            <a:endParaRPr lang="en-GB" dirty="0"/>
          </a:p>
          <a:p>
            <a:pPr>
              <a:buFont typeface="Arial" panose="020B0604020202020204" pitchFamily="34" charset="0"/>
              <a:buChar char="•"/>
            </a:pPr>
            <a:r>
              <a:rPr lang="en-GB" dirty="0"/>
              <a:t>Meals are central to social life at sea.</a:t>
            </a:r>
          </a:p>
          <a:p>
            <a:pPr>
              <a:buFont typeface="Arial" panose="020B0604020202020204" pitchFamily="34" charset="0"/>
              <a:buChar char="•"/>
            </a:pPr>
            <a:r>
              <a:rPr lang="en-GB" dirty="0"/>
              <a:t>Varied, tasty food lifts morale.</a:t>
            </a:r>
          </a:p>
          <a:p>
            <a:pPr>
              <a:buFont typeface="Arial" panose="020B0604020202020204" pitchFamily="34" charset="0"/>
              <a:buChar char="•"/>
            </a:pPr>
            <a:r>
              <a:rPr lang="en-GB" dirty="0"/>
              <a:t>Inclusive menus reduce conflict and strengthen teamwork.</a:t>
            </a:r>
          </a:p>
        </p:txBody>
      </p:sp>
      <p:sp>
        <p:nvSpPr>
          <p:cNvPr id="3" name="Rectangle 2">
            <a:extLst>
              <a:ext uri="{FF2B5EF4-FFF2-40B4-BE49-F238E27FC236}">
                <a16:creationId xmlns:a16="http://schemas.microsoft.com/office/drawing/2014/main" id="{23DC3012-3797-6966-B7A5-A35A0079512D}"/>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0D156BCF-16B7-E269-04A2-E8BD4339B1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D4D6B85-C771-17FC-1645-A20A6FC1E7F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4E22CAC-7718-F192-78E1-A2D40E6DE20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591A9FB-592B-26AA-7E35-05A2585D2F4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3532DEE-7B4C-E96B-6D57-CB268578F58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C8F176F-042A-5E06-754E-B32E8DF25573}"/>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771412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5DA91-B276-7F29-CFB6-5B2827A9A55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D232EB8-8657-E850-23B0-5FE85B8DC8D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7D6A229-AA29-216C-B49A-6AC2B475B257}"/>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Evaluation and Reflection</a:t>
            </a:r>
          </a:p>
        </p:txBody>
      </p:sp>
      <p:grpSp>
        <p:nvGrpSpPr>
          <p:cNvPr id="4" name="Group 3">
            <a:extLst>
              <a:ext uri="{FF2B5EF4-FFF2-40B4-BE49-F238E27FC236}">
                <a16:creationId xmlns:a16="http://schemas.microsoft.com/office/drawing/2014/main" id="{499AE6C1-BA36-FC8C-216F-4F6C32EFBA7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5DDEA07-DA16-FC43-09F8-A34CC1AFCE9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205E5B3-8DEE-F04A-D259-087DB64A4A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D5C3B82-7F36-0080-AD57-45D9199412CB}"/>
              </a:ext>
            </a:extLst>
          </p:cNvPr>
          <p:cNvSpPr txBox="1"/>
          <p:nvPr/>
        </p:nvSpPr>
        <p:spPr>
          <a:xfrm>
            <a:off x="390597" y="1733809"/>
            <a:ext cx="8254652" cy="2585323"/>
          </a:xfrm>
          <a:prstGeom prst="rect">
            <a:avLst/>
          </a:prstGeom>
          <a:noFill/>
        </p:spPr>
        <p:txBody>
          <a:bodyPr wrap="square" rtlCol="0">
            <a:spAutoFit/>
          </a:bodyPr>
          <a:lstStyle/>
          <a:p>
            <a:pPr>
              <a:buFont typeface="Arial" panose="020B0604020202020204" pitchFamily="34" charset="0"/>
              <a:buChar char="•"/>
            </a:pPr>
            <a:r>
              <a:rPr lang="en-GB" b="1" dirty="0"/>
              <a:t>Monitor crew health and meal patterns</a:t>
            </a:r>
            <a:r>
              <a:rPr lang="en-GB" dirty="0"/>
              <a:t>: Assess nutrition by observing crew wellbeing, tracking attendance at meals, and gathering feedback on food quality and variety.</a:t>
            </a:r>
          </a:p>
          <a:p>
            <a:pPr>
              <a:buFont typeface="Arial" panose="020B0604020202020204" pitchFamily="34" charset="0"/>
              <a:buChar char="•"/>
            </a:pPr>
            <a:endParaRPr lang="en-GB" dirty="0"/>
          </a:p>
          <a:p>
            <a:pPr>
              <a:buFont typeface="Arial" panose="020B0604020202020204" pitchFamily="34" charset="0"/>
              <a:buChar char="•"/>
            </a:pPr>
            <a:r>
              <a:rPr lang="en-GB" b="1" dirty="0"/>
              <a:t>Treat nutrition as safety management</a:t>
            </a:r>
            <a:r>
              <a:rPr lang="en-GB" dirty="0"/>
              <a:t>: View nutrition as a core part of safety, not just hospitality—balanced meals help prevent fatigue, illness, and accidents.</a:t>
            </a:r>
          </a:p>
          <a:p>
            <a:pPr>
              <a:buFont typeface="Arial" panose="020B0604020202020204" pitchFamily="34" charset="0"/>
              <a:buChar char="•"/>
            </a:pPr>
            <a:endParaRPr lang="en-GB" dirty="0"/>
          </a:p>
          <a:p>
            <a:pPr>
              <a:buFont typeface="Arial" panose="020B0604020202020204" pitchFamily="34" charset="0"/>
              <a:buChar char="•"/>
            </a:pPr>
            <a:r>
              <a:rPr lang="en-GB" b="1" dirty="0"/>
              <a:t>Reflect on long-term impact</a:t>
            </a:r>
            <a:r>
              <a:rPr lang="en-GB" dirty="0"/>
              <a:t>: Galley staff should consider how daily food choices influence both immediate performance and the crew’s overall long-term health.</a:t>
            </a:r>
          </a:p>
        </p:txBody>
      </p:sp>
      <p:sp>
        <p:nvSpPr>
          <p:cNvPr id="3" name="Rectangle 2">
            <a:extLst>
              <a:ext uri="{FF2B5EF4-FFF2-40B4-BE49-F238E27FC236}">
                <a16:creationId xmlns:a16="http://schemas.microsoft.com/office/drawing/2014/main" id="{665D5EC8-CE28-D8AA-63CC-D05C3C02E9D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1A619DE4-1211-089A-CACB-3C563D27A7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AA81E1-BF0F-20F3-1217-F2C00E88A77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D708DB0-147D-7CEF-467F-479031E4921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C900472-809B-7314-8404-7ABFB9BE84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987B91D-98F2-310C-8ABC-629D873AC4A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4A42ED6-0D37-C452-E233-E9145CF4EA9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15548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BD663-88E5-6756-012F-4E8DFD52D0D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B37BE3E-A28B-0783-9C93-7D414EC35CB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07A9FEE-E28B-1E4D-6D7E-3CC5099E30B9}"/>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References</a:t>
            </a:r>
          </a:p>
        </p:txBody>
      </p:sp>
      <p:grpSp>
        <p:nvGrpSpPr>
          <p:cNvPr id="4" name="Group 3">
            <a:extLst>
              <a:ext uri="{FF2B5EF4-FFF2-40B4-BE49-F238E27FC236}">
                <a16:creationId xmlns:a16="http://schemas.microsoft.com/office/drawing/2014/main" id="{8F009744-ED27-CF76-7CDB-2F0EE700A0B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E9D2C0E-1216-4C99-772B-45AE900506D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E8FD502-54D4-B3E9-F854-5A491E9A38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EAF890C-0FC0-1948-FCD6-4964E82C10D1}"/>
              </a:ext>
            </a:extLst>
          </p:cNvPr>
          <p:cNvSpPr txBox="1"/>
          <p:nvPr/>
        </p:nvSpPr>
        <p:spPr>
          <a:xfrm>
            <a:off x="390597" y="1733809"/>
            <a:ext cx="8381444" cy="4049507"/>
          </a:xfrm>
          <a:prstGeom prst="rect">
            <a:avLst/>
          </a:prstGeom>
          <a:noFill/>
        </p:spPr>
        <p:txBody>
          <a:bodyPr wrap="square" rtlCol="0">
            <a:spAutoFit/>
          </a:bodyPr>
          <a:lstStyle/>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Carpenter, K. J. (2012). </a:t>
            </a:r>
            <a:r>
              <a:rPr lang="en-US" sz="1400" i="1" dirty="0">
                <a:latin typeface="Times New Roman" panose="02020603050405020304" pitchFamily="18" charset="0"/>
                <a:ea typeface="Arial" panose="020B0604020202020204" pitchFamily="34" charset="0"/>
              </a:rPr>
              <a:t>The history of scurvy and vitamin C.</a:t>
            </a:r>
            <a:r>
              <a:rPr lang="en-US" sz="1400" dirty="0">
                <a:latin typeface="Times New Roman" panose="02020603050405020304" pitchFamily="18" charset="0"/>
                <a:ea typeface="Arial" panose="020B0604020202020204" pitchFamily="34" charset="0"/>
              </a:rPr>
              <a:t> Cambridge University Press.</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err="1">
                <a:latin typeface="Times New Roman" panose="02020603050405020304" pitchFamily="18" charset="0"/>
                <a:ea typeface="Arial" panose="020B0604020202020204" pitchFamily="34" charset="0"/>
              </a:rPr>
              <a:t>Grappasonni</a:t>
            </a:r>
            <a:r>
              <a:rPr lang="en-US" sz="1400" dirty="0">
                <a:latin typeface="Times New Roman" panose="02020603050405020304" pitchFamily="18" charset="0"/>
                <a:ea typeface="Arial" panose="020B0604020202020204" pitchFamily="34" charset="0"/>
              </a:rPr>
              <a:t>, I., </a:t>
            </a:r>
            <a:r>
              <a:rPr lang="en-US" sz="1400" dirty="0" err="1">
                <a:latin typeface="Times New Roman" panose="02020603050405020304" pitchFamily="18" charset="0"/>
                <a:ea typeface="Arial" panose="020B0604020202020204" pitchFamily="34" charset="0"/>
              </a:rPr>
              <a:t>Petrelli</a:t>
            </a:r>
            <a:r>
              <a:rPr lang="en-US" sz="1400" dirty="0">
                <a:latin typeface="Times New Roman" panose="02020603050405020304" pitchFamily="18" charset="0"/>
                <a:ea typeface="Arial" panose="020B0604020202020204" pitchFamily="34" charset="0"/>
              </a:rPr>
              <a:t>, F., </a:t>
            </a:r>
            <a:r>
              <a:rPr lang="en-US" sz="1400" dirty="0" err="1">
                <a:latin typeface="Times New Roman" panose="02020603050405020304" pitchFamily="18" charset="0"/>
                <a:ea typeface="Arial" panose="020B0604020202020204" pitchFamily="34" charset="0"/>
              </a:rPr>
              <a:t>Scuri</a:t>
            </a:r>
            <a:r>
              <a:rPr lang="en-US" sz="1400" dirty="0">
                <a:latin typeface="Times New Roman" panose="02020603050405020304" pitchFamily="18" charset="0"/>
                <a:ea typeface="Arial" panose="020B0604020202020204" pitchFamily="34" charset="0"/>
              </a:rPr>
              <a:t>, S., Mahdi, S. S., &amp; </a:t>
            </a:r>
            <a:r>
              <a:rPr lang="en-US" sz="1400" dirty="0" err="1">
                <a:latin typeface="Times New Roman" panose="02020603050405020304" pitchFamily="18" charset="0"/>
                <a:ea typeface="Arial" panose="020B0604020202020204" pitchFamily="34" charset="0"/>
              </a:rPr>
              <a:t>Kracmarova</a:t>
            </a:r>
            <a:r>
              <a:rPr lang="en-US" sz="1400" dirty="0">
                <a:latin typeface="Times New Roman" panose="02020603050405020304" pitchFamily="18" charset="0"/>
                <a:ea typeface="Arial" panose="020B0604020202020204" pitchFamily="34" charset="0"/>
              </a:rPr>
              <a:t>, L. (2013). Knowledge and attitudes on food hygiene among ship’s catering staff: Results from an international survey. </a:t>
            </a:r>
            <a:r>
              <a:rPr lang="en-US" sz="1400" i="1" dirty="0">
                <a:latin typeface="Times New Roman" panose="02020603050405020304" pitchFamily="18" charset="0"/>
                <a:ea typeface="Arial" panose="020B0604020202020204" pitchFamily="34" charset="0"/>
              </a:rPr>
              <a:t>International Maritime Health, 64</a:t>
            </a:r>
            <a:r>
              <a:rPr lang="en-US" sz="1400" dirty="0">
                <a:latin typeface="Times New Roman" panose="02020603050405020304" pitchFamily="18" charset="0"/>
                <a:ea typeface="Arial" panose="020B0604020202020204" pitchFamily="34" charset="0"/>
              </a:rPr>
              <a:t>(4), 199–204.</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International </a:t>
            </a:r>
            <a:r>
              <a:rPr lang="en-US" sz="1400" dirty="0" err="1">
                <a:latin typeface="Times New Roman" panose="02020603050405020304" pitchFamily="18" charset="0"/>
                <a:ea typeface="Arial" panose="020B0604020202020204" pitchFamily="34" charset="0"/>
              </a:rPr>
              <a:t>Labour</a:t>
            </a:r>
            <a:r>
              <a:rPr lang="en-US" sz="1400" dirty="0">
                <a:latin typeface="Times New Roman" panose="02020603050405020304" pitchFamily="18" charset="0"/>
                <a:ea typeface="Arial" panose="020B0604020202020204" pitchFamily="34" charset="0"/>
              </a:rPr>
              <a:t> Organization (ILO). (2006). </a:t>
            </a:r>
            <a:r>
              <a:rPr lang="en-US" sz="1400" i="1" dirty="0">
                <a:latin typeface="Times New Roman" panose="02020603050405020304" pitchFamily="18" charset="0"/>
                <a:ea typeface="Arial" panose="020B0604020202020204" pitchFamily="34" charset="0"/>
              </a:rPr>
              <a:t>Maritime </a:t>
            </a:r>
            <a:r>
              <a:rPr lang="en-US" sz="1400" i="1" dirty="0" err="1">
                <a:latin typeface="Times New Roman" panose="02020603050405020304" pitchFamily="18" charset="0"/>
                <a:ea typeface="Arial" panose="020B0604020202020204" pitchFamily="34" charset="0"/>
              </a:rPr>
              <a:t>Labour</a:t>
            </a:r>
            <a:r>
              <a:rPr lang="en-US" sz="1400" i="1" dirty="0">
                <a:latin typeface="Times New Roman" panose="02020603050405020304" pitchFamily="18" charset="0"/>
                <a:ea typeface="Arial" panose="020B0604020202020204" pitchFamily="34" charset="0"/>
              </a:rPr>
              <a:t> Convention (MLC 2006).</a:t>
            </a:r>
            <a:r>
              <a:rPr lang="en-US" sz="1400" dirty="0">
                <a:latin typeface="Times New Roman" panose="02020603050405020304" pitchFamily="18" charset="0"/>
                <a:ea typeface="Arial" panose="020B0604020202020204" pitchFamily="34" charset="0"/>
              </a:rPr>
              <a:t> Geneva: ILO.</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International Transport Workers’ Federation (ITF). (</a:t>
            </a:r>
            <a:r>
              <a:rPr lang="en-US" sz="1400" dirty="0" err="1">
                <a:latin typeface="Times New Roman" panose="02020603050405020304" pitchFamily="18" charset="0"/>
                <a:ea typeface="Arial" panose="020B0604020202020204" pitchFamily="34" charset="0"/>
              </a:rPr>
              <a:t>n.d.</a:t>
            </a:r>
            <a:r>
              <a:rPr lang="en-US" sz="1400" dirty="0">
                <a:latin typeface="Times New Roman" panose="02020603050405020304" pitchFamily="18" charset="0"/>
                <a:ea typeface="Arial" panose="020B0604020202020204" pitchFamily="34" charset="0"/>
              </a:rPr>
              <a:t>). </a:t>
            </a:r>
            <a:r>
              <a:rPr lang="en-US" sz="1400" i="1" dirty="0">
                <a:latin typeface="Times New Roman" panose="02020603050405020304" pitchFamily="18" charset="0"/>
                <a:ea typeface="Arial" panose="020B0604020202020204" pitchFamily="34" charset="0"/>
              </a:rPr>
              <a:t>Healthy eating.</a:t>
            </a:r>
            <a:r>
              <a:rPr lang="en-US" sz="1400" dirty="0">
                <a:latin typeface="Times New Roman" panose="02020603050405020304" pitchFamily="18" charset="0"/>
                <a:ea typeface="Arial" panose="020B0604020202020204" pitchFamily="34" charset="0"/>
              </a:rPr>
              <a:t> ITF Seafarers’ Health Section.</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Oldenburg, M., &amp; Jensen, H. J. (2012). Food and nutrition on board: The neglected safety factor. </a:t>
            </a:r>
            <a:r>
              <a:rPr lang="en-US" sz="1400" i="1" dirty="0">
                <a:latin typeface="Times New Roman" panose="02020603050405020304" pitchFamily="18" charset="0"/>
                <a:ea typeface="Arial" panose="020B0604020202020204" pitchFamily="34" charset="0"/>
              </a:rPr>
              <a:t>International Maritime Health, 63</a:t>
            </a:r>
            <a:r>
              <a:rPr lang="en-US" sz="1400" dirty="0">
                <a:latin typeface="Times New Roman" panose="02020603050405020304" pitchFamily="18" charset="0"/>
                <a:ea typeface="Arial" panose="020B0604020202020204" pitchFamily="34" charset="0"/>
              </a:rPr>
              <a:t>(4), 210–216.</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Rahman, S., Hasan, M., &amp; Karim, M. (2022). Sustainable food sourcing and waste reduction strategies in maritime catering. </a:t>
            </a:r>
            <a:r>
              <a:rPr lang="en-US" sz="1400" i="1" dirty="0">
                <a:latin typeface="Times New Roman" panose="02020603050405020304" pitchFamily="18" charset="0"/>
                <a:ea typeface="Arial" panose="020B0604020202020204" pitchFamily="34" charset="0"/>
              </a:rPr>
              <a:t>Journal of Marine and Island Cultures, 11</a:t>
            </a:r>
            <a:r>
              <a:rPr lang="en-US" sz="1400" dirty="0">
                <a:latin typeface="Times New Roman" panose="02020603050405020304" pitchFamily="18" charset="0"/>
                <a:ea typeface="Arial" panose="020B0604020202020204" pitchFamily="34" charset="0"/>
              </a:rPr>
              <a:t>(2), 85–97.</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Sampson, H., &amp; Ellis, N. (2019). Seafarers’ mental health and wellbeing: The role of food and social life at sea. </a:t>
            </a:r>
            <a:r>
              <a:rPr lang="en-US" sz="1400" i="1" dirty="0">
                <a:latin typeface="Times New Roman" panose="02020603050405020304" pitchFamily="18" charset="0"/>
                <a:ea typeface="Arial" panose="020B0604020202020204" pitchFamily="34" charset="0"/>
              </a:rPr>
              <a:t>Maritime Policy &amp; Management, 46</a:t>
            </a:r>
            <a:r>
              <a:rPr lang="en-US" sz="1400" dirty="0">
                <a:latin typeface="Times New Roman" panose="02020603050405020304" pitchFamily="18" charset="0"/>
                <a:ea typeface="Arial" panose="020B0604020202020204" pitchFamily="34" charset="0"/>
              </a:rPr>
              <a:t>(7), 861–875.</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World Health Organization (WHO). (2006). </a:t>
            </a:r>
            <a:r>
              <a:rPr lang="en-US" sz="1400" i="1" dirty="0">
                <a:latin typeface="Times New Roman" panose="02020603050405020304" pitchFamily="18" charset="0"/>
                <a:ea typeface="Arial" panose="020B0604020202020204" pitchFamily="34" charset="0"/>
              </a:rPr>
              <a:t>Guiding principles for feeding of seafarers and offshore workers.</a:t>
            </a:r>
            <a:r>
              <a:rPr lang="en-US" sz="1400" dirty="0">
                <a:latin typeface="Times New Roman" panose="02020603050405020304" pitchFamily="18" charset="0"/>
                <a:ea typeface="Arial" panose="020B0604020202020204" pitchFamily="34" charset="0"/>
              </a:rPr>
              <a:t> Geneva: WHO.</a:t>
            </a:r>
            <a:endParaRPr lang="tr-TR" sz="1400" dirty="0">
              <a:latin typeface="Times New Roman" panose="02020603050405020304" pitchFamily="18" charset="0"/>
              <a:ea typeface="Arial" panose="020B0604020202020204" pitchFamily="34" charset="0"/>
            </a:endParaRPr>
          </a:p>
          <a:p>
            <a:pPr marL="342900" lvl="0" indent="-342900" algn="just">
              <a:spcAft>
                <a:spcPts val="200"/>
              </a:spcAft>
              <a:buFont typeface="Symbol" panose="05050102010706020507" pitchFamily="18" charset="2"/>
              <a:buChar char=""/>
              <a:tabLst>
                <a:tab pos="457200" algn="l"/>
              </a:tabLst>
            </a:pPr>
            <a:r>
              <a:rPr lang="en-US" sz="1400" dirty="0">
                <a:latin typeface="Times New Roman" panose="02020603050405020304" pitchFamily="18" charset="0"/>
                <a:ea typeface="Arial" panose="020B0604020202020204" pitchFamily="34" charset="0"/>
              </a:rPr>
              <a:t>World Health Organization (WHO). (2021). </a:t>
            </a:r>
            <a:r>
              <a:rPr lang="en-US" sz="1400" i="1" dirty="0">
                <a:latin typeface="Times New Roman" panose="02020603050405020304" pitchFamily="18" charset="0"/>
                <a:ea typeface="Arial" panose="020B0604020202020204" pitchFamily="34" charset="0"/>
              </a:rPr>
              <a:t>Guideline for sodium intake in adults and children.</a:t>
            </a:r>
            <a:r>
              <a:rPr lang="en-US" sz="1400" dirty="0">
                <a:latin typeface="Times New Roman" panose="02020603050405020304" pitchFamily="18" charset="0"/>
                <a:ea typeface="Arial" panose="020B0604020202020204" pitchFamily="34" charset="0"/>
              </a:rPr>
              <a:t> Geneva: WHO.</a:t>
            </a:r>
            <a:endParaRPr lang="tr-TR" sz="1400" dirty="0">
              <a:latin typeface="Times New Roman" panose="02020603050405020304" pitchFamily="18" charset="0"/>
              <a:ea typeface="Arial" panose="020B0604020202020204" pitchFamily="34" charset="0"/>
            </a:endParaRPr>
          </a:p>
          <a:p>
            <a:pPr marL="285750" lvl="0" indent="-285750" algn="l">
              <a:lnSpc>
                <a:spcPct val="115000"/>
              </a:lnSpc>
              <a:spcBef>
                <a:spcPts val="400"/>
              </a:spcBef>
              <a:spcAft>
                <a:spcPts val="800"/>
              </a:spcAft>
              <a:buSzPts val="1000"/>
              <a:buFont typeface="Arial" panose="020B0604020202020204" pitchFamily="34" charset="0"/>
              <a:buChar char="•"/>
              <a:tabLst>
                <a:tab pos="811530" algn="l"/>
                <a:tab pos="457200" algn="l"/>
              </a:tabLst>
            </a:pPr>
            <a:endParaRPr lang="en-US" sz="1400" b="1"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7605BF1-8FF3-F61E-0D43-536D1C50377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729831CC-4900-25D9-8284-B050955C6F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86A002F-4920-9DE7-8BAD-E7CB5D951E7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557907A-3494-D4BE-D8FE-85110D7E5C2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6F2B09B-7F57-627F-E0BB-85419FBBC23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5FC829F-4B90-3757-CB78-D70641CDCB1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3DAEE73-FB4C-D94A-CC4F-C1D3EE1D68A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926461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Content</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3416320"/>
          </a:xfrm>
          <a:prstGeom prst="rect">
            <a:avLst/>
          </a:prstGeom>
          <a:noFill/>
        </p:spPr>
        <p:txBody>
          <a:bodyPr wrap="square" rtlCol="0">
            <a:spAutoFit/>
          </a:bodyPr>
          <a:lstStyle/>
          <a:p>
            <a:pPr marL="342900" indent="-342900">
              <a:lnSpc>
                <a:spcPct val="200000"/>
              </a:lnSpc>
              <a:buAutoNum type="arabicPeriod"/>
            </a:pPr>
            <a:r>
              <a:rPr lang="tr-TR" dirty="0" smtClean="0">
                <a:latin typeface="Times New Roman" panose="02020603050405020304" pitchFamily="18" charset="0"/>
                <a:cs typeface="Times New Roman" panose="02020603050405020304" pitchFamily="18" charset="0"/>
              </a:rPr>
              <a:t>INTRODUCTION TO HUMAN NUTRITION</a:t>
            </a:r>
          </a:p>
          <a:p>
            <a:pPr marL="342900" indent="-342900">
              <a:lnSpc>
                <a:spcPct val="200000"/>
              </a:lnSpc>
              <a:buAutoNum type="arabicPeriod"/>
            </a:pPr>
            <a:r>
              <a:rPr lang="tr-TR" dirty="0" smtClean="0">
                <a:latin typeface="Times New Roman" panose="02020603050405020304" pitchFamily="18" charset="0"/>
                <a:cs typeface="Times New Roman" panose="02020603050405020304" pitchFamily="18" charset="0"/>
              </a:rPr>
              <a:t>MARCONUTRIENTS</a:t>
            </a:r>
          </a:p>
          <a:p>
            <a:pPr marL="342900" indent="-342900">
              <a:lnSpc>
                <a:spcPct val="200000"/>
              </a:lnSpc>
              <a:buAutoNum type="arabicPeriod"/>
            </a:pPr>
            <a:r>
              <a:rPr lang="tr-TR" dirty="0" smtClean="0">
                <a:latin typeface="Times New Roman" panose="02020603050405020304" pitchFamily="18" charset="0"/>
                <a:cs typeface="Times New Roman" panose="02020603050405020304" pitchFamily="18" charset="0"/>
              </a:rPr>
              <a:t>MICRONUTRIENTS</a:t>
            </a:r>
          </a:p>
          <a:p>
            <a:pPr marL="342900" indent="-342900">
              <a:lnSpc>
                <a:spcPct val="200000"/>
              </a:lnSpc>
              <a:buAutoNum type="arabicPeriod"/>
            </a:pPr>
            <a:r>
              <a:rPr lang="tr-TR" dirty="0" smtClean="0">
                <a:latin typeface="Times New Roman" panose="02020603050405020304" pitchFamily="18" charset="0"/>
                <a:cs typeface="Times New Roman" panose="02020603050405020304" pitchFamily="18" charset="0"/>
              </a:rPr>
              <a:t>BALANCED MEAL PRINCIPLES</a:t>
            </a:r>
          </a:p>
          <a:p>
            <a:pPr marL="342900" indent="-342900">
              <a:lnSpc>
                <a:spcPct val="200000"/>
              </a:lnSpc>
              <a:buAutoNum type="arabicPeriod"/>
            </a:pPr>
            <a:r>
              <a:rPr lang="tr-TR" dirty="0" smtClean="0">
                <a:latin typeface="Times New Roman" panose="02020603050405020304" pitchFamily="18" charset="0"/>
                <a:cs typeface="Times New Roman" panose="02020603050405020304" pitchFamily="18" charset="0"/>
              </a:rPr>
              <a:t>COMMON CHALLANGES AT SEA</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2540660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9C52-9FEA-B24A-D42D-DCD02EE898F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5786E08-036C-31E9-B811-06C841BE3FF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487B742-B424-C860-E1DA-CBE6DA47C9BE}"/>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Introduction to Human Nutrition</a:t>
            </a:r>
          </a:p>
        </p:txBody>
      </p:sp>
      <p:grpSp>
        <p:nvGrpSpPr>
          <p:cNvPr id="4" name="Group 3">
            <a:extLst>
              <a:ext uri="{FF2B5EF4-FFF2-40B4-BE49-F238E27FC236}">
                <a16:creationId xmlns:a16="http://schemas.microsoft.com/office/drawing/2014/main" id="{E88C2950-310A-CACD-A202-5D1619A5925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0029A39-A219-B4B0-DF6F-D5D829766CC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58F099B-A8D8-B0C9-BC96-4FA15DF856B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2D99974-0253-FC65-DB24-F7741D4B5FCB}"/>
              </a:ext>
            </a:extLst>
          </p:cNvPr>
          <p:cNvSpPr txBox="1"/>
          <p:nvPr/>
        </p:nvSpPr>
        <p:spPr>
          <a:xfrm>
            <a:off x="638827" y="1760930"/>
            <a:ext cx="7679500" cy="2410916"/>
          </a:xfrm>
          <a:prstGeom prst="rect">
            <a:avLst/>
          </a:prstGeom>
          <a:noFill/>
        </p:spPr>
        <p:txBody>
          <a:bodyPr wrap="square" rtlCol="0">
            <a:spAutoFit/>
          </a:bodyPr>
          <a:lstStyle/>
          <a:p>
            <a:pPr marL="342900" indent="-342900" algn="l">
              <a:spcAft>
                <a:spcPts val="200"/>
              </a:spcAft>
              <a:buFont typeface="+mj-lt"/>
              <a:buAutoNum type="arabicPeriod"/>
            </a:pPr>
            <a:r>
              <a:rPr lang="en-US" sz="1800" dirty="0">
                <a:effectLst/>
                <a:latin typeface="Times New Roman" panose="02020603050405020304" pitchFamily="18" charset="0"/>
                <a:ea typeface="Times New Roman" panose="02020603050405020304" pitchFamily="18" charset="0"/>
              </a:rPr>
              <a:t>Nutrition is the process by which food is converted into energy and essential nutrients, supporting survival, growth, and health.</a:t>
            </a:r>
          </a:p>
          <a:p>
            <a:pPr marL="342900" indent="-342900" algn="l">
              <a:spcAft>
                <a:spcPts val="20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indent="-342900" algn="l">
              <a:spcAft>
                <a:spcPts val="200"/>
              </a:spcAft>
              <a:buFont typeface="+mj-lt"/>
              <a:buAutoNum type="arabicPeriod"/>
            </a:pPr>
            <a:r>
              <a:rPr lang="en-US" sz="1800" dirty="0">
                <a:effectLst/>
                <a:latin typeface="Times New Roman" panose="02020603050405020304" pitchFamily="18" charset="0"/>
                <a:ea typeface="Times New Roman" panose="02020603050405020304" pitchFamily="18" charset="0"/>
              </a:rPr>
              <a:t>For seafarers, nutrition is more critical because access to food is restricted by storage space, long voyages, and resupply limitations.</a:t>
            </a:r>
          </a:p>
          <a:p>
            <a:pPr marL="342900" indent="-342900" algn="l">
              <a:spcAft>
                <a:spcPts val="20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indent="-342900" algn="l">
              <a:spcAft>
                <a:spcPts val="200"/>
              </a:spcAft>
              <a:buFont typeface="+mj-lt"/>
              <a:buAutoNum type="arabicPeriod"/>
            </a:pPr>
            <a:r>
              <a:rPr lang="en-US" sz="1800" dirty="0">
                <a:effectLst/>
                <a:latin typeface="Times New Roman" panose="02020603050405020304" pitchFamily="18" charset="0"/>
                <a:ea typeface="Times New Roman" panose="02020603050405020304" pitchFamily="18" charset="0"/>
              </a:rPr>
              <a:t>A well-balanced diet that includes macronutrients, micronutrients, and adequate hydration prevents fatigue, illness, and morale decline on board.</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6A367BE-5941-11B8-EE3A-BC462468602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6E2B5328-65A6-67AF-9078-6A5CF364A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C764BA8-480B-46D6-634F-64D29F0CC8F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0D9FCB2-5023-A304-8EA0-1F59168CACE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5DDDD1F-C00B-ECFC-D082-C4D71C1BF9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DA98907-49C7-3E63-888A-82AB31C49E7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441C52F-075E-9AC3-8721-05884AB8AF19}"/>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 name="Picture 9" descr="A blue circle with text and images&#10;&#10;Description automatically generated">
            <a:extLst>
              <a:ext uri="{FF2B5EF4-FFF2-40B4-BE49-F238E27FC236}">
                <a16:creationId xmlns:a16="http://schemas.microsoft.com/office/drawing/2014/main" id="{2EB99F30-1478-597C-3544-C0511BF9139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507719" y="4171846"/>
            <a:ext cx="1717283" cy="1760323"/>
          </a:xfrm>
          <a:prstGeom prst="rect">
            <a:avLst/>
          </a:prstGeom>
        </p:spPr>
      </p:pic>
    </p:spTree>
    <p:extLst>
      <p:ext uri="{BB962C8B-B14F-4D97-AF65-F5344CB8AC3E}">
        <p14:creationId xmlns:p14="http://schemas.microsoft.com/office/powerpoint/2010/main" val="260247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1D084-0409-9253-8A95-46FFC33C1FF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0F0D374-F311-A280-35D4-F9CCA18AF24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0B0A8A9-00D2-C0EF-D61E-3A74B2F34F78}"/>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Macronutrients: Carbohydrates</a:t>
            </a:r>
          </a:p>
        </p:txBody>
      </p:sp>
      <p:grpSp>
        <p:nvGrpSpPr>
          <p:cNvPr id="4" name="Group 3">
            <a:extLst>
              <a:ext uri="{FF2B5EF4-FFF2-40B4-BE49-F238E27FC236}">
                <a16:creationId xmlns:a16="http://schemas.microsoft.com/office/drawing/2014/main" id="{F8DB7F8B-3108-0314-D05A-4AC9F0884BA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872E579-2118-E90B-6137-D620A71A228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A90A8C3-9D6B-FD1C-8AED-7B1B08348C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1C8D1CB-F964-4672-13B1-E45795502C84}"/>
              </a:ext>
            </a:extLst>
          </p:cNvPr>
          <p:cNvSpPr txBox="1"/>
          <p:nvPr/>
        </p:nvSpPr>
        <p:spPr>
          <a:xfrm>
            <a:off x="2922493" y="1760930"/>
            <a:ext cx="5395833" cy="4124206"/>
          </a:xfrm>
          <a:prstGeom prst="rect">
            <a:avLst/>
          </a:prstGeom>
          <a:noFill/>
        </p:spPr>
        <p:txBody>
          <a:bodyPr wrap="square" rtlCol="0">
            <a:spAutoFit/>
          </a:bodyPr>
          <a:lstStyle/>
          <a:p>
            <a:pPr marL="342900" indent="-342900" algn="l">
              <a:spcAft>
                <a:spcPts val="200"/>
              </a:spcAft>
              <a:buFont typeface="+mj-lt"/>
              <a:buAutoNum type="arabicPeriod"/>
            </a:pPr>
            <a:r>
              <a:rPr lang="en-US" sz="1800" dirty="0">
                <a:effectLst/>
                <a:latin typeface="Times New Roman" panose="02020603050405020304" pitchFamily="18" charset="0"/>
                <a:ea typeface="Times New Roman" panose="02020603050405020304" pitchFamily="18" charset="0"/>
              </a:rPr>
              <a:t>Carbohydrates are the body’s main source of energy, fueling both mental focus and physical work.</a:t>
            </a:r>
          </a:p>
          <a:p>
            <a:pPr marL="342900" indent="-342900" algn="l">
              <a:spcAft>
                <a:spcPts val="20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indent="-342900" algn="l">
              <a:spcAft>
                <a:spcPts val="200"/>
              </a:spcAft>
              <a:buFont typeface="+mj-lt"/>
              <a:buAutoNum type="arabicPeriod"/>
            </a:pPr>
            <a:r>
              <a:rPr lang="en-US" sz="1800" dirty="0">
                <a:effectLst/>
                <a:latin typeface="Times New Roman" panose="02020603050405020304" pitchFamily="18" charset="0"/>
                <a:ea typeface="Times New Roman" panose="02020603050405020304" pitchFamily="18" charset="0"/>
              </a:rPr>
              <a:t>Complex carbohydrates (such as rice, pasta, bread, and potatoes) provide steady and sustained energy release, which is essential for long shifts.</a:t>
            </a:r>
          </a:p>
          <a:p>
            <a:pPr marL="342900" indent="-342900" algn="l">
              <a:spcAft>
                <a:spcPts val="20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indent="-342900" algn="l">
              <a:spcAft>
                <a:spcPts val="200"/>
              </a:spcAft>
              <a:buFont typeface="+mj-lt"/>
              <a:buAutoNum type="arabicPeriod"/>
            </a:pPr>
            <a:r>
              <a:rPr lang="en-US" sz="1800" dirty="0">
                <a:effectLst/>
                <a:latin typeface="Times New Roman" panose="02020603050405020304" pitchFamily="18" charset="0"/>
                <a:ea typeface="Times New Roman" panose="02020603050405020304" pitchFamily="18" charset="0"/>
              </a:rPr>
              <a:t>Simple sugars (like sweets and soft drinks) give rapid energy spikes but are followed by energy crashes, which can increase fatigue at sea.</a:t>
            </a:r>
          </a:p>
          <a:p>
            <a:pPr marL="342900" indent="-342900" algn="l">
              <a:spcAft>
                <a:spcPts val="200"/>
              </a:spcAft>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indent="-342900" algn="l">
              <a:spcAft>
                <a:spcPts val="200"/>
              </a:spcAft>
              <a:buFont typeface="+mj-lt"/>
              <a:buAutoNum type="arabicPeriod"/>
            </a:pPr>
            <a:r>
              <a:rPr lang="en-US" sz="1800" dirty="0">
                <a:effectLst/>
                <a:latin typeface="Times New Roman" panose="02020603050405020304" pitchFamily="18" charset="0"/>
                <a:ea typeface="Times New Roman" panose="02020603050405020304" pitchFamily="18" charset="0"/>
              </a:rPr>
              <a:t>Seafarers depend on complex carbohydrates to maintain concentration, alertness, and endurance during demanding tasks.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808C797-BC54-DAAB-3AF9-FD8F0417AF9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63DE2C9A-E5D8-22B5-4047-4F6E99A2D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52685D-304B-7D7E-5B8C-2F65CD19FD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64ABC5-FA41-C66A-DF52-00EB062908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97C201B-5160-6ECD-44B3-5AE93BE7B96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267316D-484D-1C34-4CC5-E9B4EEFC0E0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C5E9577-8401-122D-6913-082C5A18C5A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A418C55-1978-00DC-6E24-80EAB0395269}"/>
              </a:ext>
            </a:extLst>
          </p:cNvPr>
          <p:cNvPicPr>
            <a:picLocks noChangeAspect="1"/>
          </p:cNvPicPr>
          <p:nvPr/>
        </p:nvPicPr>
        <p:blipFill>
          <a:blip r:embed="rId11"/>
          <a:stretch>
            <a:fillRect/>
          </a:stretch>
        </p:blipFill>
        <p:spPr>
          <a:xfrm>
            <a:off x="152786" y="2049513"/>
            <a:ext cx="2769707" cy="2668868"/>
          </a:xfrm>
          <a:prstGeom prst="rect">
            <a:avLst/>
          </a:prstGeom>
        </p:spPr>
      </p:pic>
    </p:spTree>
    <p:extLst>
      <p:ext uri="{BB962C8B-B14F-4D97-AF65-F5344CB8AC3E}">
        <p14:creationId xmlns:p14="http://schemas.microsoft.com/office/powerpoint/2010/main" val="125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1881D-34C5-0BD2-B9A2-C33C6C1A9C9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41F504-56D9-2A45-EC6A-EF4BEAEFED3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566DE75-3A26-CC14-770F-4A37FE8B421E}"/>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Macronutrients: Proteins and Fats</a:t>
            </a:r>
          </a:p>
        </p:txBody>
      </p:sp>
      <p:grpSp>
        <p:nvGrpSpPr>
          <p:cNvPr id="4" name="Group 3">
            <a:extLst>
              <a:ext uri="{FF2B5EF4-FFF2-40B4-BE49-F238E27FC236}">
                <a16:creationId xmlns:a16="http://schemas.microsoft.com/office/drawing/2014/main" id="{C755D4E5-94B3-027C-7976-E3A7CDE2EC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6A27788-898F-3FF4-D0F6-08BD5C3EA1D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2147603-1899-26BF-EDD6-1163824BCB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52D15C-BC1E-6736-B6CF-20D0B0CBD47D}"/>
              </a:ext>
            </a:extLst>
          </p:cNvPr>
          <p:cNvSpPr txBox="1"/>
          <p:nvPr/>
        </p:nvSpPr>
        <p:spPr>
          <a:xfrm>
            <a:off x="638827" y="1760930"/>
            <a:ext cx="7679500" cy="2113399"/>
          </a:xfrm>
          <a:prstGeom prst="rect">
            <a:avLst/>
          </a:prstGeom>
          <a:noFill/>
        </p:spPr>
        <p:txBody>
          <a:bodyPr wrap="square" rtlCol="0">
            <a:spAutoFit/>
          </a:bodyPr>
          <a:lstStyle/>
          <a:p>
            <a:pPr algn="l">
              <a:spcAft>
                <a:spcPts val="200"/>
              </a:spcAft>
              <a:buNone/>
            </a:pPr>
            <a:r>
              <a:rPr lang="en-US" sz="1600" b="1" dirty="0">
                <a:effectLst/>
                <a:latin typeface="Times New Roman" panose="02020603050405020304" pitchFamily="18" charset="0"/>
                <a:ea typeface="Times New Roman" panose="02020603050405020304" pitchFamily="18" charset="0"/>
              </a:rPr>
              <a:t>Proteins</a:t>
            </a:r>
            <a:r>
              <a:rPr lang="en-US" sz="1600" dirty="0">
                <a:effectLst/>
                <a:latin typeface="Times New Roman" panose="02020603050405020304" pitchFamily="18" charset="0"/>
                <a:ea typeface="Times New Roman" panose="02020603050405020304" pitchFamily="18" charset="0"/>
              </a:rPr>
              <a:t> are essential for muscle repair, immune system support, and recovery from daily physical strain. Sources include fish, poultry, eggs, dairy, and legumes, all of which should be part of daily menus.</a:t>
            </a:r>
          </a:p>
          <a:p>
            <a:pPr algn="l">
              <a:spcAft>
                <a:spcPts val="200"/>
              </a:spcAft>
              <a:buNone/>
            </a:pPr>
            <a:r>
              <a:rPr lang="en-US" sz="1600" b="1" dirty="0">
                <a:effectLst/>
                <a:latin typeface="Times New Roman" panose="02020603050405020304" pitchFamily="18" charset="0"/>
                <a:ea typeface="Times New Roman" panose="02020603050405020304" pitchFamily="18" charset="0"/>
              </a:rPr>
              <a:t>Fats</a:t>
            </a:r>
            <a:r>
              <a:rPr lang="en-US" sz="1600" dirty="0">
                <a:effectLst/>
                <a:latin typeface="Times New Roman" panose="02020603050405020304" pitchFamily="18" charset="0"/>
                <a:ea typeface="Times New Roman" panose="02020603050405020304" pitchFamily="18" charset="0"/>
              </a:rPr>
              <a:t> are a dense energy source and help absorb vitamins A, D, E, and K. Healthy fats, such as those in olive oil, nuts, and oily fish, also reduce the risk of cardiovascular disease.</a:t>
            </a:r>
          </a:p>
          <a:p>
            <a:pPr algn="l">
              <a:spcAft>
                <a:spcPts val="200"/>
              </a:spcAft>
              <a:buNone/>
            </a:pPr>
            <a:r>
              <a:rPr lang="en-US" sz="1600" b="1" dirty="0">
                <a:effectLst/>
                <a:latin typeface="Times New Roman" panose="02020603050405020304" pitchFamily="18" charset="0"/>
                <a:ea typeface="Times New Roman" panose="02020603050405020304" pitchFamily="18" charset="0"/>
              </a:rPr>
              <a:t>Both proteins and fats must be balanced carefully:</a:t>
            </a:r>
            <a:r>
              <a:rPr lang="en-US" sz="1600" dirty="0">
                <a:effectLst/>
                <a:latin typeface="Times New Roman" panose="02020603050405020304" pitchFamily="18" charset="0"/>
                <a:ea typeface="Times New Roman" panose="02020603050405020304" pitchFamily="18" charset="0"/>
              </a:rPr>
              <a:t> too little protein weakens muscles and immunity, while too much unhealthy fat contributes to weight gain and poor long-term health.</a:t>
            </a:r>
            <a:endParaRPr lang="en-US" sz="16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0B80741-DB9E-554C-4A15-4A8383DADCB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3B3DF679-CD03-A32E-5BA5-BD0994CE1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567C1DB-E42F-C561-44CF-6373CBC74F9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E4C25AA-E54A-C5D5-9B64-C71610C4A6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C33C961-3A95-D943-9954-CC5E99A2A22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2AC0B1F-5F95-609E-CB37-E59ACA90E77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0403F61-D018-457A-26D2-B815207198B1}"/>
              </a:ext>
            </a:extLst>
          </p:cNvPr>
          <p:cNvPicPr>
            <a:picLocks noChangeAspect="1"/>
          </p:cNvPicPr>
          <p:nvPr/>
        </p:nvPicPr>
        <p:blipFill>
          <a:blip r:embed="rId10"/>
          <a:stretch>
            <a:fillRect/>
          </a:stretch>
        </p:blipFill>
        <p:spPr>
          <a:xfrm>
            <a:off x="7704595" y="0"/>
            <a:ext cx="1227464" cy="1224789"/>
          </a:xfrm>
          <a:prstGeom prst="rect">
            <a:avLst/>
          </a:prstGeom>
        </p:spPr>
      </p:pic>
      <p:sp>
        <p:nvSpPr>
          <p:cNvPr id="6" name="Rectangle 1">
            <a:extLst>
              <a:ext uri="{FF2B5EF4-FFF2-40B4-BE49-F238E27FC236}">
                <a16:creationId xmlns:a16="http://schemas.microsoft.com/office/drawing/2014/main" id="{8D9333D5-FFAA-DFC8-63E4-28787097E53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T"/>
          </a:p>
        </p:txBody>
      </p:sp>
      <p:pic>
        <p:nvPicPr>
          <p:cNvPr id="9" name="Picture 8" descr="A plate of food on a table&#10;&#10;Description automatically generated">
            <a:extLst>
              <a:ext uri="{FF2B5EF4-FFF2-40B4-BE49-F238E27FC236}">
                <a16:creationId xmlns:a16="http://schemas.microsoft.com/office/drawing/2014/main" id="{2311049B-1F43-AD66-68DE-734565223AA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269248" y="4057322"/>
            <a:ext cx="2497350" cy="1883966"/>
          </a:xfrm>
          <a:prstGeom prst="rect">
            <a:avLst/>
          </a:prstGeom>
        </p:spPr>
      </p:pic>
    </p:spTree>
    <p:extLst>
      <p:ext uri="{BB962C8B-B14F-4D97-AF65-F5344CB8AC3E}">
        <p14:creationId xmlns:p14="http://schemas.microsoft.com/office/powerpoint/2010/main" val="2210624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F380-5419-43A6-5069-45C432649E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ABF95F0-51E7-748D-0C91-4B0515BF4C7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9DCEB1E-EC0A-5A29-CA64-A79B3BD40E4F}"/>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Micronutrients: Vitamins and Minerals</a:t>
            </a:r>
          </a:p>
        </p:txBody>
      </p:sp>
      <p:grpSp>
        <p:nvGrpSpPr>
          <p:cNvPr id="4" name="Group 3">
            <a:extLst>
              <a:ext uri="{FF2B5EF4-FFF2-40B4-BE49-F238E27FC236}">
                <a16:creationId xmlns:a16="http://schemas.microsoft.com/office/drawing/2014/main" id="{61EE3EE3-95A5-1163-4243-706E30D75A2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6C4E038-E34B-A68F-BCBA-513276A898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BA719B9-3109-2CD6-87DB-871CCE12BFA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CC0B479-F667-37EF-894D-C53D8AE5B071}"/>
              </a:ext>
            </a:extLst>
          </p:cNvPr>
          <p:cNvSpPr txBox="1"/>
          <p:nvPr/>
        </p:nvSpPr>
        <p:spPr>
          <a:xfrm>
            <a:off x="638827" y="1760930"/>
            <a:ext cx="7679500" cy="2862322"/>
          </a:xfrm>
          <a:prstGeom prst="rect">
            <a:avLst/>
          </a:prstGeom>
          <a:noFill/>
        </p:spPr>
        <p:txBody>
          <a:bodyPr wrap="square" rtlCol="0">
            <a:spAutoFit/>
          </a:bodyPr>
          <a:lstStyle/>
          <a:p>
            <a:pPr>
              <a:buFont typeface="Arial" panose="020B0604020202020204" pitchFamily="34" charset="0"/>
              <a:buChar char="•"/>
            </a:pPr>
            <a:r>
              <a:rPr lang="en-GB" sz="1600" b="1" dirty="0"/>
              <a:t>Micronutrients</a:t>
            </a:r>
            <a:r>
              <a:rPr lang="en-GB" sz="1600" dirty="0"/>
              <a:t> are required in small amounts but are vital for maintaining health and preventing illness.</a:t>
            </a:r>
          </a:p>
          <a:p>
            <a:pPr>
              <a:buFont typeface="Arial" panose="020B0604020202020204" pitchFamily="34" charset="0"/>
              <a:buChar char="•"/>
            </a:pPr>
            <a:endParaRPr lang="en-GB" sz="1600" dirty="0"/>
          </a:p>
          <a:p>
            <a:pPr>
              <a:buFont typeface="Arial" panose="020B0604020202020204" pitchFamily="34" charset="0"/>
              <a:buChar char="•"/>
            </a:pPr>
            <a:r>
              <a:rPr lang="en-GB" sz="1600" b="1" dirty="0"/>
              <a:t>Vitamins</a:t>
            </a:r>
            <a:r>
              <a:rPr lang="en-GB" sz="1600" dirty="0"/>
              <a:t>: Vitamin C strengthens immunity and prevents scurvy; Vitamin D, together with calcium, supports strong bones; B vitamins regulate metabolism and energy production.</a:t>
            </a:r>
          </a:p>
          <a:p>
            <a:pPr>
              <a:buFont typeface="Arial" panose="020B0604020202020204" pitchFamily="34" charset="0"/>
              <a:buChar char="•"/>
            </a:pPr>
            <a:endParaRPr lang="en-GB" sz="1600" dirty="0"/>
          </a:p>
          <a:p>
            <a:pPr>
              <a:buFont typeface="Arial" panose="020B0604020202020204" pitchFamily="34" charset="0"/>
              <a:buChar char="•"/>
            </a:pPr>
            <a:r>
              <a:rPr lang="en-GB" sz="1600" b="1" dirty="0"/>
              <a:t>Minerals</a:t>
            </a:r>
            <a:r>
              <a:rPr lang="en-GB" sz="1600" dirty="0"/>
              <a:t>: Iron prevents </a:t>
            </a:r>
            <a:r>
              <a:rPr lang="en-GB" sz="1600" dirty="0" err="1"/>
              <a:t>anemia</a:t>
            </a:r>
            <a:r>
              <a:rPr lang="en-GB" sz="1600" dirty="0"/>
              <a:t> and fatigue, calcium strengthens bones and muscles, and potassium helps regulate hydration and nerve signals.</a:t>
            </a:r>
          </a:p>
          <a:p>
            <a:pPr>
              <a:buFont typeface="Arial" panose="020B0604020202020204" pitchFamily="34" charset="0"/>
              <a:buChar char="•"/>
            </a:pPr>
            <a:endParaRPr lang="en-GB" sz="1600" dirty="0"/>
          </a:p>
          <a:p>
            <a:pPr>
              <a:buFont typeface="Arial" panose="020B0604020202020204" pitchFamily="34" charset="0"/>
              <a:buChar char="•"/>
            </a:pPr>
            <a:r>
              <a:rPr lang="en-GB" sz="1600" dirty="0"/>
              <a:t>Because fresh produce is limited at sea, frozen, canned, or fortified foods are essential sources of vitamins and minerals during long voyages.</a:t>
            </a:r>
          </a:p>
        </p:txBody>
      </p:sp>
      <p:sp>
        <p:nvSpPr>
          <p:cNvPr id="3" name="Rectangle 2">
            <a:extLst>
              <a:ext uri="{FF2B5EF4-FFF2-40B4-BE49-F238E27FC236}">
                <a16:creationId xmlns:a16="http://schemas.microsoft.com/office/drawing/2014/main" id="{A41695A6-2FF7-1E04-3217-9E7B7D37DCA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D6D76B42-185A-91C8-BD05-175EDAEAC5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229DA42-080A-640D-50BA-D85616CEA99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8374F5-600C-0A53-DDDD-706111D701D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AE18CB7-527D-834A-C610-5E0CABD87B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6B49CE-DA8E-B458-A68B-585FB708746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5EFC353-0386-AE31-FE12-23DCC4CE8266}"/>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4" name="Picture 2" descr="What Are Micronutrients? – Vega (US)">
            <a:extLst>
              <a:ext uri="{FF2B5EF4-FFF2-40B4-BE49-F238E27FC236}">
                <a16:creationId xmlns:a16="http://schemas.microsoft.com/office/drawing/2014/main" id="{8114B99C-DD9F-05C4-EEDD-0B8EE37D84EF}"/>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30669" y="4623252"/>
            <a:ext cx="2384612" cy="1343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Foods Provide Which Vitamins? — Healthy For Life Meals | Fresh &amp;  Healthy Meal Plan Delivery">
            <a:extLst>
              <a:ext uri="{FF2B5EF4-FFF2-40B4-BE49-F238E27FC236}">
                <a16:creationId xmlns:a16="http://schemas.microsoft.com/office/drawing/2014/main" id="{6DA2E729-7046-1ADF-4CB9-CC6E95A9D331}"/>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9581" t="10078" r="7106" b="12315"/>
          <a:stretch/>
        </p:blipFill>
        <p:spPr bwMode="auto">
          <a:xfrm>
            <a:off x="3350365" y="4575963"/>
            <a:ext cx="1559860" cy="145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32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929E-DEF7-93AC-A333-7407E186151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E0758C2-2392-66E0-3442-D72FF3DC0668}"/>
              </a:ext>
            </a:extLst>
          </p:cNvPr>
          <p:cNvPicPr>
            <a:picLocks noChangeAspect="1"/>
          </p:cNvPicPr>
          <p:nvPr/>
        </p:nvPicPr>
        <p:blipFill>
          <a:blip r:embed="rId3"/>
          <a:stretch>
            <a:fillRect/>
          </a:stretch>
        </p:blipFill>
        <p:spPr>
          <a:xfrm>
            <a:off x="18646" y="154232"/>
            <a:ext cx="3218912" cy="680419"/>
          </a:xfrm>
          <a:prstGeom prst="rect">
            <a:avLst/>
          </a:prstGeom>
        </p:spPr>
      </p:pic>
      <p:grpSp>
        <p:nvGrpSpPr>
          <p:cNvPr id="4" name="Group 3">
            <a:extLst>
              <a:ext uri="{FF2B5EF4-FFF2-40B4-BE49-F238E27FC236}">
                <a16:creationId xmlns:a16="http://schemas.microsoft.com/office/drawing/2014/main" id="{3656F892-7186-ECF0-3061-277D94084C8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627E92F-0230-F138-09D4-855338EA3CE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8FB6549-32D1-C2EE-AF6B-9F461CE5EB2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258DDE4-D52A-C8BC-F693-788336F04159}"/>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8145F010-69D7-8AC0-1840-06C68E8D7F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2DEE9C0-90B8-D5EB-1AD5-1F93728338F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FA48EED-0DD9-5E5F-546C-7EEB1782FF3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D31F75B-F2CF-4873-942F-1770F51881F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9D3950C-2B4D-463C-2AC1-9EEB8951C8A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0204D0F-2D74-FA55-34AF-20F87362245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122" name="Picture 2" descr="Mineral in Food: Boost Your Health with Nutrient-Dense Options - Optimising  Nutrition">
            <a:extLst>
              <a:ext uri="{FF2B5EF4-FFF2-40B4-BE49-F238E27FC236}">
                <a16:creationId xmlns:a16="http://schemas.microsoft.com/office/drawing/2014/main" id="{5DA4450D-6BD5-C63E-8440-F2F70B5B2E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033" y="1435299"/>
            <a:ext cx="4011706" cy="40117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inerals in Food: Stronger Bones &amp; Better Mood - Optimising Nutrition">
            <a:extLst>
              <a:ext uri="{FF2B5EF4-FFF2-40B4-BE49-F238E27FC236}">
                <a16:creationId xmlns:a16="http://schemas.microsoft.com/office/drawing/2014/main" id="{94531ADD-F990-E856-6F57-B61A459078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1435299"/>
            <a:ext cx="4011706" cy="401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0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B2F9D-2506-417E-3B90-1856F9BBCFD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77012CA-C731-2727-78A9-11EDAC8A4DB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359FB37-DA1B-6395-BFBA-D77E1B959DD1}"/>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Hydration: The Essential Nutrient</a:t>
            </a:r>
          </a:p>
        </p:txBody>
      </p:sp>
      <p:grpSp>
        <p:nvGrpSpPr>
          <p:cNvPr id="4" name="Group 3">
            <a:extLst>
              <a:ext uri="{FF2B5EF4-FFF2-40B4-BE49-F238E27FC236}">
                <a16:creationId xmlns:a16="http://schemas.microsoft.com/office/drawing/2014/main" id="{C169CD00-8B67-9FFE-F384-57D7423F544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F537120-A10C-C60B-BEFE-D213B4679E0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D490425-EC59-E907-AF54-BF4E24CD37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D1EB179-08A5-0658-CC9B-1E7CF2304111}"/>
              </a:ext>
            </a:extLst>
          </p:cNvPr>
          <p:cNvSpPr txBox="1"/>
          <p:nvPr/>
        </p:nvSpPr>
        <p:spPr>
          <a:xfrm>
            <a:off x="638827" y="1760930"/>
            <a:ext cx="7679500" cy="2862322"/>
          </a:xfrm>
          <a:prstGeom prst="rect">
            <a:avLst/>
          </a:prstGeom>
          <a:noFill/>
        </p:spPr>
        <p:txBody>
          <a:bodyPr wrap="square" rtlCol="0">
            <a:spAutoFit/>
          </a:bodyPr>
          <a:lstStyle/>
          <a:p>
            <a:pPr>
              <a:buFont typeface="Arial" panose="020B0604020202020204" pitchFamily="34" charset="0"/>
              <a:buChar char="•"/>
            </a:pPr>
            <a:r>
              <a:rPr lang="en-GB" sz="1600" b="1" dirty="0"/>
              <a:t>Water</a:t>
            </a:r>
            <a:r>
              <a:rPr lang="en-GB" sz="1600" dirty="0"/>
              <a:t> is the most important but often overlooked nutrient, necessary for digestion, circulation, and body temperature regulation.</a:t>
            </a:r>
          </a:p>
          <a:p>
            <a:pPr>
              <a:buFont typeface="Arial" panose="020B0604020202020204" pitchFamily="34" charset="0"/>
              <a:buChar char="•"/>
            </a:pPr>
            <a:endParaRPr lang="en-GB" sz="1600" dirty="0"/>
          </a:p>
          <a:p>
            <a:pPr>
              <a:buFont typeface="Arial" panose="020B0604020202020204" pitchFamily="34" charset="0"/>
              <a:buChar char="•"/>
            </a:pPr>
            <a:r>
              <a:rPr lang="en-GB" sz="1600" b="1" dirty="0"/>
              <a:t>Dehydration</a:t>
            </a:r>
            <a:r>
              <a:rPr lang="en-GB" sz="1600" dirty="0"/>
              <a:t> causes headaches, reduced concentration, slower reactions, and increases the risk of accidents on board.</a:t>
            </a:r>
          </a:p>
          <a:p>
            <a:pPr>
              <a:buFont typeface="Arial" panose="020B0604020202020204" pitchFamily="34" charset="0"/>
              <a:buChar char="•"/>
            </a:pPr>
            <a:endParaRPr lang="en-GB" sz="1600" dirty="0"/>
          </a:p>
          <a:p>
            <a:pPr>
              <a:buFont typeface="Arial" panose="020B0604020202020204" pitchFamily="34" charset="0"/>
              <a:buChar char="•"/>
            </a:pPr>
            <a:r>
              <a:rPr lang="en-GB" sz="1600" b="1" dirty="0"/>
              <a:t>Seafarers</a:t>
            </a:r>
            <a:r>
              <a:rPr lang="en-GB" sz="1600" dirty="0"/>
              <a:t> should drink at least 2–3 </a:t>
            </a:r>
            <a:r>
              <a:rPr lang="en-GB" sz="1600" dirty="0" err="1"/>
              <a:t>liters</a:t>
            </a:r>
            <a:r>
              <a:rPr lang="en-GB" sz="1600" dirty="0"/>
              <a:t> of safe water per day, and more when working in hot engine rooms or on deck.</a:t>
            </a:r>
          </a:p>
          <a:p>
            <a:pPr>
              <a:buFont typeface="Arial" panose="020B0604020202020204" pitchFamily="34" charset="0"/>
              <a:buChar char="•"/>
            </a:pPr>
            <a:endParaRPr lang="en-GB" sz="1600" dirty="0"/>
          </a:p>
          <a:p>
            <a:pPr>
              <a:buFont typeface="Arial" panose="020B0604020202020204" pitchFamily="34" charset="0"/>
              <a:buChar char="•"/>
            </a:pPr>
            <a:r>
              <a:rPr lang="en-GB" sz="1600" dirty="0"/>
              <a:t>Proper hydration ensures nutrients are effectively absorbed and transported, making it as vital as food for maintaining health at sea.</a:t>
            </a:r>
          </a:p>
        </p:txBody>
      </p:sp>
      <p:sp>
        <p:nvSpPr>
          <p:cNvPr id="3" name="Rectangle 2">
            <a:extLst>
              <a:ext uri="{FF2B5EF4-FFF2-40B4-BE49-F238E27FC236}">
                <a16:creationId xmlns:a16="http://schemas.microsoft.com/office/drawing/2014/main" id="{644B95B4-5C9A-F114-262C-3C7AB187736C}"/>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pPr>
            <a:r>
              <a:rPr lang="en-GB" b="1" dirty="0">
                <a:solidFill>
                  <a:schemeClr val="accent1">
                    <a:lumMod val="50000"/>
                  </a:schemeClr>
                </a:solidFill>
                <a:latin typeface="Times New Roman" panose="02020603050405020304" pitchFamily="18" charset="0"/>
                <a:cs typeface="Times New Roman" panose="02020603050405020304" pitchFamily="18" charset="0"/>
              </a:rPr>
              <a:t>NUTRITION AND DIETARY REQUIREMENTS</a:t>
            </a:r>
            <a:endParaRPr lang="en-GB"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05102287-8B95-1B9C-0BA1-D6647203E1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CF6D458-60F1-891B-A151-0EEE4439DED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0DB11ED-288D-E616-6225-E0EEB98F798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10E3A00-1848-5BED-2FC0-E1A32D34CCF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46C6738-CE6A-C262-249E-6ADB8C2B190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4639DE6-B6F9-5CD4-6A03-CC5A3A196194}"/>
              </a:ext>
            </a:extLst>
          </p:cNvPr>
          <p:cNvPicPr>
            <a:picLocks noChangeAspect="1"/>
          </p:cNvPicPr>
          <p:nvPr/>
        </p:nvPicPr>
        <p:blipFill>
          <a:blip r:embed="rId10"/>
          <a:stretch>
            <a:fillRect/>
          </a:stretch>
        </p:blipFill>
        <p:spPr>
          <a:xfrm>
            <a:off x="7704595" y="0"/>
            <a:ext cx="1227464" cy="1224789"/>
          </a:xfrm>
          <a:prstGeom prst="rect">
            <a:avLst/>
          </a:prstGeom>
        </p:spPr>
      </p:pic>
      <p:pic>
        <p:nvPicPr>
          <p:cNvPr id="6146" name="Picture 2" descr="Poor hydration linked to early aging and chronic disease in study">
            <a:extLst>
              <a:ext uri="{FF2B5EF4-FFF2-40B4-BE49-F238E27FC236}">
                <a16:creationId xmlns:a16="http://schemas.microsoft.com/office/drawing/2014/main" id="{23F04B27-A036-53DD-BB81-BBC9ABE0F58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327066" y="4666516"/>
            <a:ext cx="2136601" cy="14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169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1421</TotalTime>
  <Words>1843</Words>
  <Application>Microsoft Office PowerPoint</Application>
  <PresentationFormat>Ekran Gösterisi (4:3)</PresentationFormat>
  <Paragraphs>228</Paragraphs>
  <Slides>22</Slides>
  <Notes>22</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22</vt:i4>
      </vt:variant>
    </vt:vector>
  </HeadingPairs>
  <TitlesOfParts>
    <vt:vector size="30" baseType="lpstr">
      <vt:lpstr>Arial</vt:lpstr>
      <vt:lpstr>Calibri</vt:lpstr>
      <vt:lpstr>CharterBT-Roman</vt:lpstr>
      <vt:lpstr>coranto-2</vt:lpstr>
      <vt:lpstr>Palatino-Roman</vt:lpstr>
      <vt:lpstr>Symbol</vt:lpstr>
      <vt:lpstr>Times New Roman</vt:lpstr>
      <vt:lpstr>Office Theme</vt:lpstr>
      <vt:lpstr>MARitime Soft Skills for Onboard Healthy Nutrition and CULinary Arts in Seagoing Services – CUL-MAR-Skills</vt:lpstr>
      <vt:lpstr>Learning outcomes of the course </vt:lpstr>
      <vt:lpstr>Content of the course </vt:lpstr>
      <vt:lpstr>Introduction to Human Nutrition</vt:lpstr>
      <vt:lpstr>Macronutrients: Carbohydrates</vt:lpstr>
      <vt:lpstr>Macronutrients: Proteins and Fats</vt:lpstr>
      <vt:lpstr>Micronutrients: Vitamins and Minerals</vt:lpstr>
      <vt:lpstr>PowerPoint Sunusu</vt:lpstr>
      <vt:lpstr>Hydration: The Essential Nutrient</vt:lpstr>
      <vt:lpstr>Unique Conditions and Energy Demands</vt:lpstr>
      <vt:lpstr>Meeting High Caloric Needs Safely</vt:lpstr>
      <vt:lpstr>Role of Proteins and Healthy Fats</vt:lpstr>
      <vt:lpstr>Long Voyage Risks</vt:lpstr>
      <vt:lpstr>Balanced Meal Principles</vt:lpstr>
      <vt:lpstr>Using Fresh Ingredients Effectively</vt:lpstr>
      <vt:lpstr> Importance of Inclusion</vt:lpstr>
      <vt:lpstr>Practical Approaches</vt:lpstr>
      <vt:lpstr>Common Challenges at Sea</vt:lpstr>
      <vt:lpstr>Practical Examples</vt:lpstr>
      <vt:lpstr>Health and Safety Link</vt:lpstr>
      <vt:lpstr>Evaluation and Reflection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Uğur KAÇAN</cp:lastModifiedBy>
  <cp:revision>57</cp:revision>
  <dcterms:created xsi:type="dcterms:W3CDTF">2023-11-02T13:43:46Z</dcterms:created>
  <dcterms:modified xsi:type="dcterms:W3CDTF">2025-10-05T11:13:38Z</dcterms:modified>
</cp:coreProperties>
</file>