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60" r:id="rId3"/>
    <p:sldId id="322" r:id="rId4"/>
    <p:sldId id="274" r:id="rId5"/>
    <p:sldId id="275" r:id="rId6"/>
    <p:sldId id="323" r:id="rId7"/>
    <p:sldId id="324" r:id="rId8"/>
    <p:sldId id="325" r:id="rId9"/>
    <p:sldId id="326" r:id="rId10"/>
    <p:sldId id="327" r:id="rId11"/>
    <p:sldId id="328" r:id="rId12"/>
    <p:sldId id="329"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7" r:id="rId29"/>
    <p:sldId id="346" r:id="rId30"/>
    <p:sldId id="348" r:id="rId31"/>
    <p:sldId id="349" r:id="rId32"/>
    <p:sldId id="350" r:id="rId33"/>
    <p:sldId id="351" r:id="rId34"/>
    <p:sldId id="352" r:id="rId35"/>
    <p:sldId id="353" r:id="rId36"/>
    <p:sldId id="354" r:id="rId37"/>
    <p:sldId id="355" r:id="rId38"/>
    <p:sldId id="358" r:id="rId39"/>
    <p:sldId id="359" r:id="rId40"/>
    <p:sldId id="356" r:id="rId41"/>
    <p:sldId id="357"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447" autoAdjust="0"/>
  </p:normalViewPr>
  <p:slideViewPr>
    <p:cSldViewPr snapToGrid="0">
      <p:cViewPr varScale="1">
        <p:scale>
          <a:sx n="65" d="100"/>
          <a:sy n="65" d="100"/>
        </p:scale>
        <p:origin x="163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ECAC26-24B8-431E-A663-1840E3EDF0A0}"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tr-TR"/>
        </a:p>
      </dgm:t>
    </dgm:pt>
    <dgm:pt modelId="{14EB1EE7-707A-475C-9287-F8A9FFB56A08}">
      <dgm:prSet phldrT="[Text]"/>
      <dgm:spPr>
        <a:xfrm>
          <a:off x="1961019" y="1423"/>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tr-TR">
              <a:solidFill>
                <a:sysClr val="window" lastClr="FFFFFF"/>
              </a:solidFill>
              <a:latin typeface="Calibri"/>
              <a:ea typeface="+mn-ea"/>
              <a:cs typeface="+mn-cs"/>
            </a:rPr>
            <a:t>ENERGY</a:t>
          </a:r>
        </a:p>
      </dgm:t>
    </dgm:pt>
    <dgm:pt modelId="{A556B8C9-2A4D-4387-9CFF-6832206DBF26}" type="parTrans" cxnId="{B8860DF9-7F45-43C1-B643-D8CCE6521606}">
      <dgm:prSet/>
      <dgm:spPr/>
      <dgm:t>
        <a:bodyPr/>
        <a:lstStyle/>
        <a:p>
          <a:pPr algn="ctr"/>
          <a:endParaRPr lang="tr-TR"/>
        </a:p>
      </dgm:t>
    </dgm:pt>
    <dgm:pt modelId="{8DFF199F-25D6-44E5-883D-A0E1973F147C}" type="sibTrans" cxnId="{B8860DF9-7F45-43C1-B643-D8CCE6521606}">
      <dgm:prSet/>
      <dgm:spPr>
        <a:xfrm>
          <a:off x="951466" y="243617"/>
          <a:ext cx="2764317" cy="2764317"/>
        </a:xfrm>
        <a:custGeom>
          <a:avLst/>
          <a:gdLst/>
          <a:ahLst/>
          <a:cxnLst/>
          <a:rect l="0" t="0" r="0" b="0"/>
          <a:pathLst>
            <a:path>
              <a:moveTo>
                <a:pt x="1759693" y="52560"/>
              </a:moveTo>
              <a:arcTo wR="1382158" hR="1382158" stAng="17151101" swAng="1255689"/>
            </a:path>
          </a:pathLst>
        </a:custGeom>
        <a:noFill/>
        <a:ln w="9525" cap="flat" cmpd="sng" algn="ctr">
          <a:solidFill>
            <a:srgbClr val="4F81BD">
              <a:hueOff val="0"/>
              <a:satOff val="0"/>
              <a:lumOff val="0"/>
              <a:alphaOff val="0"/>
            </a:srgbClr>
          </a:solidFill>
          <a:prstDash val="solid"/>
        </a:ln>
        <a:effectLst/>
      </dgm:spPr>
      <dgm:t>
        <a:bodyPr/>
        <a:lstStyle/>
        <a:p>
          <a:pPr algn="ctr"/>
          <a:endParaRPr lang="tr-TR"/>
        </a:p>
      </dgm:t>
    </dgm:pt>
    <dgm:pt modelId="{D752665F-47E3-46EF-8DEF-AA56B7C8EBB5}">
      <dgm:prSet phldrT="[Text]"/>
      <dgm:spPr>
        <a:xfrm>
          <a:off x="3041635" y="521820"/>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tr-TR">
              <a:solidFill>
                <a:sysClr val="window" lastClr="FFFFFF"/>
              </a:solidFill>
              <a:latin typeface="Calibri"/>
              <a:ea typeface="+mn-ea"/>
              <a:cs typeface="+mn-cs"/>
            </a:rPr>
            <a:t>WATER</a:t>
          </a:r>
        </a:p>
      </dgm:t>
    </dgm:pt>
    <dgm:pt modelId="{2A36071B-D40D-486B-93D0-38D1EB1E2C2B}" type="parTrans" cxnId="{C6E1A5C5-7BC4-4C55-A9E6-7D866C119AD6}">
      <dgm:prSet/>
      <dgm:spPr/>
      <dgm:t>
        <a:bodyPr/>
        <a:lstStyle/>
        <a:p>
          <a:pPr algn="ctr"/>
          <a:endParaRPr lang="tr-TR"/>
        </a:p>
      </dgm:t>
    </dgm:pt>
    <dgm:pt modelId="{6E45A9DD-6389-4B92-B7E8-25D49874C510}" type="sibTrans" cxnId="{C6E1A5C5-7BC4-4C55-A9E6-7D866C119AD6}">
      <dgm:prSet/>
      <dgm:spPr>
        <a:xfrm>
          <a:off x="951466" y="243617"/>
          <a:ext cx="2764317" cy="2764317"/>
        </a:xfrm>
        <a:custGeom>
          <a:avLst/>
          <a:gdLst/>
          <a:ahLst/>
          <a:cxnLst/>
          <a:rect l="0" t="0" r="0" b="0"/>
          <a:pathLst>
            <a:path>
              <a:moveTo>
                <a:pt x="2620796" y="768856"/>
              </a:moveTo>
              <a:arcTo wR="1382158" hR="1382158" stAng="20019482" swAng="1725745"/>
            </a:path>
          </a:pathLst>
        </a:custGeom>
        <a:noFill/>
        <a:ln w="9525" cap="flat" cmpd="sng" algn="ctr">
          <a:solidFill>
            <a:srgbClr val="4F81BD">
              <a:hueOff val="0"/>
              <a:satOff val="0"/>
              <a:lumOff val="0"/>
              <a:alphaOff val="0"/>
            </a:srgbClr>
          </a:solidFill>
          <a:prstDash val="solid"/>
        </a:ln>
        <a:effectLst/>
      </dgm:spPr>
      <dgm:t>
        <a:bodyPr/>
        <a:lstStyle/>
        <a:p>
          <a:pPr algn="ctr"/>
          <a:endParaRPr lang="tr-TR"/>
        </a:p>
      </dgm:t>
    </dgm:pt>
    <dgm:pt modelId="{437AFD59-B589-4CE6-BDD0-8B186C219699}">
      <dgm:prSet phldrT="[Text]"/>
      <dgm:spPr>
        <a:xfrm>
          <a:off x="3308525" y="1691141"/>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tr-TR">
              <a:solidFill>
                <a:sysClr val="window" lastClr="FFFFFF"/>
              </a:solidFill>
              <a:latin typeface="Calibri"/>
              <a:ea typeface="+mn-ea"/>
              <a:cs typeface="+mn-cs"/>
            </a:rPr>
            <a:t>WASTE</a:t>
          </a:r>
        </a:p>
      </dgm:t>
    </dgm:pt>
    <dgm:pt modelId="{9623BA89-785E-4F34-B6B7-8D329F76BC3D}" type="parTrans" cxnId="{C279C734-D4F0-4022-BE49-B04CA403EB88}">
      <dgm:prSet/>
      <dgm:spPr/>
      <dgm:t>
        <a:bodyPr/>
        <a:lstStyle/>
        <a:p>
          <a:pPr algn="ctr"/>
          <a:endParaRPr lang="tr-TR"/>
        </a:p>
      </dgm:t>
    </dgm:pt>
    <dgm:pt modelId="{1E72169D-4850-46D6-81E8-80F6FB6556B6}" type="sibTrans" cxnId="{C279C734-D4F0-4022-BE49-B04CA403EB88}">
      <dgm:prSet/>
      <dgm:spPr>
        <a:xfrm>
          <a:off x="951466" y="243617"/>
          <a:ext cx="2764317" cy="2764317"/>
        </a:xfrm>
        <a:custGeom>
          <a:avLst/>
          <a:gdLst/>
          <a:ahLst/>
          <a:cxnLst/>
          <a:rect l="0" t="0" r="0" b="0"/>
          <a:pathLst>
            <a:path>
              <a:moveTo>
                <a:pt x="2648070" y="1936983"/>
              </a:moveTo>
              <a:arcTo wR="1382158" hR="1382158" stAng="1420015" swAng="1358052"/>
            </a:path>
          </a:pathLst>
        </a:custGeom>
        <a:noFill/>
        <a:ln w="9525" cap="flat" cmpd="sng" algn="ctr">
          <a:solidFill>
            <a:srgbClr val="4F81BD">
              <a:hueOff val="0"/>
              <a:satOff val="0"/>
              <a:lumOff val="0"/>
              <a:alphaOff val="0"/>
            </a:srgbClr>
          </a:solidFill>
          <a:prstDash val="solid"/>
        </a:ln>
        <a:effectLst/>
      </dgm:spPr>
      <dgm:t>
        <a:bodyPr/>
        <a:lstStyle/>
        <a:p>
          <a:pPr algn="ctr"/>
          <a:endParaRPr lang="tr-TR"/>
        </a:p>
      </dgm:t>
    </dgm:pt>
    <dgm:pt modelId="{496954BB-D990-41A0-A36C-1090CCE7900A}">
      <dgm:prSet phldrT="[Text]"/>
      <dgm:spPr>
        <a:xfrm>
          <a:off x="2560716" y="2628864"/>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tr-TR">
              <a:solidFill>
                <a:sysClr val="window" lastClr="FFFFFF"/>
              </a:solidFill>
              <a:latin typeface="Calibri"/>
              <a:ea typeface="+mn-ea"/>
              <a:cs typeface="+mn-cs"/>
            </a:rPr>
            <a:t>SOURCING</a:t>
          </a:r>
        </a:p>
      </dgm:t>
    </dgm:pt>
    <dgm:pt modelId="{A26A8527-94EC-444F-905E-889E1D2BD893}" type="parTrans" cxnId="{0356EFF3-B72B-4585-B861-12F3704BA555}">
      <dgm:prSet/>
      <dgm:spPr/>
      <dgm:t>
        <a:bodyPr/>
        <a:lstStyle/>
        <a:p>
          <a:pPr algn="ctr"/>
          <a:endParaRPr lang="tr-TR"/>
        </a:p>
      </dgm:t>
    </dgm:pt>
    <dgm:pt modelId="{47C6373A-88C6-47BE-AC7D-170F1F6E2117}" type="sibTrans" cxnId="{0356EFF3-B72B-4585-B861-12F3704BA555}">
      <dgm:prSet/>
      <dgm:spPr>
        <a:xfrm>
          <a:off x="951466" y="243617"/>
          <a:ext cx="2764317" cy="2764317"/>
        </a:xfrm>
        <a:custGeom>
          <a:avLst/>
          <a:gdLst/>
          <a:ahLst/>
          <a:cxnLst/>
          <a:rect l="0" t="0" r="0" b="0"/>
          <a:pathLst>
            <a:path>
              <a:moveTo>
                <a:pt x="1604768" y="2746273"/>
              </a:moveTo>
              <a:arcTo wR="1382158" hR="1382158" stAng="4843896" swAng="1112208"/>
            </a:path>
          </a:pathLst>
        </a:custGeom>
        <a:noFill/>
        <a:ln w="9525" cap="flat" cmpd="sng" algn="ctr">
          <a:solidFill>
            <a:srgbClr val="4F81BD">
              <a:hueOff val="0"/>
              <a:satOff val="0"/>
              <a:lumOff val="0"/>
              <a:alphaOff val="0"/>
            </a:srgbClr>
          </a:solidFill>
          <a:prstDash val="solid"/>
        </a:ln>
        <a:effectLst/>
      </dgm:spPr>
      <dgm:t>
        <a:bodyPr/>
        <a:lstStyle/>
        <a:p>
          <a:pPr algn="ctr"/>
          <a:endParaRPr lang="tr-TR"/>
        </a:p>
      </dgm:t>
    </dgm:pt>
    <dgm:pt modelId="{7AD08966-C698-4EC8-AE6D-5DBA694B81F3}">
      <dgm:prSet phldrT="[Text]"/>
      <dgm:spPr>
        <a:xfrm>
          <a:off x="1361323" y="2628864"/>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tr-TR">
              <a:solidFill>
                <a:sysClr val="window" lastClr="FFFFFF"/>
              </a:solidFill>
              <a:latin typeface="Calibri"/>
              <a:ea typeface="+mn-ea"/>
              <a:cs typeface="+mn-cs"/>
            </a:rPr>
            <a:t>CLEANING</a:t>
          </a:r>
        </a:p>
      </dgm:t>
    </dgm:pt>
    <dgm:pt modelId="{28A1921F-958A-42B1-9456-8AC2DD9711D2}" type="parTrans" cxnId="{4EEF2CFF-B06A-4EF8-9F3C-805E3C4970F3}">
      <dgm:prSet/>
      <dgm:spPr/>
      <dgm:t>
        <a:bodyPr/>
        <a:lstStyle/>
        <a:p>
          <a:pPr algn="ctr"/>
          <a:endParaRPr lang="tr-TR"/>
        </a:p>
      </dgm:t>
    </dgm:pt>
    <dgm:pt modelId="{5D36DC41-48E4-452D-841E-8342F59225AE}" type="sibTrans" cxnId="{4EEF2CFF-B06A-4EF8-9F3C-805E3C4970F3}">
      <dgm:prSet/>
      <dgm:spPr>
        <a:xfrm>
          <a:off x="951466" y="243617"/>
          <a:ext cx="2764317" cy="2764317"/>
        </a:xfrm>
        <a:custGeom>
          <a:avLst/>
          <a:gdLst/>
          <a:ahLst/>
          <a:cxnLst/>
          <a:rect l="0" t="0" r="0" b="0"/>
          <a:pathLst>
            <a:path>
              <a:moveTo>
                <a:pt x="427269" y="2381432"/>
              </a:moveTo>
              <a:arcTo wR="1382158" hR="1382158" stAng="8021933" swAng="1358052"/>
            </a:path>
          </a:pathLst>
        </a:custGeom>
        <a:noFill/>
        <a:ln w="9525" cap="flat" cmpd="sng" algn="ctr">
          <a:solidFill>
            <a:srgbClr val="4F81BD">
              <a:hueOff val="0"/>
              <a:satOff val="0"/>
              <a:lumOff val="0"/>
              <a:alphaOff val="0"/>
            </a:srgbClr>
          </a:solidFill>
          <a:prstDash val="solid"/>
        </a:ln>
        <a:effectLst/>
      </dgm:spPr>
      <dgm:t>
        <a:bodyPr/>
        <a:lstStyle/>
        <a:p>
          <a:pPr algn="ctr"/>
          <a:endParaRPr lang="tr-TR"/>
        </a:p>
      </dgm:t>
    </dgm:pt>
    <dgm:pt modelId="{FB0B33B1-916B-4307-A158-70F72F4FFB15}">
      <dgm:prSet/>
      <dgm:spPr>
        <a:xfrm>
          <a:off x="613514" y="1691141"/>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tr-TR">
              <a:solidFill>
                <a:sysClr val="window" lastClr="FFFFFF"/>
              </a:solidFill>
              <a:latin typeface="Calibri"/>
              <a:ea typeface="+mn-ea"/>
              <a:cs typeface="+mn-cs"/>
            </a:rPr>
            <a:t>EDUCATION</a:t>
          </a:r>
        </a:p>
      </dgm:t>
    </dgm:pt>
    <dgm:pt modelId="{2B95D4E3-D216-41D6-BF10-687D50419FE2}" type="parTrans" cxnId="{CB394AD6-F5DA-43D5-B232-F26848AC8082}">
      <dgm:prSet/>
      <dgm:spPr/>
      <dgm:t>
        <a:bodyPr/>
        <a:lstStyle/>
        <a:p>
          <a:pPr algn="ctr"/>
          <a:endParaRPr lang="tr-TR"/>
        </a:p>
      </dgm:t>
    </dgm:pt>
    <dgm:pt modelId="{6FEC3165-6A1A-40FC-9DA7-679BE8C8D26E}" type="sibTrans" cxnId="{CB394AD6-F5DA-43D5-B232-F26848AC8082}">
      <dgm:prSet/>
      <dgm:spPr>
        <a:xfrm>
          <a:off x="951466" y="243617"/>
          <a:ext cx="2764317" cy="2764317"/>
        </a:xfrm>
        <a:custGeom>
          <a:avLst/>
          <a:gdLst/>
          <a:ahLst/>
          <a:cxnLst/>
          <a:rect l="0" t="0" r="0" b="0"/>
          <a:pathLst>
            <a:path>
              <a:moveTo>
                <a:pt x="1233" y="1440530"/>
              </a:moveTo>
              <a:arcTo wR="1382158" hR="1382158" stAng="10654773" swAng="1725745"/>
            </a:path>
          </a:pathLst>
        </a:custGeom>
        <a:noFill/>
        <a:ln w="9525" cap="flat" cmpd="sng" algn="ctr">
          <a:solidFill>
            <a:srgbClr val="4F81BD">
              <a:hueOff val="0"/>
              <a:satOff val="0"/>
              <a:lumOff val="0"/>
              <a:alphaOff val="0"/>
            </a:srgbClr>
          </a:solidFill>
          <a:prstDash val="solid"/>
        </a:ln>
        <a:effectLst/>
      </dgm:spPr>
      <dgm:t>
        <a:bodyPr/>
        <a:lstStyle/>
        <a:p>
          <a:pPr algn="ctr"/>
          <a:endParaRPr lang="tr-TR"/>
        </a:p>
      </dgm:t>
    </dgm:pt>
    <dgm:pt modelId="{15F65508-3C33-4522-884F-65EF762EE83E}">
      <dgm:prSet/>
      <dgm:spPr>
        <a:xfrm>
          <a:off x="880404" y="521820"/>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tr-TR">
              <a:solidFill>
                <a:sysClr val="window" lastClr="FFFFFF"/>
              </a:solidFill>
              <a:latin typeface="Calibri"/>
              <a:ea typeface="+mn-ea"/>
              <a:cs typeface="+mn-cs"/>
            </a:rPr>
            <a:t>INVENTORY</a:t>
          </a:r>
        </a:p>
      </dgm:t>
    </dgm:pt>
    <dgm:pt modelId="{812EB1E9-A102-479A-9117-188121D6F9AC}" type="parTrans" cxnId="{B65E2FEC-8D24-4BB2-8B38-2BA7E9EC8DCE}">
      <dgm:prSet/>
      <dgm:spPr/>
      <dgm:t>
        <a:bodyPr/>
        <a:lstStyle/>
        <a:p>
          <a:pPr algn="ctr"/>
          <a:endParaRPr lang="tr-TR"/>
        </a:p>
      </dgm:t>
    </dgm:pt>
    <dgm:pt modelId="{D120FEA0-5B71-4EE1-AEAE-E31215056CD9}" type="sibTrans" cxnId="{B65E2FEC-8D24-4BB2-8B38-2BA7E9EC8DCE}">
      <dgm:prSet/>
      <dgm:spPr>
        <a:xfrm>
          <a:off x="951466" y="243617"/>
          <a:ext cx="2764317" cy="2764317"/>
        </a:xfrm>
        <a:custGeom>
          <a:avLst/>
          <a:gdLst/>
          <a:ahLst/>
          <a:cxnLst/>
          <a:rect l="0" t="0" r="0" b="0"/>
          <a:pathLst>
            <a:path>
              <a:moveTo>
                <a:pt x="554602" y="275129"/>
              </a:moveTo>
              <a:arcTo wR="1382158" hR="1382158" stAng="13993209" swAng="1255689"/>
            </a:path>
          </a:pathLst>
        </a:custGeom>
        <a:noFill/>
        <a:ln w="9525" cap="flat" cmpd="sng" algn="ctr">
          <a:solidFill>
            <a:srgbClr val="4F81BD">
              <a:hueOff val="0"/>
              <a:satOff val="0"/>
              <a:lumOff val="0"/>
              <a:alphaOff val="0"/>
            </a:srgbClr>
          </a:solidFill>
          <a:prstDash val="solid"/>
        </a:ln>
        <a:effectLst/>
      </dgm:spPr>
      <dgm:t>
        <a:bodyPr/>
        <a:lstStyle/>
        <a:p>
          <a:pPr algn="ctr"/>
          <a:endParaRPr lang="tr-TR"/>
        </a:p>
      </dgm:t>
    </dgm:pt>
    <dgm:pt modelId="{75A74AE6-1848-4CF4-82EE-EE0A56F45E46}" type="pres">
      <dgm:prSet presAssocID="{9BECAC26-24B8-431E-A663-1840E3EDF0A0}" presName="cycle" presStyleCnt="0">
        <dgm:presLayoutVars>
          <dgm:dir/>
          <dgm:resizeHandles val="exact"/>
        </dgm:presLayoutVars>
      </dgm:prSet>
      <dgm:spPr/>
    </dgm:pt>
    <dgm:pt modelId="{C1B26EF0-3870-4736-A2B4-181D340F1375}" type="pres">
      <dgm:prSet presAssocID="{14EB1EE7-707A-475C-9287-F8A9FFB56A08}" presName="node" presStyleLbl="node1" presStyleIdx="0" presStyleCnt="7">
        <dgm:presLayoutVars>
          <dgm:bulletEnabled val="1"/>
        </dgm:presLayoutVars>
      </dgm:prSet>
      <dgm:spPr/>
    </dgm:pt>
    <dgm:pt modelId="{5CA9EF38-B7E8-4A5A-AFBD-BDEA7BFDE980}" type="pres">
      <dgm:prSet presAssocID="{14EB1EE7-707A-475C-9287-F8A9FFB56A08}" presName="spNode" presStyleCnt="0"/>
      <dgm:spPr/>
    </dgm:pt>
    <dgm:pt modelId="{9F5B324B-9563-427C-A2F5-0C40A19EE6C5}" type="pres">
      <dgm:prSet presAssocID="{8DFF199F-25D6-44E5-883D-A0E1973F147C}" presName="sibTrans" presStyleLbl="sibTrans1D1" presStyleIdx="0" presStyleCnt="7"/>
      <dgm:spPr/>
    </dgm:pt>
    <dgm:pt modelId="{83CFE534-45EA-47C0-BB5A-031E849F98DC}" type="pres">
      <dgm:prSet presAssocID="{D752665F-47E3-46EF-8DEF-AA56B7C8EBB5}" presName="node" presStyleLbl="node1" presStyleIdx="1" presStyleCnt="7">
        <dgm:presLayoutVars>
          <dgm:bulletEnabled val="1"/>
        </dgm:presLayoutVars>
      </dgm:prSet>
      <dgm:spPr/>
    </dgm:pt>
    <dgm:pt modelId="{C78756F6-4825-4E97-BA35-1CE23EF9733A}" type="pres">
      <dgm:prSet presAssocID="{D752665F-47E3-46EF-8DEF-AA56B7C8EBB5}" presName="spNode" presStyleCnt="0"/>
      <dgm:spPr/>
    </dgm:pt>
    <dgm:pt modelId="{68BFB43B-84D4-4234-8794-79F34C831BB4}" type="pres">
      <dgm:prSet presAssocID="{6E45A9DD-6389-4B92-B7E8-25D49874C510}" presName="sibTrans" presStyleLbl="sibTrans1D1" presStyleIdx="1" presStyleCnt="7"/>
      <dgm:spPr/>
    </dgm:pt>
    <dgm:pt modelId="{12162F83-2777-4945-8240-215683B176A2}" type="pres">
      <dgm:prSet presAssocID="{437AFD59-B589-4CE6-BDD0-8B186C219699}" presName="node" presStyleLbl="node1" presStyleIdx="2" presStyleCnt="7">
        <dgm:presLayoutVars>
          <dgm:bulletEnabled val="1"/>
        </dgm:presLayoutVars>
      </dgm:prSet>
      <dgm:spPr/>
    </dgm:pt>
    <dgm:pt modelId="{CE9E8DB3-27A4-401E-9BA1-9EDFFC152A01}" type="pres">
      <dgm:prSet presAssocID="{437AFD59-B589-4CE6-BDD0-8B186C219699}" presName="spNode" presStyleCnt="0"/>
      <dgm:spPr/>
    </dgm:pt>
    <dgm:pt modelId="{D9EE60C8-5834-458F-B0C6-4E64D4CAD14E}" type="pres">
      <dgm:prSet presAssocID="{1E72169D-4850-46D6-81E8-80F6FB6556B6}" presName="sibTrans" presStyleLbl="sibTrans1D1" presStyleIdx="2" presStyleCnt="7"/>
      <dgm:spPr/>
    </dgm:pt>
    <dgm:pt modelId="{F61D1600-F74F-409E-9652-CE3D3D8AC5CC}" type="pres">
      <dgm:prSet presAssocID="{496954BB-D990-41A0-A36C-1090CCE7900A}" presName="node" presStyleLbl="node1" presStyleIdx="3" presStyleCnt="7">
        <dgm:presLayoutVars>
          <dgm:bulletEnabled val="1"/>
        </dgm:presLayoutVars>
      </dgm:prSet>
      <dgm:spPr/>
    </dgm:pt>
    <dgm:pt modelId="{A5899DCB-B1F0-48E4-9BF0-8E307332F655}" type="pres">
      <dgm:prSet presAssocID="{496954BB-D990-41A0-A36C-1090CCE7900A}" presName="spNode" presStyleCnt="0"/>
      <dgm:spPr/>
    </dgm:pt>
    <dgm:pt modelId="{3599AE03-0189-4735-8DC4-80AFF76CAE6E}" type="pres">
      <dgm:prSet presAssocID="{47C6373A-88C6-47BE-AC7D-170F1F6E2117}" presName="sibTrans" presStyleLbl="sibTrans1D1" presStyleIdx="3" presStyleCnt="7"/>
      <dgm:spPr/>
    </dgm:pt>
    <dgm:pt modelId="{AE288311-DCDB-43B3-853E-5D9462EFB5CB}" type="pres">
      <dgm:prSet presAssocID="{7AD08966-C698-4EC8-AE6D-5DBA694B81F3}" presName="node" presStyleLbl="node1" presStyleIdx="4" presStyleCnt="7">
        <dgm:presLayoutVars>
          <dgm:bulletEnabled val="1"/>
        </dgm:presLayoutVars>
      </dgm:prSet>
      <dgm:spPr/>
    </dgm:pt>
    <dgm:pt modelId="{FB78450D-04D4-427E-A178-537C45840DFB}" type="pres">
      <dgm:prSet presAssocID="{7AD08966-C698-4EC8-AE6D-5DBA694B81F3}" presName="spNode" presStyleCnt="0"/>
      <dgm:spPr/>
    </dgm:pt>
    <dgm:pt modelId="{EF934E9A-004A-4174-BA31-9399DC38636A}" type="pres">
      <dgm:prSet presAssocID="{5D36DC41-48E4-452D-841E-8342F59225AE}" presName="sibTrans" presStyleLbl="sibTrans1D1" presStyleIdx="4" presStyleCnt="7"/>
      <dgm:spPr/>
    </dgm:pt>
    <dgm:pt modelId="{DD5C50A0-A427-4AB8-85F3-F28D49238C1D}" type="pres">
      <dgm:prSet presAssocID="{FB0B33B1-916B-4307-A158-70F72F4FFB15}" presName="node" presStyleLbl="node1" presStyleIdx="5" presStyleCnt="7">
        <dgm:presLayoutVars>
          <dgm:bulletEnabled val="1"/>
        </dgm:presLayoutVars>
      </dgm:prSet>
      <dgm:spPr/>
    </dgm:pt>
    <dgm:pt modelId="{31757FD3-5864-40DC-B49A-C0DC50D508F5}" type="pres">
      <dgm:prSet presAssocID="{FB0B33B1-916B-4307-A158-70F72F4FFB15}" presName="spNode" presStyleCnt="0"/>
      <dgm:spPr/>
    </dgm:pt>
    <dgm:pt modelId="{6A1B271E-A7C0-4538-B553-2E20B72B75BA}" type="pres">
      <dgm:prSet presAssocID="{6FEC3165-6A1A-40FC-9DA7-679BE8C8D26E}" presName="sibTrans" presStyleLbl="sibTrans1D1" presStyleIdx="5" presStyleCnt="7"/>
      <dgm:spPr/>
    </dgm:pt>
    <dgm:pt modelId="{1009703E-96D1-4F02-BD66-20C1EB78BE6C}" type="pres">
      <dgm:prSet presAssocID="{15F65508-3C33-4522-884F-65EF762EE83E}" presName="node" presStyleLbl="node1" presStyleIdx="6" presStyleCnt="7">
        <dgm:presLayoutVars>
          <dgm:bulletEnabled val="1"/>
        </dgm:presLayoutVars>
      </dgm:prSet>
      <dgm:spPr/>
    </dgm:pt>
    <dgm:pt modelId="{04FC960E-4B4A-4BD8-B5A1-E055710885E9}" type="pres">
      <dgm:prSet presAssocID="{15F65508-3C33-4522-884F-65EF762EE83E}" presName="spNode" presStyleCnt="0"/>
      <dgm:spPr/>
    </dgm:pt>
    <dgm:pt modelId="{F6C67B85-69BB-4303-9F70-93620D06C62C}" type="pres">
      <dgm:prSet presAssocID="{D120FEA0-5B71-4EE1-AEAE-E31215056CD9}" presName="sibTrans" presStyleLbl="sibTrans1D1" presStyleIdx="6" presStyleCnt="7"/>
      <dgm:spPr/>
    </dgm:pt>
  </dgm:ptLst>
  <dgm:cxnLst>
    <dgm:cxn modelId="{D40B850C-725D-4073-A3C2-2A28B907C514}" type="presOf" srcId="{6E45A9DD-6389-4B92-B7E8-25D49874C510}" destId="{68BFB43B-84D4-4234-8794-79F34C831BB4}" srcOrd="0" destOrd="0" presId="urn:microsoft.com/office/officeart/2005/8/layout/cycle6"/>
    <dgm:cxn modelId="{A8AF6716-2DB0-46AD-9E75-0559A4048F4F}" type="presOf" srcId="{8DFF199F-25D6-44E5-883D-A0E1973F147C}" destId="{9F5B324B-9563-427C-A2F5-0C40A19EE6C5}" srcOrd="0" destOrd="0" presId="urn:microsoft.com/office/officeart/2005/8/layout/cycle6"/>
    <dgm:cxn modelId="{33F61919-664C-48F0-A3ED-70CB3584B1FA}" type="presOf" srcId="{14EB1EE7-707A-475C-9287-F8A9FFB56A08}" destId="{C1B26EF0-3870-4736-A2B4-181D340F1375}" srcOrd="0" destOrd="0" presId="urn:microsoft.com/office/officeart/2005/8/layout/cycle6"/>
    <dgm:cxn modelId="{84F6D52D-74CF-47C1-B2AF-E7B0BDBBE245}" type="presOf" srcId="{15F65508-3C33-4522-884F-65EF762EE83E}" destId="{1009703E-96D1-4F02-BD66-20C1EB78BE6C}" srcOrd="0" destOrd="0" presId="urn:microsoft.com/office/officeart/2005/8/layout/cycle6"/>
    <dgm:cxn modelId="{C279C734-D4F0-4022-BE49-B04CA403EB88}" srcId="{9BECAC26-24B8-431E-A663-1840E3EDF0A0}" destId="{437AFD59-B589-4CE6-BDD0-8B186C219699}" srcOrd="2" destOrd="0" parTransId="{9623BA89-785E-4F34-B6B7-8D329F76BC3D}" sibTransId="{1E72169D-4850-46D6-81E8-80F6FB6556B6}"/>
    <dgm:cxn modelId="{47D0193A-E646-4FD3-B364-134A163CA49B}" type="presOf" srcId="{437AFD59-B589-4CE6-BDD0-8B186C219699}" destId="{12162F83-2777-4945-8240-215683B176A2}" srcOrd="0" destOrd="0" presId="urn:microsoft.com/office/officeart/2005/8/layout/cycle6"/>
    <dgm:cxn modelId="{CEDD3F68-388C-4724-B167-370952FC7FD5}" type="presOf" srcId="{5D36DC41-48E4-452D-841E-8342F59225AE}" destId="{EF934E9A-004A-4174-BA31-9399DC38636A}" srcOrd="0" destOrd="0" presId="urn:microsoft.com/office/officeart/2005/8/layout/cycle6"/>
    <dgm:cxn modelId="{3E4B114A-F14F-4197-A8F1-94470D7C6A51}" type="presOf" srcId="{FB0B33B1-916B-4307-A158-70F72F4FFB15}" destId="{DD5C50A0-A427-4AB8-85F3-F28D49238C1D}" srcOrd="0" destOrd="0" presId="urn:microsoft.com/office/officeart/2005/8/layout/cycle6"/>
    <dgm:cxn modelId="{8EC68373-C012-455D-92BC-2D762A7CF765}" type="presOf" srcId="{D752665F-47E3-46EF-8DEF-AA56B7C8EBB5}" destId="{83CFE534-45EA-47C0-BB5A-031E849F98DC}" srcOrd="0" destOrd="0" presId="urn:microsoft.com/office/officeart/2005/8/layout/cycle6"/>
    <dgm:cxn modelId="{2BF59C55-2415-4B79-BA68-BEA04ED9A58E}" type="presOf" srcId="{9BECAC26-24B8-431E-A663-1840E3EDF0A0}" destId="{75A74AE6-1848-4CF4-82EE-EE0A56F45E46}" srcOrd="0" destOrd="0" presId="urn:microsoft.com/office/officeart/2005/8/layout/cycle6"/>
    <dgm:cxn modelId="{D06B609B-BC8D-4360-827F-419AC9DE6FEB}" type="presOf" srcId="{496954BB-D990-41A0-A36C-1090CCE7900A}" destId="{F61D1600-F74F-409E-9652-CE3D3D8AC5CC}" srcOrd="0" destOrd="0" presId="urn:microsoft.com/office/officeart/2005/8/layout/cycle6"/>
    <dgm:cxn modelId="{78A951A1-61E9-4AC2-939A-597DE992B0D5}" type="presOf" srcId="{7AD08966-C698-4EC8-AE6D-5DBA694B81F3}" destId="{AE288311-DCDB-43B3-853E-5D9462EFB5CB}" srcOrd="0" destOrd="0" presId="urn:microsoft.com/office/officeart/2005/8/layout/cycle6"/>
    <dgm:cxn modelId="{18C309B3-1114-40BD-847C-280E8C2C1F98}" type="presOf" srcId="{47C6373A-88C6-47BE-AC7D-170F1F6E2117}" destId="{3599AE03-0189-4735-8DC4-80AFF76CAE6E}" srcOrd="0" destOrd="0" presId="urn:microsoft.com/office/officeart/2005/8/layout/cycle6"/>
    <dgm:cxn modelId="{C6E1A5C5-7BC4-4C55-A9E6-7D866C119AD6}" srcId="{9BECAC26-24B8-431E-A663-1840E3EDF0A0}" destId="{D752665F-47E3-46EF-8DEF-AA56B7C8EBB5}" srcOrd="1" destOrd="0" parTransId="{2A36071B-D40D-486B-93D0-38D1EB1E2C2B}" sibTransId="{6E45A9DD-6389-4B92-B7E8-25D49874C510}"/>
    <dgm:cxn modelId="{CB394AD6-F5DA-43D5-B232-F26848AC8082}" srcId="{9BECAC26-24B8-431E-A663-1840E3EDF0A0}" destId="{FB0B33B1-916B-4307-A158-70F72F4FFB15}" srcOrd="5" destOrd="0" parTransId="{2B95D4E3-D216-41D6-BF10-687D50419FE2}" sibTransId="{6FEC3165-6A1A-40FC-9DA7-679BE8C8D26E}"/>
    <dgm:cxn modelId="{239B23E1-DB27-43FE-9B68-358B7EEC77F9}" type="presOf" srcId="{6FEC3165-6A1A-40FC-9DA7-679BE8C8D26E}" destId="{6A1B271E-A7C0-4538-B553-2E20B72B75BA}" srcOrd="0" destOrd="0" presId="urn:microsoft.com/office/officeart/2005/8/layout/cycle6"/>
    <dgm:cxn modelId="{B65E2FEC-8D24-4BB2-8B38-2BA7E9EC8DCE}" srcId="{9BECAC26-24B8-431E-A663-1840E3EDF0A0}" destId="{15F65508-3C33-4522-884F-65EF762EE83E}" srcOrd="6" destOrd="0" parTransId="{812EB1E9-A102-479A-9117-188121D6F9AC}" sibTransId="{D120FEA0-5B71-4EE1-AEAE-E31215056CD9}"/>
    <dgm:cxn modelId="{0356EFF3-B72B-4585-B861-12F3704BA555}" srcId="{9BECAC26-24B8-431E-A663-1840E3EDF0A0}" destId="{496954BB-D990-41A0-A36C-1090CCE7900A}" srcOrd="3" destOrd="0" parTransId="{A26A8527-94EC-444F-905E-889E1D2BD893}" sibTransId="{47C6373A-88C6-47BE-AC7D-170F1F6E2117}"/>
    <dgm:cxn modelId="{48F2DAF4-6F1A-4C5C-B96E-2E60A2CC10A8}" type="presOf" srcId="{1E72169D-4850-46D6-81E8-80F6FB6556B6}" destId="{D9EE60C8-5834-458F-B0C6-4E64D4CAD14E}" srcOrd="0" destOrd="0" presId="urn:microsoft.com/office/officeart/2005/8/layout/cycle6"/>
    <dgm:cxn modelId="{B8860DF9-7F45-43C1-B643-D8CCE6521606}" srcId="{9BECAC26-24B8-431E-A663-1840E3EDF0A0}" destId="{14EB1EE7-707A-475C-9287-F8A9FFB56A08}" srcOrd="0" destOrd="0" parTransId="{A556B8C9-2A4D-4387-9CFF-6832206DBF26}" sibTransId="{8DFF199F-25D6-44E5-883D-A0E1973F147C}"/>
    <dgm:cxn modelId="{CDAE4EFE-399F-434C-94FD-D8147C27C8B7}" type="presOf" srcId="{D120FEA0-5B71-4EE1-AEAE-E31215056CD9}" destId="{F6C67B85-69BB-4303-9F70-93620D06C62C}" srcOrd="0" destOrd="0" presId="urn:microsoft.com/office/officeart/2005/8/layout/cycle6"/>
    <dgm:cxn modelId="{4EEF2CFF-B06A-4EF8-9F3C-805E3C4970F3}" srcId="{9BECAC26-24B8-431E-A663-1840E3EDF0A0}" destId="{7AD08966-C698-4EC8-AE6D-5DBA694B81F3}" srcOrd="4" destOrd="0" parTransId="{28A1921F-958A-42B1-9456-8AC2DD9711D2}" sibTransId="{5D36DC41-48E4-452D-841E-8342F59225AE}"/>
    <dgm:cxn modelId="{6EA534A7-EA1A-4821-81D3-F6E3EEDAA9FE}" type="presParOf" srcId="{75A74AE6-1848-4CF4-82EE-EE0A56F45E46}" destId="{C1B26EF0-3870-4736-A2B4-181D340F1375}" srcOrd="0" destOrd="0" presId="urn:microsoft.com/office/officeart/2005/8/layout/cycle6"/>
    <dgm:cxn modelId="{12CE12B0-3E6E-4505-971B-5A6A38C5439C}" type="presParOf" srcId="{75A74AE6-1848-4CF4-82EE-EE0A56F45E46}" destId="{5CA9EF38-B7E8-4A5A-AFBD-BDEA7BFDE980}" srcOrd="1" destOrd="0" presId="urn:microsoft.com/office/officeart/2005/8/layout/cycle6"/>
    <dgm:cxn modelId="{B677EE8A-F5EF-4998-8A61-8134E8E28744}" type="presParOf" srcId="{75A74AE6-1848-4CF4-82EE-EE0A56F45E46}" destId="{9F5B324B-9563-427C-A2F5-0C40A19EE6C5}" srcOrd="2" destOrd="0" presId="urn:microsoft.com/office/officeart/2005/8/layout/cycle6"/>
    <dgm:cxn modelId="{E7995338-F7EF-4EA2-A58D-D28EE7A886BA}" type="presParOf" srcId="{75A74AE6-1848-4CF4-82EE-EE0A56F45E46}" destId="{83CFE534-45EA-47C0-BB5A-031E849F98DC}" srcOrd="3" destOrd="0" presId="urn:microsoft.com/office/officeart/2005/8/layout/cycle6"/>
    <dgm:cxn modelId="{CBEAD55F-A0D8-41ED-AF1C-F01719927C5D}" type="presParOf" srcId="{75A74AE6-1848-4CF4-82EE-EE0A56F45E46}" destId="{C78756F6-4825-4E97-BA35-1CE23EF9733A}" srcOrd="4" destOrd="0" presId="urn:microsoft.com/office/officeart/2005/8/layout/cycle6"/>
    <dgm:cxn modelId="{2E34C101-A0CF-40DC-B530-EF9650C6AB45}" type="presParOf" srcId="{75A74AE6-1848-4CF4-82EE-EE0A56F45E46}" destId="{68BFB43B-84D4-4234-8794-79F34C831BB4}" srcOrd="5" destOrd="0" presId="urn:microsoft.com/office/officeart/2005/8/layout/cycle6"/>
    <dgm:cxn modelId="{5C7DCB98-6566-4464-9C3E-225D8B9B7F61}" type="presParOf" srcId="{75A74AE6-1848-4CF4-82EE-EE0A56F45E46}" destId="{12162F83-2777-4945-8240-215683B176A2}" srcOrd="6" destOrd="0" presId="urn:microsoft.com/office/officeart/2005/8/layout/cycle6"/>
    <dgm:cxn modelId="{4481FDD6-D042-43B3-A5F0-41D9C89745FC}" type="presParOf" srcId="{75A74AE6-1848-4CF4-82EE-EE0A56F45E46}" destId="{CE9E8DB3-27A4-401E-9BA1-9EDFFC152A01}" srcOrd="7" destOrd="0" presId="urn:microsoft.com/office/officeart/2005/8/layout/cycle6"/>
    <dgm:cxn modelId="{AF3431EB-403B-44BA-BF4D-2841BBE6B994}" type="presParOf" srcId="{75A74AE6-1848-4CF4-82EE-EE0A56F45E46}" destId="{D9EE60C8-5834-458F-B0C6-4E64D4CAD14E}" srcOrd="8" destOrd="0" presId="urn:microsoft.com/office/officeart/2005/8/layout/cycle6"/>
    <dgm:cxn modelId="{CF21E4DC-CFA2-4DDA-8615-4AF9DAB7285B}" type="presParOf" srcId="{75A74AE6-1848-4CF4-82EE-EE0A56F45E46}" destId="{F61D1600-F74F-409E-9652-CE3D3D8AC5CC}" srcOrd="9" destOrd="0" presId="urn:microsoft.com/office/officeart/2005/8/layout/cycle6"/>
    <dgm:cxn modelId="{57DA2AA3-75E4-4831-9AF0-7DF07F43FEBA}" type="presParOf" srcId="{75A74AE6-1848-4CF4-82EE-EE0A56F45E46}" destId="{A5899DCB-B1F0-48E4-9BF0-8E307332F655}" srcOrd="10" destOrd="0" presId="urn:microsoft.com/office/officeart/2005/8/layout/cycle6"/>
    <dgm:cxn modelId="{FD8AF6BB-55A6-4BAC-BD02-7F00E12998A7}" type="presParOf" srcId="{75A74AE6-1848-4CF4-82EE-EE0A56F45E46}" destId="{3599AE03-0189-4735-8DC4-80AFF76CAE6E}" srcOrd="11" destOrd="0" presId="urn:microsoft.com/office/officeart/2005/8/layout/cycle6"/>
    <dgm:cxn modelId="{985BA71C-06C6-4C5A-B9B7-5FCA19434400}" type="presParOf" srcId="{75A74AE6-1848-4CF4-82EE-EE0A56F45E46}" destId="{AE288311-DCDB-43B3-853E-5D9462EFB5CB}" srcOrd="12" destOrd="0" presId="urn:microsoft.com/office/officeart/2005/8/layout/cycle6"/>
    <dgm:cxn modelId="{8426287C-631F-4B8B-99E6-38554150D551}" type="presParOf" srcId="{75A74AE6-1848-4CF4-82EE-EE0A56F45E46}" destId="{FB78450D-04D4-427E-A178-537C45840DFB}" srcOrd="13" destOrd="0" presId="urn:microsoft.com/office/officeart/2005/8/layout/cycle6"/>
    <dgm:cxn modelId="{FF5A2402-DED1-4558-9367-C2A1C99D9D95}" type="presParOf" srcId="{75A74AE6-1848-4CF4-82EE-EE0A56F45E46}" destId="{EF934E9A-004A-4174-BA31-9399DC38636A}" srcOrd="14" destOrd="0" presId="urn:microsoft.com/office/officeart/2005/8/layout/cycle6"/>
    <dgm:cxn modelId="{038B2EBE-F150-4BBF-B10D-E48D18DA2CB2}" type="presParOf" srcId="{75A74AE6-1848-4CF4-82EE-EE0A56F45E46}" destId="{DD5C50A0-A427-4AB8-85F3-F28D49238C1D}" srcOrd="15" destOrd="0" presId="urn:microsoft.com/office/officeart/2005/8/layout/cycle6"/>
    <dgm:cxn modelId="{46444186-7A60-4AB7-A495-0FA88BB76C4D}" type="presParOf" srcId="{75A74AE6-1848-4CF4-82EE-EE0A56F45E46}" destId="{31757FD3-5864-40DC-B49A-C0DC50D508F5}" srcOrd="16" destOrd="0" presId="urn:microsoft.com/office/officeart/2005/8/layout/cycle6"/>
    <dgm:cxn modelId="{E824AF0D-C5A2-4FDA-BCD1-39070387F691}" type="presParOf" srcId="{75A74AE6-1848-4CF4-82EE-EE0A56F45E46}" destId="{6A1B271E-A7C0-4538-B553-2E20B72B75BA}" srcOrd="17" destOrd="0" presId="urn:microsoft.com/office/officeart/2005/8/layout/cycle6"/>
    <dgm:cxn modelId="{8173AA9A-F7DD-431A-80F9-BE8D63C5E8A9}" type="presParOf" srcId="{75A74AE6-1848-4CF4-82EE-EE0A56F45E46}" destId="{1009703E-96D1-4F02-BD66-20C1EB78BE6C}" srcOrd="18" destOrd="0" presId="urn:microsoft.com/office/officeart/2005/8/layout/cycle6"/>
    <dgm:cxn modelId="{7E7DBB50-093A-41B7-8F52-859A02DD1814}" type="presParOf" srcId="{75A74AE6-1848-4CF4-82EE-EE0A56F45E46}" destId="{04FC960E-4B4A-4BD8-B5A1-E055710885E9}" srcOrd="19" destOrd="0" presId="urn:microsoft.com/office/officeart/2005/8/layout/cycle6"/>
    <dgm:cxn modelId="{DD438C04-FD31-4A5E-922D-A9165F8ED72F}" type="presParOf" srcId="{75A74AE6-1848-4CF4-82EE-EE0A56F45E46}" destId="{F6C67B85-69BB-4303-9F70-93620D06C62C}" srcOrd="20" destOrd="0" presId="urn:microsoft.com/office/officeart/2005/8/layout/cycle6"/>
  </dgm:cxnLst>
  <dgm:bg/>
  <dgm:whole>
    <a:ln>
      <a:solidFill>
        <a:schemeClr val="accent1"/>
      </a:solidFill>
    </a:ln>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2E6372-5C81-4E24-8F70-C52E36FD2184}"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E55244EA-C297-4485-9575-4C5C8C6E7B53}">
      <dgm:prSet phldrT="[Text]"/>
      <dgm:spPr>
        <a:xfrm>
          <a:off x="1584721" y="1387429"/>
          <a:ext cx="1164432" cy="1164432"/>
        </a:xfrm>
        <a:prstGeom prst="ellipse">
          <a:avLst/>
        </a:prstGeom>
        <a:solidFill>
          <a:srgbClr val="00B0F0"/>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a:solidFill>
                <a:sysClr val="window" lastClr="FFFFFF"/>
              </a:solidFill>
              <a:latin typeface="Calibri" panose="020F0502020204030204"/>
              <a:ea typeface="+mn-ea"/>
              <a:cs typeface="+mn-cs"/>
            </a:rPr>
            <a:t>USING LEFTOVERS CREATIVELY</a:t>
          </a:r>
        </a:p>
      </dgm:t>
    </dgm:pt>
    <dgm:pt modelId="{24278798-CA17-4DEF-B92C-82060CA128CA}" type="parTrans" cxnId="{6CF79DD6-F4F0-48F9-850B-099E17C6BC5E}">
      <dgm:prSet/>
      <dgm:spPr/>
      <dgm:t>
        <a:bodyPr/>
        <a:lstStyle/>
        <a:p>
          <a:pPr algn="ctr"/>
          <a:endParaRPr lang="en-US"/>
        </a:p>
      </dgm:t>
    </dgm:pt>
    <dgm:pt modelId="{697ED216-EC02-4C52-9D7E-6AEBF70F6653}" type="sibTrans" cxnId="{6CF79DD6-F4F0-48F9-850B-099E17C6BC5E}">
      <dgm:prSet/>
      <dgm:spPr/>
      <dgm:t>
        <a:bodyPr/>
        <a:lstStyle/>
        <a:p>
          <a:pPr algn="ctr"/>
          <a:endParaRPr lang="en-US"/>
        </a:p>
      </dgm:t>
    </dgm:pt>
    <dgm:pt modelId="{B940CB2A-3E05-40D7-B394-7D759C06D6C8}">
      <dgm:prSet phldrT="[Text]"/>
      <dgm:spPr>
        <a:xfrm>
          <a:off x="363541" y="651698"/>
          <a:ext cx="1106211" cy="884968"/>
        </a:xfrm>
        <a:prstGeom prst="roundRect">
          <a:avLst>
            <a:gd name="adj" fmla="val 10000"/>
          </a:avLst>
        </a:prstGeom>
        <a:solidFill>
          <a:srgbClr val="00B0F0"/>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a:solidFill>
                <a:sysClr val="window" lastClr="FFFFFF"/>
              </a:solidFill>
              <a:latin typeface="Calibri" panose="020F0502020204030204"/>
              <a:ea typeface="+mn-ea"/>
              <a:cs typeface="+mn-cs"/>
            </a:rPr>
            <a:t>Planning Ahead</a:t>
          </a:r>
        </a:p>
      </dgm:t>
    </dgm:pt>
    <dgm:pt modelId="{2E237356-2B14-44AF-8919-5D44AD6CAB94}" type="parTrans" cxnId="{07BB3DC5-A41F-44E6-9633-515F1403D65C}">
      <dgm:prSet/>
      <dgm:spPr>
        <a:xfrm rot="12900000">
          <a:off x="835972" y="1184117"/>
          <a:ext cx="892180" cy="331863"/>
        </a:xfrm>
        <a:prstGeom prst="leftArrow">
          <a:avLst>
            <a:gd name="adj1" fmla="val 60000"/>
            <a:gd name="adj2" fmla="val 50000"/>
          </a:avLst>
        </a:prstGeom>
        <a:solidFill>
          <a:srgbClr val="4472C4">
            <a:tint val="60000"/>
            <a:hueOff val="0"/>
            <a:satOff val="0"/>
            <a:lumOff val="0"/>
            <a:alphaOff val="0"/>
          </a:srgbClr>
        </a:solidFill>
        <a:ln>
          <a:noFill/>
        </a:ln>
        <a:effectLst/>
      </dgm:spPr>
      <dgm:t>
        <a:bodyPr/>
        <a:lstStyle/>
        <a:p>
          <a:pPr algn="ctr"/>
          <a:endParaRPr lang="en-US"/>
        </a:p>
      </dgm:t>
    </dgm:pt>
    <dgm:pt modelId="{5CA6192F-875A-4DC3-857E-78D5A9C4EBCC}" type="sibTrans" cxnId="{07BB3DC5-A41F-44E6-9633-515F1403D65C}">
      <dgm:prSet/>
      <dgm:spPr/>
      <dgm:t>
        <a:bodyPr/>
        <a:lstStyle/>
        <a:p>
          <a:pPr algn="ctr"/>
          <a:endParaRPr lang="en-US"/>
        </a:p>
      </dgm:t>
    </dgm:pt>
    <dgm:pt modelId="{B0BC0F96-D2A3-4349-A218-E574B83C2CF3}">
      <dgm:prSet phldrT="[Text]"/>
      <dgm:spPr>
        <a:xfrm>
          <a:off x="1613831" y="838"/>
          <a:ext cx="1106211" cy="884968"/>
        </a:xfrm>
        <a:prstGeom prst="roundRect">
          <a:avLst>
            <a:gd name="adj" fmla="val 10000"/>
          </a:avLst>
        </a:prstGeom>
        <a:solidFill>
          <a:srgbClr val="00B0F0"/>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a:solidFill>
                <a:sysClr val="window" lastClr="FFFFFF"/>
              </a:solidFill>
              <a:latin typeface="Calibri" panose="020F0502020204030204"/>
              <a:ea typeface="+mn-ea"/>
              <a:cs typeface="+mn-cs"/>
            </a:rPr>
            <a:t>Proper Storage</a:t>
          </a:r>
        </a:p>
      </dgm:t>
    </dgm:pt>
    <dgm:pt modelId="{15540BCB-9A79-4153-B7C7-1D9072D37735}" type="parTrans" cxnId="{1206242B-90D7-470A-8581-6D452C360D5E}">
      <dgm:prSet/>
      <dgm:spPr>
        <a:xfrm rot="16200000">
          <a:off x="1720847" y="723481"/>
          <a:ext cx="892180" cy="331863"/>
        </a:xfrm>
        <a:prstGeom prst="leftArrow">
          <a:avLst>
            <a:gd name="adj1" fmla="val 60000"/>
            <a:gd name="adj2" fmla="val 50000"/>
          </a:avLst>
        </a:prstGeom>
        <a:solidFill>
          <a:srgbClr val="4472C4">
            <a:tint val="60000"/>
            <a:hueOff val="0"/>
            <a:satOff val="0"/>
            <a:lumOff val="0"/>
            <a:alphaOff val="0"/>
          </a:srgbClr>
        </a:solidFill>
        <a:ln>
          <a:noFill/>
        </a:ln>
        <a:effectLst/>
      </dgm:spPr>
      <dgm:t>
        <a:bodyPr/>
        <a:lstStyle/>
        <a:p>
          <a:pPr algn="ctr"/>
          <a:endParaRPr lang="en-US"/>
        </a:p>
      </dgm:t>
    </dgm:pt>
    <dgm:pt modelId="{CE538D61-B386-4156-ABE3-4B4E019DF72B}" type="sibTrans" cxnId="{1206242B-90D7-470A-8581-6D452C360D5E}">
      <dgm:prSet/>
      <dgm:spPr/>
      <dgm:t>
        <a:bodyPr/>
        <a:lstStyle/>
        <a:p>
          <a:pPr algn="ctr"/>
          <a:endParaRPr lang="en-US"/>
        </a:p>
      </dgm:t>
    </dgm:pt>
    <dgm:pt modelId="{3411FCE1-BDB0-4843-B33A-5C5EC499783E}">
      <dgm:prSet phldrT="[Text]"/>
      <dgm:spPr>
        <a:xfrm>
          <a:off x="2864122" y="651698"/>
          <a:ext cx="1106211" cy="884968"/>
        </a:xfrm>
        <a:prstGeom prst="roundRect">
          <a:avLst>
            <a:gd name="adj" fmla="val 10000"/>
          </a:avLst>
        </a:prstGeom>
        <a:solidFill>
          <a:srgbClr val="00B0F0"/>
        </a:solidFill>
        <a:ln w="12700" cap="flat" cmpd="sng" algn="ctr">
          <a:solidFill>
            <a:sysClr val="window" lastClr="FFFFFF">
              <a:hueOff val="0"/>
              <a:satOff val="0"/>
              <a:lumOff val="0"/>
              <a:alphaOff val="0"/>
            </a:sysClr>
          </a:solidFill>
          <a:prstDash val="solid"/>
          <a:miter lim="800000"/>
        </a:ln>
        <a:effectLst/>
      </dgm:spPr>
      <dgm:t>
        <a:bodyPr/>
        <a:lstStyle/>
        <a:p>
          <a:pPr algn="ctr">
            <a:buNone/>
          </a:pPr>
          <a:r>
            <a:rPr lang="en-US">
              <a:solidFill>
                <a:sysClr val="window" lastClr="FFFFFF"/>
              </a:solidFill>
              <a:latin typeface="Calibri" panose="020F0502020204030204"/>
              <a:ea typeface="+mn-ea"/>
              <a:cs typeface="+mn-cs"/>
            </a:rPr>
            <a:t>Mixing and Matching with Leftovers</a:t>
          </a:r>
        </a:p>
      </dgm:t>
    </dgm:pt>
    <dgm:pt modelId="{4241A021-067E-483E-8361-C18BFE54161E}" type="parTrans" cxnId="{4886D005-5B71-44B9-9DCA-104CA4D03917}">
      <dgm:prSet/>
      <dgm:spPr>
        <a:xfrm rot="19500000">
          <a:off x="2605721" y="1184117"/>
          <a:ext cx="892180" cy="331863"/>
        </a:xfrm>
        <a:prstGeom prst="leftArrow">
          <a:avLst>
            <a:gd name="adj1" fmla="val 60000"/>
            <a:gd name="adj2" fmla="val 50000"/>
          </a:avLst>
        </a:prstGeom>
        <a:solidFill>
          <a:srgbClr val="4472C4">
            <a:tint val="60000"/>
            <a:hueOff val="0"/>
            <a:satOff val="0"/>
            <a:lumOff val="0"/>
            <a:alphaOff val="0"/>
          </a:srgbClr>
        </a:solidFill>
        <a:ln>
          <a:noFill/>
        </a:ln>
        <a:effectLst/>
      </dgm:spPr>
      <dgm:t>
        <a:bodyPr/>
        <a:lstStyle/>
        <a:p>
          <a:pPr algn="ctr"/>
          <a:endParaRPr lang="en-US"/>
        </a:p>
      </dgm:t>
    </dgm:pt>
    <dgm:pt modelId="{97F02A46-AC2F-4B83-B625-AD6C67E5B08F}" type="sibTrans" cxnId="{4886D005-5B71-44B9-9DCA-104CA4D03917}">
      <dgm:prSet/>
      <dgm:spPr/>
      <dgm:t>
        <a:bodyPr/>
        <a:lstStyle/>
        <a:p>
          <a:pPr algn="ctr"/>
          <a:endParaRPr lang="en-US"/>
        </a:p>
      </dgm:t>
    </dgm:pt>
    <dgm:pt modelId="{239EBCED-B2D1-4946-83E2-75DC519A28E7}" type="pres">
      <dgm:prSet presAssocID="{CA2E6372-5C81-4E24-8F70-C52E36FD2184}" presName="cycle" presStyleCnt="0">
        <dgm:presLayoutVars>
          <dgm:chMax val="1"/>
          <dgm:dir/>
          <dgm:animLvl val="ctr"/>
          <dgm:resizeHandles val="exact"/>
        </dgm:presLayoutVars>
      </dgm:prSet>
      <dgm:spPr/>
    </dgm:pt>
    <dgm:pt modelId="{1B2C124C-EBAE-4641-8F30-888F1577FE96}" type="pres">
      <dgm:prSet presAssocID="{E55244EA-C297-4485-9575-4C5C8C6E7B53}" presName="centerShape" presStyleLbl="node0" presStyleIdx="0" presStyleCnt="1"/>
      <dgm:spPr/>
    </dgm:pt>
    <dgm:pt modelId="{D8DB1CE2-1F4D-45FA-B8B2-5591FA358FB9}" type="pres">
      <dgm:prSet presAssocID="{2E237356-2B14-44AF-8919-5D44AD6CAB94}" presName="parTrans" presStyleLbl="bgSibTrans2D1" presStyleIdx="0" presStyleCnt="3"/>
      <dgm:spPr/>
    </dgm:pt>
    <dgm:pt modelId="{28F4BF11-D598-4897-947A-9EEEC2958E4E}" type="pres">
      <dgm:prSet presAssocID="{B940CB2A-3E05-40D7-B394-7D759C06D6C8}" presName="node" presStyleLbl="node1" presStyleIdx="0" presStyleCnt="3">
        <dgm:presLayoutVars>
          <dgm:bulletEnabled val="1"/>
        </dgm:presLayoutVars>
      </dgm:prSet>
      <dgm:spPr/>
    </dgm:pt>
    <dgm:pt modelId="{4FB29685-906C-435D-97EF-37856E3A5B1A}" type="pres">
      <dgm:prSet presAssocID="{15540BCB-9A79-4153-B7C7-1D9072D37735}" presName="parTrans" presStyleLbl="bgSibTrans2D1" presStyleIdx="1" presStyleCnt="3"/>
      <dgm:spPr/>
    </dgm:pt>
    <dgm:pt modelId="{C1B916DC-DC58-4B10-89CD-7B1F70B695BB}" type="pres">
      <dgm:prSet presAssocID="{B0BC0F96-D2A3-4349-A218-E574B83C2CF3}" presName="node" presStyleLbl="node1" presStyleIdx="1" presStyleCnt="3">
        <dgm:presLayoutVars>
          <dgm:bulletEnabled val="1"/>
        </dgm:presLayoutVars>
      </dgm:prSet>
      <dgm:spPr/>
    </dgm:pt>
    <dgm:pt modelId="{C1536F01-88BE-4F0D-8DF2-064363337822}" type="pres">
      <dgm:prSet presAssocID="{4241A021-067E-483E-8361-C18BFE54161E}" presName="parTrans" presStyleLbl="bgSibTrans2D1" presStyleIdx="2" presStyleCnt="3"/>
      <dgm:spPr/>
    </dgm:pt>
    <dgm:pt modelId="{FC0605CC-E935-4029-AD2D-1B5AF89295A8}" type="pres">
      <dgm:prSet presAssocID="{3411FCE1-BDB0-4843-B33A-5C5EC499783E}" presName="node" presStyleLbl="node1" presStyleIdx="2" presStyleCnt="3">
        <dgm:presLayoutVars>
          <dgm:bulletEnabled val="1"/>
        </dgm:presLayoutVars>
      </dgm:prSet>
      <dgm:spPr/>
    </dgm:pt>
  </dgm:ptLst>
  <dgm:cxnLst>
    <dgm:cxn modelId="{4886D005-5B71-44B9-9DCA-104CA4D03917}" srcId="{E55244EA-C297-4485-9575-4C5C8C6E7B53}" destId="{3411FCE1-BDB0-4843-B33A-5C5EC499783E}" srcOrd="2" destOrd="0" parTransId="{4241A021-067E-483E-8361-C18BFE54161E}" sibTransId="{97F02A46-AC2F-4B83-B625-AD6C67E5B08F}"/>
    <dgm:cxn modelId="{2DFB4D1F-9C0E-4AA5-A85C-1F0E6C8A1C98}" type="presOf" srcId="{2E237356-2B14-44AF-8919-5D44AD6CAB94}" destId="{D8DB1CE2-1F4D-45FA-B8B2-5591FA358FB9}" srcOrd="0" destOrd="0" presId="urn:microsoft.com/office/officeart/2005/8/layout/radial4"/>
    <dgm:cxn modelId="{1206242B-90D7-470A-8581-6D452C360D5E}" srcId="{E55244EA-C297-4485-9575-4C5C8C6E7B53}" destId="{B0BC0F96-D2A3-4349-A218-E574B83C2CF3}" srcOrd="1" destOrd="0" parTransId="{15540BCB-9A79-4153-B7C7-1D9072D37735}" sibTransId="{CE538D61-B386-4156-ABE3-4B4E019DF72B}"/>
    <dgm:cxn modelId="{84F7373F-C15F-4DDD-95E5-323D546B03CD}" type="presOf" srcId="{B0BC0F96-D2A3-4349-A218-E574B83C2CF3}" destId="{C1B916DC-DC58-4B10-89CD-7B1F70B695BB}" srcOrd="0" destOrd="0" presId="urn:microsoft.com/office/officeart/2005/8/layout/radial4"/>
    <dgm:cxn modelId="{6152B340-DF15-45C7-8BC0-5AFC8B4F6C4A}" type="presOf" srcId="{B940CB2A-3E05-40D7-B394-7D759C06D6C8}" destId="{28F4BF11-D598-4897-947A-9EEEC2958E4E}" srcOrd="0" destOrd="0" presId="urn:microsoft.com/office/officeart/2005/8/layout/radial4"/>
    <dgm:cxn modelId="{7FBE0267-9862-4EEF-89CD-4A072CE611E6}" type="presOf" srcId="{4241A021-067E-483E-8361-C18BFE54161E}" destId="{C1536F01-88BE-4F0D-8DF2-064363337822}" srcOrd="0" destOrd="0" presId="urn:microsoft.com/office/officeart/2005/8/layout/radial4"/>
    <dgm:cxn modelId="{A9F34F72-017E-451F-AC7D-491385CC0B64}" type="presOf" srcId="{E55244EA-C297-4485-9575-4C5C8C6E7B53}" destId="{1B2C124C-EBAE-4641-8F30-888F1577FE96}" srcOrd="0" destOrd="0" presId="urn:microsoft.com/office/officeart/2005/8/layout/radial4"/>
    <dgm:cxn modelId="{62130D86-2B78-4785-B608-41CC6AFA0296}" type="presOf" srcId="{3411FCE1-BDB0-4843-B33A-5C5EC499783E}" destId="{FC0605CC-E935-4029-AD2D-1B5AF89295A8}" srcOrd="0" destOrd="0" presId="urn:microsoft.com/office/officeart/2005/8/layout/radial4"/>
    <dgm:cxn modelId="{40A692A8-97D2-41C0-A573-205E802E54CA}" type="presOf" srcId="{15540BCB-9A79-4153-B7C7-1D9072D37735}" destId="{4FB29685-906C-435D-97EF-37856E3A5B1A}" srcOrd="0" destOrd="0" presId="urn:microsoft.com/office/officeart/2005/8/layout/radial4"/>
    <dgm:cxn modelId="{07BB3DC5-A41F-44E6-9633-515F1403D65C}" srcId="{E55244EA-C297-4485-9575-4C5C8C6E7B53}" destId="{B940CB2A-3E05-40D7-B394-7D759C06D6C8}" srcOrd="0" destOrd="0" parTransId="{2E237356-2B14-44AF-8919-5D44AD6CAB94}" sibTransId="{5CA6192F-875A-4DC3-857E-78D5A9C4EBCC}"/>
    <dgm:cxn modelId="{6CF79DD6-F4F0-48F9-850B-099E17C6BC5E}" srcId="{CA2E6372-5C81-4E24-8F70-C52E36FD2184}" destId="{E55244EA-C297-4485-9575-4C5C8C6E7B53}" srcOrd="0" destOrd="0" parTransId="{24278798-CA17-4DEF-B92C-82060CA128CA}" sibTransId="{697ED216-EC02-4C52-9D7E-6AEBF70F6653}"/>
    <dgm:cxn modelId="{23588BD9-8852-4B02-A0AE-26DDF55D6A35}" type="presOf" srcId="{CA2E6372-5C81-4E24-8F70-C52E36FD2184}" destId="{239EBCED-B2D1-4946-83E2-75DC519A28E7}" srcOrd="0" destOrd="0" presId="urn:microsoft.com/office/officeart/2005/8/layout/radial4"/>
    <dgm:cxn modelId="{FAF6784B-150D-4609-991D-D9A8B5119C54}" type="presParOf" srcId="{239EBCED-B2D1-4946-83E2-75DC519A28E7}" destId="{1B2C124C-EBAE-4641-8F30-888F1577FE96}" srcOrd="0" destOrd="0" presId="urn:microsoft.com/office/officeart/2005/8/layout/radial4"/>
    <dgm:cxn modelId="{FD9A4929-DAA1-4322-9D3C-E6EA23181BCE}" type="presParOf" srcId="{239EBCED-B2D1-4946-83E2-75DC519A28E7}" destId="{D8DB1CE2-1F4D-45FA-B8B2-5591FA358FB9}" srcOrd="1" destOrd="0" presId="urn:microsoft.com/office/officeart/2005/8/layout/radial4"/>
    <dgm:cxn modelId="{DC45AA4E-71D3-4FC7-9AF0-2F0BCC7ED14F}" type="presParOf" srcId="{239EBCED-B2D1-4946-83E2-75DC519A28E7}" destId="{28F4BF11-D598-4897-947A-9EEEC2958E4E}" srcOrd="2" destOrd="0" presId="urn:microsoft.com/office/officeart/2005/8/layout/radial4"/>
    <dgm:cxn modelId="{0DEFE7B8-66D9-47ED-9A37-311F5236E188}" type="presParOf" srcId="{239EBCED-B2D1-4946-83E2-75DC519A28E7}" destId="{4FB29685-906C-435D-97EF-37856E3A5B1A}" srcOrd="3" destOrd="0" presId="urn:microsoft.com/office/officeart/2005/8/layout/radial4"/>
    <dgm:cxn modelId="{82D41AB2-81FE-443D-A483-C3C48AD6F9F5}" type="presParOf" srcId="{239EBCED-B2D1-4946-83E2-75DC519A28E7}" destId="{C1B916DC-DC58-4B10-89CD-7B1F70B695BB}" srcOrd="4" destOrd="0" presId="urn:microsoft.com/office/officeart/2005/8/layout/radial4"/>
    <dgm:cxn modelId="{B939ABFF-6236-4606-AEF5-314133A428D2}" type="presParOf" srcId="{239EBCED-B2D1-4946-83E2-75DC519A28E7}" destId="{C1536F01-88BE-4F0D-8DF2-064363337822}" srcOrd="5" destOrd="0" presId="urn:microsoft.com/office/officeart/2005/8/layout/radial4"/>
    <dgm:cxn modelId="{54A29A44-1C9C-45D4-B1D6-1BF15EC6F4FE}" type="presParOf" srcId="{239EBCED-B2D1-4946-83E2-75DC519A28E7}" destId="{FC0605CC-E935-4029-AD2D-1B5AF89295A8}" srcOrd="6" destOrd="0" presId="urn:microsoft.com/office/officeart/2005/8/layout/radial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992BFE-251B-4939-9653-66A33A4478F7}"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en-US"/>
        </a:p>
      </dgm:t>
    </dgm:pt>
    <dgm:pt modelId="{F924C0C7-F017-4F4A-9695-3D4AE3F49479}">
      <dgm:prSet phldrT="[Text]"/>
      <dgm:spPr>
        <a:xfrm>
          <a:off x="1262539" y="1005364"/>
          <a:ext cx="1103946" cy="1103946"/>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BENEFITS OF USING LEFTOVERS</a:t>
          </a:r>
        </a:p>
      </dgm:t>
    </dgm:pt>
    <dgm:pt modelId="{0B3A799C-B428-4BD7-B0B5-E2ED11D12CC8}" type="parTrans" cxnId="{085877B9-6E45-4C72-931B-D7D984A54FA3}">
      <dgm:prSet/>
      <dgm:spPr/>
      <dgm:t>
        <a:bodyPr/>
        <a:lstStyle/>
        <a:p>
          <a:pPr algn="ctr"/>
          <a:endParaRPr lang="en-US">
            <a:solidFill>
              <a:schemeClr val="bg1"/>
            </a:solidFill>
          </a:endParaRPr>
        </a:p>
      </dgm:t>
    </dgm:pt>
    <dgm:pt modelId="{25521704-0D21-43BD-8035-735A2B7DC87A}" type="sibTrans" cxnId="{085877B9-6E45-4C72-931B-D7D984A54FA3}">
      <dgm:prSet/>
      <dgm:spPr/>
      <dgm:t>
        <a:bodyPr/>
        <a:lstStyle/>
        <a:p>
          <a:pPr algn="ctr"/>
          <a:endParaRPr lang="en-US">
            <a:solidFill>
              <a:schemeClr val="bg1"/>
            </a:solidFill>
          </a:endParaRPr>
        </a:p>
      </dgm:t>
    </dgm:pt>
    <dgm:pt modelId="{8DD4738F-017E-41C1-B822-5ABD13C0931D}">
      <dgm:prSet phldrT="[Text]"/>
      <dgm:spPr>
        <a:xfrm>
          <a:off x="1428131" y="524"/>
          <a:ext cx="772762" cy="772762"/>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REDUCING FOOD WASTE</a:t>
          </a:r>
        </a:p>
      </dgm:t>
    </dgm:pt>
    <dgm:pt modelId="{18E38E45-8FF6-41FD-9554-07303575A4D5}" type="parTrans" cxnId="{0D74B7AF-2B0B-4630-BEEC-3E2F10123EC4}">
      <dgm:prSet/>
      <dgm:spPr/>
      <dgm:t>
        <a:bodyPr/>
        <a:lstStyle/>
        <a:p>
          <a:pPr algn="ctr"/>
          <a:endParaRPr lang="en-US">
            <a:solidFill>
              <a:schemeClr val="bg1"/>
            </a:solidFill>
          </a:endParaRPr>
        </a:p>
      </dgm:t>
    </dgm:pt>
    <dgm:pt modelId="{311D33E8-43E8-4774-BA9F-6A0E8350C7F9}" type="sibTrans" cxnId="{0D74B7AF-2B0B-4630-BEEC-3E2F10123EC4}">
      <dgm:prSet/>
      <dgm:spPr>
        <a:xfrm>
          <a:off x="616261" y="359086"/>
          <a:ext cx="2396502" cy="2396502"/>
        </a:xfrm>
        <a:prstGeom prst="blockArc">
          <a:avLst>
            <a:gd name="adj1" fmla="val 16200000"/>
            <a:gd name="adj2" fmla="val 0"/>
            <a:gd name="adj3" fmla="val 4643"/>
          </a:avLst>
        </a:prstGeom>
        <a:solidFill>
          <a:srgbClr val="C0504D">
            <a:hueOff val="0"/>
            <a:satOff val="0"/>
            <a:lumOff val="0"/>
            <a:alphaOff val="0"/>
          </a:srgbClr>
        </a:solidFill>
        <a:ln>
          <a:noFill/>
        </a:ln>
        <a:effectLst/>
      </dgm:spPr>
      <dgm:t>
        <a:bodyPr/>
        <a:lstStyle/>
        <a:p>
          <a:pPr algn="ctr"/>
          <a:endParaRPr lang="en-US">
            <a:solidFill>
              <a:schemeClr val="bg1"/>
            </a:solidFill>
          </a:endParaRPr>
        </a:p>
      </dgm:t>
    </dgm:pt>
    <dgm:pt modelId="{95EA461B-734E-4E3C-9FF6-72D885D80783}">
      <dgm:prSet phldrT="[Text]"/>
      <dgm:spPr>
        <a:xfrm>
          <a:off x="2598563" y="1170956"/>
          <a:ext cx="772762" cy="772762"/>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SAVING MONEY</a:t>
          </a:r>
        </a:p>
      </dgm:t>
    </dgm:pt>
    <dgm:pt modelId="{17D83353-50E3-42C5-AD55-B3010AA37626}" type="parTrans" cxnId="{72CB36CA-D905-4712-8A19-05698759169D}">
      <dgm:prSet/>
      <dgm:spPr/>
      <dgm:t>
        <a:bodyPr/>
        <a:lstStyle/>
        <a:p>
          <a:pPr algn="ctr"/>
          <a:endParaRPr lang="en-US">
            <a:solidFill>
              <a:schemeClr val="bg1"/>
            </a:solidFill>
          </a:endParaRPr>
        </a:p>
      </dgm:t>
    </dgm:pt>
    <dgm:pt modelId="{94CF2B16-D21C-4737-A20E-3DF81C99FF52}" type="sibTrans" cxnId="{72CB36CA-D905-4712-8A19-05698759169D}">
      <dgm:prSet/>
      <dgm:spPr>
        <a:xfrm>
          <a:off x="616261" y="359086"/>
          <a:ext cx="2396502" cy="2396502"/>
        </a:xfrm>
        <a:prstGeom prst="blockArc">
          <a:avLst>
            <a:gd name="adj1" fmla="val 0"/>
            <a:gd name="adj2" fmla="val 5400000"/>
            <a:gd name="adj3" fmla="val 4643"/>
          </a:avLst>
        </a:prstGeom>
        <a:solidFill>
          <a:srgbClr val="9BBB59">
            <a:hueOff val="0"/>
            <a:satOff val="0"/>
            <a:lumOff val="0"/>
            <a:alphaOff val="0"/>
          </a:srgbClr>
        </a:solidFill>
        <a:ln>
          <a:noFill/>
        </a:ln>
        <a:effectLst/>
      </dgm:spPr>
      <dgm:t>
        <a:bodyPr/>
        <a:lstStyle/>
        <a:p>
          <a:pPr algn="ctr"/>
          <a:endParaRPr lang="en-US">
            <a:solidFill>
              <a:schemeClr val="bg1"/>
            </a:solidFill>
          </a:endParaRPr>
        </a:p>
      </dgm:t>
    </dgm:pt>
    <dgm:pt modelId="{19C93160-8421-4762-BA07-2E70A746BD0E}">
      <dgm:prSet phldrT="[Text]"/>
      <dgm:spPr>
        <a:xfrm>
          <a:off x="1428131" y="2341388"/>
          <a:ext cx="772762" cy="772762"/>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SAVING TIME</a:t>
          </a:r>
        </a:p>
      </dgm:t>
    </dgm:pt>
    <dgm:pt modelId="{28E55458-4C61-4F58-A769-5ED9CC026886}" type="parTrans" cxnId="{F9D1DDE3-0E7B-4778-AED5-EB0717F23D35}">
      <dgm:prSet/>
      <dgm:spPr/>
      <dgm:t>
        <a:bodyPr/>
        <a:lstStyle/>
        <a:p>
          <a:pPr algn="ctr"/>
          <a:endParaRPr lang="en-US">
            <a:solidFill>
              <a:schemeClr val="bg1"/>
            </a:solidFill>
          </a:endParaRPr>
        </a:p>
      </dgm:t>
    </dgm:pt>
    <dgm:pt modelId="{2D4C83CE-F1FC-45FA-AC16-5DFC44624230}" type="sibTrans" cxnId="{F9D1DDE3-0E7B-4778-AED5-EB0717F23D35}">
      <dgm:prSet/>
      <dgm:spPr>
        <a:xfrm>
          <a:off x="616261" y="359086"/>
          <a:ext cx="2396502" cy="2396502"/>
        </a:xfrm>
        <a:prstGeom prst="blockArc">
          <a:avLst>
            <a:gd name="adj1" fmla="val 5400000"/>
            <a:gd name="adj2" fmla="val 10800000"/>
            <a:gd name="adj3" fmla="val 4643"/>
          </a:avLst>
        </a:prstGeom>
        <a:solidFill>
          <a:srgbClr val="8064A2">
            <a:hueOff val="0"/>
            <a:satOff val="0"/>
            <a:lumOff val="0"/>
            <a:alphaOff val="0"/>
          </a:srgbClr>
        </a:solidFill>
        <a:ln>
          <a:noFill/>
        </a:ln>
        <a:effectLst/>
      </dgm:spPr>
      <dgm:t>
        <a:bodyPr/>
        <a:lstStyle/>
        <a:p>
          <a:pPr algn="ctr"/>
          <a:endParaRPr lang="en-US">
            <a:solidFill>
              <a:schemeClr val="bg1"/>
            </a:solidFill>
          </a:endParaRPr>
        </a:p>
      </dgm:t>
    </dgm:pt>
    <dgm:pt modelId="{BE4BF63C-D703-43CF-BEDA-68472D229247}">
      <dgm:prSet phldrT="[Text]"/>
      <dgm:spPr>
        <a:xfrm>
          <a:off x="257699" y="1170956"/>
          <a:ext cx="772762" cy="772762"/>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ctr">
            <a:buNone/>
          </a:pPr>
          <a:r>
            <a:rPr lang="en-US">
              <a:solidFill>
                <a:sysClr val="window" lastClr="FFFFFF"/>
              </a:solidFill>
              <a:latin typeface="Calibri"/>
              <a:ea typeface="+mn-ea"/>
              <a:cs typeface="+mn-cs"/>
            </a:rPr>
            <a:t>ENHANCING CREATIVITY</a:t>
          </a:r>
        </a:p>
      </dgm:t>
    </dgm:pt>
    <dgm:pt modelId="{8917C8D2-70A3-4151-B351-AE856ECD6588}" type="parTrans" cxnId="{DE7E5781-1627-45F7-ACB9-1B8B22D48F4A}">
      <dgm:prSet/>
      <dgm:spPr/>
      <dgm:t>
        <a:bodyPr/>
        <a:lstStyle/>
        <a:p>
          <a:pPr algn="ctr"/>
          <a:endParaRPr lang="en-US">
            <a:solidFill>
              <a:schemeClr val="bg1"/>
            </a:solidFill>
          </a:endParaRPr>
        </a:p>
      </dgm:t>
    </dgm:pt>
    <dgm:pt modelId="{D3246025-8619-44C3-B4BC-A2CDEC1F2539}" type="sibTrans" cxnId="{DE7E5781-1627-45F7-ACB9-1B8B22D48F4A}">
      <dgm:prSet/>
      <dgm:spPr>
        <a:xfrm>
          <a:off x="616261" y="359086"/>
          <a:ext cx="2396502" cy="2396502"/>
        </a:xfrm>
        <a:prstGeom prst="blockArc">
          <a:avLst>
            <a:gd name="adj1" fmla="val 10800000"/>
            <a:gd name="adj2" fmla="val 16200000"/>
            <a:gd name="adj3" fmla="val 4643"/>
          </a:avLst>
        </a:prstGeom>
        <a:solidFill>
          <a:srgbClr val="4BACC6">
            <a:hueOff val="0"/>
            <a:satOff val="0"/>
            <a:lumOff val="0"/>
            <a:alphaOff val="0"/>
          </a:srgbClr>
        </a:solidFill>
        <a:ln>
          <a:noFill/>
        </a:ln>
        <a:effectLst/>
      </dgm:spPr>
      <dgm:t>
        <a:bodyPr/>
        <a:lstStyle/>
        <a:p>
          <a:pPr algn="ctr"/>
          <a:endParaRPr lang="en-US">
            <a:solidFill>
              <a:schemeClr val="bg1"/>
            </a:solidFill>
          </a:endParaRPr>
        </a:p>
      </dgm:t>
    </dgm:pt>
    <dgm:pt modelId="{1857943D-99A7-4943-B12F-C8329CF1D4A0}" type="pres">
      <dgm:prSet presAssocID="{A9992BFE-251B-4939-9653-66A33A4478F7}" presName="Name0" presStyleCnt="0">
        <dgm:presLayoutVars>
          <dgm:chMax val="1"/>
          <dgm:dir/>
          <dgm:animLvl val="ctr"/>
          <dgm:resizeHandles val="exact"/>
        </dgm:presLayoutVars>
      </dgm:prSet>
      <dgm:spPr/>
    </dgm:pt>
    <dgm:pt modelId="{74A3A409-C999-4240-9BFC-959EA82FAB5E}" type="pres">
      <dgm:prSet presAssocID="{F924C0C7-F017-4F4A-9695-3D4AE3F49479}" presName="centerShape" presStyleLbl="node0" presStyleIdx="0" presStyleCnt="1"/>
      <dgm:spPr/>
    </dgm:pt>
    <dgm:pt modelId="{C9857D6B-F6D2-4217-BAC8-C645DB73D9D4}" type="pres">
      <dgm:prSet presAssocID="{8DD4738F-017E-41C1-B822-5ABD13C0931D}" presName="node" presStyleLbl="node1" presStyleIdx="0" presStyleCnt="4">
        <dgm:presLayoutVars>
          <dgm:bulletEnabled val="1"/>
        </dgm:presLayoutVars>
      </dgm:prSet>
      <dgm:spPr/>
    </dgm:pt>
    <dgm:pt modelId="{7C8E9FEF-E475-4D1F-A744-CBBEA0A4CA9B}" type="pres">
      <dgm:prSet presAssocID="{8DD4738F-017E-41C1-B822-5ABD13C0931D}" presName="dummy" presStyleCnt="0"/>
      <dgm:spPr/>
    </dgm:pt>
    <dgm:pt modelId="{79A74703-E96C-4097-BEB2-82680A4273EC}" type="pres">
      <dgm:prSet presAssocID="{311D33E8-43E8-4774-BA9F-6A0E8350C7F9}" presName="sibTrans" presStyleLbl="sibTrans2D1" presStyleIdx="0" presStyleCnt="4"/>
      <dgm:spPr/>
    </dgm:pt>
    <dgm:pt modelId="{6BD1C342-7A0F-4715-A15F-B1811ED77427}" type="pres">
      <dgm:prSet presAssocID="{95EA461B-734E-4E3C-9FF6-72D885D80783}" presName="node" presStyleLbl="node1" presStyleIdx="1" presStyleCnt="4">
        <dgm:presLayoutVars>
          <dgm:bulletEnabled val="1"/>
        </dgm:presLayoutVars>
      </dgm:prSet>
      <dgm:spPr/>
    </dgm:pt>
    <dgm:pt modelId="{8906B3C4-058C-48FC-891C-929C743C0EE1}" type="pres">
      <dgm:prSet presAssocID="{95EA461B-734E-4E3C-9FF6-72D885D80783}" presName="dummy" presStyleCnt="0"/>
      <dgm:spPr/>
    </dgm:pt>
    <dgm:pt modelId="{F29F648A-9544-4AFD-A510-3A54015F13A7}" type="pres">
      <dgm:prSet presAssocID="{94CF2B16-D21C-4737-A20E-3DF81C99FF52}" presName="sibTrans" presStyleLbl="sibTrans2D1" presStyleIdx="1" presStyleCnt="4"/>
      <dgm:spPr/>
    </dgm:pt>
    <dgm:pt modelId="{46C92B71-DD56-4941-A810-791D9DD762AB}" type="pres">
      <dgm:prSet presAssocID="{19C93160-8421-4762-BA07-2E70A746BD0E}" presName="node" presStyleLbl="node1" presStyleIdx="2" presStyleCnt="4">
        <dgm:presLayoutVars>
          <dgm:bulletEnabled val="1"/>
        </dgm:presLayoutVars>
      </dgm:prSet>
      <dgm:spPr/>
    </dgm:pt>
    <dgm:pt modelId="{41C8B61B-BB00-4D27-9CFF-8A2B9EC7EAA3}" type="pres">
      <dgm:prSet presAssocID="{19C93160-8421-4762-BA07-2E70A746BD0E}" presName="dummy" presStyleCnt="0"/>
      <dgm:spPr/>
    </dgm:pt>
    <dgm:pt modelId="{6260A7C6-1683-4B97-8C0C-6C006862E84D}" type="pres">
      <dgm:prSet presAssocID="{2D4C83CE-F1FC-45FA-AC16-5DFC44624230}" presName="sibTrans" presStyleLbl="sibTrans2D1" presStyleIdx="2" presStyleCnt="4"/>
      <dgm:spPr/>
    </dgm:pt>
    <dgm:pt modelId="{C5C9C010-A38A-4467-B9D4-5D604894FCB8}" type="pres">
      <dgm:prSet presAssocID="{BE4BF63C-D703-43CF-BEDA-68472D229247}" presName="node" presStyleLbl="node1" presStyleIdx="3" presStyleCnt="4">
        <dgm:presLayoutVars>
          <dgm:bulletEnabled val="1"/>
        </dgm:presLayoutVars>
      </dgm:prSet>
      <dgm:spPr/>
    </dgm:pt>
    <dgm:pt modelId="{45F58708-A4CE-49D1-BFB0-A8A9B24112BC}" type="pres">
      <dgm:prSet presAssocID="{BE4BF63C-D703-43CF-BEDA-68472D229247}" presName="dummy" presStyleCnt="0"/>
      <dgm:spPr/>
    </dgm:pt>
    <dgm:pt modelId="{91054537-CADB-4317-8A75-5861B340884D}" type="pres">
      <dgm:prSet presAssocID="{D3246025-8619-44C3-B4BC-A2CDEC1F2539}" presName="sibTrans" presStyleLbl="sibTrans2D1" presStyleIdx="3" presStyleCnt="4"/>
      <dgm:spPr/>
    </dgm:pt>
  </dgm:ptLst>
  <dgm:cxnLst>
    <dgm:cxn modelId="{081F7E05-4899-40B6-845A-F7E2BBD195F4}" type="presOf" srcId="{A9992BFE-251B-4939-9653-66A33A4478F7}" destId="{1857943D-99A7-4943-B12F-C8329CF1D4A0}" srcOrd="0" destOrd="0" presId="urn:microsoft.com/office/officeart/2005/8/layout/radial6"/>
    <dgm:cxn modelId="{B8236C19-E82D-48E8-96A5-A846EF3A5D9F}" type="presOf" srcId="{F924C0C7-F017-4F4A-9695-3D4AE3F49479}" destId="{74A3A409-C999-4240-9BFC-959EA82FAB5E}" srcOrd="0" destOrd="0" presId="urn:microsoft.com/office/officeart/2005/8/layout/radial6"/>
    <dgm:cxn modelId="{F683A83A-FDAC-4B92-855F-53A3DDF84813}" type="presOf" srcId="{D3246025-8619-44C3-B4BC-A2CDEC1F2539}" destId="{91054537-CADB-4317-8A75-5861B340884D}" srcOrd="0" destOrd="0" presId="urn:microsoft.com/office/officeart/2005/8/layout/radial6"/>
    <dgm:cxn modelId="{2A49B06F-6AF9-4361-8666-7976D6861764}" type="presOf" srcId="{BE4BF63C-D703-43CF-BEDA-68472D229247}" destId="{C5C9C010-A38A-4467-B9D4-5D604894FCB8}" srcOrd="0" destOrd="0" presId="urn:microsoft.com/office/officeart/2005/8/layout/radial6"/>
    <dgm:cxn modelId="{DE7E5781-1627-45F7-ACB9-1B8B22D48F4A}" srcId="{F924C0C7-F017-4F4A-9695-3D4AE3F49479}" destId="{BE4BF63C-D703-43CF-BEDA-68472D229247}" srcOrd="3" destOrd="0" parTransId="{8917C8D2-70A3-4151-B351-AE856ECD6588}" sibTransId="{D3246025-8619-44C3-B4BC-A2CDEC1F2539}"/>
    <dgm:cxn modelId="{A2682F8A-1C63-4F27-AE79-71B4E0583948}" type="presOf" srcId="{311D33E8-43E8-4774-BA9F-6A0E8350C7F9}" destId="{79A74703-E96C-4097-BEB2-82680A4273EC}" srcOrd="0" destOrd="0" presId="urn:microsoft.com/office/officeart/2005/8/layout/radial6"/>
    <dgm:cxn modelId="{A1FF4EA6-2C7E-422F-A55E-3F67988E9698}" type="presOf" srcId="{2D4C83CE-F1FC-45FA-AC16-5DFC44624230}" destId="{6260A7C6-1683-4B97-8C0C-6C006862E84D}" srcOrd="0" destOrd="0" presId="urn:microsoft.com/office/officeart/2005/8/layout/radial6"/>
    <dgm:cxn modelId="{0D74B7AF-2B0B-4630-BEEC-3E2F10123EC4}" srcId="{F924C0C7-F017-4F4A-9695-3D4AE3F49479}" destId="{8DD4738F-017E-41C1-B822-5ABD13C0931D}" srcOrd="0" destOrd="0" parTransId="{18E38E45-8FF6-41FD-9554-07303575A4D5}" sibTransId="{311D33E8-43E8-4774-BA9F-6A0E8350C7F9}"/>
    <dgm:cxn modelId="{085877B9-6E45-4C72-931B-D7D984A54FA3}" srcId="{A9992BFE-251B-4939-9653-66A33A4478F7}" destId="{F924C0C7-F017-4F4A-9695-3D4AE3F49479}" srcOrd="0" destOrd="0" parTransId="{0B3A799C-B428-4BD7-B0B5-E2ED11D12CC8}" sibTransId="{25521704-0D21-43BD-8035-735A2B7DC87A}"/>
    <dgm:cxn modelId="{36B475BA-0562-4151-AE60-50FF9A5543D3}" type="presOf" srcId="{94CF2B16-D21C-4737-A20E-3DF81C99FF52}" destId="{F29F648A-9544-4AFD-A510-3A54015F13A7}" srcOrd="0" destOrd="0" presId="urn:microsoft.com/office/officeart/2005/8/layout/radial6"/>
    <dgm:cxn modelId="{8C2F8EC6-0977-4327-85A3-B95870727CE2}" type="presOf" srcId="{95EA461B-734E-4E3C-9FF6-72D885D80783}" destId="{6BD1C342-7A0F-4715-A15F-B1811ED77427}" srcOrd="0" destOrd="0" presId="urn:microsoft.com/office/officeart/2005/8/layout/radial6"/>
    <dgm:cxn modelId="{72CB36CA-D905-4712-8A19-05698759169D}" srcId="{F924C0C7-F017-4F4A-9695-3D4AE3F49479}" destId="{95EA461B-734E-4E3C-9FF6-72D885D80783}" srcOrd="1" destOrd="0" parTransId="{17D83353-50E3-42C5-AD55-B3010AA37626}" sibTransId="{94CF2B16-D21C-4737-A20E-3DF81C99FF52}"/>
    <dgm:cxn modelId="{94DCA3DB-BF21-48AD-B417-AFAF30945D1D}" type="presOf" srcId="{8DD4738F-017E-41C1-B822-5ABD13C0931D}" destId="{C9857D6B-F6D2-4217-BAC8-C645DB73D9D4}" srcOrd="0" destOrd="0" presId="urn:microsoft.com/office/officeart/2005/8/layout/radial6"/>
    <dgm:cxn modelId="{F9D1DDE3-0E7B-4778-AED5-EB0717F23D35}" srcId="{F924C0C7-F017-4F4A-9695-3D4AE3F49479}" destId="{19C93160-8421-4762-BA07-2E70A746BD0E}" srcOrd="2" destOrd="0" parTransId="{28E55458-4C61-4F58-A769-5ED9CC026886}" sibTransId="{2D4C83CE-F1FC-45FA-AC16-5DFC44624230}"/>
    <dgm:cxn modelId="{E61CADE9-54E1-4727-A3EC-11EDB1712080}" type="presOf" srcId="{19C93160-8421-4762-BA07-2E70A746BD0E}" destId="{46C92B71-DD56-4941-A810-791D9DD762AB}" srcOrd="0" destOrd="0" presId="urn:microsoft.com/office/officeart/2005/8/layout/radial6"/>
    <dgm:cxn modelId="{1C7B4EEB-7188-48A3-9AB5-A0899620F61F}" type="presParOf" srcId="{1857943D-99A7-4943-B12F-C8329CF1D4A0}" destId="{74A3A409-C999-4240-9BFC-959EA82FAB5E}" srcOrd="0" destOrd="0" presId="urn:microsoft.com/office/officeart/2005/8/layout/radial6"/>
    <dgm:cxn modelId="{ED548CAB-1E98-40F7-8BEE-793D223445D5}" type="presParOf" srcId="{1857943D-99A7-4943-B12F-C8329CF1D4A0}" destId="{C9857D6B-F6D2-4217-BAC8-C645DB73D9D4}" srcOrd="1" destOrd="0" presId="urn:microsoft.com/office/officeart/2005/8/layout/radial6"/>
    <dgm:cxn modelId="{2325D21F-6067-42FF-BC29-F3363A60D2AE}" type="presParOf" srcId="{1857943D-99A7-4943-B12F-C8329CF1D4A0}" destId="{7C8E9FEF-E475-4D1F-A744-CBBEA0A4CA9B}" srcOrd="2" destOrd="0" presId="urn:microsoft.com/office/officeart/2005/8/layout/radial6"/>
    <dgm:cxn modelId="{48311824-CF23-4794-83A6-C0F10F9DC255}" type="presParOf" srcId="{1857943D-99A7-4943-B12F-C8329CF1D4A0}" destId="{79A74703-E96C-4097-BEB2-82680A4273EC}" srcOrd="3" destOrd="0" presId="urn:microsoft.com/office/officeart/2005/8/layout/radial6"/>
    <dgm:cxn modelId="{0A7ECF52-60F9-42C8-838B-7B197AEB548A}" type="presParOf" srcId="{1857943D-99A7-4943-B12F-C8329CF1D4A0}" destId="{6BD1C342-7A0F-4715-A15F-B1811ED77427}" srcOrd="4" destOrd="0" presId="urn:microsoft.com/office/officeart/2005/8/layout/radial6"/>
    <dgm:cxn modelId="{01657B73-9B50-48C2-9573-68A442714129}" type="presParOf" srcId="{1857943D-99A7-4943-B12F-C8329CF1D4A0}" destId="{8906B3C4-058C-48FC-891C-929C743C0EE1}" srcOrd="5" destOrd="0" presId="urn:microsoft.com/office/officeart/2005/8/layout/radial6"/>
    <dgm:cxn modelId="{589ABB7F-18B7-4073-B1AF-75BCC584CA9B}" type="presParOf" srcId="{1857943D-99A7-4943-B12F-C8329CF1D4A0}" destId="{F29F648A-9544-4AFD-A510-3A54015F13A7}" srcOrd="6" destOrd="0" presId="urn:microsoft.com/office/officeart/2005/8/layout/radial6"/>
    <dgm:cxn modelId="{ACCC1CD4-B684-4FB6-94A6-2D3142F791FD}" type="presParOf" srcId="{1857943D-99A7-4943-B12F-C8329CF1D4A0}" destId="{46C92B71-DD56-4941-A810-791D9DD762AB}" srcOrd="7" destOrd="0" presId="urn:microsoft.com/office/officeart/2005/8/layout/radial6"/>
    <dgm:cxn modelId="{83A45F94-7F60-4C43-8360-72081C8DE3EC}" type="presParOf" srcId="{1857943D-99A7-4943-B12F-C8329CF1D4A0}" destId="{41C8B61B-BB00-4D27-9CFF-8A2B9EC7EAA3}" srcOrd="8" destOrd="0" presId="urn:microsoft.com/office/officeart/2005/8/layout/radial6"/>
    <dgm:cxn modelId="{94B3458F-431F-4733-A014-5C9BC2F0C7D1}" type="presParOf" srcId="{1857943D-99A7-4943-B12F-C8329CF1D4A0}" destId="{6260A7C6-1683-4B97-8C0C-6C006862E84D}" srcOrd="9" destOrd="0" presId="urn:microsoft.com/office/officeart/2005/8/layout/radial6"/>
    <dgm:cxn modelId="{943877F7-618C-4DCA-87EB-2EBF021375D1}" type="presParOf" srcId="{1857943D-99A7-4943-B12F-C8329CF1D4A0}" destId="{C5C9C010-A38A-4467-B9D4-5D604894FCB8}" srcOrd="10" destOrd="0" presId="urn:microsoft.com/office/officeart/2005/8/layout/radial6"/>
    <dgm:cxn modelId="{B1B66CD6-CCE6-4C1F-8F63-0740EB9795EF}" type="presParOf" srcId="{1857943D-99A7-4943-B12F-C8329CF1D4A0}" destId="{45F58708-A4CE-49D1-BFB0-A8A9B24112BC}" srcOrd="11" destOrd="0" presId="urn:microsoft.com/office/officeart/2005/8/layout/radial6"/>
    <dgm:cxn modelId="{4DB055C4-4FF6-4378-A626-E898D7A33ADF}" type="presParOf" srcId="{1857943D-99A7-4943-B12F-C8329CF1D4A0}" destId="{91054537-CADB-4317-8A75-5861B340884D}" srcOrd="12" destOrd="0" presId="urn:microsoft.com/office/officeart/2005/8/layout/radial6"/>
  </dgm:cxnLst>
  <dgm:bg/>
  <dgm:whole>
    <a:ln>
      <a:solidFill>
        <a:schemeClr val="lt1">
          <a:hueOff val="0"/>
          <a:satOff val="0"/>
          <a:lumOff val="0"/>
          <a:alpha val="95000"/>
        </a:schemeClr>
      </a:solidFill>
    </a:ln>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B26EF0-3870-4736-A2B4-181D340F1375}">
      <dsp:nvSpPr>
        <dsp:cNvPr id="0" name=""/>
        <dsp:cNvSpPr/>
      </dsp:nvSpPr>
      <dsp:spPr>
        <a:xfrm>
          <a:off x="1961019" y="1423"/>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solidFill>
                <a:sysClr val="window" lastClr="FFFFFF"/>
              </a:solidFill>
              <a:latin typeface="Calibri"/>
              <a:ea typeface="+mn-ea"/>
              <a:cs typeface="+mn-cs"/>
            </a:rPr>
            <a:t>ENERGY</a:t>
          </a:r>
        </a:p>
      </dsp:txBody>
      <dsp:txXfrm>
        <a:off x="1984665" y="25069"/>
        <a:ext cx="697918" cy="437094"/>
      </dsp:txXfrm>
    </dsp:sp>
    <dsp:sp modelId="{9F5B324B-9563-427C-A2F5-0C40A19EE6C5}">
      <dsp:nvSpPr>
        <dsp:cNvPr id="0" name=""/>
        <dsp:cNvSpPr/>
      </dsp:nvSpPr>
      <dsp:spPr>
        <a:xfrm>
          <a:off x="951466" y="243617"/>
          <a:ext cx="2764317" cy="2764317"/>
        </a:xfrm>
        <a:custGeom>
          <a:avLst/>
          <a:gdLst/>
          <a:ahLst/>
          <a:cxnLst/>
          <a:rect l="0" t="0" r="0" b="0"/>
          <a:pathLst>
            <a:path>
              <a:moveTo>
                <a:pt x="1759693" y="52560"/>
              </a:moveTo>
              <a:arcTo wR="1382158" hR="1382158" stAng="17151101" swAng="1255689"/>
            </a:path>
          </a:pathLst>
        </a:custGeom>
        <a:noFill/>
        <a:ln w="9525" cap="flat" cmpd="sng" algn="ctr">
          <a:solidFill>
            <a:srgbClr val="4F81BD">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83CFE534-45EA-47C0-BB5A-031E849F98DC}">
      <dsp:nvSpPr>
        <dsp:cNvPr id="0" name=""/>
        <dsp:cNvSpPr/>
      </dsp:nvSpPr>
      <dsp:spPr>
        <a:xfrm>
          <a:off x="3041635" y="521820"/>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solidFill>
                <a:sysClr val="window" lastClr="FFFFFF"/>
              </a:solidFill>
              <a:latin typeface="Calibri"/>
              <a:ea typeface="+mn-ea"/>
              <a:cs typeface="+mn-cs"/>
            </a:rPr>
            <a:t>WATER</a:t>
          </a:r>
        </a:p>
      </dsp:txBody>
      <dsp:txXfrm>
        <a:off x="3065281" y="545466"/>
        <a:ext cx="697918" cy="437094"/>
      </dsp:txXfrm>
    </dsp:sp>
    <dsp:sp modelId="{68BFB43B-84D4-4234-8794-79F34C831BB4}">
      <dsp:nvSpPr>
        <dsp:cNvPr id="0" name=""/>
        <dsp:cNvSpPr/>
      </dsp:nvSpPr>
      <dsp:spPr>
        <a:xfrm>
          <a:off x="951466" y="243617"/>
          <a:ext cx="2764317" cy="2764317"/>
        </a:xfrm>
        <a:custGeom>
          <a:avLst/>
          <a:gdLst/>
          <a:ahLst/>
          <a:cxnLst/>
          <a:rect l="0" t="0" r="0" b="0"/>
          <a:pathLst>
            <a:path>
              <a:moveTo>
                <a:pt x="2620796" y="768856"/>
              </a:moveTo>
              <a:arcTo wR="1382158" hR="1382158" stAng="20019482" swAng="1725745"/>
            </a:path>
          </a:pathLst>
        </a:custGeom>
        <a:noFill/>
        <a:ln w="9525" cap="flat" cmpd="sng" algn="ctr">
          <a:solidFill>
            <a:srgbClr val="4F81BD">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12162F83-2777-4945-8240-215683B176A2}">
      <dsp:nvSpPr>
        <dsp:cNvPr id="0" name=""/>
        <dsp:cNvSpPr/>
      </dsp:nvSpPr>
      <dsp:spPr>
        <a:xfrm>
          <a:off x="3308525" y="1691141"/>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solidFill>
                <a:sysClr val="window" lastClr="FFFFFF"/>
              </a:solidFill>
              <a:latin typeface="Calibri"/>
              <a:ea typeface="+mn-ea"/>
              <a:cs typeface="+mn-cs"/>
            </a:rPr>
            <a:t>WASTE</a:t>
          </a:r>
        </a:p>
      </dsp:txBody>
      <dsp:txXfrm>
        <a:off x="3332171" y="1714787"/>
        <a:ext cx="697918" cy="437094"/>
      </dsp:txXfrm>
    </dsp:sp>
    <dsp:sp modelId="{D9EE60C8-5834-458F-B0C6-4E64D4CAD14E}">
      <dsp:nvSpPr>
        <dsp:cNvPr id="0" name=""/>
        <dsp:cNvSpPr/>
      </dsp:nvSpPr>
      <dsp:spPr>
        <a:xfrm>
          <a:off x="951466" y="243617"/>
          <a:ext cx="2764317" cy="2764317"/>
        </a:xfrm>
        <a:custGeom>
          <a:avLst/>
          <a:gdLst/>
          <a:ahLst/>
          <a:cxnLst/>
          <a:rect l="0" t="0" r="0" b="0"/>
          <a:pathLst>
            <a:path>
              <a:moveTo>
                <a:pt x="2648070" y="1936983"/>
              </a:moveTo>
              <a:arcTo wR="1382158" hR="1382158" stAng="1420015" swAng="1358052"/>
            </a:path>
          </a:pathLst>
        </a:custGeom>
        <a:noFill/>
        <a:ln w="9525" cap="flat" cmpd="sng" algn="ctr">
          <a:solidFill>
            <a:srgbClr val="4F81BD">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F61D1600-F74F-409E-9652-CE3D3D8AC5CC}">
      <dsp:nvSpPr>
        <dsp:cNvPr id="0" name=""/>
        <dsp:cNvSpPr/>
      </dsp:nvSpPr>
      <dsp:spPr>
        <a:xfrm>
          <a:off x="2560716" y="2628864"/>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solidFill>
                <a:sysClr val="window" lastClr="FFFFFF"/>
              </a:solidFill>
              <a:latin typeface="Calibri"/>
              <a:ea typeface="+mn-ea"/>
              <a:cs typeface="+mn-cs"/>
            </a:rPr>
            <a:t>SOURCING</a:t>
          </a:r>
        </a:p>
      </dsp:txBody>
      <dsp:txXfrm>
        <a:off x="2584362" y="2652510"/>
        <a:ext cx="697918" cy="437094"/>
      </dsp:txXfrm>
    </dsp:sp>
    <dsp:sp modelId="{3599AE03-0189-4735-8DC4-80AFF76CAE6E}">
      <dsp:nvSpPr>
        <dsp:cNvPr id="0" name=""/>
        <dsp:cNvSpPr/>
      </dsp:nvSpPr>
      <dsp:spPr>
        <a:xfrm>
          <a:off x="951466" y="243617"/>
          <a:ext cx="2764317" cy="2764317"/>
        </a:xfrm>
        <a:custGeom>
          <a:avLst/>
          <a:gdLst/>
          <a:ahLst/>
          <a:cxnLst/>
          <a:rect l="0" t="0" r="0" b="0"/>
          <a:pathLst>
            <a:path>
              <a:moveTo>
                <a:pt x="1604768" y="2746273"/>
              </a:moveTo>
              <a:arcTo wR="1382158" hR="1382158" stAng="4843896" swAng="1112208"/>
            </a:path>
          </a:pathLst>
        </a:custGeom>
        <a:noFill/>
        <a:ln w="9525" cap="flat" cmpd="sng" algn="ctr">
          <a:solidFill>
            <a:srgbClr val="4F81BD">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AE288311-DCDB-43B3-853E-5D9462EFB5CB}">
      <dsp:nvSpPr>
        <dsp:cNvPr id="0" name=""/>
        <dsp:cNvSpPr/>
      </dsp:nvSpPr>
      <dsp:spPr>
        <a:xfrm>
          <a:off x="1361323" y="2628864"/>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solidFill>
                <a:sysClr val="window" lastClr="FFFFFF"/>
              </a:solidFill>
              <a:latin typeface="Calibri"/>
              <a:ea typeface="+mn-ea"/>
              <a:cs typeface="+mn-cs"/>
            </a:rPr>
            <a:t>CLEANING</a:t>
          </a:r>
        </a:p>
      </dsp:txBody>
      <dsp:txXfrm>
        <a:off x="1384969" y="2652510"/>
        <a:ext cx="697918" cy="437094"/>
      </dsp:txXfrm>
    </dsp:sp>
    <dsp:sp modelId="{EF934E9A-004A-4174-BA31-9399DC38636A}">
      <dsp:nvSpPr>
        <dsp:cNvPr id="0" name=""/>
        <dsp:cNvSpPr/>
      </dsp:nvSpPr>
      <dsp:spPr>
        <a:xfrm>
          <a:off x="951466" y="243617"/>
          <a:ext cx="2764317" cy="2764317"/>
        </a:xfrm>
        <a:custGeom>
          <a:avLst/>
          <a:gdLst/>
          <a:ahLst/>
          <a:cxnLst/>
          <a:rect l="0" t="0" r="0" b="0"/>
          <a:pathLst>
            <a:path>
              <a:moveTo>
                <a:pt x="427269" y="2381432"/>
              </a:moveTo>
              <a:arcTo wR="1382158" hR="1382158" stAng="8021933" swAng="1358052"/>
            </a:path>
          </a:pathLst>
        </a:custGeom>
        <a:noFill/>
        <a:ln w="9525" cap="flat" cmpd="sng" algn="ctr">
          <a:solidFill>
            <a:srgbClr val="4F81BD">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DD5C50A0-A427-4AB8-85F3-F28D49238C1D}">
      <dsp:nvSpPr>
        <dsp:cNvPr id="0" name=""/>
        <dsp:cNvSpPr/>
      </dsp:nvSpPr>
      <dsp:spPr>
        <a:xfrm>
          <a:off x="613514" y="1691141"/>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solidFill>
                <a:sysClr val="window" lastClr="FFFFFF"/>
              </a:solidFill>
              <a:latin typeface="Calibri"/>
              <a:ea typeface="+mn-ea"/>
              <a:cs typeface="+mn-cs"/>
            </a:rPr>
            <a:t>EDUCATION</a:t>
          </a:r>
        </a:p>
      </dsp:txBody>
      <dsp:txXfrm>
        <a:off x="637160" y="1714787"/>
        <a:ext cx="697918" cy="437094"/>
      </dsp:txXfrm>
    </dsp:sp>
    <dsp:sp modelId="{6A1B271E-A7C0-4538-B553-2E20B72B75BA}">
      <dsp:nvSpPr>
        <dsp:cNvPr id="0" name=""/>
        <dsp:cNvSpPr/>
      </dsp:nvSpPr>
      <dsp:spPr>
        <a:xfrm>
          <a:off x="951466" y="243617"/>
          <a:ext cx="2764317" cy="2764317"/>
        </a:xfrm>
        <a:custGeom>
          <a:avLst/>
          <a:gdLst/>
          <a:ahLst/>
          <a:cxnLst/>
          <a:rect l="0" t="0" r="0" b="0"/>
          <a:pathLst>
            <a:path>
              <a:moveTo>
                <a:pt x="1233" y="1440530"/>
              </a:moveTo>
              <a:arcTo wR="1382158" hR="1382158" stAng="10654773" swAng="1725745"/>
            </a:path>
          </a:pathLst>
        </a:custGeom>
        <a:noFill/>
        <a:ln w="9525" cap="flat" cmpd="sng" algn="ctr">
          <a:solidFill>
            <a:srgbClr val="4F81BD">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 modelId="{1009703E-96D1-4F02-BD66-20C1EB78BE6C}">
      <dsp:nvSpPr>
        <dsp:cNvPr id="0" name=""/>
        <dsp:cNvSpPr/>
      </dsp:nvSpPr>
      <dsp:spPr>
        <a:xfrm>
          <a:off x="880404" y="521820"/>
          <a:ext cx="745210" cy="484386"/>
        </a:xfrm>
        <a:prstGeom prst="round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solidFill>
                <a:sysClr val="window" lastClr="FFFFFF"/>
              </a:solidFill>
              <a:latin typeface="Calibri"/>
              <a:ea typeface="+mn-ea"/>
              <a:cs typeface="+mn-cs"/>
            </a:rPr>
            <a:t>INVENTORY</a:t>
          </a:r>
        </a:p>
      </dsp:txBody>
      <dsp:txXfrm>
        <a:off x="904050" y="545466"/>
        <a:ext cx="697918" cy="437094"/>
      </dsp:txXfrm>
    </dsp:sp>
    <dsp:sp modelId="{F6C67B85-69BB-4303-9F70-93620D06C62C}">
      <dsp:nvSpPr>
        <dsp:cNvPr id="0" name=""/>
        <dsp:cNvSpPr/>
      </dsp:nvSpPr>
      <dsp:spPr>
        <a:xfrm>
          <a:off x="951466" y="243617"/>
          <a:ext cx="2764317" cy="2764317"/>
        </a:xfrm>
        <a:custGeom>
          <a:avLst/>
          <a:gdLst/>
          <a:ahLst/>
          <a:cxnLst/>
          <a:rect l="0" t="0" r="0" b="0"/>
          <a:pathLst>
            <a:path>
              <a:moveTo>
                <a:pt x="554602" y="275129"/>
              </a:moveTo>
              <a:arcTo wR="1382158" hR="1382158" stAng="13993209" swAng="1255689"/>
            </a:path>
          </a:pathLst>
        </a:custGeom>
        <a:noFill/>
        <a:ln w="9525" cap="flat" cmpd="sng" algn="ctr">
          <a:solidFill>
            <a:srgbClr val="4F81BD">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2C124C-EBAE-4641-8F30-888F1577FE96}">
      <dsp:nvSpPr>
        <dsp:cNvPr id="0" name=""/>
        <dsp:cNvSpPr/>
      </dsp:nvSpPr>
      <dsp:spPr>
        <a:xfrm>
          <a:off x="1584721" y="1387429"/>
          <a:ext cx="1164432" cy="1164432"/>
        </a:xfrm>
        <a:prstGeom prst="ellipse">
          <a:avLst/>
        </a:prstGeom>
        <a:solidFill>
          <a:srgbClr val="00B0F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USING LEFTOVERS CREATIVELY</a:t>
          </a:r>
        </a:p>
      </dsp:txBody>
      <dsp:txXfrm>
        <a:off x="1755248" y="1557956"/>
        <a:ext cx="823378" cy="823378"/>
      </dsp:txXfrm>
    </dsp:sp>
    <dsp:sp modelId="{D8DB1CE2-1F4D-45FA-B8B2-5591FA358FB9}">
      <dsp:nvSpPr>
        <dsp:cNvPr id="0" name=""/>
        <dsp:cNvSpPr/>
      </dsp:nvSpPr>
      <dsp:spPr>
        <a:xfrm rot="12900000">
          <a:off x="835972" y="1184117"/>
          <a:ext cx="892180" cy="331863"/>
        </a:xfrm>
        <a:prstGeom prst="lef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8F4BF11-D598-4897-947A-9EEEC2958E4E}">
      <dsp:nvSpPr>
        <dsp:cNvPr id="0" name=""/>
        <dsp:cNvSpPr/>
      </dsp:nvSpPr>
      <dsp:spPr>
        <a:xfrm>
          <a:off x="363541" y="651698"/>
          <a:ext cx="1106211" cy="884968"/>
        </a:xfrm>
        <a:prstGeom prst="roundRect">
          <a:avLst>
            <a:gd name="adj" fmla="val 10000"/>
          </a:avLst>
        </a:prstGeom>
        <a:solidFill>
          <a:srgbClr val="00B0F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Planning Ahead</a:t>
          </a:r>
        </a:p>
      </dsp:txBody>
      <dsp:txXfrm>
        <a:off x="389461" y="677618"/>
        <a:ext cx="1054371" cy="833128"/>
      </dsp:txXfrm>
    </dsp:sp>
    <dsp:sp modelId="{4FB29685-906C-435D-97EF-37856E3A5B1A}">
      <dsp:nvSpPr>
        <dsp:cNvPr id="0" name=""/>
        <dsp:cNvSpPr/>
      </dsp:nvSpPr>
      <dsp:spPr>
        <a:xfrm rot="16200000">
          <a:off x="1720847" y="723481"/>
          <a:ext cx="892180" cy="331863"/>
        </a:xfrm>
        <a:prstGeom prst="lef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1B916DC-DC58-4B10-89CD-7B1F70B695BB}">
      <dsp:nvSpPr>
        <dsp:cNvPr id="0" name=""/>
        <dsp:cNvSpPr/>
      </dsp:nvSpPr>
      <dsp:spPr>
        <a:xfrm>
          <a:off x="1613831" y="838"/>
          <a:ext cx="1106211" cy="884968"/>
        </a:xfrm>
        <a:prstGeom prst="roundRect">
          <a:avLst>
            <a:gd name="adj" fmla="val 10000"/>
          </a:avLst>
        </a:prstGeom>
        <a:solidFill>
          <a:srgbClr val="00B0F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Proper Storage</a:t>
          </a:r>
        </a:p>
      </dsp:txBody>
      <dsp:txXfrm>
        <a:off x="1639751" y="26758"/>
        <a:ext cx="1054371" cy="833128"/>
      </dsp:txXfrm>
    </dsp:sp>
    <dsp:sp modelId="{C1536F01-88BE-4F0D-8DF2-064363337822}">
      <dsp:nvSpPr>
        <dsp:cNvPr id="0" name=""/>
        <dsp:cNvSpPr/>
      </dsp:nvSpPr>
      <dsp:spPr>
        <a:xfrm rot="19500000">
          <a:off x="2605721" y="1184117"/>
          <a:ext cx="892180" cy="331863"/>
        </a:xfrm>
        <a:prstGeom prst="leftArrow">
          <a:avLst>
            <a:gd name="adj1" fmla="val 60000"/>
            <a:gd name="adj2" fmla="val 50000"/>
          </a:avLst>
        </a:prstGeom>
        <a:solidFill>
          <a:srgbClr val="4472C4">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FC0605CC-E935-4029-AD2D-1B5AF89295A8}">
      <dsp:nvSpPr>
        <dsp:cNvPr id="0" name=""/>
        <dsp:cNvSpPr/>
      </dsp:nvSpPr>
      <dsp:spPr>
        <a:xfrm>
          <a:off x="2864122" y="651698"/>
          <a:ext cx="1106211" cy="884968"/>
        </a:xfrm>
        <a:prstGeom prst="roundRect">
          <a:avLst>
            <a:gd name="adj" fmla="val 10000"/>
          </a:avLst>
        </a:prstGeom>
        <a:solidFill>
          <a:srgbClr val="00B0F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panose="020F0502020204030204"/>
              <a:ea typeface="+mn-ea"/>
              <a:cs typeface="+mn-cs"/>
            </a:rPr>
            <a:t>Mixing and Matching with Leftovers</a:t>
          </a:r>
        </a:p>
      </dsp:txBody>
      <dsp:txXfrm>
        <a:off x="2890042" y="677618"/>
        <a:ext cx="1054371" cy="8331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054537-CADB-4317-8A75-5861B340884D}">
      <dsp:nvSpPr>
        <dsp:cNvPr id="0" name=""/>
        <dsp:cNvSpPr/>
      </dsp:nvSpPr>
      <dsp:spPr>
        <a:xfrm>
          <a:off x="616261" y="359086"/>
          <a:ext cx="2396502" cy="2396502"/>
        </a:xfrm>
        <a:prstGeom prst="blockArc">
          <a:avLst>
            <a:gd name="adj1" fmla="val 10800000"/>
            <a:gd name="adj2" fmla="val 16200000"/>
            <a:gd name="adj3" fmla="val 4643"/>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6260A7C6-1683-4B97-8C0C-6C006862E84D}">
      <dsp:nvSpPr>
        <dsp:cNvPr id="0" name=""/>
        <dsp:cNvSpPr/>
      </dsp:nvSpPr>
      <dsp:spPr>
        <a:xfrm>
          <a:off x="616261" y="359086"/>
          <a:ext cx="2396502" cy="2396502"/>
        </a:xfrm>
        <a:prstGeom prst="blockArc">
          <a:avLst>
            <a:gd name="adj1" fmla="val 5400000"/>
            <a:gd name="adj2" fmla="val 10800000"/>
            <a:gd name="adj3" fmla="val 4643"/>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F29F648A-9544-4AFD-A510-3A54015F13A7}">
      <dsp:nvSpPr>
        <dsp:cNvPr id="0" name=""/>
        <dsp:cNvSpPr/>
      </dsp:nvSpPr>
      <dsp:spPr>
        <a:xfrm>
          <a:off x="616261" y="359086"/>
          <a:ext cx="2396502" cy="2396502"/>
        </a:xfrm>
        <a:prstGeom prst="blockArc">
          <a:avLst>
            <a:gd name="adj1" fmla="val 0"/>
            <a:gd name="adj2" fmla="val 5400000"/>
            <a:gd name="adj3" fmla="val 4643"/>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9A74703-E96C-4097-BEB2-82680A4273EC}">
      <dsp:nvSpPr>
        <dsp:cNvPr id="0" name=""/>
        <dsp:cNvSpPr/>
      </dsp:nvSpPr>
      <dsp:spPr>
        <a:xfrm>
          <a:off x="616261" y="359086"/>
          <a:ext cx="2396502" cy="2396502"/>
        </a:xfrm>
        <a:prstGeom prst="blockArc">
          <a:avLst>
            <a:gd name="adj1" fmla="val 16200000"/>
            <a:gd name="adj2" fmla="val 0"/>
            <a:gd name="adj3" fmla="val 4643"/>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4A3A409-C999-4240-9BFC-959EA82FAB5E}">
      <dsp:nvSpPr>
        <dsp:cNvPr id="0" name=""/>
        <dsp:cNvSpPr/>
      </dsp:nvSpPr>
      <dsp:spPr>
        <a:xfrm>
          <a:off x="1262539" y="1005364"/>
          <a:ext cx="1103946" cy="1103946"/>
        </a:xfrm>
        <a:prstGeom prst="ellipse">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solidFill>
                <a:sysClr val="window" lastClr="FFFFFF"/>
              </a:solidFill>
              <a:latin typeface="Calibri"/>
              <a:ea typeface="+mn-ea"/>
              <a:cs typeface="+mn-cs"/>
            </a:rPr>
            <a:t>BENEFITS OF USING LEFTOVERS</a:t>
          </a:r>
        </a:p>
      </dsp:txBody>
      <dsp:txXfrm>
        <a:off x="1424208" y="1167033"/>
        <a:ext cx="780608" cy="780608"/>
      </dsp:txXfrm>
    </dsp:sp>
    <dsp:sp modelId="{C9857D6B-F6D2-4217-BAC8-C645DB73D9D4}">
      <dsp:nvSpPr>
        <dsp:cNvPr id="0" name=""/>
        <dsp:cNvSpPr/>
      </dsp:nvSpPr>
      <dsp:spPr>
        <a:xfrm>
          <a:off x="1428131" y="524"/>
          <a:ext cx="772762" cy="772762"/>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a:solidFill>
                <a:sysClr val="window" lastClr="FFFFFF"/>
              </a:solidFill>
              <a:latin typeface="Calibri"/>
              <a:ea typeface="+mn-ea"/>
              <a:cs typeface="+mn-cs"/>
            </a:rPr>
            <a:t>REDUCING FOOD WASTE</a:t>
          </a:r>
        </a:p>
      </dsp:txBody>
      <dsp:txXfrm>
        <a:off x="1541299" y="113692"/>
        <a:ext cx="546426" cy="546426"/>
      </dsp:txXfrm>
    </dsp:sp>
    <dsp:sp modelId="{6BD1C342-7A0F-4715-A15F-B1811ED77427}">
      <dsp:nvSpPr>
        <dsp:cNvPr id="0" name=""/>
        <dsp:cNvSpPr/>
      </dsp:nvSpPr>
      <dsp:spPr>
        <a:xfrm>
          <a:off x="2598563" y="1170956"/>
          <a:ext cx="772762" cy="772762"/>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a:solidFill>
                <a:sysClr val="window" lastClr="FFFFFF"/>
              </a:solidFill>
              <a:latin typeface="Calibri"/>
              <a:ea typeface="+mn-ea"/>
              <a:cs typeface="+mn-cs"/>
            </a:rPr>
            <a:t>SAVING MONEY</a:t>
          </a:r>
        </a:p>
      </dsp:txBody>
      <dsp:txXfrm>
        <a:off x="2711731" y="1284124"/>
        <a:ext cx="546426" cy="546426"/>
      </dsp:txXfrm>
    </dsp:sp>
    <dsp:sp modelId="{46C92B71-DD56-4941-A810-791D9DD762AB}">
      <dsp:nvSpPr>
        <dsp:cNvPr id="0" name=""/>
        <dsp:cNvSpPr/>
      </dsp:nvSpPr>
      <dsp:spPr>
        <a:xfrm>
          <a:off x="1428131" y="2341388"/>
          <a:ext cx="772762" cy="772762"/>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a:solidFill>
                <a:sysClr val="window" lastClr="FFFFFF"/>
              </a:solidFill>
              <a:latin typeface="Calibri"/>
              <a:ea typeface="+mn-ea"/>
              <a:cs typeface="+mn-cs"/>
            </a:rPr>
            <a:t>SAVING TIME</a:t>
          </a:r>
        </a:p>
      </dsp:txBody>
      <dsp:txXfrm>
        <a:off x="1541299" y="2454556"/>
        <a:ext cx="546426" cy="546426"/>
      </dsp:txXfrm>
    </dsp:sp>
    <dsp:sp modelId="{C5C9C010-A38A-4467-B9D4-5D604894FCB8}">
      <dsp:nvSpPr>
        <dsp:cNvPr id="0" name=""/>
        <dsp:cNvSpPr/>
      </dsp:nvSpPr>
      <dsp:spPr>
        <a:xfrm>
          <a:off x="257699" y="1170956"/>
          <a:ext cx="772762" cy="772762"/>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a:solidFill>
                <a:sysClr val="window" lastClr="FFFFFF"/>
              </a:solidFill>
              <a:latin typeface="Calibri"/>
              <a:ea typeface="+mn-ea"/>
              <a:cs typeface="+mn-cs"/>
            </a:rPr>
            <a:t>ENHANCING CREATIVITY</a:t>
          </a:r>
        </a:p>
      </dsp:txBody>
      <dsp:txXfrm>
        <a:off x="370867" y="1284124"/>
        <a:ext cx="546426" cy="546426"/>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19.09.2025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6C30-2FAE-4185-83A0-4FB1E4D1FCC6}" type="slidenum">
              <a:rPr lang="ro-RO" smtClean="0"/>
              <a:t>1</a:t>
            </a:fld>
            <a:endParaRPr lang="ro-RO"/>
          </a:p>
        </p:txBody>
      </p:sp>
    </p:spTree>
    <p:extLst>
      <p:ext uri="{BB962C8B-B14F-4D97-AF65-F5344CB8AC3E}">
        <p14:creationId xmlns:p14="http://schemas.microsoft.com/office/powerpoint/2010/main" val="13954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DF731-FD05-E933-4ED5-8692DB3CB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532CD-95BD-A386-2549-AB796585E6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6FB905-95AD-C5E3-9EB3-1516A1E4AB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FB18DED-8AB3-FE26-3907-6AC139905274}"/>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853538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0D55D-3857-A1D1-B2F0-3B2DA06D5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B733B5-2726-0C46-8FFA-508E8587A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CABD2-444B-45BE-86E7-8B1C948439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7CE041D-4D83-1722-1D9A-901EC29FB02B}"/>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2065301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6DB5C-92C3-A610-3E30-F61D43705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0BE9A-59F2-9AB5-5228-7417D7E092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278A7-D882-9617-745E-974C129E9F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29B0F79-AF8C-8E9D-B976-39FD5A63FF59}"/>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4253092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486F9-513C-4906-089E-372232BEB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EBF009-C451-347E-18A4-10F97A1D4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AE3B2-D992-9336-2ACD-E4B9FEABDF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F410570-EFB2-B141-D5F6-8DDA4925BB3B}"/>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1706032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06714-9BB8-21B9-B72B-304A3EA62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D5ECB-A2F2-2A46-B468-71799F60A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0A08D-BFEA-C336-E7C0-359AA49E71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6A4E700-B603-B0EC-6789-AE7B59A07B50}"/>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30908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5172B-43A0-EBF7-E3F0-C1E2637724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2CD87D-3C66-B22E-B82E-12A55F21D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F721F0-6FA4-0D5D-7634-60EC1CB44BD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4B74630-8198-AC8D-5ACD-0DCFCF8F07E1}"/>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2107255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AEFCA-D9C2-D0E3-54E0-38295B805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BE6B7-24A4-A900-6605-673F4B67AB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44DBF-5988-5EDD-BB44-2744FAF45F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1309FC8-7E26-5D7E-918B-EF79A61E90E8}"/>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2434026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FAC03-8F09-F5FC-A882-2CBE3A2CC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354622-9DF2-F203-D6A6-BE8F52DE86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66E9C-AF3F-EF3F-8CEE-466CCA0BD3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4676685-AFC0-3070-704C-0ECA08344103}"/>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1760143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19866-4341-FD4F-D28E-EB246FBC9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4E50D-F8AA-01CF-5E3E-798BAC4B3E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53E87-2299-0F9E-1C6F-917B33C37A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5324B42-A17A-B207-3F5F-EBB5AC70970B}"/>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232109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45D5E-AAB1-E585-7216-1555AACF9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0D473-B9AC-2B1B-053A-3035163512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8C9E66-A018-8986-3376-C03A9FB2BC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F4EF8BEA-3077-572D-0406-0B5A99F5AFBB}"/>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226085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CA65A-E1F0-0EF0-36D8-90BED4DDD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A402B-9360-C6D3-BEF2-68C43DD2A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D694B-D210-EDAC-2A43-57D676D7CB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3DDF092-A9A0-15E2-9F73-1CC6C4FA807D}"/>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3474498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63EA8-6195-5B9E-2A8D-DEA9BC6525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47B2D-F735-F41F-CDB1-27C48B130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7A2426-ADBF-C614-C001-316A2A10C2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F5503B8-91FD-AD68-DC00-014D71791A8A}"/>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2431197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A410F-E14B-377F-EE63-D3A064C92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5C8EF-95AB-E138-1475-A5B293541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80079-153C-5018-8D0C-9715A25BE6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9921F38-FF94-DBF7-75D2-4D1A28190B92}"/>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4028657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A5513-B615-8077-CE4C-0BA66203CC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1AB44-D52D-00B6-8159-FB601D4FDB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4CDFFF-D69D-37C7-C49E-7D289F484B6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CEE0D59-F258-1F80-4EDD-E97F54ABC1B8}"/>
              </a:ext>
            </a:extLst>
          </p:cNvPr>
          <p:cNvSpPr>
            <a:spLocks noGrp="1"/>
          </p:cNvSpPr>
          <p:nvPr>
            <p:ph type="sldNum" sz="quarter" idx="5"/>
          </p:nvPr>
        </p:nvSpPr>
        <p:spPr/>
        <p:txBody>
          <a:bodyPr/>
          <a:lstStyle/>
          <a:p>
            <a:fld id="{6AF66C30-2FAE-4185-83A0-4FB1E4D1FCC6}" type="slidenum">
              <a:rPr lang="ro-RO" smtClean="0"/>
              <a:t>23</a:t>
            </a:fld>
            <a:endParaRPr lang="ro-RO"/>
          </a:p>
        </p:txBody>
      </p:sp>
    </p:spTree>
    <p:extLst>
      <p:ext uri="{BB962C8B-B14F-4D97-AF65-F5344CB8AC3E}">
        <p14:creationId xmlns:p14="http://schemas.microsoft.com/office/powerpoint/2010/main" val="25044874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95186-904B-14A9-56A1-7D93DCF33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F675D3-C1E6-E56E-ECBF-CF21CD4CE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B1EA9-D37B-8ED3-CE0C-3008F3A137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FB84743-BAD9-BA20-BA01-5FB19EFF8C72}"/>
              </a:ext>
            </a:extLst>
          </p:cNvPr>
          <p:cNvSpPr>
            <a:spLocks noGrp="1"/>
          </p:cNvSpPr>
          <p:nvPr>
            <p:ph type="sldNum" sz="quarter" idx="5"/>
          </p:nvPr>
        </p:nvSpPr>
        <p:spPr/>
        <p:txBody>
          <a:bodyPr/>
          <a:lstStyle/>
          <a:p>
            <a:fld id="{6AF66C30-2FAE-4185-83A0-4FB1E4D1FCC6}" type="slidenum">
              <a:rPr lang="ro-RO" smtClean="0"/>
              <a:t>24</a:t>
            </a:fld>
            <a:endParaRPr lang="ro-RO"/>
          </a:p>
        </p:txBody>
      </p:sp>
    </p:spTree>
    <p:extLst>
      <p:ext uri="{BB962C8B-B14F-4D97-AF65-F5344CB8AC3E}">
        <p14:creationId xmlns:p14="http://schemas.microsoft.com/office/powerpoint/2010/main" val="3312667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245FD-F91D-CA89-9ACA-A471BEA3D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4A16A-592F-2C73-5A51-196BD405DD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29B4F2-35B6-699A-9018-ED6AEC393B1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1A764A4-03E1-EC32-D60C-C4E2DD02DAEF}"/>
              </a:ext>
            </a:extLst>
          </p:cNvPr>
          <p:cNvSpPr>
            <a:spLocks noGrp="1"/>
          </p:cNvSpPr>
          <p:nvPr>
            <p:ph type="sldNum" sz="quarter" idx="5"/>
          </p:nvPr>
        </p:nvSpPr>
        <p:spPr/>
        <p:txBody>
          <a:bodyPr/>
          <a:lstStyle/>
          <a:p>
            <a:fld id="{6AF66C30-2FAE-4185-83A0-4FB1E4D1FCC6}" type="slidenum">
              <a:rPr lang="ro-RO" smtClean="0"/>
              <a:t>25</a:t>
            </a:fld>
            <a:endParaRPr lang="ro-RO"/>
          </a:p>
        </p:txBody>
      </p:sp>
    </p:spTree>
    <p:extLst>
      <p:ext uri="{BB962C8B-B14F-4D97-AF65-F5344CB8AC3E}">
        <p14:creationId xmlns:p14="http://schemas.microsoft.com/office/powerpoint/2010/main" val="2532252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45DA7-91E2-FD43-C59F-8C382F1D6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89EC1-2DB1-D1F5-BABA-D4CAE1322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166493-EE25-1706-FC42-326895517D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4134F8F-B922-A532-BA15-AA88D6AFB964}"/>
              </a:ext>
            </a:extLst>
          </p:cNvPr>
          <p:cNvSpPr>
            <a:spLocks noGrp="1"/>
          </p:cNvSpPr>
          <p:nvPr>
            <p:ph type="sldNum" sz="quarter" idx="5"/>
          </p:nvPr>
        </p:nvSpPr>
        <p:spPr/>
        <p:txBody>
          <a:bodyPr/>
          <a:lstStyle/>
          <a:p>
            <a:fld id="{6AF66C30-2FAE-4185-83A0-4FB1E4D1FCC6}" type="slidenum">
              <a:rPr lang="ro-RO" smtClean="0"/>
              <a:t>26</a:t>
            </a:fld>
            <a:endParaRPr lang="ro-RO"/>
          </a:p>
        </p:txBody>
      </p:sp>
    </p:spTree>
    <p:extLst>
      <p:ext uri="{BB962C8B-B14F-4D97-AF65-F5344CB8AC3E}">
        <p14:creationId xmlns:p14="http://schemas.microsoft.com/office/powerpoint/2010/main" val="1590216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2005C-7AD5-9D93-4854-719B8A337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EC885-E639-7FFA-1038-5827F23E4F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DBB604-CDEA-B6EC-9F2A-C271E80EB1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F946D97-F9A0-B850-CD72-1299739E4A91}"/>
              </a:ext>
            </a:extLst>
          </p:cNvPr>
          <p:cNvSpPr>
            <a:spLocks noGrp="1"/>
          </p:cNvSpPr>
          <p:nvPr>
            <p:ph type="sldNum" sz="quarter" idx="5"/>
          </p:nvPr>
        </p:nvSpPr>
        <p:spPr/>
        <p:txBody>
          <a:bodyPr/>
          <a:lstStyle/>
          <a:p>
            <a:fld id="{6AF66C30-2FAE-4185-83A0-4FB1E4D1FCC6}" type="slidenum">
              <a:rPr lang="ro-RO" smtClean="0"/>
              <a:t>27</a:t>
            </a:fld>
            <a:endParaRPr lang="ro-RO"/>
          </a:p>
        </p:txBody>
      </p:sp>
    </p:spTree>
    <p:extLst>
      <p:ext uri="{BB962C8B-B14F-4D97-AF65-F5344CB8AC3E}">
        <p14:creationId xmlns:p14="http://schemas.microsoft.com/office/powerpoint/2010/main" val="2972825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0D56C-281B-5D96-0DF0-3BED2191F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4A5F1-76B5-4032-42C8-6D5A9757B6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68784-7E7D-0EAD-E36C-B897F3ED40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478192D-24F8-08E5-FD7B-8D37A03D102B}"/>
              </a:ext>
            </a:extLst>
          </p:cNvPr>
          <p:cNvSpPr>
            <a:spLocks noGrp="1"/>
          </p:cNvSpPr>
          <p:nvPr>
            <p:ph type="sldNum" sz="quarter" idx="5"/>
          </p:nvPr>
        </p:nvSpPr>
        <p:spPr/>
        <p:txBody>
          <a:bodyPr/>
          <a:lstStyle/>
          <a:p>
            <a:fld id="{6AF66C30-2FAE-4185-83A0-4FB1E4D1FCC6}" type="slidenum">
              <a:rPr lang="ro-RO" smtClean="0"/>
              <a:t>28</a:t>
            </a:fld>
            <a:endParaRPr lang="ro-RO"/>
          </a:p>
        </p:txBody>
      </p:sp>
    </p:spTree>
    <p:extLst>
      <p:ext uri="{BB962C8B-B14F-4D97-AF65-F5344CB8AC3E}">
        <p14:creationId xmlns:p14="http://schemas.microsoft.com/office/powerpoint/2010/main" val="447718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353AE-3826-B9AF-81A6-59285D79B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78234-78C6-C78D-270C-6D02F6FC09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6E1769-6E08-8AB1-BAB7-EBE21FB171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CEA186A-E923-EEC7-E50B-6BE93BB63DCE}"/>
              </a:ext>
            </a:extLst>
          </p:cNvPr>
          <p:cNvSpPr>
            <a:spLocks noGrp="1"/>
          </p:cNvSpPr>
          <p:nvPr>
            <p:ph type="sldNum" sz="quarter" idx="5"/>
          </p:nvPr>
        </p:nvSpPr>
        <p:spPr/>
        <p:txBody>
          <a:bodyPr/>
          <a:lstStyle/>
          <a:p>
            <a:fld id="{6AF66C30-2FAE-4185-83A0-4FB1E4D1FCC6}" type="slidenum">
              <a:rPr lang="ro-RO" smtClean="0"/>
              <a:t>29</a:t>
            </a:fld>
            <a:endParaRPr lang="ro-RO"/>
          </a:p>
        </p:txBody>
      </p:sp>
    </p:spTree>
    <p:extLst>
      <p:ext uri="{BB962C8B-B14F-4D97-AF65-F5344CB8AC3E}">
        <p14:creationId xmlns:p14="http://schemas.microsoft.com/office/powerpoint/2010/main" val="54660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34D10-9276-30C9-76E4-9E2D3B279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4B015-2D74-2B54-631D-636180B1A0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AD8E3-5CD8-0EDE-B5C5-655CD20733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8E0543D-422F-B9C1-0EA0-98883DA941AD}"/>
              </a:ext>
            </a:extLst>
          </p:cNvPr>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3090268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BB899-5867-1442-63E9-F6888DB8CA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6423C-900C-6BDB-613E-8D1176888F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828056-F633-EC46-5216-28341CCD02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F241ACF-2815-1C97-3364-53BE50DC1511}"/>
              </a:ext>
            </a:extLst>
          </p:cNvPr>
          <p:cNvSpPr>
            <a:spLocks noGrp="1"/>
          </p:cNvSpPr>
          <p:nvPr>
            <p:ph type="sldNum" sz="quarter" idx="5"/>
          </p:nvPr>
        </p:nvSpPr>
        <p:spPr/>
        <p:txBody>
          <a:bodyPr/>
          <a:lstStyle/>
          <a:p>
            <a:fld id="{6AF66C30-2FAE-4185-83A0-4FB1E4D1FCC6}" type="slidenum">
              <a:rPr lang="ro-RO" smtClean="0"/>
              <a:t>30</a:t>
            </a:fld>
            <a:endParaRPr lang="ro-RO"/>
          </a:p>
        </p:txBody>
      </p:sp>
    </p:spTree>
    <p:extLst>
      <p:ext uri="{BB962C8B-B14F-4D97-AF65-F5344CB8AC3E}">
        <p14:creationId xmlns:p14="http://schemas.microsoft.com/office/powerpoint/2010/main" val="1562905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A6546-7F3A-B753-6A89-345821089C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7556B-8B28-CE6D-E1D8-E8E53C9AE3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B7E5A-22FA-D23B-5747-C2C080B6C1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7231CD5-9AF6-D2D4-DEC1-E40E99594D88}"/>
              </a:ext>
            </a:extLst>
          </p:cNvPr>
          <p:cNvSpPr>
            <a:spLocks noGrp="1"/>
          </p:cNvSpPr>
          <p:nvPr>
            <p:ph type="sldNum" sz="quarter" idx="5"/>
          </p:nvPr>
        </p:nvSpPr>
        <p:spPr/>
        <p:txBody>
          <a:bodyPr/>
          <a:lstStyle/>
          <a:p>
            <a:fld id="{6AF66C30-2FAE-4185-83A0-4FB1E4D1FCC6}" type="slidenum">
              <a:rPr lang="ro-RO" smtClean="0"/>
              <a:t>31</a:t>
            </a:fld>
            <a:endParaRPr lang="ro-RO"/>
          </a:p>
        </p:txBody>
      </p:sp>
    </p:spTree>
    <p:extLst>
      <p:ext uri="{BB962C8B-B14F-4D97-AF65-F5344CB8AC3E}">
        <p14:creationId xmlns:p14="http://schemas.microsoft.com/office/powerpoint/2010/main" val="3316842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AD149-CB48-6F86-F680-963ABF47A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F1E213-BA66-EE99-FCF6-430076B7B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8255A-85B8-EE01-5346-A72D13AA5E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9E8D6A9-6F57-FC36-6980-2E41C39E5A80}"/>
              </a:ext>
            </a:extLst>
          </p:cNvPr>
          <p:cNvSpPr>
            <a:spLocks noGrp="1"/>
          </p:cNvSpPr>
          <p:nvPr>
            <p:ph type="sldNum" sz="quarter" idx="5"/>
          </p:nvPr>
        </p:nvSpPr>
        <p:spPr/>
        <p:txBody>
          <a:bodyPr/>
          <a:lstStyle/>
          <a:p>
            <a:fld id="{6AF66C30-2FAE-4185-83A0-4FB1E4D1FCC6}" type="slidenum">
              <a:rPr lang="ro-RO" smtClean="0"/>
              <a:t>32</a:t>
            </a:fld>
            <a:endParaRPr lang="ro-RO"/>
          </a:p>
        </p:txBody>
      </p:sp>
    </p:spTree>
    <p:extLst>
      <p:ext uri="{BB962C8B-B14F-4D97-AF65-F5344CB8AC3E}">
        <p14:creationId xmlns:p14="http://schemas.microsoft.com/office/powerpoint/2010/main" val="64307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198C3-D34E-C166-7990-69181FAB42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AC7E6-C4AC-929D-DE9A-CC96853BC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3A992-B2F3-5C65-839B-A5F242C9EF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DE7BAE4-3DEB-0FCC-2A93-493B04A5F67C}"/>
              </a:ext>
            </a:extLst>
          </p:cNvPr>
          <p:cNvSpPr>
            <a:spLocks noGrp="1"/>
          </p:cNvSpPr>
          <p:nvPr>
            <p:ph type="sldNum" sz="quarter" idx="5"/>
          </p:nvPr>
        </p:nvSpPr>
        <p:spPr/>
        <p:txBody>
          <a:bodyPr/>
          <a:lstStyle/>
          <a:p>
            <a:fld id="{6AF66C30-2FAE-4185-83A0-4FB1E4D1FCC6}" type="slidenum">
              <a:rPr lang="ro-RO" smtClean="0"/>
              <a:t>33</a:t>
            </a:fld>
            <a:endParaRPr lang="ro-RO"/>
          </a:p>
        </p:txBody>
      </p:sp>
    </p:spTree>
    <p:extLst>
      <p:ext uri="{BB962C8B-B14F-4D97-AF65-F5344CB8AC3E}">
        <p14:creationId xmlns:p14="http://schemas.microsoft.com/office/powerpoint/2010/main" val="3528656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62FD-4B65-387B-13CB-C7971BEDE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ADA51-96DA-58C9-1E69-ABCC8E1FA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EBDD5C-B078-E027-20C7-AC19B4C9109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E935940-B6C0-5F45-D0AF-D0DC8658E49D}"/>
              </a:ext>
            </a:extLst>
          </p:cNvPr>
          <p:cNvSpPr>
            <a:spLocks noGrp="1"/>
          </p:cNvSpPr>
          <p:nvPr>
            <p:ph type="sldNum" sz="quarter" idx="5"/>
          </p:nvPr>
        </p:nvSpPr>
        <p:spPr/>
        <p:txBody>
          <a:bodyPr/>
          <a:lstStyle/>
          <a:p>
            <a:fld id="{6AF66C30-2FAE-4185-83A0-4FB1E4D1FCC6}" type="slidenum">
              <a:rPr lang="ro-RO" smtClean="0"/>
              <a:t>34</a:t>
            </a:fld>
            <a:endParaRPr lang="ro-RO"/>
          </a:p>
        </p:txBody>
      </p:sp>
    </p:spTree>
    <p:extLst>
      <p:ext uri="{BB962C8B-B14F-4D97-AF65-F5344CB8AC3E}">
        <p14:creationId xmlns:p14="http://schemas.microsoft.com/office/powerpoint/2010/main" val="17598358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9BF6B-3755-8537-68C6-8A05F28B4F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2E1350-C6C6-3FDC-2A62-10F893A63E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3D006-B16B-14AA-8E1D-F7FD2E34E1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AF8DD10-9E24-CD5B-E130-F4163845CBBF}"/>
              </a:ext>
            </a:extLst>
          </p:cNvPr>
          <p:cNvSpPr>
            <a:spLocks noGrp="1"/>
          </p:cNvSpPr>
          <p:nvPr>
            <p:ph type="sldNum" sz="quarter" idx="5"/>
          </p:nvPr>
        </p:nvSpPr>
        <p:spPr/>
        <p:txBody>
          <a:bodyPr/>
          <a:lstStyle/>
          <a:p>
            <a:fld id="{6AF66C30-2FAE-4185-83A0-4FB1E4D1FCC6}" type="slidenum">
              <a:rPr lang="ro-RO" smtClean="0"/>
              <a:t>35</a:t>
            </a:fld>
            <a:endParaRPr lang="ro-RO"/>
          </a:p>
        </p:txBody>
      </p:sp>
    </p:spTree>
    <p:extLst>
      <p:ext uri="{BB962C8B-B14F-4D97-AF65-F5344CB8AC3E}">
        <p14:creationId xmlns:p14="http://schemas.microsoft.com/office/powerpoint/2010/main" val="21883825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B3DAC-8AEA-F4C1-ADEF-AC2F8F598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633D1F-3F1C-9D89-7EF1-A0F896AA8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86908-BB5F-A199-9A8E-8631D7AF09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FD25949-EDFB-82C1-B719-5A88DE29B1AD}"/>
              </a:ext>
            </a:extLst>
          </p:cNvPr>
          <p:cNvSpPr>
            <a:spLocks noGrp="1"/>
          </p:cNvSpPr>
          <p:nvPr>
            <p:ph type="sldNum" sz="quarter" idx="5"/>
          </p:nvPr>
        </p:nvSpPr>
        <p:spPr/>
        <p:txBody>
          <a:bodyPr/>
          <a:lstStyle/>
          <a:p>
            <a:fld id="{6AF66C30-2FAE-4185-83A0-4FB1E4D1FCC6}" type="slidenum">
              <a:rPr lang="ro-RO" smtClean="0"/>
              <a:t>36</a:t>
            </a:fld>
            <a:endParaRPr lang="ro-RO"/>
          </a:p>
        </p:txBody>
      </p:sp>
    </p:spTree>
    <p:extLst>
      <p:ext uri="{BB962C8B-B14F-4D97-AF65-F5344CB8AC3E}">
        <p14:creationId xmlns:p14="http://schemas.microsoft.com/office/powerpoint/2010/main" val="3246830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2EAEF-0D9E-E562-1468-3C1FCCD97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C33330-D6C3-B168-CC05-973833F1EE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00CF6D-4D68-7FB4-A0E3-79753BB84F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7D323D9-16FB-357B-25FC-BF686BB7FD38}"/>
              </a:ext>
            </a:extLst>
          </p:cNvPr>
          <p:cNvSpPr>
            <a:spLocks noGrp="1"/>
          </p:cNvSpPr>
          <p:nvPr>
            <p:ph type="sldNum" sz="quarter" idx="5"/>
          </p:nvPr>
        </p:nvSpPr>
        <p:spPr/>
        <p:txBody>
          <a:bodyPr/>
          <a:lstStyle/>
          <a:p>
            <a:fld id="{6AF66C30-2FAE-4185-83A0-4FB1E4D1FCC6}" type="slidenum">
              <a:rPr lang="ro-RO" smtClean="0"/>
              <a:t>37</a:t>
            </a:fld>
            <a:endParaRPr lang="ro-RO"/>
          </a:p>
        </p:txBody>
      </p:sp>
    </p:spTree>
    <p:extLst>
      <p:ext uri="{BB962C8B-B14F-4D97-AF65-F5344CB8AC3E}">
        <p14:creationId xmlns:p14="http://schemas.microsoft.com/office/powerpoint/2010/main" val="3968007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DA2F7-6F96-A664-AAD7-EB0DBCCA68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2E74BA-B6DE-E6D0-82DD-A31D3F0988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FE142D-A233-E577-17D2-E637732107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FAF1862-5BAD-0949-7433-1FCA533DEDF7}"/>
              </a:ext>
            </a:extLst>
          </p:cNvPr>
          <p:cNvSpPr>
            <a:spLocks noGrp="1"/>
          </p:cNvSpPr>
          <p:nvPr>
            <p:ph type="sldNum" sz="quarter" idx="5"/>
          </p:nvPr>
        </p:nvSpPr>
        <p:spPr/>
        <p:txBody>
          <a:bodyPr/>
          <a:lstStyle/>
          <a:p>
            <a:fld id="{6AF66C30-2FAE-4185-83A0-4FB1E4D1FCC6}" type="slidenum">
              <a:rPr lang="ro-RO" smtClean="0"/>
              <a:t>38</a:t>
            </a:fld>
            <a:endParaRPr lang="ro-RO"/>
          </a:p>
        </p:txBody>
      </p:sp>
    </p:spTree>
    <p:extLst>
      <p:ext uri="{BB962C8B-B14F-4D97-AF65-F5344CB8AC3E}">
        <p14:creationId xmlns:p14="http://schemas.microsoft.com/office/powerpoint/2010/main" val="1113734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24A7F-E77F-9343-573A-9BD768782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6021E-2F27-331C-05B1-F4A8ACFC9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F26C1D-82AB-513C-1CFF-15601143BF7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733604F-9210-D589-33F4-01E4BA15B355}"/>
              </a:ext>
            </a:extLst>
          </p:cNvPr>
          <p:cNvSpPr>
            <a:spLocks noGrp="1"/>
          </p:cNvSpPr>
          <p:nvPr>
            <p:ph type="sldNum" sz="quarter" idx="5"/>
          </p:nvPr>
        </p:nvSpPr>
        <p:spPr/>
        <p:txBody>
          <a:bodyPr/>
          <a:lstStyle/>
          <a:p>
            <a:fld id="{6AF66C30-2FAE-4185-83A0-4FB1E4D1FCC6}" type="slidenum">
              <a:rPr lang="ro-RO" smtClean="0"/>
              <a:t>39</a:t>
            </a:fld>
            <a:endParaRPr lang="ro-RO"/>
          </a:p>
        </p:txBody>
      </p:sp>
    </p:spTree>
    <p:extLst>
      <p:ext uri="{BB962C8B-B14F-4D97-AF65-F5344CB8AC3E}">
        <p14:creationId xmlns:p14="http://schemas.microsoft.com/office/powerpoint/2010/main" val="3903467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B85BF-48FD-25D1-4A00-F67DEEC8F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3A9B9-DD2E-F81D-2838-E19E31931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3AA1F-F136-570A-1B8C-AC57841F0BA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6032366-F90E-1098-DCD6-71A972A505DD}"/>
              </a:ext>
            </a:extLst>
          </p:cNvPr>
          <p:cNvSpPr>
            <a:spLocks noGrp="1"/>
          </p:cNvSpPr>
          <p:nvPr>
            <p:ph type="sldNum" sz="quarter" idx="5"/>
          </p:nvPr>
        </p:nvSpPr>
        <p:spPr/>
        <p:txBody>
          <a:bodyPr/>
          <a:lstStyle/>
          <a:p>
            <a:fld id="{6AF66C30-2FAE-4185-83A0-4FB1E4D1FCC6}" type="slidenum">
              <a:rPr lang="ro-RO" smtClean="0"/>
              <a:t>40</a:t>
            </a:fld>
            <a:endParaRPr lang="ro-RO"/>
          </a:p>
        </p:txBody>
      </p:sp>
    </p:spTree>
    <p:extLst>
      <p:ext uri="{BB962C8B-B14F-4D97-AF65-F5344CB8AC3E}">
        <p14:creationId xmlns:p14="http://schemas.microsoft.com/office/powerpoint/2010/main" val="34774584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5CE2A-A96A-9DEC-A508-2999358B16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96A80-5EC8-4E87-3FF5-57633DFF28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519A14-79D1-F218-D5BB-AD5BBC82E85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23D9981-1AA4-283C-15CA-B6630618A697}"/>
              </a:ext>
            </a:extLst>
          </p:cNvPr>
          <p:cNvSpPr>
            <a:spLocks noGrp="1"/>
          </p:cNvSpPr>
          <p:nvPr>
            <p:ph type="sldNum" sz="quarter" idx="5"/>
          </p:nvPr>
        </p:nvSpPr>
        <p:spPr/>
        <p:txBody>
          <a:bodyPr/>
          <a:lstStyle/>
          <a:p>
            <a:fld id="{6AF66C30-2FAE-4185-83A0-4FB1E4D1FCC6}" type="slidenum">
              <a:rPr lang="ro-RO" smtClean="0"/>
              <a:t>41</a:t>
            </a:fld>
            <a:endParaRPr lang="ro-RO"/>
          </a:p>
        </p:txBody>
      </p:sp>
    </p:spTree>
    <p:extLst>
      <p:ext uri="{BB962C8B-B14F-4D97-AF65-F5344CB8AC3E}">
        <p14:creationId xmlns:p14="http://schemas.microsoft.com/office/powerpoint/2010/main" val="483688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161108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B7423-2264-6FF2-15C4-085457807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915C3-531A-5461-D69D-E2677DC2C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58089-5872-8271-990E-CA4AD5DC34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D0AF898-27EC-CB2B-13BC-BB1B50635C6D}"/>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233316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73047-4EFC-42EC-9644-03889B2CAA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A1BC5-D3D6-4A76-86A5-3242CA5039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5BBA5-0B66-B8B1-4FC7-763D83BFAB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9035FD4-ADDE-73B7-45D4-E5EE4EDD820A}"/>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1150137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27A8-EF98-D869-B60D-08B9F09550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B2A07-1CDB-4D4B-B4B0-58B937907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774933-AB6D-7E29-08E7-677D9445B2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395B018-4601-ABA9-8A61-58D6BBBF7E0C}"/>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608811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06A94-3DE5-4DBB-CBFA-4955B1E57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219CE-B6CF-1A57-8D48-5F5E8C986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BAF4E-002F-2B11-6368-B5EEF5F0981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6AD2041-F016-7969-D50D-87C6D20726B2}"/>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3188414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19.09.2025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19.09.2025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19.09.2025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19.09.2025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19.09.2025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19.09.2025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19.09.2025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19.09.2025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19.09.2025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19.09.2025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19.09.2025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19.09.2025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QuickStyle" Target="../diagrams/quickStyle1.xml"/><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diagramLayout" Target="../diagrams/layout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diagramData" Target="../diagrams/data1.xml"/><Relationship Id="rId5" Type="http://schemas.openxmlformats.org/officeDocument/2006/relationships/image" Target="../media/image3.png"/><Relationship Id="rId15" Type="http://schemas.microsoft.com/office/2007/relationships/diagramDrawing" Target="../diagrams/drawing1.xml"/><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diagramColors" Target="../diagrams/colors1.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QuickStyle" Target="../diagrams/quickStyle2.xml"/><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diagramLayout" Target="../diagrams/layout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diagramData" Target="../diagrams/data2.xml"/><Relationship Id="rId5" Type="http://schemas.openxmlformats.org/officeDocument/2006/relationships/image" Target="../media/image3.png"/><Relationship Id="rId15" Type="http://schemas.microsoft.com/office/2007/relationships/diagramDrawing" Target="../diagrams/drawing2.xml"/><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diagramColors" Target="../diagrams/colors2.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diagramQuickStyle" Target="../diagrams/quickStyle3.xml"/><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diagramLayout" Target="../diagrams/layout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diagramData" Target="../diagrams/data3.xml"/><Relationship Id="rId5" Type="http://schemas.openxmlformats.org/officeDocument/2006/relationships/image" Target="../media/image3.png"/><Relationship Id="rId15" Type="http://schemas.microsoft.com/office/2007/relationships/diagramDrawing" Target="../diagrams/drawing3.xml"/><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diagramColors" Target="../diagrams/colors3.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hyperlink" Target="https://lagrenouilleculinaryinstitute.com/2023/06/26/sustainable-practices-in-cruise-ship-kitchens-going-green-for-a-better-tomorrow/" TargetMode="External"/><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onboardonline.com/ocean/sustainability/how-superyacht-chefs-can-lead-change-from-the-galley/" TargetMode="External"/><Relationship Id="rId11" Type="http://schemas.openxmlformats.org/officeDocument/2006/relationships/image" Target="../media/image7.png"/><Relationship Id="rId5" Type="http://schemas.openxmlformats.org/officeDocument/2006/relationships/hyperlink" Target="https://cosmoappliances.com/how-to-use-leftovers-creatively-reducing-waste-in-the-kitchen/" TargetMode="External"/><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257028"/>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a:t>
            </a:r>
            <a:r>
              <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COOKING SKILLS</a:t>
            </a:r>
          </a:p>
          <a:p>
            <a:pPr algn="ctr">
              <a:lnSpc>
                <a:spcPct val="150000"/>
              </a:lnSpc>
              <a:spcAft>
                <a:spcPts val="1000"/>
              </a:spcAft>
            </a:pPr>
            <a:r>
              <a:rPr lang="en-GB" sz="3200" b="1" dirty="0">
                <a:solidFill>
                  <a:schemeClr val="accent1"/>
                </a:solidFill>
                <a:latin typeface="Times New Roman" panose="02020603050405020304" pitchFamily="18" charset="0"/>
                <a:ea typeface="Calibri" panose="020F0502020204030204" pitchFamily="34" charset="0"/>
              </a:rPr>
              <a:t>Week VII</a:t>
            </a:r>
          </a:p>
          <a:p>
            <a:pPr algn="ctr">
              <a:spcAft>
                <a:spcPts val="200"/>
              </a:spcAft>
            </a:pPr>
            <a:r>
              <a:rPr lang="en-GB" sz="2800" kern="1400" spc="-50" dirty="0">
                <a:solidFill>
                  <a:srgbClr val="1F497D"/>
                </a:solidFill>
                <a:effectLst/>
                <a:latin typeface="Times New Roman" panose="02020603050405020304" pitchFamily="18" charset="0"/>
                <a:ea typeface="Times New Roman" panose="02020603050405020304" pitchFamily="18" charset="0"/>
              </a:rPr>
              <a:t>Sustainability </a:t>
            </a:r>
            <a:r>
              <a:rPr lang="en-GB" sz="2800" kern="1400" spc="-50">
                <a:solidFill>
                  <a:srgbClr val="1F497D"/>
                </a:solidFill>
                <a:effectLst/>
                <a:latin typeface="Times New Roman" panose="02020603050405020304" pitchFamily="18" charset="0"/>
                <a:ea typeface="Times New Roman" panose="02020603050405020304" pitchFamily="18" charset="0"/>
              </a:rPr>
              <a:t>in the Galleys</a:t>
            </a:r>
            <a:endParaRPr lang="en-US" sz="1000" dirty="0">
              <a:effectLst/>
              <a:latin typeface="Times New Roman" panose="02020603050405020304" pitchFamily="18" charset="0"/>
              <a:ea typeface="Arial" panose="020B0604020202020204" pitchFamily="34"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6"/>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7"/>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9"/>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10"/>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2B071-C68A-EA64-54D0-529ABDB7BB9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540B69C-2E41-5F36-2D25-E57E5B26EB8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3EE2E74-B61C-12E8-7607-63A8155144FD}"/>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ECO-FRIENDLY PRACTICES IN THE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88B6AC2-970A-F5BA-475A-B8858290318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655F6FD-93B9-8F9D-D0E7-7140D99071C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8FA17A0-408B-162E-3E02-9D88BE38112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3BE3D5E-8DAD-94D0-724C-E71E5639E2E3}"/>
              </a:ext>
            </a:extLst>
          </p:cNvPr>
          <p:cNvSpPr txBox="1"/>
          <p:nvPr/>
        </p:nvSpPr>
        <p:spPr>
          <a:xfrm>
            <a:off x="552450" y="1678387"/>
            <a:ext cx="7962900" cy="1779974"/>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6. Implementing smart inventory and logistics systems helps streamline galley operations and reduce waste. Utilizing digital inventory software allows for accurate stock tracking, improved demand forecasting, and better purchasing decisions. In addition, following the First-In, First-Out (FIFO) method ensures older items are used first, minimizing food spoilage and supporting overall sustainability goals.</a:t>
            </a: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8E550B87-B678-47EA-7DE0-0705BB843AC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6332866-A0D9-FDA3-D26A-75EF674680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F6015DB-213B-9A85-51F6-23D31A00295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62AEAFB-0020-6F07-A363-DBA9A8697F5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61BC661-296C-1540-49FC-370E4A2FC4D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1F9A3C9-A40B-C723-1CCD-C148F22528E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E6AB25B-925C-3CA5-F40A-97A63C2945A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C8AA2DF4-075D-6430-0ED5-1E683FD2AC92}"/>
              </a:ext>
            </a:extLst>
          </p:cNvPr>
          <p:cNvPicPr>
            <a:picLocks noChangeAspect="1"/>
          </p:cNvPicPr>
          <p:nvPr/>
        </p:nvPicPr>
        <p:blipFill>
          <a:blip r:embed="rId11"/>
          <a:stretch>
            <a:fillRect/>
          </a:stretch>
        </p:blipFill>
        <p:spPr>
          <a:xfrm>
            <a:off x="3148012" y="3659803"/>
            <a:ext cx="2847975" cy="1609725"/>
          </a:xfrm>
          <a:prstGeom prst="rect">
            <a:avLst/>
          </a:prstGeom>
        </p:spPr>
      </p:pic>
    </p:spTree>
    <p:extLst>
      <p:ext uri="{BB962C8B-B14F-4D97-AF65-F5344CB8AC3E}">
        <p14:creationId xmlns:p14="http://schemas.microsoft.com/office/powerpoint/2010/main" val="2958521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05C85-895D-C738-CD64-0FAE0DD6349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AFFAE23-9204-C06B-52BE-237E63BF444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7C96683-4CCB-CACB-6189-930750B94BB2}"/>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ECO-FRIENDLY PRACTICES IN THE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51C82E7-98EA-B051-3523-0E42C167040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5BA2263-08F8-B2C9-F6B1-CECEE10C091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617830B-BEBD-29B5-D287-655F65A05E5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1F7F3F9-ECC1-6D32-1451-22753CC45BC8}"/>
              </a:ext>
            </a:extLst>
          </p:cNvPr>
          <p:cNvSpPr txBox="1"/>
          <p:nvPr/>
        </p:nvSpPr>
        <p:spPr>
          <a:xfrm>
            <a:off x="552450" y="1678387"/>
            <a:ext cx="7962900" cy="2056973"/>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7. Sustainability in the galley depends on an informed and engaged crew. Providing sustainability training ensures kitchen staff understand best practices and the environmental impact of their actions. Reinforcing these practices with clear signage—reminders to conserve water, save energy, and reduce waste—helps maintain awareness and builds a strong culture of environmental responsibility onboard.</a:t>
            </a: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87DB7F77-DEAF-F3B1-D373-3E45CC25F4B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71B4485-43E8-9F02-4E41-86BEE63483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3D73B66-8F25-1C0A-B86B-5DDC5625B56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7BA3D01-0BB8-54B9-E882-831B51D29EE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73F54BF-20A4-4583-EE76-F9892232405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28FFCF1-44B6-C315-735C-9D51283C1D5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187CA97-E58C-D4D0-A1DA-858D01926AF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EEDB5BBB-CAE5-3982-351A-D0A3327CA5D9}"/>
              </a:ext>
            </a:extLst>
          </p:cNvPr>
          <p:cNvPicPr>
            <a:picLocks noChangeAspect="1"/>
          </p:cNvPicPr>
          <p:nvPr/>
        </p:nvPicPr>
        <p:blipFill>
          <a:blip r:embed="rId11"/>
          <a:stretch>
            <a:fillRect/>
          </a:stretch>
        </p:blipFill>
        <p:spPr>
          <a:xfrm>
            <a:off x="2703496" y="3579412"/>
            <a:ext cx="3649679" cy="1945087"/>
          </a:xfrm>
          <a:prstGeom prst="rect">
            <a:avLst/>
          </a:prstGeom>
        </p:spPr>
      </p:pic>
    </p:spTree>
    <p:extLst>
      <p:ext uri="{BB962C8B-B14F-4D97-AF65-F5344CB8AC3E}">
        <p14:creationId xmlns:p14="http://schemas.microsoft.com/office/powerpoint/2010/main" val="1845531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2DA06-5FF3-AE0F-1B42-08C4AC465DD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67EE7F4-47AE-F6CC-8F34-248250D194C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726FF48-7DD3-9BC7-045F-5EADFC92B86D}"/>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ECO-FRIENDLY PRACTICES IN THE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A08F9C3-6615-B5FD-324C-6D4464F7717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8AF1D19-A515-D1D2-744D-5B161F3827F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2045A7B-2458-9D9E-DCFA-3867AC7CE33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FB3A5AD-AE2A-62F9-5DF3-B21891A17BE5}"/>
              </a:ext>
            </a:extLst>
          </p:cNvPr>
          <p:cNvSpPr txBox="1"/>
          <p:nvPr/>
        </p:nvSpPr>
        <p:spPr>
          <a:xfrm>
            <a:off x="552450" y="1678387"/>
            <a:ext cx="7962900" cy="369332"/>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1DE83B40-7A01-55AD-FE24-B9BE71D96D0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D8986A9-ACA4-4ED6-90D8-C47D79410C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F7A75BC-DD36-5068-3B08-6A0B681F28B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189599B-D87A-9DF2-4CC2-A0020C75033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9D0AA67-0595-09A4-279E-902BEE6B2E7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6A40BFF-AAB8-B399-1E3C-7CA5526A80D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E9230D9-2A47-0261-2745-ECADDDFB11AB}"/>
              </a:ext>
            </a:extLst>
          </p:cNvPr>
          <p:cNvPicPr>
            <a:picLocks noChangeAspect="1"/>
          </p:cNvPicPr>
          <p:nvPr/>
        </p:nvPicPr>
        <p:blipFill>
          <a:blip r:embed="rId10"/>
          <a:stretch>
            <a:fillRect/>
          </a:stretch>
        </p:blipFill>
        <p:spPr>
          <a:xfrm>
            <a:off x="7704595" y="0"/>
            <a:ext cx="1227464" cy="1224789"/>
          </a:xfrm>
          <a:prstGeom prst="rect">
            <a:avLst/>
          </a:prstGeom>
        </p:spPr>
      </p:pic>
      <p:graphicFrame>
        <p:nvGraphicFramePr>
          <p:cNvPr id="5" name="Diagram 4">
            <a:extLst>
              <a:ext uri="{FF2B5EF4-FFF2-40B4-BE49-F238E27FC236}">
                <a16:creationId xmlns:a16="http://schemas.microsoft.com/office/drawing/2014/main" id="{C3737801-545B-B9FB-57A3-42974F498134}"/>
              </a:ext>
            </a:extLst>
          </p:cNvPr>
          <p:cNvGraphicFramePr/>
          <p:nvPr/>
        </p:nvGraphicFramePr>
        <p:xfrm>
          <a:off x="2238375" y="1871662"/>
          <a:ext cx="4667250" cy="311467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68655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C6328-645D-B425-0DA7-A97CDDD251A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0B1921E-815D-E448-5B03-8B3EC06DFFD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46E004D-1917-2890-DCE2-72DEFE7D08CD}"/>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ECO-FRIENDLY PRACTICES IN THE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088C085F-691D-34F3-D567-07A4A795B75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7BBB7F0-F0E7-ED06-D800-50845536741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3E40718-D8A6-4C0E-58D6-BE2BD0B381A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1D8183B-E717-B83B-781E-7DEAAA253C81}"/>
              </a:ext>
            </a:extLst>
          </p:cNvPr>
          <p:cNvSpPr txBox="1"/>
          <p:nvPr/>
        </p:nvSpPr>
        <p:spPr>
          <a:xfrm>
            <a:off x="552450" y="1678387"/>
            <a:ext cx="7962900" cy="3190617"/>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Creating a </a:t>
            </a:r>
            <a:r>
              <a:rPr lang="en-US" sz="1800" b="1" dirty="0">
                <a:effectLst/>
                <a:latin typeface="Times New Roman" panose="02020603050405020304" pitchFamily="18" charset="0"/>
                <a:ea typeface="Arial" panose="020B0604020202020204" pitchFamily="34" charset="0"/>
              </a:rPr>
              <a:t>sustainable galley</a:t>
            </a:r>
            <a:r>
              <a:rPr lang="en-US" sz="1800" dirty="0">
                <a:effectLst/>
                <a:latin typeface="Times New Roman" panose="02020603050405020304" pitchFamily="18" charset="0"/>
                <a:ea typeface="Arial" panose="020B0604020202020204" pitchFamily="34" charset="0"/>
              </a:rPr>
              <a:t> begins with mindful </a:t>
            </a:r>
            <a:r>
              <a:rPr lang="en-US" sz="1800" b="1" dirty="0">
                <a:effectLst/>
                <a:latin typeface="Times New Roman" panose="02020603050405020304" pitchFamily="18" charset="0"/>
                <a:ea typeface="Arial" panose="020B0604020202020204" pitchFamily="34" charset="0"/>
              </a:rPr>
              <a:t>energy use</a:t>
            </a:r>
            <a:r>
              <a:rPr lang="en-US" sz="1800" dirty="0">
                <a:effectLst/>
                <a:latin typeface="Times New Roman" panose="02020603050405020304" pitchFamily="18" charset="0"/>
                <a:ea typeface="Arial" panose="020B0604020202020204" pitchFamily="34" charset="0"/>
              </a:rPr>
              <a:t>. Switching to </a:t>
            </a:r>
            <a:r>
              <a:rPr lang="en-US" sz="1800" b="1" dirty="0">
                <a:effectLst/>
                <a:latin typeface="Times New Roman" panose="02020603050405020304" pitchFamily="18" charset="0"/>
                <a:ea typeface="Arial" panose="020B0604020202020204" pitchFamily="34" charset="0"/>
              </a:rPr>
              <a:t>induction cooktops</a:t>
            </a:r>
            <a:r>
              <a:rPr lang="en-US" sz="1800" dirty="0">
                <a:effectLst/>
                <a:latin typeface="Times New Roman" panose="02020603050405020304" pitchFamily="18" charset="0"/>
                <a:ea typeface="Arial" panose="020B0604020202020204" pitchFamily="34" charset="0"/>
              </a:rPr>
              <a:t> and installing </a:t>
            </a:r>
            <a:r>
              <a:rPr lang="en-US" sz="1800" b="1" dirty="0">
                <a:effectLst/>
                <a:latin typeface="Times New Roman" panose="02020603050405020304" pitchFamily="18" charset="0"/>
                <a:ea typeface="Arial" panose="020B0604020202020204" pitchFamily="34" charset="0"/>
              </a:rPr>
              <a:t>LED lighting</a:t>
            </a:r>
            <a:r>
              <a:rPr lang="en-US" sz="1800" dirty="0">
                <a:effectLst/>
                <a:latin typeface="Times New Roman" panose="02020603050405020304" pitchFamily="18" charset="0"/>
                <a:ea typeface="Arial" panose="020B0604020202020204" pitchFamily="34" charset="0"/>
              </a:rPr>
              <a:t> not only reduces electricity consumption but also improves operational efficiency. Galley staff should also be trained to power down appliances during idle times and perform routine maintenance to ensure energy systems run at peak performance.</a:t>
            </a:r>
          </a:p>
          <a:p>
            <a:pPr algn="just">
              <a:spcAft>
                <a:spcPts val="200"/>
              </a:spcAft>
              <a:buNone/>
            </a:pPr>
            <a:r>
              <a:rPr lang="en-US" sz="1800" b="1" dirty="0">
                <a:effectLst/>
                <a:latin typeface="Times New Roman" panose="02020603050405020304" pitchFamily="18" charset="0"/>
                <a:ea typeface="Arial" panose="020B0604020202020204" pitchFamily="34" charset="0"/>
              </a:rPr>
              <a:t>Water conservation</a:t>
            </a:r>
            <a:r>
              <a:rPr lang="en-US" sz="1800" dirty="0">
                <a:effectLst/>
                <a:latin typeface="Times New Roman" panose="02020603050405020304" pitchFamily="18" charset="0"/>
                <a:ea typeface="Arial" panose="020B0604020202020204" pitchFamily="34" charset="0"/>
              </a:rPr>
              <a:t> is another key area. Installing </a:t>
            </a:r>
            <a:r>
              <a:rPr lang="en-US" sz="1800" b="1" dirty="0">
                <a:effectLst/>
                <a:latin typeface="Times New Roman" panose="02020603050405020304" pitchFamily="18" charset="0"/>
                <a:ea typeface="Arial" panose="020B0604020202020204" pitchFamily="34" charset="0"/>
              </a:rPr>
              <a:t>low-flow taps</a:t>
            </a:r>
            <a:r>
              <a:rPr lang="en-US" sz="1800" dirty="0">
                <a:effectLst/>
                <a:latin typeface="Times New Roman" panose="02020603050405020304" pitchFamily="18" charset="0"/>
                <a:ea typeface="Arial" panose="020B0604020202020204" pitchFamily="34" charset="0"/>
              </a:rPr>
              <a:t> and using </a:t>
            </a:r>
            <a:r>
              <a:rPr lang="en-US" sz="1800" b="1" dirty="0">
                <a:effectLst/>
                <a:latin typeface="Times New Roman" panose="02020603050405020304" pitchFamily="18" charset="0"/>
                <a:ea typeface="Arial" panose="020B0604020202020204" pitchFamily="34" charset="0"/>
              </a:rPr>
              <a:t>high-efficiency dishwashers</a:t>
            </a:r>
            <a:r>
              <a:rPr lang="en-US" sz="1800" dirty="0">
                <a:effectLst/>
                <a:latin typeface="Times New Roman" panose="02020603050405020304" pitchFamily="18" charset="0"/>
                <a:ea typeface="Arial" panose="020B0604020202020204" pitchFamily="34" charset="0"/>
              </a:rPr>
              <a:t> significantly reduces water usage during food preparation and cleaning. Staff should be vigilant in detecting and reporting leaks, while adopting practices like steam cooking where appropriate, which uses less water than boiling.</a:t>
            </a: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3301510-1195-15C3-8AE3-8768891368F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EB55D20-B433-FD55-2090-B1138A002A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71049D1-67D3-1020-1785-A386815F33E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FF2D659-721A-8AE3-B0B8-1AA8C5815DD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CBA762D-1EAC-9683-9867-142AE008CB0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3860037-1FEA-CC9F-8AF9-B8ED5025192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21A30543-E8B8-70CC-38F7-76087728C44F}"/>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923949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4BC87-117C-B73F-0DA5-4F9F91CCC5D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71619BD-7A82-13DB-4938-AC904B408B9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9A02542-0F53-D034-8785-D4B8FB592249}"/>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ECO-FRIENDLY PRACTICES IN THE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E319DF6-A3E9-1E2D-7E83-41D6BA5281E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E8E0CF6-82CB-7997-4155-B8347AE56A7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B401A0D-27EC-3A5E-C825-0741F853F77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4B1DB6B-3195-98D7-6E27-157EBEAC14A1}"/>
              </a:ext>
            </a:extLst>
          </p:cNvPr>
          <p:cNvSpPr txBox="1"/>
          <p:nvPr/>
        </p:nvSpPr>
        <p:spPr>
          <a:xfrm>
            <a:off x="552450" y="1678387"/>
            <a:ext cx="7962900" cy="3493264"/>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Minimizing </a:t>
            </a:r>
            <a:r>
              <a:rPr lang="en-US" sz="1800" b="1" dirty="0">
                <a:effectLst/>
                <a:latin typeface="Times New Roman" panose="02020603050405020304" pitchFamily="18" charset="0"/>
                <a:ea typeface="Arial" panose="020B0604020202020204" pitchFamily="34" charset="0"/>
              </a:rPr>
              <a:t>waste</a:t>
            </a:r>
            <a:r>
              <a:rPr lang="en-US" sz="1800" dirty="0">
                <a:effectLst/>
                <a:latin typeface="Times New Roman" panose="02020603050405020304" pitchFamily="18" charset="0"/>
                <a:ea typeface="Arial" panose="020B0604020202020204" pitchFamily="34" charset="0"/>
              </a:rPr>
              <a:t> requires a combination of tracking and infrastructure. Implementing </a:t>
            </a:r>
            <a:r>
              <a:rPr lang="en-US" sz="1800" b="1" dirty="0">
                <a:effectLst/>
                <a:latin typeface="Times New Roman" panose="02020603050405020304" pitchFamily="18" charset="0"/>
                <a:ea typeface="Arial" panose="020B0604020202020204" pitchFamily="34" charset="0"/>
              </a:rPr>
              <a:t>food waste tracking systems</a:t>
            </a:r>
            <a:r>
              <a:rPr lang="en-US" sz="1800" dirty="0">
                <a:effectLst/>
                <a:latin typeface="Times New Roman" panose="02020603050405020304" pitchFamily="18" charset="0"/>
                <a:ea typeface="Arial" panose="020B0604020202020204" pitchFamily="34" charset="0"/>
              </a:rPr>
              <a:t> can help identify areas of overproduction or spoilage, allowing for smarter meal planning. Accessible </a:t>
            </a:r>
            <a:r>
              <a:rPr lang="en-US" sz="1800" b="1" dirty="0">
                <a:effectLst/>
                <a:latin typeface="Times New Roman" panose="02020603050405020304" pitchFamily="18" charset="0"/>
                <a:ea typeface="Arial" panose="020B0604020202020204" pitchFamily="34" charset="0"/>
              </a:rPr>
              <a:t>recycling stations</a:t>
            </a:r>
            <a:r>
              <a:rPr lang="en-US" sz="1800" dirty="0">
                <a:effectLst/>
                <a:latin typeface="Times New Roman" panose="02020603050405020304" pitchFamily="18" charset="0"/>
                <a:ea typeface="Arial" panose="020B0604020202020204" pitchFamily="34" charset="0"/>
              </a:rPr>
              <a:t>, clearly labeled and properly maintained, ensure that recyclables like plastic, glass, and metal are diverted from general waste streams.</a:t>
            </a:r>
          </a:p>
          <a:p>
            <a:pPr algn="just">
              <a:spcAft>
                <a:spcPts val="200"/>
              </a:spcAft>
              <a:buNone/>
            </a:pPr>
            <a:r>
              <a:rPr lang="en-US" sz="1800" dirty="0">
                <a:effectLst/>
                <a:latin typeface="Times New Roman" panose="02020603050405020304" pitchFamily="18" charset="0"/>
                <a:ea typeface="Arial" panose="020B0604020202020204" pitchFamily="34" charset="0"/>
              </a:rPr>
              <a:t>When it comes to </a:t>
            </a:r>
            <a:r>
              <a:rPr lang="en-US" sz="1800" b="1" dirty="0">
                <a:effectLst/>
                <a:latin typeface="Times New Roman" panose="02020603050405020304" pitchFamily="18" charset="0"/>
                <a:ea typeface="Arial" panose="020B0604020202020204" pitchFamily="34" charset="0"/>
              </a:rPr>
              <a:t>sourcing</a:t>
            </a:r>
            <a:r>
              <a:rPr lang="en-US" sz="1800" dirty="0">
                <a:effectLst/>
                <a:latin typeface="Times New Roman" panose="02020603050405020304" pitchFamily="18" charset="0"/>
                <a:ea typeface="Arial" panose="020B0604020202020204" pitchFamily="34" charset="0"/>
              </a:rPr>
              <a:t>, choosing </a:t>
            </a:r>
            <a:r>
              <a:rPr lang="en-US" sz="1800" b="1" dirty="0">
                <a:effectLst/>
                <a:latin typeface="Times New Roman" panose="02020603050405020304" pitchFamily="18" charset="0"/>
                <a:ea typeface="Arial" panose="020B0604020202020204" pitchFamily="34" charset="0"/>
              </a:rPr>
              <a:t>Marine Stewardship Council (MSC) certified seafood</a:t>
            </a:r>
            <a:r>
              <a:rPr lang="en-US" sz="1800" dirty="0">
                <a:effectLst/>
                <a:latin typeface="Times New Roman" panose="02020603050405020304" pitchFamily="18" charset="0"/>
                <a:ea typeface="Arial" panose="020B0604020202020204" pitchFamily="34" charset="0"/>
              </a:rPr>
              <a:t> and prioritizing </a:t>
            </a:r>
            <a:r>
              <a:rPr lang="en-US" sz="1800" b="1" dirty="0">
                <a:effectLst/>
                <a:latin typeface="Times New Roman" panose="02020603050405020304" pitchFamily="18" charset="0"/>
                <a:ea typeface="Arial" panose="020B0604020202020204" pitchFamily="34" charset="0"/>
              </a:rPr>
              <a:t>local, seasonal produce</a:t>
            </a:r>
            <a:r>
              <a:rPr lang="en-US" sz="1800" dirty="0">
                <a:effectLst/>
                <a:latin typeface="Times New Roman" panose="02020603050405020304" pitchFamily="18" charset="0"/>
                <a:ea typeface="Arial" panose="020B0604020202020204" pitchFamily="34" charset="0"/>
              </a:rPr>
              <a:t> reduces the kitchen’s carbon footprint and supports sustainable agriculture and fisheries. It’s important to work closely with suppliers and port agents to identify environmentally responsible options.</a:t>
            </a: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E73BDC5-5F3C-A5C7-A4B4-F7C75373733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650EECA-FE42-EE62-9BAE-27839FDF81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6132328-A331-41F2-CBDE-140486AE12C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04B8FAA-BD6D-109A-92DE-EF5512B0857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0234AF3-FFCC-2827-C953-181F300A861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C3DC8A8-65DF-78ED-E84F-A7E8997D946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48CD30E-39DE-B3FF-9616-DBFA85A63D6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33EC4B91-076C-6599-2984-CBA75947B030}"/>
              </a:ext>
            </a:extLst>
          </p:cNvPr>
          <p:cNvPicPr>
            <a:picLocks noChangeAspect="1"/>
          </p:cNvPicPr>
          <p:nvPr/>
        </p:nvPicPr>
        <p:blipFill>
          <a:blip r:embed="rId11"/>
          <a:stretch>
            <a:fillRect/>
          </a:stretch>
        </p:blipFill>
        <p:spPr>
          <a:xfrm>
            <a:off x="3414797" y="4338213"/>
            <a:ext cx="2743200" cy="1666875"/>
          </a:xfrm>
          <a:prstGeom prst="rect">
            <a:avLst/>
          </a:prstGeom>
        </p:spPr>
      </p:pic>
    </p:spTree>
    <p:extLst>
      <p:ext uri="{BB962C8B-B14F-4D97-AF65-F5344CB8AC3E}">
        <p14:creationId xmlns:p14="http://schemas.microsoft.com/office/powerpoint/2010/main" val="4162745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0A393-86AB-6B23-44ED-3DE0B7789EA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6AAECA6-FEFA-504D-4B2E-C410B8C62B0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21795D1-CD74-E4B1-D3B6-F039CDEAB936}"/>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ECO-FRIENDLY PRACTICES IN THE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2C76F2C-1486-7CED-2008-42CB34E9BBD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F048A58-3850-8279-2681-A32A1EDDBB9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EC9D5AC-BD11-D414-87BC-05517FA749A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D5BFC0D-9B4A-A4AA-526C-25C0E7AD7FB4}"/>
              </a:ext>
            </a:extLst>
          </p:cNvPr>
          <p:cNvSpPr txBox="1"/>
          <p:nvPr/>
        </p:nvSpPr>
        <p:spPr>
          <a:xfrm>
            <a:off x="552450" y="1678387"/>
            <a:ext cx="7962900" cy="3241913"/>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Eco-conscious </a:t>
            </a:r>
            <a:r>
              <a:rPr lang="en-US" sz="1800" b="1" dirty="0">
                <a:effectLst/>
                <a:latin typeface="Times New Roman" panose="02020603050405020304" pitchFamily="18" charset="0"/>
                <a:ea typeface="Arial" panose="020B0604020202020204" pitchFamily="34" charset="0"/>
              </a:rPr>
              <a:t>cleaning practices</a:t>
            </a:r>
            <a:r>
              <a:rPr lang="en-US" sz="1800" dirty="0">
                <a:effectLst/>
                <a:latin typeface="Times New Roman" panose="02020603050405020304" pitchFamily="18" charset="0"/>
                <a:ea typeface="Arial" panose="020B0604020202020204" pitchFamily="34" charset="0"/>
              </a:rPr>
              <a:t> further enhance sustainability. Using </a:t>
            </a:r>
            <a:r>
              <a:rPr lang="en-US" sz="1800" b="1" dirty="0">
                <a:effectLst/>
                <a:latin typeface="Times New Roman" panose="02020603050405020304" pitchFamily="18" charset="0"/>
                <a:ea typeface="Arial" panose="020B0604020202020204" pitchFamily="34" charset="0"/>
              </a:rPr>
              <a:t>biodegradable, marine-safe detergents</a:t>
            </a:r>
            <a:r>
              <a:rPr lang="en-US" sz="1800" dirty="0">
                <a:effectLst/>
                <a:latin typeface="Times New Roman" panose="02020603050405020304" pitchFamily="18" charset="0"/>
                <a:ea typeface="Arial" panose="020B0604020202020204" pitchFamily="34" charset="0"/>
              </a:rPr>
              <a:t> ensures that runoff from galley cleaning doesn’t harm ocean ecosystems. Concentrated solutions in refillable containers also reduce plastic use and chemical waste.</a:t>
            </a:r>
          </a:p>
          <a:p>
            <a:pPr algn="just">
              <a:spcAft>
                <a:spcPts val="200"/>
              </a:spcAft>
              <a:buNone/>
            </a:pPr>
            <a:r>
              <a:rPr lang="en-US" sz="1800" dirty="0">
                <a:effectLst/>
                <a:latin typeface="Times New Roman" panose="02020603050405020304" pitchFamily="18" charset="0"/>
                <a:ea typeface="Arial" panose="020B0604020202020204" pitchFamily="34" charset="0"/>
              </a:rPr>
              <a:t>Good </a:t>
            </a:r>
            <a:r>
              <a:rPr lang="en-US" sz="1800" b="1" dirty="0">
                <a:effectLst/>
                <a:latin typeface="Times New Roman" panose="02020603050405020304" pitchFamily="18" charset="0"/>
                <a:ea typeface="Arial" panose="020B0604020202020204" pitchFamily="34" charset="0"/>
              </a:rPr>
              <a:t>inventory management</a:t>
            </a:r>
            <a:r>
              <a:rPr lang="en-US" sz="1800" dirty="0">
                <a:effectLst/>
                <a:latin typeface="Times New Roman" panose="02020603050405020304" pitchFamily="18" charset="0"/>
                <a:ea typeface="Arial" panose="020B0604020202020204" pitchFamily="34" charset="0"/>
              </a:rPr>
              <a:t> plays a critical role in preventing waste. Employing </a:t>
            </a:r>
            <a:r>
              <a:rPr lang="en-US" sz="1800" b="1" dirty="0">
                <a:effectLst/>
                <a:latin typeface="Times New Roman" panose="02020603050405020304" pitchFamily="18" charset="0"/>
                <a:ea typeface="Arial" panose="020B0604020202020204" pitchFamily="34" charset="0"/>
              </a:rPr>
              <a:t>digital systems</a:t>
            </a:r>
            <a:r>
              <a:rPr lang="en-US" sz="1800" dirty="0">
                <a:effectLst/>
                <a:latin typeface="Times New Roman" panose="02020603050405020304" pitchFamily="18" charset="0"/>
                <a:ea typeface="Arial" panose="020B0604020202020204" pitchFamily="34" charset="0"/>
              </a:rPr>
              <a:t> helps track stock levels and reduce unnecessary ordering. Applying the </a:t>
            </a:r>
            <a:r>
              <a:rPr lang="en-US" sz="1800" b="1" dirty="0">
                <a:effectLst/>
                <a:latin typeface="Times New Roman" panose="02020603050405020304" pitchFamily="18" charset="0"/>
                <a:ea typeface="Arial" panose="020B0604020202020204" pitchFamily="34" charset="0"/>
              </a:rPr>
              <a:t>First-In, First-Out (FIFO)</a:t>
            </a:r>
            <a:r>
              <a:rPr lang="en-US" sz="1800" dirty="0">
                <a:effectLst/>
                <a:latin typeface="Times New Roman" panose="02020603050405020304" pitchFamily="18" charset="0"/>
                <a:ea typeface="Arial" panose="020B0604020202020204" pitchFamily="34" charset="0"/>
              </a:rPr>
              <a:t> method ensures older products are used before newer ones, limiting spoilage and food loss.</a:t>
            </a: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504CC38C-9383-DAC4-B58D-2F5E509AF43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9CD0510-AE43-38A0-5248-300B0DD4FF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94B8446-6231-7202-EC5E-550C739B43F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8E63585-9171-D7D8-C545-468C47CCE67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39E9E1C-C6AE-0586-3A4E-654CB10B455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01A09B7-5B39-7FBC-63F0-75B648A3097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5C433BA-479E-8605-1279-140676AEF2E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28E4ED11-CC62-DD25-925C-C0DF1CB7C707}"/>
              </a:ext>
            </a:extLst>
          </p:cNvPr>
          <p:cNvPicPr>
            <a:picLocks noChangeAspect="1"/>
          </p:cNvPicPr>
          <p:nvPr/>
        </p:nvPicPr>
        <p:blipFill>
          <a:blip r:embed="rId11"/>
          <a:stretch>
            <a:fillRect/>
          </a:stretch>
        </p:blipFill>
        <p:spPr>
          <a:xfrm>
            <a:off x="2951414" y="4151501"/>
            <a:ext cx="2914650" cy="1571625"/>
          </a:xfrm>
          <a:prstGeom prst="rect">
            <a:avLst/>
          </a:prstGeom>
        </p:spPr>
      </p:pic>
    </p:spTree>
    <p:extLst>
      <p:ext uri="{BB962C8B-B14F-4D97-AF65-F5344CB8AC3E}">
        <p14:creationId xmlns:p14="http://schemas.microsoft.com/office/powerpoint/2010/main" val="2462063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8963B-0950-6680-1520-C5825621DC2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C17EAE1-014F-CC02-CB3B-1D86BEFA270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C80D003-F24A-C4EF-9E18-DCBE34803A48}"/>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ECO-FRIENDLY PRACTICES IN THE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5190A50-8248-3AAE-2CF7-551040E359A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B0824F1-A183-37D2-E1E2-19EA4BED522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4F2B8ED-D54A-992A-F58E-B4009D6AE4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20656E2-AB4C-6E00-E6BA-B16E322D81DB}"/>
              </a:ext>
            </a:extLst>
          </p:cNvPr>
          <p:cNvSpPr txBox="1"/>
          <p:nvPr/>
        </p:nvSpPr>
        <p:spPr>
          <a:xfrm>
            <a:off x="552450" y="1678387"/>
            <a:ext cx="7962900" cy="4652556"/>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Eco-conscious </a:t>
            </a:r>
            <a:r>
              <a:rPr lang="en-US" sz="1800" b="1" dirty="0">
                <a:effectLst/>
                <a:latin typeface="Times New Roman" panose="02020603050405020304" pitchFamily="18" charset="0"/>
                <a:ea typeface="Arial" panose="020B0604020202020204" pitchFamily="34" charset="0"/>
              </a:rPr>
              <a:t>cleaning practices</a:t>
            </a:r>
            <a:r>
              <a:rPr lang="en-US" sz="1800" dirty="0">
                <a:effectLst/>
                <a:latin typeface="Times New Roman" panose="02020603050405020304" pitchFamily="18" charset="0"/>
                <a:ea typeface="Arial" panose="020B0604020202020204" pitchFamily="34" charset="0"/>
              </a:rPr>
              <a:t> further enhance sustainability. Using </a:t>
            </a:r>
            <a:r>
              <a:rPr lang="en-US" sz="1800" b="1" dirty="0">
                <a:effectLst/>
                <a:latin typeface="Times New Roman" panose="02020603050405020304" pitchFamily="18" charset="0"/>
                <a:ea typeface="Arial" panose="020B0604020202020204" pitchFamily="34" charset="0"/>
              </a:rPr>
              <a:t>biodegradable, marine-safe detergents</a:t>
            </a:r>
            <a:r>
              <a:rPr lang="en-US" sz="1800" dirty="0">
                <a:effectLst/>
                <a:latin typeface="Times New Roman" panose="02020603050405020304" pitchFamily="18" charset="0"/>
                <a:ea typeface="Arial" panose="020B0604020202020204" pitchFamily="34" charset="0"/>
              </a:rPr>
              <a:t> ensures that runoff from galley cleaning doesn’t harm ocean ecosystems. Concentrated solutions in refillable containers also reduce plastic use and chemical waste.</a:t>
            </a:r>
          </a:p>
          <a:p>
            <a:pPr algn="just">
              <a:spcAft>
                <a:spcPts val="200"/>
              </a:spcAft>
              <a:buNone/>
            </a:pPr>
            <a:r>
              <a:rPr lang="en-US" sz="1800" dirty="0">
                <a:effectLst/>
                <a:latin typeface="Times New Roman" panose="02020603050405020304" pitchFamily="18" charset="0"/>
                <a:ea typeface="Arial" panose="020B0604020202020204" pitchFamily="34" charset="0"/>
              </a:rPr>
              <a:t>Good </a:t>
            </a:r>
            <a:r>
              <a:rPr lang="en-US" sz="1800" b="1" dirty="0">
                <a:effectLst/>
                <a:latin typeface="Times New Roman" panose="02020603050405020304" pitchFamily="18" charset="0"/>
                <a:ea typeface="Arial" panose="020B0604020202020204" pitchFamily="34" charset="0"/>
              </a:rPr>
              <a:t>inventory management</a:t>
            </a:r>
            <a:r>
              <a:rPr lang="en-US" sz="1800" dirty="0">
                <a:effectLst/>
                <a:latin typeface="Times New Roman" panose="02020603050405020304" pitchFamily="18" charset="0"/>
                <a:ea typeface="Arial" panose="020B0604020202020204" pitchFamily="34" charset="0"/>
              </a:rPr>
              <a:t> plays a critical role in preventing waste. Employing </a:t>
            </a:r>
            <a:r>
              <a:rPr lang="en-US" sz="1800" b="1" dirty="0">
                <a:effectLst/>
                <a:latin typeface="Times New Roman" panose="02020603050405020304" pitchFamily="18" charset="0"/>
                <a:ea typeface="Arial" panose="020B0604020202020204" pitchFamily="34" charset="0"/>
              </a:rPr>
              <a:t>digital systems</a:t>
            </a:r>
            <a:r>
              <a:rPr lang="en-US" sz="1800" dirty="0">
                <a:effectLst/>
                <a:latin typeface="Times New Roman" panose="02020603050405020304" pitchFamily="18" charset="0"/>
                <a:ea typeface="Arial" panose="020B0604020202020204" pitchFamily="34" charset="0"/>
              </a:rPr>
              <a:t> helps track stock levels and reduce unnecessary ordering. Applying the </a:t>
            </a:r>
            <a:r>
              <a:rPr lang="en-US" sz="1800" b="1" dirty="0">
                <a:effectLst/>
                <a:latin typeface="Times New Roman" panose="02020603050405020304" pitchFamily="18" charset="0"/>
                <a:ea typeface="Arial" panose="020B0604020202020204" pitchFamily="34" charset="0"/>
              </a:rPr>
              <a:t>First-In, First-Out (FIFO)</a:t>
            </a:r>
            <a:r>
              <a:rPr lang="en-US" sz="1800" dirty="0">
                <a:effectLst/>
                <a:latin typeface="Times New Roman" panose="02020603050405020304" pitchFamily="18" charset="0"/>
                <a:ea typeface="Arial" panose="020B0604020202020204" pitchFamily="34" charset="0"/>
              </a:rPr>
              <a:t> method ensures older products are used before newer ones, limiting spoilage and food loss.</a:t>
            </a:r>
          </a:p>
          <a:p>
            <a:pPr algn="just">
              <a:spcAft>
                <a:spcPts val="200"/>
              </a:spcAft>
              <a:buNone/>
            </a:pPr>
            <a:r>
              <a:rPr lang="en-US" dirty="0">
                <a:latin typeface="Times New Roman" panose="02020603050405020304" pitchFamily="18" charset="0"/>
                <a:ea typeface="Arial" panose="020B0604020202020204" pitchFamily="34" charset="0"/>
              </a:rPr>
              <a:t>B</a:t>
            </a:r>
            <a:r>
              <a:rPr lang="en-US" sz="1800" dirty="0">
                <a:effectLst/>
                <a:latin typeface="Times New Roman" panose="02020603050405020304" pitchFamily="18" charset="0"/>
                <a:ea typeface="Arial" panose="020B0604020202020204" pitchFamily="34" charset="0"/>
              </a:rPr>
              <a:t>uilding a truly sustainable galley requires continuous </a:t>
            </a:r>
            <a:r>
              <a:rPr lang="en-US" sz="1800" b="1" dirty="0">
                <a:effectLst/>
                <a:latin typeface="Times New Roman" panose="02020603050405020304" pitchFamily="18" charset="0"/>
                <a:ea typeface="Arial" panose="020B0604020202020204" pitchFamily="34" charset="0"/>
              </a:rPr>
              <a:t>education and awareness</a:t>
            </a:r>
            <a:r>
              <a:rPr lang="en-US" sz="1800" dirty="0">
                <a:effectLst/>
                <a:latin typeface="Times New Roman" panose="02020603050405020304" pitchFamily="18" charset="0"/>
                <a:ea typeface="Arial" panose="020B0604020202020204" pitchFamily="34" charset="0"/>
              </a:rPr>
              <a:t>. All crew members should receive regular training on sustainability best practices, reinforced through </a:t>
            </a:r>
            <a:r>
              <a:rPr lang="en-US" sz="1800" b="1" dirty="0">
                <a:effectLst/>
                <a:latin typeface="Times New Roman" panose="02020603050405020304" pitchFamily="18" charset="0"/>
                <a:ea typeface="Arial" panose="020B0604020202020204" pitchFamily="34" charset="0"/>
              </a:rPr>
              <a:t>visible signage</a:t>
            </a:r>
            <a:r>
              <a:rPr lang="en-US" sz="1800" dirty="0">
                <a:effectLst/>
                <a:latin typeface="Times New Roman" panose="02020603050405020304" pitchFamily="18" charset="0"/>
                <a:ea typeface="Arial" panose="020B0604020202020204" pitchFamily="34" charset="0"/>
              </a:rPr>
              <a:t> that reminds them to conserve water, reduce energy use, and sort waste correctly. Designating a sustainability lead or "Galley Green Champion" can further support long-term cultural change. </a:t>
            </a: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31F47A6-7B8D-9671-4874-85C96F21F58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FACE1EE-B1D0-7018-DA7A-37C8618929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2241D4F-5697-E767-A253-6D9013B2B3C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8D195AF-9399-0C2D-F70E-947A87854E2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6315207-A74E-C643-C07A-85E1514F7D1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651F70D-70F3-F2D2-7026-9742B50D478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FF54A66-3AD6-21A4-D240-5CBC5063CF80}"/>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551119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BA1C3-3D80-34DD-18CE-13A96ED9732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FA5EFE8-74F2-838C-78C3-EEB311E221D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90ABB50-50A4-45CB-65AC-E88980496942}"/>
              </a:ext>
            </a:extLst>
          </p:cNvPr>
          <p:cNvSpPr>
            <a:spLocks noGrp="1"/>
          </p:cNvSpPr>
          <p:nvPr>
            <p:ph type="title"/>
          </p:nvPr>
        </p:nvSpPr>
        <p:spPr>
          <a:xfrm>
            <a:off x="211941" y="941880"/>
            <a:ext cx="8303409" cy="736507"/>
          </a:xfrm>
        </p:spPr>
        <p:txBody>
          <a:bodyPr>
            <a:noAutofit/>
          </a:bodyPr>
          <a:lstStyle/>
          <a:p>
            <a:pPr algn="ctr"/>
            <a:br>
              <a:rPr lang="en-US" sz="2400" dirty="0">
                <a:effectLst/>
                <a:latin typeface="Times New Roman" panose="02020603050405020304" pitchFamily="18" charset="0"/>
                <a:ea typeface="Arial" panose="020B0604020202020204" pitchFamily="34" charset="0"/>
              </a:rPr>
            </a:br>
            <a:r>
              <a:rPr lang="en-US" sz="2400" dirty="0">
                <a:effectLst/>
                <a:latin typeface="Times New Roman" panose="02020603050405020304" pitchFamily="18" charset="0"/>
                <a:ea typeface="Arial" panose="020B0604020202020204" pitchFamily="34" charset="0"/>
              </a:rPr>
              <a:t>ENHANCING SUSTAINABILITY, QUALITY &amp; EFFICIENCY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DCD8894-D65E-1366-DD15-67128CC5757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7DC500A-A701-FA24-799C-FC0EE7BD0F8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DAD9734-C770-F62A-E393-4000D6C5DF7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D8AC5B7-4593-77B8-56C2-C3204BBC2D04}"/>
              </a:ext>
            </a:extLst>
          </p:cNvPr>
          <p:cNvSpPr txBox="1"/>
          <p:nvPr/>
        </p:nvSpPr>
        <p:spPr>
          <a:xfrm>
            <a:off x="552450" y="1678387"/>
            <a:ext cx="7962900" cy="2385268"/>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Times New Roman" panose="02020603050405020304" pitchFamily="18" charset="0"/>
              </a:rPr>
              <a:t>Ensuring </a:t>
            </a:r>
            <a:r>
              <a:rPr lang="en-US" sz="1800" b="1" dirty="0">
                <a:effectLst/>
                <a:latin typeface="Times New Roman" panose="02020603050405020304" pitchFamily="18" charset="0"/>
                <a:ea typeface="Times New Roman" panose="02020603050405020304" pitchFamily="18" charset="0"/>
              </a:rPr>
              <a:t>sustainability</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quality</a:t>
            </a:r>
            <a:r>
              <a:rPr lang="en-US" sz="1800" dirty="0">
                <a:effectLst/>
                <a:latin typeface="Times New Roman" panose="02020603050405020304" pitchFamily="18" charset="0"/>
                <a:ea typeface="Times New Roman" panose="02020603050405020304" pitchFamily="18" charset="0"/>
              </a:rPr>
              <a:t>, and </a:t>
            </a:r>
            <a:r>
              <a:rPr lang="en-US" sz="1800" b="1" dirty="0">
                <a:effectLst/>
                <a:latin typeface="Times New Roman" panose="02020603050405020304" pitchFamily="18" charset="0"/>
                <a:ea typeface="Times New Roman" panose="02020603050405020304" pitchFamily="18" charset="0"/>
              </a:rPr>
              <a:t>efficiency</a:t>
            </a:r>
            <a:r>
              <a:rPr lang="en-US" sz="1800" dirty="0">
                <a:effectLst/>
                <a:latin typeface="Times New Roman" panose="02020603050405020304" pitchFamily="18" charset="0"/>
                <a:ea typeface="Times New Roman" panose="02020603050405020304" pitchFamily="18" charset="0"/>
              </a:rPr>
              <a:t> in cruise galley operations requires a coordinated approach that balances environmental responsibility, culinary excellence, and operational effectiveness. Each of these pillars supports the others and together form the foundation for a well-managed galley that meets both guest expectations and industry standards.</a:t>
            </a: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427E189-2C41-8A1B-5926-FF2AB1517194}"/>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C0516E0-25ED-A3CF-1A09-EB6652E6E1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B794B22-82A9-CF1E-D77F-68FF3FA863C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828423C-1B85-A78D-1B3B-6F3315A0CB9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724416B-F3D1-C840-1575-CBC1870B98E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7719666-CD51-29E7-A44E-B3C577120BD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1BD26D9-1D02-C1D4-3B79-47FBE153BBC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0E99585C-B23A-DB70-D35B-17ACC6A79CA3}"/>
              </a:ext>
            </a:extLst>
          </p:cNvPr>
          <p:cNvPicPr>
            <a:picLocks noChangeAspect="1"/>
          </p:cNvPicPr>
          <p:nvPr/>
        </p:nvPicPr>
        <p:blipFill>
          <a:blip r:embed="rId11"/>
          <a:stretch>
            <a:fillRect/>
          </a:stretch>
        </p:blipFill>
        <p:spPr>
          <a:xfrm>
            <a:off x="3633236" y="3429000"/>
            <a:ext cx="2143125" cy="2143125"/>
          </a:xfrm>
          <a:prstGeom prst="rect">
            <a:avLst/>
          </a:prstGeom>
        </p:spPr>
      </p:pic>
    </p:spTree>
    <p:extLst>
      <p:ext uri="{BB962C8B-B14F-4D97-AF65-F5344CB8AC3E}">
        <p14:creationId xmlns:p14="http://schemas.microsoft.com/office/powerpoint/2010/main" val="3074680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632D0-8460-934C-DCF3-B04ABBD56F5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659167A-D6CC-5ECD-5D52-F68319DBED3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5C04832-E1D5-DF4A-1778-052657436802}"/>
              </a:ext>
            </a:extLst>
          </p:cNvPr>
          <p:cNvSpPr>
            <a:spLocks noGrp="1"/>
          </p:cNvSpPr>
          <p:nvPr>
            <p:ph type="title"/>
          </p:nvPr>
        </p:nvSpPr>
        <p:spPr>
          <a:xfrm>
            <a:off x="211941" y="941880"/>
            <a:ext cx="8303409" cy="736507"/>
          </a:xfrm>
        </p:spPr>
        <p:txBody>
          <a:bodyPr>
            <a:noAutofit/>
          </a:bodyPr>
          <a:lstStyle/>
          <a:p>
            <a:pPr algn="ctr"/>
            <a:br>
              <a:rPr lang="en-US" sz="2400" dirty="0">
                <a:effectLst/>
                <a:latin typeface="Times New Roman" panose="02020603050405020304" pitchFamily="18" charset="0"/>
                <a:ea typeface="Arial" panose="020B0604020202020204" pitchFamily="34" charset="0"/>
              </a:rPr>
            </a:br>
            <a:r>
              <a:rPr lang="en-US" sz="2400" dirty="0">
                <a:effectLst/>
                <a:latin typeface="Times New Roman" panose="02020603050405020304" pitchFamily="18" charset="0"/>
                <a:ea typeface="Arial" panose="020B0604020202020204" pitchFamily="34" charset="0"/>
              </a:rPr>
              <a:t>ENHANCING SUSTAINABILITY, QUALITY &amp; EFFICIENCY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AB24E26-1087-2492-D216-167F0C847F6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10F9789-7BCF-B847-09B8-4AAB806DE67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938FB89-C0DF-05D2-5103-74C8FF9BEAF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0AF49DC-11A2-58AE-78F6-E211C0FCFA78}"/>
              </a:ext>
            </a:extLst>
          </p:cNvPr>
          <p:cNvSpPr txBox="1"/>
          <p:nvPr/>
        </p:nvSpPr>
        <p:spPr>
          <a:xfrm>
            <a:off x="552450" y="1678387"/>
            <a:ext cx="7962900" cy="3744615"/>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b="1" dirty="0">
                <a:latin typeface="Times New Roman" panose="02020603050405020304" pitchFamily="18" charset="0"/>
                <a:ea typeface="Arial" panose="020B0604020202020204" pitchFamily="34" charset="0"/>
              </a:rPr>
              <a:t>S</a:t>
            </a:r>
            <a:r>
              <a:rPr lang="en-US" sz="1800" b="1" dirty="0">
                <a:effectLst/>
                <a:latin typeface="Times New Roman" panose="02020603050405020304" pitchFamily="18" charset="0"/>
                <a:ea typeface="Times New Roman" panose="02020603050405020304" pitchFamily="18" charset="0"/>
              </a:rPr>
              <a:t>ustainability</a:t>
            </a:r>
            <a:r>
              <a:rPr lang="en-US" sz="1800" dirty="0">
                <a:effectLst/>
                <a:latin typeface="Times New Roman" panose="02020603050405020304" pitchFamily="18" charset="0"/>
                <a:ea typeface="Times New Roman" panose="02020603050405020304" pitchFamily="18" charset="0"/>
              </a:rPr>
              <a:t> in cruise galleys focuses on reducing the environmental footprint of food operations. This includes minimizing food waste through strategies like portion control, accurate menu forecasting, and the use of food scrap tracking systems. Sustainable sourcing is equally important—prioritizing locally sourced, seasonal ingredients and certified sustainable seafood not only supports environmental goals but can also improve freshness and flavor. Additionally, eco-friendly practices such as replacing single-use plastics with biodegradable alternatives and implementing comprehensive recycling and composting programs are essential. Energy and water efficiency can be achieved by using modern, energy-efficient kitchen appliances and installing water-saving fixtures, helping to reduce resource consumption while maintaining functionality.</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4805FA8-861D-3FF5-CBC1-4C2D31B356A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9B8CA02F-3650-3FA3-E6CF-A42C4306C4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EF078EB-EFA2-2F7B-A018-6A4C96C6CC3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85DED4C-01C7-7260-1CE5-EA075C9BCB2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1A8A92B-4189-639C-1476-C34F82E1D15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6D238BB-E3DE-D5B3-C6C9-89244DDA453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ED4F92A-3C89-6B3B-88B1-6F1DF119FEB0}"/>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668568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314C1-05D6-ACFE-20C4-D7C6A79E716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1A67855-9767-B493-FFBB-25D5A91080C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6F3D570-14E4-B1C9-AC4B-8C2DCC3D1A18}"/>
              </a:ext>
            </a:extLst>
          </p:cNvPr>
          <p:cNvSpPr>
            <a:spLocks noGrp="1"/>
          </p:cNvSpPr>
          <p:nvPr>
            <p:ph type="title"/>
          </p:nvPr>
        </p:nvSpPr>
        <p:spPr>
          <a:xfrm>
            <a:off x="211941" y="941880"/>
            <a:ext cx="8303409" cy="736507"/>
          </a:xfrm>
        </p:spPr>
        <p:txBody>
          <a:bodyPr>
            <a:noAutofit/>
          </a:bodyPr>
          <a:lstStyle/>
          <a:p>
            <a:pPr algn="ctr"/>
            <a:br>
              <a:rPr lang="en-US" sz="2400" dirty="0">
                <a:effectLst/>
                <a:latin typeface="Times New Roman" panose="02020603050405020304" pitchFamily="18" charset="0"/>
                <a:ea typeface="Arial" panose="020B0604020202020204" pitchFamily="34" charset="0"/>
              </a:rPr>
            </a:br>
            <a:r>
              <a:rPr lang="en-US" sz="2400" dirty="0">
                <a:effectLst/>
                <a:latin typeface="Times New Roman" panose="02020603050405020304" pitchFamily="18" charset="0"/>
                <a:ea typeface="Arial" panose="020B0604020202020204" pitchFamily="34" charset="0"/>
              </a:rPr>
              <a:t>ENHANCING SUSTAINABILITY, QUALITY &amp; EFFICIENCY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5392062-A183-FD60-1F19-B9AE0BC24A7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E6E315F-ECFA-F888-FD93-6FA26047F77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4BF1385-2CB9-4927-28B2-CFABD06FC2F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FF7F373-D013-2EC1-54BE-47E8A9AC1080}"/>
              </a:ext>
            </a:extLst>
          </p:cNvPr>
          <p:cNvSpPr txBox="1"/>
          <p:nvPr/>
        </p:nvSpPr>
        <p:spPr>
          <a:xfrm>
            <a:off x="552450" y="1678387"/>
            <a:ext cx="7962900" cy="3467616"/>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b="1" dirty="0">
                <a:effectLst/>
                <a:latin typeface="Times New Roman" panose="02020603050405020304" pitchFamily="18" charset="0"/>
                <a:ea typeface="Times New Roman" panose="02020603050405020304" pitchFamily="18" charset="0"/>
              </a:rPr>
              <a:t>Quality</a:t>
            </a:r>
            <a:r>
              <a:rPr lang="en-US" sz="1800" dirty="0">
                <a:effectLst/>
                <a:latin typeface="Times New Roman" panose="02020603050405020304" pitchFamily="18" charset="0"/>
                <a:ea typeface="Times New Roman" panose="02020603050405020304" pitchFamily="18" charset="0"/>
              </a:rPr>
              <a:t> in galley operations ensures that food safety, taste, and presentation meet or exceed guest expectations. This involves strict adherence to food safety protocols, including HACCP (Hazard Analysis Critical Control Point) guidelines, regular temperature checks, and cleanliness standards. A well-trained culinary team is critical, so ongoing training in hygiene and culinary skills is necessary. Cross-training staff also helps maintain consistent service during crew rotations. Quality control extends to ingredient selection as well; sourcing high-grade, traceable ingredients enhances both safety and taste. Lastly, incorporating guest feedback systems helps identify areas for improvement and ensures continuous alignment with passenger preferences.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0D8F19E-4047-0B48-9DFB-926F599F68E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5743DA3-D946-CC7C-E078-602AED2C2D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FC2C4FD-6963-1D4D-DB3C-691F969B30E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E6DBE59-F403-3CD4-7D22-A4ED5BC7FE5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F4734DD-2089-A1E1-DFD5-7C71C4238D8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9BD9C92-89A4-C062-1D5D-03DE31D519D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B231C42-2D73-8EF9-CA26-C925BB75052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E74D393B-B407-A9E3-504A-340127E87545}"/>
              </a:ext>
            </a:extLst>
          </p:cNvPr>
          <p:cNvPicPr>
            <a:picLocks noChangeAspect="1"/>
          </p:cNvPicPr>
          <p:nvPr/>
        </p:nvPicPr>
        <p:blipFill>
          <a:blip r:embed="rId11"/>
          <a:stretch>
            <a:fillRect/>
          </a:stretch>
        </p:blipFill>
        <p:spPr>
          <a:xfrm>
            <a:off x="3200618" y="4430929"/>
            <a:ext cx="2619375" cy="1743075"/>
          </a:xfrm>
          <a:prstGeom prst="rect">
            <a:avLst/>
          </a:prstGeom>
        </p:spPr>
      </p:pic>
    </p:spTree>
    <p:extLst>
      <p:ext uri="{BB962C8B-B14F-4D97-AF65-F5344CB8AC3E}">
        <p14:creationId xmlns:p14="http://schemas.microsoft.com/office/powerpoint/2010/main" val="1602849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Learning outcomes</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542925" y="1878559"/>
            <a:ext cx="7724775" cy="3241913"/>
          </a:xfrm>
          <a:prstGeom prst="rect">
            <a:avLst/>
          </a:prstGeom>
          <a:noFill/>
        </p:spPr>
        <p:txBody>
          <a:bodyPr wrap="square" rtlCol="0">
            <a:spAutoFit/>
          </a:bodyPr>
          <a:lstStyle/>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Explain the environmental and economic impacts of food waste and describe the role of culinary professionals in promoting sustainable food practices.</a:t>
            </a:r>
          </a:p>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Identify and apply creative techniques to repurpose leftover food items into new, appealing dishes that maintain quality, safety, and taste.</a:t>
            </a:r>
          </a:p>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Develop and test original recipes that utilize surplus or excess ingredients, demonstrating innovation and an understanding of flavor, texture, and nutrition.</a:t>
            </a:r>
          </a:p>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Implement portion control and meal planning strategies to reduce overproduction and minimize plate waste in kitchen operations.</a:t>
            </a:r>
          </a:p>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Evaluate and improve kitchen workflows and storage systems to prevent spoilage, cross-contamination, and unnecessary disposal of usable food.</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2789C-F1F3-97D1-F9C4-187424969F2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D7F0E3A-C2DA-97EB-2E3D-92A0BB2AD2A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5D54D22-B633-B9FD-4CDD-A46B89932973}"/>
              </a:ext>
            </a:extLst>
          </p:cNvPr>
          <p:cNvSpPr>
            <a:spLocks noGrp="1"/>
          </p:cNvSpPr>
          <p:nvPr>
            <p:ph type="title"/>
          </p:nvPr>
        </p:nvSpPr>
        <p:spPr>
          <a:xfrm>
            <a:off x="211941" y="941880"/>
            <a:ext cx="8303409" cy="736507"/>
          </a:xfrm>
        </p:spPr>
        <p:txBody>
          <a:bodyPr>
            <a:noAutofit/>
          </a:bodyPr>
          <a:lstStyle/>
          <a:p>
            <a:pPr algn="ctr"/>
            <a:br>
              <a:rPr lang="en-US" sz="2400" dirty="0">
                <a:effectLst/>
                <a:latin typeface="Times New Roman" panose="02020603050405020304" pitchFamily="18" charset="0"/>
                <a:ea typeface="Arial" panose="020B0604020202020204" pitchFamily="34" charset="0"/>
              </a:rPr>
            </a:br>
            <a:r>
              <a:rPr lang="en-US" sz="2400" dirty="0">
                <a:effectLst/>
                <a:latin typeface="Times New Roman" panose="02020603050405020304" pitchFamily="18" charset="0"/>
                <a:ea typeface="Arial" panose="020B0604020202020204" pitchFamily="34" charset="0"/>
              </a:rPr>
              <a:t>ENHANCING SUSTAINABILITY, QUALITY &amp; EFFICIENCY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0AC6B96-DB0C-3C0E-DEFC-C8113654691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FAF86F1-FDCF-6CA7-D650-FFC08DF58B5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5C9163A-5363-7185-9ED2-D399EE6D1F2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47B9DC3-D3E0-9C71-AE89-19DD2FEC0355}"/>
              </a:ext>
            </a:extLst>
          </p:cNvPr>
          <p:cNvSpPr txBox="1"/>
          <p:nvPr/>
        </p:nvSpPr>
        <p:spPr>
          <a:xfrm>
            <a:off x="552450" y="1678387"/>
            <a:ext cx="7962900" cy="3190617"/>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b="1" dirty="0">
                <a:effectLst/>
                <a:latin typeface="Times New Roman" panose="02020603050405020304" pitchFamily="18" charset="0"/>
                <a:ea typeface="Times New Roman" panose="02020603050405020304" pitchFamily="18" charset="0"/>
              </a:rPr>
              <a:t>Efficiency</a:t>
            </a:r>
            <a:r>
              <a:rPr lang="en-US" sz="1800" dirty="0">
                <a:effectLst/>
                <a:latin typeface="Times New Roman" panose="02020603050405020304" pitchFamily="18" charset="0"/>
                <a:ea typeface="Times New Roman" panose="02020603050405020304" pitchFamily="18" charset="0"/>
              </a:rPr>
              <a:t>, on the other hand, focuses on optimizing resources, time, and workflows to ensure smooth galley operations. Real-time inventory management tools can prevent overstocking and spoilage, while menu engineering helps streamline ingredient usage by designing dishes that share components. This reduces storage needs and simplifies preparation. Efficient kitchen layouts that follow lean principles and enable smooth workflows are essential, as they reduce unnecessary movement and save time. Technology plays a vital role as well, with smart cooking systems, automated dishwashers, and combi ovens improving consistency and reducing manual labor.   </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45190A9-DE65-142E-9847-1D0920812D53}"/>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8A7CED2-D09E-EA21-51F9-BEE3F89B41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E77FA65-B144-0F14-59BE-3D2A37C6596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26C9728-FE75-6EAC-F740-231C8417ACF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BC1D8D3-5EF8-4092-D00B-F6C275FEFD4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FF62D18-6844-4520-81F8-812AC805349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C230F5B-0C25-33C1-362B-F71E5154DD6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B7F0A852-70AF-4C84-1E6F-05C1AED835C1}"/>
              </a:ext>
            </a:extLst>
          </p:cNvPr>
          <p:cNvPicPr>
            <a:picLocks noChangeAspect="1"/>
          </p:cNvPicPr>
          <p:nvPr/>
        </p:nvPicPr>
        <p:blipFill>
          <a:blip r:embed="rId11"/>
          <a:stretch>
            <a:fillRect/>
          </a:stretch>
        </p:blipFill>
        <p:spPr>
          <a:xfrm>
            <a:off x="3200618" y="4096805"/>
            <a:ext cx="2638425" cy="1733550"/>
          </a:xfrm>
          <a:prstGeom prst="rect">
            <a:avLst/>
          </a:prstGeom>
        </p:spPr>
      </p:pic>
    </p:spTree>
    <p:extLst>
      <p:ext uri="{BB962C8B-B14F-4D97-AF65-F5344CB8AC3E}">
        <p14:creationId xmlns:p14="http://schemas.microsoft.com/office/powerpoint/2010/main" val="2077273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1D34C-033B-AD23-6D33-421BD6D83FF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3E21E6C-A76B-DB31-8250-B0E33ABE3BC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B6103C0-9090-EC05-0441-95618409ECD8}"/>
              </a:ext>
            </a:extLst>
          </p:cNvPr>
          <p:cNvSpPr>
            <a:spLocks noGrp="1"/>
          </p:cNvSpPr>
          <p:nvPr>
            <p:ph type="title"/>
          </p:nvPr>
        </p:nvSpPr>
        <p:spPr>
          <a:xfrm>
            <a:off x="211941" y="941880"/>
            <a:ext cx="8303409" cy="736507"/>
          </a:xfrm>
        </p:spPr>
        <p:txBody>
          <a:bodyPr>
            <a:noAutofit/>
          </a:bodyPr>
          <a:lstStyle/>
          <a:p>
            <a:pPr algn="ctr"/>
            <a:br>
              <a:rPr lang="en-US" sz="2400" dirty="0">
                <a:effectLst/>
                <a:latin typeface="Times New Roman" panose="02020603050405020304" pitchFamily="18" charset="0"/>
                <a:ea typeface="Arial" panose="020B0604020202020204" pitchFamily="34" charset="0"/>
              </a:rPr>
            </a:br>
            <a:r>
              <a:rPr lang="en-US" sz="2400" dirty="0">
                <a:effectLst/>
                <a:latin typeface="Times New Roman" panose="02020603050405020304" pitchFamily="18" charset="0"/>
                <a:ea typeface="Arial" panose="020B0604020202020204" pitchFamily="34" charset="0"/>
              </a:rPr>
              <a:t>STORAGE TIPS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7D0B04F-C290-D0DF-0509-4BCBAA43C08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AE3A83B-0C96-30AA-1526-7B01AA8747D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0ACDEC0-A1C8-F551-188B-234E882D160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020B5B2-F6B4-98B9-849B-FE56D5C7CE38}"/>
              </a:ext>
            </a:extLst>
          </p:cNvPr>
          <p:cNvSpPr txBox="1"/>
          <p:nvPr/>
        </p:nvSpPr>
        <p:spPr>
          <a:xfrm>
            <a:off x="552450" y="1678387"/>
            <a:ext cx="7962900" cy="4968027"/>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Properly store fruits and vegetables for </a:t>
            </a:r>
            <a:r>
              <a:rPr lang="en-US" sz="1800" dirty="0">
                <a:solidFill>
                  <a:srgbClr val="1B1B1B"/>
                </a:solidFill>
                <a:effectLst/>
                <a:latin typeface="Times New Roman" panose="02020603050405020304" pitchFamily="18" charset="0"/>
                <a:ea typeface="Times New Roman" panose="02020603050405020304" pitchFamily="18" charset="0"/>
              </a:rPr>
              <a:t>maximum freshness; they’ll taste better and last longer, helping you to eat more of them before they go bad.</a:t>
            </a:r>
          </a:p>
          <a:p>
            <a:pPr algn="just">
              <a:spcAft>
                <a:spcPts val="200"/>
              </a:spcAft>
              <a:buNone/>
            </a:pPr>
            <a:endParaRPr lang="en-US" sz="1800" dirty="0">
              <a:solidFill>
                <a:srgbClr val="1B1B1B"/>
              </a:solidFill>
              <a:effectLst/>
              <a:latin typeface="Times New Roman" panose="02020603050405020304" pitchFamily="18" charset="0"/>
              <a:ea typeface="Times New Roman" panose="02020603050405020304" pitchFamily="18" charset="0"/>
            </a:endParaRPr>
          </a:p>
          <a:p>
            <a:r>
              <a:rPr lang="en-US" dirty="0">
                <a:solidFill>
                  <a:srgbClr val="1B1B1B"/>
                </a:solidFill>
                <a:latin typeface="Times New Roman" panose="02020603050405020304" pitchFamily="18" charset="0"/>
              </a:rPr>
              <a:t>Most veggies, especially those that could wilt (such as leafy greens, carrots, cucumbers, and broccoli) should go in the high humidity drawer of the fridge.</a:t>
            </a:r>
          </a:p>
          <a:p>
            <a:endParaRPr lang="en-US" dirty="0">
              <a:solidFill>
                <a:srgbClr val="1B1B1B"/>
              </a:solidFill>
              <a:latin typeface="Times New Roman" panose="02020603050405020304" pitchFamily="18" charset="0"/>
            </a:endParaRPr>
          </a:p>
          <a:p>
            <a:r>
              <a:rPr lang="en-US" dirty="0">
                <a:solidFill>
                  <a:srgbClr val="1B1B1B"/>
                </a:solidFill>
                <a:latin typeface="Times New Roman" panose="02020603050405020304" pitchFamily="18" charset="0"/>
              </a:rPr>
              <a:t>Most fruits, as well as vegetables that tend to rot (such as mushrooms and peppers), should go in the low-humidity drawer of the fridge.</a:t>
            </a:r>
          </a:p>
          <a:p>
            <a:endParaRPr lang="en-US" dirty="0">
              <a:solidFill>
                <a:srgbClr val="1B1B1B"/>
              </a:solidFill>
              <a:latin typeface="Times New Roman" panose="02020603050405020304" pitchFamily="18" charset="0"/>
            </a:endParaRPr>
          </a:p>
          <a:p>
            <a:pPr algn="just">
              <a:spcAft>
                <a:spcPts val="300"/>
              </a:spcAft>
              <a:buNone/>
            </a:pPr>
            <a:r>
              <a:rPr lang="en-US" sz="1800" dirty="0">
                <a:solidFill>
                  <a:srgbClr val="1B1B1B"/>
                </a:solidFill>
                <a:effectLst/>
                <a:latin typeface="Times New Roman" panose="02020603050405020304" pitchFamily="18" charset="0"/>
                <a:ea typeface="Times New Roman" panose="02020603050405020304" pitchFamily="18" charset="0"/>
              </a:rPr>
              <a:t>Some fruits (such as bananas, apples, pears, stone fruits, and avocados) release ethylene gas as they ripen, making other nearby produce ripen, and potentially spoil, faster. Store these away from other produce.</a:t>
            </a:r>
          </a:p>
          <a:p>
            <a:pPr algn="just">
              <a:spcAft>
                <a:spcPts val="300"/>
              </a:spcAft>
              <a:buNone/>
            </a:pPr>
            <a:endParaRPr lang="en-US" sz="1800" dirty="0">
              <a:effectLst/>
              <a:latin typeface="Times New Roman" panose="02020603050405020304" pitchFamily="18" charset="0"/>
              <a:ea typeface="Arial" panose="020B0604020202020204" pitchFamily="34" charset="0"/>
            </a:endParaRPr>
          </a:p>
          <a:p>
            <a:pPr algn="just">
              <a:spcAft>
                <a:spcPts val="300"/>
              </a:spcAft>
              <a:buNone/>
            </a:pPr>
            <a:r>
              <a:rPr lang="en-US" sz="1800" dirty="0">
                <a:solidFill>
                  <a:srgbClr val="1B1B1B"/>
                </a:solidFill>
                <a:effectLst/>
                <a:latin typeface="Times New Roman" panose="02020603050405020304" pitchFamily="18" charset="0"/>
                <a:ea typeface="Times New Roman" panose="02020603050405020304" pitchFamily="18" charset="0"/>
              </a:rPr>
              <a:t>Wait to wash berries, cherries, and grapes until you’re ready to eat them to prevent mold.</a:t>
            </a:r>
            <a:endParaRPr lang="en-US" sz="1800" dirty="0">
              <a:effectLst/>
              <a:latin typeface="Times New Roman" panose="02020603050405020304" pitchFamily="18" charset="0"/>
              <a:ea typeface="Arial" panose="020B0604020202020204" pitchFamily="34" charset="0"/>
            </a:endParaRPr>
          </a:p>
          <a:p>
            <a:endParaRPr lang="en-US" dirty="0">
              <a:solidFill>
                <a:srgbClr val="1B1B1B"/>
              </a:solidFill>
              <a:latin typeface="Times New Roman" panose="02020603050405020304" pitchFamily="18"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835D500-EDC2-4CAC-7278-AC9EF9E5BFC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699B7D6-5774-6323-796F-E53C8ACEF9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E4EAFD2-B795-533B-3FE5-3ED77AD752F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547136A-698E-34E5-C283-547B1635DF5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8854537-BA30-76B6-95BB-A8BC2DA0399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4B74E64-15D9-30EF-4432-24FE0DFC883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26BCEF9-604A-4B42-AA20-5AE156569D61}"/>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334024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B0532-B7A6-CE1B-2B49-843EC9EB02F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F58E3A9-3D42-234C-4D45-96E0D40F0F2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A0D8524-89AE-CBF0-D662-0D2599956B51}"/>
              </a:ext>
            </a:extLst>
          </p:cNvPr>
          <p:cNvSpPr>
            <a:spLocks noGrp="1"/>
          </p:cNvSpPr>
          <p:nvPr>
            <p:ph type="title"/>
          </p:nvPr>
        </p:nvSpPr>
        <p:spPr>
          <a:xfrm>
            <a:off x="211941" y="941880"/>
            <a:ext cx="8303409" cy="736507"/>
          </a:xfrm>
        </p:spPr>
        <p:txBody>
          <a:bodyPr>
            <a:noAutofit/>
          </a:bodyPr>
          <a:lstStyle/>
          <a:p>
            <a:pPr algn="ctr"/>
            <a:br>
              <a:rPr lang="en-US" sz="2400" dirty="0">
                <a:effectLst/>
                <a:latin typeface="Times New Roman" panose="02020603050405020304" pitchFamily="18" charset="0"/>
                <a:ea typeface="Arial" panose="020B0604020202020204" pitchFamily="34" charset="0"/>
              </a:rPr>
            </a:br>
            <a:r>
              <a:rPr lang="en-US" sz="2400" dirty="0">
                <a:effectLst/>
                <a:latin typeface="Times New Roman" panose="02020603050405020304" pitchFamily="18" charset="0"/>
                <a:ea typeface="Arial" panose="020B0604020202020204" pitchFamily="34" charset="0"/>
              </a:rPr>
              <a:t>STORAGE TIPS</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8663814-361C-AE72-37B5-3C8F4FFF687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8F29BC9-91A3-DB74-AC73-00EC56D4D45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04CD4FA-591E-4CF7-91B4-08F611CFEBF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59A7AD5-0C20-36E2-D981-36918F5E1D5A}"/>
              </a:ext>
            </a:extLst>
          </p:cNvPr>
          <p:cNvSpPr txBox="1"/>
          <p:nvPr/>
        </p:nvSpPr>
        <p:spPr>
          <a:xfrm>
            <a:off x="590550" y="1702241"/>
            <a:ext cx="7962900" cy="2398092"/>
          </a:xfrm>
          <a:prstGeom prst="rect">
            <a:avLst/>
          </a:prstGeom>
          <a:noFill/>
        </p:spPr>
        <p:txBody>
          <a:bodyPr wrap="square" rtlCol="0">
            <a:spAutoFit/>
          </a:bodyPr>
          <a:lstStyle/>
          <a:p>
            <a:pPr marL="342900" lvl="0" indent="-342900" algn="l">
              <a:spcAft>
                <a:spcPts val="300"/>
              </a:spcAft>
              <a:buSzPts val="1000"/>
              <a:buFont typeface="Symbol" panose="05050102010706020507" pitchFamily="18" charset="2"/>
              <a:buChar char=""/>
              <a:tabLst>
                <a:tab pos="457200" algn="l"/>
              </a:tabLst>
            </a:pPr>
            <a:r>
              <a:rPr lang="en-US" sz="1800" dirty="0">
                <a:solidFill>
                  <a:srgbClr val="1B1B1B"/>
                </a:solidFill>
                <a:effectLst/>
                <a:latin typeface="Times New Roman" panose="02020603050405020304" pitchFamily="18" charset="0"/>
                <a:ea typeface="Times New Roman" panose="02020603050405020304" pitchFamily="18" charset="0"/>
              </a:rPr>
              <a:t>Store grains in airtight containers and label containers with contents and the dates.</a:t>
            </a:r>
            <a:endParaRPr lang="en-US" sz="1800" dirty="0">
              <a:solidFill>
                <a:srgbClr val="1B1B1B"/>
              </a:solidFill>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solidFill>
                  <a:srgbClr val="1B1B1B"/>
                </a:solidFill>
                <a:effectLst/>
                <a:latin typeface="Times New Roman" panose="02020603050405020304" pitchFamily="18" charset="0"/>
                <a:ea typeface="Times New Roman" panose="02020603050405020304" pitchFamily="18" charset="0"/>
              </a:rPr>
              <a:t>Befriend your freezer and visit it often. Freeze food such as bread, sliced fruit, meat, or leftovers that you know won’t be eaten in time. Label with the contents and dates.</a:t>
            </a:r>
          </a:p>
          <a:p>
            <a:pPr marL="342900" lvl="0" indent="-342900" algn="l">
              <a:spcAft>
                <a:spcPts val="200"/>
              </a:spcAft>
              <a:buSzPts val="1000"/>
              <a:buFont typeface="Symbol" panose="05050102010706020507" pitchFamily="18" charset="2"/>
              <a:buChar char=""/>
              <a:tabLst>
                <a:tab pos="457200" algn="l"/>
              </a:tabLst>
            </a:pPr>
            <a:endParaRPr lang="en-US" sz="1800" dirty="0">
              <a:solidFill>
                <a:srgbClr val="1B1B1B"/>
              </a:solidFill>
              <a:effectLst/>
              <a:latin typeface="Times New Roman" panose="02020603050405020304" pitchFamily="18" charset="0"/>
              <a:ea typeface="Arial" panose="020B0604020202020204" pitchFamily="34" charset="0"/>
            </a:endParaRPr>
          </a:p>
          <a:p>
            <a:endParaRPr lang="en-US" dirty="0">
              <a:solidFill>
                <a:srgbClr val="1B1B1B"/>
              </a:solidFill>
              <a:latin typeface="Times New Roman" panose="02020603050405020304" pitchFamily="18"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CD3EAA72-2117-677C-BBB0-3A524E5A24C7}"/>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07F6AC2-FBEB-61E4-0F90-F5421488582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0484BAC-5058-8A91-6A63-CED0E0CF8E5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DCCC3A8-C6B2-AC2C-55CB-C96363C2417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094340F-333D-67E4-03B3-52188DA74E0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51335C8F-70D6-378C-C228-6FECEB4859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9F5EEFE-ED74-DA56-28CB-65D6752C8E36}"/>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287FCDC7-6EF2-D094-321B-B986EFD970E0}"/>
              </a:ext>
            </a:extLst>
          </p:cNvPr>
          <p:cNvPicPr>
            <a:picLocks noChangeAspect="1"/>
          </p:cNvPicPr>
          <p:nvPr/>
        </p:nvPicPr>
        <p:blipFill>
          <a:blip r:embed="rId11"/>
          <a:stretch>
            <a:fillRect/>
          </a:stretch>
        </p:blipFill>
        <p:spPr>
          <a:xfrm>
            <a:off x="2494999" y="3375915"/>
            <a:ext cx="4448726" cy="2671738"/>
          </a:xfrm>
          <a:prstGeom prst="rect">
            <a:avLst/>
          </a:prstGeom>
        </p:spPr>
      </p:pic>
    </p:spTree>
    <p:extLst>
      <p:ext uri="{BB962C8B-B14F-4D97-AF65-F5344CB8AC3E}">
        <p14:creationId xmlns:p14="http://schemas.microsoft.com/office/powerpoint/2010/main" val="4083299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A4956-2856-BF5F-107D-85D1DC21AF8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EEE2EF4-A1DA-B81C-3371-DC197AD51BF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20CFC4F-B223-A8DD-277C-348BD4DB9BC0}"/>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CREATIVE USE OF LEFTOVERS TO REDUCE FOOD WASTE</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9ACDE81-1F5F-21D9-B035-FF48738F1BA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2093E37-D030-54DA-6EF7-A788038D489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1230ADC-34D1-48D8-8AB4-3A06BB67045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93E57CD-BB23-925D-045E-F06FCD67AF68}"/>
              </a:ext>
            </a:extLst>
          </p:cNvPr>
          <p:cNvSpPr txBox="1"/>
          <p:nvPr/>
        </p:nvSpPr>
        <p:spPr>
          <a:xfrm>
            <a:off x="552450" y="1678387"/>
            <a:ext cx="7962900" cy="2700739"/>
          </a:xfrm>
          <a:prstGeom prst="rect">
            <a:avLst/>
          </a:prstGeom>
          <a:noFill/>
        </p:spPr>
        <p:txBody>
          <a:bodyPr wrap="square" rtlCol="0">
            <a:spAutoFit/>
          </a:bodyPr>
          <a:lstStyle/>
          <a:p>
            <a:pPr marL="342900" lvl="0" indent="-342900" algn="l">
              <a:spcAft>
                <a:spcPts val="3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creative use of leftovers is extremely important</a:t>
            </a:r>
            <a:r>
              <a:rPr lang="en-US" sz="1800" dirty="0">
                <a:effectLst/>
                <a:latin typeface="Times New Roman" panose="02020603050405020304" pitchFamily="18" charset="0"/>
                <a:ea typeface="Times New Roman" panose="02020603050405020304" pitchFamily="18" charset="0"/>
              </a:rPr>
              <a:t> in cruise galley operations for several key reasons, including sustainability, cost efficiency, menu variety, and operational effectiveness. On a cruise ship, where resources are finite and storage space is limited, minimizing food waste is not just beneficial—it’s essential. Reusing safe, unused food items helps reduce the environmental footprint of galley operations. </a:t>
            </a:r>
          </a:p>
          <a:p>
            <a:pPr lvl="0" algn="l">
              <a:spcAft>
                <a:spcPts val="300"/>
              </a:spcAft>
              <a:buSzPts val="1000"/>
              <a:tabLst>
                <a:tab pos="457200" algn="l"/>
              </a:tabLst>
            </a:pPr>
            <a:endParaRPr lang="en-US" dirty="0">
              <a:solidFill>
                <a:srgbClr val="1B1B1B"/>
              </a:solidFill>
              <a:latin typeface="Times New Roman" panose="02020603050405020304" pitchFamily="18" charset="0"/>
            </a:endParaRPr>
          </a:p>
          <a:p>
            <a:pPr lvl="0" algn="l">
              <a:spcAft>
                <a:spcPts val="300"/>
              </a:spcAft>
              <a:buSzPts val="1000"/>
              <a:tabLst>
                <a:tab pos="457200" algn="l"/>
              </a:tabLst>
            </a:pPr>
            <a:endParaRPr lang="en-US" dirty="0">
              <a:solidFill>
                <a:srgbClr val="1B1B1B"/>
              </a:solidFill>
              <a:latin typeface="Times New Roman" panose="02020603050405020304" pitchFamily="18"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46304F1-96D8-DC01-C505-33E46D87D87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E2734942-BFD4-EA3C-9E90-9EB47FA7D4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06D2292-6D61-6F6A-ADD2-BFAC46937EC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77BECCC-F21B-5A42-F903-E7995B7E1C2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7B45429-0320-9CE9-0595-B29C2570367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B34ACF7-76AD-5298-DDC0-F43FE2DBE40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F5B8571-0309-A9DF-0231-48ED4E7A495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0FCE9915-9AA2-4164-4BA1-8CCCC787643C}"/>
              </a:ext>
            </a:extLst>
          </p:cNvPr>
          <p:cNvPicPr>
            <a:picLocks noChangeAspect="1"/>
          </p:cNvPicPr>
          <p:nvPr/>
        </p:nvPicPr>
        <p:blipFill>
          <a:blip r:embed="rId11"/>
          <a:stretch>
            <a:fillRect/>
          </a:stretch>
        </p:blipFill>
        <p:spPr>
          <a:xfrm>
            <a:off x="2572247" y="3680239"/>
            <a:ext cx="4160600" cy="1921556"/>
          </a:xfrm>
          <a:prstGeom prst="rect">
            <a:avLst/>
          </a:prstGeom>
        </p:spPr>
      </p:pic>
    </p:spTree>
    <p:extLst>
      <p:ext uri="{BB962C8B-B14F-4D97-AF65-F5344CB8AC3E}">
        <p14:creationId xmlns:p14="http://schemas.microsoft.com/office/powerpoint/2010/main" val="996329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C9B72-2F51-E829-C429-6C9B45577CCD}"/>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75C88EF-CB29-8302-CD59-010CBA5FE62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C19F0D5-CBFC-76DE-F3A7-15427B4B11C1}"/>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CREATIVE USE OF LEFTOVERS TO REDUCE FOOD WASTE</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A1FF2CC-B780-C65B-9E50-A77671791B1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4C6248A-7EB7-9BB6-371B-810792027FF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E510A3D-7191-75C4-5E8C-CD854708075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94821B3-215F-6FB1-5443-A40C5C2666AB}"/>
              </a:ext>
            </a:extLst>
          </p:cNvPr>
          <p:cNvSpPr txBox="1"/>
          <p:nvPr/>
        </p:nvSpPr>
        <p:spPr>
          <a:xfrm>
            <a:off x="552450" y="1678387"/>
            <a:ext cx="7962900" cy="2082621"/>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From a financial perspective, creatively repurposing leftovers leads to significant cost savings. Every food item that is reused instead of discarded represents money saved. This approach helps control food costs while maintaining the variety and appeal of the menu. For cruise lines operating on tight margins, the ability to stretch the value of each ingredient without compromising quality is a major advantage.</a:t>
            </a: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D59C490-5E05-94C3-F6FD-CCA95B20938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9B94161-011D-267F-61C1-88ECEEAAB0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F1B8635-7D08-B7E2-77AF-58C78728D8E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EDE7C45-5A76-5CBF-4420-73DD7662217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9373095-4B00-8605-5F13-97E953FB4B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6346508-D0CA-4C04-4D44-8E9B0B05273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A3518DE-3BA9-E16B-0489-14948982A99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0DC92C00-0417-EA83-DAC4-55578975100C}"/>
              </a:ext>
            </a:extLst>
          </p:cNvPr>
          <p:cNvPicPr>
            <a:picLocks noChangeAspect="1"/>
          </p:cNvPicPr>
          <p:nvPr/>
        </p:nvPicPr>
        <p:blipFill>
          <a:blip r:embed="rId11"/>
          <a:stretch>
            <a:fillRect/>
          </a:stretch>
        </p:blipFill>
        <p:spPr>
          <a:xfrm>
            <a:off x="1047417" y="3425952"/>
            <a:ext cx="2143125" cy="2143125"/>
          </a:xfrm>
          <a:prstGeom prst="rect">
            <a:avLst/>
          </a:prstGeom>
        </p:spPr>
      </p:pic>
      <p:pic>
        <p:nvPicPr>
          <p:cNvPr id="6" name="Picture 5">
            <a:extLst>
              <a:ext uri="{FF2B5EF4-FFF2-40B4-BE49-F238E27FC236}">
                <a16:creationId xmlns:a16="http://schemas.microsoft.com/office/drawing/2014/main" id="{44D41B95-06D1-F455-41E2-DB1743603059}"/>
              </a:ext>
            </a:extLst>
          </p:cNvPr>
          <p:cNvPicPr>
            <a:picLocks noChangeAspect="1"/>
          </p:cNvPicPr>
          <p:nvPr/>
        </p:nvPicPr>
        <p:blipFill>
          <a:blip r:embed="rId12"/>
          <a:stretch>
            <a:fillRect/>
          </a:stretch>
        </p:blipFill>
        <p:spPr>
          <a:xfrm>
            <a:off x="4419600" y="3187826"/>
            <a:ext cx="2876550" cy="2619375"/>
          </a:xfrm>
          <a:prstGeom prst="rect">
            <a:avLst/>
          </a:prstGeom>
        </p:spPr>
      </p:pic>
    </p:spTree>
    <p:extLst>
      <p:ext uri="{BB962C8B-B14F-4D97-AF65-F5344CB8AC3E}">
        <p14:creationId xmlns:p14="http://schemas.microsoft.com/office/powerpoint/2010/main" val="1463530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2D545-22F5-9DB8-EE51-70B9DFAFC41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93A3757-1C8D-B3E2-06EC-A46B295099E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1EDB3F5-DAFF-6BD5-C446-4F338F575BDE}"/>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CREATIVE USE OF LEFTOVERS TO REDUCE FOOD WASTE</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7812AE2-105F-8E02-1A99-B0D29E3C25A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82F7626-9982-6F27-B492-4F23C74F1A41}"/>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EBD2FA0-89B6-D162-A46B-AAF8EE0B5F3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98C867C-27E1-F6A2-CF6E-53E58FEBC30A}"/>
              </a:ext>
            </a:extLst>
          </p:cNvPr>
          <p:cNvSpPr txBox="1"/>
          <p:nvPr/>
        </p:nvSpPr>
        <p:spPr>
          <a:xfrm>
            <a:off x="552450" y="1678387"/>
            <a:ext cx="7962900" cy="2056973"/>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Creative use of leftovers also enhances menu variety and encourages culinary innovation. Instead of viewing leftovers as waste, chefs can use them as opportunities to craft new dishes—like turning grilled chicken into flavorful wraps or salads, or converting surplus rice into fried rice or rice pudding. These “Chef’s Specials” or daily features not only reduce waste but also add interest to the dining experience for guests, who often appreciate new and inventive meals.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CC315C05-984B-6BB4-C702-099C64DFB70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089BC074-4125-1B1E-C30D-F43AB9FE2E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7A366BE-9E6B-7EBF-3B67-85E6E0FBB55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B9E5C5C-2254-236A-73C1-2ECD7264210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925F19B-EB4C-261C-617D-A4B5A3F51A4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CDB50B5-8028-0E81-F336-BA935FC4D8E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F93DCDB-BFCD-2B43-A8C9-80421444295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3D0C986-E718-9C6D-AE69-FE3F61356FC5}"/>
              </a:ext>
            </a:extLst>
          </p:cNvPr>
          <p:cNvPicPr>
            <a:picLocks noChangeAspect="1"/>
          </p:cNvPicPr>
          <p:nvPr/>
        </p:nvPicPr>
        <p:blipFill>
          <a:blip r:embed="rId11"/>
          <a:stretch>
            <a:fillRect/>
          </a:stretch>
        </p:blipFill>
        <p:spPr>
          <a:xfrm>
            <a:off x="3098495" y="3826927"/>
            <a:ext cx="2857500" cy="1600200"/>
          </a:xfrm>
          <a:prstGeom prst="rect">
            <a:avLst/>
          </a:prstGeom>
        </p:spPr>
      </p:pic>
    </p:spTree>
    <p:extLst>
      <p:ext uri="{BB962C8B-B14F-4D97-AF65-F5344CB8AC3E}">
        <p14:creationId xmlns:p14="http://schemas.microsoft.com/office/powerpoint/2010/main" val="2384701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5966E-B1DB-789E-FB8C-D6FD8D59287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E4C6BF4-6C3F-DD51-C5D8-B7BB9FF03BA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7D2A5BE-D870-D1FC-DFC1-65A463D710FE}"/>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CREATIVE USE OF LEFTOVERS TO REDUCE FOOD WASTE</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0D03E2F-A25F-21EE-1F93-97FC9BA29A7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FFE5FA1-953C-EAD9-7463-95FBF435867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2961A28-9F7F-BB16-9564-FC6043B7159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D0F0DCA-E12C-0A98-4FC8-67563B7E53BA}"/>
              </a:ext>
            </a:extLst>
          </p:cNvPr>
          <p:cNvSpPr txBox="1"/>
          <p:nvPr/>
        </p:nvSpPr>
        <p:spPr>
          <a:xfrm>
            <a:off x="552450" y="1678387"/>
            <a:ext cx="7962900" cy="3467616"/>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Moreover, reusing leftovers supports better inventory management and space efficiency. On a cruise ship, where kitchen storage is often tight, using available ingredients before introducing new stock helps manage space and reduces pressure on cold and dry storage areas. This ensures smoother kitchen operations and avoids unnecessary overstocking or spoilage.</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en-US" sz="1800" dirty="0">
                <a:effectLst/>
                <a:latin typeface="Times New Roman" panose="02020603050405020304" pitchFamily="18" charset="0"/>
                <a:ea typeface="Times New Roman" panose="02020603050405020304" pitchFamily="18" charset="0"/>
              </a:rPr>
              <a:t>However, while creativity in using leftovers is encouraged, food safety must remain the top priority. Only food that has been properly stored, handled, and is still within safe consumption timelines should be reused. Adhering to HACCP (Hazard Analysis and Critical Control Points) guidelines is essential to prevent foodborne illnesses and ensure guest safety. All reused food must be reheated, cooled, and served according to strict safety standards.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5006729-7D3C-AFE0-91AA-89979C2C8F90}"/>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6D9EAF7-561E-5290-287F-94AC01D5AD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BA147E5-E190-1775-D3E5-3CF21DC1C5F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D425E58-595F-EF53-3B0E-69828E9CBB2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293300B-5706-A49B-020F-1FEEFDC75B6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CF8B4CC-F3A6-62C7-85EE-8EDB9B9AA2D5}"/>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1077220-3764-A8B0-BAA2-AD72A78D574F}"/>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0539274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CAA51-B027-DA79-3627-306DDC62E75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6B9C0BD-7498-594E-0A58-EFDA851C422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B2C05B3-7A33-9B46-6D67-FABAEE47533D}"/>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CREATIVE USE OF LEFTOVERS TO REDUCE FOOD WASTE</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7BA9162-E4C4-0B63-3758-4A1687C8006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8CE4401-63CE-8DFB-3740-556465867FC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89F7CA4-2D5C-4BEA-F9A8-A3AE5856A32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0ACBE4A-2835-0583-2653-7EFB6E733C57}"/>
              </a:ext>
            </a:extLst>
          </p:cNvPr>
          <p:cNvSpPr txBox="1"/>
          <p:nvPr/>
        </p:nvSpPr>
        <p:spPr>
          <a:xfrm>
            <a:off x="552450" y="1678387"/>
            <a:ext cx="7962900" cy="1502976"/>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In summary, the creative use of leftovers is a smart, sustainable, and efficient practice in cruise galley operations. When done safely, it not only minimizes waste and lowers costs but also inspires innovation and enhances guest satisfaction through fresh, inventive menu offerings.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36A72F38-EC5A-1B8E-76F7-CE5650D24DA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493625EF-55C6-57AA-EB23-A4FB361726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4A9FBB4-B4DC-ACE8-102E-CBEFCDCF765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934247D-20EA-A0D3-83B8-EEDBF389337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F2033E4-B659-3ABE-AF39-6BEC3043D03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8371EAE-FB9C-323C-36BC-A1A1D4BCDBC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D952415-0D8D-7838-CFDF-A8E363F4C19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48CE453-C4E4-24DB-5CFF-16B3C57CCD37}"/>
              </a:ext>
            </a:extLst>
          </p:cNvPr>
          <p:cNvPicPr>
            <a:picLocks noChangeAspect="1"/>
          </p:cNvPicPr>
          <p:nvPr/>
        </p:nvPicPr>
        <p:blipFill>
          <a:blip r:embed="rId11"/>
          <a:stretch>
            <a:fillRect/>
          </a:stretch>
        </p:blipFill>
        <p:spPr>
          <a:xfrm>
            <a:off x="3237558" y="2970209"/>
            <a:ext cx="2515542" cy="2849566"/>
          </a:xfrm>
          <a:prstGeom prst="rect">
            <a:avLst/>
          </a:prstGeom>
        </p:spPr>
      </p:pic>
    </p:spTree>
    <p:extLst>
      <p:ext uri="{BB962C8B-B14F-4D97-AF65-F5344CB8AC3E}">
        <p14:creationId xmlns:p14="http://schemas.microsoft.com/office/powerpoint/2010/main" val="3399709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CDE94-4203-3FD8-44AD-CC224F16C96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7FE9603-6FF0-58EB-12CB-340C8D311ED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AB34ED7-19F9-4CDB-8238-1284706616BF}"/>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CREATIVE USE OF LEFTOVERS TO REDUCE FOOD WASTE</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264CF3-C6BF-7F1C-A619-95A4C6E42DA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AA168D9-A660-66F9-6B51-0A307958FFE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9FD6732-4169-BEBA-2026-53897A66FF9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750D4A67-58ED-41BA-FE81-4CE3B6EA2B8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E73277C-C18A-97CC-331F-F99A72445F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C1A9EE9-9BC3-9BBD-EA6D-3179D492B7B2}"/>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56C3D5A-D89C-5BA3-8FDD-2FF543D2DBC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069ADE9-35E3-13C9-2E49-240CBC7C756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D543831-ED9A-DE4C-334B-A41E7AA6BA0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90073ED-EAB0-1F6C-431E-E91A160BE320}"/>
              </a:ext>
            </a:extLst>
          </p:cNvPr>
          <p:cNvPicPr>
            <a:picLocks noChangeAspect="1"/>
          </p:cNvPicPr>
          <p:nvPr/>
        </p:nvPicPr>
        <p:blipFill>
          <a:blip r:embed="rId10"/>
          <a:stretch>
            <a:fillRect/>
          </a:stretch>
        </p:blipFill>
        <p:spPr>
          <a:xfrm>
            <a:off x="7704595" y="0"/>
            <a:ext cx="1227464" cy="1224789"/>
          </a:xfrm>
          <a:prstGeom prst="rect">
            <a:avLst/>
          </a:prstGeom>
        </p:spPr>
      </p:pic>
      <p:graphicFrame>
        <p:nvGraphicFramePr>
          <p:cNvPr id="5" name="Diagram 4">
            <a:extLst>
              <a:ext uri="{FF2B5EF4-FFF2-40B4-BE49-F238E27FC236}">
                <a16:creationId xmlns:a16="http://schemas.microsoft.com/office/drawing/2014/main" id="{3E652A0C-E12C-B095-0624-72BCCD64DA01}"/>
              </a:ext>
            </a:extLst>
          </p:cNvPr>
          <p:cNvGraphicFramePr/>
          <p:nvPr/>
        </p:nvGraphicFramePr>
        <p:xfrm>
          <a:off x="2405062" y="2152650"/>
          <a:ext cx="4333875" cy="25527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006060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E6BEC-CD8E-B6B2-6EC6-D572A349925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FADAD39-6FA8-29D5-D6BC-F05F4080469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2823D64-1B8A-355D-8892-0E4CCB2D35A8}"/>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CREATIVE USE OF LEFTOVERS TO REDUCE FOOD WASTE</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D496602-F781-BE6A-F75D-FED20CCDD0C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B1186D0-A303-4F38-45E9-45A54C260F3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C6B1DF9-DF4D-09F1-8466-A34DFBE62D5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274877E-33E6-EC55-1B94-620A2EB898D5}"/>
              </a:ext>
            </a:extLst>
          </p:cNvPr>
          <p:cNvSpPr txBox="1"/>
          <p:nvPr/>
        </p:nvSpPr>
        <p:spPr>
          <a:xfrm>
            <a:off x="552450" y="1678387"/>
            <a:ext cx="7962900" cy="3441968"/>
          </a:xfrm>
          <a:prstGeom prst="rect">
            <a:avLst/>
          </a:prstGeom>
          <a:noFill/>
        </p:spPr>
        <p:txBody>
          <a:bodyPr wrap="square" rtlCol="0">
            <a:spAutoFit/>
          </a:bodyPr>
          <a:lstStyle/>
          <a:p>
            <a:pPr algn="just">
              <a:spcAft>
                <a:spcPts val="200"/>
              </a:spcAft>
              <a:buNone/>
            </a:pPr>
            <a:r>
              <a:rPr lang="en-US" sz="1800" b="1" dirty="0">
                <a:effectLst/>
                <a:latin typeface="Times New Roman" panose="02020603050405020304" pitchFamily="18" charset="0"/>
                <a:ea typeface="Times New Roman" panose="02020603050405020304" pitchFamily="18" charset="0"/>
              </a:rPr>
              <a:t>Planning ahead</a:t>
            </a:r>
            <a:r>
              <a:rPr lang="en-US" sz="1800" dirty="0">
                <a:effectLst/>
                <a:latin typeface="Times New Roman" panose="02020603050405020304" pitchFamily="18" charset="0"/>
                <a:ea typeface="Times New Roman" panose="02020603050405020304" pitchFamily="18" charset="0"/>
              </a:rPr>
              <a:t> when cooking is one of the most effective strategies for making the most out of your meals and minimizing food waste. By intentionally preparing slightly larger portions than you might need for a single meal, you create opportunities to repurpose leftovers in creative and time-saving ways. This approach not only streamlines your meal planning for the week but also helps reduce the stress of cooking from scratch every day. For example, if you’re roasting chicken for dinner, consider making extra pieces with the idea of using the leftovers in a chicken wrap or salad the next day. Similarly, cooking a double batch of grains like quinoa or couscous means you can later use them in grain bowls, stuffed peppers, or side dishes without additional prep. Thinking ahead transforms leftovers from an afterthought into an intentional and valuable part of your meal plan.</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976EF76-9288-136C-AAD0-B0A3FE12496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CF12C88-A130-8D43-746D-B5BA05AAB1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D91D541-190D-4207-86D8-265356A74EE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CF23E17-E55A-187D-DC86-54A0E602065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495EA9E-E54D-7BA4-67EF-96DC2DDA2E7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7B0740A-337D-1392-6EA2-7C6D31F7B42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A9A1C36-2383-F2C2-02B2-5523F9E10AEE}"/>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30518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8939D-8EB6-50C0-EA30-7402D855B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E1CDF-0889-13FF-8782-E312E902EC8A}"/>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Learning outcomes</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C76EE877-10DF-CFBA-15C8-0816FC794791}"/>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E89C2854-FFBB-D8D4-E5BB-878C13EA9101}"/>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9E468AEC-7A8C-D64D-281E-4716EA24C527}"/>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865965DB-C71B-EDD5-ABC1-47FF175DE569}"/>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DEFE0C2-B316-B1E2-D41D-434C4C2B6A43}"/>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BC5937F-36E4-4220-155E-D35CEA2E2FF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9244FD98-4FC1-C2BA-DA59-DF38F43C9A0F}"/>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D1B4902C-168A-523E-F672-E25DD5A5106D}"/>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0270846D-94C7-B83C-EDF9-AD4B31971B91}"/>
              </a:ext>
            </a:extLst>
          </p:cNvPr>
          <p:cNvSpPr txBox="1"/>
          <p:nvPr/>
        </p:nvSpPr>
        <p:spPr>
          <a:xfrm>
            <a:off x="542925" y="1878559"/>
            <a:ext cx="7724775" cy="3241913"/>
          </a:xfrm>
          <a:prstGeom prst="rect">
            <a:avLst/>
          </a:prstGeom>
          <a:noFill/>
        </p:spPr>
        <p:txBody>
          <a:bodyPr wrap="square" rtlCol="0">
            <a:spAutoFit/>
          </a:bodyPr>
          <a:lstStyle/>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6. Demonstrate eco-friendly practices within the galley or kitchen, including energy and water conservation, proper waste separation, and composting.</a:t>
            </a: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7. Critically assess the use of single-use plastics and packaging and apply alternatives that are practical, reusable, or biodegradable.</a:t>
            </a: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8. Source ingredients from local, seasonal, and sustainable suppliers, and understand how to verify certifications such as organic, fair trade, and sustainable seafood labels.</a:t>
            </a: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9. Design and present a zero-waste menu that integrates sustainable sourcing, minimal waste production, and full ingredient utilization.</a:t>
            </a: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10. Reflect on personal and organizational practices and develop an action plan for implementing sustainable improvements in the workplace.</a:t>
            </a:r>
          </a:p>
        </p:txBody>
      </p:sp>
      <p:grpSp>
        <p:nvGrpSpPr>
          <p:cNvPr id="3" name="Group 2">
            <a:extLst>
              <a:ext uri="{FF2B5EF4-FFF2-40B4-BE49-F238E27FC236}">
                <a16:creationId xmlns:a16="http://schemas.microsoft.com/office/drawing/2014/main" id="{3ACB4C01-287D-906D-4458-121945A2BAC0}"/>
              </a:ext>
            </a:extLst>
          </p:cNvPr>
          <p:cNvGrpSpPr/>
          <p:nvPr/>
        </p:nvGrpSpPr>
        <p:grpSpPr>
          <a:xfrm>
            <a:off x="0" y="124795"/>
            <a:ext cx="9144000" cy="6711366"/>
            <a:chOff x="89508" y="93100"/>
            <a:chExt cx="9144000" cy="6711366"/>
          </a:xfrm>
        </p:grpSpPr>
        <p:grpSp>
          <p:nvGrpSpPr>
            <p:cNvPr id="18" name="Group 17">
              <a:extLst>
                <a:ext uri="{FF2B5EF4-FFF2-40B4-BE49-F238E27FC236}">
                  <a16:creationId xmlns:a16="http://schemas.microsoft.com/office/drawing/2014/main" id="{A98835B6-B137-3F62-1CFB-B90AD55F5017}"/>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B037A929-B81C-9BF5-6F01-4346C32278BD}"/>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62894B73-834A-735D-E4FE-76D2BFD928D1}"/>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9D57D897-19B0-871C-C781-79CACC88494A}"/>
                </a:ext>
              </a:extLst>
            </p:cNvPr>
            <p:cNvGrpSpPr/>
            <p:nvPr/>
          </p:nvGrpSpPr>
          <p:grpSpPr>
            <a:xfrm>
              <a:off x="89508" y="6166959"/>
              <a:ext cx="9144000" cy="637507"/>
              <a:chOff x="89508" y="6166959"/>
              <a:chExt cx="9144000" cy="637507"/>
            </a:xfrm>
          </p:grpSpPr>
          <p:pic>
            <p:nvPicPr>
              <p:cNvPr id="20" name="Picture 19" descr="Blue Background Powerpoint posted by Michelle Mercado">
                <a:extLst>
                  <a:ext uri="{FF2B5EF4-FFF2-40B4-BE49-F238E27FC236}">
                    <a16:creationId xmlns:a16="http://schemas.microsoft.com/office/drawing/2014/main" id="{1FE9547D-2D7B-AAE3-AA60-66E3078FD14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2" name="Rectangle 21">
                <a:extLst>
                  <a:ext uri="{FF2B5EF4-FFF2-40B4-BE49-F238E27FC236}">
                    <a16:creationId xmlns:a16="http://schemas.microsoft.com/office/drawing/2014/main" id="{7238A10E-A14E-BC99-7698-64ECAA136448}"/>
                  </a:ext>
                </a:extLst>
              </p:cNvPr>
              <p:cNvSpPr/>
              <p:nvPr/>
            </p:nvSpPr>
            <p:spPr>
              <a:xfrm>
                <a:off x="89508" y="6280365"/>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pic>
        <p:nvPicPr>
          <p:cNvPr id="25" name="Picture 24">
            <a:extLst>
              <a:ext uri="{FF2B5EF4-FFF2-40B4-BE49-F238E27FC236}">
                <a16:creationId xmlns:a16="http://schemas.microsoft.com/office/drawing/2014/main" id="{626C9655-4134-1765-FA23-6AC600A31D6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38C633C-E681-A3AE-5E64-A6684E13CD64}"/>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5555FA8-BF2D-E0F8-6671-623F35421A53}"/>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1B97755-F6E3-0DEB-CD57-BF12C519005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1C72DFE-FF19-7ECA-4A78-2B15D3F5F57C}"/>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FB7BB3B-05B8-ECD8-2E38-8405D51EBF4E}"/>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2145923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06FE4-604F-BFB1-975C-F3001ABA481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049442B-87B4-E96C-593C-CA4796B18D3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7AF60FD-753E-4852-9164-A353D84C1D07}"/>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CREATIVE USE OF LEFTOVERS TO REDUCE FOOD WASTE</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0130073-EFDE-C874-4D4C-49183088AF0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944F33B-4330-3933-AA70-4885AA6E894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6DEBD61-4F41-F98B-50A6-96A2B74BE50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00A53D8-0540-5EA5-60D4-F204E6386FE9}"/>
              </a:ext>
            </a:extLst>
          </p:cNvPr>
          <p:cNvSpPr txBox="1"/>
          <p:nvPr/>
        </p:nvSpPr>
        <p:spPr>
          <a:xfrm>
            <a:off x="552450" y="1678387"/>
            <a:ext cx="7962900" cy="4021614"/>
          </a:xfrm>
          <a:prstGeom prst="rect">
            <a:avLst/>
          </a:prstGeom>
          <a:noFill/>
        </p:spPr>
        <p:txBody>
          <a:bodyPr wrap="square" rtlCol="0">
            <a:spAutoFit/>
          </a:bodyPr>
          <a:lstStyle/>
          <a:p>
            <a:pPr algn="just">
              <a:spcAft>
                <a:spcPts val="200"/>
              </a:spcAft>
              <a:buNone/>
            </a:pPr>
            <a:r>
              <a:rPr lang="en-US" sz="1800" b="1" dirty="0">
                <a:effectLst/>
                <a:latin typeface="Times New Roman" panose="02020603050405020304" pitchFamily="18" charset="0"/>
                <a:ea typeface="Times New Roman" panose="02020603050405020304" pitchFamily="18" charset="0"/>
              </a:rPr>
              <a:t>Proper storage</a:t>
            </a:r>
            <a:r>
              <a:rPr lang="en-US" sz="1800" dirty="0">
                <a:effectLst/>
                <a:latin typeface="Times New Roman" panose="02020603050405020304" pitchFamily="18" charset="0"/>
                <a:ea typeface="Times New Roman" panose="02020603050405020304" pitchFamily="18" charset="0"/>
              </a:rPr>
              <a:t> is equally important when it comes to maintaining the quality and safety of leftovers. Storing food correctly ensures it stays fresh and safe to eat, which is especially critical in busy environments like cruise galleys or commercial kitchens. Always use airtight containers to prevent moisture loss and contamination, and clearly label each item with the date it was prepared so you can track freshness easily. Refrigerate perishable items promptly—ideally within two hours of cooking—and make sure your refrigerator is set to a safe temperature (below 5°C or 40°F). If you don’t plan to use certain items within a few days, freezing them is a great option. For example, leftover soups, stews, or pasta sauces freeze well and can be thawed quickly for future meals. Keeping an organized system in your fridge or freezer not only reduces waste but also helps you locate and use leftovers more efficiently.</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95C9E02-3F75-7632-96FE-14BCA8841E06}"/>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1E016FF-FD82-88E7-9945-9E5157453B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F5EDB2B-231E-2136-76E5-ACDC6C5B645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675B815-A9C8-1DC9-CC92-AFCA4BF1B70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E3B045D-2A41-4F53-3D0C-F8D0A30F7B2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4AF7F48-97DC-00E5-95D9-2AC74C57D8C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1F41CE3-B538-7316-5208-6BF557CAA72D}"/>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19005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AF1D0-9A06-0E30-E33B-93D9F025DFD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406C651-1443-C260-4182-8B5A342E8FD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E94F551-7203-5AB9-1009-13F3E4D7B9B2}"/>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CREATIVE USE OF LEFTOVERS TO REDUCE FOOD WASTE</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2500D4D-9B5B-A469-CE64-ACDF688A51E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75578CC-F767-F88D-6B1F-8C71745B031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14E34A2-03D5-CD17-0763-62F61B457F1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E1544CB-A39D-1088-CA5F-7DB75EEF6173}"/>
              </a:ext>
            </a:extLst>
          </p:cNvPr>
          <p:cNvSpPr txBox="1"/>
          <p:nvPr/>
        </p:nvSpPr>
        <p:spPr>
          <a:xfrm>
            <a:off x="552450" y="1678387"/>
            <a:ext cx="7962900" cy="3467616"/>
          </a:xfrm>
          <a:prstGeom prst="rect">
            <a:avLst/>
          </a:prstGeom>
          <a:noFill/>
        </p:spPr>
        <p:txBody>
          <a:bodyPr wrap="square" rtlCol="0">
            <a:spAutoFit/>
          </a:bodyPr>
          <a:lstStyle/>
          <a:p>
            <a:pPr algn="just">
              <a:spcAft>
                <a:spcPts val="200"/>
              </a:spcAft>
              <a:buNone/>
            </a:pPr>
            <a:r>
              <a:rPr lang="en-US" sz="1800" b="1" dirty="0">
                <a:effectLst/>
                <a:latin typeface="Times New Roman" panose="02020603050405020304" pitchFamily="18" charset="0"/>
                <a:ea typeface="Times New Roman" panose="02020603050405020304" pitchFamily="18" charset="0"/>
              </a:rPr>
              <a:t>Mixing and matching leftovers with fresh ingredients</a:t>
            </a:r>
            <a:r>
              <a:rPr lang="en-US" sz="1800" dirty="0">
                <a:effectLst/>
                <a:latin typeface="Times New Roman" panose="02020603050405020304" pitchFamily="18" charset="0"/>
                <a:ea typeface="Times New Roman" panose="02020603050405020304" pitchFamily="18" charset="0"/>
              </a:rPr>
              <a:t> can lead to the creation of exciting new dishes that feel fresh and satisfying. Rather than simply reheating yesterday’s meal, consider how you can give it new life by incorporating it into something different. For instance, leftover roasted vegetables can be tossed with fresh greens, feta cheese, and a light vinaigrette to make a delicious salad, or stirred into a frittata for a hearty breakfast. Leftover rice is especially versatile—it can be transformed into fried rice with the addition of chopped vegetables, scrambled egg, and soy sauce, or used as a base for a rice bowl topped with fresh grilled fish or tofu. Mixing leftovers with fresh components allows you to maintain variety in your meals while still minimizing waste, saving time, and maximizing </a:t>
            </a:r>
            <a:r>
              <a:rPr lang="en-US" sz="1800" dirty="0" err="1">
                <a:effectLst/>
                <a:latin typeface="Times New Roman" panose="02020603050405020304" pitchFamily="18" charset="0"/>
                <a:ea typeface="Times New Roman" panose="02020603050405020304" pitchFamily="18" charset="0"/>
              </a:rPr>
              <a:t>flavour</a:t>
            </a:r>
            <a:r>
              <a:rPr lang="en-US" sz="1800"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FAE25E55-C647-9612-C059-6A269CD7CAEB}"/>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A8656E6-5522-CEF0-A174-2771E0CDA2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158ACD8-BA51-6DE7-A619-9C627B2E103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8C1BFE6-AA9D-03A3-CC37-5AE8A87B979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9EF4767-3768-8CBF-D3DD-F765E6B3945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6E50FCF-5690-5027-831A-E662782A786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3CF1D65-9162-15A6-C23D-07B12AE2ECD5}"/>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36251234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C0076-F986-F44A-C1EC-9DE91D8DBC8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4D11C6D-D46C-D391-2B42-16AA248599F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0C49A79-E4A1-5318-18A0-52028779659D}"/>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THE BENEFITS OF USING LEFTOVERS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6027267-3A59-1A1F-5757-1CCF844A6AF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0A4E786-641B-9888-FFFC-7A7B12098F3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F773952-2332-53D9-3582-0A558F0255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59EFE3F-4C9B-B835-E4E8-14A5C9F637C3}"/>
              </a:ext>
            </a:extLst>
          </p:cNvPr>
          <p:cNvSpPr txBox="1"/>
          <p:nvPr/>
        </p:nvSpPr>
        <p:spPr>
          <a:xfrm>
            <a:off x="552450" y="1678387"/>
            <a:ext cx="7962900" cy="2333972"/>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One of the most significant benefits of using leftovers is that it greatly reduces food waste by ensuring that perfectly edible food doesn’t end up in the trash, which not only contributes to a more sustainable environment but also aligns with broader efforts to minimize the environmental impact of household or commercial kitchens—for instance, turning leftover roasted vegetables into a hearty soup or using extra rice from a previous meal to make delicious fried rice helps reduce the volume of discarded food while still delivering satisfying meals </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92DE0AED-C063-FEFD-6405-54590F98D1C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15C2F48-A22C-CB07-637A-874A18AACE6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B953307-0967-E964-8535-8EA8C71C0DD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04312BC-EEA0-D44F-D442-48ABCB1CC52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B994BAB-6CA8-C31A-6D1E-3B93705BF8A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81DBEB1-47CC-B263-9C0B-BD09B97C67A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532C909-1897-8248-6B9C-8471FC9DE4C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11C202C-7279-AAC8-6430-6091EDCBC5EE}"/>
              </a:ext>
            </a:extLst>
          </p:cNvPr>
          <p:cNvPicPr>
            <a:picLocks noChangeAspect="1"/>
          </p:cNvPicPr>
          <p:nvPr/>
        </p:nvPicPr>
        <p:blipFill>
          <a:blip r:embed="rId11"/>
          <a:stretch>
            <a:fillRect/>
          </a:stretch>
        </p:blipFill>
        <p:spPr>
          <a:xfrm>
            <a:off x="2524125" y="3772995"/>
            <a:ext cx="3209925" cy="2447498"/>
          </a:xfrm>
          <a:prstGeom prst="rect">
            <a:avLst/>
          </a:prstGeom>
        </p:spPr>
      </p:pic>
    </p:spTree>
    <p:extLst>
      <p:ext uri="{BB962C8B-B14F-4D97-AF65-F5344CB8AC3E}">
        <p14:creationId xmlns:p14="http://schemas.microsoft.com/office/powerpoint/2010/main" val="455189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38079-AF77-49AC-6770-CE68971B41D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C68AB28-93EA-A189-0B04-B508AE5534F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79D9465-A276-3333-B54B-A6A78121A2CB}"/>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THE BENEFITS OF USING LEFTOVERS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EC650C5-9227-C6D7-D37B-63A7E581A74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D2382CE-AE10-5307-30A0-CB2D73031A5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E338778-A09D-07AA-C692-4673FB609AD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34A57B0-1BA5-5C50-698F-5169CEFAF59B}"/>
              </a:ext>
            </a:extLst>
          </p:cNvPr>
          <p:cNvSpPr txBox="1"/>
          <p:nvPr/>
        </p:nvSpPr>
        <p:spPr>
          <a:xfrm>
            <a:off x="552450" y="1678387"/>
            <a:ext cx="7962900" cy="3190617"/>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Another key advantage of repurposing leftovers is the potential to save money, as using what you already have allows you to stretch your grocery budget further; instead of buying new ingredients for every meal, you can make a flavorful chicken salad from last night’s grilled chicken, or transform surplus pasta into a cheesy pasta bake, effectively reducing the frequency and cost of shopping trips.</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en-US" sz="1800" dirty="0">
                <a:effectLst/>
                <a:latin typeface="Times New Roman" panose="02020603050405020304" pitchFamily="18" charset="0"/>
                <a:ea typeface="Times New Roman" panose="02020603050405020304" pitchFamily="18" charset="0"/>
              </a:rPr>
              <a:t>In addition to being cost-effective, using leftovers also saves time, especially on busy days when preparing a full meal from scratch might not be practical—having pre-cooked items such as roasted meat or steamed vegetables on hand allows you to assemble a quick, nutritious meal in minutes, such as combining leftover quinoa with beans and sautéed greens to create a wholesome grain bowl.</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55E20918-F170-A7D5-E08F-FB0B012CEFA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56D1FE4-09BB-0326-C9FB-7D6279D74B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AA43528-A644-7E88-722E-E92ED93003B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B13B2F5-0F28-744C-CA6B-7958EFC964B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DC8655C-AC5A-6BFF-FFD0-F317E02706F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6727241-E656-DED8-7E1F-0A214F1CFE0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2212E6D-A048-E578-704B-1A060F4DA5EC}"/>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9796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A7987-36CA-193D-D044-B27616BD3BD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F44E8EF-C549-F14A-C5B5-AD3E870AF1A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74EE42D-B64F-527F-E683-5A948CEEDE7F}"/>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THE BENEFITS OF USING LEFTOVERS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A5F4195-186B-5459-3501-0C042C9D6A0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42F5777-B925-E2FB-A492-ED59E4A51C0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8D56071-4B49-5ACF-083F-C4B2634A10F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6D62A0E-3941-4EE8-E6A3-7FCDC4B77308}"/>
              </a:ext>
            </a:extLst>
          </p:cNvPr>
          <p:cNvSpPr txBox="1"/>
          <p:nvPr/>
        </p:nvSpPr>
        <p:spPr>
          <a:xfrm>
            <a:off x="552450" y="1678387"/>
            <a:ext cx="7962900" cy="2056973"/>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Finally, the creative use of leftovers can be a rewarding and inspiring culinary experience, as it challenges you to think beyond traditional recipes and explore new flavor combinations or techniques—for example, using leftover bread to make savory bread pudding or reinventing mashed potatoes into crispy potato cakes not only reduces waste but also brings a fun, imaginative element to your cooking routine.</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0B70447-9651-2E37-98D1-01113735790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194BACE-5949-F042-DC15-D67DF2CC87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0E246C4-C1D8-FF80-1704-0096DA56D49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359B40C-047A-41CA-D729-77E13E3451F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DAD4B7F-B782-9AB5-29D3-7EB8A0CAD65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C805850-563D-EF48-215E-6E1AED326C4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1002F5C-48EE-5EBB-B4E3-A249187D529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C5262AF4-4B11-FD4D-28CC-5EDDD6707CCF}"/>
              </a:ext>
            </a:extLst>
          </p:cNvPr>
          <p:cNvPicPr>
            <a:picLocks noChangeAspect="1"/>
          </p:cNvPicPr>
          <p:nvPr/>
        </p:nvPicPr>
        <p:blipFill>
          <a:blip r:embed="rId11"/>
          <a:stretch>
            <a:fillRect/>
          </a:stretch>
        </p:blipFill>
        <p:spPr>
          <a:xfrm>
            <a:off x="2780933" y="3429000"/>
            <a:ext cx="3981230" cy="2393011"/>
          </a:xfrm>
          <a:prstGeom prst="rect">
            <a:avLst/>
          </a:prstGeom>
        </p:spPr>
      </p:pic>
    </p:spTree>
    <p:extLst>
      <p:ext uri="{BB962C8B-B14F-4D97-AF65-F5344CB8AC3E}">
        <p14:creationId xmlns:p14="http://schemas.microsoft.com/office/powerpoint/2010/main" val="2251378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BECF5-1EEB-4203-5BBA-AC5DB61ECB1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AD00F6C-765F-297E-7605-B9CD1231386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0181051-4022-497F-3ED8-71E3D68D2227}"/>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THE BENEFITS OF USING LEFTOVERS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2A20D5E-5B80-7FE4-2C99-6D425C30420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C50DD72-4D8F-2BC8-EF78-3BE46568C27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C9630DC-BE5C-6BA8-AFFF-6D9642E6235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6E07333E-2645-8145-5052-949A7C7D732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1A5D70E3-896A-2E56-4363-5F4674C01F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BADE4E0-FCAA-85D5-1848-1E00943896C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4CD8ACC-3DF4-6691-29C9-1CBB4E686D2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6841FA2-C45F-9661-E14F-0A343572F8C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E25424E-2805-120D-FBF5-EE17CA66DC6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40051FF-C13E-E46D-0548-BB95F0171265}"/>
              </a:ext>
            </a:extLst>
          </p:cNvPr>
          <p:cNvPicPr>
            <a:picLocks noChangeAspect="1"/>
          </p:cNvPicPr>
          <p:nvPr/>
        </p:nvPicPr>
        <p:blipFill>
          <a:blip r:embed="rId10"/>
          <a:stretch>
            <a:fillRect/>
          </a:stretch>
        </p:blipFill>
        <p:spPr>
          <a:xfrm>
            <a:off x="7704595" y="0"/>
            <a:ext cx="1227464" cy="1224789"/>
          </a:xfrm>
          <a:prstGeom prst="rect">
            <a:avLst/>
          </a:prstGeom>
        </p:spPr>
      </p:pic>
      <p:graphicFrame>
        <p:nvGraphicFramePr>
          <p:cNvPr id="5" name="Diagram 4">
            <a:extLst>
              <a:ext uri="{FF2B5EF4-FFF2-40B4-BE49-F238E27FC236}">
                <a16:creationId xmlns:a16="http://schemas.microsoft.com/office/drawing/2014/main" id="{ABBC3664-82E7-7F48-3062-54131B1CFC7A}"/>
              </a:ext>
            </a:extLst>
          </p:cNvPr>
          <p:cNvGraphicFramePr/>
          <p:nvPr/>
        </p:nvGraphicFramePr>
        <p:xfrm>
          <a:off x="2757487" y="1871662"/>
          <a:ext cx="3629025" cy="3114675"/>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508327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D9648-B92F-7ECD-F607-1A0DA1E1301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83823B3-EB3F-1836-C53C-EC4503FFA5D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DD3162C-EA42-9DE8-C156-897206336B60}"/>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THE BENEFITS OF USING LEFTOVERS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422C575-094B-56E4-33C1-43F98B2F64B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017875F-B656-53E5-1CE0-026A013A026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C1F2E00-BC25-9AF3-D8DE-E95322272D7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39419C8-E1E7-5E53-40AF-C8486D997ECF}"/>
              </a:ext>
            </a:extLst>
          </p:cNvPr>
          <p:cNvSpPr txBox="1"/>
          <p:nvPr/>
        </p:nvSpPr>
        <p:spPr>
          <a:xfrm>
            <a:off x="552450" y="1678387"/>
            <a:ext cx="7962900" cy="4401205"/>
          </a:xfrm>
          <a:prstGeom prst="rect">
            <a:avLst/>
          </a:prstGeom>
          <a:noFill/>
        </p:spPr>
        <p:txBody>
          <a:bodyPr wrap="square" rtlCol="0">
            <a:spAutoFit/>
          </a:bodyPr>
          <a:lstStyle/>
          <a:p>
            <a:pPr algn="just" fontAlgn="base" hangingPunct="0">
              <a:spcAft>
                <a:spcPts val="200"/>
              </a:spcAft>
              <a:buNone/>
            </a:pPr>
            <a:r>
              <a:rPr lang="en-US" sz="1800" i="1" dirty="0">
                <a:effectLst/>
                <a:latin typeface="Times New Roman" panose="02020603050405020304" pitchFamily="18" charset="0"/>
                <a:ea typeface="Times New Roman" panose="02020603050405020304" pitchFamily="18" charset="0"/>
              </a:rPr>
              <a:t>Some tips to use leftover meals creatively (8):</a:t>
            </a:r>
            <a:endParaRPr lang="en-US" sz="1800" dirty="0">
              <a:effectLst/>
              <a:latin typeface="Times New Roman" panose="02020603050405020304" pitchFamily="18" charset="0"/>
              <a:ea typeface="Arial" panose="020B0604020202020204" pitchFamily="34" charset="0"/>
            </a:endParaRPr>
          </a:p>
          <a:p>
            <a:pPr algn="just" fontAlgn="base" hangingPunct="0">
              <a:spcAft>
                <a:spcPts val="200"/>
              </a:spcAft>
              <a:buNone/>
            </a:pP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endParaRPr>
          </a:p>
          <a:p>
            <a:pPr algn="just" fontAlgn="base" hangingPunct="0">
              <a:spcAft>
                <a:spcPts val="200"/>
              </a:spcAft>
              <a:buNone/>
            </a:pPr>
            <a:r>
              <a:rPr lang="en-US" sz="1800" dirty="0">
                <a:effectLst/>
                <a:latin typeface="Times New Roman" panose="02020603050405020304" pitchFamily="18" charset="0"/>
                <a:ea typeface="Times New Roman" panose="02020603050405020304" pitchFamily="18" charset="0"/>
              </a:rPr>
              <a:t>1. Soups and Stews: Leftover meats, vegetables, and grains can be turned into hearty soups and stews. Simply simmer them in a broth, add some herbs and spices, and you have a comforting meal.</a:t>
            </a:r>
            <a:endParaRPr lang="en-US" sz="1800" dirty="0">
              <a:effectLst/>
              <a:latin typeface="Times New Roman" panose="02020603050405020304" pitchFamily="18" charset="0"/>
              <a:ea typeface="Arial" panose="020B0604020202020204" pitchFamily="34" charset="0"/>
            </a:endParaRPr>
          </a:p>
          <a:p>
            <a:pPr algn="just" fontAlgn="base" hangingPunct="0">
              <a:spcAft>
                <a:spcPts val="200"/>
              </a:spcAft>
              <a:buNone/>
            </a:pPr>
            <a:r>
              <a:rPr lang="en-US" sz="1800" dirty="0">
                <a:effectLst/>
                <a:latin typeface="Times New Roman" panose="02020603050405020304" pitchFamily="18" charset="0"/>
                <a:ea typeface="Times New Roman" panose="02020603050405020304" pitchFamily="18" charset="0"/>
              </a:rPr>
              <a:t>2. Frittatas and Omelets: Eggs are a great way to bind leftovers together. Mix leftover vegetables, meats, and cheeses into a frittata or omelet for a quick and nutritious breakfast or lunch.</a:t>
            </a:r>
            <a:endParaRPr lang="en-US" sz="1800" dirty="0">
              <a:effectLst/>
              <a:latin typeface="Times New Roman" panose="02020603050405020304" pitchFamily="18" charset="0"/>
              <a:ea typeface="Arial" panose="020B0604020202020204" pitchFamily="34" charset="0"/>
            </a:endParaRPr>
          </a:p>
          <a:p>
            <a:pPr algn="just" fontAlgn="base" hangingPunct="0">
              <a:spcAft>
                <a:spcPts val="200"/>
              </a:spcAft>
              <a:buNone/>
            </a:pPr>
            <a:r>
              <a:rPr lang="en-US" sz="1800" dirty="0">
                <a:effectLst/>
                <a:latin typeface="Times New Roman" panose="02020603050405020304" pitchFamily="18" charset="0"/>
                <a:ea typeface="Times New Roman" panose="02020603050405020304" pitchFamily="18" charset="0"/>
              </a:rPr>
              <a:t>3. Stir-Fries: Stir-fries are versatile and quick. Toss leftover meat, vegetables, and rice or noodles in a hot pan with some soy sauce, garlic, and ginger for a delicious and easy meal.</a:t>
            </a:r>
            <a:endParaRPr lang="en-US" sz="1800" dirty="0">
              <a:effectLst/>
              <a:latin typeface="Times New Roman" panose="02020603050405020304" pitchFamily="18" charset="0"/>
              <a:ea typeface="Arial" panose="020B0604020202020204" pitchFamily="34" charset="0"/>
            </a:endParaRPr>
          </a:p>
          <a:p>
            <a:pPr algn="just" fontAlgn="base" hangingPunct="0">
              <a:spcAft>
                <a:spcPts val="200"/>
              </a:spcAft>
              <a:buNone/>
            </a:pPr>
            <a:r>
              <a:rPr lang="en-US" sz="1800" dirty="0">
                <a:effectLst/>
                <a:latin typeface="Times New Roman" panose="02020603050405020304" pitchFamily="18" charset="0"/>
                <a:ea typeface="Times New Roman" panose="02020603050405020304" pitchFamily="18" charset="0"/>
              </a:rPr>
              <a:t>4. Casseroles: Combine leftovers in a baking dish, top with cheese or breadcrumbs, and bake until bubbly for a satisfying casserole. This works well with leftover pasta, grains, and proteins.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6CB53B09-28A8-9AC2-1870-4B99DB8D407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2AD0D3D8-6A77-4130-6491-D9CB3C8F49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3535422-1F9B-6D59-4576-E6E9A582E0F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0F53B77-75BF-7136-A635-72D08BFC2FF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35E93BA-C48C-96D9-4885-673CABEF404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0491187-79D9-D6B2-0E61-97832C0EFD2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FB4F3EE-0D76-D416-1876-23F6B19BE47A}"/>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787045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9BBB1-D073-1E80-E6E6-9B16C558DAD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0FF21EE-328E-188C-B230-4DD56ED2874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FE98A2C-69EC-FA3E-801A-B8AE60B84BDF}"/>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THE BENEFITS OF USING LEFTOVERS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DD5F9A7-1499-1F9D-01DE-8EF7320B4F3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90D97EA-3E63-378D-E38F-F85AB0FC9A0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1FCE472-1A7C-8D1E-B8B7-320965ECCB5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E25325D-F1A7-A06C-89C7-AB6921CD14A7}"/>
              </a:ext>
            </a:extLst>
          </p:cNvPr>
          <p:cNvSpPr txBox="1"/>
          <p:nvPr/>
        </p:nvSpPr>
        <p:spPr>
          <a:xfrm>
            <a:off x="552450" y="1678387"/>
            <a:ext cx="7962900" cy="4678204"/>
          </a:xfrm>
          <a:prstGeom prst="rect">
            <a:avLst/>
          </a:prstGeom>
          <a:noFill/>
        </p:spPr>
        <p:txBody>
          <a:bodyPr wrap="square" rtlCol="0">
            <a:spAutoFit/>
          </a:bodyPr>
          <a:lstStyle/>
          <a:p>
            <a:pPr algn="just" fontAlgn="base" hangingPunct="0">
              <a:spcAft>
                <a:spcPts val="200"/>
              </a:spcAft>
              <a:buNone/>
            </a:pPr>
            <a:r>
              <a:rPr lang="en-US" sz="1800" dirty="0">
                <a:effectLst/>
                <a:latin typeface="Times New Roman" panose="02020603050405020304" pitchFamily="18" charset="0"/>
                <a:ea typeface="Times New Roman" panose="02020603050405020304" pitchFamily="18" charset="0"/>
              </a:rPr>
              <a:t>5. Wraps and Sandwiches: Transform leftovers into wraps or sandwiches. Leftover roasted chicken, grilled vegetables, and even salads can be wrapped in tortillas or layered between slices of bread for a tasty and portable meal.</a:t>
            </a:r>
            <a:endParaRPr lang="en-US" sz="1800" dirty="0">
              <a:effectLst/>
              <a:latin typeface="Times New Roman" panose="02020603050405020304" pitchFamily="18" charset="0"/>
              <a:ea typeface="Arial" panose="020B0604020202020204" pitchFamily="34" charset="0"/>
            </a:endParaRPr>
          </a:p>
          <a:p>
            <a:pPr algn="just" fontAlgn="base" hangingPunct="0">
              <a:spcAft>
                <a:spcPts val="200"/>
              </a:spcAft>
              <a:buNone/>
            </a:pPr>
            <a:r>
              <a:rPr lang="en-US" sz="1800" dirty="0">
                <a:effectLst/>
                <a:latin typeface="Times New Roman" panose="02020603050405020304" pitchFamily="18" charset="0"/>
                <a:ea typeface="Times New Roman" panose="02020603050405020304" pitchFamily="18" charset="0"/>
              </a:rPr>
              <a:t>6. Salads: Many leftovers can be turned into a fresh salad. Add leftover proteins like chicken or beef to a bed of greens, toss in some veggies, nuts, and a simple dressing for a nutritious and balanced meal.</a:t>
            </a:r>
            <a:endParaRPr lang="en-US" sz="1800" dirty="0">
              <a:effectLst/>
              <a:latin typeface="Times New Roman" panose="02020603050405020304" pitchFamily="18" charset="0"/>
              <a:ea typeface="Arial" panose="020B0604020202020204" pitchFamily="34" charset="0"/>
            </a:endParaRPr>
          </a:p>
          <a:p>
            <a:pPr algn="just" fontAlgn="base" hangingPunct="0">
              <a:spcAft>
                <a:spcPts val="200"/>
              </a:spcAft>
              <a:buNone/>
            </a:pPr>
            <a:r>
              <a:rPr lang="en-US" sz="1800" dirty="0">
                <a:effectLst/>
                <a:latin typeface="Times New Roman" panose="02020603050405020304" pitchFamily="18" charset="0"/>
                <a:ea typeface="Times New Roman" panose="02020603050405020304" pitchFamily="18" charset="0"/>
              </a:rPr>
              <a:t>7. Smoothies: Overripe fruits and even some vegetables can be blended into smoothies. Add a banana, some greens, yogurt, and a handful of berries for a delicious and healthy drink.</a:t>
            </a:r>
            <a:endParaRPr lang="en-US" sz="1800" dirty="0">
              <a:effectLst/>
              <a:latin typeface="Times New Roman" panose="02020603050405020304" pitchFamily="18" charset="0"/>
              <a:ea typeface="Arial" panose="020B0604020202020204" pitchFamily="34" charset="0"/>
            </a:endParaRPr>
          </a:p>
          <a:p>
            <a:pPr algn="just" fontAlgn="base" hangingPunct="0">
              <a:spcAft>
                <a:spcPts val="200"/>
              </a:spcAft>
              <a:buNone/>
            </a:pPr>
            <a:r>
              <a:rPr lang="en-US" sz="1800" dirty="0">
                <a:effectLst/>
                <a:latin typeface="Times New Roman" panose="02020603050405020304" pitchFamily="18" charset="0"/>
                <a:ea typeface="Times New Roman" panose="02020603050405020304" pitchFamily="18" charset="0"/>
              </a:rPr>
              <a:t>8. Pizza Toppings: Use leftovers as pizza toppings. Spread some tomato sauce on a pizza crust, add your leftovers, sprinkle with cheese, and bake until golden and bubbly.</a:t>
            </a:r>
            <a:endParaRPr lang="en-US" sz="1800" dirty="0">
              <a:effectLst/>
              <a:latin typeface="Times New Roman" panose="02020603050405020304" pitchFamily="18" charset="0"/>
              <a:ea typeface="Arial" panose="020B0604020202020204" pitchFamily="34" charset="0"/>
            </a:endParaRPr>
          </a:p>
          <a:p>
            <a:pPr algn="just" fontAlgn="base" hangingPunct="0">
              <a:spcAft>
                <a:spcPts val="200"/>
              </a:spcAft>
              <a:buNone/>
            </a:pPr>
            <a:r>
              <a:rPr lang="en-US" sz="1800" dirty="0">
                <a:effectLst/>
                <a:latin typeface="Times New Roman" panose="02020603050405020304" pitchFamily="18" charset="0"/>
                <a:ea typeface="Times New Roman" panose="02020603050405020304" pitchFamily="18" charset="0"/>
              </a:rPr>
              <a:t>While using leftovers creatively is great, it’s also important to prevent having too many leftovers in the first place.</a:t>
            </a:r>
            <a:endParaRPr lang="en-US" sz="1800" dirty="0">
              <a:effectLst/>
              <a:latin typeface="Times New Roman" panose="02020603050405020304" pitchFamily="18" charset="0"/>
              <a:ea typeface="Arial" panose="020B0604020202020204" pitchFamily="34" charset="0"/>
            </a:endParaRPr>
          </a:p>
          <a:p>
            <a:pPr algn="just" fontAlgn="base" hangingPunct="0">
              <a:spcAft>
                <a:spcPts val="200"/>
              </a:spcAft>
              <a:buNone/>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E84FCCE-49A5-F937-7753-432F7F31B95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97B147D-E615-5EFD-C8C8-4C3D4B1C11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29FC91E-91BB-E1F2-9A2D-856B424F4C9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15775CC-8E8C-CABD-1D52-20198AC7F15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7406449-2C25-87C9-FB37-C7CAC26B5FD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97CA64F-6901-C7E4-885D-F93F6E24CAB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63C729B-CF83-18AA-B074-266911F60F87}"/>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318360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51F17-C387-BA87-C616-32E7800FE41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A2ACF0A-02B8-BFD0-BBD3-F1FD75AF4CE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3E17FE4-CEBF-7AC2-57F7-6344A5DB495E}"/>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GOOD PRACTICES FOR A SUSTAINABLE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CE04A33-360F-EA52-A534-F061FD2E9C0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EB5CC0D-2571-10C8-9997-9A9B4E386C3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A294CAE-792D-CC52-89C9-471EC89B7A6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15C878A-4967-9334-CEFD-BAE1AF71BE32}"/>
              </a:ext>
            </a:extLst>
          </p:cNvPr>
          <p:cNvSpPr txBox="1"/>
          <p:nvPr/>
        </p:nvSpPr>
        <p:spPr>
          <a:xfrm>
            <a:off x="552450" y="1678387"/>
            <a:ext cx="7962900" cy="3180358"/>
          </a:xfrm>
          <a:prstGeom prst="rect">
            <a:avLst/>
          </a:prstGeom>
          <a:noFill/>
        </p:spPr>
        <p:txBody>
          <a:bodyPr wrap="square" rtlCol="0">
            <a:spAutoFit/>
          </a:bodyPr>
          <a:lstStyle/>
          <a:p>
            <a:pPr marL="285750" indent="-285750" algn="just">
              <a:lnSpc>
                <a:spcPct val="150000"/>
              </a:lnSpc>
              <a:spcAft>
                <a:spcPts val="200"/>
              </a:spcAft>
              <a:buFont typeface="Arial" panose="020B0604020202020204" pitchFamily="34" charset="0"/>
              <a:buChar char="•"/>
            </a:pPr>
            <a:r>
              <a:rPr lang="en-US" sz="1800" b="1" dirty="0">
                <a:effectLst/>
                <a:latin typeface="Times New Roman" panose="02020603050405020304" pitchFamily="18" charset="0"/>
                <a:ea typeface="Times New Roman" panose="02020603050405020304" pitchFamily="18" charset="0"/>
              </a:rPr>
              <a:t>Leading by example: Embracing eco-friendly galley practices</a:t>
            </a:r>
            <a:endParaRPr lang="en-US" sz="1800" dirty="0">
              <a:effectLst/>
              <a:latin typeface="Times New Roman" panose="02020603050405020304" pitchFamily="18" charset="0"/>
              <a:ea typeface="Arial" panose="020B0604020202020204" pitchFamily="34" charset="0"/>
            </a:endParaRPr>
          </a:p>
          <a:p>
            <a:pPr marL="285750" indent="-285750" algn="just" fontAlgn="base" hangingPunct="0">
              <a:lnSpc>
                <a:spcPct val="150000"/>
              </a:lnSpc>
              <a:spcAft>
                <a:spcPts val="200"/>
              </a:spcAft>
              <a:buFont typeface="Arial" panose="020B0604020202020204" pitchFamily="34" charset="0"/>
              <a:buChar char="•"/>
            </a:pPr>
            <a:r>
              <a:rPr lang="en-US" sz="1800" b="1" dirty="0">
                <a:effectLst/>
                <a:latin typeface="Times New Roman" panose="02020603050405020304" pitchFamily="18" charset="0"/>
                <a:ea typeface="Times New Roman" panose="02020603050405020304" pitchFamily="18" charset="0"/>
              </a:rPr>
              <a:t>Sustainable sourcing and ethical food choices</a:t>
            </a:r>
          </a:p>
          <a:p>
            <a:pPr marL="285750" indent="-285750" algn="just">
              <a:lnSpc>
                <a:spcPct val="150000"/>
              </a:lnSpc>
              <a:spcAft>
                <a:spcPts val="200"/>
              </a:spcAft>
              <a:buFont typeface="Arial" panose="020B0604020202020204" pitchFamily="34" charset="0"/>
              <a:buChar char="•"/>
            </a:pPr>
            <a:r>
              <a:rPr lang="en-US" sz="1800" b="1" dirty="0">
                <a:effectLst/>
                <a:latin typeface="Times New Roman" panose="02020603050405020304" pitchFamily="18" charset="0"/>
                <a:ea typeface="Times New Roman" panose="02020603050405020304" pitchFamily="18" charset="0"/>
              </a:rPr>
              <a:t>The Case for Plant-Based Cuisine on Superyachts</a:t>
            </a:r>
          </a:p>
          <a:p>
            <a:pPr marL="285750" indent="-285750" algn="just">
              <a:lnSpc>
                <a:spcPct val="150000"/>
              </a:lnSpc>
              <a:spcAft>
                <a:spcPts val="200"/>
              </a:spcAft>
              <a:buFont typeface="Arial" panose="020B0604020202020204" pitchFamily="34" charset="0"/>
              <a:buChar char="•"/>
            </a:pPr>
            <a:r>
              <a:rPr lang="en-US" sz="1800" b="1" dirty="0">
                <a:effectLst/>
                <a:latin typeface="Times New Roman" panose="02020603050405020304" pitchFamily="18" charset="0"/>
                <a:ea typeface="Times New Roman" panose="02020603050405020304" pitchFamily="18" charset="0"/>
              </a:rPr>
              <a:t>Improving Water and Waste Practices on Board</a:t>
            </a:r>
            <a:endParaRPr lang="en-US" sz="1800" dirty="0">
              <a:effectLst/>
              <a:latin typeface="Times New Roman" panose="02020603050405020304" pitchFamily="18" charset="0"/>
              <a:ea typeface="Arial" panose="020B0604020202020204" pitchFamily="34" charset="0"/>
            </a:endParaRPr>
          </a:p>
          <a:p>
            <a:pPr marL="285750" indent="-285750" algn="just">
              <a:lnSpc>
                <a:spcPct val="150000"/>
              </a:lnSpc>
              <a:spcAft>
                <a:spcPts val="200"/>
              </a:spcAft>
              <a:buFont typeface="Arial" panose="020B0604020202020204" pitchFamily="34" charset="0"/>
              <a:buChar char="•"/>
            </a:pPr>
            <a:r>
              <a:rPr lang="en-US" sz="1800" b="1" dirty="0">
                <a:effectLst/>
                <a:latin typeface="Times New Roman" panose="02020603050405020304" pitchFamily="18" charset="0"/>
                <a:ea typeface="Times New Roman" panose="02020603050405020304" pitchFamily="18" charset="0"/>
              </a:rPr>
              <a:t>Conscious Choices: Water, Chemicals, and the Impact on Our Oceans</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fontAlgn="base" hangingPunct="0">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2CD6EC2-43E4-1C83-763A-D6D92D26940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A7257D4C-B2C1-D02F-D275-A6DFBC5A3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4C07722-2C80-BF8A-55E7-8A8963CE20C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3CCEBB0-3113-9281-A39F-BF8CF1E2D88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BAF90E4-5F1F-B198-D4B3-7F5CB735DCA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DD6B831-50D8-E0ED-E1B0-3562ED76336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8BCB584-DCFE-B810-943B-8C9452F669D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C5BAA3FA-789A-F81E-FE48-42016C34C707}"/>
              </a:ext>
            </a:extLst>
          </p:cNvPr>
          <p:cNvPicPr>
            <a:picLocks noChangeAspect="1"/>
          </p:cNvPicPr>
          <p:nvPr/>
        </p:nvPicPr>
        <p:blipFill>
          <a:blip r:embed="rId11"/>
          <a:stretch>
            <a:fillRect/>
          </a:stretch>
        </p:blipFill>
        <p:spPr>
          <a:xfrm>
            <a:off x="3011893" y="3987207"/>
            <a:ext cx="2619375" cy="1743075"/>
          </a:xfrm>
          <a:prstGeom prst="rect">
            <a:avLst/>
          </a:prstGeom>
        </p:spPr>
      </p:pic>
    </p:spTree>
    <p:extLst>
      <p:ext uri="{BB962C8B-B14F-4D97-AF65-F5344CB8AC3E}">
        <p14:creationId xmlns:p14="http://schemas.microsoft.com/office/powerpoint/2010/main" val="36465603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AA732-EFDD-9B6A-790A-2CCB1FB01BE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7AE4F7B-F9C9-B121-BCE0-332178420AE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68812F7-061E-77B7-0C4E-991B721A0568}"/>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GOOD PRACTICES FOR A SUSTAINABLE GALLEY</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9D769DD-5706-F434-5380-8892F931926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9ADD618-57A1-AAF0-E4A3-DA4CFCCD692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BF9A68E-0534-8BD1-8C56-F71D29963DC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5AB02C7-0062-48DF-33F7-393AD3453106}"/>
              </a:ext>
            </a:extLst>
          </p:cNvPr>
          <p:cNvSpPr txBox="1"/>
          <p:nvPr/>
        </p:nvSpPr>
        <p:spPr>
          <a:xfrm>
            <a:off x="427289" y="1643067"/>
            <a:ext cx="7962900" cy="4452501"/>
          </a:xfrm>
          <a:prstGeom prst="rect">
            <a:avLst/>
          </a:prstGeom>
          <a:noFill/>
        </p:spPr>
        <p:txBody>
          <a:bodyPr wrap="square" rtlCol="0">
            <a:spAutoFit/>
          </a:bodyPr>
          <a:lstStyle/>
          <a:p>
            <a:pPr marL="285750" indent="-285750" algn="just">
              <a:lnSpc>
                <a:spcPct val="200000"/>
              </a:lnSpc>
              <a:spcAft>
                <a:spcPts val="200"/>
              </a:spcAft>
              <a:buFont typeface="Arial" panose="020B0604020202020204" pitchFamily="34" charset="0"/>
              <a:buChar char="•"/>
            </a:pPr>
            <a:r>
              <a:rPr lang="en-US" sz="1800" b="1" dirty="0">
                <a:effectLst/>
                <a:latin typeface="Times New Roman" panose="02020603050405020304" pitchFamily="18" charset="0"/>
                <a:ea typeface="Times New Roman" panose="02020603050405020304" pitchFamily="18" charset="0"/>
              </a:rPr>
              <a:t>Eco-Friendly Products Becoming the Norm</a:t>
            </a:r>
            <a:endParaRPr lang="en-US" sz="1800" dirty="0">
              <a:effectLst/>
              <a:latin typeface="Times New Roman" panose="02020603050405020304" pitchFamily="18" charset="0"/>
              <a:ea typeface="Arial" panose="020B0604020202020204" pitchFamily="34" charset="0"/>
            </a:endParaRPr>
          </a:p>
          <a:p>
            <a:pPr marL="285750" indent="-285750" algn="just">
              <a:lnSpc>
                <a:spcPct val="200000"/>
              </a:lnSpc>
              <a:spcAft>
                <a:spcPts val="200"/>
              </a:spcAft>
              <a:buFont typeface="Arial" panose="020B0604020202020204" pitchFamily="34" charset="0"/>
              <a:buChar char="•"/>
            </a:pPr>
            <a:r>
              <a:rPr lang="en-US" sz="1800" b="1" dirty="0">
                <a:effectLst/>
                <a:latin typeface="Times New Roman" panose="02020603050405020304" pitchFamily="18" charset="0"/>
                <a:ea typeface="Times New Roman" panose="02020603050405020304" pitchFamily="18" charset="0"/>
              </a:rPr>
              <a:t>Looking Ahead: A Sustainable Galley Culture</a:t>
            </a:r>
            <a:endParaRPr lang="en-US" sz="1800" dirty="0">
              <a:effectLst/>
              <a:latin typeface="Times New Roman" panose="02020603050405020304" pitchFamily="18" charset="0"/>
              <a:ea typeface="Arial" panose="020B0604020202020204" pitchFamily="34" charset="0"/>
            </a:endParaRPr>
          </a:p>
          <a:p>
            <a:pPr marL="285750" indent="-285750" algn="just">
              <a:lnSpc>
                <a:spcPct val="200000"/>
              </a:lnSpc>
              <a:spcAft>
                <a:spcPts val="200"/>
              </a:spcAft>
              <a:buFont typeface="Arial" panose="020B0604020202020204" pitchFamily="34" charset="0"/>
              <a:buChar char="•"/>
            </a:pPr>
            <a:r>
              <a:rPr lang="en-US" sz="1800" b="1" dirty="0">
                <a:effectLst/>
                <a:latin typeface="Times New Roman" panose="02020603050405020304" pitchFamily="18" charset="0"/>
                <a:ea typeface="Times New Roman" panose="02020603050405020304" pitchFamily="18" charset="0"/>
              </a:rPr>
              <a:t>Waste not, want not - the issue of food waste</a:t>
            </a:r>
            <a:endParaRPr lang="en-US" sz="1800" dirty="0">
              <a:effectLst/>
              <a:latin typeface="Times New Roman" panose="02020603050405020304" pitchFamily="18" charset="0"/>
              <a:ea typeface="Arial" panose="020B0604020202020204" pitchFamily="34" charset="0"/>
            </a:endParaRPr>
          </a:p>
          <a:p>
            <a:pPr marL="285750" indent="-285750" algn="just">
              <a:lnSpc>
                <a:spcPct val="200000"/>
              </a:lnSpc>
              <a:spcAft>
                <a:spcPts val="200"/>
              </a:spcAft>
              <a:buFont typeface="Arial" panose="020B0604020202020204" pitchFamily="34" charset="0"/>
              <a:buChar char="•"/>
            </a:pPr>
            <a:r>
              <a:rPr lang="en-US" sz="1800" b="1" dirty="0">
                <a:effectLst/>
                <a:latin typeface="Times New Roman" panose="02020603050405020304" pitchFamily="18" charset="0"/>
                <a:ea typeface="Times New Roman" panose="02020603050405020304" pitchFamily="18" charset="0"/>
              </a:rPr>
              <a:t>Going green in the galley  </a:t>
            </a:r>
            <a:endParaRPr lang="en-US" sz="1800" dirty="0">
              <a:effectLst/>
              <a:latin typeface="Times New Roman" panose="02020603050405020304" pitchFamily="18" charset="0"/>
              <a:ea typeface="Arial" panose="020B0604020202020204" pitchFamily="34" charset="0"/>
            </a:endParaRPr>
          </a:p>
          <a:p>
            <a:pPr marL="285750" indent="-285750" algn="just">
              <a:lnSpc>
                <a:spcPct val="200000"/>
              </a:lnSpc>
              <a:spcAft>
                <a:spcPts val="200"/>
              </a:spcAft>
              <a:buFont typeface="Arial" panose="020B0604020202020204" pitchFamily="34" charset="0"/>
              <a:buChar char="•"/>
            </a:pPr>
            <a:r>
              <a:rPr lang="en-US" sz="1800" b="1" dirty="0">
                <a:effectLst/>
                <a:latin typeface="Times New Roman" panose="02020603050405020304" pitchFamily="18" charset="0"/>
                <a:ea typeface="Times New Roman" panose="02020603050405020304" pitchFamily="18" charset="0"/>
              </a:rPr>
              <a:t>Sourcing food responsibly</a:t>
            </a:r>
            <a:endParaRPr lang="en-US" sz="1800" dirty="0">
              <a:effectLst/>
              <a:latin typeface="Times New Roman" panose="02020603050405020304" pitchFamily="18" charset="0"/>
              <a:ea typeface="Arial" panose="020B0604020202020204" pitchFamily="34" charset="0"/>
            </a:endParaRPr>
          </a:p>
          <a:p>
            <a:pPr marL="285750" indent="-285750" algn="just">
              <a:lnSpc>
                <a:spcPct val="200000"/>
              </a:lnSpc>
              <a:spcAft>
                <a:spcPts val="200"/>
              </a:spcAft>
              <a:buFont typeface="Arial" panose="020B0604020202020204" pitchFamily="34" charset="0"/>
              <a:buChar char="•"/>
            </a:pPr>
            <a:r>
              <a:rPr lang="en-US" sz="1800" b="1" dirty="0">
                <a:effectLst/>
                <a:latin typeface="Times New Roman" panose="02020603050405020304" pitchFamily="18" charset="0"/>
                <a:ea typeface="Times New Roman" panose="02020603050405020304" pitchFamily="18" charset="0"/>
              </a:rPr>
              <a:t>The future of our food </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fontAlgn="base" hangingPunct="0">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4BDC665-D6E3-336F-15EE-150D4B7273DC}"/>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741A1B81-6B90-DCBB-F334-75DC19308C5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F212E28-03E0-900C-8F1A-2A74773220E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3CBAF49-2CEE-448F-F173-2DE15E50E98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865CC40-EFB0-A407-A97F-69579B2D217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08BD394-8530-F5B5-8720-B1569519545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A206025-75E9-DC7E-FA92-0D7C8DA3ED9C}"/>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3FA556AB-04BA-CE16-1314-7513A0B209B7}"/>
              </a:ext>
            </a:extLst>
          </p:cNvPr>
          <p:cNvPicPr>
            <a:picLocks noChangeAspect="1"/>
          </p:cNvPicPr>
          <p:nvPr/>
        </p:nvPicPr>
        <p:blipFill>
          <a:blip r:embed="rId11"/>
          <a:stretch>
            <a:fillRect/>
          </a:stretch>
        </p:blipFill>
        <p:spPr>
          <a:xfrm>
            <a:off x="4144711" y="3344370"/>
            <a:ext cx="4572000" cy="2571750"/>
          </a:xfrm>
          <a:prstGeom prst="rect">
            <a:avLst/>
          </a:prstGeom>
        </p:spPr>
      </p:pic>
    </p:spTree>
    <p:extLst>
      <p:ext uri="{BB962C8B-B14F-4D97-AF65-F5344CB8AC3E}">
        <p14:creationId xmlns:p14="http://schemas.microsoft.com/office/powerpoint/2010/main" val="4016222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Content</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851770" y="1614303"/>
            <a:ext cx="7399601" cy="2223942"/>
          </a:xfrm>
          <a:prstGeom prst="rect">
            <a:avLst/>
          </a:prstGeom>
          <a:noFill/>
        </p:spPr>
        <p:txBody>
          <a:bodyPr wrap="square" rtlCol="0">
            <a:spAutoFit/>
          </a:bodyPr>
          <a:lstStyle/>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ECO-FRIENDLY PRACTICES IN THE GALLEYS ONBOARD SHIPs</a:t>
            </a:r>
          </a:p>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ENHANCING SUSTAINABILITY, QUALITY, AND EFFICIENCY IN CRUISE GALLEY OPERATIONS	</a:t>
            </a:r>
          </a:p>
          <a:p>
            <a:pPr marL="342900" indent="-342900">
              <a:lnSpc>
                <a:spcPct val="200000"/>
              </a:lnSpc>
              <a:buAutoNum type="arabicPeriod"/>
            </a:pPr>
            <a:r>
              <a:rPr lang="en-US" sz="1800" dirty="0">
                <a:effectLst/>
                <a:latin typeface="Times New Roman" panose="02020603050405020304" pitchFamily="18" charset="0"/>
                <a:ea typeface="Arial" panose="020B0604020202020204" pitchFamily="34" charset="0"/>
              </a:rPr>
              <a:t>GOOD PRACTICES FOR A SUSTAINABLE GALLEY</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45324F5-228D-4153-A72B-0D266AEF5BFF}"/>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5" name="Picture 4">
            <a:extLst>
              <a:ext uri="{FF2B5EF4-FFF2-40B4-BE49-F238E27FC236}">
                <a16:creationId xmlns:a16="http://schemas.microsoft.com/office/drawing/2014/main" id="{31507022-131A-920C-41DA-ED4A5D5E7774}"/>
              </a:ext>
            </a:extLst>
          </p:cNvPr>
          <p:cNvPicPr>
            <a:picLocks noChangeAspect="1"/>
          </p:cNvPicPr>
          <p:nvPr/>
        </p:nvPicPr>
        <p:blipFill>
          <a:blip r:embed="rId11"/>
          <a:stretch>
            <a:fillRect/>
          </a:stretch>
        </p:blipFill>
        <p:spPr>
          <a:xfrm>
            <a:off x="3237558" y="3916654"/>
            <a:ext cx="2762250" cy="1657350"/>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FF72E-2B51-D503-ED38-75E69D5BCF1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7B97706-9601-8356-035F-294E0AECE56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03BF516-B998-7D0D-95F7-1E90C943DD9D}"/>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REFERENCES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78AB25C-2B98-3FBB-0C3A-EFAA91FFEC6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2744AF2-19B3-9C14-B454-BAF95955C42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6DFF05F-FC2E-C4B0-1B7C-8093DB2F9CF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4A5D904-AD99-0FF6-36F9-83742DB7DB10}"/>
              </a:ext>
            </a:extLst>
          </p:cNvPr>
          <p:cNvSpPr txBox="1"/>
          <p:nvPr/>
        </p:nvSpPr>
        <p:spPr>
          <a:xfrm>
            <a:off x="552450" y="1678387"/>
            <a:ext cx="7962900" cy="3847207"/>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1. Greening Your Galley (2025). https://sailorsforthesea.org/boating-resources/greening-your-galley/</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en-US" sz="1800" dirty="0">
                <a:effectLst/>
                <a:latin typeface="Times New Roman" panose="02020603050405020304" pitchFamily="18" charset="0"/>
                <a:ea typeface="Times New Roman" panose="02020603050405020304" pitchFamily="18" charset="0"/>
              </a:rPr>
              <a:t>2. Stiefel, U. (2025). Greener Galleys: Sustainability Lessons from Cruise Ship Kitchens for Land-Based Chefs. https://all4chefs.com/news/greener-galleys-sustainability-lessons-from-cruise-ship-kitchens/</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en-US" sz="1800" dirty="0">
                <a:effectLst/>
                <a:latin typeface="Times New Roman" panose="02020603050405020304" pitchFamily="18" charset="0"/>
                <a:ea typeface="Times New Roman" panose="02020603050405020304" pitchFamily="18" charset="0"/>
              </a:rPr>
              <a:t>3. Sustainable Practices in Cruise Ship Kitchens: Going Green for a Better Tomorrow (2023). </a:t>
            </a:r>
            <a:r>
              <a:rPr lang="en-US" sz="1800" u="none" strike="noStrike" dirty="0">
                <a:solidFill>
                  <a:srgbClr val="0000FF"/>
                </a:solidFill>
                <a:effectLst/>
                <a:latin typeface="Times New Roman" panose="02020603050405020304" pitchFamily="18" charset="0"/>
                <a:ea typeface="Times New Roman" panose="02020603050405020304" pitchFamily="18" charset="0"/>
                <a:hlinkClick r:id="rId5"/>
              </a:rPr>
              <a:t>https://lagrenouilleculinaryinstitute.com/2023/06/26/sustainable-practices-in-cruise-ship-kitchens-going-green-for-a-better-tomorrow/</a:t>
            </a:r>
            <a:endParaRPr lang="en-US" sz="1800" u="none" strike="noStrike" dirty="0">
              <a:solidFill>
                <a:srgbClr val="0000FF"/>
              </a:solidFill>
              <a:effectLst/>
              <a:latin typeface="Times New Roman" panose="02020603050405020304" pitchFamily="18" charset="0"/>
              <a:ea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4. Preventing Wasted Food at Home (2025) EPA United States Environmental Agency. https://www.epa.gov/recycle/preventing-wasted-food-home</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endParaRPr>
          </a:p>
          <a:p>
            <a:pPr marL="0" marR="0" lvl="0" indent="0" algn="just" defTabSz="457200" rtl="0" eaLnBrk="1" fontAlgn="auto"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5. Culinary Experts Team. (2025).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mn-cs"/>
            </a:endParaRPr>
          </a:p>
          <a:p>
            <a:pPr algn="just">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CE8502C7-6E37-8765-0E66-DE0283EE41ED}"/>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760406C-D335-F1E1-FAE3-83F434BBFA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57095F6-E452-BD47-D6D3-D2EB36AC7059}"/>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8A6B7602-DE18-D598-F971-FAA3ADA299CD}"/>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5E99260-6106-02B0-F229-8F027796D5E3}"/>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43AE517-77F9-B03A-7A2E-A50D5213236D}"/>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27E6235-09E3-B9A9-FC71-C95A627AE495}"/>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68350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A8DB6-127D-DF03-D590-7E5D9FF260A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CAC0A13-73B8-9FCD-F8F6-C24F24CE82FF}"/>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A05DDF9-3454-D19E-AA69-7FB6F575FEF5}"/>
              </a:ext>
            </a:extLst>
          </p:cNvPr>
          <p:cNvSpPr>
            <a:spLocks noGrp="1"/>
          </p:cNvSpPr>
          <p:nvPr>
            <p:ph type="title"/>
          </p:nvPr>
        </p:nvSpPr>
        <p:spPr>
          <a:xfrm>
            <a:off x="18646" y="941880"/>
            <a:ext cx="9017199" cy="736507"/>
          </a:xfrm>
        </p:spPr>
        <p:txBody>
          <a:bodyPr>
            <a:noAutofit/>
          </a:bodyPr>
          <a:lstStyle/>
          <a:p>
            <a:pPr algn="ctr"/>
            <a:r>
              <a:rPr lang="en-GB" sz="2400" dirty="0">
                <a:effectLst/>
                <a:latin typeface="Times New Roman" panose="02020603050405020304" pitchFamily="18" charset="0"/>
                <a:ea typeface="Arial" panose="020B0604020202020204" pitchFamily="34" charset="0"/>
              </a:rPr>
              <a:t>  REFERENCES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9936BFE-1F68-E3C7-A8C0-158E1EB7044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A10A02C-4510-3CE0-990E-C31E1C43B03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DB85E8C-0572-3B82-73C0-EFDE7905B9C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BC423AD-CA55-A278-2F44-D1D27F2BDB5E}"/>
              </a:ext>
            </a:extLst>
          </p:cNvPr>
          <p:cNvSpPr txBox="1"/>
          <p:nvPr/>
        </p:nvSpPr>
        <p:spPr>
          <a:xfrm>
            <a:off x="552450" y="1678387"/>
            <a:ext cx="7962900" cy="4426853"/>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4. Preventing Wasted Food at Home (2025) EPA United States Environmental Agency. https://www.epa.gov/recycle/preventing-wasted-food-home</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en-US" sz="1800" dirty="0">
                <a:effectLst/>
                <a:latin typeface="Times New Roman" panose="02020603050405020304" pitchFamily="18" charset="0"/>
                <a:ea typeface="Times New Roman" panose="02020603050405020304" pitchFamily="18" charset="0"/>
              </a:rPr>
              <a:t>5. Culinary Experts Team. (2025). </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en-US" sz="1800" dirty="0">
                <a:effectLst/>
                <a:latin typeface="Times New Roman" panose="02020603050405020304" pitchFamily="18" charset="0"/>
                <a:ea typeface="Times New Roman" panose="02020603050405020304" pitchFamily="18" charset="0"/>
              </a:rPr>
              <a:t>6. How to Use Leftovers Creatively: Reducing Waste in the Kitchen (2024). </a:t>
            </a:r>
            <a:r>
              <a:rPr lang="en-US" sz="1800" u="sng" dirty="0">
                <a:solidFill>
                  <a:srgbClr val="0000FF"/>
                </a:solidFill>
                <a:effectLst/>
                <a:latin typeface="Times New Roman" panose="02020603050405020304" pitchFamily="18" charset="0"/>
                <a:ea typeface="Times New Roman" panose="02020603050405020304" pitchFamily="18" charset="0"/>
                <a:hlinkClick r:id="rId5"/>
              </a:rPr>
              <a:t>https://cosmoappliances.com/how-to-use-leftovers-creatively-reducing-waste-in-the-kitchen/</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en-US" sz="1800" dirty="0">
                <a:effectLst/>
                <a:latin typeface="Times New Roman" panose="02020603050405020304" pitchFamily="18" charset="0"/>
                <a:ea typeface="Times New Roman" panose="02020603050405020304" pitchFamily="18" charset="0"/>
              </a:rPr>
              <a:t>7. Top 10 Reasons to Love Your Leftovers (2020). https://thenutritionalreset.ca/love-your-leftovers/</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en-US" sz="1800" dirty="0">
                <a:effectLst/>
                <a:latin typeface="Times New Roman" panose="02020603050405020304" pitchFamily="18" charset="0"/>
                <a:ea typeface="Times New Roman" panose="02020603050405020304" pitchFamily="18" charset="0"/>
              </a:rPr>
              <a:t>8. Reduction of Food Waste on Cruise Ships (2019). https://www.united-against-waste.de/downloads/reduction-of-food-waste-on-cruises-ships.pdf</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en-US" sz="1800" dirty="0">
                <a:effectLst/>
                <a:latin typeface="Times New Roman" panose="02020603050405020304" pitchFamily="18" charset="0"/>
                <a:ea typeface="Times New Roman" panose="02020603050405020304" pitchFamily="18" charset="0"/>
              </a:rPr>
              <a:t>9. Fowler, S. P. (2024). How Superyacht Chefs Can Lead Change from the Galley. </a:t>
            </a:r>
            <a:r>
              <a:rPr lang="en-US" sz="1800" u="sng" dirty="0">
                <a:solidFill>
                  <a:srgbClr val="0000FF"/>
                </a:solidFill>
                <a:effectLst/>
                <a:latin typeface="Times New Roman" panose="02020603050405020304" pitchFamily="18" charset="0"/>
                <a:ea typeface="Times New Roman" panose="02020603050405020304" pitchFamily="18" charset="0"/>
                <a:hlinkClick r:id="rId6"/>
              </a:rPr>
              <a:t>https://www.onboardonline.com/ocean/sustainability/how-superyacht-chefs-can-lead-change-from-the-galley/</a:t>
            </a:r>
            <a:endParaRPr lang="en-US" sz="1800" dirty="0">
              <a:effectLst/>
              <a:latin typeface="Times New Roman" panose="02020603050405020304" pitchFamily="18" charset="0"/>
              <a:ea typeface="Arial" panose="020B0604020202020204" pitchFamily="34" charset="0"/>
            </a:endParaRPr>
          </a:p>
          <a:p>
            <a:pPr algn="just" fontAlgn="base" hangingPunct="0">
              <a:spcAft>
                <a:spcPts val="200"/>
              </a:spcAft>
              <a:buNone/>
            </a:pPr>
            <a:r>
              <a:rPr lang="en-US" sz="1800" b="1"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endParaRP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079D06B6-4AD6-376C-DE31-008939FBE855}"/>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6743DAB-BCA9-DC6C-4C74-B406B57B774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EF0F78E-53B7-D828-16A2-2358727E9351}"/>
              </a:ext>
            </a:extLst>
          </p:cNvPr>
          <p:cNvPicPr>
            <a:picLocks noChangeAspect="1"/>
          </p:cNvPicPr>
          <p:nvPr/>
        </p:nvPicPr>
        <p:blipFill>
          <a:blip r:embed="rId8"/>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D5FAA0D-0B7E-B679-AD7B-E28AB9AEDB89}"/>
              </a:ext>
            </a:extLst>
          </p:cNvPr>
          <p:cNvPicPr>
            <a:picLocks noChangeAspect="1"/>
          </p:cNvPicPr>
          <p:nvPr/>
        </p:nvPicPr>
        <p:blipFill>
          <a:blip r:embed="rId9"/>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120D530-6FCE-C091-AD79-8BFB8D1222A6}"/>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EC5DD1E-0722-955B-D80E-9930F53A0937}"/>
              </a:ext>
            </a:extLst>
          </p:cNvPr>
          <p:cNvPicPr>
            <a:picLocks noChangeAspect="1"/>
          </p:cNvPicPr>
          <p:nvPr/>
        </p:nvPicPr>
        <p:blipFill>
          <a:blip r:embed="rId11"/>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E48AFF5-47B1-8431-A505-2382E5206EA7}"/>
              </a:ext>
            </a:extLst>
          </p:cNvPr>
          <p:cNvPicPr>
            <a:picLocks noChangeAspect="1"/>
          </p:cNvPicPr>
          <p:nvPr/>
        </p:nvPicPr>
        <p:blipFill>
          <a:blip r:embed="rId12"/>
          <a:stretch>
            <a:fillRect/>
          </a:stretch>
        </p:blipFill>
        <p:spPr>
          <a:xfrm>
            <a:off x="7704595" y="0"/>
            <a:ext cx="1227464" cy="1224789"/>
          </a:xfrm>
          <a:prstGeom prst="rect">
            <a:avLst/>
          </a:prstGeom>
        </p:spPr>
      </p:pic>
    </p:spTree>
    <p:extLst>
      <p:ext uri="{BB962C8B-B14F-4D97-AF65-F5344CB8AC3E}">
        <p14:creationId xmlns:p14="http://schemas.microsoft.com/office/powerpoint/2010/main" val="1859332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25E35E7-ADF2-DF87-F593-238EB25785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28650" y="1115409"/>
            <a:ext cx="8152908" cy="568392"/>
          </a:xfrm>
        </p:spPr>
        <p:txBody>
          <a:bodyPr>
            <a:noAutofit/>
          </a:bodyPr>
          <a:lstStyle/>
          <a:p>
            <a:pPr algn="ctr"/>
            <a:r>
              <a:rPr lang="en-US" sz="2400" dirty="0">
                <a:effectLst/>
                <a:latin typeface="Times New Roman" panose="02020603050405020304" pitchFamily="18" charset="0"/>
                <a:ea typeface="Arial" panose="020B0604020202020204" pitchFamily="34" charset="0"/>
              </a:rPr>
              <a:t>ECO-FRIENDLY PRACTICES IN THE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52450" y="1678387"/>
            <a:ext cx="7962900" cy="2913618"/>
          </a:xfrm>
          <a:prstGeom prst="rect">
            <a:avLst/>
          </a:prstGeom>
          <a:noFill/>
        </p:spPr>
        <p:txBody>
          <a:bodyPr wrap="square" rtlCol="0">
            <a:spAutoFit/>
          </a:bodyPr>
          <a:lstStyle/>
          <a:p>
            <a:pPr algn="just">
              <a:spcAft>
                <a:spcPts val="200"/>
              </a:spcAft>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Applying eco-friendly practices in ship galleys is a vital part of reducing a vessel's overall environmental impact. Here are several practical and effective sustainability practices that can be implemented in the galley of a ship.</a:t>
            </a:r>
          </a:p>
          <a:p>
            <a:pPr algn="just">
              <a:spcAft>
                <a:spcPts val="200"/>
              </a:spcAft>
            </a:pPr>
            <a:r>
              <a:rPr lang="en-US" dirty="0">
                <a:latin typeface="Times New Roman" panose="02020603050405020304" pitchFamily="18" charset="0"/>
                <a:cs typeface="Times New Roman" panose="02020603050405020304" pitchFamily="18" charset="0"/>
              </a:rPr>
              <a:t>1. To promote eco-friendly practices in ship galleys, energy-efficient appliances such as induction cooktops and LED lighting should be used to reduce overall power consumption. Proper maintenance of kitchen equipment and regular cleaning of ventilation systems can enhance efficiency and lower energy usage. Additionally, staff should be trained to minimize idle time for appliances and use batch cooking methods to conserve energy.</a:t>
            </a: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2486440-B35B-62E0-126C-D1DCC0EE54AE}"/>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82A46AF0-F2FC-5EB2-ECC1-3841E418A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72290F9-ED76-C9E6-74EE-091CC469C3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33F1F1-E3EB-D09E-0C78-D639209332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27A4D7-11B0-B7EE-75FC-06409BB713A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2D36D7-A54E-49F0-C31A-A6F15608FB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DE7111-D642-DDD9-AC40-A762F4BAA3B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1D5DDB69-8570-9E44-8EA9-750EA5AB2798}"/>
              </a:ext>
            </a:extLst>
          </p:cNvPr>
          <p:cNvPicPr>
            <a:picLocks noChangeAspect="1"/>
          </p:cNvPicPr>
          <p:nvPr/>
        </p:nvPicPr>
        <p:blipFill>
          <a:blip r:embed="rId11"/>
          <a:stretch>
            <a:fillRect/>
          </a:stretch>
        </p:blipFill>
        <p:spPr>
          <a:xfrm>
            <a:off x="4245926" y="4354139"/>
            <a:ext cx="2935019" cy="1650948"/>
          </a:xfrm>
          <a:prstGeom prst="rect">
            <a:avLst/>
          </a:prstGeom>
        </p:spPr>
      </p:pic>
    </p:spTree>
    <p:extLst>
      <p:ext uri="{BB962C8B-B14F-4D97-AF65-F5344CB8AC3E}">
        <p14:creationId xmlns:p14="http://schemas.microsoft.com/office/powerpoint/2010/main" val="379063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4994E-BA4C-C8E0-98FF-FA035828212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D78A608-20DE-4FFF-3228-BC8353C83B4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50C5CEC-2F23-9680-0CD3-38A7D3DC9F97}"/>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ECO-FRIENDLY PRACTICES IN THE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B99138B-949C-0703-D973-D736C1EF050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B1DA6F85-30BA-3351-E692-4CFDDA701A7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A7E86F7-84AE-655B-9AF1-E9E746EECC6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423DADA-B8D5-8A77-0B67-D56B78BFF147}"/>
              </a:ext>
            </a:extLst>
          </p:cNvPr>
          <p:cNvSpPr txBox="1"/>
          <p:nvPr/>
        </p:nvSpPr>
        <p:spPr>
          <a:xfrm>
            <a:off x="552450" y="1678387"/>
            <a:ext cx="7962900" cy="2333972"/>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2. Effective water conservation in galley operations begins with the use of low-flow faucets or aerators, which significantly reduce water consumption during food preparation and cleaning. Incorporating high-efficiency dishwashers—especially those equipped with water recycling systems—further minimizes water use without compromising hygiene standards. Additionally, choosing steam cooking methods over boiling not only conserves water but also helps retain more nutrients in food, making it a sustainable and health-conscious practice.</a:t>
            </a: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CB61870-9B11-ECD6-B8F8-A12FEC02DEEA}"/>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6793B2CB-FA4B-AE08-E688-E89C7397E0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98C1A8F-5C6E-1A91-DD6A-7BEC48384BF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19396DB-DC8F-CD70-3C5B-B909E01739F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551A9EB-43C3-8EC8-9FA0-7E9D539EBC2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1047CB1-F585-7817-718E-879D0D8F968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F209544-966C-2031-AAE8-F82CB5B4A84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E0A36CA9-FD4F-474E-BA07-0FF049C54F87}"/>
              </a:ext>
            </a:extLst>
          </p:cNvPr>
          <p:cNvPicPr>
            <a:picLocks noChangeAspect="1"/>
          </p:cNvPicPr>
          <p:nvPr/>
        </p:nvPicPr>
        <p:blipFill>
          <a:blip r:embed="rId11"/>
          <a:stretch>
            <a:fillRect/>
          </a:stretch>
        </p:blipFill>
        <p:spPr>
          <a:xfrm>
            <a:off x="3119437" y="4012359"/>
            <a:ext cx="2828925" cy="1619250"/>
          </a:xfrm>
          <a:prstGeom prst="rect">
            <a:avLst/>
          </a:prstGeom>
        </p:spPr>
      </p:pic>
    </p:spTree>
    <p:extLst>
      <p:ext uri="{BB962C8B-B14F-4D97-AF65-F5344CB8AC3E}">
        <p14:creationId xmlns:p14="http://schemas.microsoft.com/office/powerpoint/2010/main" val="641700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0550C-FCA1-6D28-8921-FA554BFAE31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6F91D39-FABE-D477-C541-2BF5CA89B44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1FEBDD6-88EE-1C64-4D56-B1B12EA83851}"/>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ECO-FRIENDLY PRACTICES IN THE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9F1B0FA-B7AE-E0A8-2DEE-12B898512C7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4185C71-A006-CE80-ADDB-CB518A065F1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334C64B-77D6-AD37-986B-E5F508586A3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9D4D5EA-28FE-F3DA-BFF1-A52650F60780}"/>
              </a:ext>
            </a:extLst>
          </p:cNvPr>
          <p:cNvSpPr txBox="1"/>
          <p:nvPr/>
        </p:nvSpPr>
        <p:spPr>
          <a:xfrm>
            <a:off x="552450" y="1678387"/>
            <a:ext cx="7962900" cy="2887970"/>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3. Efficient waste reduction in the galley starts with source reduction, such as purchasing supplies in bulk or choosing products with minimal packaging to cut down on plastic and cardboard waste. To combat food waste, implementing better inventory management and meal planning helps prevent overproduction and spoilage. Where possible, composting systems should be installed onboard, or food waste should be segregated for proper, eco-friendly disposal. Additionally, maintaining strict waste separation practices—with clearly labeled bins for recyclables like glass, metal, and plastic—ensures that materials are handled and processed responsibly.</a:t>
            </a: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D178EFB4-9D9B-5A48-5388-B991A2241148}"/>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CB486E8F-F307-D62F-C038-43CCB04CE1D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B194B21-D218-BF21-CBD5-F88A32A601B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B157A6E-988B-B1E0-794F-79BA5F841D6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0DF7280-ACE5-E5E4-4FDC-3605F9D9BE1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0198026-459B-0701-096E-5C608205346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8B2456D-CDC1-3CE7-A4DF-8A1F04C511E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BA78F71-4F6F-3CEC-76C5-5E8A82A8D8FA}"/>
              </a:ext>
            </a:extLst>
          </p:cNvPr>
          <p:cNvPicPr>
            <a:picLocks noChangeAspect="1"/>
          </p:cNvPicPr>
          <p:nvPr/>
        </p:nvPicPr>
        <p:blipFill>
          <a:blip r:embed="rId11"/>
          <a:stretch>
            <a:fillRect/>
          </a:stretch>
        </p:blipFill>
        <p:spPr>
          <a:xfrm>
            <a:off x="3200618" y="4230155"/>
            <a:ext cx="2847975" cy="1600200"/>
          </a:xfrm>
          <a:prstGeom prst="rect">
            <a:avLst/>
          </a:prstGeom>
        </p:spPr>
      </p:pic>
    </p:spTree>
    <p:extLst>
      <p:ext uri="{BB962C8B-B14F-4D97-AF65-F5344CB8AC3E}">
        <p14:creationId xmlns:p14="http://schemas.microsoft.com/office/powerpoint/2010/main" val="1103101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E0E42-F28A-5C54-4980-65E170AE402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FF18A2B-263D-D624-C736-AAE32F3B86D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FBC8F1A-BDB2-D865-1C42-E990B57A156B}"/>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ECO-FRIENDLY PRACTICES IN THE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D058225-5522-62C0-9E69-20A76345BA2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0097254-5E95-7A6A-3BF2-F37D663F0AB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CEFE941-0785-8B8C-220F-66687B2C13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8184FAD-6DAA-688A-0A1E-7049BC9408BC}"/>
              </a:ext>
            </a:extLst>
          </p:cNvPr>
          <p:cNvSpPr txBox="1"/>
          <p:nvPr/>
        </p:nvSpPr>
        <p:spPr>
          <a:xfrm>
            <a:off x="552450" y="1678387"/>
            <a:ext cx="7962900" cy="2610971"/>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4. Promoting sustainable sourcing in galley operations involves prioritizing ingredients that are both environmentally and socially responsible. Choosing local and seasonal produce when in port helps reduce carbon emissions associated with long-distance transportation. For seafood, following recognized standards such as those from the Marine Stewardship Council (MSC) ensures responsible fishing practices and helps protect marine ecosystems. Additionally, selecting certified products—including organic, Fair Trade, or Rainforest Alliance certified items—supports ethical sourcing and sustainable agriculture.</a:t>
            </a: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A65356A-01A4-8D57-B0F3-3FA05388E0E9}"/>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72985C2-5989-4363-0459-BAF11DD88C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881C71C3-A785-8EF9-740D-F0B9271058F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EFF4DAB-40BC-3EE8-3113-0A84CE43F1E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FD8D4E1-E140-9189-CD8D-55814024BEE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75CE80E-C802-35DB-9AB4-14E5C753FD9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C33A128-1CF6-D33C-7413-6DE3CBA935C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86A638B-8948-DF17-F00E-8BCEE0EA8648}"/>
              </a:ext>
            </a:extLst>
          </p:cNvPr>
          <p:cNvPicPr>
            <a:picLocks noChangeAspect="1"/>
          </p:cNvPicPr>
          <p:nvPr/>
        </p:nvPicPr>
        <p:blipFill>
          <a:blip r:embed="rId11"/>
          <a:stretch>
            <a:fillRect/>
          </a:stretch>
        </p:blipFill>
        <p:spPr>
          <a:xfrm>
            <a:off x="3395111" y="4007751"/>
            <a:ext cx="2619375" cy="1743075"/>
          </a:xfrm>
          <a:prstGeom prst="rect">
            <a:avLst/>
          </a:prstGeom>
        </p:spPr>
      </p:pic>
    </p:spTree>
    <p:extLst>
      <p:ext uri="{BB962C8B-B14F-4D97-AF65-F5344CB8AC3E}">
        <p14:creationId xmlns:p14="http://schemas.microsoft.com/office/powerpoint/2010/main" val="130431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ABC1A-BF02-A0D0-7622-6296472C799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0A5E4FC-0D2A-22ED-EC93-F38B076C33F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1DD6A22-A1FB-ABDE-828D-10BC02234C74}"/>
              </a:ext>
            </a:extLst>
          </p:cNvPr>
          <p:cNvSpPr>
            <a:spLocks noGrp="1"/>
          </p:cNvSpPr>
          <p:nvPr>
            <p:ph type="title"/>
          </p:nvPr>
        </p:nvSpPr>
        <p:spPr>
          <a:xfrm>
            <a:off x="628650" y="1107174"/>
            <a:ext cx="7886700" cy="571213"/>
          </a:xfrm>
        </p:spPr>
        <p:txBody>
          <a:bodyPr>
            <a:noAutofit/>
          </a:bodyPr>
          <a:lstStyle/>
          <a:p>
            <a:pPr algn="ctr"/>
            <a:r>
              <a:rPr lang="en-US" sz="2400" dirty="0">
                <a:effectLst/>
                <a:latin typeface="Times New Roman" panose="02020603050405020304" pitchFamily="18" charset="0"/>
                <a:ea typeface="Arial" panose="020B0604020202020204" pitchFamily="34" charset="0"/>
              </a:rPr>
              <a:t>ECO-FRIENDLY PRACTICES IN THE GALLEYS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197BA08-2F6E-E89F-6D9B-FFA4B70FA74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532CCF9-0581-86A6-1F1E-C31493D9BA3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9728486-DD26-9E74-729D-DD7197D3E62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9C36A3BE-97FD-30B9-BC4E-550E359394AE}"/>
              </a:ext>
            </a:extLst>
          </p:cNvPr>
          <p:cNvSpPr txBox="1"/>
          <p:nvPr/>
        </p:nvSpPr>
        <p:spPr>
          <a:xfrm>
            <a:off x="552450" y="1678387"/>
            <a:ext cx="7962900" cy="2056973"/>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5. Maintaining cleanliness in the galley can be done responsibly by adopting eco-friendly cleaning practices. This includes using biodegradable, non-toxic detergents that are safe for marine ecosystems. To reduce environmental impact even further, choose concentrated cleaning formulas, which minimize packaging and transportation emissions. Installing refill stations for bulk cleaning supplies also supports waste reduction and promotes efficient product use.</a:t>
            </a: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1792334-439C-CA4D-9104-138F6B9106E2}"/>
              </a:ext>
            </a:extLst>
          </p:cNvPr>
          <p:cNvSpPr/>
          <p:nvPr/>
        </p:nvSpPr>
        <p:spPr>
          <a:xfrm>
            <a:off x="0" y="6312060"/>
            <a:ext cx="9035846" cy="463397"/>
          </a:xfrm>
          <a:prstGeom prst="rect">
            <a:avLst/>
          </a:prstGeom>
          <a:noFill/>
        </p:spPr>
        <p:txBody>
          <a:bodyPr wrap="square" lIns="91440" tIns="45720" rIns="91440" bIns="45720" anchor="ctr" anchorCtr="0">
            <a:spAutoFit/>
          </a:bodyPr>
          <a:lstStyle/>
          <a:p>
            <a:pPr algn="ctr">
              <a:lnSpc>
                <a:spcPct val="150000"/>
              </a:lnSpc>
              <a:spcAft>
                <a:spcPts val="1000"/>
              </a:spcAft>
            </a:pPr>
            <a:r>
              <a:rPr lang="en-US"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SUSTAINABILITY IN THE GALLEYS</a:t>
            </a:r>
            <a:endParaRPr lang="ro-RO"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D3BC613D-610F-6355-DAD5-B7FAE5E365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F48A2C6-4A49-63D0-2F22-7A2808CCC20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3E78B87-AA5F-3791-C47C-475F76E8431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6FC5FE1-61F3-C2FD-BF91-49FE073A3CF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F71144A-49EE-119F-BE24-33B095A06F0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72A1082-26A3-5B9C-4DBD-37587754616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5650D7E4-77E9-7CD9-5F65-4E54E1ADDA29}"/>
              </a:ext>
            </a:extLst>
          </p:cNvPr>
          <p:cNvPicPr>
            <a:picLocks noChangeAspect="1"/>
          </p:cNvPicPr>
          <p:nvPr/>
        </p:nvPicPr>
        <p:blipFill>
          <a:blip r:embed="rId11"/>
          <a:stretch>
            <a:fillRect/>
          </a:stretch>
        </p:blipFill>
        <p:spPr>
          <a:xfrm>
            <a:off x="2933787" y="3510953"/>
            <a:ext cx="3952875" cy="2635250"/>
          </a:xfrm>
          <a:prstGeom prst="rect">
            <a:avLst/>
          </a:prstGeom>
        </p:spPr>
      </p:pic>
    </p:spTree>
    <p:extLst>
      <p:ext uri="{BB962C8B-B14F-4D97-AF65-F5344CB8AC3E}">
        <p14:creationId xmlns:p14="http://schemas.microsoft.com/office/powerpoint/2010/main" val="29026580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1168</TotalTime>
  <Words>4354</Words>
  <Application>Microsoft Office PowerPoint</Application>
  <PresentationFormat>On-screen Show (4:3)</PresentationFormat>
  <Paragraphs>327</Paragraphs>
  <Slides>41</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CharterBT-Roman</vt:lpstr>
      <vt:lpstr>coranto-2</vt:lpstr>
      <vt:lpstr>Symbol</vt:lpstr>
      <vt:lpstr>Times New Roman</vt:lpstr>
      <vt:lpstr>Office Theme</vt:lpstr>
      <vt:lpstr>MARitime Soft Skills for Onboard Healthy Nutrition and CULinary Arts in Seagoing Services – CUL-MAR-Skills</vt:lpstr>
      <vt:lpstr>Learning outcomes of the course </vt:lpstr>
      <vt:lpstr>Learning outcomes of the course </vt:lpstr>
      <vt:lpstr>Content of the course </vt:lpstr>
      <vt:lpstr>ECO-FRIENDLY PRACTICES IN THE GALLEYS  </vt:lpstr>
      <vt:lpstr>ECO-FRIENDLY PRACTICES IN THE GALLEYS  </vt:lpstr>
      <vt:lpstr>ECO-FRIENDLY PRACTICES IN THE GALLEYS  </vt:lpstr>
      <vt:lpstr>ECO-FRIENDLY PRACTICES IN THE GALLEYS  </vt:lpstr>
      <vt:lpstr>ECO-FRIENDLY PRACTICES IN THE GALLEYS  </vt:lpstr>
      <vt:lpstr>ECO-FRIENDLY PRACTICES IN THE GALLEYS  </vt:lpstr>
      <vt:lpstr>ECO-FRIENDLY PRACTICES IN THE GALLEYS  </vt:lpstr>
      <vt:lpstr>ECO-FRIENDLY PRACTICES IN THE GALLEYS  </vt:lpstr>
      <vt:lpstr>ECO-FRIENDLY PRACTICES IN THE GALLEYS  </vt:lpstr>
      <vt:lpstr>ECO-FRIENDLY PRACTICES IN THE GALLEYS  </vt:lpstr>
      <vt:lpstr>ECO-FRIENDLY PRACTICES IN THE GALLEYS  </vt:lpstr>
      <vt:lpstr>ECO-FRIENDLY PRACTICES IN THE GALLEYS  </vt:lpstr>
      <vt:lpstr> ENHANCING SUSTAINABILITY, QUALITY &amp; EFFICIENCY  </vt:lpstr>
      <vt:lpstr> ENHANCING SUSTAINABILITY, QUALITY &amp; EFFICIENCY  </vt:lpstr>
      <vt:lpstr> ENHANCING SUSTAINABILITY, QUALITY &amp; EFFICIENCY  </vt:lpstr>
      <vt:lpstr> ENHANCING SUSTAINABILITY, QUALITY &amp; EFFICIENCY  </vt:lpstr>
      <vt:lpstr> STORAGE TIPS </vt:lpstr>
      <vt:lpstr> STORAGE TIPS </vt:lpstr>
      <vt:lpstr>  CREATIVE USE OF LEFTOVERS TO REDUCE FOOD WASTE</vt:lpstr>
      <vt:lpstr>  CREATIVE USE OF LEFTOVERS TO REDUCE FOOD WASTE</vt:lpstr>
      <vt:lpstr>  CREATIVE USE OF LEFTOVERS TO REDUCE FOOD WASTE</vt:lpstr>
      <vt:lpstr>  CREATIVE USE OF LEFTOVERS TO REDUCE FOOD WASTE</vt:lpstr>
      <vt:lpstr>  CREATIVE USE OF LEFTOVERS TO REDUCE FOOD WASTE</vt:lpstr>
      <vt:lpstr>  CREATIVE USE OF LEFTOVERS TO REDUCE FOOD WASTE</vt:lpstr>
      <vt:lpstr>  CREATIVE USE OF LEFTOVERS TO REDUCE FOOD WASTE</vt:lpstr>
      <vt:lpstr>  CREATIVE USE OF LEFTOVERS TO REDUCE FOOD WASTE</vt:lpstr>
      <vt:lpstr>  CREATIVE USE OF LEFTOVERS TO REDUCE FOOD WASTE</vt:lpstr>
      <vt:lpstr>  THE BENEFITS OF USING LEFTOVERS</vt:lpstr>
      <vt:lpstr>  THE BENEFITS OF USING LEFTOVERS</vt:lpstr>
      <vt:lpstr>  THE BENEFITS OF USING LEFTOVERS</vt:lpstr>
      <vt:lpstr>  THE BENEFITS OF USING LEFTOVERS</vt:lpstr>
      <vt:lpstr>  THE BENEFITS OF USING LEFTOVERS</vt:lpstr>
      <vt:lpstr>  THE BENEFITS OF USING LEFTOVERS</vt:lpstr>
      <vt:lpstr>GOOD PRACTICES FOR A SUSTAINABLE GALLEY</vt:lpstr>
      <vt:lpstr>GOOD PRACTICES FOR A SUSTAINABLE GALLEY</vt:lpstr>
      <vt:lpstr>  REFERENCES</vt:lpstr>
      <vt:lpstr>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Pınar ÖZDEMİR</cp:lastModifiedBy>
  <cp:revision>48</cp:revision>
  <dcterms:created xsi:type="dcterms:W3CDTF">2023-11-02T13:43:46Z</dcterms:created>
  <dcterms:modified xsi:type="dcterms:W3CDTF">2025-09-19T15:32:41Z</dcterms:modified>
</cp:coreProperties>
</file>