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60" r:id="rId3"/>
    <p:sldId id="274" r:id="rId4"/>
    <p:sldId id="275" r:id="rId5"/>
    <p:sldId id="296" r:id="rId6"/>
    <p:sldId id="297" r:id="rId7"/>
    <p:sldId id="295" r:id="rId8"/>
    <p:sldId id="279" r:id="rId9"/>
    <p:sldId id="298" r:id="rId10"/>
    <p:sldId id="299" r:id="rId11"/>
    <p:sldId id="280" r:id="rId12"/>
    <p:sldId id="281" r:id="rId13"/>
    <p:sldId id="300" r:id="rId14"/>
    <p:sldId id="301" r:id="rId15"/>
    <p:sldId id="303" r:id="rId16"/>
    <p:sldId id="304" r:id="rId17"/>
    <p:sldId id="282" r:id="rId18"/>
    <p:sldId id="302" r:id="rId19"/>
    <p:sldId id="305" r:id="rId20"/>
    <p:sldId id="306" r:id="rId21"/>
    <p:sldId id="284" r:id="rId22"/>
    <p:sldId id="307" r:id="rId23"/>
    <p:sldId id="308" r:id="rId24"/>
    <p:sldId id="309" r:id="rId25"/>
    <p:sldId id="286" r:id="rId26"/>
    <p:sldId id="310" r:id="rId27"/>
    <p:sldId id="311" r:id="rId28"/>
    <p:sldId id="287" r:id="rId29"/>
    <p:sldId id="312" r:id="rId30"/>
    <p:sldId id="313" r:id="rId31"/>
    <p:sldId id="314" r:id="rId32"/>
    <p:sldId id="290" r:id="rId33"/>
    <p:sldId id="315" r:id="rId34"/>
    <p:sldId id="316" r:id="rId35"/>
    <p:sldId id="319" r:id="rId36"/>
    <p:sldId id="317" r:id="rId37"/>
    <p:sldId id="318" r:id="rId38"/>
    <p:sldId id="291" r:id="rId39"/>
    <p:sldId id="320" r:id="rId40"/>
    <p:sldId id="32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p:scale>
          <a:sx n="100" d="100"/>
          <a:sy n="100" d="100"/>
        </p:scale>
        <p:origin x="946" y="-9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15.07.2025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8F50-3FB7-9DFD-D276-4C4D4E12B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BCAD-9E47-FBA4-C0D3-7061EBD57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EB02E-3105-F45D-8163-C1BFA3765C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3034D58-F9FD-8214-A1D7-CB8AB914C50D}"/>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09872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764B-FEF1-1BEA-127D-9B934F316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77090-F861-8BFF-2BA4-409299F6B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394CB-F49C-2D77-5709-94A44DDD93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D3643E2-A14F-80AA-4214-0D8C009D59E6}"/>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134503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E164F-B5EB-A4C7-0E90-7CE922DC9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05780-DEC3-EA31-2715-B2D51CFFC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C64BA-05DC-996E-CDB7-629DC63BCB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93D59C1-62AB-4468-8DFD-46BC39A0C1A9}"/>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1981928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FFB9-77B1-9182-45B6-4E61C19A2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D7F36-9D85-8BB8-B215-7ABA5C0B2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27EBE-C235-0494-A2AB-50E6C4878B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323F19-BC81-71D2-0F92-523BDC4195C5}"/>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257527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2B7F6-FCFA-B962-8665-6B7B5547A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54C-05F6-C219-417D-E225B424A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16D31-9BF9-A1C0-D002-C2F85D45AF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FDD2E7C-87D0-F0F6-8730-665902A8E41B}"/>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4669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7A5CD-1CFC-0150-6B6A-AC7660DC8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B2EDD-3852-6A98-62D0-E38598683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20146-7051-149F-8D91-039E17F580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431C521-AC3E-3BD4-A812-A64604ECDA13}"/>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29541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CAB5-D831-1B68-9009-DC335E4D8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BEEDD-AEA5-7F85-031A-1700212F8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845AF-0CCA-56C4-9614-7F662EDB3D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7D313C-F94E-FD2E-BB86-81CCAFA52E4F}"/>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2388371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BB7BB-E758-AC2E-8AB9-F2F30EEC1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4CE38-4EF6-E5C6-CA12-B290CE34D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C8C99-D6C3-B635-1ADD-376DC3128D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4793A6E-C351-73B4-5C5F-4BCB685AD1D3}"/>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284584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BF91C-BA87-33EF-9ADC-649CBC215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1B155-1713-6915-8FF3-5B948F5A7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B855F-C192-E872-2123-06A57BE32B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BA2113D-FB94-C5E0-0AE6-FB78D87E2328}"/>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3432693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CBCF9-86C3-6CBC-120D-E00C81516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CEA84-71CF-6029-B2C7-D641F38EE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D8C2C-122B-A6AB-FFF1-5BA6183004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57376F3-3EDF-C62E-E09A-9218E719D606}"/>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65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39FE-E78F-E1C7-6574-CB70CDE36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302BF-1C3D-9F2F-94D7-6E51AE9FB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6D28C-6A70-6A22-E488-F23D0C8E44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1ABDEE1-7712-96C2-9496-FB4D29D3E484}"/>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1396891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C099B-82D5-B4E9-0396-6B52F7DD0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B9067-B630-84C4-3210-A5CBECD4A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0B495-ED18-ADDC-5281-544C44A162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18AB620-1C06-5329-BD06-EE19A22D64B9}"/>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245408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CA4C4-B5EC-D5F0-B93D-D76969BA8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2484E-3AC3-630C-E6CB-58DFF0716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7DED6-0CD6-433B-6510-853456CD8F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190FAE7-710C-4126-3AE1-EBD55A314F1A}"/>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1930806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86A5-A68A-4B92-F6B5-13DC14F9B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FB64D-77B4-742D-E4D1-C86C4257F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9CBF6-8A14-904A-8943-F72E598C00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D1EBA9B-92C1-BFE8-4478-CD4F7875F70E}"/>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1869499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99F4-0E42-E79B-90CF-59E1598B6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53B05-3C39-4630-F805-2E6C6EC0F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488A5-6D69-7D20-3452-D01B618420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2C96EF-BF4E-CA62-386E-01AE2D5B1218}"/>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2620318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14EAA-D3D7-3CD0-17C2-EA9D5B02D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C0CA-6B79-64D7-3F1A-5B586761A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B17EE-F191-DDFD-0167-3FD075ED92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A7EF61-1FDB-DC38-45B5-80B0E235D757}"/>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2410448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A0F82-6A33-2716-6936-8D1390897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1B5B9-58F0-D8DB-CB31-C86709F92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8865C-CB1A-F01D-6D07-A744C46230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9731E20-8B9C-3FBC-C3A9-22B1D1011E80}"/>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3066518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6640E-D739-6DD4-B1D2-0EC30FF876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5F92A-9EAD-DC31-DF4C-5DA069CB1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CFEC9-B291-9252-0E90-4391C3FA33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26E3C35-CE7A-2A2A-6F74-9847D9A3BBF0}"/>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636524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08E19-31F7-9FB9-566F-5DC4B57D0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2CB35-00C3-483E-1CB4-D0974B4A6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3B2F4-9F49-93FC-2853-08138979B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937C1F4-4196-5321-E82E-B4AB083FEDBF}"/>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277048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5DB3-B7D8-411E-40B2-2D72D9B92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F49C2-EBFB-2B53-6D46-8A6A6448A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E7776-5592-0C2A-CD55-29D6B245F1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783DC0E-7719-EBE0-6E34-D19DEB607F94}"/>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400267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9419-7690-E3E2-B4CF-70ABF3FFC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0B34D-44DF-C45E-56D9-831A9C26F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7F95D-6E6E-083A-2503-91C43DFE48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A7DC714-96D7-E02F-7A10-E67346CBB765}"/>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51297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2E4C8-13DF-909E-9BE3-CA6AE56CC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708A2-A318-16A4-6847-2FDB6ADB8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0074F-DEC7-F2D8-0065-7D430EEF75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52FE05D-D7A5-DC38-F2E5-323EFF95065C}"/>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459231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AE71C-A099-802C-C39C-B21F08902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03668-5295-F573-22DB-C1120273F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C3D8A-E5F1-6FEB-13FF-4E2B3C52FD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FDEB18-DF5E-F6CF-21C6-3FEA46E0DB6A}"/>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1588735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B3451-E376-8AEE-4A4F-C134E3154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68A77-9FFD-16EA-2C4F-4210F04BD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15DD5-2E7C-816B-94EA-7E84A5BA10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C2955BD-10C8-0BB7-F3AC-159A27F31F07}"/>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345907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E1747-2B0B-1A04-B6C1-F166A0B56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2CFAF-DDDB-EFA8-94F1-5A3C417C9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C3BA9-4709-1798-AC08-8422E88FFE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BB1326-CC0F-A19A-0416-0927ACFAEBAC}"/>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1911765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AF19D-2EA6-C74B-A197-4D4CCE6BA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00CC8-A78E-C781-28CC-0D5D6FA14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94B5A-EF74-EE2F-6EFD-88233052A9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826DB4E-03FD-C3E3-91D8-44897336EFD5}"/>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42387967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6B3C-A843-8FB3-00C4-B8AD45CE4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4C46D-83D6-1CE6-773E-27E911080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4F1EB-F205-36B0-E1F1-B04657040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A13B448-6DAE-DE2A-A43D-8A33B00259E7}"/>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1469922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1252-5699-F2FA-6C70-AD4DB305A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90DCF-B0BA-3B5C-CC08-5A29F27E4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E98D7-3600-6973-4A35-1B3D8ADC66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56CAD3C-322A-FBD9-9DF2-8C21C11919E0}"/>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2638477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4E86-484F-E4A3-111B-4C91914C3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36E58-D62A-FA2D-1A8D-7D8F40E35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3A783-EAF7-59DE-EEBE-DFB620F5B0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BA769D-D3B8-D489-01FE-53E19D447E77}"/>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2128881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1FA97-D4BD-C576-45C8-F6F4F128F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EF83E-3F9C-8C10-6875-579373AB6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0251B-A1D5-9F3E-4742-ED49DBC4FF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756942C-0A41-B5D2-4548-34557377187C}"/>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295942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1238-3774-D00C-C41E-A7F482B19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637F4-144F-EF7C-EFD0-9B85E051B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2E9EC-890B-EFC3-D75C-ADC51140B3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101E004-39BA-D43B-4748-93C0ACBBBF58}"/>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221808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01AB-ADC9-ADF9-5BD8-FACD91057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16815-D0BC-ABC2-03D7-6893ECF61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392E6-D72E-FE4A-4563-6E3561B18B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CB7771-56B8-2B53-097C-4610F2B76D92}"/>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9700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C0BE-FD96-15C4-8BA8-478764BEB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8A5F5-7689-56F1-495B-513B699FF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1375C-B4B2-F587-D7E3-C7F9C6E51F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D72EB74-E84C-E0ED-0466-35C983FAFE9D}"/>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345637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E3F88-5A6C-9E2F-E7AD-7FADA3E54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99325-E04E-A0EA-CD32-DD2946967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900A1-E33F-248F-7F01-11141F0A69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F8D22F1-2063-B350-8357-30754E907C49}"/>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557877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3D98-EB79-892B-8D09-CA3E64749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26E03-12B5-4F00-CEF3-B8BADC118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528F6-49D8-D0AF-169D-AC0B072F9F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DA8AD14-0A56-A5AE-E087-EAD23DCA22C5}"/>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312105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C9137-D778-D75C-729B-79BBBDC3F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6FE79-03FE-59CE-D741-45C8F4516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143C4-BB3F-91CB-62D7-6DA2B4B7FE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ACD820B-6ACE-405A-C551-623A41FE7BBC}"/>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50932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15.07.2025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15.07.2025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15.07.2025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15.07.2025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shipserv.com/ShipServ/pages/profiles/60086/documents/Introduction-Waste-Management-20170308-LBR.pdf" TargetMode="External"/><Relationship Id="rId11" Type="http://schemas.openxmlformats.org/officeDocument/2006/relationships/image" Target="../media/image7.png"/><Relationship Id="rId5" Type="http://schemas.openxmlformats.org/officeDocument/2006/relationships/hyperlink" Target="https://www.imo.org/en/ourwork/environment/pages/garbage-default.aspx"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I</a:t>
            </a:r>
          </a:p>
          <a:p>
            <a:pPr algn="ctr"/>
            <a:r>
              <a:rPr lang="en-US" sz="2800" b="1" dirty="0">
                <a:latin typeface="Times New Roman" panose="02020603050405020304" pitchFamily="18" charset="0"/>
                <a:cs typeface="Times New Roman" panose="02020603050405020304" pitchFamily="18" charset="0"/>
              </a:rPr>
              <a:t>Introduction to Victualling</a:t>
            </a:r>
            <a:endParaRPr lang="ro-RO" sz="28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155C-F327-547B-1238-1D66F47564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69EF41-9557-D97C-5CAB-ACA04ED2F9D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274C6B0-5635-D080-4AB3-7E86B78787B1}"/>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2. </a:t>
            </a:r>
            <a:r>
              <a:rPr lang="en-US" sz="2400" b="1" dirty="0">
                <a:solidFill>
                  <a:srgbClr val="002060"/>
                </a:solidFill>
                <a:latin typeface="Times New Roman" panose="02020603050405020304" pitchFamily="18" charset="0"/>
                <a:cs typeface="Times New Roman" panose="02020603050405020304" pitchFamily="18" charset="0"/>
              </a:rPr>
              <a:t>Food Preservation and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30EFEF2-8CD6-F69E-8CB2-20878E45526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92BEA2A-0094-BC41-4A11-201277ECF2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46ADC6-625A-BE88-5346-97E0836B6B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3954931-5BFA-AC67-21D5-C3E8693904C8}"/>
              </a:ext>
            </a:extLst>
          </p:cNvPr>
          <p:cNvSpPr txBox="1"/>
          <p:nvPr/>
        </p:nvSpPr>
        <p:spPr>
          <a:xfrm>
            <a:off x="851770" y="1497312"/>
            <a:ext cx="7415930" cy="5257850"/>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Importance of Proper Food Storage on Board:</a:t>
            </a:r>
          </a:p>
          <a:p>
            <a:pPr algn="just">
              <a:spcAft>
                <a:spcPts val="200"/>
              </a:spcAft>
            </a:pPr>
            <a:r>
              <a:rPr lang="en-US" dirty="0">
                <a:latin typeface="Times New Roman" panose="02020603050405020304" pitchFamily="18" charset="0"/>
                <a:cs typeface="Times New Roman" panose="02020603050405020304" pitchFamily="18" charset="0"/>
              </a:rPr>
              <a:t>1.	Prevention of Foodborne Illnesses: Adhering to proper storage practices minimizes the risk of contamination and the proliferation of pathogens, safeguarding the health of crew members. </a:t>
            </a:r>
          </a:p>
          <a:p>
            <a:pPr algn="just">
              <a:spcAft>
                <a:spcPts val="200"/>
              </a:spcAft>
            </a:pPr>
            <a:r>
              <a:rPr lang="en-US" dirty="0">
                <a:latin typeface="Times New Roman" panose="02020603050405020304" pitchFamily="18" charset="0"/>
                <a:cs typeface="Times New Roman" panose="02020603050405020304" pitchFamily="18" charset="0"/>
              </a:rPr>
              <a:t>2.	Maintenance of Food Quality: Correct storage conditions preserve the taste, texture, and nutritional value of food, ensuring that meals remain appetizing and beneficial.</a:t>
            </a:r>
          </a:p>
          <a:p>
            <a:pPr algn="just">
              <a:spcAft>
                <a:spcPts val="200"/>
              </a:spcAft>
            </a:pPr>
            <a:r>
              <a:rPr lang="en-US" dirty="0">
                <a:latin typeface="Times New Roman" panose="02020603050405020304" pitchFamily="18" charset="0"/>
                <a:cs typeface="Times New Roman" panose="02020603050405020304" pitchFamily="18" charset="0"/>
              </a:rPr>
              <a:t>3.	Compliance with Regulations: Following established food storage guidelines ensures adherence to maritime health and safety standards, avoiding potential legal issues. Safety4Sea</a:t>
            </a:r>
          </a:p>
          <a:p>
            <a:pPr algn="just">
              <a:spcAft>
                <a:spcPts val="200"/>
              </a:spcAft>
            </a:pPr>
            <a:r>
              <a:rPr lang="en-US" dirty="0">
                <a:latin typeface="Times New Roman" panose="02020603050405020304" pitchFamily="18" charset="0"/>
                <a:cs typeface="Times New Roman" panose="02020603050405020304" pitchFamily="18" charset="0"/>
              </a:rPr>
              <a:t>4.	Operational Efficiency: Proper food management reduces waste and ensures a consistent food supply, contributing to the smooth operation of the ship.</a:t>
            </a:r>
          </a:p>
          <a:p>
            <a:pPr algn="just">
              <a:spcAft>
                <a:spcPts val="200"/>
              </a:spcAft>
            </a:pPr>
            <a:r>
              <a:rPr lang="en-US" dirty="0">
                <a:latin typeface="Times New Roman" panose="02020603050405020304" pitchFamily="18" charset="0"/>
                <a:cs typeface="Times New Roman" panose="02020603050405020304" pitchFamily="18" charset="0"/>
              </a:rPr>
              <a:t>In summary, effective food storage on board a ship is essential for the health, satisfaction, and performance of the crew, as well as for regulatory compliance and operational success.</a:t>
            </a:r>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B73712A-9A89-DD97-7E9F-4CCA9E330CD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36BE46E-A7F4-5374-3B8F-E99DCF3A28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AA41A8-6593-7B19-BE67-0149D41FAE6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1DC97B-AC31-DB66-06C4-F4BEA31944F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7515B4C-887F-DE6C-FFC9-6931D7AE28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09EDE7-4C93-AF1E-2AA0-CC082870B41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02AB78-21CB-0EC2-BAFC-E245B87D9DFF}"/>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19786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7658-52E0-9C75-F835-E911A9D98F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EE646FD-8EF9-2A1E-56FE-9823091F3C0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95CE7D3-FF4E-99BF-1CE0-BF2F8C32CD0E}"/>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Supply Chain and Logistics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7AFD0E2-A85A-F249-53FB-F1CF952C785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3FD0B42-1F85-FFD5-3AB1-144FF762E0E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44777E8-2ABD-556B-84AD-E120969D66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B5EEBEF-91C2-E6D4-F9A1-0EF5FAFAD89D}"/>
              </a:ext>
            </a:extLst>
          </p:cNvPr>
          <p:cNvSpPr txBox="1"/>
          <p:nvPr/>
        </p:nvSpPr>
        <p:spPr>
          <a:xfrm>
            <a:off x="901874" y="1497312"/>
            <a:ext cx="7416453" cy="291361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The food supply chain and logistics on board a ship encompass the comprehensive process of planning, procuring, storing, and distributing food to ensure that crew members receive adequate, safe, and nutritious meals throughout their voyage: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Planning procurement schedules to prevent shortages or excess waste.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Sourcing reliable suppliers for fresh and non-perishable items.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Managing transportation to remote areas or extended trips (e.g., ships, military bases).</a:t>
            </a:r>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443CF42-183E-FE9F-6A26-CF2053ACBAD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665AB86-6A50-6C82-15C1-0E3218644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D29657-57E3-03B6-914C-563850FC98D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783A157-581C-353D-DDC2-37E3E67B23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48B171-790A-5508-A4D7-028AB2AA0A1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72BADAB-2AD7-63CE-AB6F-B5BD1E3E7C3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60D0118-25D8-A5CE-45F0-9CBA36D12C7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63E70AB-6E6B-4DC4-2A18-D92F1F60A704}"/>
              </a:ext>
            </a:extLst>
          </p:cNvPr>
          <p:cNvPicPr>
            <a:picLocks noChangeAspect="1"/>
          </p:cNvPicPr>
          <p:nvPr/>
        </p:nvPicPr>
        <p:blipFill>
          <a:blip r:embed="rId11"/>
          <a:stretch>
            <a:fillRect/>
          </a:stretch>
        </p:blipFill>
        <p:spPr>
          <a:xfrm>
            <a:off x="3089173" y="4057315"/>
            <a:ext cx="2857500" cy="1600200"/>
          </a:xfrm>
          <a:prstGeom prst="rect">
            <a:avLst/>
          </a:prstGeom>
        </p:spPr>
      </p:pic>
    </p:spTree>
    <p:extLst>
      <p:ext uri="{BB962C8B-B14F-4D97-AF65-F5344CB8AC3E}">
        <p14:creationId xmlns:p14="http://schemas.microsoft.com/office/powerpoint/2010/main" val="386230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CA527-78C0-2DA8-872D-A9B359BD449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9EAEC1A-C214-84FD-5B4B-E3027284CB3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B990F3-5A53-B000-7C53-237C1B495B87}"/>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Supply Chain and Logistics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05D0CB9-C1EA-1F17-F7B4-039AC59901E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45A5372-AE04-DD40-BBBD-F350DC52295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4B851B2-718A-F685-E8B4-75E36E2125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2F92FD3-D6C0-B687-DD52-6BDC3DF00C32}"/>
              </a:ext>
            </a:extLst>
          </p:cNvPr>
          <p:cNvSpPr txBox="1"/>
          <p:nvPr/>
        </p:nvSpPr>
        <p:spPr>
          <a:xfrm>
            <a:off x="656670" y="1446563"/>
            <a:ext cx="7504135" cy="409855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The food supply chain and logistics on board a ship encompass the comprehensive process of planning, procuring, storing, and distributing food to ensure that crew members receive adequate, safe, and nutritious meals throughout their voyage. This process includes several critical components:</a:t>
            </a:r>
          </a:p>
          <a:p>
            <a:pPr marL="342900" indent="-342900" algn="just">
              <a:spcAft>
                <a:spcPts val="200"/>
              </a:spcAft>
              <a:buAutoNum type="arabicPeriod"/>
            </a:pPr>
            <a:r>
              <a:rPr lang="en-US" dirty="0">
                <a:latin typeface="Times New Roman" panose="02020603050405020304" pitchFamily="18" charset="0"/>
                <a:cs typeface="Times New Roman" panose="02020603050405020304" pitchFamily="18" charset="0"/>
              </a:rPr>
              <a:t>Procurement and Provisioning: This involves sourcing and acquiring the necessary food items before the voyage begins. Accurate estimation of the quantity and variety of provisions is essential to meet the dietary needs of the crew for the duration of the journey. Factors such as the number of crew members, the length of the voyage, and storage capabilities are considered to prevent shortages or excessive waste.</a:t>
            </a:r>
          </a:p>
          <a:p>
            <a:pPr marL="342900" indent="-342900" algn="just">
              <a:spcAft>
                <a:spcPts val="200"/>
              </a:spcAft>
              <a:buAutoNum type="arabicPeriod"/>
            </a:pPr>
            <a:endParaRPr lang="en-US" dirty="0">
              <a:latin typeface="Times New Roman" panose="02020603050405020304" pitchFamily="18" charset="0"/>
              <a:cs typeface="Times New Roman" panose="02020603050405020304" pitchFamily="18" charset="0"/>
            </a:endParaRPr>
          </a:p>
          <a:p>
            <a:pPr marL="342900" indent="-342900" algn="just">
              <a:spcAft>
                <a:spcPts val="200"/>
              </a:spcAft>
              <a:buAutoNum type="arabicPeriod"/>
            </a:pPr>
            <a:endParaRPr lang="en-US" dirty="0"/>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783AE22-B7DA-51B9-197D-6A303274338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0318594-3386-FBD9-0863-71E1EEEC4D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2CD871-D600-3F35-C54E-64E46EB15E3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B3BE87C-14E4-1F37-CB7F-56144E66359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84A63E0-1B8A-27BD-3EA1-4B3F8E2E247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E67530A-992B-1DC9-A18A-2F2893C8908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A4624FA-18BF-90F7-B898-7F2A5CD65BE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24AF36E-56B4-3D3F-3D64-41D7C1DDFEB4}"/>
              </a:ext>
            </a:extLst>
          </p:cNvPr>
          <p:cNvPicPr>
            <a:picLocks noChangeAspect="1"/>
          </p:cNvPicPr>
          <p:nvPr/>
        </p:nvPicPr>
        <p:blipFill>
          <a:blip r:embed="rId11"/>
          <a:stretch>
            <a:fillRect/>
          </a:stretch>
        </p:blipFill>
        <p:spPr>
          <a:xfrm>
            <a:off x="3099051" y="4370701"/>
            <a:ext cx="2619375" cy="1767249"/>
          </a:xfrm>
          <a:prstGeom prst="rect">
            <a:avLst/>
          </a:prstGeom>
        </p:spPr>
      </p:pic>
    </p:spTree>
    <p:extLst>
      <p:ext uri="{BB962C8B-B14F-4D97-AF65-F5344CB8AC3E}">
        <p14:creationId xmlns:p14="http://schemas.microsoft.com/office/powerpoint/2010/main" val="3587496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B0503-73DB-EBAD-456B-B9063176445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F64A8D1-6B0A-7C93-C9E6-8C5608A9A1C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1796B75-14CB-7399-352B-EE71A7D29ED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Supply Chain and Logistics</a:t>
            </a:r>
            <a:br>
              <a:rPr lang="en-US" sz="2400" b="1" dirty="0">
                <a:solidFill>
                  <a:srgbClr val="002060"/>
                </a:solidFill>
                <a:latin typeface="Times New Roman" panose="02020603050405020304" pitchFamily="18" charset="0"/>
                <a:cs typeface="Times New Roman" panose="02020603050405020304" pitchFamily="18" charset="0"/>
              </a:rPr>
            </a:b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BA1BA38-FE07-BA8F-B9F4-22EDF6833DD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8312F84-6D69-5BBC-D47A-00D8A19C596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C1E552E-FEE8-43F4-3C6B-29AC63937D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AE86721-D4A1-8C4E-CB7B-4CADC4CB53F9}"/>
              </a:ext>
            </a:extLst>
          </p:cNvPr>
          <p:cNvSpPr txBox="1"/>
          <p:nvPr/>
        </p:nvSpPr>
        <p:spPr>
          <a:xfrm>
            <a:off x="814192" y="1497312"/>
            <a:ext cx="7504135" cy="382155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2.	Storage and Preservation: Proper storage techniques are vital to maintain food quality and safety. This includes temperature-controlled environments for perishable items, appropriate ventilation, and measures to prevent contamination or pest infestations. Efficient storage ensures that food remains fresh and minimizes spoilage over extended periods at sea. </a:t>
            </a:r>
          </a:p>
          <a:p>
            <a:pPr algn="just">
              <a:spcAft>
                <a:spcPts val="200"/>
              </a:spcAft>
              <a:buAutoNum type="arabicPeriod" startAt="3"/>
            </a:pPr>
            <a:r>
              <a:rPr lang="en-US" dirty="0">
                <a:latin typeface="Times New Roman" panose="02020603050405020304" pitchFamily="18" charset="0"/>
                <a:cs typeface="Times New Roman" panose="02020603050405020304" pitchFamily="18" charset="0"/>
              </a:rPr>
              <a:t> 	Inventory Management: Regular monitoring and rotation of food stocks are crucial to ensure that older supplies are used before newer ones, reducing waste and maintaining food safety. Accurate record-keeping helps in tracking consumption rates and planning for future provisioning needs.</a:t>
            </a:r>
          </a:p>
          <a:p>
            <a:pPr algn="just">
              <a:spcAft>
                <a:spcPts val="200"/>
              </a:spcAft>
            </a:pPr>
            <a:endParaRPr lang="en-US" dirty="0"/>
          </a:p>
          <a:p>
            <a:pPr marL="342900" indent="-342900" algn="just">
              <a:spcAft>
                <a:spcPts val="200"/>
              </a:spcAft>
              <a:buAutoNum type="arabicPeriod" startAt="3"/>
            </a:pPr>
            <a:endParaRPr lang="en-US" dirty="0"/>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E4E2430-5220-E3CF-52A1-53C0266E8CA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469248E-C60C-8A18-CC4F-CF4505116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B0E90CE-9E1D-E5D0-7B4F-61883C488D7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3B7279F-D735-70C6-940C-F3CC0BBF624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435AEBD-78A3-1CFF-AC56-926E3953164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F2E408A-A24E-9881-F60E-BAD33F22592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06AA474-FB1C-8990-0C7F-FCFD61B3BB1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3AE5DCF-DE99-3ABF-0794-3954B4980E80}"/>
              </a:ext>
            </a:extLst>
          </p:cNvPr>
          <p:cNvPicPr>
            <a:picLocks noChangeAspect="1"/>
          </p:cNvPicPr>
          <p:nvPr/>
        </p:nvPicPr>
        <p:blipFill>
          <a:blip r:embed="rId11"/>
          <a:stretch>
            <a:fillRect/>
          </a:stretch>
        </p:blipFill>
        <p:spPr>
          <a:xfrm>
            <a:off x="3237558" y="4199803"/>
            <a:ext cx="2466975" cy="1847850"/>
          </a:xfrm>
          <a:prstGeom prst="rect">
            <a:avLst/>
          </a:prstGeom>
        </p:spPr>
      </p:pic>
    </p:spTree>
    <p:extLst>
      <p:ext uri="{BB962C8B-B14F-4D97-AF65-F5344CB8AC3E}">
        <p14:creationId xmlns:p14="http://schemas.microsoft.com/office/powerpoint/2010/main" val="2764409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9611-615A-15DE-FBB8-19641B929E0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D8E0E72-6141-2225-B14D-92F5F57717E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C494318-0F19-F856-E123-9C4BE20C3BB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Supply Chain and Logistics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184AF23-3188-B1F7-5B5A-F032E4E1C08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50DA6D9-5287-3766-3BD7-88FC6EF0616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24F5B8A-78E4-1F43-7557-FF56B0D550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30BFCFB-FE1F-4503-DE4F-C45C5D8A046F}"/>
              </a:ext>
            </a:extLst>
          </p:cNvPr>
          <p:cNvSpPr txBox="1"/>
          <p:nvPr/>
        </p:nvSpPr>
        <p:spPr>
          <a:xfrm>
            <a:off x="814192" y="1497312"/>
            <a:ext cx="7504135" cy="1502976"/>
          </a:xfrm>
          <a:prstGeom prst="rect">
            <a:avLst/>
          </a:prstGeom>
          <a:noFill/>
        </p:spPr>
        <p:txBody>
          <a:bodyPr wrap="square" rtlCol="0">
            <a:spAutoFit/>
          </a:bodyPr>
          <a:lstStyle/>
          <a:p>
            <a:pPr algn="just">
              <a:spcAft>
                <a:spcPts val="200"/>
              </a:spcAft>
            </a:pPr>
            <a:r>
              <a:rPr lang="en-US" dirty="0"/>
              <a:t>4</a:t>
            </a:r>
            <a:r>
              <a:rPr lang="en-US" dirty="0">
                <a:latin typeface="Times New Roman" panose="02020603050405020304" pitchFamily="18" charset="0"/>
                <a:cs typeface="Times New Roman" panose="02020603050405020304" pitchFamily="18" charset="0"/>
              </a:rPr>
              <a:t>.	Meal Planning and Preparation: Developing balanced menus that cater to the nutritional requirements and preferences of the crew is essential. Skilled culinary staff must adhere to food safety standards during preparation to prevent foodborne illnesses.</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5EF4A82-FAEF-4AA6-23A4-E6F497AF186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A8F7AB-7E28-575F-3FCF-EE1D3BF9B6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D08EDCE-5B41-E353-0874-B9AD17CF389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3683416-10BF-7D39-B78B-3B9F750EA1B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46B209E-1A98-6CDE-C778-B38E11BC220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8FE2C3-ABB1-6C3A-A4A5-13F65A6CF5C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21E652-D916-821A-77C6-BBFD0DCF01D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F4348DF-E6AD-D5AB-9B61-B0A3EF906E3A}"/>
              </a:ext>
            </a:extLst>
          </p:cNvPr>
          <p:cNvPicPr>
            <a:picLocks noChangeAspect="1"/>
          </p:cNvPicPr>
          <p:nvPr/>
        </p:nvPicPr>
        <p:blipFill>
          <a:blip r:embed="rId11"/>
          <a:stretch>
            <a:fillRect/>
          </a:stretch>
        </p:blipFill>
        <p:spPr>
          <a:xfrm>
            <a:off x="1990725" y="3361851"/>
            <a:ext cx="5019675" cy="1600200"/>
          </a:xfrm>
          <a:prstGeom prst="rect">
            <a:avLst/>
          </a:prstGeom>
        </p:spPr>
      </p:pic>
    </p:spTree>
    <p:extLst>
      <p:ext uri="{BB962C8B-B14F-4D97-AF65-F5344CB8AC3E}">
        <p14:creationId xmlns:p14="http://schemas.microsoft.com/office/powerpoint/2010/main" val="16182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B75C-CBA1-B46E-B07E-1B6BDC73594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8BC09D7-EFF1-5ED9-A972-7F56B2006AB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3D0126D-2E9E-DA8C-AF3D-750647D8ED4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Supply Chain and Logistics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27F983D-DE31-E1DE-46F3-0CCA546A57E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284B85C-8711-0ED4-B31F-B78C856F9A8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A6FDFC1-3E7D-5C1A-14E7-4AA516CCC0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34394E1-BA44-F100-72BA-F933E84C4E4B}"/>
              </a:ext>
            </a:extLst>
          </p:cNvPr>
          <p:cNvSpPr txBox="1"/>
          <p:nvPr/>
        </p:nvSpPr>
        <p:spPr>
          <a:xfrm>
            <a:off x="814192" y="1497312"/>
            <a:ext cx="7504135" cy="4072910"/>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Importance of Effective Food Supply Chain and Logistics on Board:</a:t>
            </a:r>
          </a:p>
          <a:p>
            <a:pPr algn="just">
              <a:spcAft>
                <a:spcPts val="200"/>
              </a:spcAft>
            </a:pPr>
            <a:r>
              <a:rPr lang="en-US" dirty="0">
                <a:latin typeface="Times New Roman" panose="02020603050405020304" pitchFamily="18" charset="0"/>
                <a:cs typeface="Times New Roman" panose="02020603050405020304" pitchFamily="18" charset="0"/>
              </a:rPr>
              <a:t>•	Crew Health and Well-being: Proper nutrition is fundamental to maintaining the physical health, mental well-being, and overall morale of the crew, directly influencing their performance and the safe operation of the ship. •	Operational Efficiency: A well-fed crew is more productive and better equipped to handle the demanding tasks of maritime operations. Efficient food logistics contribute to smoother voyages and timely arrivals.</a:t>
            </a:r>
          </a:p>
          <a:p>
            <a:pPr algn="just">
              <a:spcAft>
                <a:spcPts val="200"/>
              </a:spcAft>
            </a:pPr>
            <a:r>
              <a:rPr lang="en-US" dirty="0">
                <a:latin typeface="Times New Roman" panose="02020603050405020304" pitchFamily="18" charset="0"/>
                <a:cs typeface="Times New Roman" panose="02020603050405020304" pitchFamily="18" charset="0"/>
              </a:rPr>
              <a:t>•	Compliance with Regulations: Adherence to international standards and regulations regarding food safety and crew welfare is mandatory. Effective food logistics ensures compliance and helps avoid legal or operational penalties. </a:t>
            </a:r>
          </a:p>
          <a:p>
            <a:pPr algn="just">
              <a:spcAft>
                <a:spcPts val="200"/>
              </a:spcAft>
            </a:pPr>
            <a:r>
              <a:rPr lang="en-US" dirty="0">
                <a:latin typeface="Times New Roman" panose="02020603050405020304" pitchFamily="18" charset="0"/>
                <a:cs typeface="Times New Roman" panose="02020603050405020304" pitchFamily="18" charset="0"/>
              </a:rPr>
              <a:t>•	Cost Management: Efficient procurement, storage, and inventory practices reduce waste and unnecessary expenses, contributing to the financial sustainability of maritime operations.</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27E29A1-88FD-7EEC-AE0A-2C9FA7C1541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3CB77EF-A806-4396-C8F5-1F6699041A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9BD298B-82A9-52F1-023D-49671C12A19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D2619AB-FA13-AA0E-92A1-8D9B2D83D20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5225BD2-E521-E74B-F619-CCE45807D71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FCD93A-5FB6-CC36-FE06-6E3EA1D9205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F43A58D-73D1-9FA3-BA08-6D42AD288C3C}"/>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66642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AD21B-D263-5AEA-A52A-B879AC96065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A34A9D9-4184-046F-D350-2EBF4291F60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E3F1EFE-FC0A-A3E7-A34F-B80D0EA3D325}"/>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3. </a:t>
            </a:r>
            <a:r>
              <a:rPr lang="en-US" sz="2400" b="1" dirty="0">
                <a:solidFill>
                  <a:srgbClr val="002060"/>
                </a:solidFill>
                <a:latin typeface="Times New Roman" panose="02020603050405020304" pitchFamily="18" charset="0"/>
                <a:cs typeface="Times New Roman" panose="02020603050405020304" pitchFamily="18" charset="0"/>
              </a:rPr>
              <a:t>Supply Chain and Logistics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963F5A6-318F-20E4-2A20-AF74EBEE36C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6BAC45D-5D71-5BC8-3B5F-E59B31A31F2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16A2A35-1AC0-66C8-1CBD-1C08C59D2AF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9544C25-FA96-2FC2-AE61-7106AC7BED63}"/>
              </a:ext>
            </a:extLst>
          </p:cNvPr>
          <p:cNvSpPr txBox="1"/>
          <p:nvPr/>
        </p:nvSpPr>
        <p:spPr>
          <a:xfrm>
            <a:off x="814192" y="1497312"/>
            <a:ext cx="7504135" cy="1477328"/>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In summary, the food supply chain and logistics on board a ship are integral to ensuring that crew members have access to safe, nutritious, and sufficient food throughout their voyage. Effective management of these processes is crucial for the health, efficiency, and morale of the crew, as well as for the overall success of maritime operations.</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1FBAAFD-BFC4-876C-A40E-A60824331E3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9A83817-3213-705A-93E0-CD542532B6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68DB8BD-7AD5-9CBC-C2B6-BB5F3FD2FD1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18FB0C7-14AA-5733-190D-902E59630F1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A25C984-2BD8-9FEE-74BF-A5502C36D0E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B73B73A-7B70-EAA7-66D0-381302ADC7A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32E4547-5AC2-C097-00AC-8840E9BE729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B786EBB-9E81-0276-1435-707A7EF6DC00}"/>
              </a:ext>
            </a:extLst>
          </p:cNvPr>
          <p:cNvPicPr>
            <a:picLocks noChangeAspect="1"/>
          </p:cNvPicPr>
          <p:nvPr/>
        </p:nvPicPr>
        <p:blipFill>
          <a:blip r:embed="rId11"/>
          <a:stretch>
            <a:fillRect/>
          </a:stretch>
        </p:blipFill>
        <p:spPr>
          <a:xfrm>
            <a:off x="2280259" y="2974640"/>
            <a:ext cx="4572000" cy="2959410"/>
          </a:xfrm>
          <a:prstGeom prst="rect">
            <a:avLst/>
          </a:prstGeom>
        </p:spPr>
      </p:pic>
    </p:spTree>
    <p:extLst>
      <p:ext uri="{BB962C8B-B14F-4D97-AF65-F5344CB8AC3E}">
        <p14:creationId xmlns:p14="http://schemas.microsoft.com/office/powerpoint/2010/main" val="3194658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CA6B-AF65-BC43-2D7A-462A5B357BB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E2AB631-30F5-AFBF-0E6D-8ED02F8610E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266EC3D-08D2-5D6B-E708-126F6EAC1913}"/>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4. </a:t>
            </a:r>
            <a:r>
              <a:rPr lang="en-US" sz="2400" b="1" dirty="0">
                <a:solidFill>
                  <a:srgbClr val="002060"/>
                </a:solidFill>
                <a:latin typeface="Times New Roman" panose="02020603050405020304" pitchFamily="18" charset="0"/>
                <a:cs typeface="Times New Roman" panose="02020603050405020304" pitchFamily="18" charset="0"/>
              </a:rPr>
              <a:t>Food Safety and Hygiene</a:t>
            </a:r>
            <a:br>
              <a:rPr lang="en-US" sz="2400" b="1" dirty="0">
                <a:solidFill>
                  <a:srgbClr val="002060"/>
                </a:solidFill>
                <a:latin typeface="Times New Roman" panose="02020603050405020304" pitchFamily="18" charset="0"/>
                <a:cs typeface="Times New Roman" panose="02020603050405020304" pitchFamily="18" charset="0"/>
              </a:rPr>
            </a:b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E357898-2772-F60B-6643-420D25404B6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9599D42-293F-F84D-D560-47A30E5B4F7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B2E8BBC-6737-D54B-7CBF-876ED358859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BE2FBD8-1A39-D116-0E39-9B851B54752D}"/>
              </a:ext>
            </a:extLst>
          </p:cNvPr>
          <p:cNvSpPr txBox="1"/>
          <p:nvPr/>
        </p:nvSpPr>
        <p:spPr>
          <a:xfrm>
            <a:off x="939451" y="1670152"/>
            <a:ext cx="7378875" cy="2082621"/>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Food safety and hygiene on board a ship refer to the comprehensive set of practices and protocols designed to ensure that all food served is safe for consumption, free from contaminants, and prepared in a clean environment. These measures are crucial to prevent foodborne illnesses and maintain the health and well-being of the crew and passengers.</a:t>
            </a:r>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2128CA4-509C-ADE0-BDE8-0BEA040A6D1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811F4BC-53CE-0874-3BE2-231AFFFAD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3C1D27D-472D-AB52-9159-42A3F3CCE3E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D5EEB7-D9B7-A27C-8754-4259DDE41D2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8CCD06E-E8A1-27AF-F3AD-0F9FF863E15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5FC66C1-F8F6-BAE0-19D0-4F60D207271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8F4BC4D-6986-6DBA-2082-AF8EFA5985F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6EFE9EB-C5EB-86D0-8F46-4FFD6709AA20}"/>
              </a:ext>
            </a:extLst>
          </p:cNvPr>
          <p:cNvPicPr>
            <a:picLocks noChangeAspect="1"/>
          </p:cNvPicPr>
          <p:nvPr/>
        </p:nvPicPr>
        <p:blipFill>
          <a:blip r:embed="rId11"/>
          <a:stretch>
            <a:fillRect/>
          </a:stretch>
        </p:blipFill>
        <p:spPr>
          <a:xfrm>
            <a:off x="2703496" y="3383556"/>
            <a:ext cx="3763979" cy="2367270"/>
          </a:xfrm>
          <a:prstGeom prst="rect">
            <a:avLst/>
          </a:prstGeom>
        </p:spPr>
      </p:pic>
    </p:spTree>
    <p:extLst>
      <p:ext uri="{BB962C8B-B14F-4D97-AF65-F5344CB8AC3E}">
        <p14:creationId xmlns:p14="http://schemas.microsoft.com/office/powerpoint/2010/main" val="4175565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CB2B7-EBE4-6246-6E43-1DDD8D55750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77FDFF1-5A2B-7C89-569A-E8061BC5303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1E71803-C974-B1C7-F304-1DA50FBC6EF3}"/>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4. </a:t>
            </a:r>
            <a:r>
              <a:rPr lang="en-US" sz="2400" b="1" dirty="0">
                <a:solidFill>
                  <a:srgbClr val="002060"/>
                </a:solidFill>
                <a:latin typeface="Times New Roman" panose="02020603050405020304" pitchFamily="18" charset="0"/>
                <a:cs typeface="Times New Roman" panose="02020603050405020304" pitchFamily="18" charset="0"/>
              </a:rPr>
              <a:t>Food Safety and Hygiene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8552FB7-D7A6-1684-180A-7F090A2C047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83F8205-6F73-726A-1547-FC500019554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94E5931-C229-955C-198E-6B5C502254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CCC4BFB-5E4D-BEA2-C45F-0D5202C40EF3}"/>
              </a:ext>
            </a:extLst>
          </p:cNvPr>
          <p:cNvSpPr txBox="1"/>
          <p:nvPr/>
        </p:nvSpPr>
        <p:spPr>
          <a:xfrm>
            <a:off x="851770" y="1571602"/>
            <a:ext cx="7466557" cy="2687915"/>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Key Components of Food Safety and Hygiene on Ships:</a:t>
            </a:r>
          </a:p>
          <a:p>
            <a:pPr algn="just">
              <a:spcAft>
                <a:spcPts val="200"/>
              </a:spcAft>
            </a:pPr>
            <a:r>
              <a:rPr lang="en-US" dirty="0">
                <a:latin typeface="Times New Roman" panose="02020603050405020304" pitchFamily="18" charset="0"/>
                <a:cs typeface="Times New Roman" panose="02020603050405020304" pitchFamily="18" charset="0"/>
              </a:rPr>
              <a:t>1.	Personal Hygiene of Food Handlers:</a:t>
            </a:r>
          </a:p>
          <a:p>
            <a:pPr algn="just">
              <a:spcAft>
                <a:spcPts val="200"/>
              </a:spcAft>
            </a:pPr>
            <a:r>
              <a:rPr lang="en-US" dirty="0">
                <a:latin typeface="Times New Roman" panose="02020603050405020304" pitchFamily="18" charset="0"/>
                <a:cs typeface="Times New Roman" panose="02020603050405020304" pitchFamily="18" charset="0"/>
              </a:rPr>
              <a:t>o	Food handlers must maintain high standards of personal cleanliness, including regular handwashing and wearing clean, protective clothing. They should also avoid wearing jewelry that can harbor bacteria or fall into food. </a:t>
            </a:r>
          </a:p>
          <a:p>
            <a:pPr algn="just">
              <a:spcAft>
                <a:spcPts val="200"/>
              </a:spcAft>
            </a:pPr>
            <a:r>
              <a:rPr lang="en-US" dirty="0">
                <a:latin typeface="Times New Roman" panose="02020603050405020304" pitchFamily="18" charset="0"/>
                <a:cs typeface="Times New Roman" panose="02020603050405020304" pitchFamily="18" charset="0"/>
              </a:rPr>
              <a:t>2.	Separation of Raw and Cooked Foods:</a:t>
            </a:r>
          </a:p>
          <a:p>
            <a:pPr algn="just">
              <a:spcAft>
                <a:spcPts val="200"/>
              </a:spcAft>
            </a:pPr>
            <a:r>
              <a:rPr lang="en-US" dirty="0">
                <a:latin typeface="Times New Roman" panose="02020603050405020304" pitchFamily="18" charset="0"/>
                <a:cs typeface="Times New Roman" panose="02020603050405020304" pitchFamily="18" charset="0"/>
              </a:rPr>
              <a:t>o	To prevent cross-contamination, raw and cooked foods should be stored and prepared separately. This includes using different cutting boards, utensils, and storage containers for raw meats and ready-to-eat foods. </a:t>
            </a:r>
          </a:p>
        </p:txBody>
      </p:sp>
      <p:sp>
        <p:nvSpPr>
          <p:cNvPr id="3" name="Rectangle 2">
            <a:extLst>
              <a:ext uri="{FF2B5EF4-FFF2-40B4-BE49-F238E27FC236}">
                <a16:creationId xmlns:a16="http://schemas.microsoft.com/office/drawing/2014/main" id="{073A76A8-7251-D0EE-A386-E6BE2EEC509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01C541F-3B07-1EAD-1583-2271928FC1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E7A61CA-F6A4-305F-BC0A-5F3094E27D8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2ACFB1E-9D39-8CE5-DCD8-13F187C25D3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044BEA2-92E1-1E38-4869-E85216ED66B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123281D-C945-D7F7-B652-044CBC513A6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CF3209A-72C5-8B44-0E54-6B843B7DEFB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DD2EA92-1179-8C72-5BA8-83AE07EF2D3C}"/>
              </a:ext>
            </a:extLst>
          </p:cNvPr>
          <p:cNvPicPr>
            <a:picLocks noChangeAspect="1"/>
          </p:cNvPicPr>
          <p:nvPr/>
        </p:nvPicPr>
        <p:blipFill>
          <a:blip r:embed="rId11"/>
          <a:stretch>
            <a:fillRect/>
          </a:stretch>
        </p:blipFill>
        <p:spPr>
          <a:xfrm>
            <a:off x="2857718" y="4284011"/>
            <a:ext cx="2993131" cy="1885244"/>
          </a:xfrm>
          <a:prstGeom prst="rect">
            <a:avLst/>
          </a:prstGeom>
        </p:spPr>
      </p:pic>
    </p:spTree>
    <p:extLst>
      <p:ext uri="{BB962C8B-B14F-4D97-AF65-F5344CB8AC3E}">
        <p14:creationId xmlns:p14="http://schemas.microsoft.com/office/powerpoint/2010/main" val="110493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5FF5F-0FEF-718F-0A11-61779A01CAB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49699CA-D7CC-BD70-B10C-12871F687F7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A001CD-771B-87CB-2AC0-F0DF245855B5}"/>
              </a:ext>
            </a:extLst>
          </p:cNvPr>
          <p:cNvSpPr>
            <a:spLocks noGrp="1"/>
          </p:cNvSpPr>
          <p:nvPr>
            <p:ph type="title"/>
          </p:nvPr>
        </p:nvSpPr>
        <p:spPr>
          <a:xfrm>
            <a:off x="761449" y="967867"/>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4. </a:t>
            </a:r>
            <a:r>
              <a:rPr lang="en-US" sz="2400" b="1" dirty="0">
                <a:solidFill>
                  <a:srgbClr val="002060"/>
                </a:solidFill>
                <a:latin typeface="Times New Roman" panose="02020603050405020304" pitchFamily="18" charset="0"/>
                <a:cs typeface="Times New Roman" panose="02020603050405020304" pitchFamily="18" charset="0"/>
              </a:rPr>
              <a:t>Food Safety and Hygiene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A63CF07-4DBE-8586-461D-B3D1A068A66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748FEF8-B621-6C98-04A3-E3E6A54CCF0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4C4EEFC-EEF3-1E22-2B89-D9554C9C0FA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C295076-B893-7833-62F3-221D067540E7}"/>
              </a:ext>
            </a:extLst>
          </p:cNvPr>
          <p:cNvSpPr txBox="1"/>
          <p:nvPr/>
        </p:nvSpPr>
        <p:spPr>
          <a:xfrm>
            <a:off x="851770" y="1571602"/>
            <a:ext cx="7466557" cy="382155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3.	Temperature Control:</a:t>
            </a:r>
          </a:p>
          <a:p>
            <a:pPr algn="just">
              <a:spcAft>
                <a:spcPts val="200"/>
              </a:spcAft>
            </a:pPr>
            <a:r>
              <a:rPr lang="en-US" dirty="0">
                <a:latin typeface="Times New Roman" panose="02020603050405020304" pitchFamily="18" charset="0"/>
                <a:cs typeface="Times New Roman" panose="02020603050405020304" pitchFamily="18" charset="0"/>
              </a:rPr>
              <a:t>o	Maintaining appropriate temperatures is vital. Hot foods should be kept above 63°C (145°F), and cold foods should be stored below 5°C (41°F). Perishable items should not be left at room temperature for extended periods. </a:t>
            </a:r>
          </a:p>
          <a:p>
            <a:pPr algn="just">
              <a:spcAft>
                <a:spcPts val="200"/>
              </a:spcAft>
            </a:pPr>
            <a:r>
              <a:rPr lang="en-US" dirty="0">
                <a:latin typeface="Times New Roman" panose="02020603050405020304" pitchFamily="18" charset="0"/>
                <a:cs typeface="Times New Roman" panose="02020603050405020304" pitchFamily="18" charset="0"/>
              </a:rPr>
              <a:t>4.	Regular Cleaning and Sanitization:</a:t>
            </a:r>
          </a:p>
          <a:p>
            <a:pPr algn="just">
              <a:spcAft>
                <a:spcPts val="200"/>
              </a:spcAft>
            </a:pPr>
            <a:r>
              <a:rPr lang="en-US" dirty="0">
                <a:latin typeface="Times New Roman" panose="02020603050405020304" pitchFamily="18" charset="0"/>
                <a:cs typeface="Times New Roman" panose="02020603050405020304" pitchFamily="18" charset="0"/>
              </a:rPr>
              <a:t>o	Food preparation areas, equipment, and utensils must be cleaned and sanitized regularly to eliminate pathogens. This includes effective disinfection and, where applicable, heat cleaning using dishwashers at appropriate temperatures. </a:t>
            </a:r>
          </a:p>
          <a:p>
            <a:pPr algn="just">
              <a:spcAft>
                <a:spcPts val="200"/>
              </a:spcAft>
            </a:pPr>
            <a:r>
              <a:rPr lang="en-US" dirty="0">
                <a:latin typeface="Times New Roman" panose="02020603050405020304" pitchFamily="18" charset="0"/>
                <a:cs typeface="Times New Roman" panose="02020603050405020304" pitchFamily="18" charset="0"/>
              </a:rPr>
              <a:t>5.	Proper Waste Disposal:</a:t>
            </a:r>
          </a:p>
          <a:p>
            <a:pPr algn="just">
              <a:spcAft>
                <a:spcPts val="200"/>
              </a:spcAft>
            </a:pPr>
            <a:r>
              <a:rPr lang="en-US" dirty="0">
                <a:latin typeface="Times New Roman" panose="02020603050405020304" pitchFamily="18" charset="0"/>
                <a:cs typeface="Times New Roman" panose="02020603050405020304" pitchFamily="18" charset="0"/>
              </a:rPr>
              <a:t>o	Efficient disposal of food waste is essential to prevent contamination and deter pests. This involves separating different types of waste and adhering to recycling protocols where possible.</a:t>
            </a:r>
          </a:p>
        </p:txBody>
      </p:sp>
      <p:sp>
        <p:nvSpPr>
          <p:cNvPr id="3" name="Rectangle 2">
            <a:extLst>
              <a:ext uri="{FF2B5EF4-FFF2-40B4-BE49-F238E27FC236}">
                <a16:creationId xmlns:a16="http://schemas.microsoft.com/office/drawing/2014/main" id="{860D4F5C-E330-7AF7-B0B6-973C7421224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6C75D33-5958-D14D-7894-A4968CE52A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E9FC873-6D8B-4361-6998-99D41E2C1C0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CC7DDA7-FA35-7008-0443-2A8A2BAA68F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7D8E8C0-DB30-7F36-77CF-7BA2928DD5F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3FC114C-FAEC-DB3A-AF9E-DFD1B24169F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B3805C-593B-7E94-51D2-1CA747438B2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069266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42925" y="1878559"/>
            <a:ext cx="7724775" cy="3016210"/>
          </a:xfrm>
          <a:prstGeom prst="rect">
            <a:avLst/>
          </a:prstGeom>
          <a:noFill/>
        </p:spPr>
        <p:txBody>
          <a:bodyPr wrap="square" rtlCol="0">
            <a:spAutoFit/>
          </a:bodyPr>
          <a:lstStyle/>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Understand the fundamentals of supply chain management in victualling services.</a:t>
            </a:r>
          </a:p>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Plan and manage food provisioning for various durations and crew sizes.</a:t>
            </a:r>
          </a:p>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Ensure nutritional adequacy and dietary balance for onboard personnel.</a:t>
            </a:r>
          </a:p>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Implement inventory control techniques to minimize waste and optimize resources.</a:t>
            </a:r>
          </a:p>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Comply with food safety, hygiene, and international maritime regulations.</a:t>
            </a:r>
          </a:p>
          <a:p>
            <a:pPr marL="285750" lvl="0" indent="-285750" algn="just">
              <a:spcAft>
                <a:spcPts val="200"/>
              </a:spcAft>
              <a:buFont typeface="Arial" panose="020B0604020202020204" pitchFamily="34" charset="0"/>
              <a:buChar char="•"/>
              <a:tabLst>
                <a:tab pos="457200" algn="l"/>
              </a:tabLs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Utilize logistics strategies to ensure efficient victualling in challenging environments.</a:t>
            </a:r>
          </a:p>
          <a:p>
            <a:pPr marL="285750" indent="-285750">
              <a:buFont typeface="Arial" panose="020B0604020202020204" pitchFamily="34" charset="0"/>
              <a:buChar char="•"/>
            </a:pPr>
            <a:r>
              <a:rPr lang="en-US" dirty="0">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Develop contingency plans for emergency rationing and supply shortages</a:t>
            </a:r>
            <a:endParaRPr lang="en-US"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DA154-E52A-E5B7-AD68-EDB1AD2013F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800D2A5-08C5-8734-EB8B-8E2875410C7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5885C27-63F4-725E-6EDE-258E02F2DAFD}"/>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4. </a:t>
            </a:r>
            <a:r>
              <a:rPr lang="en-US" sz="2400" b="1" dirty="0">
                <a:solidFill>
                  <a:srgbClr val="002060"/>
                </a:solidFill>
                <a:latin typeface="Times New Roman" panose="02020603050405020304" pitchFamily="18" charset="0"/>
                <a:cs typeface="Times New Roman" panose="02020603050405020304" pitchFamily="18" charset="0"/>
              </a:rPr>
              <a:t>Food Safety and Hygiene</a:t>
            </a:r>
            <a:br>
              <a:rPr lang="en-US" sz="2400" dirty="0"/>
            </a:br>
            <a:br>
              <a:rPr lang="en-US" sz="2400" b="1" dirty="0">
                <a:solidFill>
                  <a:srgbClr val="002060"/>
                </a:solidFill>
                <a:latin typeface="Times New Roman" panose="02020603050405020304" pitchFamily="18" charset="0"/>
                <a:cs typeface="Times New Roman" panose="02020603050405020304" pitchFamily="18" charset="0"/>
              </a:rPr>
            </a:b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B812341-25B1-1A21-3DBF-86B3C10AAC5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D5F5675-B4AC-5CFE-E7E3-5F3511BF78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F348A78-D7E0-EF28-8743-2B27296BC4A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8A515D5-0CF7-D2D7-7E47-261BC74D8663}"/>
              </a:ext>
            </a:extLst>
          </p:cNvPr>
          <p:cNvSpPr txBox="1"/>
          <p:nvPr/>
        </p:nvSpPr>
        <p:spPr>
          <a:xfrm>
            <a:off x="884583" y="1299080"/>
            <a:ext cx="7433744" cy="5006499"/>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Importance of Food Safety and Hygiene on Ships:</a:t>
            </a:r>
          </a:p>
          <a:p>
            <a:pPr algn="just">
              <a:spcAft>
                <a:spcPts val="200"/>
              </a:spcAft>
            </a:pPr>
            <a:r>
              <a:rPr lang="en-US" dirty="0">
                <a:latin typeface="Times New Roman" panose="02020603050405020304" pitchFamily="18" charset="0"/>
                <a:cs typeface="Times New Roman" panose="02020603050405020304" pitchFamily="18" charset="0"/>
              </a:rPr>
              <a:t>•	Prevention of Foodborne Illnesses:</a:t>
            </a:r>
          </a:p>
          <a:p>
            <a:pPr algn="just">
              <a:spcAft>
                <a:spcPts val="200"/>
              </a:spcAft>
            </a:pPr>
            <a:r>
              <a:rPr lang="en-US" dirty="0">
                <a:latin typeface="Times New Roman" panose="02020603050405020304" pitchFamily="18" charset="0"/>
                <a:cs typeface="Times New Roman" panose="02020603050405020304" pitchFamily="18" charset="0"/>
              </a:rPr>
              <a:t>o	Strict adherence to food safety protocols minimizes the risk of foodborne diseases, which can spread rapidly in the confined environment of a ship. </a:t>
            </a:r>
          </a:p>
          <a:p>
            <a:pPr algn="just">
              <a:spcAft>
                <a:spcPts val="200"/>
              </a:spcAft>
            </a:pPr>
            <a:r>
              <a:rPr lang="en-US" dirty="0">
                <a:latin typeface="Times New Roman" panose="02020603050405020304" pitchFamily="18" charset="0"/>
                <a:cs typeface="Times New Roman" panose="02020603050405020304" pitchFamily="18" charset="0"/>
              </a:rPr>
              <a:t>•	Compliance with International Standards:</a:t>
            </a:r>
          </a:p>
          <a:p>
            <a:pPr algn="just">
              <a:spcAft>
                <a:spcPts val="200"/>
              </a:spcAft>
            </a:pPr>
            <a:r>
              <a:rPr lang="en-US" dirty="0">
                <a:latin typeface="Times New Roman" panose="02020603050405020304" pitchFamily="18" charset="0"/>
                <a:cs typeface="Times New Roman" panose="02020603050405020304" pitchFamily="18" charset="0"/>
              </a:rPr>
              <a:t>o	Ships must adhere to international food safety standards and regulations to ensure the health and safety of all on board. Non-compliance can lead to legal repercussions and damage to the vessel's reputation. </a:t>
            </a:r>
          </a:p>
          <a:p>
            <a:pPr algn="just">
              <a:spcAft>
                <a:spcPts val="200"/>
              </a:spcAft>
            </a:pPr>
            <a:r>
              <a:rPr lang="en-US" dirty="0">
                <a:latin typeface="Times New Roman" panose="02020603050405020304" pitchFamily="18" charset="0"/>
                <a:cs typeface="Times New Roman" panose="02020603050405020304" pitchFamily="18" charset="0"/>
              </a:rPr>
              <a:t>•	Maintenance of Crew and Passenger Health:</a:t>
            </a:r>
          </a:p>
          <a:p>
            <a:pPr algn="just">
              <a:spcAft>
                <a:spcPts val="200"/>
              </a:spcAft>
            </a:pPr>
            <a:r>
              <a:rPr lang="en-US" dirty="0">
                <a:latin typeface="Times New Roman" panose="02020603050405020304" pitchFamily="18" charset="0"/>
                <a:cs typeface="Times New Roman" panose="02020603050405020304" pitchFamily="18" charset="0"/>
              </a:rPr>
              <a:t>o	Proper food safety and hygiene practices are essential to maintain the overall health, morale, and operational efficiency of the crew and the satisfaction of passengers</a:t>
            </a:r>
          </a:p>
          <a:p>
            <a:pPr algn="just">
              <a:spcAft>
                <a:spcPts val="200"/>
              </a:spcAft>
            </a:pPr>
            <a:r>
              <a:rPr lang="en-US" dirty="0">
                <a:latin typeface="Times New Roman" panose="02020603050405020304" pitchFamily="18" charset="0"/>
                <a:cs typeface="Times New Roman" panose="02020603050405020304" pitchFamily="18" charset="0"/>
              </a:rPr>
              <a:t>In summary, implementing rigorous food safety and hygiene practices on board ships is vital to protect against health hazards, comply with regulatory standards, and ensure a safe and pleasant environment for both crew and passengers.</a:t>
            </a:r>
          </a:p>
          <a:p>
            <a:pPr algn="just">
              <a:spcAft>
                <a:spcPts val="200"/>
              </a:spcAft>
            </a:pPr>
            <a:endParaRPr lang="en-US" dirty="0"/>
          </a:p>
        </p:txBody>
      </p:sp>
      <p:sp>
        <p:nvSpPr>
          <p:cNvPr id="3" name="Rectangle 2">
            <a:extLst>
              <a:ext uri="{FF2B5EF4-FFF2-40B4-BE49-F238E27FC236}">
                <a16:creationId xmlns:a16="http://schemas.microsoft.com/office/drawing/2014/main" id="{BE2847C5-604F-6B01-7E40-FD9FBA51A39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1C8C572-6B93-BB2B-0B22-37C1C42567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2925E36-9DFF-037B-5CC2-27DA59610A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F5F25F-038F-552E-98FB-40943D15671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1F1DC27-63BC-E0B1-0F7F-8FDEDD430C6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08EDFEC-746F-5E37-47F1-C2B53F419BF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86592E8-B617-4C7C-3C42-81F401B9069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47741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D08ED-9AA8-48A3-1204-D4178B94017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397F40A-46CC-2F75-1BF6-CB94F8B6A04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C1995E2-CD47-C920-B49B-80C617E93831}"/>
              </a:ext>
            </a:extLst>
          </p:cNvPr>
          <p:cNvSpPr>
            <a:spLocks noGrp="1"/>
          </p:cNvSpPr>
          <p:nvPr>
            <p:ph type="title"/>
          </p:nvPr>
        </p:nvSpPr>
        <p:spPr>
          <a:xfrm>
            <a:off x="628650" y="1107174"/>
            <a:ext cx="7886700" cy="571213"/>
          </a:xfrm>
        </p:spPr>
        <p:txBody>
          <a:bodyPr>
            <a:noAutofit/>
          </a:bodyPr>
          <a:lstStyle/>
          <a:p>
            <a:pPr marL="914400" lvl="2" algn="ctr">
              <a:spcAft>
                <a:spcPts val="200"/>
              </a:spcAft>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5. </a:t>
            </a:r>
            <a:r>
              <a:rPr lang="en-US" sz="2400" b="1" dirty="0">
                <a:solidFill>
                  <a:srgbClr val="002060"/>
                </a:solidFill>
                <a:effectLst/>
                <a:latin typeface="Times New Roman" panose="02020603050405020304" pitchFamily="18" charset="0"/>
                <a:ea typeface="Arial" panose="020B0604020202020204" pitchFamily="34" charset="0"/>
              </a:rPr>
              <a:t>Menu Planning and Meal Preparation  </a:t>
            </a: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6E5687C-9D76-9274-3DB8-3D824867B2E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ABF76B1-0A30-647F-390A-B8341A2C66D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44F67E1-C4C0-4650-7C59-7DCA561D8F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A92DD9A-452F-18CB-641B-FD4EE0B0F2EA}"/>
              </a:ext>
            </a:extLst>
          </p:cNvPr>
          <p:cNvSpPr txBox="1"/>
          <p:nvPr/>
        </p:nvSpPr>
        <p:spPr>
          <a:xfrm>
            <a:off x="438150" y="1571602"/>
            <a:ext cx="8162925" cy="1477328"/>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Menu planning and meal preparation on board a ship involve organizing and executing meal services to ensure that all individuals on the vessel receive nutritious, safe, and satisfying food throughout the voyage. These processes are crucial for maintaining the health, morale, and efficiency of the crew and passengers.</a:t>
            </a:r>
          </a:p>
          <a:p>
            <a:pPr algn="just"/>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FFDEBB0-6175-8E97-AFA9-DD05B8567C9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73E6BF6-FA1B-8DC4-62C2-4127657FB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60571D6-8580-3E0E-16D5-C75ECF655E8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B64383-7115-D41E-B633-A5919D8D96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2FDFDDF-6FF9-AD2A-9D86-1B23F606F5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2847F4B-D73F-91E5-92AF-68CA5FE90F2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49833B-5CA8-DBBE-02CC-395B0293ED2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C77C248-3747-B731-7CCC-1D378C2D88D3}"/>
              </a:ext>
            </a:extLst>
          </p:cNvPr>
          <p:cNvPicPr>
            <a:picLocks noChangeAspect="1"/>
          </p:cNvPicPr>
          <p:nvPr/>
        </p:nvPicPr>
        <p:blipFill>
          <a:blip r:embed="rId11"/>
          <a:stretch>
            <a:fillRect/>
          </a:stretch>
        </p:blipFill>
        <p:spPr>
          <a:xfrm>
            <a:off x="2032552" y="2974369"/>
            <a:ext cx="5078896" cy="2855986"/>
          </a:xfrm>
          <a:prstGeom prst="rect">
            <a:avLst/>
          </a:prstGeom>
        </p:spPr>
      </p:pic>
    </p:spTree>
    <p:extLst>
      <p:ext uri="{BB962C8B-B14F-4D97-AF65-F5344CB8AC3E}">
        <p14:creationId xmlns:p14="http://schemas.microsoft.com/office/powerpoint/2010/main" val="767926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7515-077B-D936-AD9B-9CB572BA287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9C147AE-B5F6-3104-A73D-807007C6FAF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8E8367-B7E7-F3D5-6153-D295A61F2721}"/>
              </a:ext>
            </a:extLst>
          </p:cNvPr>
          <p:cNvSpPr>
            <a:spLocks noGrp="1"/>
          </p:cNvSpPr>
          <p:nvPr>
            <p:ph type="title"/>
          </p:nvPr>
        </p:nvSpPr>
        <p:spPr>
          <a:xfrm>
            <a:off x="628650" y="1107174"/>
            <a:ext cx="7886700" cy="571213"/>
          </a:xfrm>
        </p:spPr>
        <p:txBody>
          <a:bodyPr>
            <a:noAutofit/>
          </a:bodyPr>
          <a:lstStyle/>
          <a:p>
            <a:pPr marL="914400" lvl="2" algn="ctr">
              <a:spcAft>
                <a:spcPts val="200"/>
              </a:spcAft>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5. </a:t>
            </a:r>
            <a:r>
              <a:rPr lang="en-US" sz="2400" b="1" dirty="0">
                <a:solidFill>
                  <a:srgbClr val="002060"/>
                </a:solidFill>
                <a:effectLst/>
                <a:latin typeface="Times New Roman" panose="02020603050405020304" pitchFamily="18" charset="0"/>
                <a:ea typeface="Arial" panose="020B0604020202020204" pitchFamily="34" charset="0"/>
              </a:rPr>
              <a:t>Menu Planning and Meal Preparation  </a:t>
            </a: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FF2C29D-CCA0-81E0-976B-7F321405CB2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6CE1B56-490D-1795-32E6-4F9E2D4BFB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36EC2C0-BE6E-5C23-0EA1-4A3433D973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B80B66D-8138-BE6D-F434-5E54634BA1BF}"/>
              </a:ext>
            </a:extLst>
          </p:cNvPr>
          <p:cNvSpPr txBox="1"/>
          <p:nvPr/>
        </p:nvSpPr>
        <p:spPr>
          <a:xfrm>
            <a:off x="923925" y="1571602"/>
            <a:ext cx="7394402"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Key Components:</a:t>
            </a:r>
          </a:p>
          <a:p>
            <a:r>
              <a:rPr lang="en-US" dirty="0">
                <a:latin typeface="Times New Roman" panose="02020603050405020304" pitchFamily="18" charset="0"/>
                <a:cs typeface="Times New Roman" panose="02020603050405020304" pitchFamily="18" charset="0"/>
              </a:rPr>
              <a:t>1.	Menu Planning:</a:t>
            </a:r>
          </a:p>
          <a:p>
            <a:r>
              <a:rPr lang="en-US" dirty="0">
                <a:latin typeface="Times New Roman" panose="02020603050405020304" pitchFamily="18" charset="0"/>
                <a:cs typeface="Times New Roman" panose="02020603050405020304" pitchFamily="18" charset="0"/>
              </a:rPr>
              <a:t>o	Nutritional Balance: Ensuring that meals provide the necessary nutrients to maintain physical health and energy levels. https://ifs.be/healthy-habits/the-keys-to-success-in-meal-planning-at-sea</a:t>
            </a:r>
          </a:p>
          <a:p>
            <a:r>
              <a:rPr lang="en-US" dirty="0">
                <a:latin typeface="Times New Roman" panose="02020603050405020304" pitchFamily="18" charset="0"/>
                <a:cs typeface="Times New Roman" panose="02020603050405020304" pitchFamily="18" charset="0"/>
              </a:rPr>
              <a:t>o	Diversity and Variety: Offering a range of flavors and cuisines to prevent menu fatigue and cater to different preferences.</a:t>
            </a:r>
          </a:p>
          <a:p>
            <a:r>
              <a:rPr lang="en-US" dirty="0">
                <a:latin typeface="Times New Roman" panose="02020603050405020304" pitchFamily="18" charset="0"/>
                <a:cs typeface="Times New Roman" panose="02020603050405020304" pitchFamily="18" charset="0"/>
              </a:rPr>
              <a:t>o	Dietary Requirements: Accommodating specific dietary needs, such as allergies, religious restrictions, or health-related diets.</a:t>
            </a:r>
          </a:p>
          <a:p>
            <a:r>
              <a:rPr lang="en-US" dirty="0">
                <a:latin typeface="Times New Roman" panose="02020603050405020304" pitchFamily="18" charset="0"/>
                <a:cs typeface="Times New Roman" panose="02020603050405020304" pitchFamily="18" charset="0"/>
              </a:rPr>
              <a:t>o	Resource Management: Planning meals based on available ingredients and storage facilities to minimize waste and ensure sustainability</a:t>
            </a:r>
          </a:p>
        </p:txBody>
      </p:sp>
      <p:sp>
        <p:nvSpPr>
          <p:cNvPr id="3" name="Rectangle 2">
            <a:extLst>
              <a:ext uri="{FF2B5EF4-FFF2-40B4-BE49-F238E27FC236}">
                <a16:creationId xmlns:a16="http://schemas.microsoft.com/office/drawing/2014/main" id="{CFA72BC6-DC4B-7A7E-2E4B-309EB654069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9B384FB-9F9C-BFEF-22C5-DA79DB159F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0F7989F-7676-003D-6473-E1E9377392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3779C2C-9AEE-6071-DAB7-70361E1FFE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4F912FD-7D16-917C-B970-ADF7DBB5C66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B78FC65-F422-C9E9-4109-596C09CD869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C93DD6-4F2A-F2E5-A033-EB8CFFC9173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F4DDFBD-9B64-0D71-90B4-5DB4F1C20D8D}"/>
              </a:ext>
            </a:extLst>
          </p:cNvPr>
          <p:cNvPicPr>
            <a:picLocks noChangeAspect="1"/>
          </p:cNvPicPr>
          <p:nvPr/>
        </p:nvPicPr>
        <p:blipFill>
          <a:blip r:embed="rId11"/>
          <a:stretch>
            <a:fillRect/>
          </a:stretch>
        </p:blipFill>
        <p:spPr>
          <a:xfrm flipV="1">
            <a:off x="2645265" y="4705443"/>
            <a:ext cx="3512732" cy="1560833"/>
          </a:xfrm>
          <a:prstGeom prst="rect">
            <a:avLst/>
          </a:prstGeom>
        </p:spPr>
      </p:pic>
    </p:spTree>
    <p:extLst>
      <p:ext uri="{BB962C8B-B14F-4D97-AF65-F5344CB8AC3E}">
        <p14:creationId xmlns:p14="http://schemas.microsoft.com/office/powerpoint/2010/main" val="108158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855CA-9229-162C-FB78-BB7F4ADA105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95B1140-5A39-234E-7D00-73DC665149D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0854A95-CE16-A7C4-1B93-D9019BEFE380}"/>
              </a:ext>
            </a:extLst>
          </p:cNvPr>
          <p:cNvSpPr>
            <a:spLocks noGrp="1"/>
          </p:cNvSpPr>
          <p:nvPr>
            <p:ph type="title"/>
          </p:nvPr>
        </p:nvSpPr>
        <p:spPr>
          <a:xfrm>
            <a:off x="628650" y="1107174"/>
            <a:ext cx="7886700" cy="571213"/>
          </a:xfrm>
        </p:spPr>
        <p:txBody>
          <a:bodyPr>
            <a:noAutofit/>
          </a:bodyPr>
          <a:lstStyle/>
          <a:p>
            <a:pPr marL="914400" lvl="2" algn="ctr">
              <a:spcAft>
                <a:spcPts val="200"/>
              </a:spcAft>
            </a:pPr>
            <a:r>
              <a:rPr lang="en-US" sz="24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5. </a:t>
            </a:r>
            <a:r>
              <a:rPr lang="en-US" sz="2400" b="1" dirty="0">
                <a:solidFill>
                  <a:srgbClr val="002060"/>
                </a:solidFill>
                <a:effectLst/>
                <a:latin typeface="Times New Roman" panose="02020603050405020304" pitchFamily="18" charset="0"/>
                <a:ea typeface="Arial" panose="020B0604020202020204" pitchFamily="34" charset="0"/>
              </a:rPr>
              <a:t>Menu Planning and Meal Preparation  </a:t>
            </a: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BEAC80C-D3F0-22DD-E2D6-1EE70BC709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B2A4CE8-A7B9-E9FA-2E2F-573DCAA507B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76AF154-FB6C-3E70-8486-EA72A07316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EA4FDDB-F31E-BBAC-FB1C-C8FBE7F9DBF2}"/>
              </a:ext>
            </a:extLst>
          </p:cNvPr>
          <p:cNvSpPr txBox="1"/>
          <p:nvPr/>
        </p:nvSpPr>
        <p:spPr>
          <a:xfrm>
            <a:off x="926927" y="2025200"/>
            <a:ext cx="7391400"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	Meal Preparation:</a:t>
            </a:r>
          </a:p>
          <a:p>
            <a:r>
              <a:rPr lang="en-US" dirty="0">
                <a:latin typeface="Times New Roman" panose="02020603050405020304" pitchFamily="18" charset="0"/>
                <a:cs typeface="Times New Roman" panose="02020603050405020304" pitchFamily="18" charset="0"/>
              </a:rPr>
              <a:t>o	Food Safety and Hygiene: Adhering to strict cleanliness standards to prevent foodborne illnesses.</a:t>
            </a:r>
          </a:p>
          <a:p>
            <a:r>
              <a:rPr lang="en-US" dirty="0">
                <a:latin typeface="Times New Roman" panose="02020603050405020304" pitchFamily="18" charset="0"/>
                <a:cs typeface="Times New Roman" panose="02020603050405020304" pitchFamily="18" charset="0"/>
              </a:rPr>
              <a:t>o	Efficient Use of Space: Maximizing limited galley space for safe and effective meal preparation.</a:t>
            </a:r>
          </a:p>
          <a:p>
            <a:r>
              <a:rPr lang="en-US" dirty="0">
                <a:latin typeface="Times New Roman" panose="02020603050405020304" pitchFamily="18" charset="0"/>
                <a:cs typeface="Times New Roman" panose="02020603050405020304" pitchFamily="18" charset="0"/>
              </a:rPr>
              <a:t>o	Time Management: Coordinating meal prep to align with the ship's schedule and crew shifts.</a:t>
            </a:r>
          </a:p>
          <a:p>
            <a:r>
              <a:rPr lang="en-US" dirty="0">
                <a:latin typeface="Times New Roman" panose="02020603050405020304" pitchFamily="18" charset="0"/>
                <a:cs typeface="Times New Roman" panose="02020603050405020304" pitchFamily="18" charset="0"/>
              </a:rPr>
              <a:t>o	Waste Reduction: Implementing practices to minimize food waste, which is crucial during long voyages. https://www.lighthouse-careers.com/the-importance-of-menu-planning-for-yacht-chefs</a:t>
            </a:r>
          </a:p>
        </p:txBody>
      </p:sp>
      <p:sp>
        <p:nvSpPr>
          <p:cNvPr id="3" name="Rectangle 2">
            <a:extLst>
              <a:ext uri="{FF2B5EF4-FFF2-40B4-BE49-F238E27FC236}">
                <a16:creationId xmlns:a16="http://schemas.microsoft.com/office/drawing/2014/main" id="{2273D414-EDD4-F03B-E9CA-ABEA96E4266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B5750D1-02DE-3B89-FEF8-1E461C133A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8EB67C1-B145-FF5C-24E3-3E1B415F318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147F46-678E-9035-13B3-5783F2324E0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55261C-0ECB-DF7E-3359-C28CD50B12E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38C65BE-5068-BF54-361A-E1DB420F3E7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52E5445-4DAD-4FB3-2B20-7A6276A09F6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83058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E5798-D23E-3A1A-19CD-82C76DB9493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63B7DCA-F082-4B8D-AA9A-5DDA9962B46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F55CBD6-3BEA-428D-2B44-3F7158BA6873}"/>
              </a:ext>
            </a:extLst>
          </p:cNvPr>
          <p:cNvSpPr>
            <a:spLocks noGrp="1"/>
          </p:cNvSpPr>
          <p:nvPr>
            <p:ph type="title"/>
          </p:nvPr>
        </p:nvSpPr>
        <p:spPr>
          <a:xfrm>
            <a:off x="628650" y="1107174"/>
            <a:ext cx="7886700" cy="571213"/>
          </a:xfrm>
        </p:spPr>
        <p:txBody>
          <a:bodyPr>
            <a:noAutofit/>
          </a:bodyPr>
          <a:lstStyle/>
          <a:p>
            <a:pPr marL="914400" lvl="2" algn="ctr">
              <a:spcAft>
                <a:spcPts val="200"/>
              </a:spcAft>
            </a:pPr>
            <a:r>
              <a:rPr lang="en-US" sz="24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5. </a:t>
            </a:r>
            <a:r>
              <a:rPr lang="en-US" sz="2400" b="1" dirty="0">
                <a:solidFill>
                  <a:srgbClr val="002060"/>
                </a:solidFill>
                <a:effectLst/>
                <a:latin typeface="Times New Roman" panose="02020603050405020304" pitchFamily="18" charset="0"/>
                <a:ea typeface="Arial" panose="020B0604020202020204" pitchFamily="34" charset="0"/>
              </a:rPr>
              <a:t>Menu Planning and Meal Preparation  </a:t>
            </a: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774C01-C185-A9D7-0DD2-691D85104C2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1EBC5D9-0E7B-ED48-BE95-E7B98033FCE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492588D-3598-11E4-BE6A-B32EA93E6D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72B884B-902B-ED70-FF33-80F83E9C17DD}"/>
              </a:ext>
            </a:extLst>
          </p:cNvPr>
          <p:cNvSpPr txBox="1"/>
          <p:nvPr/>
        </p:nvSpPr>
        <p:spPr>
          <a:xfrm>
            <a:off x="1052185" y="1497312"/>
            <a:ext cx="7266141" cy="4524315"/>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Importance:</a:t>
            </a:r>
          </a:p>
          <a:p>
            <a:pPr algn="just"/>
            <a:r>
              <a:rPr lang="en-US" dirty="0">
                <a:latin typeface="Times New Roman" panose="02020603050405020304" pitchFamily="18" charset="0"/>
                <a:cs typeface="Times New Roman" panose="02020603050405020304" pitchFamily="18" charset="0"/>
              </a:rPr>
              <a:t>•	Health and Well-being: Proper nutrition is essential for maintaining the physical and mental health of those on board, directly impacting their performance and safety. https://ifs.be/healthy-habits/the-keys-to-success-in-meal-planning-at-sea</a:t>
            </a:r>
          </a:p>
          <a:p>
            <a:pPr algn="just"/>
            <a:r>
              <a:rPr lang="en-US" dirty="0">
                <a:latin typeface="Times New Roman" panose="02020603050405020304" pitchFamily="18" charset="0"/>
                <a:cs typeface="Times New Roman" panose="02020603050405020304" pitchFamily="18" charset="0"/>
              </a:rPr>
              <a:t>•	Cost Efficiency: Effective menu planning helps control food costs by optimizing the use of available ingredients and reducing waste. https://www.lighthouse-careers.com/the-importance-of-menu-planning-for-yacht-chef</a:t>
            </a:r>
          </a:p>
          <a:p>
            <a:pPr algn="just"/>
            <a:r>
              <a:rPr lang="en-US" dirty="0">
                <a:latin typeface="Times New Roman" panose="02020603050405020304" pitchFamily="18" charset="0"/>
                <a:cs typeface="Times New Roman" panose="02020603050405020304" pitchFamily="18" charset="0"/>
              </a:rPr>
              <a:t>•	Morale and Satisfaction: Varied and enjoyable meals contribute to higher morale, fostering a positive environment on the ship.</a:t>
            </a:r>
          </a:p>
          <a:p>
            <a:pPr algn="just"/>
            <a:r>
              <a:rPr lang="en-US" dirty="0">
                <a:latin typeface="Times New Roman" panose="02020603050405020304" pitchFamily="18" charset="0"/>
                <a:cs typeface="Times New Roman" panose="02020603050405020304" pitchFamily="18" charset="0"/>
              </a:rPr>
              <a:t>•	Operational Efficiency: Well-fed crew members are more alert and productive, enhancing the overall efficiency of ship operations.</a:t>
            </a:r>
          </a:p>
          <a:p>
            <a:pPr algn="just"/>
            <a:r>
              <a:rPr lang="en-US" dirty="0">
                <a:latin typeface="Times New Roman" panose="02020603050405020304" pitchFamily="18" charset="0"/>
                <a:cs typeface="Times New Roman" panose="02020603050405020304" pitchFamily="18" charset="0"/>
              </a:rPr>
              <a:t>In summary, thoughtful planning and meticulous meal preparation are vital components of maritime operations, ensuring that all aboard are well-nourished, satisfied, and capable of performing their duties effectively.</a:t>
            </a:r>
          </a:p>
        </p:txBody>
      </p:sp>
      <p:sp>
        <p:nvSpPr>
          <p:cNvPr id="3" name="Rectangle 2">
            <a:extLst>
              <a:ext uri="{FF2B5EF4-FFF2-40B4-BE49-F238E27FC236}">
                <a16:creationId xmlns:a16="http://schemas.microsoft.com/office/drawing/2014/main" id="{A8417FD9-8198-CCD5-3458-4CD2E6761E1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D69A3DE-2E1A-993D-C35B-FD14A2665D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C01294D-9D78-91D7-8A26-868AD63EAD6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A37D3FB-77BD-138C-E89B-361FAAD84C8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FC391E-839F-C33A-99A3-B25D1AE8247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62E29C-8D58-23FA-DF07-9D4B527B715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B9244A7-1A7A-7C71-7A21-340022431344}"/>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39142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5BA7-CEF7-285E-508F-8B0A1D1660B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F696CC5-9C7F-CEED-020E-E277AA52DC4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FD10BF5-DF26-5690-A42B-65381F1DF39F}"/>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6. </a:t>
            </a:r>
            <a:r>
              <a:rPr lang="en-US" sz="2400" b="1" dirty="0">
                <a:solidFill>
                  <a:srgbClr val="002060"/>
                </a:solidFill>
                <a:effectLst/>
                <a:latin typeface="Times New Roman" panose="02020603050405020304" pitchFamily="18" charset="0"/>
                <a:ea typeface="Arial" panose="020B0604020202020204" pitchFamily="34" charset="0"/>
              </a:rPr>
              <a:t>Rationing and Inventory Control  </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FBDEC11-EA2C-C3B3-37C3-97C06627EA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567AC85-846A-4C25-D79C-1E49E802496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ABFC65F-B907-572F-7FC4-5C8A220167B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4ACE27C-830C-65CE-0AB2-3C144E80E4A2}"/>
              </a:ext>
            </a:extLst>
          </p:cNvPr>
          <p:cNvSpPr txBox="1"/>
          <p:nvPr/>
        </p:nvSpPr>
        <p:spPr>
          <a:xfrm>
            <a:off x="739036" y="1670152"/>
            <a:ext cx="7776314" cy="3831818"/>
          </a:xfrm>
          <a:prstGeom prst="rect">
            <a:avLst/>
          </a:prstGeom>
          <a:no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Rationing and Inventory Control on board a ship</a:t>
            </a:r>
            <a:r>
              <a:rPr lang="en-US" dirty="0">
                <a:latin typeface="Times New Roman" panose="02020603050405020304" pitchFamily="18" charset="0"/>
                <a:cs typeface="Times New Roman" panose="02020603050405020304" pitchFamily="18" charset="0"/>
              </a:rPr>
              <a:t> involve the systematic management of food and supplies to ensure their availability throughout a voyage. This includes monitoring stock levels, planning usage, and implementing measures to prevent shortages, thereby supporting the health and efficiency of the crew.</a:t>
            </a:r>
          </a:p>
          <a:p>
            <a:pPr marL="28575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Key Components:</a:t>
            </a:r>
            <a:endParaRPr lang="en-US"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Inventory Monitoring</a:t>
            </a:r>
            <a:endParaRPr lang="en-US" dirty="0">
              <a:latin typeface="Times New Roman" panose="02020603050405020304" pitchFamily="18" charset="0"/>
              <a:cs typeface="Times New Roman" panose="02020603050405020304" pitchFamily="18" charset="0"/>
            </a:endParaRPr>
          </a:p>
          <a:p>
            <a:pPr marL="285750" lvl="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Demand Forecasting</a:t>
            </a:r>
          </a:p>
          <a:p>
            <a:pPr marL="285750" lvl="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Stock Replenishment</a:t>
            </a:r>
          </a:p>
          <a:p>
            <a:pPr marL="285750" lvl="0" indent="-285750">
              <a:lnSpc>
                <a:spcPct val="150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Rationing Policies</a:t>
            </a:r>
            <a:endParaRPr lang="en-US" dirty="0">
              <a:latin typeface="Times New Roman" panose="02020603050405020304" pitchFamily="18" charset="0"/>
              <a:cs typeface="Times New Roman" panose="02020603050405020304" pitchFamily="18"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C84B937-57A1-61D0-4A93-6BA5D222EB6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93B391D-7743-2298-77EA-8DCB2C1371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9021242-DE7C-3893-149C-97C7E59CE99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48C0204-1C1B-2F82-8041-B3978ADB841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59129DF-07CA-9187-4509-085C08CA898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1C0AF9D-4A55-1744-1FB7-2E0C258F89D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3D0906-209B-B13B-965F-40FDDCFF8C5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5D27FDF-F5BC-AD04-A15C-F6B732D06702}"/>
              </a:ext>
            </a:extLst>
          </p:cNvPr>
          <p:cNvPicPr>
            <a:picLocks noChangeAspect="1"/>
          </p:cNvPicPr>
          <p:nvPr/>
        </p:nvPicPr>
        <p:blipFill>
          <a:blip r:embed="rId11"/>
          <a:stretch>
            <a:fillRect/>
          </a:stretch>
        </p:blipFill>
        <p:spPr>
          <a:xfrm>
            <a:off x="3652922" y="3038166"/>
            <a:ext cx="5010150" cy="2505075"/>
          </a:xfrm>
          <a:prstGeom prst="rect">
            <a:avLst/>
          </a:prstGeom>
        </p:spPr>
      </p:pic>
    </p:spTree>
    <p:extLst>
      <p:ext uri="{BB962C8B-B14F-4D97-AF65-F5344CB8AC3E}">
        <p14:creationId xmlns:p14="http://schemas.microsoft.com/office/powerpoint/2010/main" val="2375406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EE12-4128-72F9-4D61-E522E2A08E0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501900F-156A-3C18-9DDD-4507A8A9091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3910F23-A764-1312-831E-472E7640A38E}"/>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6. </a:t>
            </a:r>
            <a:r>
              <a:rPr lang="en-US" sz="2400" b="1" dirty="0">
                <a:solidFill>
                  <a:srgbClr val="002060"/>
                </a:solidFill>
                <a:effectLst/>
                <a:latin typeface="Times New Roman" panose="02020603050405020304" pitchFamily="18" charset="0"/>
                <a:ea typeface="Arial" panose="020B0604020202020204" pitchFamily="34" charset="0"/>
              </a:rPr>
              <a:t>Rationing and Inventory Control  </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FBA04E3-CBAB-C622-3C70-FA57E5A9A28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7545FFE-436D-848E-5C4A-EF7360AADA2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C6AA622-4376-924B-7DE6-FEE8AB2D01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F56B486-B286-F448-3771-C62F1E6CF4D5}"/>
              </a:ext>
            </a:extLst>
          </p:cNvPr>
          <p:cNvSpPr txBox="1"/>
          <p:nvPr/>
        </p:nvSpPr>
        <p:spPr>
          <a:xfrm>
            <a:off x="739036" y="1670152"/>
            <a:ext cx="7776314" cy="341632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1.	Inventory Monitoring: Regularly tracking the quantities of provisions to maintain accurate records and identify replenishment needs.</a:t>
            </a:r>
          </a:p>
          <a:p>
            <a:pPr algn="just"/>
            <a:r>
              <a:rPr lang="en-US" dirty="0">
                <a:latin typeface="Times New Roman" panose="02020603050405020304" pitchFamily="18" charset="0"/>
                <a:cs typeface="Times New Roman" panose="02020603050405020304" pitchFamily="18" charset="0"/>
              </a:rPr>
              <a:t>2.	Demand Forecasting: Estimating future consumption based on factors such as crew size, voyage duration, and dietary requirements to plan appropriate stock levels.</a:t>
            </a:r>
          </a:p>
          <a:p>
            <a:pPr algn="just"/>
            <a:r>
              <a:rPr lang="en-US" dirty="0">
                <a:latin typeface="Times New Roman" panose="02020603050405020304" pitchFamily="18" charset="0"/>
                <a:cs typeface="Times New Roman" panose="02020603050405020304" pitchFamily="18" charset="0"/>
              </a:rPr>
              <a:t>3.	Stock Replenishment: Scheduling timely resupply operations to maintain necessary inventory without overstocking, which is crucial for operational efficiency.</a:t>
            </a:r>
          </a:p>
          <a:p>
            <a:pPr algn="just"/>
            <a:r>
              <a:rPr lang="en-US" dirty="0">
                <a:latin typeface="Times New Roman" panose="02020603050405020304" pitchFamily="18" charset="0"/>
                <a:cs typeface="Times New Roman" panose="02020603050405020304" pitchFamily="18" charset="0"/>
              </a:rPr>
              <a:t>4.	Rationing Policies: Implementing controlled distribution measures during unforeseen shortages to ensure equitable access to essential supplies among crew members.</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CB2B39D-EBE4-714C-8899-532A9A4511E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F2F8341-BEEB-AFD6-FDCB-6313D96734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F16D5B4-F5A1-B724-C3AF-34E91B60866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2AAF0DD-3A82-2176-8434-6B097E4F4BE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F4D3C2F-321D-A4E8-D179-5AE9DD2A95C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7343D6C-3F35-FA9C-E11D-16D189D698D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4F870BE-CAF1-AD56-BC39-51ADA42A6EA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932E2D2-B78A-3D9A-3A45-3790FBDF71FB}"/>
              </a:ext>
            </a:extLst>
          </p:cNvPr>
          <p:cNvPicPr>
            <a:picLocks noChangeAspect="1"/>
          </p:cNvPicPr>
          <p:nvPr/>
        </p:nvPicPr>
        <p:blipFill>
          <a:blip r:embed="rId11"/>
          <a:stretch>
            <a:fillRect/>
          </a:stretch>
        </p:blipFill>
        <p:spPr>
          <a:xfrm>
            <a:off x="3015281" y="4631728"/>
            <a:ext cx="3028950" cy="1514475"/>
          </a:xfrm>
          <a:prstGeom prst="rect">
            <a:avLst/>
          </a:prstGeom>
        </p:spPr>
      </p:pic>
    </p:spTree>
    <p:extLst>
      <p:ext uri="{BB962C8B-B14F-4D97-AF65-F5344CB8AC3E}">
        <p14:creationId xmlns:p14="http://schemas.microsoft.com/office/powerpoint/2010/main" val="2172439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C20C-4E99-C36C-A4B0-A20206635F3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1CCBF6-B148-0E36-BE28-3BB5B05FCE0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94A53D3-FEE0-FA95-47E3-48A47A7B6040}"/>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6. </a:t>
            </a:r>
            <a:r>
              <a:rPr lang="en-US" sz="2400" b="1" dirty="0">
                <a:solidFill>
                  <a:srgbClr val="002060"/>
                </a:solidFill>
                <a:effectLst/>
                <a:latin typeface="Times New Roman" panose="02020603050405020304" pitchFamily="18" charset="0"/>
                <a:ea typeface="Arial" panose="020B0604020202020204" pitchFamily="34" charset="0"/>
              </a:rPr>
              <a:t>Rationing and Inventory Control  </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FA74205-6E58-095B-FD6B-EC11B1AA1F1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00F03D1-B560-46E3-9B1D-EF644084AD9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DD4CF57-3099-D2ED-E9FD-603BDA19B0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2B9793-BDFE-BB99-C157-7122B636376E}"/>
              </a:ext>
            </a:extLst>
          </p:cNvPr>
          <p:cNvSpPr txBox="1"/>
          <p:nvPr/>
        </p:nvSpPr>
        <p:spPr>
          <a:xfrm>
            <a:off x="739036" y="1670152"/>
            <a:ext cx="7776314" cy="460126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Importance:</a:t>
            </a:r>
          </a:p>
          <a:p>
            <a:pPr algn="just"/>
            <a:r>
              <a:rPr lang="en-US" dirty="0">
                <a:latin typeface="Times New Roman" panose="02020603050405020304" pitchFamily="18" charset="0"/>
                <a:cs typeface="Times New Roman" panose="02020603050405020304" pitchFamily="18" charset="0"/>
              </a:rPr>
              <a:t>•	Operational Efficiency: Effective inventory management ensures that essential supplies are available when needed, preventing delays and maintaining the ship's operational schedule.</a:t>
            </a:r>
          </a:p>
          <a:p>
            <a:pPr algn="just"/>
            <a:r>
              <a:rPr lang="en-US" dirty="0">
                <a:latin typeface="Times New Roman" panose="02020603050405020304" pitchFamily="18" charset="0"/>
                <a:cs typeface="Times New Roman" panose="02020603050405020304" pitchFamily="18" charset="0"/>
              </a:rPr>
              <a:t>•	Cost Management: Proper control of inventory levels helps in reducing waste and avoiding unnecessary expenses related to overstocking or emergency procurement.</a:t>
            </a:r>
          </a:p>
          <a:p>
            <a:pPr algn="just"/>
            <a:r>
              <a:rPr lang="en-US" dirty="0">
                <a:latin typeface="Times New Roman" panose="02020603050405020304" pitchFamily="18" charset="0"/>
                <a:cs typeface="Times New Roman" panose="02020603050405020304" pitchFamily="18" charset="0"/>
              </a:rPr>
              <a:t>•	Crew Welfare: Ensuring the availability of adequate provisions contributes to the health, morale, and overall well-being of the crew, which is vital for maintaining productivity and safety on board.</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summary, rationing and inventory control are critical components of maritime operations, ensuring the continuous availability of necessary supplies, supporting crew welfare, and contributing to the overall efficiency and safety of the vessel.</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8D5E352-2D71-B1A4-743C-F819239A41F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39C6A3D-193C-FE9E-1F3F-CBDF53E967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AB3E609-7658-2E97-6F3E-3525AC59A02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E8DDD0A-372E-08EF-DEFB-7E8852B8129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CAFDC01-BA0C-BF38-F367-6C14B3DC3B3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4D9A4BB-121B-9E9B-BE7E-988C76A8520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989EAD3-4E7F-EE37-C2CE-59F43E7641D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241098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FEDAB-60F8-52F5-D44A-1411C90C5C8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583C79-4645-1441-D537-B586F243719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F900518-899C-5220-F96B-EC4839C5E5DF}"/>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7. </a:t>
            </a:r>
            <a:r>
              <a:rPr lang="en-US" sz="2400" b="1" dirty="0">
                <a:solidFill>
                  <a:srgbClr val="002060"/>
                </a:solidFill>
                <a:effectLst/>
                <a:latin typeface="Times New Roman" panose="02020603050405020304" pitchFamily="18" charset="0"/>
                <a:ea typeface="Arial" panose="020B0604020202020204" pitchFamily="34" charset="0"/>
              </a:rPr>
              <a:t>Waste Management</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1077F2D-4B08-D329-70B3-8C31A0E0006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A550B6B-268F-EB35-C205-D1B757FD0D2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AA0CCE2-8C5E-A64E-F151-2E4D5F52FE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2065871-D4C8-954B-B5A6-6EAEBA82CB5A}"/>
              </a:ext>
            </a:extLst>
          </p:cNvPr>
          <p:cNvSpPr txBox="1"/>
          <p:nvPr/>
        </p:nvSpPr>
        <p:spPr>
          <a:xfrm>
            <a:off x="683843" y="1497312"/>
            <a:ext cx="7776314" cy="341632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Waste management on board a ship refers to the processes and practices used to collect, store, treat, and dispose of waste generated during maritime operations. It ensures compliance with environmental regulations, protects marine ecosystems, and maintains a clean and safe living environment for crew and passengers.</a:t>
            </a:r>
          </a:p>
          <a:p>
            <a:pPr algn="just"/>
            <a:r>
              <a:rPr lang="en-US" dirty="0">
                <a:latin typeface="Times New Roman" panose="02020603050405020304" pitchFamily="18" charset="0"/>
                <a:cs typeface="Times New Roman" panose="02020603050405020304" pitchFamily="18" charset="0"/>
              </a:rPr>
              <a:t>Both ecological and economic effects may result from pollution of the maritime environment. Considering the damage that trash causes to the International Maritime Organization (IMO), which adopted MARPOL Annex V to prevent ship garbage from polluting the marine environment. Ship-generated waste management has grown to be a challenging field from a legal and technical standpoint. </a:t>
            </a:r>
          </a:p>
          <a:p>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8509F31-0F1B-4F92-BA71-EF36E6F0A18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AB13BED-96FF-E7A4-9961-F1F6FE1595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A2447F6-D062-4CBF-F2CE-1926C3E22B9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7259F47-7710-D9A7-B30D-F4DE770F1E8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3C2F403-7057-20DA-B406-664E5DF848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30436E7-E922-3480-9481-86D7D346B0A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3BCE990-224F-E278-FE9D-BF077F762CF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A6C2AC7-E911-521C-74FB-B1E54B501371}"/>
              </a:ext>
            </a:extLst>
          </p:cNvPr>
          <p:cNvPicPr>
            <a:picLocks noChangeAspect="1"/>
          </p:cNvPicPr>
          <p:nvPr/>
        </p:nvPicPr>
        <p:blipFill>
          <a:blip r:embed="rId11"/>
          <a:stretch>
            <a:fillRect/>
          </a:stretch>
        </p:blipFill>
        <p:spPr>
          <a:xfrm>
            <a:off x="3471311" y="4358273"/>
            <a:ext cx="2466975" cy="1847850"/>
          </a:xfrm>
          <a:prstGeom prst="rect">
            <a:avLst/>
          </a:prstGeom>
        </p:spPr>
      </p:pic>
    </p:spTree>
    <p:extLst>
      <p:ext uri="{BB962C8B-B14F-4D97-AF65-F5344CB8AC3E}">
        <p14:creationId xmlns:p14="http://schemas.microsoft.com/office/powerpoint/2010/main" val="208722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5DF13-F286-E06D-CA6C-F58596B1476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84B8E09-F104-FFCC-E18A-9EAFF46B756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B64052-3D60-ECF4-B078-B7BCB49C006F}"/>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7. </a:t>
            </a:r>
            <a:r>
              <a:rPr lang="en-US" sz="2400" b="1" dirty="0">
                <a:solidFill>
                  <a:srgbClr val="002060"/>
                </a:solidFill>
                <a:effectLst/>
                <a:latin typeface="Times New Roman" panose="02020603050405020304" pitchFamily="18" charset="0"/>
                <a:ea typeface="Arial" panose="020B0604020202020204" pitchFamily="34" charset="0"/>
              </a:rPr>
              <a:t>Waste Management</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A04488-6A7A-1BB7-941A-4147D639EB5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4BD5518-1DB1-D90F-5ADE-64F24EA3312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42115F9-DBD1-4507-E777-51AE6E2D05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E0C10E4-F3CC-993E-844F-56FB9CD7C2AD}"/>
              </a:ext>
            </a:extLst>
          </p:cNvPr>
          <p:cNvSpPr txBox="1"/>
          <p:nvPr/>
        </p:nvSpPr>
        <p:spPr>
          <a:xfrm>
            <a:off x="683843" y="1497312"/>
            <a:ext cx="7776314"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Key Components of Waste Management on Ships:</a:t>
            </a:r>
          </a:p>
          <a:p>
            <a:pPr lvl="0"/>
            <a:r>
              <a:rPr lang="en-US" b="1" dirty="0">
                <a:latin typeface="Times New Roman" panose="02020603050405020304" pitchFamily="18" charset="0"/>
                <a:cs typeface="Times New Roman" panose="02020603050405020304" pitchFamily="18" charset="0"/>
              </a:rPr>
              <a:t>Waste Segregation</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Dividing waste into different categories: </a:t>
            </a:r>
          </a:p>
          <a:p>
            <a:pPr lvl="2"/>
            <a:r>
              <a:rPr lang="en-US" dirty="0">
                <a:latin typeface="Times New Roman" panose="02020603050405020304" pitchFamily="18" charset="0"/>
                <a:cs typeface="Times New Roman" panose="02020603050405020304" pitchFamily="18" charset="0"/>
              </a:rPr>
              <a:t>Organic waste (food scraps, biodegradable materials)</a:t>
            </a:r>
          </a:p>
          <a:p>
            <a:pPr lvl="2"/>
            <a:r>
              <a:rPr lang="en-US" dirty="0">
                <a:latin typeface="Times New Roman" panose="02020603050405020304" pitchFamily="18" charset="0"/>
                <a:cs typeface="Times New Roman" panose="02020603050405020304" pitchFamily="18" charset="0"/>
              </a:rPr>
              <a:t>Plastic waste</a:t>
            </a:r>
          </a:p>
          <a:p>
            <a:pPr lvl="2"/>
            <a:r>
              <a:rPr lang="en-US" dirty="0">
                <a:latin typeface="Times New Roman" panose="02020603050405020304" pitchFamily="18" charset="0"/>
                <a:cs typeface="Times New Roman" panose="02020603050405020304" pitchFamily="18" charset="0"/>
              </a:rPr>
              <a:t>Hazardous waste (chemicals, oils, batteries)</a:t>
            </a:r>
          </a:p>
          <a:p>
            <a:pPr lvl="2"/>
            <a:r>
              <a:rPr lang="en-US" dirty="0">
                <a:latin typeface="Times New Roman" panose="02020603050405020304" pitchFamily="18" charset="0"/>
                <a:cs typeface="Times New Roman" panose="02020603050405020304" pitchFamily="18" charset="0"/>
              </a:rPr>
              <a:t>General non-recyclable waste</a:t>
            </a:r>
          </a:p>
          <a:p>
            <a:r>
              <a:rPr lang="en-US" dirty="0">
                <a:latin typeface="Times New Roman" panose="02020603050405020304" pitchFamily="18" charset="0"/>
                <a:cs typeface="Times New Roman" panose="02020603050405020304" pitchFamily="18" charset="0"/>
              </a:rPr>
              <a:t>Properly labeled bins and disposal areas help reduce environmental impact and improve recycling.</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42EF91A-7E02-8742-A81B-C70057E6985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5097ED1-29DB-42D6-FD83-95642B6329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FAF7DA0-CFBF-05CC-3A62-48FAFC264D6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84E01FD-0C15-AF49-0192-F38BBB5EEE5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EE3BD3B-26E4-4D9A-C048-A890A30FBD8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312102E-1476-0664-7BC9-9E8669F5A35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81F499F-A435-F440-2E1C-E6E661DAC07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20AD33B-63DE-4A0F-897A-6D33C3EBCDF9}"/>
              </a:ext>
            </a:extLst>
          </p:cNvPr>
          <p:cNvPicPr>
            <a:picLocks noChangeAspect="1"/>
          </p:cNvPicPr>
          <p:nvPr/>
        </p:nvPicPr>
        <p:blipFill>
          <a:blip r:embed="rId11"/>
          <a:stretch>
            <a:fillRect/>
          </a:stretch>
        </p:blipFill>
        <p:spPr>
          <a:xfrm>
            <a:off x="1433159" y="4087280"/>
            <a:ext cx="2861932" cy="1837270"/>
          </a:xfrm>
          <a:prstGeom prst="rect">
            <a:avLst/>
          </a:prstGeom>
        </p:spPr>
      </p:pic>
      <p:pic>
        <p:nvPicPr>
          <p:cNvPr id="6" name="Picture 5">
            <a:extLst>
              <a:ext uri="{FF2B5EF4-FFF2-40B4-BE49-F238E27FC236}">
                <a16:creationId xmlns:a16="http://schemas.microsoft.com/office/drawing/2014/main" id="{E3F2C536-A69E-DF64-82B0-01203F77199D}"/>
              </a:ext>
            </a:extLst>
          </p:cNvPr>
          <p:cNvPicPr>
            <a:picLocks noChangeAspect="1"/>
          </p:cNvPicPr>
          <p:nvPr/>
        </p:nvPicPr>
        <p:blipFill>
          <a:blip r:embed="rId12"/>
          <a:stretch>
            <a:fillRect/>
          </a:stretch>
        </p:blipFill>
        <p:spPr>
          <a:xfrm>
            <a:off x="5057775" y="4087280"/>
            <a:ext cx="3052432" cy="1837270"/>
          </a:xfrm>
          <a:prstGeom prst="rect">
            <a:avLst/>
          </a:prstGeom>
        </p:spPr>
      </p:pic>
    </p:spTree>
    <p:extLst>
      <p:ext uri="{BB962C8B-B14F-4D97-AF65-F5344CB8AC3E}">
        <p14:creationId xmlns:p14="http://schemas.microsoft.com/office/powerpoint/2010/main" val="2517394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4446730"/>
          </a:xfrm>
          <a:prstGeom prst="rect">
            <a:avLst/>
          </a:prstGeom>
          <a:noFill/>
        </p:spPr>
        <p:txBody>
          <a:bodyPr wrap="square" rtlCol="0">
            <a:spAutoFit/>
          </a:bodyPr>
          <a:lstStyle/>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Concepts related to proper victualling</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Nutritional Balance</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Food Preservation and Storage.</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Supply Chain and Logistics</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Food Safety and Hygiene</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Menu Planning and Meal Preparation</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Rationing and Inventory Control </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Waste Management</a:t>
            </a: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1633-8AA2-2FE3-28C5-75D4F4D295B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C2718E-8AD9-844F-AE0D-A163056BB6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916C96-F5DA-0D79-7BF0-E8B32EFEC780}"/>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7. </a:t>
            </a:r>
            <a:r>
              <a:rPr lang="en-US" sz="2400" b="1" dirty="0">
                <a:solidFill>
                  <a:srgbClr val="002060"/>
                </a:solidFill>
                <a:effectLst/>
                <a:latin typeface="Times New Roman" panose="02020603050405020304" pitchFamily="18" charset="0"/>
                <a:ea typeface="Arial" panose="020B0604020202020204" pitchFamily="34" charset="0"/>
              </a:rPr>
              <a:t>Waste Management</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2319564-EB25-A2CC-8FB4-5BF005FBF2C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176EA47-BFD6-302A-0430-9B836E2DEB5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6E602B2-312D-55AD-2690-5F7D8830300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FF7FA93-6442-32E0-2651-041E59218E6A}"/>
              </a:ext>
            </a:extLst>
          </p:cNvPr>
          <p:cNvSpPr txBox="1"/>
          <p:nvPr/>
        </p:nvSpPr>
        <p:spPr>
          <a:xfrm>
            <a:off x="683843" y="1497312"/>
            <a:ext cx="7776314" cy="424731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	Storage and Containment</a:t>
            </a:r>
          </a:p>
          <a:p>
            <a:r>
              <a:rPr lang="en-US" dirty="0">
                <a:latin typeface="Times New Roman" panose="02020603050405020304" pitchFamily="18" charset="0"/>
                <a:cs typeface="Times New Roman" panose="02020603050405020304" pitchFamily="18" charset="0"/>
              </a:rPr>
              <a:t>o	Using designated containers for different types of waste to prevent leaks, contamination, and safety hazards.</a:t>
            </a:r>
          </a:p>
          <a:p>
            <a:r>
              <a:rPr lang="en-US" dirty="0">
                <a:latin typeface="Times New Roman" panose="02020603050405020304" pitchFamily="18" charset="0"/>
                <a:cs typeface="Times New Roman" panose="02020603050405020304" pitchFamily="18" charset="0"/>
              </a:rPr>
              <a:t>o	Ensuring hazardous waste is securely stored to prevent spills that could endanger the crew or marine life.</a:t>
            </a:r>
          </a:p>
          <a:p>
            <a:r>
              <a:rPr lang="en-US" dirty="0">
                <a:latin typeface="Times New Roman" panose="02020603050405020304" pitchFamily="18" charset="0"/>
                <a:cs typeface="Times New Roman" panose="02020603050405020304" pitchFamily="18" charset="0"/>
              </a:rPr>
              <a:t>3.	Treatment and Disposal</a:t>
            </a:r>
          </a:p>
          <a:p>
            <a:r>
              <a:rPr lang="en-US" dirty="0">
                <a:latin typeface="Times New Roman" panose="02020603050405020304" pitchFamily="18" charset="0"/>
                <a:cs typeface="Times New Roman" panose="02020603050405020304" pitchFamily="18" charset="0"/>
              </a:rPr>
              <a:t>o	Incineration – Burning certain waste materials (except plastics and hazardous waste) in shipboard incinerators.</a:t>
            </a:r>
          </a:p>
          <a:p>
            <a:r>
              <a:rPr lang="en-US" dirty="0">
                <a:latin typeface="Times New Roman" panose="02020603050405020304" pitchFamily="18" charset="0"/>
                <a:cs typeface="Times New Roman" panose="02020603050405020304" pitchFamily="18" charset="0"/>
              </a:rPr>
              <a:t>o	Compaction – Compressing waste to reduce volume before disposal.</a:t>
            </a:r>
          </a:p>
          <a:p>
            <a:r>
              <a:rPr lang="en-US" dirty="0">
                <a:latin typeface="Times New Roman" panose="02020603050405020304" pitchFamily="18" charset="0"/>
                <a:cs typeface="Times New Roman" panose="02020603050405020304" pitchFamily="18" charset="0"/>
              </a:rPr>
              <a:t>o	MARPOL Compliance – Ships must follow the International Maritime Organization (IMO) MARPOL Annex V regulations, which set strict waste disposal guidelines.</a:t>
            </a:r>
          </a:p>
          <a:p>
            <a:r>
              <a:rPr lang="en-US" dirty="0">
                <a:latin typeface="Times New Roman" panose="02020603050405020304" pitchFamily="18" charset="0"/>
                <a:cs typeface="Times New Roman" panose="02020603050405020304" pitchFamily="18" charset="0"/>
              </a:rPr>
              <a:t>o	Shore Disposal – Some waste, particularly hazardous materials, must be stored and disposed of at designated port facilities.</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4B2B546-C284-1D55-D6FE-A741009B7E7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EA12C8E-C791-E6A6-0AA6-3FA5246575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68D222-C153-6DC4-2D56-8C5D54E730E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3DDDA8-C1F2-ACDB-C5AF-C1102AE59DC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E5BF7AA-F4A2-FB50-2E2C-EF5C572F590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5D9E66-1448-E68E-9019-E5A74701DE6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02A353B-4BBE-E378-E5AA-B4807957AA6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229696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A6E4F-AD70-E2A5-B859-5EEE6AB0322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DDD8FC2-1947-9E16-3098-41C52BEE741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51087DC-CBCE-5D45-5BA1-4B42F2909FF0}"/>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7. </a:t>
            </a:r>
            <a:r>
              <a:rPr lang="en-US" sz="2400" b="1" dirty="0">
                <a:solidFill>
                  <a:srgbClr val="002060"/>
                </a:solidFill>
                <a:effectLst/>
                <a:latin typeface="Times New Roman" panose="02020603050405020304" pitchFamily="18" charset="0"/>
                <a:ea typeface="Arial" panose="020B0604020202020204" pitchFamily="34" charset="0"/>
              </a:rPr>
              <a:t>Waste Management</a:t>
            </a:r>
            <a:br>
              <a:rPr lang="en-US" sz="2400" b="1" dirty="0">
                <a:solidFill>
                  <a:srgbClr val="002060"/>
                </a:solidFill>
                <a:effectLst/>
                <a:latin typeface="Times New Roman" panose="02020603050405020304" pitchFamily="18" charset="0"/>
                <a:ea typeface="Arial" panose="020B0604020202020204" pitchFamily="34" charset="0"/>
              </a:rPr>
            </a:br>
            <a:br>
              <a:rPr lang="en-US" sz="2400" b="1" dirty="0">
                <a:solidFill>
                  <a:srgbClr val="002060"/>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0C8D408-4E13-9FED-50BD-65EA3BA7806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336C748-D54F-75E2-EA45-46AB365EF24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38FB3A-0AEA-EA2D-6D20-CA16B62C73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D557305-95F8-B825-9481-339936256B4D}"/>
              </a:ext>
            </a:extLst>
          </p:cNvPr>
          <p:cNvSpPr txBox="1"/>
          <p:nvPr/>
        </p:nvSpPr>
        <p:spPr>
          <a:xfrm>
            <a:off x="683843" y="1497312"/>
            <a:ext cx="7776314"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4.	Waste Reduction Strategies</a:t>
            </a:r>
          </a:p>
          <a:p>
            <a:r>
              <a:rPr lang="en-US" dirty="0">
                <a:latin typeface="Times New Roman" panose="02020603050405020304" pitchFamily="18" charset="0"/>
                <a:cs typeface="Times New Roman" panose="02020603050405020304" pitchFamily="18" charset="0"/>
              </a:rPr>
              <a:t>o	Implementing recycling programs on board.</a:t>
            </a:r>
          </a:p>
          <a:p>
            <a:r>
              <a:rPr lang="en-US" dirty="0">
                <a:latin typeface="Times New Roman" panose="02020603050405020304" pitchFamily="18" charset="0"/>
                <a:cs typeface="Times New Roman" panose="02020603050405020304" pitchFamily="18" charset="0"/>
              </a:rPr>
              <a:t>o	Reducing single-use plastics and using biodegradable materials where possible.</a:t>
            </a:r>
          </a:p>
          <a:p>
            <a:r>
              <a:rPr lang="en-US" dirty="0">
                <a:latin typeface="Times New Roman" panose="02020603050405020304" pitchFamily="18" charset="0"/>
                <a:cs typeface="Times New Roman" panose="02020603050405020304" pitchFamily="18" charset="0"/>
              </a:rPr>
              <a:t>o	Efficient meal planning to minimize food waste.</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CD3DE6D-E5C7-A533-BA6A-EE92360490B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EE83B3-64FB-9E49-01E2-42A1A998A5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B9DC08-A399-ED0A-E1CD-B4753A21211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35E89A5-D8ED-8979-83D2-D29BC660EA0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1A46031-EFAA-1E22-95F0-AEE26047A62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3415BD2-ACAA-4FEB-CA83-9C7B9AB34D8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993C018-2519-F1A0-DCC1-8D0089759E1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DF4726B-C41F-124B-285E-F61CCD3E8C89}"/>
              </a:ext>
            </a:extLst>
          </p:cNvPr>
          <p:cNvPicPr>
            <a:picLocks noChangeAspect="1"/>
          </p:cNvPicPr>
          <p:nvPr/>
        </p:nvPicPr>
        <p:blipFill>
          <a:blip r:embed="rId11"/>
          <a:stretch>
            <a:fillRect/>
          </a:stretch>
        </p:blipFill>
        <p:spPr>
          <a:xfrm>
            <a:off x="2557049" y="3041261"/>
            <a:ext cx="3921747" cy="2935676"/>
          </a:xfrm>
          <a:prstGeom prst="rect">
            <a:avLst/>
          </a:prstGeom>
        </p:spPr>
      </p:pic>
    </p:spTree>
    <p:extLst>
      <p:ext uri="{BB962C8B-B14F-4D97-AF65-F5344CB8AC3E}">
        <p14:creationId xmlns:p14="http://schemas.microsoft.com/office/powerpoint/2010/main" val="3827722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CD13E-B162-0919-055C-AAF96D508F3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6971CC8-0EF7-9394-7CF8-9E0A98A4977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85AC9E9-4BEF-B978-88FF-94076CE57686}"/>
              </a:ext>
            </a:extLst>
          </p:cNvPr>
          <p:cNvSpPr>
            <a:spLocks noGrp="1"/>
          </p:cNvSpPr>
          <p:nvPr>
            <p:ph type="title"/>
          </p:nvPr>
        </p:nvSpPr>
        <p:spPr>
          <a:xfrm>
            <a:off x="628650" y="1107174"/>
            <a:ext cx="7886700" cy="571213"/>
          </a:xfrm>
        </p:spPr>
        <p:txBody>
          <a:bodyPr>
            <a:noAutofit/>
          </a:bodyPr>
          <a:lstStyle/>
          <a:p>
            <a:pPr marL="1143000" lvl="2" indent="-228600" algn="ctr">
              <a:spcAft>
                <a:spcPts val="200"/>
              </a:spcAft>
              <a:buFont typeface="+mj-lt"/>
              <a:buAutoNum type="arabicPeriod"/>
            </a:pP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b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br>
            <a:r>
              <a:rPr lang="en-US" sz="2400" b="1" dirty="0"/>
              <a:t>Importance of Waste Management on Ships</a:t>
            </a: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B0D59FC-A88B-86C0-DF00-AA79917F67E4}"/>
              </a:ext>
            </a:extLst>
          </p:cNvPr>
          <p:cNvGrpSpPr/>
          <p:nvPr/>
        </p:nvGrpSpPr>
        <p:grpSpPr>
          <a:xfrm>
            <a:off x="-18646" y="154232"/>
            <a:ext cx="9144000" cy="6778058"/>
            <a:chOff x="0" y="93100"/>
            <a:chExt cx="9144000" cy="6778058"/>
          </a:xfrm>
        </p:grpSpPr>
        <p:sp>
          <p:nvSpPr>
            <p:cNvPr id="12" name="Rectangle 11">
              <a:extLst>
                <a:ext uri="{FF2B5EF4-FFF2-40B4-BE49-F238E27FC236}">
                  <a16:creationId xmlns:a16="http://schemas.microsoft.com/office/drawing/2014/main" id="{3E12ED90-CC05-84B3-BA44-D05113CEE05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452B04D-45B0-C75B-9C02-A78220668A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F97228A-626F-1505-BEFE-9E7CB3B0A449}"/>
              </a:ext>
            </a:extLst>
          </p:cNvPr>
          <p:cNvSpPr txBox="1"/>
          <p:nvPr/>
        </p:nvSpPr>
        <p:spPr>
          <a:xfrm>
            <a:off x="739036" y="1670152"/>
            <a:ext cx="7776314" cy="4426853"/>
          </a:xfrm>
          <a:prstGeom prst="rect">
            <a:avLst/>
          </a:prstGeom>
          <a:noFill/>
        </p:spPr>
        <p:txBody>
          <a:bodyPr wrap="square" rtlCol="0">
            <a:spAutoFit/>
          </a:bodyPr>
          <a:lstStyle/>
          <a:p>
            <a:pPr lvl="1" algn="just">
              <a:spcAft>
                <a:spcPts val="200"/>
              </a:spcAft>
              <a:buSzPts val="1000"/>
              <a:tabLst>
                <a:tab pos="914400" algn="l"/>
              </a:tabLst>
            </a:pPr>
            <a:endParaRPr lang="en-US" sz="1000" dirty="0">
              <a:effectLst/>
              <a:latin typeface="Times New Roman" panose="02020603050405020304" pitchFamily="18" charset="0"/>
              <a:ea typeface="Arial" panose="020B0604020202020204" pitchFamily="34"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Environmental Protection</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Prevents marine pollution, protecting marine ecosystems and biodiversity.</a:t>
            </a:r>
          </a:p>
          <a:p>
            <a:pPr lvl="1"/>
            <a:r>
              <a:rPr lang="en-US" dirty="0">
                <a:latin typeface="Times New Roman" panose="02020603050405020304" pitchFamily="18" charset="0"/>
                <a:cs typeface="Times New Roman" panose="02020603050405020304" pitchFamily="18" charset="0"/>
              </a:rPr>
              <a:t>Reduces the impact of oil spills, plastic waste, and hazardous materials in the ocean.</a:t>
            </a:r>
          </a:p>
          <a:p>
            <a:pPr lvl="0"/>
            <a:r>
              <a:rPr lang="en-US" b="1" dirty="0">
                <a:latin typeface="Times New Roman" panose="02020603050405020304" pitchFamily="18" charset="0"/>
                <a:cs typeface="Times New Roman" panose="02020603050405020304" pitchFamily="18" charset="0"/>
              </a:rPr>
              <a:t>Regulatory Compliance</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Adhering to international regulations like </a:t>
            </a:r>
            <a:r>
              <a:rPr lang="en-US" b="1" dirty="0">
                <a:latin typeface="Times New Roman" panose="02020603050405020304" pitchFamily="18" charset="0"/>
                <a:cs typeface="Times New Roman" panose="02020603050405020304" pitchFamily="18" charset="0"/>
              </a:rPr>
              <a:t>MARPOL Annex V</a:t>
            </a:r>
            <a:r>
              <a:rPr lang="en-US" dirty="0">
                <a:latin typeface="Times New Roman" panose="02020603050405020304" pitchFamily="18" charset="0"/>
                <a:cs typeface="Times New Roman" panose="02020603050405020304" pitchFamily="18" charset="0"/>
              </a:rPr>
              <a:t> avoids fines, penalties, and detention of vessels for non-compliance.</a:t>
            </a:r>
          </a:p>
          <a:p>
            <a:pPr lvl="0"/>
            <a:r>
              <a:rPr lang="en-US" b="1" dirty="0">
                <a:latin typeface="Times New Roman" panose="02020603050405020304" pitchFamily="18" charset="0"/>
                <a:cs typeface="Times New Roman" panose="02020603050405020304" pitchFamily="18" charset="0"/>
              </a:rPr>
              <a:t>Crew Health and Safety</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Proper waste management prevents contamination, pests, and disease outbreaks on board.</a:t>
            </a:r>
          </a:p>
          <a:p>
            <a:pPr lvl="1"/>
            <a:r>
              <a:rPr lang="en-US" dirty="0">
                <a:latin typeface="Times New Roman" panose="02020603050405020304" pitchFamily="18" charset="0"/>
                <a:cs typeface="Times New Roman" panose="02020603050405020304" pitchFamily="18" charset="0"/>
              </a:rPr>
              <a:t>Reduces fire hazards associated with improper disposal of flammable waste.</a:t>
            </a:r>
          </a:p>
          <a:p>
            <a:pPr lvl="0"/>
            <a:r>
              <a:rPr lang="en-US" b="1" dirty="0">
                <a:latin typeface="Times New Roman" panose="02020603050405020304" pitchFamily="18" charset="0"/>
                <a:cs typeface="Times New Roman" panose="02020603050405020304" pitchFamily="18" charset="0"/>
              </a:rPr>
              <a:t>Operational Efficiency</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Organized waste handling ensures smooth ship operations and reduces the risk of waste-related accidents.</a:t>
            </a:r>
          </a:p>
          <a:p>
            <a:pPr lvl="1"/>
            <a:r>
              <a:rPr lang="en-US" dirty="0">
                <a:latin typeface="Times New Roman" panose="02020603050405020304" pitchFamily="18" charset="0"/>
                <a:cs typeface="Times New Roman" panose="02020603050405020304" pitchFamily="18" charset="0"/>
              </a:rPr>
              <a:t>Minimizes time and cost associated with waste disposal at ports.</a:t>
            </a:r>
          </a:p>
        </p:txBody>
      </p:sp>
      <p:sp>
        <p:nvSpPr>
          <p:cNvPr id="3" name="Rectangle 2">
            <a:extLst>
              <a:ext uri="{FF2B5EF4-FFF2-40B4-BE49-F238E27FC236}">
                <a16:creationId xmlns:a16="http://schemas.microsoft.com/office/drawing/2014/main" id="{51C960EC-A539-AF34-5541-BFC1DFF0DA5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8D8B78D-D687-9937-0A46-FD70710509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82589A1-DEBE-E888-A5D8-2203384B311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D33B42-CF2E-5A8D-A414-FADF8EE7BE4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2CE2EB4-39AB-D277-69FD-18C1F8C56AF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91253ED-882E-ACFA-CDD9-E58F988C2C2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F4FF191-58CA-BE6D-23B0-7F9F8D92980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041088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92D65-68B8-A9B1-C230-8EB195D96904}"/>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370F0035-B0E4-F96D-1B29-868D572B38C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3311009-27EC-E3BF-26E5-B6A4B130B017}"/>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THE MOST IMPORTANT CONCEPTS RELATED TO PROPER VICTUALLING</a:t>
            </a:r>
          </a:p>
        </p:txBody>
      </p:sp>
      <p:grpSp>
        <p:nvGrpSpPr>
          <p:cNvPr id="4" name="Group 3">
            <a:extLst>
              <a:ext uri="{FF2B5EF4-FFF2-40B4-BE49-F238E27FC236}">
                <a16:creationId xmlns:a16="http://schemas.microsoft.com/office/drawing/2014/main" id="{1AA6B600-86C6-3FAD-BB56-3DA133FF6A7A}"/>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D04E9B90-492D-D3B4-0D69-2F1B1387D3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E6DFF12-93C5-7EE9-F375-86C20CB7FA7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D2E0DF37-B5E2-55E3-8FB0-C4CACE264D76}"/>
              </a:ext>
            </a:extLst>
          </p:cNvPr>
          <p:cNvSpPr txBox="1"/>
          <p:nvPr/>
        </p:nvSpPr>
        <p:spPr>
          <a:xfrm>
            <a:off x="528585" y="1703153"/>
            <a:ext cx="8510206" cy="4524315"/>
          </a:xfrm>
          <a:prstGeom prst="rect">
            <a:avLst/>
          </a:prstGeom>
          <a:noFill/>
        </p:spPr>
        <p:txBody>
          <a:bodyPr wrap="square" rtlCol="0">
            <a:spAutoFit/>
          </a:bodyPr>
          <a:lstStyle/>
          <a:p>
            <a:pPr lvl="0" algn="just"/>
            <a:r>
              <a:rPr lang="en-US" dirty="0">
                <a:latin typeface="Times New Roman" panose="02020603050405020304" pitchFamily="18" charset="0"/>
                <a:cs typeface="Times New Roman" panose="02020603050405020304" pitchFamily="18" charset="0"/>
              </a:rPr>
              <a:t>Proper victualling refers to the processes involved in providing food and related supplies on board a ship, ensuring that the crew and passengers are well-fed, healthy, and safe during a voyage. It is an essential aspect of ship operations that supports the overall health and welfare of those on board. Here are the most important concepts related to proper victualling:</a:t>
            </a:r>
          </a:p>
          <a:p>
            <a:pPr lvl="0" algn="just"/>
            <a:r>
              <a:rPr lang="en-US" dirty="0">
                <a:latin typeface="Times New Roman" panose="02020603050405020304" pitchFamily="18" charset="0"/>
                <a:cs typeface="Times New Roman" panose="02020603050405020304" pitchFamily="18" charset="0"/>
              </a:rPr>
              <a:t>1. Nutritional Balance</a:t>
            </a:r>
          </a:p>
          <a:p>
            <a:pPr lvl="0" algn="just"/>
            <a:r>
              <a:rPr lang="en-US" dirty="0">
                <a:latin typeface="Times New Roman" panose="02020603050405020304" pitchFamily="18" charset="0"/>
                <a:cs typeface="Times New Roman" panose="02020603050405020304" pitchFamily="18" charset="0"/>
              </a:rPr>
              <a:t>Concept: Ensuring that meals provided on board are nutritionally balanced, containing the right amounts of proteins, carbohydrates, fats, vitamins, and minerals.</a:t>
            </a:r>
          </a:p>
          <a:p>
            <a:pPr lvl="0" algn="just"/>
            <a:r>
              <a:rPr lang="en-US" dirty="0">
                <a:latin typeface="Times New Roman" panose="02020603050405020304" pitchFamily="18" charset="0"/>
                <a:cs typeface="Times New Roman" panose="02020603050405020304" pitchFamily="18" charset="0"/>
              </a:rPr>
              <a:t>Importance: A well-balanced diet is essential to maintaining the health and energy levels of the crew, enabling them to perform their duties effectively.</a:t>
            </a:r>
          </a:p>
          <a:p>
            <a:pPr lvl="0" algn="just"/>
            <a:r>
              <a:rPr lang="en-US" dirty="0">
                <a:latin typeface="Times New Roman" panose="02020603050405020304" pitchFamily="18" charset="0"/>
                <a:cs typeface="Times New Roman" panose="02020603050405020304" pitchFamily="18" charset="0"/>
              </a:rPr>
              <a:t>2. Food Safety and Hygiene</a:t>
            </a:r>
          </a:p>
          <a:p>
            <a:pPr lvl="0" algn="just"/>
            <a:r>
              <a:rPr lang="en-US" dirty="0">
                <a:latin typeface="Times New Roman" panose="02020603050405020304" pitchFamily="18" charset="0"/>
                <a:cs typeface="Times New Roman" panose="02020603050405020304" pitchFamily="18" charset="0"/>
              </a:rPr>
              <a:t>Concept: Implementing practices to prevent foodborne illnesses, such as maintaining proper hygiene in food handling, storage, and preparation.</a:t>
            </a:r>
          </a:p>
          <a:p>
            <a:pPr lvl="0" algn="just"/>
            <a:r>
              <a:rPr lang="en-US" dirty="0">
                <a:latin typeface="Times New Roman" panose="02020603050405020304" pitchFamily="18" charset="0"/>
                <a:cs typeface="Times New Roman" panose="02020603050405020304" pitchFamily="18" charset="0"/>
              </a:rPr>
              <a:t>Importance</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Proper food safety and hygiene prevent contamination and outbreaks of diseases, which are especially crucial in the confined and isolated environment of a ship.</a:t>
            </a:r>
          </a:p>
          <a:p>
            <a:pPr lvl="0"/>
            <a:endParaRPr lang="en-US" dirty="0"/>
          </a:p>
        </p:txBody>
      </p:sp>
      <p:sp>
        <p:nvSpPr>
          <p:cNvPr id="3" name="Rectangle 2">
            <a:extLst>
              <a:ext uri="{FF2B5EF4-FFF2-40B4-BE49-F238E27FC236}">
                <a16:creationId xmlns:a16="http://schemas.microsoft.com/office/drawing/2014/main" id="{89DA9C99-91C0-C5BF-EFDD-1C378566DB7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D4532D90-F0E4-C354-A918-3D9A279B0D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66E85DF-1544-83FF-9BF8-EDF9F14F54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9BEC97E7-0652-6173-FD6F-C6014DAC5C1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93A446FD-8B7D-2955-851E-C433C4E9DEA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C32070E2-9AEB-587E-7606-4CFD84B4C6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C99262C-8C6D-AFD9-DC9D-7BE82245C42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993714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3BE9D-15EC-1565-85C3-2DACC049DA4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D8A3721-B333-063E-31AC-81DB9CAE263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B929C24-A54D-3882-3423-C711BD6B8132}"/>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THE MOST IMPORTANT CONCEPTS RELATED TO PROPER VICTUALLING</a:t>
            </a:r>
          </a:p>
        </p:txBody>
      </p:sp>
      <p:grpSp>
        <p:nvGrpSpPr>
          <p:cNvPr id="4" name="Group 3">
            <a:extLst>
              <a:ext uri="{FF2B5EF4-FFF2-40B4-BE49-F238E27FC236}">
                <a16:creationId xmlns:a16="http://schemas.microsoft.com/office/drawing/2014/main" id="{78F064BE-9996-7DE7-4FC9-8D9782191458}"/>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8C6F3876-2920-6159-8C88-95A7595CFA1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A09985F-A81D-26FE-481A-ECC24D4671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05F8F590-3A4F-2097-E5BA-D7F85B1DA79D}"/>
              </a:ext>
            </a:extLst>
          </p:cNvPr>
          <p:cNvSpPr txBox="1"/>
          <p:nvPr/>
        </p:nvSpPr>
        <p:spPr>
          <a:xfrm>
            <a:off x="528585" y="1703153"/>
            <a:ext cx="8510206" cy="2862322"/>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3. Meal Planning</a:t>
            </a:r>
          </a:p>
          <a:p>
            <a:pPr lvl="0"/>
            <a:r>
              <a:rPr lang="en-US" dirty="0">
                <a:latin typeface="Times New Roman" panose="02020603050405020304" pitchFamily="18" charset="0"/>
                <a:cs typeface="Times New Roman" panose="02020603050405020304" pitchFamily="18" charset="0"/>
              </a:rPr>
              <a:t>Concept: Carefully designing meal menus to ensure variety, nutrition, and feasibility given the storage constraints of the ship's galley.</a:t>
            </a:r>
          </a:p>
          <a:p>
            <a:pPr lvl="0"/>
            <a:r>
              <a:rPr lang="en-US" dirty="0">
                <a:latin typeface="Times New Roman" panose="02020603050405020304" pitchFamily="18" charset="0"/>
                <a:cs typeface="Times New Roman" panose="02020603050405020304" pitchFamily="18" charset="0"/>
              </a:rPr>
              <a:t>Importance: Planning ensures that meals are suitable for the duration of the voyage, minimizing food waste while ensuring the crew receives adequate nutrition.</a:t>
            </a:r>
          </a:p>
          <a:p>
            <a:pPr lvl="0"/>
            <a:r>
              <a:rPr lang="en-US" dirty="0">
                <a:latin typeface="Times New Roman" panose="02020603050405020304" pitchFamily="18" charset="0"/>
                <a:cs typeface="Times New Roman" panose="02020603050405020304" pitchFamily="18" charset="0"/>
              </a:rPr>
              <a:t>4. Inventory Control</a:t>
            </a:r>
          </a:p>
          <a:p>
            <a:pPr lvl="0"/>
            <a:r>
              <a:rPr lang="en-US" dirty="0">
                <a:latin typeface="Times New Roman" panose="02020603050405020304" pitchFamily="18" charset="0"/>
                <a:cs typeface="Times New Roman" panose="02020603050405020304" pitchFamily="18" charset="0"/>
              </a:rPr>
              <a:t>Concept: Managing and tracking food and supply inventory on board to prevent shortages and wastage.</a:t>
            </a:r>
          </a:p>
          <a:p>
            <a:pPr lvl="0"/>
            <a:r>
              <a:rPr lang="en-US" dirty="0">
                <a:latin typeface="Times New Roman" panose="02020603050405020304" pitchFamily="18" charset="0"/>
                <a:cs typeface="Times New Roman" panose="02020603050405020304" pitchFamily="18" charset="0"/>
              </a:rPr>
              <a:t>Importance: Effective inventory control ensures that the ship has adequate supplies of food and prevents last-minute procurement challenges, especially during long voyages.</a:t>
            </a:r>
          </a:p>
        </p:txBody>
      </p:sp>
      <p:sp>
        <p:nvSpPr>
          <p:cNvPr id="3" name="Rectangle 2">
            <a:extLst>
              <a:ext uri="{FF2B5EF4-FFF2-40B4-BE49-F238E27FC236}">
                <a16:creationId xmlns:a16="http://schemas.microsoft.com/office/drawing/2014/main" id="{1E185132-0E03-801A-2CDA-694E5ECFFDE2}"/>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43A89373-5CC4-161A-8553-1785E4EC8E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6A51329-EA12-9A2C-8EC7-20FBE3131F5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2F26F2E-3AFF-D0A0-A9FD-F783D59158F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B84A213A-D9A1-AAF2-5495-E2D1FAE6B55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3D62AEA0-3716-0224-B79B-5675CEC8C4D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15A99776-5EF8-9C8A-5331-03CFF566140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476C6E9-7208-7FF5-2D49-02D3EFC34766}"/>
              </a:ext>
            </a:extLst>
          </p:cNvPr>
          <p:cNvPicPr>
            <a:picLocks noChangeAspect="1"/>
          </p:cNvPicPr>
          <p:nvPr/>
        </p:nvPicPr>
        <p:blipFill>
          <a:blip r:embed="rId11"/>
          <a:stretch>
            <a:fillRect/>
          </a:stretch>
        </p:blipFill>
        <p:spPr>
          <a:xfrm>
            <a:off x="2979989" y="4535966"/>
            <a:ext cx="2857500" cy="1809750"/>
          </a:xfrm>
          <a:prstGeom prst="rect">
            <a:avLst/>
          </a:prstGeom>
        </p:spPr>
      </p:pic>
    </p:spTree>
    <p:extLst>
      <p:ext uri="{BB962C8B-B14F-4D97-AF65-F5344CB8AC3E}">
        <p14:creationId xmlns:p14="http://schemas.microsoft.com/office/powerpoint/2010/main" val="4249163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2943-74FC-2B88-9777-F5DF888FA900}"/>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8943EEAE-3E29-68FA-DF35-266F866397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D11B5D5-90B9-2B36-B5BA-553B8485B792}"/>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THE MOST IMPORTANT CONCEPTS RELATED TO PROPER VICTUALLING</a:t>
            </a:r>
          </a:p>
        </p:txBody>
      </p:sp>
      <p:grpSp>
        <p:nvGrpSpPr>
          <p:cNvPr id="4" name="Group 3">
            <a:extLst>
              <a:ext uri="{FF2B5EF4-FFF2-40B4-BE49-F238E27FC236}">
                <a16:creationId xmlns:a16="http://schemas.microsoft.com/office/drawing/2014/main" id="{2C0855B1-761B-0922-758B-0F294C88E270}"/>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85CC60F6-F16C-860A-370D-7704D42715F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4F084D6-E057-7250-8FD0-D00816713D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84CADC6A-8D7D-30F6-FF37-256991D15989}"/>
              </a:ext>
            </a:extLst>
          </p:cNvPr>
          <p:cNvSpPr txBox="1"/>
          <p:nvPr/>
        </p:nvSpPr>
        <p:spPr>
          <a:xfrm>
            <a:off x="449696" y="1744277"/>
            <a:ext cx="8510206" cy="2585323"/>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5. Rationing</a:t>
            </a:r>
          </a:p>
          <a:p>
            <a:pPr lvl="0"/>
            <a:r>
              <a:rPr lang="en-US" dirty="0">
                <a:latin typeface="Times New Roman" panose="02020603050405020304" pitchFamily="18" charset="0"/>
                <a:cs typeface="Times New Roman" panose="02020603050405020304" pitchFamily="18" charset="0"/>
              </a:rPr>
              <a:t>Concept: If necessary, rationing food supplies to ensure the crew has enough to last until the next port or resupply.</a:t>
            </a:r>
          </a:p>
          <a:p>
            <a:pPr lvl="0"/>
            <a:r>
              <a:rPr lang="en-US" dirty="0">
                <a:latin typeface="Times New Roman" panose="02020603050405020304" pitchFamily="18" charset="0"/>
                <a:cs typeface="Times New Roman" panose="02020603050405020304" pitchFamily="18" charset="0"/>
              </a:rPr>
              <a:t>Importance: Rationing is critical during emergencies, such as unforeseen delays, to ensure that supplies last without compromising health or morale.</a:t>
            </a:r>
          </a:p>
          <a:p>
            <a:pPr lvl="0"/>
            <a:r>
              <a:rPr lang="en-US" dirty="0">
                <a:latin typeface="Times New Roman" panose="02020603050405020304" pitchFamily="18" charset="0"/>
                <a:cs typeface="Times New Roman" panose="02020603050405020304" pitchFamily="18" charset="0"/>
              </a:rPr>
              <a:t>6. Storage and Preservation</a:t>
            </a:r>
          </a:p>
          <a:p>
            <a:pPr lvl="0"/>
            <a:r>
              <a:rPr lang="en-US" dirty="0">
                <a:latin typeface="Times New Roman" panose="02020603050405020304" pitchFamily="18" charset="0"/>
                <a:cs typeface="Times New Roman" panose="02020603050405020304" pitchFamily="18" charset="0"/>
              </a:rPr>
              <a:t>Concept: Properly storing and preserving food to prevent spoilage, contamination, or degradation during the voyage.</a:t>
            </a:r>
          </a:p>
          <a:p>
            <a:pPr lvl="0"/>
            <a:r>
              <a:rPr lang="en-US" dirty="0">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224CFC42-C897-721B-CECA-8AADE2DD627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CE06E1F0-2CB4-B8B6-5282-4F378F5A2C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5603512-D964-4546-B513-087A917B348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2169DFD5-C33D-BF99-3C82-2EC7424AFD6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8D1E8874-0644-B616-5EA6-8F91713C46C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4798D6FC-7FB0-1B31-EC7D-D98E8BC04F7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BBE7058-E702-B837-2626-0AE57299ED72}"/>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0CC8FE55-886B-E3D4-9E85-0450716DA6C8}"/>
              </a:ext>
            </a:extLst>
          </p:cNvPr>
          <p:cNvPicPr>
            <a:picLocks noChangeAspect="1"/>
          </p:cNvPicPr>
          <p:nvPr/>
        </p:nvPicPr>
        <p:blipFill>
          <a:blip r:embed="rId11"/>
          <a:stretch>
            <a:fillRect/>
          </a:stretch>
        </p:blipFill>
        <p:spPr>
          <a:xfrm>
            <a:off x="3457024" y="4590713"/>
            <a:ext cx="2495550" cy="1828800"/>
          </a:xfrm>
          <a:prstGeom prst="rect">
            <a:avLst/>
          </a:prstGeom>
        </p:spPr>
      </p:pic>
    </p:spTree>
    <p:extLst>
      <p:ext uri="{BB962C8B-B14F-4D97-AF65-F5344CB8AC3E}">
        <p14:creationId xmlns:p14="http://schemas.microsoft.com/office/powerpoint/2010/main" val="2787648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28C36-5011-2F5F-A9E0-856F3735666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FFC33F58-BCE2-1637-2887-54741F2D4AB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C8FB064-7E80-7477-96C9-E0803B07C785}"/>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THE MOST IMPORTANT CONCEPTS RELATED TO PROPER VICTUALLING</a:t>
            </a:r>
          </a:p>
        </p:txBody>
      </p:sp>
      <p:grpSp>
        <p:nvGrpSpPr>
          <p:cNvPr id="4" name="Group 3">
            <a:extLst>
              <a:ext uri="{FF2B5EF4-FFF2-40B4-BE49-F238E27FC236}">
                <a16:creationId xmlns:a16="http://schemas.microsoft.com/office/drawing/2014/main" id="{0EACC21A-2530-1D93-85F8-2617C025D37C}"/>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C68D614E-37CF-6076-8350-A01446C682A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710ACBF-F140-59B9-0EDF-2C4DBDB9DC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408D833D-04E4-75BC-EC64-6ECC7D51877E}"/>
              </a:ext>
            </a:extLst>
          </p:cNvPr>
          <p:cNvSpPr txBox="1"/>
          <p:nvPr/>
        </p:nvSpPr>
        <p:spPr>
          <a:xfrm>
            <a:off x="528585" y="1703153"/>
            <a:ext cx="8510206" cy="2862322"/>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7. Compliance with International Regulations</a:t>
            </a:r>
          </a:p>
          <a:p>
            <a:pPr lvl="0"/>
            <a:r>
              <a:rPr lang="en-US" dirty="0">
                <a:latin typeface="Times New Roman" panose="02020603050405020304" pitchFamily="18" charset="0"/>
                <a:cs typeface="Times New Roman" panose="02020603050405020304" pitchFamily="18" charset="0"/>
              </a:rPr>
              <a:t>Concept: Adhering to international maritime regulations, such as the International Maritime Organization's (IMO) guidelines and MARPOL standard</a:t>
            </a:r>
          </a:p>
          <a:p>
            <a:pPr lvl="0"/>
            <a:r>
              <a:rPr lang="en-US" dirty="0">
                <a:latin typeface="Times New Roman" panose="02020603050405020304" pitchFamily="18" charset="0"/>
                <a:cs typeface="Times New Roman" panose="02020603050405020304" pitchFamily="18" charset="0"/>
              </a:rPr>
              <a:t>Importance: Compliance ensures the ship follows legal standards for food safety, hygiene, and environmental impact, avoiding penalties and maintaining safety and sustainability.</a:t>
            </a:r>
          </a:p>
          <a:p>
            <a:pPr lvl="0"/>
            <a:r>
              <a:rPr lang="en-US" dirty="0">
                <a:latin typeface="Times New Roman" panose="02020603050405020304" pitchFamily="18" charset="0"/>
                <a:cs typeface="Times New Roman" panose="02020603050405020304" pitchFamily="18" charset="0"/>
              </a:rPr>
              <a:t>8. Waste Management</a:t>
            </a:r>
          </a:p>
          <a:p>
            <a:pPr lvl="0"/>
            <a:r>
              <a:rPr lang="en-US" dirty="0">
                <a:latin typeface="Times New Roman" panose="02020603050405020304" pitchFamily="18" charset="0"/>
                <a:cs typeface="Times New Roman" panose="02020603050405020304" pitchFamily="18" charset="0"/>
              </a:rPr>
              <a:t>Concept: Managing food waste effectively to minimize environmental impact and prevent contamination on board.</a:t>
            </a:r>
          </a:p>
          <a:p>
            <a:pPr lvl="0"/>
            <a:r>
              <a:rPr lang="en-US" dirty="0">
                <a:latin typeface="Times New Roman" panose="02020603050405020304" pitchFamily="18" charset="0"/>
                <a:cs typeface="Times New Roman" panose="02020603050405020304" pitchFamily="18" charset="0"/>
              </a:rPr>
              <a:t>Importance: Proper waste management ensures environmental sustainability and helps maintain cleanliness and hygiene on the ship.</a:t>
            </a:r>
          </a:p>
        </p:txBody>
      </p:sp>
      <p:sp>
        <p:nvSpPr>
          <p:cNvPr id="3" name="Rectangle 2">
            <a:extLst>
              <a:ext uri="{FF2B5EF4-FFF2-40B4-BE49-F238E27FC236}">
                <a16:creationId xmlns:a16="http://schemas.microsoft.com/office/drawing/2014/main" id="{BD485467-D2EA-C9AD-8943-5B4D73B8DFB5}"/>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BE0C3B8-5AF7-F9DE-DE6B-871D916A42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45369D38-F9D4-FA7A-F41B-052C63A25EC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992B7B6-B221-1F8D-0493-85851094688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9D82246C-1672-9C23-A8AC-01A3F904BF9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68BC845A-E8C0-4366-5793-AF970425DB5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D90E37A-A940-C353-9BB6-20678D838163}"/>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71755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6D874-B7DE-FE40-719A-770AC70BAD00}"/>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C0B26BB-0CFF-BAD7-3691-49E692D0D52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2E6B7CB-CF6A-C85E-F722-53EA9901745B}"/>
              </a:ext>
            </a:extLst>
          </p:cNvPr>
          <p:cNvSpPr>
            <a:spLocks noGrp="1"/>
          </p:cNvSpPr>
          <p:nvPr>
            <p:ph type="title"/>
          </p:nvPr>
        </p:nvSpPr>
        <p:spPr>
          <a:xfrm>
            <a:off x="239486" y="1043090"/>
            <a:ext cx="8665028"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THE MOST IMPORTANT CONCEPTS RELATED TO PROPER VICTUALLING</a:t>
            </a:r>
          </a:p>
        </p:txBody>
      </p:sp>
      <p:grpSp>
        <p:nvGrpSpPr>
          <p:cNvPr id="4" name="Group 3">
            <a:extLst>
              <a:ext uri="{FF2B5EF4-FFF2-40B4-BE49-F238E27FC236}">
                <a16:creationId xmlns:a16="http://schemas.microsoft.com/office/drawing/2014/main" id="{5002FF00-DB35-8BDF-4632-C2DC28A675A8}"/>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D54028BD-C33F-DD7E-F036-7C4B128B26D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8A9B5D4-C272-E2F1-B1A0-44BE05107D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28254479-0684-ACFA-4186-5916BDBDE8EA}"/>
              </a:ext>
            </a:extLst>
          </p:cNvPr>
          <p:cNvSpPr txBox="1"/>
          <p:nvPr/>
        </p:nvSpPr>
        <p:spPr>
          <a:xfrm>
            <a:off x="528585" y="1703153"/>
            <a:ext cx="8510206" cy="4524315"/>
          </a:xfrm>
          <a:prstGeom prst="rect">
            <a:avLst/>
          </a:prstGeom>
          <a:noFill/>
        </p:spPr>
        <p:txBody>
          <a:bodyPr wrap="square" rtlCol="0">
            <a:spAutoFit/>
          </a:bodyPr>
          <a:lstStyle/>
          <a:p>
            <a:pPr lvl="0"/>
            <a:r>
              <a:rPr lang="en-US" dirty="0">
                <a:latin typeface="Times New Roman" panose="02020603050405020304" pitchFamily="18" charset="0"/>
                <a:cs typeface="Times New Roman" panose="02020603050405020304" pitchFamily="18" charset="0"/>
              </a:rPr>
              <a:t>9. Catering for Special Dietary Needs</a:t>
            </a:r>
          </a:p>
          <a:p>
            <a:pPr lvl="0"/>
            <a:r>
              <a:rPr lang="en-US" dirty="0">
                <a:latin typeface="Times New Roman" panose="02020603050405020304" pitchFamily="18" charset="0"/>
                <a:cs typeface="Times New Roman" panose="02020603050405020304" pitchFamily="18" charset="0"/>
              </a:rPr>
              <a:t>Concept: Ensuring that the specific dietary needs of individuals (e.g., allergies, religious requirements, vegan diets) are met.</a:t>
            </a:r>
          </a:p>
          <a:p>
            <a:pPr lvl="0"/>
            <a:r>
              <a:rPr lang="en-US" dirty="0">
                <a:latin typeface="Times New Roman" panose="02020603050405020304" pitchFamily="18" charset="0"/>
                <a:cs typeface="Times New Roman" panose="02020603050405020304" pitchFamily="18" charset="0"/>
              </a:rPr>
              <a:t>Importance: Catering to these needs ensures that everyone on board remains healthy, satisfied, and comfortable, which is important for morale and efficiency.</a:t>
            </a:r>
          </a:p>
          <a:p>
            <a:pPr lvl="0"/>
            <a:r>
              <a:rPr lang="en-US" dirty="0">
                <a:latin typeface="Times New Roman" panose="02020603050405020304" pitchFamily="18" charset="0"/>
                <a:cs typeface="Times New Roman" panose="02020603050405020304" pitchFamily="18" charset="0"/>
              </a:rPr>
              <a:t>10. Port Reception and Resupply</a:t>
            </a:r>
          </a:p>
          <a:p>
            <a:pPr lvl="0"/>
            <a:r>
              <a:rPr lang="en-US" dirty="0">
                <a:latin typeface="Times New Roman" panose="02020603050405020304" pitchFamily="18" charset="0"/>
                <a:cs typeface="Times New Roman" panose="02020603050405020304" pitchFamily="18" charset="0"/>
              </a:rPr>
              <a:t>Concept: Coordinating with ports for food resupply and ensuring timely replenishment of food stocks.</a:t>
            </a:r>
          </a:p>
          <a:p>
            <a:pPr lvl="0"/>
            <a:r>
              <a:rPr lang="en-US" dirty="0">
                <a:latin typeface="Times New Roman" panose="02020603050405020304" pitchFamily="18" charset="0"/>
                <a:cs typeface="Times New Roman" panose="02020603050405020304" pitchFamily="18" charset="0"/>
              </a:rPr>
              <a:t>Importance: Regular resupply helps maintain a steady flow of fresh and necessary ingredients, ensuring that the crew is always well-fed and that food safety standards are maintained.</a:t>
            </a:r>
          </a:p>
          <a:p>
            <a:pPr lvl="0"/>
            <a:r>
              <a:rPr lang="en-US" dirty="0">
                <a:latin typeface="Times New Roman" panose="02020603050405020304" pitchFamily="18" charset="0"/>
                <a:cs typeface="Times New Roman" panose="02020603050405020304" pitchFamily="18" charset="0"/>
              </a:rPr>
              <a:t>11. Waste Reduction</a:t>
            </a:r>
          </a:p>
          <a:p>
            <a:pPr lvl="0"/>
            <a:r>
              <a:rPr lang="en-US" dirty="0">
                <a:latin typeface="Times New Roman" panose="02020603050405020304" pitchFamily="18" charset="0"/>
                <a:cs typeface="Times New Roman" panose="02020603050405020304" pitchFamily="18" charset="0"/>
              </a:rPr>
              <a:t>Concept: Reducing food waste through efficient meal planning, portion control, and reusing leftovers where appropriate.</a:t>
            </a:r>
          </a:p>
          <a:p>
            <a:pPr lvl="0"/>
            <a:r>
              <a:rPr lang="en-US" dirty="0">
                <a:latin typeface="Times New Roman" panose="02020603050405020304" pitchFamily="18" charset="0"/>
                <a:cs typeface="Times New Roman" panose="02020603050405020304" pitchFamily="18" charset="0"/>
              </a:rPr>
              <a:t>Importance: Minimizing food waste conserves resources, reduces costs, and helps the environment by reducing unnecessary garbage.</a:t>
            </a:r>
          </a:p>
        </p:txBody>
      </p:sp>
      <p:sp>
        <p:nvSpPr>
          <p:cNvPr id="3" name="Rectangle 2">
            <a:extLst>
              <a:ext uri="{FF2B5EF4-FFF2-40B4-BE49-F238E27FC236}">
                <a16:creationId xmlns:a16="http://schemas.microsoft.com/office/drawing/2014/main" id="{2B758CBA-B980-7897-C5B5-0833CDCB8FAA}"/>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92CAC4E-4C07-3C56-7096-36B96627C3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0D6D5B2-0CDC-0F0B-D0E6-D9E983F9446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315CF5C-DBF4-FD40-56C8-9DC5EBEA55D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60BC3EC2-7154-A710-5853-05901C61BE3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B507D82A-F6A8-B2BC-69D3-774981E421D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85FF0FE-6B00-0E12-4035-BADEE686A89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785698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D43B4-44D9-D6B7-CF4D-CBCDDA4A1695}"/>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E3E9FDB2-00C5-DE98-532C-0D32AC0E770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27DD98D-FA99-A126-3758-C566A260C111}"/>
              </a:ext>
            </a:extLst>
          </p:cNvPr>
          <p:cNvSpPr>
            <a:spLocks noGrp="1"/>
          </p:cNvSpPr>
          <p:nvPr>
            <p:ph type="title"/>
          </p:nvPr>
        </p:nvSpPr>
        <p:spPr>
          <a:xfrm>
            <a:off x="239486" y="1043090"/>
            <a:ext cx="8665028" cy="571213"/>
          </a:xfrm>
        </p:spPr>
        <p:txBody>
          <a:bodyPr>
            <a:noAutofit/>
          </a:bodyPr>
          <a:lstStyle/>
          <a:p>
            <a:pPr algn="ct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MOST IMPORTANT CONCEPTS RELATED TO PROPER VICTUALLING</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B1D8B24-2731-12AA-4145-E7191AFEDA29}"/>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D04CB9F8-5453-2995-DC73-57B45841B2A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CE3850D-822C-F4D1-0EF6-8EF99DD17F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5AE3F288-3378-7605-0180-FB0E8512A99B}"/>
              </a:ext>
            </a:extLst>
          </p:cNvPr>
          <p:cNvSpPr txBox="1"/>
          <p:nvPr/>
        </p:nvSpPr>
        <p:spPr>
          <a:xfrm>
            <a:off x="633794" y="1744277"/>
            <a:ext cx="8510206" cy="2585323"/>
          </a:xfrm>
          <a:prstGeom prst="rect">
            <a:avLst/>
          </a:prstGeom>
          <a:noFill/>
        </p:spPr>
        <p:txBody>
          <a:bodyPr wrap="square" rtlCol="0">
            <a:spAutoFit/>
          </a:bodyPr>
          <a:lstStyle/>
          <a:p>
            <a:pPr lvl="0" algn="just"/>
            <a:r>
              <a:rPr lang="en-US" dirty="0">
                <a:latin typeface="Times New Roman" panose="02020603050405020304" pitchFamily="18" charset="0"/>
                <a:cs typeface="Times New Roman" panose="02020603050405020304" pitchFamily="18" charset="0"/>
              </a:rPr>
              <a:t>In conclusion, proper victualling on a ship involves comprehensive planning and management practices aimed at ensuring that crew and passengers are provided with safe, nutritious, and varied meals while complying with maritime regulations and environmental standards. By focusing on nutrition, hygiene, proper storage, and waste management, proper victualling ensures that the well-being of the ship's crew is maintained throughout the voyage.</a:t>
            </a:r>
          </a:p>
          <a:p>
            <a:pPr lvl="0"/>
            <a:endParaRPr lang="en-US" b="1" dirty="0"/>
          </a:p>
          <a:p>
            <a:pPr lvl="0"/>
            <a:endParaRPr lang="en-US" b="1" dirty="0"/>
          </a:p>
          <a:p>
            <a:pPr lvl="0"/>
            <a:endParaRPr lang="en-US" dirty="0"/>
          </a:p>
        </p:txBody>
      </p:sp>
      <p:sp>
        <p:nvSpPr>
          <p:cNvPr id="3" name="Rectangle 2">
            <a:extLst>
              <a:ext uri="{FF2B5EF4-FFF2-40B4-BE49-F238E27FC236}">
                <a16:creationId xmlns:a16="http://schemas.microsoft.com/office/drawing/2014/main" id="{D225EC65-52C4-B438-05C0-AC472622838D}"/>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C51309F1-1058-D1A7-6A13-6ACD6C4474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59A1721-B2BA-E8E9-F234-ADE30E22E94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58BD594-6D6B-FB15-4319-E3BC6A1EE08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43401CDC-78A9-A954-FDC6-66F8BEF07A2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5284AEF2-5062-7569-F388-AE727E8DBB9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8F03A8B-9E08-B347-5E00-150032EBDA4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48BD97B-1D83-1C68-DAAF-8979521761A2}"/>
              </a:ext>
            </a:extLst>
          </p:cNvPr>
          <p:cNvPicPr>
            <a:picLocks noChangeAspect="1"/>
          </p:cNvPicPr>
          <p:nvPr/>
        </p:nvPicPr>
        <p:blipFill>
          <a:blip r:embed="rId11"/>
          <a:stretch>
            <a:fillRect/>
          </a:stretch>
        </p:blipFill>
        <p:spPr>
          <a:xfrm>
            <a:off x="3015281" y="3542046"/>
            <a:ext cx="3518869" cy="2345913"/>
          </a:xfrm>
          <a:prstGeom prst="rect">
            <a:avLst/>
          </a:prstGeom>
        </p:spPr>
      </p:pic>
    </p:spTree>
    <p:extLst>
      <p:ext uri="{BB962C8B-B14F-4D97-AF65-F5344CB8AC3E}">
        <p14:creationId xmlns:p14="http://schemas.microsoft.com/office/powerpoint/2010/main" val="369157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81ED9-62A8-DA66-CEDC-50CB5F6A71FF}"/>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0F8E11B0-53F6-9724-4C57-EAB7963536B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A6985C1-73FE-3C53-81DE-AD79D3366997}"/>
              </a:ext>
            </a:extLst>
          </p:cNvPr>
          <p:cNvSpPr>
            <a:spLocks noGrp="1"/>
          </p:cNvSpPr>
          <p:nvPr>
            <p:ph type="title"/>
          </p:nvPr>
        </p:nvSpPr>
        <p:spPr>
          <a:xfrm>
            <a:off x="239486" y="1043090"/>
            <a:ext cx="8665028" cy="571213"/>
          </a:xfrm>
        </p:spPr>
        <p:txBody>
          <a:bodyPr>
            <a:noAutofit/>
          </a:bodyPr>
          <a:lstStyle/>
          <a:p>
            <a:pPr algn="ct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006BED-CBB4-5332-945E-707C008484BE}"/>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3A5CAE3F-61CA-545D-7DBC-CEDC4368AC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2783DBA-79DE-D04A-D0A9-7FAEF0B1E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4AC78CA8-0112-4175-A1C4-18E10E9BAD4A}"/>
              </a:ext>
            </a:extLst>
          </p:cNvPr>
          <p:cNvSpPr txBox="1"/>
          <p:nvPr/>
        </p:nvSpPr>
        <p:spPr>
          <a:xfrm>
            <a:off x="633794" y="1744277"/>
            <a:ext cx="8510206" cy="5145511"/>
          </a:xfrm>
          <a:prstGeom prst="rect">
            <a:avLst/>
          </a:prstGeom>
          <a:noFill/>
        </p:spPr>
        <p:txBody>
          <a:bodyPr wrap="square" rtlCol="0">
            <a:spAutoFit/>
          </a:bodyPr>
          <a:lstStyle/>
          <a:p>
            <a:pPr marL="342900" lvl="0" indent="-342900" algn="l">
              <a:lnSpc>
                <a:spcPct val="115000"/>
              </a:lnSpc>
              <a:spcBef>
                <a:spcPts val="400"/>
              </a:spcBef>
              <a:spcAft>
                <a:spcPts val="8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Macdonald, J. W. (2010). </a:t>
            </a:r>
            <a:r>
              <a:rPr lang="en-US" sz="1800" i="1" dirty="0">
                <a:effectLst/>
                <a:latin typeface="Times New Roman" panose="02020603050405020304" pitchFamily="18" charset="0"/>
                <a:ea typeface="Arial" panose="020B0604020202020204" pitchFamily="34" charset="0"/>
              </a:rPr>
              <a:t>The British Navy's Victualling Board, 1793-1815: Management Competence and Incompetence</a:t>
            </a:r>
            <a:r>
              <a:rPr lang="en-US" sz="1800" dirty="0">
                <a:effectLst/>
                <a:latin typeface="Times New Roman" panose="02020603050405020304" pitchFamily="18" charset="0"/>
                <a:ea typeface="Arial" panose="020B0604020202020204" pitchFamily="34" charset="0"/>
              </a:rPr>
              <a:t>. Boydell &amp; Brewer.</a:t>
            </a:r>
          </a:p>
          <a:p>
            <a:pPr marL="342900" lvl="0" indent="-342900" algn="l">
              <a:lnSpc>
                <a:spcPct val="115000"/>
              </a:lnSpc>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Friedmann, K. J. (1973). Victualling Colonial Boston. </a:t>
            </a:r>
            <a:r>
              <a:rPr lang="en-US" sz="1800" i="1" dirty="0">
                <a:effectLst/>
                <a:latin typeface="Times New Roman" panose="02020603050405020304" pitchFamily="18" charset="0"/>
                <a:ea typeface="Arial" panose="020B0604020202020204" pitchFamily="34" charset="0"/>
              </a:rPr>
              <a:t>Agricultural History</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47</a:t>
            </a:r>
            <a:r>
              <a:rPr lang="en-US" sz="1800" dirty="0">
                <a:effectLst/>
                <a:latin typeface="Times New Roman" panose="02020603050405020304" pitchFamily="18" charset="0"/>
                <a:ea typeface="Arial" panose="020B0604020202020204" pitchFamily="34" charset="0"/>
              </a:rPr>
              <a:t>(3), 189-205.</a:t>
            </a:r>
          </a:p>
          <a:p>
            <a:pPr marL="342900" lvl="0" indent="-342900" algn="l">
              <a:lnSpc>
                <a:spcPct val="115000"/>
              </a:lnSpc>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https://ifs.be/healthy-habits/the-keys-to-success-in-meal-planning-at-sea</a:t>
            </a:r>
          </a:p>
          <a:p>
            <a:pPr marL="342900" lvl="0" indent="-342900" algn="l">
              <a:lnSpc>
                <a:spcPct val="115000"/>
              </a:lnSpc>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Arial" panose="020B0604020202020204" pitchFamily="34" charset="0"/>
              </a:rPr>
              <a:t>https://spectec.net/knowledge-hub/ship-inventory-management/</a:t>
            </a:r>
          </a:p>
          <a:p>
            <a:pPr marL="342900" lvl="0" indent="-342900" algn="l">
              <a:lnSpc>
                <a:spcPct val="115000"/>
              </a:lnSpc>
              <a:spcBef>
                <a:spcPts val="400"/>
              </a:spcBef>
              <a:spcAft>
                <a:spcPts val="400"/>
              </a:spcAft>
              <a:buFont typeface="+mj-lt"/>
              <a:buAutoNum type="arabicPeriod"/>
              <a:tabLst>
                <a:tab pos="811530" algn="l"/>
                <a:tab pos="457200" algn="l"/>
              </a:tabLst>
            </a:pPr>
            <a:r>
              <a:rPr lang="en-US" sz="1800" dirty="0">
                <a:effectLst/>
                <a:latin typeface="Times New Roman" panose="02020603050405020304" pitchFamily="18" charset="0"/>
                <a:ea typeface="Arial" panose="020B0604020202020204" pitchFamily="34" charset="0"/>
              </a:rPr>
              <a:t>https://www.sertica.com/blog/ship-inventory-management-optimize-procurement-flows/#gref</a:t>
            </a:r>
          </a:p>
          <a:p>
            <a:pPr marL="342900" lvl="0" indent="-342900" algn="l">
              <a:lnSpc>
                <a:spcPct val="115000"/>
              </a:lnSpc>
              <a:spcBef>
                <a:spcPts val="400"/>
              </a:spcBef>
              <a:spcAft>
                <a:spcPts val="400"/>
              </a:spcAft>
              <a:buFont typeface="+mj-lt"/>
              <a:buAutoNum type="arabicPeriod"/>
              <a:tabLst>
                <a:tab pos="811530" algn="l"/>
                <a:tab pos="457200" algn="l"/>
              </a:tabLst>
            </a:pPr>
            <a:r>
              <a:rPr lang="en-US" sz="1800" u="sng" dirty="0">
                <a:solidFill>
                  <a:srgbClr val="0000FF"/>
                </a:solidFill>
                <a:effectLst/>
                <a:latin typeface="Times New Roman" panose="02020603050405020304" pitchFamily="18" charset="0"/>
                <a:ea typeface="Arial" panose="020B0604020202020204" pitchFamily="34" charset="0"/>
                <a:hlinkClick r:id="rId5"/>
              </a:rPr>
              <a:t>https://www.imo.org/en/ourwork/environment/pages/garbage-default.aspx</a:t>
            </a:r>
            <a:endParaRPr lang="en-US" sz="1800" dirty="0">
              <a:effectLst/>
              <a:latin typeface="Times New Roman" panose="02020603050405020304" pitchFamily="18" charset="0"/>
              <a:ea typeface="Arial" panose="020B0604020202020204" pitchFamily="34" charset="0"/>
            </a:endParaRPr>
          </a:p>
          <a:p>
            <a:pPr marL="342900" lvl="0" indent="-342900" algn="l">
              <a:lnSpc>
                <a:spcPct val="115000"/>
              </a:lnSpc>
              <a:spcBef>
                <a:spcPts val="400"/>
              </a:spcBef>
              <a:spcAft>
                <a:spcPts val="400"/>
              </a:spcAft>
              <a:buFont typeface="+mj-lt"/>
              <a:buAutoNum type="arabicPeriod"/>
              <a:tabLst>
                <a:tab pos="811530" algn="l"/>
                <a:tab pos="457200" algn="l"/>
              </a:tabLst>
            </a:pPr>
            <a:r>
              <a:rPr lang="en-US" sz="1800" u="sng" dirty="0">
                <a:solidFill>
                  <a:srgbClr val="0000FF"/>
                </a:solidFill>
                <a:effectLst/>
                <a:latin typeface="Times New Roman" panose="02020603050405020304" pitchFamily="18" charset="0"/>
                <a:ea typeface="Arial" panose="020B0604020202020204" pitchFamily="34" charset="0"/>
                <a:hlinkClick r:id="rId6"/>
              </a:rPr>
              <a:t>https://www.shipserv.com/ShipServ/pages/profiles/60086/documents/Introduction-Waste-Management-20170308-LBR.pdf</a:t>
            </a:r>
            <a:endParaRPr lang="en-US" sz="1800" dirty="0">
              <a:effectLst/>
              <a:latin typeface="Times New Roman" panose="02020603050405020304" pitchFamily="18" charset="0"/>
              <a:ea typeface="Arial" panose="020B0604020202020204" pitchFamily="34" charset="0"/>
            </a:endParaRPr>
          </a:p>
          <a:p>
            <a:pPr lvl="0"/>
            <a:endParaRPr lang="en-US" b="1" dirty="0"/>
          </a:p>
          <a:p>
            <a:pPr lvl="0"/>
            <a:endParaRPr lang="en-US" b="1" dirty="0"/>
          </a:p>
          <a:p>
            <a:pPr lvl="0"/>
            <a:endParaRPr lang="en-US" dirty="0"/>
          </a:p>
        </p:txBody>
      </p:sp>
      <p:sp>
        <p:nvSpPr>
          <p:cNvPr id="3" name="Rectangle 2">
            <a:extLst>
              <a:ext uri="{FF2B5EF4-FFF2-40B4-BE49-F238E27FC236}">
                <a16:creationId xmlns:a16="http://schemas.microsoft.com/office/drawing/2014/main" id="{CA551B57-0C70-51B3-153A-E65C9E1DD6C6}"/>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B7A981B-84FC-DB40-0B05-691CA02CF9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CA7D114-ABC1-B92F-8AA2-4557E4CAF285}"/>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77EEF5F-3CD7-3EE1-6B8C-947492EE0603}"/>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6BE0CFE3-DAA8-724D-E19A-5229D32436C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2E2149E1-B57A-93E5-E0F8-D13B7690257C}"/>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FC7CC8C-13DB-DD3B-EB75-60339ED26A8C}"/>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2059706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solidFill>
                  <a:srgbClr val="002060"/>
                </a:solidFill>
                <a:latin typeface="Times New Roman" panose="02020603050405020304" pitchFamily="18" charset="0"/>
                <a:cs typeface="Times New Roman" panose="02020603050405020304" pitchFamily="18" charset="0"/>
              </a:rPr>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2031325"/>
          </a:xfrm>
          <a:prstGeom prst="rect">
            <a:avLst/>
          </a:prstGeom>
          <a:noFill/>
        </p:spPr>
        <p:txBody>
          <a:bodyPr wrap="square" rtlCol="0">
            <a:spAutoFit/>
          </a:bodyPr>
          <a:lstStyle/>
          <a:p>
            <a:pPr algn="just">
              <a:spcAft>
                <a:spcPts val="200"/>
              </a:spcAf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 course on Victualling Onboard is designed to equip individuals with the knowledge and skills necessary to manage food, provisions, and catering services aboard ships. The course typically covers various aspects of food management, including meal planning, food safety, storage, inventory control, and waste management, all within the context of maritime operations. The goal of the course is to ensure that individuals are prepared to maintain a safe, healthy, and sustainable food environment on ships, particularly over extended voyages.</a:t>
            </a: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A2B93BB-FB13-3BAF-9AFC-16A0E6DF234E}"/>
              </a:ext>
            </a:extLst>
          </p:cNvPr>
          <p:cNvPicPr>
            <a:picLocks noChangeAspect="1"/>
          </p:cNvPicPr>
          <p:nvPr/>
        </p:nvPicPr>
        <p:blipFill>
          <a:blip r:embed="rId11"/>
          <a:stretch>
            <a:fillRect/>
          </a:stretch>
        </p:blipFill>
        <p:spPr>
          <a:xfrm>
            <a:off x="3369958" y="3801279"/>
            <a:ext cx="2466975" cy="1847850"/>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2A875-1505-B420-D9D4-CD4DF0241FEB}"/>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B61C97E6-A750-25BD-BED9-3F91D7BF76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CB36D19-F909-3E2C-7018-290AB7DF0F54}"/>
              </a:ext>
            </a:extLst>
          </p:cNvPr>
          <p:cNvSpPr>
            <a:spLocks noGrp="1"/>
          </p:cNvSpPr>
          <p:nvPr>
            <p:ph type="title"/>
          </p:nvPr>
        </p:nvSpPr>
        <p:spPr>
          <a:xfrm>
            <a:off x="239486" y="1043090"/>
            <a:ext cx="8665028" cy="571213"/>
          </a:xfrm>
        </p:spPr>
        <p:txBody>
          <a:bodyPr>
            <a:noAutofit/>
          </a:bodyPr>
          <a:lstStyle/>
          <a:p>
            <a:pPr algn="ct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86322AF-1E2A-EF18-249D-ECA60D5FBD13}"/>
              </a:ext>
            </a:extLst>
          </p:cNvPr>
          <p:cNvGrpSpPr/>
          <p:nvPr/>
        </p:nvGrpSpPr>
        <p:grpSpPr>
          <a:xfrm>
            <a:off x="0" y="93100"/>
            <a:ext cx="9144000" cy="6764900"/>
            <a:chOff x="0" y="93100"/>
            <a:chExt cx="9144000" cy="6764900"/>
          </a:xfrm>
        </p:grpSpPr>
        <p:sp>
          <p:nvSpPr>
            <p:cNvPr id="12" name="Rectangle 11">
              <a:extLst>
                <a:ext uri="{FF2B5EF4-FFF2-40B4-BE49-F238E27FC236}">
                  <a16:creationId xmlns:a16="http://schemas.microsoft.com/office/drawing/2014/main" id="{7DE1C4E5-4B0F-DEEB-D4A6-3823FD23023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2A7006F-4BF1-B64B-E34B-711C0D0218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20493"/>
              <a:ext cx="9144000" cy="637507"/>
            </a:xfrm>
            <a:prstGeom prst="rect">
              <a:avLst/>
            </a:prstGeom>
            <a:noFill/>
            <a:ln>
              <a:noFill/>
            </a:ln>
          </p:spPr>
        </p:pic>
      </p:grpSp>
      <p:sp>
        <p:nvSpPr>
          <p:cNvPr id="21" name="TextBox 20">
            <a:extLst>
              <a:ext uri="{FF2B5EF4-FFF2-40B4-BE49-F238E27FC236}">
                <a16:creationId xmlns:a16="http://schemas.microsoft.com/office/drawing/2014/main" id="{E441995B-C564-A3DE-9452-8ED8E2C57F10}"/>
              </a:ext>
            </a:extLst>
          </p:cNvPr>
          <p:cNvSpPr txBox="1"/>
          <p:nvPr/>
        </p:nvSpPr>
        <p:spPr>
          <a:xfrm>
            <a:off x="633794" y="1744277"/>
            <a:ext cx="8510206" cy="2855654"/>
          </a:xfrm>
          <a:prstGeom prst="rect">
            <a:avLst/>
          </a:prstGeom>
          <a:noFill/>
        </p:spPr>
        <p:txBody>
          <a:bodyPr wrap="square" rtlCol="0">
            <a:spAutoFit/>
          </a:bodyPr>
          <a:lstStyle/>
          <a:p>
            <a:pPr marR="0" lvl="0" algn="l" defTabSz="457200" rtl="0" eaLnBrk="1" fontAlgn="auto" latinLnBrk="0" hangingPunct="1">
              <a:lnSpc>
                <a:spcPct val="115000"/>
              </a:lnSpc>
              <a:spcBef>
                <a:spcPts val="400"/>
              </a:spcBef>
              <a:spcAft>
                <a:spcPts val="400"/>
              </a:spcAft>
              <a:buClrTx/>
              <a:buSzTx/>
              <a:tabLst>
                <a:tab pos="811530" algn="l"/>
                <a:tab pos="457200"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7. Pendergast, D. (2021). Food safety and hygiene. Tourist Health, Safety and Wellbeing in the New Normal, 145-165.</a:t>
            </a:r>
          </a:p>
          <a:p>
            <a:pPr marR="0" lvl="0" algn="l" defTabSz="457200" rtl="0" eaLnBrk="1" fontAlgn="auto" latinLnBrk="0" hangingPunct="1">
              <a:lnSpc>
                <a:spcPct val="115000"/>
              </a:lnSpc>
              <a:spcBef>
                <a:spcPts val="400"/>
              </a:spcBef>
              <a:spcAft>
                <a:spcPts val="400"/>
              </a:spcAft>
              <a:buClrTx/>
              <a:buSzTx/>
              <a:tabLst>
                <a:tab pos="811530" algn="l"/>
                <a:tab pos="457200" algn="l"/>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8.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Capunzo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M., Cavallo, P., Boccia, G., Brunetti, L., Buonomo, R., &amp; Mazza, G. (2005). Food hygiene on merchant ships: the importance of food handlers' training. Food Control, 16(2), 183-188.</a:t>
            </a:r>
          </a:p>
          <a:p>
            <a:pPr marR="0" lvl="0" algn="l" defTabSz="457200" rtl="0" eaLnBrk="1" fontAlgn="auto" latinLnBrk="0" hangingPunct="1">
              <a:lnSpc>
                <a:spcPct val="115000"/>
              </a:lnSpc>
              <a:spcBef>
                <a:spcPts val="400"/>
              </a:spcBef>
              <a:spcAft>
                <a:spcPts val="400"/>
              </a:spcAft>
              <a:buClrTx/>
              <a:buSzTx/>
              <a:tabLst>
                <a:tab pos="811530" algn="l"/>
                <a:tab pos="457200" algn="l"/>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mn-cs"/>
              </a:rPr>
              <a:t>9. https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://www.shipserv.com/ShipServ/pages/profiles/60086/documents/Introduction-Waste-Management-20170308-LBR.pdf</a:t>
            </a:r>
          </a:p>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endParaRPr>
          </a:p>
        </p:txBody>
      </p:sp>
      <p:sp>
        <p:nvSpPr>
          <p:cNvPr id="3" name="Rectangle 2">
            <a:extLst>
              <a:ext uri="{FF2B5EF4-FFF2-40B4-BE49-F238E27FC236}">
                <a16:creationId xmlns:a16="http://schemas.microsoft.com/office/drawing/2014/main" id="{44890CAA-0BA0-BFFA-871F-7BA5AAF5C05B}"/>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ro-RO"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VICTUALLING ONBOARD </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962ADA58-61C1-FDCD-3919-8DD607B23A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FBF2EA60-18CF-ECD7-464B-776AD1897DF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93326506-FE37-D3A2-17F2-E3AE1653D48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2" name="Picture 21">
            <a:extLst>
              <a:ext uri="{FF2B5EF4-FFF2-40B4-BE49-F238E27FC236}">
                <a16:creationId xmlns:a16="http://schemas.microsoft.com/office/drawing/2014/main" id="{4673C667-BF01-F6A3-2D83-319EFD092F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3" name="Picture 22">
            <a:extLst>
              <a:ext uri="{FF2B5EF4-FFF2-40B4-BE49-F238E27FC236}">
                <a16:creationId xmlns:a16="http://schemas.microsoft.com/office/drawing/2014/main" id="{6CB7A103-171C-630A-8547-2AA23C14C5F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994BBF0-2AA5-A191-3CCD-C62A21181FC3}"/>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93656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10F2-7715-08AB-58C6-E4896C3CF7E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2076A8B-C673-B549-398A-35DA67F5FD7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FF79B6-0A8F-C82E-F657-880976736A78}"/>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solidFill>
                  <a:srgbClr val="002060"/>
                </a:solidFill>
                <a:latin typeface="Times New Roman" panose="02020603050405020304" pitchFamily="18" charset="0"/>
                <a:cs typeface="Times New Roman" panose="02020603050405020304" pitchFamily="18" charset="0"/>
              </a:rPr>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4AA53C3-CB67-9539-1756-9CC50438D99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DA8984C-D2B0-C1AD-C33B-7DC5C2E1E0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977D9D2-2017-4E46-4A99-6FD1262781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73D5C7B-B3F2-AE70-F3DF-70D35D6C90FC}"/>
              </a:ext>
            </a:extLst>
          </p:cNvPr>
          <p:cNvSpPr txBox="1"/>
          <p:nvPr/>
        </p:nvSpPr>
        <p:spPr>
          <a:xfrm>
            <a:off x="800100" y="1497312"/>
            <a:ext cx="7467600" cy="3570208"/>
          </a:xfrm>
          <a:prstGeom prst="rect">
            <a:avLst/>
          </a:prstGeom>
          <a:noFill/>
        </p:spPr>
        <p:txBody>
          <a:bodyPr wrap="square" rtlCol="0">
            <a:spAutoFit/>
          </a:bodyPr>
          <a:lstStyle/>
          <a:p>
            <a:pPr algn="just">
              <a:spcAft>
                <a:spcPts val="200"/>
              </a:spcAf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 Victualling Onboard course prepares individuals to handle all aspects of onboard catering, from food planning and preparation to waste management and compliance with international regulations. Proper victualling is not only crucial for the well-being of those on board but also contributes to the overall efficiency and safety of ship operations.</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Target audience of the course covers </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Ship’s cooks and chefs, </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Catering staff, </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Officers and crew members involved in provisioning</a:t>
            </a:r>
          </a:p>
          <a:p>
            <a:pPr algn="just">
              <a:spcAft>
                <a:spcPts val="2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Individuals pursuing careers in the maritime industry (e.g., cruise ships, cargo vessels)</a:t>
            </a: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032511C-204D-0DC9-DEE4-47CFC903A84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17450AE-1E23-63F9-11A6-4B49AE4C09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107BDF9-2A71-82AC-7C07-077F332BA2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948F9E-4CAD-EE4B-599E-39FAE91D2A2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22B16EF-F787-448D-8226-64B5581B762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FF201F3-130F-65AF-3106-18BEB51A7B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8CA5E9F-42BA-F94E-5EF8-697345C889C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45033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FC56-2C1F-9097-D564-15107E8856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A5297A-1EBC-1AF2-EB15-0D4CC9D869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BABA179-1618-860D-2853-11A605E3942B}"/>
              </a:ext>
            </a:extLst>
          </p:cNvPr>
          <p:cNvSpPr>
            <a:spLocks noGrp="1"/>
          </p:cNvSpPr>
          <p:nvPr>
            <p:ph type="title"/>
          </p:nvPr>
        </p:nvSpPr>
        <p:spPr>
          <a:xfrm>
            <a:off x="628650" y="1107174"/>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1. 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5819752-E637-9E80-6EAF-D2A2FF01219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12F5F0A-1A85-F428-B909-BE57D011DD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E62C03-F88B-71AE-A937-580D4C2D5B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46261D5-EB7A-8F6D-2333-FD5A99D9B82B}"/>
              </a:ext>
            </a:extLst>
          </p:cNvPr>
          <p:cNvSpPr txBox="1"/>
          <p:nvPr/>
        </p:nvSpPr>
        <p:spPr>
          <a:xfrm>
            <a:off x="523875" y="1571602"/>
            <a:ext cx="7743825" cy="1754326"/>
          </a:xfrm>
          <a:prstGeom prst="rect">
            <a:avLst/>
          </a:prstGeom>
          <a:noFill/>
        </p:spPr>
        <p:txBody>
          <a:bodyPr wrap="square" rtlCol="0">
            <a:spAutoFit/>
          </a:bodyPr>
          <a:lstStyle/>
          <a:p>
            <a:pPr algn="just">
              <a:spcAft>
                <a:spcPts val="200"/>
              </a:spcAf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After an introduction to the victualing onboard, the course will cover topics such as meal planning and menu design, Food Safety and Hygiene, Inventory Control and Rationing, Storage, Preservation, and Handling of Provisions, Waste Management and Disposal, Regulations and Compliance, Special Dietary Needs and Catering and  Emergency Procedures and Crisis Management.</a:t>
            </a:r>
          </a:p>
        </p:txBody>
      </p:sp>
      <p:sp>
        <p:nvSpPr>
          <p:cNvPr id="3" name="Rectangle 2">
            <a:extLst>
              <a:ext uri="{FF2B5EF4-FFF2-40B4-BE49-F238E27FC236}">
                <a16:creationId xmlns:a16="http://schemas.microsoft.com/office/drawing/2014/main" id="{F33C4A11-AFEC-9F7B-191C-DFADF79E5B6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27BB79C-A514-4242-0955-771086FBC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A9D80-0B68-FF10-DD88-88778E8FB5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FD1BC3-2B99-B141-998E-34E1B5BD98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B2D09F-F41D-279C-514D-1E7F425C49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AA1BB9-8E57-626A-E28A-658A261720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BB0FDDB-D785-AE62-1529-0EC6E471A000}"/>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02C20363-9F8E-3EA6-CB5C-FCDEC5D7BC11}"/>
              </a:ext>
            </a:extLst>
          </p:cNvPr>
          <p:cNvPicPr>
            <a:picLocks noChangeAspect="1"/>
          </p:cNvPicPr>
          <p:nvPr/>
        </p:nvPicPr>
        <p:blipFill>
          <a:blip r:embed="rId11"/>
          <a:stretch>
            <a:fillRect/>
          </a:stretch>
        </p:blipFill>
        <p:spPr>
          <a:xfrm>
            <a:off x="1984138" y="3395743"/>
            <a:ext cx="4714875" cy="2229310"/>
          </a:xfrm>
          <a:prstGeom prst="rect">
            <a:avLst/>
          </a:prstGeom>
        </p:spPr>
      </p:pic>
    </p:spTree>
    <p:extLst>
      <p:ext uri="{BB962C8B-B14F-4D97-AF65-F5344CB8AC3E}">
        <p14:creationId xmlns:p14="http://schemas.microsoft.com/office/powerpoint/2010/main" val="3477504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C81B-0A66-6CCF-85D9-40B28DBE74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B343575-BF97-FB81-4854-49284174C1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9B8300F-0C38-A694-EACA-7F6340046F1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solidFill>
                  <a:srgbClr val="002060"/>
                </a:solidFill>
                <a:latin typeface="Times New Roman" panose="02020603050405020304" pitchFamily="18" charset="0"/>
                <a:cs typeface="Times New Roman" panose="02020603050405020304" pitchFamily="18" charset="0"/>
              </a:rPr>
              <a:t>Concepts related to proper victualling</a:t>
            </a:r>
            <a:br>
              <a:rPr lang="en-US" sz="2400" b="1" dirty="0">
                <a:solidFill>
                  <a:srgbClr val="002060"/>
                </a:solidFill>
                <a:latin typeface="Times New Roman" panose="02020603050405020304" pitchFamily="18" charset="0"/>
                <a:cs typeface="Times New Roman" panose="02020603050405020304" pitchFamily="18" charset="0"/>
              </a:rPr>
            </a:b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5E0B6ED-9642-27BC-4D81-9BD7471AA3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15AF858-33C7-DBAF-7B1C-0D5FF803C21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A7F8A93-D737-38A3-A84A-0AB70E300B7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13AA195-9DC5-C5DC-7B73-2AB00144542E}"/>
              </a:ext>
            </a:extLst>
          </p:cNvPr>
          <p:cNvSpPr txBox="1"/>
          <p:nvPr/>
        </p:nvSpPr>
        <p:spPr>
          <a:xfrm>
            <a:off x="874643" y="1602553"/>
            <a:ext cx="7393057" cy="3621504"/>
          </a:xfrm>
          <a:prstGeom prst="rect">
            <a:avLst/>
          </a:prstGeom>
          <a:noFill/>
        </p:spPr>
        <p:txBody>
          <a:bodyPr wrap="square" rtlCol="0">
            <a:spAutoFit/>
          </a:bodyPr>
          <a:lstStyle/>
          <a:p>
            <a:pPr algn="just">
              <a:spcAft>
                <a:spcPts val="200"/>
              </a:spcAft>
            </a:pP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Nutritional balance on board a ship</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 refers to ensuring crew members receive a well-rounded diet that meets their dietary needs while at sea. This means providing adequate amounts of proteins, carbohydrates, fats, vitamins, and minerals to maintain health, energy levels, and overall well-being.</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Maintains Crew Health &amp; Well-being </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Boosts Energy &amp; Performance </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Enhances Mental Health </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Prevents Illness &amp; Reduces Medical Issues </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Supports Long Voyages </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Complies with Maritime Regulations </a:t>
            </a:r>
          </a:p>
          <a:p>
            <a:pPr marL="285750" indent="-285750" algn="just">
              <a:spcAft>
                <a:spcPts val="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Improves Productivity &amp; Efficiency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7D75B32-3FDE-F735-AC01-899CC1F3B1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D72B011-E60E-F3B7-69D5-8DBC973EA6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64AF956-0757-F911-B21B-9B12EBC3C57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A99404-0872-3C3F-FB14-142C3C1D141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2D6084C-9B91-AEB1-63F5-63619676AFD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921E3C-22F3-9660-ADC9-B6260192A8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4E3781-0070-7B05-738C-DFBDC0A330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99F56BF-7549-B893-AF50-717E11534939}"/>
              </a:ext>
            </a:extLst>
          </p:cNvPr>
          <p:cNvPicPr>
            <a:picLocks noChangeAspect="1"/>
          </p:cNvPicPr>
          <p:nvPr/>
        </p:nvPicPr>
        <p:blipFill>
          <a:blip r:embed="rId11"/>
          <a:stretch>
            <a:fillRect/>
          </a:stretch>
        </p:blipFill>
        <p:spPr>
          <a:xfrm>
            <a:off x="5539780" y="3413305"/>
            <a:ext cx="2639797" cy="1524132"/>
          </a:xfrm>
          <a:prstGeom prst="rect">
            <a:avLst/>
          </a:prstGeom>
        </p:spPr>
      </p:pic>
    </p:spTree>
    <p:extLst>
      <p:ext uri="{BB962C8B-B14F-4D97-AF65-F5344CB8AC3E}">
        <p14:creationId xmlns:p14="http://schemas.microsoft.com/office/powerpoint/2010/main" val="299614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4F1E-F3A0-3F88-23A3-8290E5A3302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4AFDC3D-3134-C9BF-585A-1CEF338AD39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10970C5-8072-FF54-4C73-437DED8D229B}"/>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2. </a:t>
            </a:r>
            <a:r>
              <a:rPr lang="en-US" sz="2400" b="1" dirty="0">
                <a:solidFill>
                  <a:srgbClr val="002060"/>
                </a:solidFill>
                <a:latin typeface="Times New Roman" panose="02020603050405020304" pitchFamily="18" charset="0"/>
                <a:cs typeface="Times New Roman" panose="02020603050405020304" pitchFamily="18" charset="0"/>
              </a:rPr>
              <a:t>Food Preservation and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8169268-8DAE-ED10-C179-449153F7175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E1A223B-90E3-EFD1-77B7-197A335FB64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2DCAE26-4B24-35C1-F93F-FACA9B7A28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C97C12E-FDEA-CC6B-C05B-0DAAA5575BA8}"/>
              </a:ext>
            </a:extLst>
          </p:cNvPr>
          <p:cNvSpPr txBox="1"/>
          <p:nvPr/>
        </p:nvSpPr>
        <p:spPr>
          <a:xfrm>
            <a:off x="851770" y="1497312"/>
            <a:ext cx="7415930" cy="4072910"/>
          </a:xfrm>
          <a:prstGeom prst="rect">
            <a:avLst/>
          </a:prstGeom>
          <a:noFill/>
        </p:spPr>
        <p:txBody>
          <a:bodyPr wrap="square" rtlCol="0">
            <a:spAutoFit/>
          </a:bodyPr>
          <a:lstStyle/>
          <a:p>
            <a:pPr algn="just">
              <a:spcAft>
                <a:spcPts val="200"/>
              </a:spcAft>
            </a:pPr>
            <a:r>
              <a:rPr lang="en-US" dirty="0">
                <a:latin typeface="Times New Roman" panose="02020603050405020304" pitchFamily="18" charset="0"/>
                <a:cs typeface="Times New Roman" panose="02020603050405020304" pitchFamily="18" charset="0"/>
              </a:rPr>
              <a:t>Proper food storage on board a ship encompasses the systematic management of provisions to maintain their safety, quality, and nutritional value throughout a voyage. This involves several critical practices:</a:t>
            </a:r>
          </a:p>
          <a:p>
            <a:pPr algn="just">
              <a:spcAft>
                <a:spcPts val="200"/>
              </a:spcAft>
            </a:pPr>
            <a:r>
              <a:rPr lang="en-US" dirty="0">
                <a:latin typeface="Times New Roman" panose="02020603050405020304" pitchFamily="18" charset="0"/>
                <a:cs typeface="Times New Roman" panose="02020603050405020304" pitchFamily="18" charset="0"/>
              </a:rPr>
              <a:t>1.	Temperature Regulation: Maintaining appropriate temperatures is vital to prevent food spoilage and bacterial growth. Refrigerators should be kept at or below 4.4°C (40°F), while freezers should be at -17.7°C (0°F) or lower. Deep freezers are recommended to maintain temperatures below -12°C for storage up to one month and -18°C or lower for extended storage. </a:t>
            </a:r>
          </a:p>
          <a:p>
            <a:pPr algn="just">
              <a:spcAft>
                <a:spcPts val="200"/>
              </a:spcAft>
            </a:pPr>
            <a:r>
              <a:rPr lang="en-US" dirty="0">
                <a:latin typeface="Times New Roman" panose="02020603050405020304" pitchFamily="18" charset="0"/>
                <a:cs typeface="Times New Roman" panose="02020603050405020304" pitchFamily="18" charset="0"/>
              </a:rPr>
              <a:t>2.	Proper Organization: Food items should be stored at least 15 cm (six inches) above the deck to prevent contamination and facilitate cleaning. Additionally, raw foods must be stored separately from cooked and ready-to-eat foods to avoid cross-contamination. </a:t>
            </a:r>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FD0F5B91-64AF-43BC-88F1-D95BAE9F2BD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B7EA185E-028E-1A38-D68E-3C84C249A8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8D5A5EF-22F7-4665-11CA-F5C5C070B16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EBA5531-38CA-5654-F8D5-F3DA0E8C5FB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88C9B4E-3F2E-9214-6003-968DCFFECE0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681D33-AB33-3D56-673E-F75713717B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835ACF1-8338-0DDE-C633-585F2554AB7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27544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619E-00B5-ED36-58A4-F70A7D48E63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260ACF3-DDBF-BEE7-FB98-B9A8A12B5F9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4FFAC4F-A7D5-C718-E15A-F713E7681ADF}"/>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2. </a:t>
            </a:r>
            <a:r>
              <a:rPr lang="en-US" sz="2400" b="1" dirty="0">
                <a:solidFill>
                  <a:srgbClr val="002060"/>
                </a:solidFill>
                <a:latin typeface="Times New Roman" panose="02020603050405020304" pitchFamily="18" charset="0"/>
                <a:cs typeface="Times New Roman" panose="02020603050405020304" pitchFamily="18" charset="0"/>
              </a:rPr>
              <a:t>Food Preservation and Storage</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179AF24-62C9-BB10-43BE-46F6AE5E514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7FFFD45-3107-B37F-28E6-EDAAD4E1BAC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39BEC68-420A-2911-3BC7-5B75C94029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F7F5F3B-9C2C-BEE4-057F-6230683DFECE}"/>
              </a:ext>
            </a:extLst>
          </p:cNvPr>
          <p:cNvSpPr txBox="1"/>
          <p:nvPr/>
        </p:nvSpPr>
        <p:spPr>
          <a:xfrm>
            <a:off x="851770" y="1497312"/>
            <a:ext cx="7415930" cy="4072910"/>
          </a:xfrm>
          <a:prstGeom prst="rect">
            <a:avLst/>
          </a:prstGeom>
          <a:noFill/>
        </p:spPr>
        <p:txBody>
          <a:bodyPr wrap="square" rtlCol="0">
            <a:spAutoFit/>
          </a:bodyPr>
          <a:lstStyle/>
          <a:p>
            <a:pPr algn="just">
              <a:spcAft>
                <a:spcPts val="200"/>
              </a:spcAft>
            </a:pPr>
            <a:r>
              <a:rPr lang="en-US" dirty="0">
                <a:latin typeface="+mj-lt"/>
              </a:rPr>
              <a:t>3</a:t>
            </a:r>
            <a:r>
              <a:rPr lang="en-US" dirty="0">
                <a:latin typeface="Times New Roman" panose="02020603050405020304" pitchFamily="18" charset="0"/>
                <a:cs typeface="Times New Roman" panose="02020603050405020304" pitchFamily="18" charset="0"/>
              </a:rPr>
              <a:t>.	Regular Inspection and Rotation: Daily checks of fresh provisions are essential to identify and remove spoiled items. Implementing a stock rotation system ensures that older supplies are used before newer ones, maintaining food quality and safety. </a:t>
            </a:r>
          </a:p>
          <a:p>
            <a:pPr algn="just">
              <a:spcAft>
                <a:spcPts val="200"/>
              </a:spcAft>
            </a:pPr>
            <a:r>
              <a:rPr lang="en-US" dirty="0">
                <a:latin typeface="Times New Roman" panose="02020603050405020304" pitchFamily="18" charset="0"/>
                <a:cs typeface="Times New Roman" panose="02020603050405020304" pitchFamily="18" charset="0"/>
              </a:rPr>
              <a:t>4.	Pest Control: Effective measures must be in place to exclude insects and rodents from food storage areas. This includes inspecting stores for pests before storage and promptly cleaning up any spills or broken packages. operationalmedicine.org</a:t>
            </a:r>
          </a:p>
          <a:p>
            <a:pPr algn="just">
              <a:spcAft>
                <a:spcPts val="200"/>
              </a:spcAft>
            </a:pPr>
            <a:r>
              <a:rPr lang="en-US" dirty="0">
                <a:latin typeface="Times New Roman" panose="02020603050405020304" pitchFamily="18" charset="0"/>
                <a:cs typeface="Times New Roman" panose="02020603050405020304" pitchFamily="18" charset="0"/>
              </a:rPr>
              <a:t>5.	Hygiene and Cleanliness: Regular cleaning of storage areas, including refrigerators and freezers, is crucial. Interior surfaces should be washed with warm water and hand dishwashing detergent, then rinsed with warm potable water to prevent bacterial growth</a:t>
            </a:r>
          </a:p>
          <a:p>
            <a:pPr algn="just">
              <a:spcAft>
                <a:spcPts val="200"/>
              </a:spcAft>
            </a:pPr>
            <a:endParaRPr lang="en-US" dirty="0"/>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DD0FAB1-591A-B6D7-AECA-55357D852B7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ro-RO"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79580F5-3A95-09D6-A4F5-83F35B48EB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A568632-167C-3BC1-4F21-D43F72892FE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382341A-5044-3D35-ADBD-08E31082972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7ECC10E-668E-A0E2-1066-7E48A78A42C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B93B387-E15E-585D-068C-7EC4CCF2370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58B4719-3B2A-B6B4-CD57-EEC1B6272F3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9862647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1088</TotalTime>
  <Words>4467</Words>
  <Application>Microsoft Office PowerPoint</Application>
  <PresentationFormat>On-screen Show (4:3)</PresentationFormat>
  <Paragraphs>401</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Learning outcomes of the course </vt:lpstr>
      <vt:lpstr>Content of the course </vt:lpstr>
      <vt:lpstr>1. COURSE OVERVIEW </vt:lpstr>
      <vt:lpstr>1. COURSE OVERVIEW </vt:lpstr>
      <vt:lpstr>1. COURSE OVERVIEW </vt:lpstr>
      <vt:lpstr>1. Concepts related to proper victualling </vt:lpstr>
      <vt:lpstr>2. Food Preservation and Storage </vt:lpstr>
      <vt:lpstr>2. Food Preservation and Storage </vt:lpstr>
      <vt:lpstr>2. Food Preservation and Storage </vt:lpstr>
      <vt:lpstr>3. Supply Chain and Logistics </vt:lpstr>
      <vt:lpstr>3. Supply Chain and Logistics </vt:lpstr>
      <vt:lpstr>3. Supply Chain and Logistics </vt:lpstr>
      <vt:lpstr>3. Supply Chain and Logistics </vt:lpstr>
      <vt:lpstr>3. Supply Chain and Logistics </vt:lpstr>
      <vt:lpstr>3. Supply Chain and Logistics </vt:lpstr>
      <vt:lpstr>4. Food Safety and Hygiene </vt:lpstr>
      <vt:lpstr>4. Food Safety and Hygiene </vt:lpstr>
      <vt:lpstr>4. Food Safety and Hygiene </vt:lpstr>
      <vt:lpstr>4. Food Safety and Hygiene  </vt:lpstr>
      <vt:lpstr> 5. Menu Planning and Meal Preparation    </vt:lpstr>
      <vt:lpstr> 5. Menu Planning and Meal Preparation    </vt:lpstr>
      <vt:lpstr>  5. Menu Planning and Meal Preparation    </vt:lpstr>
      <vt:lpstr>  5. Menu Planning and Meal Preparation    </vt:lpstr>
      <vt:lpstr>  6. Rationing and Inventory Control     </vt:lpstr>
      <vt:lpstr>  6. Rationing and Inventory Control     </vt:lpstr>
      <vt:lpstr>  6. Rationing and Inventory Control     </vt:lpstr>
      <vt:lpstr>  7. Waste Management   </vt:lpstr>
      <vt:lpstr>  7. Waste Management   </vt:lpstr>
      <vt:lpstr>  7. Waste Management   </vt:lpstr>
      <vt:lpstr>  7. Waste Management   </vt:lpstr>
      <vt:lpstr>  Importance of Waste Management on Ships  </vt:lpstr>
      <vt:lpstr>THE MOST IMPORTANT CONCEPTS RELATED TO PROPER VICTUALLING</vt:lpstr>
      <vt:lpstr>THE MOST IMPORTANT CONCEPTS RELATED TO PROPER VICTUALLING</vt:lpstr>
      <vt:lpstr>THE MOST IMPORTANT CONCEPTS RELATED TO PROPER VICTUALLING</vt:lpstr>
      <vt:lpstr>THE MOST IMPORTANT CONCEPTS RELATED TO PROPER VICTUALLING</vt:lpstr>
      <vt:lpstr>THE MOST IMPORTANT CONCEPTS RELATED TO PROPER VICTUALLING</vt:lpstr>
      <vt:lpstr>THE MOST IMPORTANT CONCEPTS RELATED TO PROPER VICTUALLING</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37</cp:revision>
  <dcterms:created xsi:type="dcterms:W3CDTF">2023-11-02T13:43:46Z</dcterms:created>
  <dcterms:modified xsi:type="dcterms:W3CDTF">2025-07-15T12:46:20Z</dcterms:modified>
</cp:coreProperties>
</file>