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1" r:id="rId1"/>
  </p:sldMasterIdLst>
  <p:notesMasterIdLst>
    <p:notesMasterId r:id="rId35"/>
  </p:notesMasterIdLst>
  <p:handoutMasterIdLst>
    <p:handoutMasterId r:id="rId36"/>
  </p:handoutMasterIdLst>
  <p:sldIdLst>
    <p:sldId id="1296" r:id="rId2"/>
    <p:sldId id="1326" r:id="rId3"/>
    <p:sldId id="1322" r:id="rId4"/>
    <p:sldId id="1331" r:id="rId5"/>
    <p:sldId id="1355" r:id="rId6"/>
    <p:sldId id="1323" r:id="rId7"/>
    <p:sldId id="1325" r:id="rId8"/>
    <p:sldId id="1302" r:id="rId9"/>
    <p:sldId id="1303" r:id="rId10"/>
    <p:sldId id="1306" r:id="rId11"/>
    <p:sldId id="1310" r:id="rId12"/>
    <p:sldId id="1328" r:id="rId13"/>
    <p:sldId id="1334" r:id="rId14"/>
    <p:sldId id="1335" r:id="rId15"/>
    <p:sldId id="1338" r:id="rId16"/>
    <p:sldId id="1339" r:id="rId17"/>
    <p:sldId id="1340" r:id="rId18"/>
    <p:sldId id="1341" r:id="rId19"/>
    <p:sldId id="1342" r:id="rId20"/>
    <p:sldId id="1343" r:id="rId21"/>
    <p:sldId id="1330" r:id="rId22"/>
    <p:sldId id="1345" r:id="rId23"/>
    <p:sldId id="1314" r:id="rId24"/>
    <p:sldId id="1346" r:id="rId25"/>
    <p:sldId id="1316" r:id="rId26"/>
    <p:sldId id="1317" r:id="rId27"/>
    <p:sldId id="1318" r:id="rId28"/>
    <p:sldId id="1319" r:id="rId29"/>
    <p:sldId id="1320" r:id="rId30"/>
    <p:sldId id="1347" r:id="rId31"/>
    <p:sldId id="1348" r:id="rId32"/>
    <p:sldId id="1349" r:id="rId33"/>
    <p:sldId id="1350" r:id="rId34"/>
  </p:sldIdLst>
  <p:sldSz cx="9144000" cy="6858000" type="screen4x3"/>
  <p:notesSz cx="9979025" cy="6834188"/>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3">
          <p15:clr>
            <a:srgbClr val="A4A3A4"/>
          </p15:clr>
        </p15:guide>
        <p15:guide id="2" pos="3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FFCC66"/>
    <a:srgbClr val="EFF9F9"/>
    <a:srgbClr val="00FFFF"/>
    <a:srgbClr val="99CC00"/>
    <a:srgbClr val="0033CC"/>
    <a:srgbClr val="FF0000"/>
    <a:srgbClr val="F4E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59" autoAdjust="0"/>
    <p:restoredTop sz="73070" autoAdjust="0"/>
  </p:normalViewPr>
  <p:slideViewPr>
    <p:cSldViewPr>
      <p:cViewPr varScale="1">
        <p:scale>
          <a:sx n="59" d="100"/>
          <a:sy n="59" d="100"/>
        </p:scale>
        <p:origin x="234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74" d="100"/>
          <a:sy n="74" d="100"/>
        </p:scale>
        <p:origin x="-132" y="-102"/>
      </p:cViewPr>
      <p:guideLst>
        <p:guide orient="horz" pos="2153"/>
        <p:guide pos="3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168963" name="Rectangle 3"/>
          <p:cNvSpPr>
            <a:spLocks noGrp="1" noChangeArrowheads="1"/>
          </p:cNvSpPr>
          <p:nvPr>
            <p:ph type="dt" sz="quarter"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168964" name="Rectangle 4"/>
          <p:cNvSpPr>
            <a:spLocks noGrp="1" noChangeArrowheads="1"/>
          </p:cNvSpPr>
          <p:nvPr>
            <p:ph type="ftr" sz="quarter" idx="2"/>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168965" name="Rectangle 5"/>
          <p:cNvSpPr>
            <a:spLocks noGrp="1" noChangeArrowheads="1"/>
          </p:cNvSpPr>
          <p:nvPr>
            <p:ph type="sldNum" sz="quarter" idx="3"/>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B32A7C-8AF4-4464-BC46-CCF0308E7B8D}" type="slidenum">
              <a:rPr lang="tr-TR"/>
              <a:pPr>
                <a:defRPr/>
              </a:pPr>
              <a:t>‹#›</a:t>
            </a:fld>
            <a:endParaRPr lang="tr-TR"/>
          </a:p>
        </p:txBody>
      </p:sp>
    </p:spTree>
    <p:extLst>
      <p:ext uri="{BB962C8B-B14F-4D97-AF65-F5344CB8AC3E}">
        <p14:creationId xmlns:p14="http://schemas.microsoft.com/office/powerpoint/2010/main" val="14500140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299011" name="Rectangle 3"/>
          <p:cNvSpPr>
            <a:spLocks noGrp="1" noChangeArrowheads="1"/>
          </p:cNvSpPr>
          <p:nvPr>
            <p:ph type="dt"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46084" name="Rectangle 4"/>
          <p:cNvSpPr>
            <a:spLocks noGrp="1" noRot="1" noChangeAspect="1" noChangeArrowheads="1" noTextEdit="1"/>
          </p:cNvSpPr>
          <p:nvPr>
            <p:ph type="sldImg" idx="2"/>
          </p:nvPr>
        </p:nvSpPr>
        <p:spPr bwMode="auto">
          <a:xfrm>
            <a:off x="3282950" y="512763"/>
            <a:ext cx="3417888" cy="2562225"/>
          </a:xfrm>
          <a:prstGeom prst="rect">
            <a:avLst/>
          </a:prstGeom>
          <a:noFill/>
          <a:ln w="9525">
            <a:solidFill>
              <a:srgbClr val="000000"/>
            </a:solidFill>
            <a:miter lim="800000"/>
            <a:headEnd/>
            <a:tailEnd/>
          </a:ln>
        </p:spPr>
      </p:sp>
      <p:sp>
        <p:nvSpPr>
          <p:cNvPr id="299013" name="Rectangle 5"/>
          <p:cNvSpPr>
            <a:spLocks noGrp="1" noChangeArrowheads="1"/>
          </p:cNvSpPr>
          <p:nvPr>
            <p:ph type="body" sz="quarter" idx="3"/>
          </p:nvPr>
        </p:nvSpPr>
        <p:spPr bwMode="auto">
          <a:xfrm>
            <a:off x="997578" y="3246161"/>
            <a:ext cx="7983870" cy="30752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299014" name="Rectangle 6"/>
          <p:cNvSpPr>
            <a:spLocks noGrp="1" noChangeArrowheads="1"/>
          </p:cNvSpPr>
          <p:nvPr>
            <p:ph type="ftr" sz="quarter" idx="4"/>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299015" name="Rectangle 7"/>
          <p:cNvSpPr>
            <a:spLocks noGrp="1" noChangeArrowheads="1"/>
          </p:cNvSpPr>
          <p:nvPr>
            <p:ph type="sldNum" sz="quarter" idx="5"/>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C5F69A7-BB6B-4972-A66D-B37668A31147}" type="slidenum">
              <a:rPr lang="tr-TR"/>
              <a:pPr>
                <a:defRPr/>
              </a:pPr>
              <a:t>‹#›</a:t>
            </a:fld>
            <a:endParaRPr lang="tr-TR"/>
          </a:p>
        </p:txBody>
      </p:sp>
    </p:spTree>
    <p:extLst>
      <p:ext uri="{BB962C8B-B14F-4D97-AF65-F5344CB8AC3E}">
        <p14:creationId xmlns:p14="http://schemas.microsoft.com/office/powerpoint/2010/main" val="391357409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thebalancecareers.com/examples-of-sexual-and-non-sexual-harassment-2060884"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www.thebalancecareers.com/what-to-do-if-an-interviewer-hits-on-you-2060881"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3</a:t>
            </a:fld>
            <a:endParaRPr lang="tr-TR">
              <a:solidFill>
                <a:srgbClr val="000000"/>
              </a:solidFill>
            </a:endParaRPr>
          </a:p>
        </p:txBody>
      </p:sp>
    </p:spTree>
    <p:extLst>
      <p:ext uri="{BB962C8B-B14F-4D97-AF65-F5344CB8AC3E}">
        <p14:creationId xmlns:p14="http://schemas.microsoft.com/office/powerpoint/2010/main" val="1685921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723698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bg-BG" sz="1200" dirty="0" smtClean="0">
                <a:latin typeface="Arial" panose="020B0604020202020204" pitchFamily="34" charset="0"/>
                <a:cs typeface="Arial" panose="020B0604020202020204" pitchFamily="34" charset="0"/>
              </a:rPr>
              <a:t>At the </a:t>
            </a:r>
            <a:r>
              <a:rPr lang="bg-BG" sz="1200" b="1" dirty="0" smtClean="0">
                <a:latin typeface="Arial" panose="020B0604020202020204" pitchFamily="34" charset="0"/>
                <a:cs typeface="Arial" panose="020B0604020202020204" pitchFamily="34" charset="0"/>
              </a:rPr>
              <a:t>global level</a:t>
            </a:r>
            <a:r>
              <a:rPr lang="bg-BG" sz="1200" dirty="0" smtClean="0">
                <a:latin typeface="Arial" panose="020B0604020202020204" pitchFamily="34" charset="0"/>
                <a:cs typeface="Arial" panose="020B0604020202020204" pitchFamily="34" charset="0"/>
              </a:rPr>
              <a:t>, the promotion of gender equality is taking placein line with the Beijing Declaration and Platform for Action, UN Resolution on the Elimination of All Forms of Discrimination Against Women, Resolution 1325of the UN Security Council on Women, Peace and Security and the UN Security Council for Sustainable Development of the UN.</a:t>
            </a:r>
          </a:p>
          <a:p>
            <a:endParaRPr lang="bg-BG" dirty="0" smtClean="0"/>
          </a:p>
          <a:p>
            <a:pPr marL="0" indent="0" algn="just">
              <a:buNone/>
            </a:pPr>
            <a:r>
              <a:rPr lang="bg-BG" sz="1200" dirty="0" smtClean="0">
                <a:latin typeface="Arial" panose="020B0604020202020204" pitchFamily="34" charset="0"/>
                <a:cs typeface="Arial" panose="020B0604020202020204" pitchFamily="34" charset="0"/>
              </a:rPr>
              <a:t>At </a:t>
            </a:r>
            <a:r>
              <a:rPr lang="bg-BG" sz="1200" b="1" dirty="0" smtClean="0">
                <a:latin typeface="Arial" panose="020B0604020202020204" pitchFamily="34" charset="0"/>
                <a:cs typeface="Arial" panose="020B0604020202020204" pitchFamily="34" charset="0"/>
              </a:rPr>
              <a:t>European level</a:t>
            </a:r>
            <a:r>
              <a:rPr lang="bg-BG" sz="1200" dirty="0" smtClean="0">
                <a:latin typeface="Arial" panose="020B0604020202020204" pitchFamily="34" charset="0"/>
                <a:cs typeface="Arial" panose="020B0604020202020204" pitchFamily="34" charset="0"/>
              </a:rPr>
              <a:t>, the policy on equality between women and men is enshrined in the Charter of Fundamental Rights of the European Union (Article 23), as well as in The European Pact for Gender Equality (2011-2020). European Commission in turn, reaffirmed its support for greater participation of women in responsible posts in the Women's Charter and in the Strategy for Equality between Women and Men 2010-2015, also publishing several assessment reports for the situation. Inthe European Pact for Gender Equality for 2011-2020, adopted on 7 March 2011, the Council recognizes that gender equality policies are vital for economic growth, prosperity and economic growth competitiveness and calls for action to promote equal participation ofwomen and men in decision-making at all levels and in all areas, so that the capabilities of all the highly educated and full - qualified citizens are fully realised.</a:t>
            </a:r>
          </a:p>
          <a:p>
            <a:pPr>
              <a:buNone/>
            </a:pPr>
            <a:endParaRPr lang="bg-BG" dirty="0" smtClean="0"/>
          </a:p>
          <a:p>
            <a:endParaRPr lang="bg-BG" dirty="0" smtClean="0"/>
          </a:p>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9804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 includes 401 participants who live in Bulgaria between 31 and 40 years of age. Of these, 297 are men and 104 are women. Respondents are OOW, Masters, Yacht Masters, Fishing Master, Pilots, Harbor Master Officers, VTS Operators, Maritime Education and Training Electors and others (students, deck cadets, trainees, etc.). The ratio of married to single men is 1: 2, and for women 1: 3.</a:t>
            </a:r>
            <a:r>
              <a:rPr lang="bg-BG" dirty="0" smtClean="0"/>
              <a:t> The prerequisites for conducting the multidimensional dispersion analysis for normality, linearity, one-dimensional and multi-dimensional abnormal observations, dispersion homogeneity and multicollinearity without any major deviations have been checked.</a:t>
            </a:r>
          </a:p>
          <a:p>
            <a:r>
              <a:rPr lang="bg-BG" dirty="0" smtClean="0"/>
              <a:t>The method of Bonferroni was used in the analysis of the five single-dimensional dispersion assays.</a:t>
            </a:r>
          </a:p>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882508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bg-BG" sz="1200" b="0" i="0" u="none" strike="noStrike" kern="1200" cap="none" spc="0" normalizeH="0" baseline="0" noProof="0" dirty="0" smtClean="0">
                <a:ln>
                  <a:noFill/>
                </a:ln>
                <a:solidFill>
                  <a:srgbClr val="FFFFFF"/>
                </a:solidFill>
                <a:effectLst/>
                <a:uLnTx/>
                <a:uFillTx/>
                <a:latin typeface="Arial" charset="0"/>
                <a:ea typeface="+mn-ea"/>
                <a:cs typeface="+mn-cs"/>
              </a:rPr>
              <a:t>• Increasing the age of survey professionals increases their belief that female crew members are less paid than men. This opinion is sharply increased in the age of 31-40 years.</a:t>
            </a:r>
          </a:p>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673150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Bef>
                <a:spcPct val="0"/>
              </a:spcBef>
              <a:buClrTx/>
              <a:buSzTx/>
              <a:buNone/>
              <a:defRPr/>
            </a:pPr>
            <a:r>
              <a:rPr lang="bg-BG" sz="1200" kern="1200" dirty="0" smtClean="0">
                <a:solidFill>
                  <a:srgbClr val="FFFFFF"/>
                </a:solidFill>
                <a:effectLst/>
                <a:latin typeface="Arial" charset="0"/>
              </a:rPr>
              <a:t>In the context of the strategic objectives of the National Strategy for Promoting Gender Equality the presented study’ results contribute to the imnplementation of key actions including updating the existed and developing new academic syllabi in order to reduce the gender gaps in the maritime industry by providing research based and adequate training.</a:t>
            </a:r>
          </a:p>
          <a:p>
            <a:pPr marL="0" lvl="0" indent="0">
              <a:spcBef>
                <a:spcPct val="0"/>
              </a:spcBef>
              <a:buClrTx/>
              <a:buSzTx/>
              <a:buNone/>
              <a:defRPr/>
            </a:pPr>
            <a:endParaRPr lang="bg-BG" sz="1200" kern="1200" dirty="0" smtClean="0">
              <a:solidFill>
                <a:srgbClr val="FFFFFF"/>
              </a:solidFill>
              <a:effectLst/>
              <a:latin typeface="Arial" charset="0"/>
            </a:endParaRPr>
          </a:p>
          <a:p>
            <a:pPr marL="0" indent="0">
              <a:buNone/>
            </a:pPr>
            <a:r>
              <a:rPr lang="bg-BG" sz="1200" dirty="0" smtClean="0">
                <a:latin typeface="Arial" panose="020B0604020202020204" pitchFamily="34" charset="0"/>
                <a:cs typeface="Arial" pitchFamily="34" charset="0"/>
              </a:rPr>
              <a:t>Harassing conduct may include offensive jokes, slurs, name-calling, physical assaults or threats, intimidation, ridicule, insults, offensive pictures, and more.Workplace harassment isn’t limited </a:t>
            </a:r>
            <a:r>
              <a:rPr lang="bg-BG" sz="1200" b="1" dirty="0" smtClean="0">
                <a:latin typeface="Arial" pitchFamily="34" charset="0"/>
                <a:cs typeface="Arial" pitchFamily="34" charset="0"/>
              </a:rPr>
              <a:t>to </a:t>
            </a:r>
            <a:r>
              <a:rPr lang="bg-BG" sz="1200" b="1" u="sng" dirty="0" smtClean="0">
                <a:latin typeface="Arial" pitchFamily="34" charset="0"/>
                <a:cs typeface="Arial" pitchFamily="34" charset="0"/>
                <a:hlinkClick r:id="rId3"/>
              </a:rPr>
              <a:t>sexual harassment</a:t>
            </a:r>
            <a:r>
              <a:rPr lang="bg-BG" sz="1200" dirty="0" smtClean="0">
                <a:latin typeface="Arial" pitchFamily="34" charset="0"/>
                <a:cs typeface="Arial" pitchFamily="34" charset="0"/>
              </a:rPr>
              <a:t> and doesn’t preclude harassment between two people of the same gender. The harasser can be your boss, a supervisor in another department, a co-worker, or even a nonemployee. In addition to harassment occurring in the workplace, harassment can also take</a:t>
            </a:r>
            <a:r>
              <a:rPr lang="bg-BG" sz="1200" b="1" dirty="0" smtClean="0">
                <a:latin typeface="Arial" pitchFamily="34" charset="0"/>
                <a:cs typeface="Arial" pitchFamily="34" charset="0"/>
              </a:rPr>
              <a:t> </a:t>
            </a:r>
            <a:r>
              <a:rPr lang="bg-BG" sz="1200" b="1" u="sng" dirty="0" smtClean="0">
                <a:latin typeface="Arial" pitchFamily="34" charset="0"/>
                <a:cs typeface="Arial" pitchFamily="34" charset="0"/>
                <a:hlinkClick r:id="rId4"/>
              </a:rPr>
              <a:t>place during a job interview</a:t>
            </a:r>
            <a:r>
              <a:rPr lang="bg-BG" sz="1200" dirty="0" smtClean="0">
                <a:latin typeface="Arial" pitchFamily="34" charset="0"/>
                <a:cs typeface="Arial" pitchFamily="34" charset="0"/>
              </a:rPr>
              <a:t>. During an interview, employers should not ask about your race, gender, religion, marital status, age, disabilities, ethnic background, country of origin, or sexual preferences. These are discriminatory questions because they are not relevant to your abilities, skills, and qualifications to do the job.</a:t>
            </a:r>
          </a:p>
          <a:p>
            <a:pPr marL="0" indent="0">
              <a:buNone/>
            </a:pPr>
            <a:r>
              <a:rPr lang="bg-BG" sz="1200" dirty="0" smtClean="0">
                <a:latin typeface="Arial" pitchFamily="34" charset="0"/>
                <a:cs typeface="Arial" pitchFamily="34" charset="0"/>
              </a:rPr>
              <a:t>The</a:t>
            </a:r>
            <a:r>
              <a:rPr lang="bg-BG" sz="1200" b="1" dirty="0" smtClean="0">
                <a:latin typeface="Arial" panose="020B0604020202020204" pitchFamily="34" charset="0"/>
                <a:cs typeface="Arial" panose="020B0604020202020204" pitchFamily="34" charset="0"/>
              </a:rPr>
              <a:t> purpose </a:t>
            </a:r>
            <a:r>
              <a:rPr lang="bg-BG" sz="1200" dirty="0" smtClean="0">
                <a:latin typeface="Arial" panose="020B0604020202020204" pitchFamily="34" charset="0"/>
                <a:cs typeface="Arial" panose="020B0604020202020204" pitchFamily="34" charset="0"/>
              </a:rPr>
              <a:t>of this study was to find out whether there are gender differences in attitudes to the </a:t>
            </a:r>
            <a:r>
              <a:rPr lang="bg-BG" sz="1200" b="1" dirty="0" smtClean="0">
                <a:latin typeface="Arial" panose="020B0604020202020204" pitchFamily="34" charset="0"/>
                <a:cs typeface="Arial" panose="020B0604020202020204" pitchFamily="34" charset="0"/>
              </a:rPr>
              <a:t>workplace violence of men and women in the seafaring profession.</a:t>
            </a:r>
            <a:endParaRPr lang="bg-BG" sz="1200" dirty="0" smtClean="0">
              <a:latin typeface="Arial" panose="020B0604020202020204" pitchFamily="34" charset="0"/>
              <a:cs typeface="Arial" panose="020B0604020202020204" pitchFamily="34" charset="0"/>
            </a:endParaRPr>
          </a:p>
          <a:p>
            <a:pPr marL="0" lvl="0" indent="0">
              <a:spcBef>
                <a:spcPct val="0"/>
              </a:spcBef>
              <a:buClrTx/>
              <a:buSzTx/>
              <a:buNone/>
              <a:defRPr/>
            </a:pPr>
            <a:endParaRPr lang="bg-BG" sz="1200" kern="1200" dirty="0" smtClean="0">
              <a:solidFill>
                <a:srgbClr val="FFFFFF"/>
              </a:solidFill>
              <a:effectLst/>
              <a:latin typeface="Arial" charset="0"/>
            </a:endParaRPr>
          </a:p>
          <a:p>
            <a:pPr marL="0" lvl="0" indent="0">
              <a:spcBef>
                <a:spcPct val="0"/>
              </a:spcBef>
              <a:buClrTx/>
              <a:buSzTx/>
              <a:buNone/>
              <a:defRPr/>
            </a:pPr>
            <a:endParaRPr lang="bg-BG" sz="1200" kern="1200" dirty="0" smtClean="0">
              <a:solidFill>
                <a:srgbClr val="FFFFFF"/>
              </a:solidFill>
              <a:effectLst/>
              <a:latin typeface="Arial" charset="0"/>
              <a:cs typeface="Arial" pitchFamily="34" charset="0"/>
            </a:endParaRPr>
          </a:p>
          <a:p>
            <a:pPr marL="0" lvl="0" indent="0">
              <a:spcBef>
                <a:spcPct val="0"/>
              </a:spcBef>
              <a:buClrTx/>
              <a:buSzTx/>
              <a:buNone/>
              <a:defRPr/>
            </a:pPr>
            <a:endParaRPr lang="en-US" sz="1200" dirty="0">
              <a:latin typeface="Arial" panose="020B0604020202020204"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17</a:t>
            </a:fld>
            <a:endParaRPr lang="tr-TR"/>
          </a:p>
        </p:txBody>
      </p:sp>
    </p:spTree>
    <p:extLst>
      <p:ext uri="{BB962C8B-B14F-4D97-AF65-F5344CB8AC3E}">
        <p14:creationId xmlns:p14="http://schemas.microsoft.com/office/powerpoint/2010/main" val="2917737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bg-BG"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bg-BG" sz="1200" kern="0" dirty="0" smtClean="0">
                <a:latin typeface="Arial" pitchFamily="34" charset="0"/>
                <a:cs typeface="Arial" pitchFamily="34" charset="0"/>
              </a:rPr>
              <a:t>The statistically significant result does not provide information about the strength of the score or its size. Therefore, besides the statistical significance, it is important to know the </a:t>
            </a:r>
            <a:r>
              <a:rPr lang="bg-BG" sz="1200" b="1" kern="0" dirty="0" smtClean="0">
                <a:latin typeface="Arial" pitchFamily="34" charset="0"/>
                <a:cs typeface="Arial" pitchFamily="34" charset="0"/>
              </a:rPr>
              <a:t>magnitude of the effect</a:t>
            </a:r>
            <a:r>
              <a:rPr lang="bg-BG" sz="1200" kern="0" dirty="0" smtClean="0">
                <a:latin typeface="Arial" pitchFamily="34" charset="0"/>
                <a:cs typeface="Arial" pitchFamily="34" charset="0"/>
              </a:rPr>
              <a:t>. Since in this case both samples are nominal, it is measured by the correlation coefficient. In this case, it is r = -0,205, which means there are slight differences for both gender on the studied problem. The statistically significant result with a small effect size means that there is some difference or link, but it is probably so small that it may be practically not important.</a:t>
            </a:r>
          </a:p>
          <a:p>
            <a:endParaRPr lang="bg-BG"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080108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bg-BG" sz="1200" dirty="0" smtClean="0">
                <a:latin typeface="Arial" pitchFamily="34" charset="0"/>
                <a:cs typeface="Arial" pitchFamily="34" charset="0"/>
              </a:rPr>
              <a:t>1.Every person perceives and experiences his/her gender identity differently. However, the presented study is an attempt to study the collective response of men and women who have chosen the maritime profession.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bg-BG" sz="1200" dirty="0" smtClean="0">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bg-BG" sz="1200" dirty="0" smtClean="0">
                <a:latin typeface="Arial" pitchFamily="34" charset="0"/>
                <a:cs typeface="Arial" pitchFamily="34" charset="0"/>
              </a:rPr>
              <a:t>1.1. Without any doubt, training and education for practicing seafaring professions has a significant impact on the formation and development of the gender roles of students who will work on a ship. If the trainers are prepared and have the necessary knowledge, they can reduce the gender differences of the ship.</a:t>
            </a:r>
          </a:p>
          <a:p>
            <a:pPr marL="0" marR="0" indent="0" algn="l" defTabSz="914400" rtl="0" eaLnBrk="0" fontAlgn="base" latinLnBrk="0" hangingPunct="0">
              <a:lnSpc>
                <a:spcPct val="100000"/>
              </a:lnSpc>
              <a:spcBef>
                <a:spcPct val="30000"/>
              </a:spcBef>
              <a:spcAft>
                <a:spcPct val="0"/>
              </a:spcAft>
              <a:buClrTx/>
              <a:buSzTx/>
              <a:buFontTx/>
              <a:buNone/>
              <a:tabLst/>
              <a:defRPr/>
            </a:pPr>
            <a:endParaRPr lang="bg-BG" sz="1200" dirty="0" smtClean="0">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bg-BG" sz="1200" dirty="0" smtClean="0">
                <a:latin typeface="Arial" pitchFamily="34" charset="0"/>
                <a:cs typeface="Arial" pitchFamily="34" charset="0"/>
              </a:rPr>
              <a:t>2.1</a:t>
            </a:r>
            <a:r>
              <a:rPr lang="bg-BG" sz="1200" baseline="0" dirty="0" smtClean="0">
                <a:latin typeface="Arial" pitchFamily="34" charset="0"/>
                <a:cs typeface="Arial" pitchFamily="34" charset="0"/>
              </a:rPr>
              <a:t>.</a:t>
            </a:r>
            <a:r>
              <a:rPr lang="bg-BG" sz="1200" dirty="0" smtClean="0">
                <a:latin typeface="Arial" pitchFamily="34" charset="0"/>
                <a:cs typeface="Arial" pitchFamily="34" charset="0"/>
              </a:rPr>
              <a:t>To make students aware of prejudicial attitudes, it is not enough to explain just how important it is or to present the topic in the enough satisfactory and well structured way. Methods such as dialogue, critical debates, role games where students are challenged in decision-making procesess of a kind, questions, observations, case studies and simulation games, i.e. activities that will rethink ideas, beliefs and values, adopted passively and unconsciously.</a:t>
            </a:r>
          </a:p>
          <a:p>
            <a:endParaRPr lang="bg-BG"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bg-BG" sz="1200" dirty="0" smtClean="0">
              <a:latin typeface="Arial" pitchFamily="34" charset="0"/>
              <a:cs typeface="Arial" pitchFamily="34" charset="0"/>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20</a:t>
            </a:fld>
            <a:endParaRPr lang="tr-TR"/>
          </a:p>
        </p:txBody>
      </p:sp>
    </p:spTree>
    <p:extLst>
      <p:ext uri="{BB962C8B-B14F-4D97-AF65-F5344CB8AC3E}">
        <p14:creationId xmlns:p14="http://schemas.microsoft.com/office/powerpoint/2010/main" val="23813118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673733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23</a:t>
            </a:fld>
            <a:endParaRPr lang="tr-TR"/>
          </a:p>
        </p:txBody>
      </p:sp>
    </p:spTree>
    <p:extLst>
      <p:ext uri="{BB962C8B-B14F-4D97-AF65-F5344CB8AC3E}">
        <p14:creationId xmlns:p14="http://schemas.microsoft.com/office/powerpoint/2010/main" val="1892183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09931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464664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25</a:t>
            </a:fld>
            <a:endParaRPr lang="tr-TR"/>
          </a:p>
        </p:txBody>
      </p:sp>
    </p:spTree>
    <p:extLst>
      <p:ext uri="{BB962C8B-B14F-4D97-AF65-F5344CB8AC3E}">
        <p14:creationId xmlns:p14="http://schemas.microsoft.com/office/powerpoint/2010/main" val="19759171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26</a:t>
            </a:fld>
            <a:endParaRPr lang="tr-TR"/>
          </a:p>
        </p:txBody>
      </p:sp>
    </p:spTree>
    <p:extLst>
      <p:ext uri="{BB962C8B-B14F-4D97-AF65-F5344CB8AC3E}">
        <p14:creationId xmlns:p14="http://schemas.microsoft.com/office/powerpoint/2010/main" val="15132816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27</a:t>
            </a:fld>
            <a:endParaRPr lang="tr-TR"/>
          </a:p>
        </p:txBody>
      </p:sp>
    </p:spTree>
    <p:extLst>
      <p:ext uri="{BB962C8B-B14F-4D97-AF65-F5344CB8AC3E}">
        <p14:creationId xmlns:p14="http://schemas.microsoft.com/office/powerpoint/2010/main" val="3855386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28</a:t>
            </a:fld>
            <a:endParaRPr lang="tr-TR"/>
          </a:p>
        </p:txBody>
      </p:sp>
    </p:spTree>
    <p:extLst>
      <p:ext uri="{BB962C8B-B14F-4D97-AF65-F5344CB8AC3E}">
        <p14:creationId xmlns:p14="http://schemas.microsoft.com/office/powerpoint/2010/main" val="1827366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29</a:t>
            </a:fld>
            <a:endParaRPr lang="tr-TR"/>
          </a:p>
        </p:txBody>
      </p:sp>
    </p:spTree>
    <p:extLst>
      <p:ext uri="{BB962C8B-B14F-4D97-AF65-F5344CB8AC3E}">
        <p14:creationId xmlns:p14="http://schemas.microsoft.com/office/powerpoint/2010/main" val="14337202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170576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4022609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636034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F69A7-BB6B-4972-A66D-B37668A31147}" type="slidenum">
              <a:rPr kumimoji="0" lang="tr-TR"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tr-TR"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165649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eaLnBrk="1" hangingPunct="1">
              <a:buClrTx/>
            </a:pPr>
            <a:r>
              <a:rPr lang="bg-BG" sz="1200" dirty="0" smtClean="0">
                <a:latin typeface="Arial" panose="020B0604020202020204" pitchFamily="34" charset="0"/>
                <a:cs typeface="Arial" panose="020B0604020202020204" pitchFamily="34" charset="0"/>
              </a:rPr>
              <a:t>The researchers define the leadership from their own perspective and their particular aspects, applying them on their concrete work and interests. </a:t>
            </a:r>
          </a:p>
          <a:p>
            <a:pPr algn="just" eaLnBrk="1" hangingPunct="1">
              <a:buClrTx/>
            </a:pPr>
            <a:r>
              <a:rPr lang="bg-BG" sz="1200" dirty="0" smtClean="0">
                <a:latin typeface="Arial" panose="020B0604020202020204" pitchFamily="34" charset="0"/>
                <a:cs typeface="Arial" panose="020B0604020202020204" pitchFamily="34" charset="0"/>
              </a:rPr>
              <a:t>The most common assumption defines the </a:t>
            </a:r>
            <a:r>
              <a:rPr lang="bg-BG" sz="1200" b="1" dirty="0" smtClean="0">
                <a:latin typeface="Arial" panose="020B0604020202020204" pitchFamily="34" charset="0"/>
                <a:cs typeface="Arial" panose="020B0604020202020204" pitchFamily="34" charset="0"/>
              </a:rPr>
              <a:t>leadership as a process of</a:t>
            </a:r>
            <a:r>
              <a:rPr lang="bg-BG" sz="1200" dirty="0" smtClean="0">
                <a:latin typeface="Arial" panose="020B0604020202020204" pitchFamily="34" charset="0"/>
                <a:cs typeface="Arial" panose="020B0604020202020204" pitchFamily="34" charset="0"/>
              </a:rPr>
              <a:t> </a:t>
            </a:r>
            <a:r>
              <a:rPr lang="bg-BG" sz="1200" b="1" dirty="0" smtClean="0">
                <a:latin typeface="Arial" panose="020B0604020202020204" pitchFamily="34" charset="0"/>
                <a:cs typeface="Arial" panose="020B0604020202020204" pitchFamily="34" charset="0"/>
              </a:rPr>
              <a:t>influencing</a:t>
            </a:r>
            <a:r>
              <a:rPr lang="bg-BG" sz="1200" dirty="0" smtClean="0">
                <a:latin typeface="Arial" panose="020B0604020202020204" pitchFamily="34" charset="0"/>
                <a:cs typeface="Arial" panose="020B0604020202020204" pitchFamily="34" charset="0"/>
              </a:rPr>
              <a:t> for achieving particular goals and missions.</a:t>
            </a:r>
          </a:p>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6</a:t>
            </a:fld>
            <a:endParaRPr lang="tr-TR"/>
          </a:p>
        </p:txBody>
      </p:sp>
    </p:spTree>
    <p:extLst>
      <p:ext uri="{BB962C8B-B14F-4D97-AF65-F5344CB8AC3E}">
        <p14:creationId xmlns:p14="http://schemas.microsoft.com/office/powerpoint/2010/main" val="2905069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Arial" panose="020B0604020202020204" pitchFamily="34" charset="0"/>
                <a:cs typeface="Arial" panose="020B0604020202020204" pitchFamily="34" charset="0"/>
              </a:rPr>
              <a:t>Leaders need not only to have a certain attitude and a source of authority, but also to have a wide range of abilities and approaches to </a:t>
            </a:r>
            <a:r>
              <a:rPr lang="bg-BG" sz="1200" dirty="0" smtClean="0">
                <a:latin typeface="Arial" panose="020B0604020202020204" pitchFamily="34" charset="0"/>
                <a:cs typeface="Arial" panose="020B0604020202020204" pitchFamily="34" charset="0"/>
              </a:rPr>
              <a:t>use</a:t>
            </a:r>
            <a:r>
              <a:rPr lang="en-US" sz="1200" dirty="0" smtClean="0">
                <a:latin typeface="Arial" panose="020B0604020202020204" pitchFamily="34" charset="0"/>
                <a:cs typeface="Arial" panose="020B0604020202020204" pitchFamily="34" charset="0"/>
              </a:rPr>
              <a:t> in the different situations they face. The most common </a:t>
            </a:r>
            <a:r>
              <a:rPr lang="bg-BG" sz="1200" dirty="0" smtClean="0">
                <a:latin typeface="Arial" panose="020B0604020202020204" pitchFamily="34" charset="0"/>
                <a:cs typeface="Arial" panose="020B0604020202020204" pitchFamily="34" charset="0"/>
              </a:rPr>
              <a:t>qualities</a:t>
            </a:r>
            <a:r>
              <a:rPr lang="en-US" sz="1200" dirty="0" smtClean="0">
                <a:latin typeface="Arial" panose="020B0604020202020204" pitchFamily="34" charset="0"/>
                <a:cs typeface="Arial" panose="020B0604020202020204" pitchFamily="34" charset="0"/>
              </a:rPr>
              <a:t> of the leader relate to his/her characteristics, such as personality, motives, values, skills</a:t>
            </a:r>
            <a:r>
              <a:rPr lang="tr-TR" sz="1200" dirty="0" smtClean="0">
                <a:latin typeface="Arial" panose="020B0604020202020204" pitchFamily="34" charset="0"/>
                <a:cs typeface="Arial" panose="020B0604020202020204" pitchFamily="34" charset="0"/>
              </a:rPr>
              <a:t>.</a:t>
            </a:r>
            <a:br>
              <a:rPr lang="tr-TR" sz="1200" dirty="0" smtClean="0">
                <a:latin typeface="Arial" panose="020B0604020202020204" pitchFamily="34" charset="0"/>
                <a:cs typeface="Arial" panose="020B0604020202020204" pitchFamily="34" charset="0"/>
              </a:rPr>
            </a:br>
            <a:endParaRPr lang="bg-BG" sz="1200" dirty="0" smtClean="0">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latin typeface="Arial" panose="020B0604020202020204" pitchFamily="34" charset="0"/>
                <a:cs typeface="Arial" panose="020B0604020202020204" pitchFamily="34" charset="0"/>
              </a:rPr>
              <a:t>There is no evidence of universal leadership, but rather the possession of one or other of the leadership </a:t>
            </a:r>
            <a:r>
              <a:rPr lang="bg-BG" sz="1200" dirty="0" smtClean="0">
                <a:latin typeface="Arial" panose="020B0604020202020204" pitchFamily="34" charset="0"/>
                <a:cs typeface="Arial" panose="020B0604020202020204" pitchFamily="34" charset="0"/>
              </a:rPr>
              <a:t>qualites </a:t>
            </a:r>
            <a:r>
              <a:rPr lang="en-US" sz="1200" dirty="0" smtClean="0">
                <a:latin typeface="Arial" panose="020B0604020202020204" pitchFamily="34" charset="0"/>
                <a:cs typeface="Arial" panose="020B0604020202020204" pitchFamily="34" charset="0"/>
              </a:rPr>
              <a:t>increases the likelihood that the leader will be effective, but they do not guarantee effectiveness.</a:t>
            </a:r>
            <a:r>
              <a:rPr lang="bg-BG" sz="1200" dirty="0" smtClean="0">
                <a:latin typeface="Arial" panose="020B0604020202020204" pitchFamily="34" charset="0"/>
                <a:cs typeface="Arial" panose="020B0604020202020204" pitchFamily="34" charset="0"/>
              </a:rPr>
              <a:t> One of the basic leadership skills refers to coping with differencies and diversities, the so called </a:t>
            </a:r>
            <a:r>
              <a:rPr lang="bg-BG" sz="1200" b="1" dirty="0" smtClean="0">
                <a:latin typeface="Arial" panose="020B0604020202020204" pitchFamily="34" charset="0"/>
                <a:cs typeface="Arial" panose="020B0604020202020204" pitchFamily="34" charset="0"/>
              </a:rPr>
              <a:t>diversity management skills</a:t>
            </a:r>
            <a:r>
              <a:rPr lang="bg-BG" sz="1200" dirty="0" smtClean="0">
                <a:latin typeface="Arial" panose="020B0604020202020204" pitchFamily="34" charset="0"/>
                <a:cs typeface="Arial" panose="020B0604020202020204" pitchFamily="34" charset="0"/>
              </a:rPr>
              <a:t>.</a:t>
            </a:r>
            <a:endParaRPr lang="en-US" sz="1200" dirty="0" smtClean="0">
              <a:latin typeface="Arial" panose="020B0604020202020204" pitchFamily="34" charset="0"/>
              <a:cs typeface="Arial" panose="020B0604020202020204" pitchFamily="34" charset="0"/>
            </a:endParaRPr>
          </a:p>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7</a:t>
            </a:fld>
            <a:endParaRPr lang="tr-TR">
              <a:solidFill>
                <a:srgbClr val="000000"/>
              </a:solidFill>
            </a:endParaRPr>
          </a:p>
        </p:txBody>
      </p:sp>
    </p:spTree>
    <p:extLst>
      <p:ext uri="{BB962C8B-B14F-4D97-AF65-F5344CB8AC3E}">
        <p14:creationId xmlns:p14="http://schemas.microsoft.com/office/powerpoint/2010/main" val="1889433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Arial" panose="020B0604020202020204" pitchFamily="34" charset="0"/>
                <a:cs typeface="Arial" panose="020B0604020202020204" pitchFamily="34" charset="0"/>
              </a:rPr>
              <a:t>Good leaders often instinctively switch from style to style depending on the people who </a:t>
            </a:r>
            <a:r>
              <a:rPr lang="bg-BG" sz="1200" dirty="0" smtClean="0">
                <a:latin typeface="Arial" panose="020B0604020202020204" pitchFamily="34" charset="0"/>
                <a:cs typeface="Arial" panose="020B0604020202020204" pitchFamily="34" charset="0"/>
              </a:rPr>
              <a:t>they </a:t>
            </a:r>
            <a:r>
              <a:rPr lang="en-US" sz="1200" dirty="0" smtClean="0">
                <a:latin typeface="Arial" panose="020B0604020202020204" pitchFamily="34" charset="0"/>
                <a:cs typeface="Arial" panose="020B0604020202020204" pitchFamily="34" charset="0"/>
              </a:rPr>
              <a:t>manage and the work </a:t>
            </a:r>
            <a:r>
              <a:rPr lang="bg-BG" sz="1200" dirty="0" smtClean="0">
                <a:latin typeface="Arial" panose="020B0604020202020204" pitchFamily="34" charset="0"/>
                <a:cs typeface="Arial" panose="020B0604020202020204" pitchFamily="34" charset="0"/>
              </a:rPr>
              <a:t>to </a:t>
            </a:r>
            <a:r>
              <a:rPr lang="en-US" sz="1200" dirty="0" smtClean="0">
                <a:latin typeface="Arial" panose="020B0604020202020204" pitchFamily="34" charset="0"/>
                <a:cs typeface="Arial" panose="020B0604020202020204" pitchFamily="34" charset="0"/>
              </a:rPr>
              <a:t>be</a:t>
            </a:r>
            <a:r>
              <a:rPr lang="bg-BG" sz="120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done</a:t>
            </a:r>
            <a:r>
              <a:rPr lang="bg-BG" sz="1200" dirty="0" smtClean="0">
                <a:latin typeface="Arial" panose="020B0604020202020204" pitchFamily="34" charset="0"/>
                <a:cs typeface="Arial" panose="020B0604020202020204" pitchFamily="34" charset="0"/>
              </a:rPr>
              <a:t>.</a:t>
            </a:r>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r>
              <a:rPr lang="bg-BG" sz="1200" dirty="0" smtClean="0">
                <a:latin typeface="Arial" panose="020B0604020202020204" pitchFamily="34" charset="0"/>
                <a:cs typeface="Arial" panose="020B0604020202020204" pitchFamily="34" charset="0"/>
              </a:rPr>
              <a:t>Differences onboard based on different cultures, religions, languages, assumptions, stereotypes, age and gender.</a:t>
            </a: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8</a:t>
            </a:fld>
            <a:endParaRPr lang="tr-TR"/>
          </a:p>
        </p:txBody>
      </p:sp>
    </p:spTree>
    <p:extLst>
      <p:ext uri="{BB962C8B-B14F-4D97-AF65-F5344CB8AC3E}">
        <p14:creationId xmlns:p14="http://schemas.microsoft.com/office/powerpoint/2010/main" val="278928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sz="1200" kern="1200" dirty="0" smtClean="0">
                <a:solidFill>
                  <a:schemeClr val="tx1"/>
                </a:solidFill>
                <a:latin typeface="Arial" charset="0"/>
                <a:ea typeface="+mn-ea"/>
                <a:cs typeface="+mn-cs"/>
              </a:rPr>
              <a:t>•</a:t>
            </a:r>
            <a:r>
              <a:rPr lang="en-US" sz="1200" kern="1200" baseline="0" dirty="0" smtClean="0">
                <a:solidFill>
                  <a:schemeClr val="tx1"/>
                </a:solidFill>
                <a:latin typeface="Arial" charset="0"/>
                <a:ea typeface="+mn-ea"/>
                <a:cs typeface="+mn-cs"/>
              </a:rPr>
              <a:t> </a:t>
            </a:r>
            <a:r>
              <a:rPr lang="bg-BG" sz="1200" dirty="0" smtClean="0">
                <a:latin typeface="Arial" panose="020B0604020202020204" pitchFamily="34" charset="0"/>
                <a:cs typeface="Arial" panose="020B0604020202020204" pitchFamily="34" charset="0"/>
              </a:rPr>
              <a:t>The following described four levels of cultural self</a:t>
            </a:r>
            <a:r>
              <a:rPr lang="en-US" sz="1200" dirty="0" smtClean="0">
                <a:latin typeface="Arial" panose="020B0604020202020204" pitchFamily="34" charset="0"/>
                <a:cs typeface="Arial" panose="020B0604020202020204" pitchFamily="34" charset="0"/>
              </a:rPr>
              <a:t> </a:t>
            </a:r>
            <a:r>
              <a:rPr lang="bg-BG" sz="1200" dirty="0" smtClean="0">
                <a:latin typeface="Arial" panose="020B0604020202020204" pitchFamily="34" charset="0"/>
                <a:cs typeface="Arial" panose="020B0604020202020204" pitchFamily="34" charset="0"/>
              </a:rPr>
              <a:t>-awareness, each of them determined by the way people perceive cultural differences, may be implemented in regard to the social and practical specifics. Before developing certain models for attracting and/or encouraging crew members from different origin to fully integrate in the maritime profession it is necessary to outline where the problems and obstacles are.</a:t>
            </a:r>
            <a:endParaRPr lang="en-US" sz="1200" dirty="0" smtClean="0">
              <a:latin typeface="Arial" panose="020B0604020202020204" pitchFamily="34" charset="0"/>
              <a:cs typeface="Arial" panose="020B0604020202020204" pitchFamily="34" charset="0"/>
            </a:endParaRPr>
          </a:p>
          <a:p>
            <a:pPr marL="171450" indent="-171450">
              <a:buFontTx/>
              <a:buChar char="-"/>
            </a:pPr>
            <a:r>
              <a:rPr lang="bg-BG" sz="1200" b="1" dirty="0" smtClean="0">
                <a:latin typeface="Arial" panose="020B0604020202020204" pitchFamily="34" charset="0"/>
                <a:cs typeface="Arial" panose="020B0604020202020204" pitchFamily="34" charset="0"/>
              </a:rPr>
              <a:t>First level </a:t>
            </a:r>
            <a:r>
              <a:rPr lang="en-US" sz="1200" b="1" dirty="0" smtClean="0">
                <a:latin typeface="Arial" panose="020B0604020202020204" pitchFamily="34" charset="0"/>
                <a:cs typeface="Arial" panose="020B0604020202020204" pitchFamily="34" charset="0"/>
              </a:rPr>
              <a:t> -  </a:t>
            </a:r>
            <a:r>
              <a:rPr lang="en-US" sz="1200" b="0" dirty="0" smtClean="0">
                <a:latin typeface="Arial" panose="020B0604020202020204" pitchFamily="34" charset="0"/>
                <a:cs typeface="Arial" panose="020B0604020202020204" pitchFamily="34" charset="0"/>
              </a:rPr>
              <a:t>At this level, cultural differences are completely ignored. It is called a "parochial stage";</a:t>
            </a:r>
          </a:p>
          <a:p>
            <a:pPr marL="171450" indent="-171450">
              <a:buFontTx/>
              <a:buChar char="-"/>
            </a:pPr>
            <a:r>
              <a:rPr lang="bg-BG" sz="1200" b="1" dirty="0" smtClean="0">
                <a:latin typeface="Arial" panose="020B0604020202020204" pitchFamily="34" charset="0"/>
                <a:cs typeface="Arial" panose="020B0604020202020204" pitchFamily="34" charset="0"/>
              </a:rPr>
              <a:t>Second level </a:t>
            </a:r>
            <a:r>
              <a:rPr lang="en-US" sz="1200" b="1" dirty="0" smtClean="0">
                <a:latin typeface="Arial" panose="020B0604020202020204" pitchFamily="34" charset="0"/>
                <a:cs typeface="Arial" panose="020B0604020202020204" pitchFamily="34" charset="0"/>
              </a:rPr>
              <a:t>- </a:t>
            </a:r>
            <a:r>
              <a:rPr lang="bg-BG" sz="1200" dirty="0" smtClean="0">
                <a:latin typeface="Arial" panose="020B0604020202020204" pitchFamily="34" charset="0"/>
                <a:cs typeface="Arial" panose="020B0604020202020204" pitchFamily="34" charset="0"/>
              </a:rPr>
              <a:t>At this level there is a sufficient degree of awareness of cultural differences, but it is definitely our way of doing things to be better. Cultural differences are perceived as a source of problems, and people tend to disparage their meaning or completely ignore them. This level is defined as an "ethnocentric stage";</a:t>
            </a:r>
            <a:endParaRPr lang="en-US" sz="1200" dirty="0" smtClean="0">
              <a:latin typeface="Arial" panose="020B0604020202020204" pitchFamily="34" charset="0"/>
              <a:cs typeface="Arial" panose="020B0604020202020204" pitchFamily="34" charset="0"/>
            </a:endParaRPr>
          </a:p>
          <a:p>
            <a:pPr marL="171450" indent="-171450">
              <a:buFontTx/>
              <a:buChar char="-"/>
            </a:pPr>
            <a:r>
              <a:rPr lang="bg-BG" sz="1200" b="1" kern="1200" dirty="0" smtClean="0">
                <a:latin typeface="Arial" charset="0"/>
              </a:rPr>
              <a:t>Third level</a:t>
            </a:r>
            <a:r>
              <a:rPr lang="bg-BG" sz="1200" kern="1200" dirty="0" smtClean="0">
                <a:latin typeface="Arial" charset="0"/>
              </a:rPr>
              <a:t> </a:t>
            </a:r>
            <a:r>
              <a:rPr lang="en-US" sz="1200" kern="1200" dirty="0" smtClean="0">
                <a:latin typeface="Arial" charset="0"/>
              </a:rPr>
              <a:t>- </a:t>
            </a:r>
            <a:r>
              <a:rPr lang="bg-BG" sz="1200" kern="1200" dirty="0" smtClean="0">
                <a:latin typeface="Arial" charset="0"/>
              </a:rPr>
              <a:t>At this level knowledge of other ways is actively exploited. By knowing his or her other ways, the individual chooses which cultural model to apply to act more efficiently. There is an awareness that cultural differences can lead both to problems and to bring benefits. Cultural diversity is actively used as a source of behavioral alternatives. The level is called a "synergistic stage";</a:t>
            </a:r>
            <a:endParaRPr lang="en-US" sz="1200" kern="1200" dirty="0" smtClean="0">
              <a:latin typeface="Arial" charset="0"/>
            </a:endParaRPr>
          </a:p>
          <a:p>
            <a:pPr marL="171450" indent="-171450">
              <a:buFontTx/>
              <a:buChar char="-"/>
            </a:pPr>
            <a:r>
              <a:rPr lang="bg-BG" sz="1200" b="1" kern="1200" dirty="0" smtClean="0">
                <a:latin typeface="Arial" charset="0"/>
              </a:rPr>
              <a:t>Fourth level</a:t>
            </a:r>
            <a:r>
              <a:rPr lang="bg-BG" sz="1200" kern="1200" dirty="0" smtClean="0">
                <a:latin typeface="Arial" charset="0"/>
              </a:rPr>
              <a:t> </a:t>
            </a:r>
            <a:r>
              <a:rPr lang="en-US" sz="1200" kern="1200" dirty="0" smtClean="0">
                <a:latin typeface="Arial" charset="0"/>
              </a:rPr>
              <a:t>- </a:t>
            </a:r>
            <a:r>
              <a:rPr lang="bg-BG" sz="1200" kern="1200" dirty="0" smtClean="0">
                <a:latin typeface="Arial" charset="0"/>
              </a:rPr>
              <a:t>At this level, synergistic culture is formed as a new culture based on private models, cultural differences are overcome by the formation of new, more perfect knowledge and meanings. The level is called the „participatory third culture stage”.</a:t>
            </a:r>
            <a:br>
              <a:rPr lang="bg-BG" sz="1200" kern="1200" dirty="0" smtClean="0">
                <a:latin typeface="Arial" charset="0"/>
              </a:rPr>
            </a:br>
            <a:r>
              <a:rPr lang="bg-BG" sz="1200" kern="1200" dirty="0" smtClean="0">
                <a:latin typeface="Arial" charset="0"/>
              </a:rPr>
              <a:t/>
            </a:r>
            <a:br>
              <a:rPr lang="bg-BG" sz="1200" kern="1200" dirty="0" smtClean="0">
                <a:latin typeface="Arial" charset="0"/>
              </a:rPr>
            </a:br>
            <a:r>
              <a:rPr lang="bg-BG" sz="1200" dirty="0" smtClean="0">
                <a:latin typeface="Arial" panose="020B0604020202020204" pitchFamily="34" charset="0"/>
                <a:cs typeface="Arial" panose="020B0604020202020204" pitchFamily="34" charset="0"/>
              </a:rPr>
              <a:t/>
            </a:r>
            <a:br>
              <a:rPr lang="bg-BG" sz="1200" dirty="0" smtClean="0">
                <a:latin typeface="Arial" panose="020B0604020202020204" pitchFamily="34" charset="0"/>
                <a:cs typeface="Arial" panose="020B0604020202020204" pitchFamily="34" charset="0"/>
              </a:rPr>
            </a:br>
            <a:r>
              <a:rPr lang="bg-BG" sz="1200" dirty="0" smtClean="0">
                <a:latin typeface="Arial" panose="020B0604020202020204" pitchFamily="34" charset="0"/>
                <a:cs typeface="Arial" panose="020B0604020202020204" pitchFamily="34" charset="0"/>
              </a:rPr>
              <a:t/>
            </a:r>
            <a:br>
              <a:rPr lang="bg-BG" sz="1200" dirty="0" smtClean="0">
                <a:latin typeface="Arial" panose="020B0604020202020204" pitchFamily="34" charset="0"/>
                <a:cs typeface="Arial" panose="020B0604020202020204" pitchFamily="34" charset="0"/>
              </a:rPr>
            </a:br>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9</a:t>
            </a:fld>
            <a:endParaRPr lang="tr-TR"/>
          </a:p>
        </p:txBody>
      </p:sp>
    </p:spTree>
    <p:extLst>
      <p:ext uri="{BB962C8B-B14F-4D97-AF65-F5344CB8AC3E}">
        <p14:creationId xmlns:p14="http://schemas.microsoft.com/office/powerpoint/2010/main" val="1176334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bg-BG" sz="1200" kern="1200" dirty="0" smtClean="0">
                <a:solidFill>
                  <a:schemeClr val="tx1"/>
                </a:solidFill>
                <a:latin typeface="Arial" charset="0"/>
                <a:ea typeface="+mn-ea"/>
                <a:cs typeface="+mn-cs"/>
              </a:rPr>
              <a:t>For example, if in a European cultural model to look at a person in a </a:t>
            </a:r>
            <a:r>
              <a:rPr lang="bg-BG" sz="1200" kern="1200" dirty="0" err="1" smtClean="0">
                <a:solidFill>
                  <a:schemeClr val="tx1"/>
                </a:solidFill>
                <a:latin typeface="Arial" charset="0"/>
                <a:ea typeface="+mn-ea"/>
                <a:cs typeface="+mn-cs"/>
              </a:rPr>
              <a:t>person's</a:t>
            </a:r>
            <a:r>
              <a:rPr lang="bg-BG" sz="1200" kern="1200" dirty="0" smtClean="0">
                <a:solidFill>
                  <a:schemeClr val="tx1"/>
                </a:solidFill>
                <a:latin typeface="Arial" charset="0"/>
                <a:ea typeface="+mn-ea"/>
                <a:cs typeface="+mn-cs"/>
              </a:rPr>
              <a:t> conversation is a sign of respect and respect, in Japanese culture this is a serious insult. Another behavioral model often interpreted in different ways is the friendly gestures of shoulder patting, hugging and even kissing in Southern Europe. It should be noted that such behavior will greatly stress the representatives of the Asian nations.</a:t>
            </a:r>
          </a:p>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10</a:t>
            </a:fld>
            <a:endParaRPr lang="tr-TR"/>
          </a:p>
        </p:txBody>
      </p:sp>
    </p:spTree>
    <p:extLst>
      <p:ext uri="{BB962C8B-B14F-4D97-AF65-F5344CB8AC3E}">
        <p14:creationId xmlns:p14="http://schemas.microsoft.com/office/powerpoint/2010/main" val="3998969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sz="1200" dirty="0" smtClean="0">
                <a:effectLst/>
                <a:latin typeface="Arial" panose="020B0604020202020204" pitchFamily="34" charset="0"/>
                <a:ea typeface="Calibri" pitchFamily="34" charset="0"/>
                <a:cs typeface="Arial" panose="020B0604020202020204" pitchFamily="34" charset="0"/>
              </a:rPr>
              <a:t>Cultural self-awareness is the basis of communication and is often associated with the ability to "stand aside" and to get to know our values, beliefs and perceptions. </a:t>
            </a:r>
            <a:endParaRPr lang="en-US" sz="1200" dirty="0" smtClean="0">
              <a:effectLst/>
              <a:latin typeface="Arial" panose="020B0604020202020204" pitchFamily="34" charset="0"/>
              <a:ea typeface="Calibri" pitchFamily="34" charset="0"/>
              <a:cs typeface="Arial" panose="020B0604020202020204" pitchFamily="34" charset="0"/>
            </a:endParaRPr>
          </a:p>
          <a:p>
            <a:endParaRPr lang="en-US" sz="1200" dirty="0" smtClean="0">
              <a:effectLst/>
              <a:latin typeface="Arial" panose="020B0604020202020204" pitchFamily="34" charset="0"/>
              <a:cs typeface="Arial" panose="020B0604020202020204" pitchFamily="34" charset="0"/>
            </a:endParaRPr>
          </a:p>
          <a:p>
            <a:r>
              <a:rPr kumimoji="0" lang="bg-BG"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t>Cultural self-awareness is of key importance when dealing with representatives of other cultures. People perceive things, interpret them and evaluate them in a specific and different way. Very often there are </a:t>
            </a:r>
            <a:br>
              <a:rPr kumimoji="0" lang="bg-BG"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br>
            <a:r>
              <a:rPr kumimoji="0" lang="bg-BG"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t>different interpretations of the same symbols or types of behavior between different cultures.</a:t>
            </a:r>
            <a:r>
              <a:rPr kumimoji="0" lang="en-US"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t> </a:t>
            </a:r>
            <a:r>
              <a:rPr kumimoji="0" lang="bg-BG"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t>Incomprehension arises when it is important to give meaning to a foreign reality. Incorrect interpretation often occurs when we are </a:t>
            </a:r>
            <a:br>
              <a:rPr kumimoji="0" lang="bg-BG"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br>
            <a:r>
              <a:rPr kumimoji="0" lang="bg-BG" sz="1200" b="0" i="0" u="none" strike="noStrike" cap="none" normalizeH="0" baseline="0" dirty="0" smtClean="0">
                <a:ln>
                  <a:noFill/>
                </a:ln>
                <a:solidFill>
                  <a:schemeClr val="tx1"/>
                </a:solidFill>
                <a:effectLst/>
                <a:latin typeface="Arial" panose="020B0604020202020204" pitchFamily="34" charset="0"/>
                <a:ea typeface="Calibri" pitchFamily="34" charset="0"/>
                <a:cs typeface="Arial" panose="020B0604020202020204" pitchFamily="34" charset="0"/>
              </a:rPr>
              <a:t>not aware of our own behavioral rules and directly design them for the representatives of foreign cultures. </a:t>
            </a:r>
          </a:p>
          <a:p>
            <a:endParaRPr kumimoji="0" lang="bg-BG"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bg-BG" sz="1200" dirty="0" smtClean="0">
                <a:effectLst/>
                <a:latin typeface="Arial" panose="020B0604020202020204" pitchFamily="34" charset="0"/>
                <a:ea typeface="Calibri" pitchFamily="34" charset="0"/>
                <a:cs typeface="Arial" panose="020B0604020202020204" pitchFamily="34" charset="0"/>
              </a:rPr>
              <a:t>Cultural</a:t>
            </a:r>
            <a:r>
              <a:rPr lang="en-US" sz="1200" dirty="0" smtClean="0">
                <a:effectLst/>
                <a:latin typeface="Arial" panose="020B0604020202020204" pitchFamily="34" charset="0"/>
                <a:ea typeface="Calibri" pitchFamily="34" charset="0"/>
                <a:cs typeface="Arial" panose="020B0604020202020204" pitchFamily="34" charset="0"/>
              </a:rPr>
              <a:t> </a:t>
            </a:r>
            <a:r>
              <a:rPr lang="bg-BG" sz="1200" dirty="0" smtClean="0">
                <a:effectLst/>
                <a:latin typeface="Arial" panose="020B0604020202020204" pitchFamily="34" charset="0"/>
                <a:ea typeface="Calibri" pitchFamily="34" charset="0"/>
                <a:cs typeface="Arial" panose="020B0604020202020204" pitchFamily="34" charset="0"/>
              </a:rPr>
              <a:t>self</a:t>
            </a:r>
            <a:r>
              <a:rPr lang="en-US" sz="1200" dirty="0" smtClean="0">
                <a:effectLst/>
                <a:latin typeface="Arial" panose="020B0604020202020204" pitchFamily="34" charset="0"/>
                <a:ea typeface="Calibri" pitchFamily="34" charset="0"/>
                <a:cs typeface="Arial" panose="020B0604020202020204" pitchFamily="34" charset="0"/>
              </a:rPr>
              <a:t> </a:t>
            </a:r>
            <a:r>
              <a:rPr lang="bg-BG" sz="1200" dirty="0" smtClean="0">
                <a:effectLst/>
                <a:latin typeface="Arial" panose="020B0604020202020204" pitchFamily="34" charset="0"/>
                <a:ea typeface="Calibri" pitchFamily="34" charset="0"/>
                <a:cs typeface="Arial" panose="020B0604020202020204" pitchFamily="34" charset="0"/>
              </a:rPr>
              <a:t>-</a:t>
            </a:r>
            <a:r>
              <a:rPr lang="en-US" sz="1200" dirty="0" smtClean="0">
                <a:effectLst/>
                <a:latin typeface="Arial" panose="020B0604020202020204" pitchFamily="34" charset="0"/>
                <a:ea typeface="Calibri" pitchFamily="34" charset="0"/>
                <a:cs typeface="Arial" panose="020B0604020202020204" pitchFamily="34" charset="0"/>
              </a:rPr>
              <a:t> </a:t>
            </a:r>
            <a:r>
              <a:rPr lang="bg-BG" sz="1200" dirty="0" smtClean="0">
                <a:effectLst/>
                <a:latin typeface="Arial" panose="020B0604020202020204" pitchFamily="34" charset="0"/>
                <a:ea typeface="Calibri" pitchFamily="34" charset="0"/>
                <a:cs typeface="Arial" panose="020B0604020202020204" pitchFamily="34" charset="0"/>
              </a:rPr>
              <a:t>awareness</a:t>
            </a:r>
            <a:r>
              <a:rPr lang="en-US" sz="1200" dirty="0" smtClean="0">
                <a:effectLst/>
                <a:latin typeface="Arial" panose="020B0604020202020204" pitchFamily="34" charset="0"/>
                <a:ea typeface="Calibri" pitchFamily="34" charset="0"/>
                <a:cs typeface="Arial" panose="020B0604020202020204" pitchFamily="34" charset="0"/>
              </a:rPr>
              <a:t> </a:t>
            </a:r>
            <a:r>
              <a:rPr lang="bg-BG" sz="1200" dirty="0" smtClean="0">
                <a:effectLst/>
                <a:latin typeface="Arial" panose="020B0604020202020204" pitchFamily="34" charset="0"/>
                <a:ea typeface="Calibri" pitchFamily="34" charset="0"/>
                <a:cs typeface="Arial" panose="020B0604020202020204" pitchFamily="34" charset="0"/>
              </a:rPr>
              <a:t>means assuming both the positive</a:t>
            </a:r>
            <a:r>
              <a:rPr lang="en-US" sz="1200" dirty="0" smtClean="0">
                <a:effectLst/>
                <a:latin typeface="Arial" panose="020B0604020202020204" pitchFamily="34" charset="0"/>
                <a:ea typeface="Calibri" pitchFamily="34" charset="0"/>
                <a:cs typeface="Arial" panose="020B0604020202020204" pitchFamily="34" charset="0"/>
              </a:rPr>
              <a:t> </a:t>
            </a:r>
            <a:r>
              <a:rPr lang="bg-BG" sz="1200" dirty="0" smtClean="0">
                <a:effectLst/>
                <a:latin typeface="Arial" panose="020B0604020202020204" pitchFamily="34" charset="0"/>
                <a:ea typeface="Calibri" pitchFamily="34" charset="0"/>
                <a:cs typeface="Arial" panose="020B0604020202020204" pitchFamily="34" charset="0"/>
              </a:rPr>
              <a:t>and the negative aspects of the differences. This means, on one hand, a willingness to overcome different problems,</a:t>
            </a:r>
            <a:r>
              <a:rPr lang="en-US" sz="1200" dirty="0" smtClean="0">
                <a:effectLst/>
                <a:latin typeface="Arial" panose="020B0604020202020204" pitchFamily="34" charset="0"/>
                <a:ea typeface="Calibri" pitchFamily="34" charset="0"/>
                <a:cs typeface="Arial" panose="020B0604020202020204" pitchFamily="34" charset="0"/>
              </a:rPr>
              <a:t> </a:t>
            </a:r>
            <a:r>
              <a:rPr lang="bg-BG" sz="1200" dirty="0" smtClean="0">
                <a:effectLst/>
                <a:latin typeface="Arial" panose="020B0604020202020204" pitchFamily="34" charset="0"/>
                <a:ea typeface="Calibri" pitchFamily="34" charset="0"/>
                <a:cs typeface="Arial" panose="020B0604020202020204" pitchFamily="34" charset="0"/>
              </a:rPr>
              <a:t>but on the other - an opportunity to increase the organization's decisions, generate alternatives</a:t>
            </a:r>
            <a:r>
              <a:rPr lang="en-US" sz="1200" dirty="0" smtClean="0">
                <a:effectLst/>
                <a:latin typeface="Arial" panose="020B0604020202020204" pitchFamily="34" charset="0"/>
                <a:ea typeface="Calibri" pitchFamily="34" charset="0"/>
                <a:cs typeface="Arial" panose="020B0604020202020204" pitchFamily="34" charset="0"/>
              </a:rPr>
              <a:t> a</a:t>
            </a:r>
            <a:r>
              <a:rPr lang="bg-BG" sz="1200" dirty="0" smtClean="0">
                <a:effectLst/>
                <a:latin typeface="Arial" panose="020B0604020202020204" pitchFamily="34" charset="0"/>
                <a:ea typeface="Calibri" pitchFamily="34" charset="0"/>
                <a:cs typeface="Arial" panose="020B0604020202020204" pitchFamily="34" charset="0"/>
              </a:rPr>
              <a:t>nd, ultimately, increase organizational adaptability.</a:t>
            </a:r>
            <a:endParaRPr lang="tr-TR" sz="1200" dirty="0" smtClean="0"/>
          </a:p>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11</a:t>
            </a:fld>
            <a:endParaRPr lang="tr-TR"/>
          </a:p>
        </p:txBody>
      </p:sp>
    </p:spTree>
    <p:extLst>
      <p:ext uri="{BB962C8B-B14F-4D97-AF65-F5344CB8AC3E}">
        <p14:creationId xmlns:p14="http://schemas.microsoft.com/office/powerpoint/2010/main" val="3592722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bg-BG" sz="1200" kern="1200" dirty="0" smtClean="0">
                <a:solidFill>
                  <a:schemeClr val="tx1"/>
                </a:solidFill>
                <a:latin typeface="Arial" charset="0"/>
                <a:ea typeface="+mn-ea"/>
                <a:cs typeface="+mn-cs"/>
              </a:rPr>
              <a:t>When faced with a foreign cultural environment, each person goes through a process of cultural adaptation. This process in the scientific literature is described by the so-called Lysgaards U-curvehypothesis, which tracks the processes of adaptation to a new culture. At a later stage, the model is further developed by Gulahorn and is presented as the W-model of social adaptation (Gullahorn &amp; </a:t>
            </a:r>
            <a:r>
              <a:rPr lang="bg-BG" sz="1200" kern="1200" dirty="0" err="1" smtClean="0">
                <a:solidFill>
                  <a:schemeClr val="tx1"/>
                </a:solidFill>
                <a:latin typeface="Arial" charset="0"/>
                <a:ea typeface="+mn-ea"/>
                <a:cs typeface="+mn-cs"/>
              </a:rPr>
              <a:t>Gullahorn</a:t>
            </a:r>
            <a:r>
              <a:rPr lang="bg-BG" sz="1200" kern="1200" dirty="0" smtClean="0">
                <a:solidFill>
                  <a:schemeClr val="tx1"/>
                </a:solidFill>
                <a:latin typeface="Arial" charset="0"/>
                <a:ea typeface="+mn-ea"/>
                <a:cs typeface="+mn-cs"/>
              </a:rPr>
              <a:t> (1963) W-curvehypothesis). Since the "W" model of social adaptation also looks at the return adaptation processes, it is better for consideration (see Fig.1). It is appropriate to present in general the processes of cultural adaptation in a chronological order:</a:t>
            </a:r>
          </a:p>
          <a:p>
            <a:r>
              <a:rPr lang="bg-BG" sz="1200" kern="1200" dirty="0" smtClean="0">
                <a:solidFill>
                  <a:schemeClr val="tx1"/>
                </a:solidFill>
                <a:latin typeface="Arial" charset="0"/>
                <a:ea typeface="+mn-ea"/>
                <a:cs typeface="+mn-cs"/>
              </a:rPr>
              <a:t>1.</a:t>
            </a:r>
            <a:r>
              <a:rPr lang="en-US" sz="1200" kern="1200" baseline="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Everything is new and interesting. A strong sense of emotional satisfaction is experienced.</a:t>
            </a:r>
          </a:p>
          <a:p>
            <a:r>
              <a:rPr lang="bg-BG" sz="1200" kern="1200" dirty="0" smtClean="0">
                <a:solidFill>
                  <a:schemeClr val="tx1"/>
                </a:solidFill>
                <a:latin typeface="Arial" charset="0"/>
                <a:ea typeface="+mn-ea"/>
                <a:cs typeface="+mn-cs"/>
              </a:rPr>
              <a:t>2.</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Cultural differences are beginning to become visible and irritating. It is possible to fall into frustration. Communication problems begin to emerge.</a:t>
            </a:r>
          </a:p>
          <a:p>
            <a:r>
              <a:rPr lang="bg-BG" sz="1200" kern="1200" dirty="0" smtClean="0">
                <a:solidFill>
                  <a:schemeClr val="tx1"/>
                </a:solidFill>
                <a:latin typeface="Arial" charset="0"/>
                <a:ea typeface="+mn-ea"/>
                <a:cs typeface="+mn-cs"/>
              </a:rPr>
              <a:t>3.</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There is a sense of a desperate feeling that the situation will not change for good. Conflicts are inevitable. It may be in a state of deep depression. The states of confusion and total repulsion of foreign culture are common. There is a strong home nostalgia. For example, Bulgarian shipmen say, "caught by the iron".</a:t>
            </a:r>
          </a:p>
          <a:p>
            <a:r>
              <a:rPr lang="bg-BG" sz="1200" kern="1200" dirty="0" smtClean="0">
                <a:solidFill>
                  <a:schemeClr val="tx1"/>
                </a:solidFill>
                <a:latin typeface="Arial" charset="0"/>
                <a:ea typeface="+mn-ea"/>
                <a:cs typeface="+mn-cs"/>
              </a:rPr>
              <a:t>4.</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The development of strategies for tackling the problems begins. New friendships are being created. Starting a process of adaptation to the new culture.</a:t>
            </a:r>
          </a:p>
          <a:p>
            <a:r>
              <a:rPr lang="bg-BG" sz="1200" kern="1200" dirty="0" smtClean="0">
                <a:solidFill>
                  <a:schemeClr val="tx1"/>
                </a:solidFill>
                <a:latin typeface="Arial" charset="0"/>
                <a:ea typeface="+mn-ea"/>
                <a:cs typeface="+mn-cs"/>
              </a:rPr>
              <a:t>5.</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Cultural differences are perceived. Reasonable compromises have been found. Many models considered previously as foreign are accepted and applied. The individual feels comfortable in the new environment. The desire to leave has disappeared. New friendships have been created.</a:t>
            </a:r>
          </a:p>
          <a:p>
            <a:r>
              <a:rPr lang="bg-BG" sz="1200" kern="1200" dirty="0" smtClean="0">
                <a:solidFill>
                  <a:schemeClr val="tx1"/>
                </a:solidFill>
                <a:latin typeface="Arial" charset="0"/>
                <a:ea typeface="+mn-ea"/>
                <a:cs typeface="+mn-cs"/>
              </a:rPr>
              <a:t>6.</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The personal emotions are positive due to the coming return home. Satisfaction is achieved with what has been achieved.</a:t>
            </a:r>
          </a:p>
          <a:p>
            <a:r>
              <a:rPr lang="bg-BG" sz="1200" kern="1200" dirty="0" smtClean="0">
                <a:solidFill>
                  <a:schemeClr val="tx1"/>
                </a:solidFill>
                <a:latin typeface="Arial" charset="0"/>
                <a:ea typeface="+mn-ea"/>
                <a:cs typeface="+mn-cs"/>
              </a:rPr>
              <a:t>7.</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The individual is disappointed with the return. Relatives and friends do not understand how he/she has changed. Suddenly appears nostalgia for the foreign culture. There may be a desire for a return onboard.</a:t>
            </a:r>
          </a:p>
          <a:p>
            <a:r>
              <a:rPr lang="bg-BG" sz="1200" kern="1200" dirty="0" smtClean="0">
                <a:solidFill>
                  <a:schemeClr val="tx1"/>
                </a:solidFill>
                <a:latin typeface="Arial" charset="0"/>
                <a:ea typeface="+mn-ea"/>
                <a:cs typeface="+mn-cs"/>
              </a:rPr>
              <a:t>8.</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Gradual adaptation to life at home. Things are starting to look normal, albeit different. The individual is about to develop a reasonable compromise between the cultural characteristics he has acquired across borders and national culture.</a:t>
            </a:r>
          </a:p>
          <a:p>
            <a:r>
              <a:rPr lang="bg-BG" sz="1200" kern="1200" dirty="0" smtClean="0">
                <a:solidFill>
                  <a:schemeClr val="tx1"/>
                </a:solidFill>
                <a:latin typeface="Arial" charset="0"/>
                <a:ea typeface="+mn-ea"/>
                <a:cs typeface="+mn-cs"/>
              </a:rPr>
              <a:t>9.</a:t>
            </a:r>
            <a:r>
              <a:rPr lang="en-US" sz="1200" kern="1200" baseline="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The individual is fully adapted and developed a new, synergistic culture.</a:t>
            </a:r>
          </a:p>
          <a:p>
            <a:endParaRPr lang="bg-BG"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bg-BG" sz="1200" kern="1200" dirty="0" smtClean="0">
              <a:solidFill>
                <a:schemeClr val="tx1"/>
              </a:solidFill>
              <a:latin typeface="Arial" charset="0"/>
              <a:ea typeface="+mn-ea"/>
              <a:cs typeface="+mn-cs"/>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12</a:t>
            </a:fld>
            <a:endParaRPr lang="tr-TR"/>
          </a:p>
        </p:txBody>
      </p:sp>
    </p:spTree>
    <p:extLst>
      <p:ext uri="{BB962C8B-B14F-4D97-AF65-F5344CB8AC3E}">
        <p14:creationId xmlns:p14="http://schemas.microsoft.com/office/powerpoint/2010/main" val="1984868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5000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5" name="Rectangle 14"/>
          <p:cNvSpPr/>
          <p:nvPr userDrawn="1"/>
        </p:nvSpPr>
        <p:spPr bwMode="auto">
          <a:xfrm>
            <a:off x="0" y="0"/>
            <a:ext cx="9144000" cy="93610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533508" name="Text Box 4"/>
          <p:cNvSpPr txBox="1">
            <a:spLocks noChangeArrowheads="1"/>
          </p:cNvSpPr>
          <p:nvPr/>
        </p:nvSpPr>
        <p:spPr bwMode="auto">
          <a:xfrm>
            <a:off x="0" y="0"/>
            <a:ext cx="9144000" cy="6824662"/>
          </a:xfrm>
          <a:prstGeom prst="rect">
            <a:avLst/>
          </a:prstGeom>
          <a:noFill/>
          <a:ln w="76200" cmpd="tri">
            <a:solidFill>
              <a:schemeClr val="tx1"/>
            </a:solidFill>
            <a:miter lim="800000"/>
            <a:headEnd/>
            <a:tailEnd/>
          </a:ln>
          <a:effectLst/>
        </p:spPr>
        <p:txBody>
          <a:bodyPr/>
          <a:lstStyle/>
          <a:p>
            <a:pPr algn="ctr" eaLnBrk="1" hangingPunct="1">
              <a:defRPr/>
            </a:pPr>
            <a:endParaRPr lang="en-US" sz="1600" dirty="0">
              <a:latin typeface="Tahoma" pitchFamily="34" charset="0"/>
            </a:endParaRPr>
          </a:p>
        </p:txBody>
      </p:sp>
      <p:pic>
        <p:nvPicPr>
          <p:cNvPr id="8" name="Picture 7"/>
          <p:cNvPicPr/>
          <p:nvPr userDrawn="1"/>
        </p:nvPicPr>
        <p:blipFill>
          <a:blip r:embed="rId5" cstate="print"/>
          <a:srcRect/>
          <a:stretch>
            <a:fillRect/>
          </a:stretch>
        </p:blipFill>
        <p:spPr bwMode="auto">
          <a:xfrm>
            <a:off x="2565070" y="0"/>
            <a:ext cx="1070826" cy="904875"/>
          </a:xfrm>
          <a:prstGeom prst="rect">
            <a:avLst/>
          </a:prstGeom>
          <a:noFill/>
          <a:ln w="9525">
            <a:noFill/>
            <a:miter lim="800000"/>
            <a:headEnd/>
            <a:tailEnd/>
          </a:ln>
        </p:spPr>
      </p:pic>
      <p:pic>
        <p:nvPicPr>
          <p:cNvPr id="10" name="Picture 9"/>
          <p:cNvPicPr/>
          <p:nvPr userDrawn="1"/>
        </p:nvPicPr>
        <p:blipFill>
          <a:blip r:embed="rId6" cstate="print"/>
          <a:srcRect/>
          <a:stretch>
            <a:fillRect/>
          </a:stretch>
        </p:blipFill>
        <p:spPr bwMode="auto">
          <a:xfrm>
            <a:off x="4211960" y="-27384"/>
            <a:ext cx="3168352" cy="908720"/>
          </a:xfrm>
          <a:prstGeom prst="rect">
            <a:avLst/>
          </a:prstGeom>
          <a:noFill/>
          <a:ln w="9525">
            <a:noFill/>
            <a:miter lim="800000"/>
            <a:headEnd/>
            <a:tailEnd/>
          </a:ln>
        </p:spPr>
      </p:pic>
      <p:pic>
        <p:nvPicPr>
          <p:cNvPr id="12" name="Picture 11"/>
          <p:cNvPicPr/>
          <p:nvPr userDrawn="1"/>
        </p:nvPicPr>
        <p:blipFill>
          <a:blip r:embed="rId7" cstate="print"/>
          <a:srcRect/>
          <a:stretch>
            <a:fillRect/>
          </a:stretch>
        </p:blipFill>
        <p:spPr bwMode="auto">
          <a:xfrm>
            <a:off x="7524328" y="0"/>
            <a:ext cx="1460666" cy="908720"/>
          </a:xfrm>
          <a:prstGeom prst="rect">
            <a:avLst/>
          </a:prstGeom>
          <a:noFill/>
          <a:ln w="9525">
            <a:noFill/>
            <a:miter lim="800000"/>
            <a:headEnd/>
            <a:tailEnd/>
          </a:ln>
        </p:spPr>
      </p:pic>
      <p:pic>
        <p:nvPicPr>
          <p:cNvPr id="13" name="Picture 12"/>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392909" y="133288"/>
            <a:ext cx="1828800" cy="587375"/>
          </a:xfrm>
          <a:prstGeom prst="rect">
            <a:avLst/>
          </a:prstGeom>
          <a:noFill/>
          <a:ln>
            <a:noFill/>
          </a:ln>
        </p:spPr>
      </p:pic>
    </p:spTree>
  </p:cSld>
  <p:clrMap bg1="dk2" tx1="lt1" bg2="dk1" tx2="lt2" accent1="accent1" accent2="accent2" accent3="accent3" accent4="accent4" accent5="accent5" accent6="accent6" hlink="hlink" folHlink="folHlink"/>
  <p:sldLayoutIdLst>
    <p:sldLayoutId id="2147483664" r:id="rId1"/>
    <p:sldLayoutId id="2147483663" r:id="rId2"/>
    <p:sldLayoutId id="2147483653" r:id="rId3"/>
  </p:sldLayoutIdLst>
  <p:transition/>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eeoc.gov/laws/statutes/titlevii.cfm"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strategy.bg/StrategicDocuments/View.aspx?lang=bg-BG&amp;Id=1218"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sz="1100" b="1"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9"/>
          <p:cNvSpPr/>
          <p:nvPr/>
        </p:nvSpPr>
        <p:spPr>
          <a:xfrm>
            <a:off x="179512" y="5582850"/>
            <a:ext cx="8964488" cy="1169551"/>
          </a:xfrm>
          <a:prstGeom prst="rect">
            <a:avLst/>
          </a:prstGeom>
        </p:spPr>
        <p:txBody>
          <a:bodyPr wrap="square">
            <a:spAutoFit/>
          </a:bodyPr>
          <a:lstStyle/>
          <a:p>
            <a:endParaRPr lang="tr-TR" sz="1400" dirty="0" smtClean="0"/>
          </a:p>
          <a:p>
            <a:r>
              <a:rPr lang="tr-TR" sz="1400" dirty="0" smtClean="0"/>
              <a:t>*MENTORESS </a:t>
            </a:r>
            <a:r>
              <a:rPr lang="tr-TR" sz="1400" dirty="0" err="1" smtClean="0"/>
              <a:t>Maritime</a:t>
            </a:r>
            <a:r>
              <a:rPr lang="tr-TR" sz="1400" dirty="0" smtClean="0"/>
              <a:t> </a:t>
            </a:r>
            <a:r>
              <a:rPr lang="tr-TR" sz="1400" dirty="0" err="1" smtClean="0"/>
              <a:t>Education</a:t>
            </a:r>
            <a:r>
              <a:rPr lang="tr-TR" sz="1400" dirty="0" smtClean="0"/>
              <a:t> Network </a:t>
            </a:r>
            <a:r>
              <a:rPr lang="tr-TR" sz="1400" dirty="0" err="1" smtClean="0"/>
              <a:t>to</a:t>
            </a:r>
            <a:r>
              <a:rPr lang="tr-TR" sz="1400" dirty="0" smtClean="0"/>
              <a:t> Orient </a:t>
            </a:r>
            <a:r>
              <a:rPr lang="tr-TR" sz="1400" dirty="0" err="1" smtClean="0"/>
              <a:t>and</a:t>
            </a:r>
            <a:r>
              <a:rPr lang="tr-TR" sz="1400" dirty="0" smtClean="0"/>
              <a:t> </a:t>
            </a:r>
            <a:r>
              <a:rPr lang="tr-TR" sz="1400" dirty="0" err="1" smtClean="0"/>
              <a:t>Retain</a:t>
            </a:r>
            <a:r>
              <a:rPr lang="tr-TR" sz="1400" dirty="0" smtClean="0"/>
              <a:t> </a:t>
            </a:r>
            <a:r>
              <a:rPr lang="tr-TR" sz="1400" dirty="0" err="1" smtClean="0"/>
              <a:t>Women</a:t>
            </a:r>
            <a:r>
              <a:rPr lang="tr-TR" sz="1400" dirty="0" smtClean="0"/>
              <a:t> </a:t>
            </a:r>
            <a:r>
              <a:rPr lang="tr-TR" sz="1400" dirty="0" err="1" smtClean="0"/>
              <a:t>for</a:t>
            </a:r>
            <a:r>
              <a:rPr lang="tr-TR" sz="1400" dirty="0" smtClean="0"/>
              <a:t> </a:t>
            </a:r>
            <a:r>
              <a:rPr lang="tr-TR" sz="1400" dirty="0" err="1" smtClean="0"/>
              <a:t>Efficient</a:t>
            </a:r>
            <a:r>
              <a:rPr lang="tr-TR" sz="1400" dirty="0" smtClean="0"/>
              <a:t> </a:t>
            </a:r>
            <a:r>
              <a:rPr lang="tr-TR" sz="1400" dirty="0" err="1" smtClean="0"/>
              <a:t>Seagoing</a:t>
            </a:r>
            <a:r>
              <a:rPr lang="tr-TR" sz="1400" dirty="0" smtClean="0"/>
              <a:t> Services</a:t>
            </a:r>
          </a:p>
          <a:p>
            <a:r>
              <a:rPr lang="tr-TR" sz="1400" dirty="0" smtClean="0"/>
              <a:t>“Funded by the Erasmus+ Program of the European Union. However, European Commission and Turkish National Agency cannot be held responsi­ble for any use which may be made of the information contained therein”</a:t>
            </a:r>
            <a:endParaRPr lang="tr-TR" sz="1400" dirty="0"/>
          </a:p>
        </p:txBody>
      </p:sp>
      <p:sp>
        <p:nvSpPr>
          <p:cNvPr id="12" name="TextBox 11"/>
          <p:cNvSpPr txBox="1"/>
          <p:nvPr/>
        </p:nvSpPr>
        <p:spPr>
          <a:xfrm>
            <a:off x="971600" y="2132856"/>
            <a:ext cx="6984776" cy="1538883"/>
          </a:xfrm>
          <a:prstGeom prst="rect">
            <a:avLst/>
          </a:prstGeom>
          <a:noFill/>
        </p:spPr>
        <p:txBody>
          <a:bodyPr wrap="square" rtlCol="0">
            <a:spAutoFit/>
          </a:bodyPr>
          <a:lstStyle/>
          <a:p>
            <a:pPr algn="ctr"/>
            <a:r>
              <a:rPr lang="tr-TR" sz="2400" b="1" dirty="0" smtClean="0"/>
              <a:t>ENHANCING QUALITY IN HIGHER EDUCATION THROUGH  INTERNATIONAL  COLLABORATION: PROJECT MENTORESS*</a:t>
            </a:r>
          </a:p>
          <a:p>
            <a:pPr algn="ctr"/>
            <a:endParaRPr lang="tr-TR" sz="2200" b="1" dirty="0"/>
          </a:p>
        </p:txBody>
      </p:sp>
      <p:pic>
        <p:nvPicPr>
          <p:cNvPr id="2" name="Picture 1"/>
          <p:cNvPicPr>
            <a:picLocks noChangeAspect="1"/>
          </p:cNvPicPr>
          <p:nvPr/>
        </p:nvPicPr>
        <p:blipFill>
          <a:blip r:embed="rId2" cstate="print"/>
          <a:stretch>
            <a:fillRect/>
          </a:stretch>
        </p:blipFill>
        <p:spPr>
          <a:xfrm>
            <a:off x="2915816" y="3789040"/>
            <a:ext cx="3240360" cy="1584175"/>
          </a:xfrm>
          <a:prstGeom prst="rect">
            <a:avLst/>
          </a:prstGeom>
        </p:spPr>
      </p:pic>
    </p:spTree>
    <p:extLst>
      <p:ext uri="{BB962C8B-B14F-4D97-AF65-F5344CB8AC3E}">
        <p14:creationId xmlns:p14="http://schemas.microsoft.com/office/powerpoint/2010/main" val="377239875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340768"/>
            <a:ext cx="7772400" cy="1008111"/>
          </a:xfrm>
        </p:spPr>
        <p:txBody>
          <a:bodyPr/>
          <a:lstStyle/>
          <a:p>
            <a:pPr lvl="2" algn="ctr"/>
            <a:r>
              <a:rPr lang="en-GB" sz="2800" b="1" dirty="0">
                <a:latin typeface="Arial" panose="020B0604020202020204" pitchFamily="34" charset="0"/>
                <a:cs typeface="Arial" panose="020B0604020202020204" pitchFamily="34" charset="0"/>
              </a:rPr>
              <a:t>OBSTACLES FACING WOMEN LEADERS IN </a:t>
            </a:r>
            <a:r>
              <a:rPr lang="en-GB" sz="2800" b="1" dirty="0" smtClean="0">
                <a:latin typeface="Arial" panose="020B0604020202020204" pitchFamily="34" charset="0"/>
                <a:cs typeface="Arial" panose="020B0604020202020204" pitchFamily="34" charset="0"/>
              </a:rPr>
              <a:t>MARITIME</a:t>
            </a:r>
            <a:endParaRPr lang="tr-TR" sz="2800" dirty="0"/>
          </a:p>
        </p:txBody>
      </p:sp>
      <p:sp>
        <p:nvSpPr>
          <p:cNvPr id="3" name="Subtitle 2"/>
          <p:cNvSpPr>
            <a:spLocks noGrp="1"/>
          </p:cNvSpPr>
          <p:nvPr>
            <p:ph type="subTitle" idx="1"/>
          </p:nvPr>
        </p:nvSpPr>
        <p:spPr>
          <a:xfrm>
            <a:off x="827584" y="2924944"/>
            <a:ext cx="7772400" cy="2448272"/>
          </a:xfrm>
        </p:spPr>
        <p:txBody>
          <a:bodyPr/>
          <a:lstStyle/>
          <a:p>
            <a:pPr algn="just"/>
            <a:r>
              <a:rPr lang="bg-BG" sz="2200" dirty="0" smtClean="0">
                <a:latin typeface="Arial" panose="020B0604020202020204" pitchFamily="34" charset="0"/>
                <a:cs typeface="Arial" panose="020B0604020202020204" pitchFamily="34" charset="0"/>
              </a:rPr>
              <a:t>Culture </a:t>
            </a:r>
            <a:r>
              <a:rPr lang="bg-BG" sz="2200" dirty="0">
                <a:latin typeface="Arial" panose="020B0604020202020204" pitchFamily="34" charset="0"/>
                <a:cs typeface="Arial" panose="020B0604020202020204" pitchFamily="34" charset="0"/>
              </a:rPr>
              <a:t>is inherent in every individual and its formation is a continuous process of personal development. Individual culture is a complex of social, national, professional and even personal characteristics, which are constantly being developed and are aimed at easing the complete adaptation of the individual in the social system. The individual is often an unconscious bearer of the cultural specificity.</a:t>
            </a:r>
            <a:r>
              <a:rPr lang="tr-TR" sz="2200" b="1" dirty="0">
                <a:effectLst/>
                <a:latin typeface="Arial" panose="020B0604020202020204" pitchFamily="34" charset="0"/>
                <a:cs typeface="Arial" panose="020B0604020202020204" pitchFamily="34" charset="0"/>
              </a:rPr>
              <a:t> </a:t>
            </a:r>
            <a:endParaRPr lang="tr-TR" dirty="0"/>
          </a:p>
        </p:txBody>
      </p:sp>
    </p:spTree>
    <p:extLst>
      <p:ext uri="{BB962C8B-B14F-4D97-AF65-F5344CB8AC3E}">
        <p14:creationId xmlns:p14="http://schemas.microsoft.com/office/powerpoint/2010/main" val="121962762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6753"/>
            <a:ext cx="7772400" cy="1080120"/>
          </a:xfrm>
        </p:spPr>
        <p:txBody>
          <a:bodyPr/>
          <a:lstStyle/>
          <a:p>
            <a:pPr algn="ctr"/>
            <a:r>
              <a:rPr lang="en-GB" sz="2800" b="1" dirty="0">
                <a:latin typeface="Arial" panose="020B0604020202020204" pitchFamily="34" charset="0"/>
                <a:cs typeface="Arial" panose="020B0604020202020204" pitchFamily="34" charset="0"/>
              </a:rPr>
              <a:t>OBSTACLES FACING WOMEN LEADERS IN MARITIME</a:t>
            </a:r>
            <a:endParaRPr lang="bg-BG" sz="2800" dirty="0"/>
          </a:p>
        </p:txBody>
      </p:sp>
      <p:sp>
        <p:nvSpPr>
          <p:cNvPr id="3" name="Subtitle 2"/>
          <p:cNvSpPr>
            <a:spLocks noGrp="1"/>
          </p:cNvSpPr>
          <p:nvPr>
            <p:ph type="subTitle" idx="1"/>
          </p:nvPr>
        </p:nvSpPr>
        <p:spPr>
          <a:xfrm>
            <a:off x="685800" y="2276872"/>
            <a:ext cx="7448872" cy="3600399"/>
          </a:xfrm>
        </p:spPr>
        <p:txBody>
          <a:bodyPr/>
          <a:lstStyle/>
          <a:p>
            <a:endParaRPr lang="tr-TR" sz="2400" b="1" dirty="0" smtClean="0">
              <a:effectLst/>
              <a:latin typeface="Arial" panose="020B0604020202020204" pitchFamily="34" charset="0"/>
              <a:cs typeface="Arial" panose="020B0604020202020204" pitchFamily="34" charset="0"/>
            </a:endParaRPr>
          </a:p>
          <a:p>
            <a:pPr lvl="0" algn="just" eaLnBrk="1" hangingPunct="1">
              <a:spcBef>
                <a:spcPct val="0"/>
              </a:spcBef>
              <a:buClrTx/>
              <a:buSzTx/>
            </a:pPr>
            <a:r>
              <a:rPr lang="bg-BG" sz="2400" dirty="0" smtClean="0">
                <a:effectLst/>
                <a:latin typeface="Arial" panose="020B0604020202020204" pitchFamily="34" charset="0"/>
                <a:ea typeface="Calibri" pitchFamily="34" charset="0"/>
                <a:cs typeface="Arial" panose="020B0604020202020204" pitchFamily="34" charset="0"/>
              </a:rPr>
              <a:t>In </a:t>
            </a:r>
            <a:r>
              <a:rPr lang="bg-BG" sz="2400" dirty="0">
                <a:effectLst/>
                <a:latin typeface="Arial" panose="020B0604020202020204" pitchFamily="34" charset="0"/>
                <a:ea typeface="Calibri" pitchFamily="34" charset="0"/>
                <a:cs typeface="Arial" panose="020B0604020202020204" pitchFamily="34" charset="0"/>
              </a:rPr>
              <a:t>general, cultural self-awareness is associated with </a:t>
            </a:r>
            <a:br>
              <a:rPr lang="bg-BG" sz="2400" dirty="0">
                <a:effectLst/>
                <a:latin typeface="Arial" panose="020B0604020202020204" pitchFamily="34" charset="0"/>
                <a:ea typeface="Calibri" pitchFamily="34" charset="0"/>
                <a:cs typeface="Arial" panose="020B0604020202020204" pitchFamily="34" charset="0"/>
              </a:rPr>
            </a:br>
            <a:r>
              <a:rPr lang="bg-BG" sz="2400" dirty="0">
                <a:effectLst/>
                <a:latin typeface="Arial" panose="020B0604020202020204" pitchFamily="34" charset="0"/>
                <a:ea typeface="Calibri" pitchFamily="34" charset="0"/>
                <a:cs typeface="Arial" panose="020B0604020202020204" pitchFamily="34" charset="0"/>
              </a:rPr>
              <a:t>answers to questions of the following type:</a:t>
            </a:r>
            <a:br>
              <a:rPr lang="bg-BG" sz="2400" dirty="0">
                <a:effectLst/>
                <a:latin typeface="Arial" panose="020B0604020202020204" pitchFamily="34" charset="0"/>
                <a:ea typeface="Calibri" pitchFamily="34" charset="0"/>
                <a:cs typeface="Arial" panose="020B0604020202020204" pitchFamily="34" charset="0"/>
              </a:rPr>
            </a:br>
            <a:endParaRPr lang="bg-BG" sz="2400" dirty="0">
              <a:effectLst/>
              <a:latin typeface="Arial" panose="020B0604020202020204" pitchFamily="34" charset="0"/>
              <a:cs typeface="Arial" panose="020B0604020202020204" pitchFamily="34" charset="0"/>
            </a:endParaRPr>
          </a:p>
          <a:p>
            <a:pPr lvl="0" indent="539750" algn="just">
              <a:spcBef>
                <a:spcPct val="0"/>
              </a:spcBef>
              <a:buClrTx/>
              <a:buSzTx/>
            </a:pPr>
            <a:r>
              <a:rPr lang="bg-BG" sz="2400" dirty="0">
                <a:effectLst/>
                <a:latin typeface="Arial" panose="020B0604020202020204" pitchFamily="34" charset="0"/>
                <a:ea typeface="Calibri" pitchFamily="34" charset="0"/>
                <a:cs typeface="Arial" panose="020B0604020202020204" pitchFamily="34" charset="0"/>
              </a:rPr>
              <a:t>•	Why are we doing things exactly this or that way?</a:t>
            </a:r>
            <a:endParaRPr lang="bg-BG" sz="2400" dirty="0">
              <a:effectLst/>
              <a:latin typeface="Arial" panose="020B0604020202020204" pitchFamily="34" charset="0"/>
              <a:cs typeface="Arial" panose="020B0604020202020204" pitchFamily="34" charset="0"/>
            </a:endParaRPr>
          </a:p>
          <a:p>
            <a:pPr lvl="0" indent="539750" algn="just">
              <a:spcBef>
                <a:spcPct val="0"/>
              </a:spcBef>
              <a:buClrTx/>
              <a:buSzTx/>
            </a:pPr>
            <a:r>
              <a:rPr lang="bg-BG" sz="2400" dirty="0">
                <a:effectLst/>
                <a:latin typeface="Arial" panose="020B0604020202020204" pitchFamily="34" charset="0"/>
                <a:ea typeface="Calibri" pitchFamily="34" charset="0"/>
                <a:cs typeface="Arial" panose="020B0604020202020204" pitchFamily="34" charset="0"/>
              </a:rPr>
              <a:t>•	How we perceive the world around us?</a:t>
            </a:r>
            <a:endParaRPr lang="bg-BG" sz="2400" dirty="0">
              <a:effectLst/>
              <a:latin typeface="Arial" panose="020B0604020202020204" pitchFamily="34" charset="0"/>
              <a:cs typeface="Arial" panose="020B0604020202020204" pitchFamily="34" charset="0"/>
            </a:endParaRPr>
          </a:p>
          <a:p>
            <a:pPr lvl="0" indent="539750" algn="just">
              <a:spcBef>
                <a:spcPct val="0"/>
              </a:spcBef>
              <a:buClrTx/>
              <a:buSzTx/>
            </a:pPr>
            <a:r>
              <a:rPr lang="bg-BG" sz="2400" dirty="0">
                <a:effectLst/>
                <a:latin typeface="Arial" panose="020B0604020202020204" pitchFamily="34" charset="0"/>
                <a:ea typeface="Calibri" pitchFamily="34" charset="0"/>
                <a:cs typeface="Arial" panose="020B0604020202020204" pitchFamily="34" charset="0"/>
              </a:rPr>
              <a:t>•	Why we react in a specific manner</a:t>
            </a:r>
            <a:r>
              <a:rPr lang="bg-BG" sz="2400" dirty="0" smtClean="0">
                <a:effectLst/>
                <a:latin typeface="Arial" panose="020B0604020202020204" pitchFamily="34" charset="0"/>
                <a:ea typeface="Calibri" pitchFamily="34" charset="0"/>
                <a:cs typeface="Arial" panose="020B0604020202020204" pitchFamily="34" charset="0"/>
              </a:rPr>
              <a:t>?</a:t>
            </a:r>
            <a:endParaRPr lang="tr-TR" sz="2400" b="1" dirty="0" smtClean="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256787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196753"/>
            <a:ext cx="7772400" cy="936104"/>
          </a:xfrm>
        </p:spPr>
        <p:txBody>
          <a:bodyPr/>
          <a:lstStyle/>
          <a:p>
            <a:pPr algn="ctr"/>
            <a:r>
              <a:rPr lang="en-GB" sz="2800" b="1" dirty="0">
                <a:latin typeface="Arial" panose="020B0604020202020204" pitchFamily="34" charset="0"/>
                <a:cs typeface="Arial" panose="020B0604020202020204" pitchFamily="34" charset="0"/>
              </a:rPr>
              <a:t>OBSTACLES FACING WOMEN LEADERS IN MARITIME</a:t>
            </a:r>
            <a:endParaRPr lang="bg-BG" sz="2800" dirty="0"/>
          </a:p>
        </p:txBody>
      </p:sp>
      <p:sp>
        <p:nvSpPr>
          <p:cNvPr id="2" name="Content Placeholder 1"/>
          <p:cNvSpPr>
            <a:spLocks noGrp="1"/>
          </p:cNvSpPr>
          <p:nvPr>
            <p:ph type="subTitle" idx="1"/>
          </p:nvPr>
        </p:nvSpPr>
        <p:spPr>
          <a:xfrm>
            <a:off x="685800" y="2420888"/>
            <a:ext cx="7990656" cy="3960440"/>
          </a:xfrm>
        </p:spPr>
        <p:txBody>
          <a:bodyPr/>
          <a:lstStyle/>
          <a:p>
            <a:pPr algn="l">
              <a:buNone/>
            </a:pPr>
            <a:r>
              <a:rPr lang="bg-BG" sz="2000" dirty="0" smtClean="0">
                <a:latin typeface="Arial" panose="020B0604020202020204" pitchFamily="34" charset="0"/>
                <a:cs typeface="Arial" panose="020B0604020202020204" pitchFamily="34" charset="0"/>
              </a:rPr>
              <a:t>Considering cultural diversity people realise that:</a:t>
            </a:r>
          </a:p>
          <a:p>
            <a:pPr marL="628650" algn="just">
              <a:buNone/>
            </a:pPr>
            <a:r>
              <a:rPr lang="bg-BG" sz="2000" dirty="0" smtClean="0">
                <a:latin typeface="Arial" panose="020B0604020202020204" pitchFamily="34" charset="0"/>
                <a:cs typeface="Arial" panose="020B0604020202020204" pitchFamily="34" charset="0"/>
              </a:rPr>
              <a:t>•	We are different;</a:t>
            </a:r>
          </a:p>
          <a:p>
            <a:pPr marL="628650" algn="just">
              <a:buNone/>
            </a:pPr>
            <a:r>
              <a:rPr lang="bg-BG" sz="2000" dirty="0" smtClean="0">
                <a:latin typeface="Arial" panose="020B0604020202020204" pitchFamily="34" charset="0"/>
                <a:cs typeface="Arial" panose="020B0604020202020204" pitchFamily="34" charset="0"/>
              </a:rPr>
              <a:t>•	Both similarities and differencies are important;</a:t>
            </a:r>
          </a:p>
          <a:p>
            <a:pPr marL="628650" algn="just">
              <a:buNone/>
            </a:pPr>
            <a:r>
              <a:rPr lang="bg-BG" sz="2000" dirty="0" smtClean="0">
                <a:latin typeface="Arial" panose="020B0604020202020204" pitchFamily="34" charset="0"/>
                <a:cs typeface="Arial" panose="020B0604020202020204" pitchFamily="34" charset="0"/>
              </a:rPr>
              <a:t>•	There are many ways to reach the goal;</a:t>
            </a:r>
          </a:p>
          <a:p>
            <a:pPr marL="628650" algn="just">
              <a:buNone/>
            </a:pPr>
            <a:r>
              <a:rPr lang="bg-BG" sz="2000" dirty="0" smtClean="0">
                <a:latin typeface="Arial" panose="020B0604020202020204" pitchFamily="34" charset="0"/>
                <a:cs typeface="Arial" panose="020B0604020202020204" pitchFamily="34" charset="0"/>
              </a:rPr>
              <a:t>•	The best way depends on cultural coincidence. Every situation is different and may require a different solution.</a:t>
            </a:r>
            <a:endParaRPr lang="en-US" sz="2000" dirty="0" smtClean="0">
              <a:latin typeface="Arial" panose="020B0604020202020204" pitchFamily="34" charset="0"/>
              <a:cs typeface="Arial" panose="020B0604020202020204" pitchFamily="34" charset="0"/>
            </a:endParaRPr>
          </a:p>
          <a:p>
            <a:pPr marL="628650" algn="l">
              <a:buNone/>
            </a:pPr>
            <a:endParaRPr lang="bg-BG" sz="2000" dirty="0" smtClean="0">
              <a:latin typeface="Arial" panose="020B0604020202020204" pitchFamily="34" charset="0"/>
              <a:cs typeface="Arial" panose="020B0604020202020204" pitchFamily="34" charset="0"/>
            </a:endParaRPr>
          </a:p>
          <a:p>
            <a:pPr algn="just">
              <a:buNone/>
            </a:pPr>
            <a:r>
              <a:rPr lang="bg-BG" sz="2000" dirty="0" smtClean="0">
                <a:latin typeface="Arial" panose="020B0604020202020204" pitchFamily="34" charset="0"/>
                <a:cs typeface="Arial" panose="020B0604020202020204" pitchFamily="34" charset="0"/>
              </a:rPr>
              <a:t>The importance of cultural self-awareness is great, but we are interested in the processes where the individual acts in an environment involving representatives of different cultures and the resulting differences in the cultural self-consciousness of individuals.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412777"/>
            <a:ext cx="8568952" cy="792087"/>
          </a:xfrm>
        </p:spPr>
        <p:txBody>
          <a:bodyPr/>
          <a:lstStyle/>
          <a:p>
            <a:pPr algn="ctr"/>
            <a:r>
              <a:rPr lang="bg-BG" sz="2800" b="1" dirty="0" smtClean="0">
                <a:effectLst/>
                <a:latin typeface="Arial" panose="020B0604020202020204" pitchFamily="34" charset="0"/>
                <a:cs typeface="Arial" panose="020B0604020202020204" pitchFamily="34" charset="0"/>
              </a:rPr>
              <a:t>HOW WE APPROACH THE GENDER ISSUE?</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83568" y="2492896"/>
            <a:ext cx="7704856" cy="3528392"/>
          </a:xfrm>
        </p:spPr>
        <p:txBody>
          <a:bodyPr/>
          <a:lstStyle/>
          <a:p>
            <a:pPr indent="450850" algn="just"/>
            <a:r>
              <a:rPr lang="bg-BG" sz="2400" dirty="0" smtClean="0">
                <a:latin typeface="Arial" panose="020B0604020202020204" pitchFamily="34" charset="0"/>
                <a:cs typeface="Arial" panose="020B0604020202020204" pitchFamily="34" charset="0"/>
              </a:rPr>
              <a:t>The gender issue is part of the diversity management concept in the maritime industry.</a:t>
            </a:r>
          </a:p>
          <a:p>
            <a:pPr indent="450850" algn="just"/>
            <a:r>
              <a:rPr lang="bg-BG" sz="2400" dirty="0" smtClean="0">
                <a:latin typeface="Arial" panose="020B0604020202020204" pitchFamily="34" charset="0"/>
                <a:cs typeface="Arial" panose="020B0604020202020204" pitchFamily="34" charset="0"/>
              </a:rPr>
              <a:t>Gender is only one aspect of the set of knowledge required by IMO third competence pool (control of operations), along with cultural, age a.o. </a:t>
            </a:r>
            <a:r>
              <a:rPr lang="en-US" sz="2400" dirty="0" smtClean="0">
                <a:latin typeface="Arial" panose="020B0604020202020204" pitchFamily="34" charset="0"/>
                <a:cs typeface="Arial" panose="020B0604020202020204" pitchFamily="34" charset="0"/>
              </a:rPr>
              <a:t>D</a:t>
            </a:r>
            <a:r>
              <a:rPr lang="bg-BG" sz="2400" dirty="0" smtClean="0">
                <a:latin typeface="Arial" panose="020B0604020202020204" pitchFamily="34" charset="0"/>
                <a:cs typeface="Arial" panose="020B0604020202020204" pitchFamily="34" charset="0"/>
              </a:rPr>
              <a:t>iversities.</a:t>
            </a:r>
          </a:p>
          <a:p>
            <a:pPr indent="450850" algn="just"/>
            <a:r>
              <a:rPr lang="bg-BG" sz="2400" dirty="0" smtClean="0">
                <a:latin typeface="Arial" panose="020B0604020202020204" pitchFamily="34" charset="0"/>
                <a:cs typeface="Arial" panose="020B0604020202020204" pitchFamily="34" charset="0"/>
              </a:rPr>
              <a:t>So, it is necessary to put this aspect in the context of the related society and cultural environment which determines to certain extent the role and the position of women in the researched maritime domain.</a:t>
            </a:r>
            <a:endParaRPr lang="tr-TR" dirty="0"/>
          </a:p>
        </p:txBody>
      </p:sp>
    </p:spTree>
    <p:extLst>
      <p:ext uri="{BB962C8B-B14F-4D97-AF65-F5344CB8AC3E}">
        <p14:creationId xmlns:p14="http://schemas.microsoft.com/office/powerpoint/2010/main" val="311515060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052736"/>
            <a:ext cx="8496944" cy="792087"/>
          </a:xfrm>
        </p:spPr>
        <p:txBody>
          <a:bodyPr/>
          <a:lstStyle/>
          <a:p>
            <a:pPr algn="ctr"/>
            <a:r>
              <a:rPr lang="tr-TR" sz="2800" dirty="0" smtClean="0">
                <a:effectLst/>
                <a:latin typeface="Arial" panose="020B0604020202020204" pitchFamily="34" charset="0"/>
                <a:cs typeface="Arial" panose="020B0604020202020204" pitchFamily="34" charset="0"/>
              </a:rPr>
              <a:t> </a:t>
            </a:r>
            <a:r>
              <a:rPr lang="bg-BG" sz="2800" b="1" dirty="0" smtClean="0">
                <a:solidFill>
                  <a:srgbClr val="FFFFFF"/>
                </a:solidFill>
                <a:effectLst/>
                <a:latin typeface="Arial" panose="020B0604020202020204" pitchFamily="34" charset="0"/>
                <a:cs typeface="Arial" panose="020B0604020202020204" pitchFamily="34" charset="0"/>
              </a:rPr>
              <a:t>LEGAL FRAMEWORK</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539552" y="2060848"/>
            <a:ext cx="7704856" cy="4032448"/>
          </a:xfrm>
        </p:spPr>
        <p:txBody>
          <a:bodyPr/>
          <a:lstStyle/>
          <a:p>
            <a:pPr algn="just"/>
            <a:r>
              <a:rPr lang="bg-BG" sz="1800" dirty="0" smtClean="0">
                <a:latin typeface="Arial" panose="020B0604020202020204" pitchFamily="34" charset="0"/>
                <a:cs typeface="Arial" panose="020B0604020202020204" pitchFamily="34" charset="0"/>
              </a:rPr>
              <a:t>Overview on the global, EU and national level regulations reg. policies of anti-discrimination incl. gender-based one. </a:t>
            </a:r>
            <a:r>
              <a:rPr lang="bg-BG" sz="1800" b="1" dirty="0" smtClean="0">
                <a:latin typeface="Arial" panose="020B0604020202020204" pitchFamily="34" charset="0"/>
                <a:cs typeface="Arial" panose="020B0604020202020204" pitchFamily="34" charset="0"/>
              </a:rPr>
              <a:t>National Strategy for Promoting Gender Equality 2016-2020</a:t>
            </a:r>
            <a:endParaRPr lang="en-US" sz="1800" b="1" dirty="0" smtClean="0">
              <a:latin typeface="Arial" panose="020B0604020202020204" pitchFamily="34" charset="0"/>
              <a:cs typeface="Arial" panose="020B0604020202020204" pitchFamily="34" charset="0"/>
            </a:endParaRPr>
          </a:p>
          <a:p>
            <a:pPr algn="just"/>
            <a:endParaRPr lang="bg-BG" sz="1800" b="1" dirty="0" smtClean="0">
              <a:latin typeface="Arial" panose="020B0604020202020204" pitchFamily="34" charset="0"/>
              <a:cs typeface="Arial" panose="020B0604020202020204" pitchFamily="34" charset="0"/>
            </a:endParaRPr>
          </a:p>
          <a:p>
            <a:pPr algn="just"/>
            <a:r>
              <a:rPr lang="bg-BG" sz="1800" b="1" dirty="0" smtClean="0">
                <a:latin typeface="Arial" panose="020B0604020202020204" pitchFamily="34" charset="0"/>
                <a:cs typeface="Arial" panose="020B0604020202020204" pitchFamily="34" charset="0"/>
              </a:rPr>
              <a:t>5 strategic objectives: </a:t>
            </a:r>
            <a:endParaRPr lang="en-US" sz="1800" b="1"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bg-BG" sz="1800" dirty="0" smtClean="0">
                <a:latin typeface="Arial" panose="020B0604020202020204" pitchFamily="34" charset="0"/>
                <a:cs typeface="Arial" panose="020B0604020202020204" pitchFamily="34" charset="0"/>
              </a:rPr>
              <a:t>Increasing women’s involvement in the maritime seagoing profession; </a:t>
            </a:r>
            <a:endParaRPr lang="en-US" sz="1800"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bg-BG" sz="1800" dirty="0" smtClean="0">
                <a:latin typeface="Arial" panose="020B0604020202020204" pitchFamily="34" charset="0"/>
                <a:cs typeface="Arial" panose="020B0604020202020204" pitchFamily="34" charset="0"/>
              </a:rPr>
              <a:t>Reducing gender-based gaps in the payment and overall personal income; </a:t>
            </a:r>
            <a:endParaRPr lang="en-US" sz="1800"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bg-BG" sz="1800" dirty="0" smtClean="0">
                <a:latin typeface="Arial" panose="020B0604020202020204" pitchFamily="34" charset="0"/>
                <a:cs typeface="Arial" panose="020B0604020202020204" pitchFamily="34" charset="0"/>
              </a:rPr>
              <a:t>Promoting gender equality in decision-making processes;</a:t>
            </a:r>
          </a:p>
          <a:p>
            <a:pPr marL="342900" indent="-342900" algn="just">
              <a:buFont typeface="Arial" panose="020B0604020202020204" pitchFamily="34" charset="0"/>
              <a:buChar char="•"/>
            </a:pPr>
            <a:r>
              <a:rPr lang="bg-BG" sz="1800" dirty="0" smtClean="0">
                <a:latin typeface="Arial" panose="020B0604020202020204" pitchFamily="34" charset="0"/>
                <a:cs typeface="Arial" panose="020B0604020202020204" pitchFamily="34" charset="0"/>
              </a:rPr>
              <a:t>Preventing gender-based violence, protection and support of the affected persons; and </a:t>
            </a:r>
          </a:p>
          <a:p>
            <a:pPr marL="342900" indent="-342900" algn="just">
              <a:buFont typeface="Arial" panose="020B0604020202020204" pitchFamily="34" charset="0"/>
              <a:buChar char="•"/>
            </a:pPr>
            <a:r>
              <a:rPr lang="bg-BG" sz="1800" dirty="0" smtClean="0">
                <a:latin typeface="Arial" panose="020B0604020202020204" pitchFamily="34" charset="0"/>
                <a:cs typeface="Arial" panose="020B0604020202020204" pitchFamily="34" charset="0"/>
              </a:rPr>
              <a:t>Overcoming the existing gender-based stereotypes in the maritime industry.</a:t>
            </a:r>
            <a:endParaRPr lang="en-US" sz="1800"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en-U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040209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7"/>
            <a:ext cx="8640960" cy="792087"/>
          </a:xfrm>
        </p:spPr>
        <p:txBody>
          <a:bodyPr/>
          <a:lstStyle/>
          <a:p>
            <a:pPr algn="ctr"/>
            <a:r>
              <a:rPr lang="tr-TR" sz="3600" dirty="0" smtClean="0">
                <a:effectLst/>
              </a:rPr>
              <a:t> </a:t>
            </a:r>
            <a:r>
              <a:rPr lang="bg-BG" sz="2800" b="1" dirty="0" smtClean="0">
                <a:solidFill>
                  <a:srgbClr val="FFFFFF"/>
                </a:solidFill>
                <a:effectLst/>
                <a:latin typeface="Arial" panose="020B0604020202020204" pitchFamily="34" charset="0"/>
                <a:cs typeface="Arial" panose="020B0604020202020204" pitchFamily="34" charset="0"/>
              </a:rPr>
              <a:t>METHODOLOGY</a:t>
            </a:r>
            <a:endParaRPr lang="tr-TR" sz="2800" dirty="0"/>
          </a:p>
        </p:txBody>
      </p:sp>
      <p:sp>
        <p:nvSpPr>
          <p:cNvPr id="3" name="Subtitle 2"/>
          <p:cNvSpPr>
            <a:spLocks noGrp="1"/>
          </p:cNvSpPr>
          <p:nvPr>
            <p:ph type="subTitle" idx="1"/>
          </p:nvPr>
        </p:nvSpPr>
        <p:spPr>
          <a:xfrm>
            <a:off x="719572" y="2276872"/>
            <a:ext cx="7992888" cy="3384376"/>
          </a:xfrm>
        </p:spPr>
        <p:txBody>
          <a:bodyPr/>
          <a:lstStyle/>
          <a:p>
            <a:pPr algn="just"/>
            <a:r>
              <a:rPr lang="bg-BG" sz="2400" dirty="0" smtClean="0">
                <a:latin typeface="Arial" panose="020B0604020202020204" pitchFamily="34" charset="0"/>
                <a:cs typeface="Arial" panose="020B0604020202020204" pitchFamily="34" charset="0"/>
              </a:rPr>
              <a:t>The purpose of recent research during the course development was to find out whether there are gender differences and to point the problems arising from them:</a:t>
            </a:r>
          </a:p>
          <a:p>
            <a:pPr algn="just"/>
            <a:r>
              <a:rPr lang="bg-BG" sz="2400" dirty="0" smtClean="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I</a:t>
            </a:r>
            <a:r>
              <a:rPr lang="bg-BG" sz="2400" dirty="0" smtClean="0">
                <a:latin typeface="Arial" panose="020B0604020202020204" pitchFamily="34" charset="0"/>
                <a:cs typeface="Arial" panose="020B0604020202020204" pitchFamily="34" charset="0"/>
              </a:rPr>
              <a:t>n the professional development of seafarers</a:t>
            </a:r>
            <a:r>
              <a:rPr lang="en-US" sz="2400" dirty="0" smtClean="0">
                <a:latin typeface="Arial" panose="020B0604020202020204" pitchFamily="34" charset="0"/>
                <a:cs typeface="Arial" panose="020B0604020202020204" pitchFamily="34" charset="0"/>
              </a:rPr>
              <a:t>;</a:t>
            </a:r>
            <a:endParaRPr lang="bg-BG" sz="2400" dirty="0" smtClean="0">
              <a:latin typeface="Arial" panose="020B0604020202020204" pitchFamily="34" charset="0"/>
              <a:cs typeface="Arial" panose="020B0604020202020204" pitchFamily="34" charset="0"/>
            </a:endParaRPr>
          </a:p>
          <a:p>
            <a:pPr algn="just"/>
            <a:r>
              <a:rPr lang="bg-BG" sz="2400" dirty="0" smtClean="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I</a:t>
            </a:r>
            <a:r>
              <a:rPr lang="bg-BG" sz="2400" dirty="0" smtClean="0">
                <a:latin typeface="Arial" panose="020B0604020202020204" pitchFamily="34" charset="0"/>
                <a:cs typeface="Arial" panose="020B0604020202020204" pitchFamily="34" charset="0"/>
              </a:rPr>
              <a:t>n the payment of the work of seafarers</a:t>
            </a:r>
            <a:r>
              <a:rPr lang="en-US" sz="2400" dirty="0" smtClean="0">
                <a:latin typeface="Arial" panose="020B0604020202020204" pitchFamily="34" charset="0"/>
                <a:cs typeface="Arial" panose="020B0604020202020204" pitchFamily="34" charset="0"/>
              </a:rPr>
              <a:t>;</a:t>
            </a:r>
            <a:endParaRPr lang="bg-BG" sz="2400" dirty="0" smtClean="0">
              <a:latin typeface="Arial" panose="020B0604020202020204" pitchFamily="34" charset="0"/>
              <a:cs typeface="Arial" panose="020B0604020202020204" pitchFamily="34" charset="0"/>
            </a:endParaRPr>
          </a:p>
          <a:p>
            <a:pPr algn="just"/>
            <a:r>
              <a:rPr lang="bg-BG" sz="2400" dirty="0" smtClean="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I</a:t>
            </a:r>
            <a:r>
              <a:rPr lang="bg-BG" sz="2400" dirty="0" smtClean="0">
                <a:latin typeface="Arial" panose="020B0604020202020204" pitchFamily="34" charset="0"/>
                <a:cs typeface="Arial" panose="020B0604020202020204" pitchFamily="34" charset="0"/>
              </a:rPr>
              <a:t>n the relationship between the crew members</a:t>
            </a:r>
            <a:r>
              <a:rPr lang="en-US" sz="2400" dirty="0" smtClean="0">
                <a:latin typeface="Arial" panose="020B0604020202020204" pitchFamily="34" charset="0"/>
                <a:cs typeface="Arial" panose="020B0604020202020204" pitchFamily="34" charset="0"/>
              </a:rPr>
              <a:t>;</a:t>
            </a:r>
            <a:endParaRPr lang="bg-BG" sz="2400" dirty="0" smtClean="0">
              <a:latin typeface="Arial" panose="020B0604020202020204" pitchFamily="34" charset="0"/>
              <a:cs typeface="Arial" panose="020B0604020202020204" pitchFamily="34" charset="0"/>
            </a:endParaRPr>
          </a:p>
          <a:p>
            <a:pPr algn="just"/>
            <a:r>
              <a:rPr lang="bg-BG" sz="2400" dirty="0" smtClean="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I</a:t>
            </a:r>
            <a:r>
              <a:rPr lang="bg-BG" sz="2400" dirty="0" smtClean="0">
                <a:latin typeface="Arial" panose="020B0604020202020204" pitchFamily="34" charset="0"/>
                <a:cs typeface="Arial" panose="020B0604020202020204" pitchFamily="34" charset="0"/>
              </a:rPr>
              <a:t>n the attitudes of teachers, trainers and practicing maritime professions</a:t>
            </a:r>
            <a:r>
              <a:rPr lang="en-US" sz="2400" dirty="0" smtClean="0">
                <a:latin typeface="Arial" panose="020B0604020202020204" pitchFamily="34" charset="0"/>
                <a:cs typeface="Arial" panose="020B0604020202020204" pitchFamily="34" charset="0"/>
              </a:rPr>
              <a:t>;</a:t>
            </a:r>
            <a:endParaRPr lang="tr-TR" dirty="0">
              <a:effectLst/>
            </a:endParaRPr>
          </a:p>
          <a:p>
            <a:endParaRPr lang="tr-TR" dirty="0"/>
          </a:p>
        </p:txBody>
      </p:sp>
    </p:spTree>
    <p:extLst>
      <p:ext uri="{BB962C8B-B14F-4D97-AF65-F5344CB8AC3E}">
        <p14:creationId xmlns:p14="http://schemas.microsoft.com/office/powerpoint/2010/main" val="190754347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648072"/>
          </a:xfrm>
        </p:spPr>
        <p:txBody>
          <a:bodyPr/>
          <a:lstStyle/>
          <a:p>
            <a:pPr algn="ctr"/>
            <a:r>
              <a:rPr lang="bg-BG" sz="2800" b="1" dirty="0" smtClean="0">
                <a:latin typeface="Arial" panose="020B0604020202020204" pitchFamily="34" charset="0"/>
                <a:cs typeface="Arial" panose="020B0604020202020204" pitchFamily="34" charset="0"/>
              </a:rPr>
              <a:t>RESULTS</a:t>
            </a:r>
            <a:r>
              <a:rPr lang="bg-BG" sz="2800" dirty="0" smtClean="0">
                <a:latin typeface="Arial" panose="020B0604020202020204" pitchFamily="34" charset="0"/>
                <a:cs typeface="Arial" panose="020B0604020202020204" pitchFamily="34" charset="0"/>
              </a:rPr>
              <a:t/>
            </a:r>
            <a:br>
              <a:rPr lang="bg-BG" sz="2800" dirty="0" smtClean="0">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14348" y="1928802"/>
            <a:ext cx="7786742" cy="3929090"/>
          </a:xfrm>
        </p:spPr>
        <p:txBody>
          <a:bodyPr/>
          <a:lstStyle/>
          <a:p>
            <a:endParaRPr lang="tr-TR" b="1" dirty="0">
              <a:effectLst/>
            </a:endParaRPr>
          </a:p>
          <a:p>
            <a:endParaRPr lang="tr-TR" dirty="0">
              <a:effectLst/>
            </a:endParaRPr>
          </a:p>
          <a:p>
            <a:endParaRPr lang="tr-TR" dirty="0"/>
          </a:p>
        </p:txBody>
      </p:sp>
      <p:sp>
        <p:nvSpPr>
          <p:cNvPr id="4" name="Rectangle 3"/>
          <p:cNvSpPr/>
          <p:nvPr/>
        </p:nvSpPr>
        <p:spPr>
          <a:xfrm>
            <a:off x="357158" y="2000240"/>
            <a:ext cx="8319298" cy="415498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bg-BG" sz="2400" b="0" i="0" u="none" strike="noStrike" kern="1200" cap="none" spc="0" normalizeH="0" baseline="0" noProof="0" dirty="0" smtClean="0">
              <a:ln>
                <a:noFill/>
              </a:ln>
              <a:solidFill>
                <a:srgbClr val="FFFFFF"/>
              </a:solidFill>
              <a:effectLst/>
              <a:uLnTx/>
              <a:uFillTx/>
              <a:latin typeface="Arial" charset="0"/>
              <a:ea typeface="+mn-ea"/>
              <a:cs typeface="+mn-cs"/>
            </a:endParaRPr>
          </a:p>
          <a:p>
            <a:pPr marR="0" lvl="0" algn="just" defTabSz="914400" rtl="0" eaLnBrk="0" fontAlgn="base" latinLnBrk="0" hangingPunct="0">
              <a:lnSpc>
                <a:spcPct val="100000"/>
              </a:lnSpc>
              <a:spcBef>
                <a:spcPct val="0"/>
              </a:spcBef>
              <a:spcAft>
                <a:spcPct val="0"/>
              </a:spcAft>
              <a:buClrTx/>
              <a:buSzTx/>
              <a:buFontTx/>
              <a:buAutoNum type="arabicPeriod"/>
              <a:tabLst/>
              <a:defRPr/>
            </a:pPr>
            <a:r>
              <a:rPr kumimoji="0" lang="bg-BG" sz="2400" b="0" i="0" u="none" strike="noStrike" kern="1200" cap="none" spc="0" normalizeH="0" baseline="0" noProof="0" dirty="0" smtClean="0">
                <a:ln>
                  <a:noFill/>
                </a:ln>
                <a:solidFill>
                  <a:srgbClr val="FFFFFF"/>
                </a:solidFill>
                <a:effectLst/>
                <a:uLnTx/>
                <a:uFillTx/>
                <a:latin typeface="Arial" charset="0"/>
                <a:ea typeface="+mn-ea"/>
                <a:cs typeface="+mn-cs"/>
              </a:rPr>
              <a:t>One subject of this research was </a:t>
            </a:r>
            <a:r>
              <a:rPr kumimoji="0" lang="bg-BG" sz="2400" b="1" i="0" u="none" strike="noStrike" kern="1200" cap="none" spc="0" normalizeH="0" baseline="0" noProof="0" dirty="0" smtClean="0">
                <a:ln>
                  <a:noFill/>
                </a:ln>
                <a:solidFill>
                  <a:srgbClr val="FFFFFF"/>
                </a:solidFill>
                <a:effectLst/>
                <a:uLnTx/>
                <a:uFillTx/>
                <a:latin typeface="Arial" charset="0"/>
                <a:ea typeface="+mn-ea"/>
                <a:cs typeface="+mn-cs"/>
              </a:rPr>
              <a:t>the influence of the age and the professional experience of the surveyed individuals addressing and in the context of the issue of gender equality.</a:t>
            </a:r>
          </a:p>
          <a:p>
            <a:pPr marR="0" lvl="0" algn="just" defTabSz="914400" rtl="0" eaLnBrk="0" fontAlgn="base" latinLnBrk="0" hangingPunct="0">
              <a:lnSpc>
                <a:spcPct val="100000"/>
              </a:lnSpc>
              <a:spcBef>
                <a:spcPct val="0"/>
              </a:spcBef>
              <a:spcAft>
                <a:spcPct val="0"/>
              </a:spcAft>
              <a:buClrTx/>
              <a:buSzTx/>
              <a:tabLst/>
              <a:defRPr/>
            </a:pPr>
            <a:endParaRPr kumimoji="0" lang="bg-BG" sz="2400" b="1" i="0" u="none" strike="noStrike" kern="1200" cap="none" spc="0" normalizeH="0" baseline="0" noProof="0" dirty="0" smtClean="0">
              <a:ln>
                <a:noFill/>
              </a:ln>
              <a:solidFill>
                <a:srgbClr val="FFFFFF"/>
              </a:solidFill>
              <a:effectLst/>
              <a:uLnTx/>
              <a:uFillTx/>
              <a:latin typeface="Arial" charset="0"/>
              <a:ea typeface="+mn-ea"/>
              <a:cs typeface="+mn-cs"/>
            </a:endParaRPr>
          </a:p>
          <a:p>
            <a:pPr marR="0" lvl="0" algn="just" defTabSz="914400" rtl="0" eaLnBrk="0" fontAlgn="base" latinLnBrk="0" hangingPunct="0">
              <a:lnSpc>
                <a:spcPct val="100000"/>
              </a:lnSpc>
              <a:spcBef>
                <a:spcPct val="0"/>
              </a:spcBef>
              <a:spcAft>
                <a:spcPct val="0"/>
              </a:spcAft>
              <a:buClrTx/>
              <a:buSzTx/>
              <a:buFontTx/>
              <a:buNone/>
              <a:tabLst/>
              <a:defRPr/>
            </a:pPr>
            <a:r>
              <a:rPr kumimoji="0" lang="bg-BG" sz="2400" b="0" i="0" u="none" strike="noStrike" kern="1200" cap="none" spc="0" normalizeH="0" baseline="0" noProof="0" dirty="0" smtClean="0">
                <a:ln>
                  <a:noFill/>
                </a:ln>
                <a:solidFill>
                  <a:srgbClr val="FFFFFF"/>
                </a:solidFill>
                <a:effectLst/>
                <a:uLnTx/>
                <a:uFillTx/>
                <a:latin typeface="Arial" charset="0"/>
                <a:ea typeface="+mn-ea"/>
                <a:cs typeface="+mn-cs"/>
              </a:rPr>
              <a:t>• By increasing the age and professional experience of the maritime professionals, they become more skeptical about promoting gender equality in the decision-making process, combating gender-based violence and protecting victims.</a:t>
            </a:r>
          </a:p>
          <a:p>
            <a:pPr marR="0" lvl="0" algn="just" defTabSz="914400" rtl="0" eaLnBrk="0" fontAlgn="base" latinLnBrk="0" hangingPunct="0">
              <a:lnSpc>
                <a:spcPct val="100000"/>
              </a:lnSpc>
              <a:spcBef>
                <a:spcPct val="0"/>
              </a:spcBef>
              <a:spcAft>
                <a:spcPct val="0"/>
              </a:spcAft>
              <a:buClrTx/>
              <a:buSzTx/>
              <a:buFontTx/>
              <a:buNone/>
              <a:tabLst/>
              <a:defRPr/>
            </a:pPr>
            <a:endParaRPr kumimoji="0" lang="bg-BG" sz="2400" b="0"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74757308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124745"/>
            <a:ext cx="7772400" cy="504055"/>
          </a:xfrm>
        </p:spPr>
        <p:txBody>
          <a:bodyPr/>
          <a:lstStyle/>
          <a:p>
            <a:pPr algn="ctr">
              <a:tabLst>
                <a:tab pos="7529513" algn="l"/>
              </a:tabLst>
            </a:pPr>
            <a:r>
              <a:rPr lang="en-US" sz="2800" b="1" dirty="0" smtClean="0">
                <a:latin typeface="Arial" panose="020B0604020202020204" pitchFamily="34" charset="0"/>
                <a:cs typeface="Arial" panose="020B0604020202020204" pitchFamily="34" charset="0"/>
              </a:rPr>
              <a:t>RESULTS</a:t>
            </a:r>
            <a:endParaRPr lang="bg-BG" sz="2800" b="1" dirty="0">
              <a:latin typeface="Arial" panose="020B0604020202020204" pitchFamily="34" charset="0"/>
              <a:cs typeface="Arial" panose="020B0604020202020204" pitchFamily="34" charset="0"/>
            </a:endParaRPr>
          </a:p>
        </p:txBody>
      </p:sp>
      <p:sp>
        <p:nvSpPr>
          <p:cNvPr id="2" name="Content Placeholder 1"/>
          <p:cNvSpPr>
            <a:spLocks noGrp="1"/>
          </p:cNvSpPr>
          <p:nvPr>
            <p:ph type="subTitle" idx="1"/>
          </p:nvPr>
        </p:nvSpPr>
        <p:spPr>
          <a:xfrm>
            <a:off x="685800" y="2060848"/>
            <a:ext cx="7772400" cy="4176464"/>
          </a:xfrm>
        </p:spPr>
        <p:txBody>
          <a:bodyPr/>
          <a:lstStyle/>
          <a:p>
            <a:pPr lvl="0" algn="just">
              <a:spcBef>
                <a:spcPct val="0"/>
              </a:spcBef>
              <a:buClrTx/>
              <a:buSzTx/>
              <a:buNone/>
              <a:defRPr/>
            </a:pPr>
            <a:r>
              <a:rPr lang="bg-BG" sz="2000" kern="1200" dirty="0" smtClean="0">
                <a:solidFill>
                  <a:srgbClr val="FFFFFF"/>
                </a:solidFill>
                <a:effectLst/>
                <a:latin typeface="Arial" charset="0"/>
              </a:rPr>
              <a:t>• </a:t>
            </a:r>
            <a:r>
              <a:rPr lang="bg-BG" sz="2000" kern="1200" dirty="0">
                <a:solidFill>
                  <a:srgbClr val="FFFFFF"/>
                </a:solidFill>
                <a:effectLst/>
                <a:latin typeface="Arial" charset="0"/>
              </a:rPr>
              <a:t>Older professionals find it hard to accept the change in gender stereotypes in the maritime industry.</a:t>
            </a:r>
          </a:p>
          <a:p>
            <a:pPr algn="just">
              <a:buNone/>
            </a:pPr>
            <a:endParaRPr lang="en-US" sz="2000" dirty="0" smtClean="0">
              <a:latin typeface="Arial" panose="020B0604020202020204" pitchFamily="34" charset="0"/>
              <a:cs typeface="Arial" pitchFamily="34" charset="0"/>
            </a:endParaRPr>
          </a:p>
          <a:p>
            <a:pPr algn="just">
              <a:buNone/>
            </a:pPr>
            <a:r>
              <a:rPr lang="bg-BG" sz="2000" dirty="0" smtClean="0">
                <a:latin typeface="Arial" panose="020B0604020202020204" pitchFamily="34" charset="0"/>
                <a:cs typeface="Arial" pitchFamily="34" charset="0"/>
              </a:rPr>
              <a:t>2. </a:t>
            </a:r>
            <a:r>
              <a:rPr lang="bg-BG" sz="2000" dirty="0" smtClean="0">
                <a:effectLst/>
                <a:latin typeface="Arial" panose="020B0604020202020204" pitchFamily="34" charset="0"/>
                <a:cs typeface="Arial" pitchFamily="34" charset="0"/>
              </a:rPr>
              <a:t>Workplace harassment was the second researched problem arising from the gender bias. Workplace harassment is a form of discrimination that violates </a:t>
            </a:r>
            <a:r>
              <a:rPr lang="bg-BG" sz="2000" u="sng" dirty="0" smtClean="0">
                <a:effectLst/>
                <a:latin typeface="Arial" pitchFamily="34" charset="0"/>
                <a:cs typeface="Arial" pitchFamily="34" charset="0"/>
                <a:hlinkClick r:id="rId3"/>
              </a:rPr>
              <a:t>number of national and international regulations (f.ex. US Civil Rights Act of 1964</a:t>
            </a:r>
            <a:r>
              <a:rPr lang="bg-BG" sz="2000" dirty="0" smtClean="0">
                <a:effectLst/>
                <a:latin typeface="Arial" pitchFamily="34" charset="0"/>
                <a:cs typeface="Arial" pitchFamily="34" charset="0"/>
                <a:hlinkClick r:id="rId3"/>
              </a:rPr>
              <a:t> </a:t>
            </a:r>
            <a:r>
              <a:rPr lang="bg-BG" sz="2000" dirty="0" smtClean="0">
                <a:effectLst/>
                <a:latin typeface="Arial" pitchFamily="34" charset="0"/>
                <a:cs typeface="Arial" pitchFamily="34" charset="0"/>
              </a:rPr>
              <a:t>a.o.)</a:t>
            </a:r>
          </a:p>
          <a:p>
            <a:pPr algn="just">
              <a:buNone/>
            </a:pPr>
            <a:endParaRPr lang="bg-BG" sz="2000" dirty="0" smtClean="0">
              <a:effectLst/>
              <a:latin typeface="Arial" pitchFamily="34" charset="0"/>
              <a:cs typeface="Arial" pitchFamily="34" charset="0"/>
            </a:endParaRPr>
          </a:p>
          <a:p>
            <a:pPr lvl="0" algn="just">
              <a:buNone/>
            </a:pPr>
            <a:r>
              <a:rPr lang="bg-BG" sz="2000" dirty="0" smtClean="0">
                <a:latin typeface="Arial" pitchFamily="34" charset="0"/>
                <a:cs typeface="Arial" pitchFamily="34" charset="0"/>
              </a:rPr>
              <a:t>The </a:t>
            </a:r>
            <a:r>
              <a:rPr lang="bg-BG" sz="2000" dirty="0">
                <a:latin typeface="Arial" pitchFamily="34" charset="0"/>
                <a:cs typeface="Arial" pitchFamily="34" charset="0"/>
              </a:rPr>
              <a:t>Equal Employment Opportunity Commission (EEOC) of USA defines </a:t>
            </a:r>
            <a:r>
              <a:rPr lang="bg-BG" sz="2000" b="1" dirty="0">
                <a:latin typeface="Arial" pitchFamily="34" charset="0"/>
                <a:cs typeface="Arial" pitchFamily="34" charset="0"/>
              </a:rPr>
              <a:t>harassment</a:t>
            </a:r>
            <a:r>
              <a:rPr lang="bg-BG" sz="2000" dirty="0">
                <a:latin typeface="Arial" pitchFamily="34" charset="0"/>
                <a:cs typeface="Arial" pitchFamily="34" charset="0"/>
              </a:rPr>
              <a:t> as</a:t>
            </a:r>
            <a:r>
              <a:rPr lang="bg-BG" sz="2000" b="1" dirty="0">
                <a:latin typeface="Arial" pitchFamily="34" charset="0"/>
                <a:cs typeface="Arial" pitchFamily="34" charset="0"/>
              </a:rPr>
              <a:t> unwelcome verbal or physical behavior that is based on race, color, religion, sex (including pregnancy), gender/gender identity, nationality, age (40 or older), physical or mental disability, or genetic </a:t>
            </a:r>
            <a:r>
              <a:rPr lang="bg-BG" sz="2000" b="1" dirty="0" smtClean="0">
                <a:latin typeface="Arial" pitchFamily="34" charset="0"/>
                <a:cs typeface="Arial" pitchFamily="34" charset="0"/>
              </a:rPr>
              <a:t>information.</a:t>
            </a:r>
            <a:endParaRPr lang="bg-BG" sz="2200" dirty="0" smtClean="0">
              <a:effectLst/>
              <a:latin typeface="Arial" pitchFamily="34" charset="0"/>
              <a:cs typeface="Arial" pitchFamily="34" charset="0"/>
            </a:endParaRPr>
          </a:p>
        </p:txBody>
      </p:sp>
    </p:spTree>
    <p:extLst>
      <p:ext uri="{BB962C8B-B14F-4D97-AF65-F5344CB8AC3E}">
        <p14:creationId xmlns:p14="http://schemas.microsoft.com/office/powerpoint/2010/main" val="296274986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340768"/>
            <a:ext cx="7772400" cy="578495"/>
          </a:xfrm>
        </p:spPr>
        <p:txBody>
          <a:bodyPr/>
          <a:lstStyle/>
          <a:p>
            <a:pPr algn="ctr"/>
            <a:r>
              <a:rPr lang="bg-BG" sz="2800" b="1" dirty="0" smtClean="0">
                <a:latin typeface="Arial" panose="020B0604020202020204" pitchFamily="34" charset="0"/>
                <a:cs typeface="Arial" panose="020B0604020202020204" pitchFamily="34" charset="0"/>
              </a:rPr>
              <a:t>RESULTS</a:t>
            </a:r>
            <a:endParaRPr lang="bg-BG" dirty="0"/>
          </a:p>
        </p:txBody>
      </p:sp>
      <p:sp>
        <p:nvSpPr>
          <p:cNvPr id="2" name="Content Placeholder 1"/>
          <p:cNvSpPr>
            <a:spLocks noGrp="1"/>
          </p:cNvSpPr>
          <p:nvPr>
            <p:ph type="subTitle" idx="1"/>
          </p:nvPr>
        </p:nvSpPr>
        <p:spPr>
          <a:xfrm>
            <a:off x="960572" y="2204865"/>
            <a:ext cx="7497628" cy="3384376"/>
          </a:xfrm>
        </p:spPr>
        <p:txBody>
          <a:bodyPr/>
          <a:lstStyle/>
          <a:p>
            <a:pPr algn="just">
              <a:buNone/>
            </a:pPr>
            <a:r>
              <a:rPr lang="bg-BG" sz="2200" dirty="0" smtClean="0">
                <a:latin typeface="Arial" pitchFamily="34" charset="0"/>
                <a:cs typeface="Arial" pitchFamily="34" charset="0"/>
              </a:rPr>
              <a:t>Harassment </a:t>
            </a:r>
            <a:r>
              <a:rPr lang="bg-BG" sz="2200" dirty="0">
                <a:latin typeface="Arial" pitchFamily="34" charset="0"/>
                <a:cs typeface="Arial" pitchFamily="34" charset="0"/>
              </a:rPr>
              <a:t>becomes unlawful when:</a:t>
            </a:r>
          </a:p>
          <a:p>
            <a:pPr lvl="0" indent="450850" algn="just">
              <a:tabLst>
                <a:tab pos="712788" algn="l"/>
              </a:tabLst>
            </a:pPr>
            <a:r>
              <a:rPr lang="en-US" sz="2200" dirty="0" smtClean="0">
                <a:latin typeface="Arial" pitchFamily="34" charset="0"/>
                <a:cs typeface="Arial" pitchFamily="34" charset="0"/>
              </a:rPr>
              <a:t>- </a:t>
            </a:r>
            <a:r>
              <a:rPr lang="bg-BG" sz="2200" dirty="0" smtClean="0">
                <a:latin typeface="Arial" pitchFamily="34" charset="0"/>
                <a:cs typeface="Arial" pitchFamily="34" charset="0"/>
              </a:rPr>
              <a:t>Enduring </a:t>
            </a:r>
            <a:r>
              <a:rPr lang="bg-BG" sz="2200" dirty="0">
                <a:latin typeface="Arial" pitchFamily="34" charset="0"/>
                <a:cs typeface="Arial" pitchFamily="34" charset="0"/>
              </a:rPr>
              <a:t>the offensive conduct becomes a prerequisite to continued employment, or</a:t>
            </a:r>
          </a:p>
          <a:p>
            <a:pPr lvl="0" indent="450850" algn="just"/>
            <a:r>
              <a:rPr lang="en-US" sz="2200" dirty="0" smtClean="0">
                <a:latin typeface="Arial" pitchFamily="34" charset="0"/>
                <a:cs typeface="Arial" pitchFamily="34" charset="0"/>
              </a:rPr>
              <a:t>- </a:t>
            </a:r>
            <a:r>
              <a:rPr lang="bg-BG" sz="2200" dirty="0" smtClean="0">
                <a:latin typeface="Arial" pitchFamily="34" charset="0"/>
                <a:cs typeface="Arial" pitchFamily="34" charset="0"/>
              </a:rPr>
              <a:t>The </a:t>
            </a:r>
            <a:r>
              <a:rPr lang="bg-BG" sz="2200" dirty="0">
                <a:latin typeface="Arial" pitchFamily="34" charset="0"/>
                <a:cs typeface="Arial" pitchFamily="34" charset="0"/>
              </a:rPr>
              <a:t>conduct is severe or pervasive enough that a reasonable person would consider the workplace intimidating, hostile, or abusive. Also, if a supervisor’s harassment results in an obvious change in the employee’s salary or status, this conduct would be considered unlawful workplace harassment.</a:t>
            </a:r>
          </a:p>
          <a:p>
            <a:pPr marL="0" indent="0">
              <a:buNone/>
            </a:pPr>
            <a:endParaRPr lang="bg-BG" sz="2200" dirty="0">
              <a:latin typeface="Arial" pitchFamily="34" charset="0"/>
              <a:cs typeface="Arial" pitchFamily="34" charset="0"/>
            </a:endParaRPr>
          </a:p>
          <a:p>
            <a:pPr marL="0" indent="0">
              <a:buNone/>
            </a:pPr>
            <a:endParaRPr lang="bg-BG" sz="2000" dirty="0">
              <a:latin typeface="Arial" pitchFamily="34" charset="0"/>
              <a:cs typeface="Arial" pitchFamily="34" charset="0"/>
            </a:endParaRPr>
          </a:p>
        </p:txBody>
      </p:sp>
    </p:spTree>
    <p:extLst>
      <p:ext uri="{BB962C8B-B14F-4D97-AF65-F5344CB8AC3E}">
        <p14:creationId xmlns:p14="http://schemas.microsoft.com/office/powerpoint/2010/main" val="352934282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340768"/>
            <a:ext cx="8229600" cy="604664"/>
          </a:xfrm>
        </p:spPr>
        <p:txBody>
          <a:bodyPr/>
          <a:lstStyle/>
          <a:p>
            <a:pPr algn="ctr">
              <a:buNone/>
            </a:pPr>
            <a:r>
              <a:rPr lang="bg-BG" sz="2800" b="1" dirty="0" smtClean="0">
                <a:latin typeface="Arial" panose="020B0604020202020204" pitchFamily="34" charset="0"/>
                <a:cs typeface="Arial" panose="020B0604020202020204" pitchFamily="34" charset="0"/>
              </a:rPr>
              <a:t>RESULTS</a:t>
            </a:r>
          </a:p>
          <a:p>
            <a:pPr algn="ctr">
              <a:buNone/>
            </a:pPr>
            <a:endParaRPr lang="bg-BG" dirty="0" smtClean="0"/>
          </a:p>
          <a:p>
            <a:pPr algn="ctr">
              <a:buNone/>
            </a:pPr>
            <a:endParaRPr lang="bg-BG" dirty="0" smtClean="0"/>
          </a:p>
        </p:txBody>
      </p:sp>
      <p:sp>
        <p:nvSpPr>
          <p:cNvPr id="3" name="Content Placeholder 1"/>
          <p:cNvSpPr txBox="1">
            <a:spLocks/>
          </p:cNvSpPr>
          <p:nvPr/>
        </p:nvSpPr>
        <p:spPr>
          <a:xfrm>
            <a:off x="251520" y="2276872"/>
            <a:ext cx="8229600" cy="4320480"/>
          </a:xfrm>
          <a:prstGeom prst="rect">
            <a:avLst/>
          </a:prstGeom>
        </p:spPr>
        <p:txBody>
          <a:bodyPr/>
          <a:lst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a:lstStyle>
          <a:p>
            <a:pPr algn="ctr">
              <a:buFontTx/>
              <a:buNone/>
            </a:pPr>
            <a:endParaRPr lang="bg-BG" kern="0" dirty="0" smtClean="0"/>
          </a:p>
          <a:p>
            <a:pPr algn="ctr">
              <a:buFontTx/>
              <a:buNone/>
            </a:pPr>
            <a:endParaRPr lang="bg-BG" kern="0" dirty="0" smtClean="0"/>
          </a:p>
        </p:txBody>
      </p:sp>
      <p:sp>
        <p:nvSpPr>
          <p:cNvPr id="4" name="Rectangle 3"/>
          <p:cNvSpPr/>
          <p:nvPr/>
        </p:nvSpPr>
        <p:spPr>
          <a:xfrm>
            <a:off x="611560" y="2228227"/>
            <a:ext cx="7776864" cy="3477875"/>
          </a:xfrm>
          <a:prstGeom prst="rect">
            <a:avLst/>
          </a:prstGeom>
        </p:spPr>
        <p:txBody>
          <a:bodyPr wrap="square">
            <a:spAutoFit/>
          </a:bodyPr>
          <a:lstStyle/>
          <a:p>
            <a:pPr algn="just">
              <a:spcBef>
                <a:spcPct val="30000"/>
              </a:spcBef>
              <a:defRPr/>
            </a:pPr>
            <a:r>
              <a:rPr lang="bg-BG" sz="2200" dirty="0" smtClean="0"/>
              <a:t>A total of 388 people from Bulgaria took part in the survey, of which 290 men and 98 women. They all practice maritime professions or are trained or educated during the survey period for them. The survey consists of a scale that analyzes the participants' attitudes towards workplace violence. The respondents give answer to the question </a:t>
            </a:r>
            <a:r>
              <a:rPr lang="bg-BG" sz="2200" b="1" dirty="0" smtClean="0"/>
              <a:t>"If I experience discrimination or unfairness of anykind"</a:t>
            </a:r>
            <a:r>
              <a:rPr lang="bg-BG" sz="2200" dirty="0" smtClean="0"/>
              <a:t> in a survey in 7 scale Likert format. The data were collected between March and May 2018. The anonymity of the surveyed persons who participated in the survey was preserved.</a:t>
            </a:r>
            <a:endParaRPr lang="bg-BG" sz="2200" dirty="0"/>
          </a:p>
        </p:txBody>
      </p:sp>
    </p:spTree>
    <p:extLst>
      <p:ext uri="{BB962C8B-B14F-4D97-AF65-F5344CB8AC3E}">
        <p14:creationId xmlns:p14="http://schemas.microsoft.com/office/powerpoint/2010/main" val="18377981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sz="1100" b="1"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9"/>
          <p:cNvSpPr/>
          <p:nvPr/>
        </p:nvSpPr>
        <p:spPr>
          <a:xfrm>
            <a:off x="0" y="5858108"/>
            <a:ext cx="9144000" cy="523220"/>
          </a:xfrm>
          <a:prstGeom prst="rect">
            <a:avLst/>
          </a:prstGeom>
        </p:spPr>
        <p:txBody>
          <a:bodyPr wrap="square">
            <a:spAutoFit/>
          </a:bodyPr>
          <a:lstStyle/>
          <a:p>
            <a:endParaRPr lang="tr-TR" sz="1400" dirty="0" smtClean="0"/>
          </a:p>
          <a:p>
            <a:r>
              <a:rPr lang="tr-TR" sz="1400" dirty="0" smtClean="0"/>
              <a:t>*</a:t>
            </a:r>
            <a:endParaRPr lang="tr-TR" sz="1400" dirty="0"/>
          </a:p>
        </p:txBody>
      </p:sp>
      <p:sp>
        <p:nvSpPr>
          <p:cNvPr id="12" name="TextBox 11"/>
          <p:cNvSpPr txBox="1"/>
          <p:nvPr/>
        </p:nvSpPr>
        <p:spPr>
          <a:xfrm>
            <a:off x="971600" y="2132856"/>
            <a:ext cx="6984776" cy="954107"/>
          </a:xfrm>
          <a:prstGeom prst="rect">
            <a:avLst/>
          </a:prstGeom>
          <a:noFill/>
        </p:spPr>
        <p:txBody>
          <a:bodyPr wrap="square" rtlCol="0">
            <a:spAutoFit/>
          </a:bodyPr>
          <a:lstStyle/>
          <a:p>
            <a:pPr algn="ctr"/>
            <a:r>
              <a:rPr lang="en-US" sz="2800" b="1" dirty="0" smtClean="0"/>
              <a:t>LEADERSHIP FOR WOMEN IN MARITIME</a:t>
            </a:r>
            <a:endParaRPr lang="tr-TR" sz="2800" b="1" dirty="0"/>
          </a:p>
        </p:txBody>
      </p:sp>
      <p:pic>
        <p:nvPicPr>
          <p:cNvPr id="2" name="Picture 1"/>
          <p:cNvPicPr>
            <a:picLocks noChangeAspect="1"/>
          </p:cNvPicPr>
          <p:nvPr/>
        </p:nvPicPr>
        <p:blipFill>
          <a:blip r:embed="rId2" cstate="print"/>
          <a:stretch>
            <a:fillRect/>
          </a:stretch>
        </p:blipFill>
        <p:spPr>
          <a:xfrm>
            <a:off x="2447764" y="3465664"/>
            <a:ext cx="4032448" cy="2069068"/>
          </a:xfrm>
          <a:prstGeom prst="rect">
            <a:avLst/>
          </a:prstGeom>
        </p:spPr>
      </p:pic>
    </p:spTree>
    <p:extLst>
      <p:ext uri="{BB962C8B-B14F-4D97-AF65-F5344CB8AC3E}">
        <p14:creationId xmlns:p14="http://schemas.microsoft.com/office/powerpoint/2010/main" val="233396692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21196" y="2060848"/>
            <a:ext cx="8229600" cy="4176464"/>
          </a:xfrm>
        </p:spPr>
        <p:txBody>
          <a:bodyPr/>
          <a:lstStyle/>
          <a:p>
            <a:pPr marL="0" indent="0">
              <a:buNone/>
            </a:pPr>
            <a:r>
              <a:rPr lang="bg-BG" sz="2200" dirty="0" smtClean="0">
                <a:latin typeface="Arial" pitchFamily="34" charset="0"/>
                <a:cs typeface="Arial" pitchFamily="34" charset="0"/>
              </a:rPr>
              <a:t>1. The results of the survey confirm that both gender differ slightly in their attitudes to violence at work. The parametric and non-parametric methods used find their reflection in the analysis.</a:t>
            </a:r>
          </a:p>
          <a:p>
            <a:pPr marL="0" indent="0">
              <a:buNone/>
            </a:pPr>
            <a:endParaRPr lang="bg-BG" sz="2200" dirty="0" smtClean="0">
              <a:latin typeface="Arial" pitchFamily="34" charset="0"/>
              <a:cs typeface="Arial" pitchFamily="34" charset="0"/>
            </a:endParaRPr>
          </a:p>
          <a:p>
            <a:pPr marL="0" indent="0">
              <a:buNone/>
            </a:pPr>
            <a:r>
              <a:rPr lang="bg-BG" sz="2200" dirty="0" smtClean="0">
                <a:latin typeface="Arial" pitchFamily="34" charset="0"/>
                <a:cs typeface="Arial" pitchFamily="34" charset="0"/>
              </a:rPr>
              <a:t>2. Studying </a:t>
            </a:r>
            <a:r>
              <a:rPr lang="bg-BG" sz="2200" dirty="0">
                <a:latin typeface="Arial" pitchFamily="34" charset="0"/>
                <a:cs typeface="Arial" pitchFamily="34" charset="0"/>
              </a:rPr>
              <a:t>the gender differences from students and cadets during their education at the university will allow them to recognize and accept the gender diversity of the ship and society, to overcome sexism and gender discrimination, to facilitate contact and gender interaction in the class and on the ship in order to develop abilities for effective communication, create a climate of mutual acceptance, tolerance, respect and mutual help. </a:t>
            </a:r>
          </a:p>
          <a:p>
            <a:pPr marL="0" indent="0">
              <a:buNone/>
            </a:pPr>
            <a:endParaRPr lang="bg-BG" sz="2200" dirty="0">
              <a:latin typeface="Arial" pitchFamily="34" charset="0"/>
              <a:cs typeface="Arial" pitchFamily="34" charset="0"/>
            </a:endParaRPr>
          </a:p>
          <a:p>
            <a:pPr marL="0" indent="0">
              <a:buNone/>
            </a:pPr>
            <a:endParaRPr lang="bg-BG" sz="2200" dirty="0">
              <a:latin typeface="Arial" pitchFamily="34" charset="0"/>
              <a:cs typeface="Arial" pitchFamily="34" charset="0"/>
            </a:endParaRPr>
          </a:p>
          <a:p>
            <a:pPr marL="0" indent="0">
              <a:buNone/>
            </a:pPr>
            <a:endParaRPr lang="bg-BG" sz="2200" dirty="0">
              <a:latin typeface="Arial" pitchFamily="34" charset="0"/>
              <a:cs typeface="Arial" pitchFamily="34" charset="0"/>
            </a:endParaRPr>
          </a:p>
        </p:txBody>
      </p:sp>
      <p:sp>
        <p:nvSpPr>
          <p:cNvPr id="4" name="Rectangle 3"/>
          <p:cNvSpPr/>
          <p:nvPr/>
        </p:nvSpPr>
        <p:spPr>
          <a:xfrm>
            <a:off x="971600" y="1340768"/>
            <a:ext cx="7128792" cy="523220"/>
          </a:xfrm>
          <a:prstGeom prst="rect">
            <a:avLst/>
          </a:prstGeom>
        </p:spPr>
        <p:txBody>
          <a:bodyPr wrap="square">
            <a:spAutoFit/>
          </a:bodyPr>
          <a:lstStyle/>
          <a:p>
            <a:pPr algn="ctr"/>
            <a:r>
              <a:rPr lang="bg-BG" sz="2800" b="1" dirty="0">
                <a:latin typeface="Arial" panose="020B0604020202020204" pitchFamily="34" charset="0"/>
                <a:cs typeface="Arial" panose="020B0604020202020204" pitchFamily="34" charset="0"/>
              </a:rPr>
              <a:t>RESULTS</a:t>
            </a:r>
            <a:endParaRPr lang="bg-BG" sz="2800" b="1" dirty="0"/>
          </a:p>
        </p:txBody>
      </p:sp>
    </p:spTree>
    <p:extLst>
      <p:ext uri="{BB962C8B-B14F-4D97-AF65-F5344CB8AC3E}">
        <p14:creationId xmlns:p14="http://schemas.microsoft.com/office/powerpoint/2010/main" val="112834197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229600" cy="648072"/>
          </a:xfrm>
        </p:spPr>
        <p:txBody>
          <a:bodyPr/>
          <a:lstStyle/>
          <a:p>
            <a:pPr algn="ctr">
              <a:buNone/>
            </a:pPr>
            <a:r>
              <a:rPr lang="bg-BG" sz="2800" b="1" dirty="0" smtClean="0">
                <a:latin typeface="Arial" panose="020B0604020202020204" pitchFamily="34" charset="0"/>
                <a:cs typeface="Arial" panose="020B0604020202020204" pitchFamily="34" charset="0"/>
              </a:rPr>
              <a:t>REFERENCES: </a:t>
            </a:r>
          </a:p>
          <a:p>
            <a:pPr>
              <a:buNone/>
            </a:pPr>
            <a:endParaRPr lang="bg-BG" sz="2400" dirty="0" smtClean="0"/>
          </a:p>
          <a:p>
            <a:pPr>
              <a:buNone/>
            </a:pPr>
            <a:endParaRPr lang="bg-BG" dirty="0"/>
          </a:p>
        </p:txBody>
      </p:sp>
      <p:sp>
        <p:nvSpPr>
          <p:cNvPr id="3" name="Content Placeholder 1"/>
          <p:cNvSpPr txBox="1">
            <a:spLocks/>
          </p:cNvSpPr>
          <p:nvPr/>
        </p:nvSpPr>
        <p:spPr>
          <a:xfrm>
            <a:off x="457200" y="1916832"/>
            <a:ext cx="8229600" cy="4752528"/>
          </a:xfrm>
          <a:prstGeom prst="rect">
            <a:avLst/>
          </a:prstGeom>
        </p:spPr>
        <p:txBody>
          <a:bodyPr/>
          <a:lst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a:lstStyle>
          <a:p>
            <a:pPr algn="just">
              <a:buFontTx/>
              <a:buNone/>
            </a:pPr>
            <a:r>
              <a:rPr lang="bg-BG" sz="2200" kern="0" dirty="0" smtClean="0">
                <a:latin typeface="Arial" panose="020B0604020202020204" pitchFamily="34" charset="0"/>
                <a:cs typeface="Arial" panose="020B0604020202020204" pitchFamily="34" charset="0"/>
              </a:rPr>
              <a:t>Gullahorn, J.T.,Gullahorn, J.E. (1963) An extension of the U-curve hypothesis. </a:t>
            </a:r>
            <a:r>
              <a:rPr lang="bg-BG" sz="2200" i="1" kern="0" dirty="0" smtClean="0">
                <a:latin typeface="Arial" panose="020B0604020202020204" pitchFamily="34" charset="0"/>
                <a:cs typeface="Arial" panose="020B0604020202020204" pitchFamily="34" charset="0"/>
              </a:rPr>
              <a:t>Journal of Social issues</a:t>
            </a:r>
            <a:r>
              <a:rPr lang="bg-BG" sz="2200" kern="0" dirty="0" smtClean="0">
                <a:latin typeface="Arial" panose="020B0604020202020204" pitchFamily="34" charset="0"/>
                <a:cs typeface="Arial" panose="020B0604020202020204" pitchFamily="34" charset="0"/>
              </a:rPr>
              <a:t>, 19, pp.33-47</a:t>
            </a:r>
          </a:p>
          <a:p>
            <a:pPr algn="just">
              <a:buFontTx/>
              <a:buNone/>
            </a:pPr>
            <a:r>
              <a:rPr lang="bg-BG" sz="2200" kern="0" dirty="0" smtClean="0">
                <a:latin typeface="Arial" panose="020B0604020202020204" pitchFamily="34" charset="0"/>
                <a:cs typeface="Arial" panose="020B0604020202020204" pitchFamily="34" charset="0"/>
              </a:rPr>
              <a:t>Kalinov, K., Lutzkanova, S. Diversity Management in the Maritime Domain including Second Generation Gender Bias.- В: Сборник доклади от научна конференция „Актуални проблеми на сигурността”, 25-26 октомври 2018 г., НВУ „Васил Левски”, Велико Търново, с.58-67.  ISSN 2367-7473  </a:t>
            </a:r>
          </a:p>
          <a:p>
            <a:pPr algn="just">
              <a:buFontTx/>
              <a:buNone/>
            </a:pPr>
            <a:r>
              <a:rPr lang="bg-BG" sz="2200" dirty="0">
                <a:latin typeface="Arial" panose="020B0604020202020204" pitchFamily="34" charset="0"/>
                <a:cs typeface="Arial" panose="020B0604020202020204" pitchFamily="34" charset="0"/>
              </a:rPr>
              <a:t>Cohen, J. (1988). Statistical Power Analysis for the Behavioral Sciences. 2nd Ed.: Library ebook.</a:t>
            </a:r>
            <a:br>
              <a:rPr lang="bg-BG" sz="2200" dirty="0">
                <a:latin typeface="Arial" panose="020B0604020202020204" pitchFamily="34" charset="0"/>
                <a:cs typeface="Arial" panose="020B0604020202020204" pitchFamily="34" charset="0"/>
              </a:rPr>
            </a:br>
            <a:r>
              <a:rPr lang="bg-BG" sz="2200" dirty="0">
                <a:latin typeface="Arial" panose="020B0604020202020204" pitchFamily="34" charset="0"/>
                <a:cs typeface="Arial" panose="020B0604020202020204" pitchFamily="34" charset="0"/>
              </a:rPr>
              <a:t>National Strategy for Promoting Gender Equality 2016-2020, available at </a:t>
            </a:r>
            <a:r>
              <a:rPr lang="bg-BG" sz="2200" u="sng" dirty="0">
                <a:latin typeface="Arial" panose="020B0604020202020204" pitchFamily="34" charset="0"/>
                <a:cs typeface="Arial" panose="020B0604020202020204" pitchFamily="34" charset="0"/>
                <a:hlinkClick r:id="rId2"/>
              </a:rPr>
              <a:t>http://www.strategy.bg/StrategicDocuments/View.aspx?lang=bg-BG&amp;Id=1218</a:t>
            </a:r>
            <a:endParaRPr lang="bg-BG" sz="2200" kern="0" dirty="0" smtClean="0">
              <a:latin typeface="Arial" panose="020B0604020202020204" pitchFamily="34" charset="0"/>
              <a:cs typeface="Arial" panose="020B0604020202020204" pitchFamily="34" charset="0"/>
            </a:endParaRPr>
          </a:p>
          <a:p>
            <a:pPr>
              <a:buFontTx/>
              <a:buNone/>
            </a:pPr>
            <a:endParaRPr lang="bg-BG" kern="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54759"/>
          </a:xfrm>
        </p:spPr>
        <p:txBody>
          <a:bodyPr/>
          <a:lstStyle/>
          <a:p>
            <a:pPr marL="342900" indent="-342900" algn="just">
              <a:spcBef>
                <a:spcPct val="20000"/>
              </a:spcBef>
              <a:buClr>
                <a:schemeClr val="hlink"/>
              </a:buClr>
              <a:buSzPct val="120000"/>
            </a:pPr>
            <a:r>
              <a:rPr lang="en-US" sz="2200" dirty="0">
                <a:solidFill>
                  <a:schemeClr val="tx1"/>
                </a:solidFill>
                <a:latin typeface="Arial" panose="020B0604020202020204" pitchFamily="34" charset="0"/>
                <a:ea typeface="+mn-ea"/>
                <a:cs typeface="Arial" panose="020B0604020202020204" pitchFamily="34" charset="0"/>
              </a:rPr>
              <a:t>R</a:t>
            </a:r>
            <a:r>
              <a:rPr lang="bg-BG" sz="2200" dirty="0">
                <a:solidFill>
                  <a:schemeClr val="tx1"/>
                </a:solidFill>
                <a:latin typeface="Arial" panose="020B0604020202020204" pitchFamily="34" charset="0"/>
                <a:ea typeface="+mn-ea"/>
                <a:cs typeface="Arial" panose="020B0604020202020204" pitchFamily="34" charset="0"/>
              </a:rPr>
              <a:t>osenberg, M. (1965). Society and the adolescent self-image.Princeton, NJ: Princeton University Press.</a:t>
            </a:r>
            <a:br>
              <a:rPr lang="bg-BG" sz="2200" dirty="0">
                <a:solidFill>
                  <a:schemeClr val="tx1"/>
                </a:solidFill>
                <a:latin typeface="Arial" panose="020B0604020202020204" pitchFamily="34" charset="0"/>
                <a:ea typeface="+mn-ea"/>
                <a:cs typeface="Arial" panose="020B0604020202020204" pitchFamily="34" charset="0"/>
              </a:rPr>
            </a:br>
            <a:r>
              <a:rPr lang="bg-BG" sz="2200" dirty="0">
                <a:solidFill>
                  <a:schemeClr val="tx1"/>
                </a:solidFill>
                <a:latin typeface="Arial" panose="020B0604020202020204" pitchFamily="34" charset="0"/>
                <a:ea typeface="+mn-ea"/>
                <a:cs typeface="Arial" panose="020B0604020202020204" pitchFamily="34" charset="0"/>
              </a:rPr>
              <a:t>Scheier, M. F., Carver, C. S., &amp; Bridges, M. W. (1994). Distinguishing optimism from neuroticism (and trait anxiety, self-mastery, and self-esteem): A re-evaluation of the Life Orientation Test. Journal of Personality and Social Psychology, 67, 1063-1078.</a:t>
            </a:r>
            <a:br>
              <a:rPr lang="bg-BG" sz="2200" dirty="0">
                <a:solidFill>
                  <a:schemeClr val="tx1"/>
                </a:solidFill>
                <a:latin typeface="Arial" panose="020B0604020202020204" pitchFamily="34" charset="0"/>
                <a:ea typeface="+mn-ea"/>
                <a:cs typeface="Arial" panose="020B0604020202020204" pitchFamily="34" charset="0"/>
              </a:rPr>
            </a:br>
            <a:endParaRPr lang="bg-BG" sz="2200" dirty="0">
              <a:solidFill>
                <a:schemeClr val="tx1"/>
              </a:solidFill>
              <a:latin typeface="Arial" panose="020B0604020202020204" pitchFamily="34" charset="0"/>
              <a:ea typeface="+mn-ea"/>
              <a:cs typeface="Arial" panose="020B0604020202020204" pitchFamily="34" charset="0"/>
            </a:endParaRPr>
          </a:p>
        </p:txBody>
      </p:sp>
      <p:sp>
        <p:nvSpPr>
          <p:cNvPr id="3" name="Subtitle 2"/>
          <p:cNvSpPr>
            <a:spLocks noGrp="1"/>
          </p:cNvSpPr>
          <p:nvPr>
            <p:ph type="subTitle" idx="1"/>
          </p:nvPr>
        </p:nvSpPr>
        <p:spPr>
          <a:xfrm>
            <a:off x="1259632" y="1254125"/>
            <a:ext cx="6400800" cy="518691"/>
          </a:xfrm>
        </p:spPr>
        <p:txBody>
          <a:bodyPr/>
          <a:lstStyle/>
          <a:p>
            <a:r>
              <a:rPr lang="bg-BG" sz="2800" b="1" dirty="0">
                <a:latin typeface="Arial" panose="020B0604020202020204" pitchFamily="34" charset="0"/>
                <a:cs typeface="Arial" panose="020B0604020202020204" pitchFamily="34" charset="0"/>
              </a:rPr>
              <a:t>REFERENCES: </a:t>
            </a:r>
            <a:endParaRPr lang="bg-BG" dirty="0"/>
          </a:p>
        </p:txBody>
      </p:sp>
    </p:spTree>
    <p:extLst>
      <p:ext uri="{BB962C8B-B14F-4D97-AF65-F5344CB8AC3E}">
        <p14:creationId xmlns:p14="http://schemas.microsoft.com/office/powerpoint/2010/main" val="221126430"/>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792087"/>
          </a:xfrm>
        </p:spPr>
        <p:txBody>
          <a:bodyPr/>
          <a:lstStyle/>
          <a:p>
            <a:pPr algn="just"/>
            <a:r>
              <a:rPr lang="tr-TR" sz="2800" dirty="0" smtClean="0">
                <a:effectLst/>
                <a:latin typeface="Arial" panose="020B0604020202020204" pitchFamily="34" charset="0"/>
                <a:cs typeface="Arial" panose="020B0604020202020204" pitchFamily="34" charset="0"/>
              </a:rPr>
              <a:t> </a:t>
            </a:r>
            <a:r>
              <a:rPr lang="tr-TR" sz="2800" b="1" dirty="0" smtClean="0">
                <a:effectLst/>
                <a:latin typeface="Arial" panose="020B0604020202020204" pitchFamily="34" charset="0"/>
                <a:cs typeface="Arial" panose="020B0604020202020204" pitchFamily="34" charset="0"/>
              </a:rPr>
              <a:t>  </a:t>
            </a:r>
            <a:r>
              <a:rPr lang="bg-BG" sz="2800" b="1" dirty="0" smtClean="0">
                <a:effectLst/>
                <a:latin typeface="Arial" panose="020B0604020202020204" pitchFamily="34" charset="0"/>
                <a:cs typeface="Arial" panose="020B0604020202020204" pitchFamily="34" charset="0"/>
              </a:rPr>
              <a:t>LEADERSHIP AND </a:t>
            </a:r>
            <a:r>
              <a:rPr lang="en-US" sz="2800" b="1" dirty="0" smtClean="0">
                <a:effectLst/>
                <a:latin typeface="Arial" panose="020B0604020202020204" pitchFamily="34" charset="0"/>
                <a:cs typeface="Arial" panose="020B0604020202020204" pitchFamily="34" charset="0"/>
              </a:rPr>
              <a:t>C</a:t>
            </a:r>
            <a:r>
              <a:rPr lang="bg-BG" sz="2800" b="1" dirty="0" smtClean="0">
                <a:effectLst/>
                <a:latin typeface="Arial" panose="020B0604020202020204" pitchFamily="34" charset="0"/>
                <a:cs typeface="Arial" panose="020B0604020202020204" pitchFamily="34" charset="0"/>
              </a:rPr>
              <a:t>OPING W</a:t>
            </a:r>
            <a:r>
              <a:rPr lang="tr-TR" sz="2800" b="1" dirty="0" smtClean="0">
                <a:effectLst/>
                <a:latin typeface="Arial" panose="020B0604020202020204" pitchFamily="34" charset="0"/>
                <a:cs typeface="Arial" panose="020B0604020202020204" pitchFamily="34" charset="0"/>
              </a:rPr>
              <a:t>İ</a:t>
            </a:r>
            <a:r>
              <a:rPr lang="bg-BG" sz="2800" b="1" dirty="0" smtClean="0">
                <a:effectLst/>
                <a:latin typeface="Arial" panose="020B0604020202020204" pitchFamily="34" charset="0"/>
                <a:cs typeface="Arial" panose="020B0604020202020204" pitchFamily="34" charset="0"/>
              </a:rPr>
              <a:t>TH </a:t>
            </a:r>
            <a:r>
              <a:rPr lang="en-US" sz="2800" b="1" dirty="0" smtClean="0">
                <a:effectLst/>
                <a:latin typeface="Arial" panose="020B0604020202020204" pitchFamily="34" charset="0"/>
                <a:cs typeface="Arial" panose="020B0604020202020204" pitchFamily="34" charset="0"/>
              </a:rPr>
              <a:t>O</a:t>
            </a:r>
            <a:r>
              <a:rPr lang="bg-BG" sz="2800" b="1" dirty="0" smtClean="0">
                <a:effectLst/>
                <a:latin typeface="Arial" panose="020B0604020202020204" pitchFamily="34" charset="0"/>
                <a:cs typeface="Arial" panose="020B0604020202020204" pitchFamily="34" charset="0"/>
              </a:rPr>
              <a:t>BSTACLES</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753344" y="2348880"/>
            <a:ext cx="7704856" cy="3816424"/>
          </a:xfrm>
        </p:spPr>
        <p:txBody>
          <a:bodyPr/>
          <a:lstStyle/>
          <a:p>
            <a:r>
              <a:rPr lang="tr-TR" sz="2400" b="1" dirty="0" smtClean="0">
                <a:effectLst/>
                <a:latin typeface="Arial" panose="020B0604020202020204" pitchFamily="34" charset="0"/>
                <a:cs typeface="Arial" panose="020B0604020202020204" pitchFamily="34" charset="0"/>
              </a:rPr>
              <a:t>TEST YOURSELF</a:t>
            </a:r>
            <a:endParaRPr lang="en-US" sz="2400" b="1" dirty="0" smtClean="0">
              <a:effectLst/>
              <a:latin typeface="Arial" panose="020B0604020202020204" pitchFamily="34" charset="0"/>
              <a:cs typeface="Arial" panose="020B0604020202020204" pitchFamily="34" charset="0"/>
            </a:endParaRPr>
          </a:p>
          <a:p>
            <a:endParaRPr lang="tr-TR" sz="2400" b="1" dirty="0" smtClean="0">
              <a:effectLst/>
              <a:latin typeface="Arial" panose="020B0604020202020204" pitchFamily="34" charset="0"/>
              <a:cs typeface="Arial" panose="020B0604020202020204" pitchFamily="34" charset="0"/>
            </a:endParaRPr>
          </a:p>
          <a:p>
            <a:pPr marL="457200" indent="-457200" algn="just">
              <a:buClrTx/>
              <a:buSzPct val="90000"/>
              <a:buFont typeface="+mj-lt"/>
              <a:buAutoNum type="arabicPeriod"/>
            </a:pPr>
            <a:r>
              <a:rPr lang="tr-TR" sz="2200" dirty="0" smtClean="0">
                <a:effectLst/>
                <a:latin typeface="Arial" panose="020B0604020202020204" pitchFamily="34" charset="0"/>
                <a:cs typeface="Arial" panose="020B0604020202020204" pitchFamily="34" charset="0"/>
              </a:rPr>
              <a:t>What is </a:t>
            </a:r>
            <a:r>
              <a:rPr lang="bg-BG" sz="2200" dirty="0" smtClean="0">
                <a:effectLst/>
                <a:latin typeface="Arial" panose="020B0604020202020204" pitchFamily="34" charset="0"/>
                <a:cs typeface="Arial" panose="020B0604020202020204" pitchFamily="34" charset="0"/>
              </a:rPr>
              <a:t>leadership</a:t>
            </a:r>
            <a:r>
              <a:rPr lang="tr-TR" sz="2200" dirty="0" smtClean="0">
                <a:effectLst/>
                <a:latin typeface="Arial" panose="020B0604020202020204" pitchFamily="34" charset="0"/>
                <a:cs typeface="Arial" panose="020B0604020202020204" pitchFamily="34" charset="0"/>
              </a:rPr>
              <a:t>? In which resp</a:t>
            </a:r>
            <a:r>
              <a:rPr lang="bg-BG" sz="2200" dirty="0" smtClean="0">
                <a:effectLst/>
                <a:latin typeface="Arial" panose="020B0604020202020204" pitchFamily="34" charset="0"/>
                <a:cs typeface="Arial" panose="020B0604020202020204" pitchFamily="34" charset="0"/>
              </a:rPr>
              <a:t>ect is important to be a leader? </a:t>
            </a:r>
          </a:p>
          <a:p>
            <a:pPr marL="457200" indent="-457200" algn="just">
              <a:buClrTx/>
              <a:buSzPct val="90000"/>
              <a:buFont typeface="+mj-lt"/>
              <a:buAutoNum type="arabicPeriod"/>
            </a:pPr>
            <a:r>
              <a:rPr lang="bg-BG" sz="2200" dirty="0" smtClean="0">
                <a:effectLst/>
                <a:latin typeface="Arial" panose="020B0604020202020204" pitchFamily="34" charset="0"/>
                <a:cs typeface="Arial" panose="020B0604020202020204" pitchFamily="34" charset="0"/>
              </a:rPr>
              <a:t>What are the qualities of the good leader?</a:t>
            </a:r>
            <a:endParaRPr lang="tr-TR" sz="2200" dirty="0" smtClean="0">
              <a:effectLst/>
              <a:latin typeface="Arial" panose="020B0604020202020204" pitchFamily="34" charset="0"/>
              <a:cs typeface="Arial" panose="020B0604020202020204" pitchFamily="34" charset="0"/>
            </a:endParaRPr>
          </a:p>
          <a:p>
            <a:pPr marL="457200" indent="-457200" algn="just">
              <a:buClrTx/>
              <a:buSzPct val="90000"/>
              <a:buFont typeface="+mj-lt"/>
              <a:buAutoNum type="arabicPeriod"/>
            </a:pPr>
            <a:r>
              <a:rPr lang="tr-TR" sz="2200" dirty="0" smtClean="0">
                <a:effectLst/>
                <a:latin typeface="Arial" panose="020B0604020202020204" pitchFamily="34" charset="0"/>
                <a:cs typeface="Arial" panose="020B0604020202020204" pitchFamily="34" charset="0"/>
              </a:rPr>
              <a:t>Why is diversity important for organizations?</a:t>
            </a:r>
          </a:p>
          <a:p>
            <a:pPr marL="457200" indent="-457200" algn="just">
              <a:buClrTx/>
              <a:buSzPct val="90000"/>
              <a:buFont typeface="+mj-lt"/>
              <a:buAutoNum type="arabicPeriod"/>
            </a:pPr>
            <a:r>
              <a:rPr lang="tr-TR" sz="2200" dirty="0" smtClean="0">
                <a:effectLst/>
                <a:latin typeface="Arial" panose="020B0604020202020204" pitchFamily="34" charset="0"/>
                <a:cs typeface="Arial" panose="020B0604020202020204" pitchFamily="34" charset="0"/>
              </a:rPr>
              <a:t>What </a:t>
            </a:r>
            <a:r>
              <a:rPr lang="bg-BG" sz="2200" dirty="0" smtClean="0">
                <a:effectLst/>
                <a:latin typeface="Arial" panose="020B0604020202020204" pitchFamily="34" charset="0"/>
                <a:cs typeface="Arial" panose="020B0604020202020204" pitchFamily="34" charset="0"/>
              </a:rPr>
              <a:t>is the concept of cultural self-awareness</a:t>
            </a:r>
            <a:r>
              <a:rPr lang="tr-TR" sz="2200" dirty="0" smtClean="0">
                <a:effectLst/>
                <a:latin typeface="Arial" panose="020B0604020202020204" pitchFamily="34" charset="0"/>
                <a:cs typeface="Arial" panose="020B0604020202020204" pitchFamily="34" charset="0"/>
              </a:rPr>
              <a:t>?</a:t>
            </a:r>
          </a:p>
          <a:p>
            <a:pPr marL="457200" indent="-457200" algn="just">
              <a:buClrTx/>
              <a:buSzPct val="90000"/>
              <a:buFont typeface="+mj-lt"/>
              <a:buAutoNum type="arabicPeriod"/>
            </a:pPr>
            <a:r>
              <a:rPr lang="tr-TR" sz="2200" dirty="0" smtClean="0">
                <a:effectLst/>
                <a:latin typeface="Arial" panose="020B0604020202020204" pitchFamily="34" charset="0"/>
                <a:cs typeface="Arial" panose="020B0604020202020204" pitchFamily="34" charset="0"/>
              </a:rPr>
              <a:t>What are the </a:t>
            </a:r>
            <a:r>
              <a:rPr lang="bg-BG" sz="2200" dirty="0" smtClean="0">
                <a:effectLst/>
                <a:latin typeface="Arial" panose="020B0604020202020204" pitchFamily="34" charset="0"/>
                <a:cs typeface="Arial" panose="020B0604020202020204" pitchFamily="34" charset="0"/>
              </a:rPr>
              <a:t>advantages of Gullahorns concept for coping with different obstacles </a:t>
            </a:r>
            <a:r>
              <a:rPr lang="tr-TR" sz="2200" dirty="0" smtClean="0">
                <a:effectLst/>
                <a:latin typeface="Arial" panose="020B0604020202020204" pitchFamily="34" charset="0"/>
                <a:cs typeface="Arial" panose="020B0604020202020204" pitchFamily="34" charset="0"/>
              </a:rPr>
              <a:t>in the </a:t>
            </a:r>
            <a:r>
              <a:rPr lang="bg-BG" sz="2200" dirty="0" smtClean="0">
                <a:effectLst/>
                <a:latin typeface="Arial" panose="020B0604020202020204" pitchFamily="34" charset="0"/>
                <a:cs typeface="Arial" panose="020B0604020202020204" pitchFamily="34" charset="0"/>
              </a:rPr>
              <a:t> </a:t>
            </a:r>
            <a:r>
              <a:rPr lang="tr-TR" sz="2200" dirty="0" smtClean="0">
                <a:effectLst/>
                <a:latin typeface="Arial" panose="020B0604020202020204" pitchFamily="34" charset="0"/>
                <a:cs typeface="Arial" panose="020B0604020202020204" pitchFamily="34" charset="0"/>
              </a:rPr>
              <a:t>workplace?</a:t>
            </a:r>
          </a:p>
          <a:p>
            <a:pPr algn="just"/>
            <a:endParaRPr lang="tr-TR" sz="2200" dirty="0">
              <a:effectLst/>
              <a:latin typeface="Arial" panose="020B0604020202020204" pitchFamily="34" charset="0"/>
              <a:cs typeface="Arial" panose="020B0604020202020204" pitchFamily="34" charset="0"/>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373975903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412777"/>
            <a:ext cx="8712968" cy="792087"/>
          </a:xfrm>
        </p:spPr>
        <p:txBody>
          <a:bodyPr/>
          <a:lstStyle/>
          <a:p>
            <a:pPr algn="just"/>
            <a:r>
              <a:rPr lang="tr-TR" sz="2800" dirty="0" smtClean="0">
                <a:effectLst/>
              </a:rPr>
              <a:t> </a:t>
            </a:r>
            <a:r>
              <a:rPr lang="tr-TR" sz="2800" b="1" dirty="0" smtClean="0">
                <a:effectLst/>
                <a:latin typeface="Arial" panose="020B0604020202020204" pitchFamily="34" charset="0"/>
                <a:cs typeface="Arial" panose="020B0604020202020204" pitchFamily="34" charset="0"/>
              </a:rPr>
              <a:t>  </a:t>
            </a:r>
            <a:r>
              <a:rPr lang="bg-BG" sz="2800" b="1" dirty="0" smtClean="0">
                <a:effectLst/>
                <a:latin typeface="Arial" panose="020B0604020202020204" pitchFamily="34" charset="0"/>
                <a:cs typeface="Arial" panose="020B0604020202020204" pitchFamily="34" charset="0"/>
              </a:rPr>
              <a:t>GENDER BIAS AND PROBLEMS ARISING </a:t>
            </a:r>
            <a:r>
              <a:rPr lang="en-US" sz="2800" b="1" dirty="0" smtClean="0">
                <a:effectLst/>
                <a:latin typeface="Arial" panose="020B0604020202020204" pitchFamily="34" charset="0"/>
                <a:cs typeface="Arial" panose="020B0604020202020204" pitchFamily="34" charset="0"/>
              </a:rPr>
              <a:t>F</a:t>
            </a:r>
            <a:r>
              <a:rPr lang="bg-BG" sz="2800" b="1" dirty="0" smtClean="0">
                <a:effectLst/>
                <a:latin typeface="Arial" panose="020B0604020202020204" pitchFamily="34" charset="0"/>
                <a:cs typeface="Arial" panose="020B0604020202020204" pitchFamily="34" charset="0"/>
              </a:rPr>
              <a:t>ROM THEM</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899592" y="2492896"/>
            <a:ext cx="7704856" cy="3456384"/>
          </a:xfrm>
        </p:spPr>
        <p:txBody>
          <a:bodyPr/>
          <a:lstStyle/>
          <a:p>
            <a:pPr algn="just"/>
            <a:r>
              <a:rPr lang="en-US" sz="2200" dirty="0" smtClean="0">
                <a:effectLst/>
                <a:latin typeface="Arial" panose="020B0604020202020204" pitchFamily="34" charset="0"/>
                <a:cs typeface="Arial" panose="020B0604020202020204" pitchFamily="34" charset="0"/>
              </a:rPr>
              <a:t>6. </a:t>
            </a:r>
            <a:r>
              <a:rPr lang="tr-TR" sz="2200" dirty="0" smtClean="0">
                <a:effectLst/>
                <a:latin typeface="Arial" panose="020B0604020202020204" pitchFamily="34" charset="0"/>
                <a:cs typeface="Arial" panose="020B0604020202020204" pitchFamily="34" charset="0"/>
              </a:rPr>
              <a:t>What is </a:t>
            </a:r>
            <a:r>
              <a:rPr lang="bg-BG" sz="2200" dirty="0" smtClean="0">
                <a:effectLst/>
                <a:latin typeface="Arial" panose="020B0604020202020204" pitchFamily="34" charset="0"/>
                <a:cs typeface="Arial" panose="020B0604020202020204" pitchFamily="34" charset="0"/>
              </a:rPr>
              <a:t>gender bias</a:t>
            </a:r>
            <a:r>
              <a:rPr lang="tr-TR" sz="2200" dirty="0" smtClean="0">
                <a:effectLst/>
                <a:latin typeface="Arial" panose="020B0604020202020204" pitchFamily="34" charset="0"/>
                <a:cs typeface="Arial" panose="020B0604020202020204" pitchFamily="34" charset="0"/>
              </a:rPr>
              <a:t>? In which </a:t>
            </a:r>
            <a:r>
              <a:rPr lang="bg-BG" sz="2200" dirty="0" smtClean="0">
                <a:effectLst/>
                <a:latin typeface="Arial" panose="020B0604020202020204" pitchFamily="34" charset="0"/>
                <a:cs typeface="Arial" panose="020B0604020202020204" pitchFamily="34" charset="0"/>
              </a:rPr>
              <a:t>context is important to assume the gender issue? </a:t>
            </a:r>
            <a:endParaRPr lang="en-US" sz="2200" dirty="0" smtClean="0">
              <a:effectLst/>
              <a:latin typeface="Arial" panose="020B0604020202020204" pitchFamily="34" charset="0"/>
              <a:cs typeface="Arial" panose="020B0604020202020204" pitchFamily="34" charset="0"/>
            </a:endParaRPr>
          </a:p>
          <a:p>
            <a:pPr algn="just"/>
            <a:r>
              <a:rPr lang="en-US" sz="2200" dirty="0" smtClean="0">
                <a:effectLst/>
                <a:latin typeface="Arial" panose="020B0604020202020204" pitchFamily="34" charset="0"/>
                <a:cs typeface="Arial" panose="020B0604020202020204" pitchFamily="34" charset="0"/>
              </a:rPr>
              <a:t>7. </a:t>
            </a:r>
            <a:r>
              <a:rPr lang="bg-BG" sz="2200" dirty="0" smtClean="0">
                <a:effectLst/>
                <a:latin typeface="Arial" panose="020B0604020202020204" pitchFamily="34" charset="0"/>
                <a:cs typeface="Arial" panose="020B0604020202020204" pitchFamily="34" charset="0"/>
              </a:rPr>
              <a:t>What are the national, regional and global legal frameworks regarding gender equality?</a:t>
            </a:r>
            <a:endParaRPr lang="tr-TR" sz="2200" dirty="0" smtClean="0">
              <a:effectLst/>
              <a:latin typeface="Arial" panose="020B0604020202020204" pitchFamily="34" charset="0"/>
              <a:cs typeface="Arial" panose="020B0604020202020204" pitchFamily="34" charset="0"/>
            </a:endParaRPr>
          </a:p>
          <a:p>
            <a:pPr algn="just"/>
            <a:r>
              <a:rPr lang="en-US" sz="2200" dirty="0" smtClean="0">
                <a:effectLst/>
                <a:latin typeface="Arial" panose="020B0604020202020204" pitchFamily="34" charset="0"/>
                <a:cs typeface="Arial" panose="020B0604020202020204" pitchFamily="34" charset="0"/>
              </a:rPr>
              <a:t>8. </a:t>
            </a:r>
            <a:r>
              <a:rPr lang="tr-TR" sz="2200" dirty="0" smtClean="0">
                <a:effectLst/>
                <a:latin typeface="Arial" panose="020B0604020202020204" pitchFamily="34" charset="0"/>
                <a:cs typeface="Arial" panose="020B0604020202020204" pitchFamily="34" charset="0"/>
              </a:rPr>
              <a:t>Why is diversity important for </a:t>
            </a:r>
            <a:r>
              <a:rPr lang="bg-BG" sz="2200" dirty="0" smtClean="0">
                <a:effectLst/>
                <a:latin typeface="Arial" panose="020B0604020202020204" pitchFamily="34" charset="0"/>
                <a:cs typeface="Arial" panose="020B0604020202020204" pitchFamily="34" charset="0"/>
              </a:rPr>
              <a:t>the maritime domain</a:t>
            </a:r>
            <a:r>
              <a:rPr lang="tr-TR" sz="2200" dirty="0" smtClean="0">
                <a:effectLst/>
                <a:latin typeface="Arial" panose="020B0604020202020204" pitchFamily="34" charset="0"/>
                <a:cs typeface="Arial" panose="020B0604020202020204" pitchFamily="34" charset="0"/>
              </a:rPr>
              <a:t>?</a:t>
            </a:r>
          </a:p>
          <a:p>
            <a:pPr algn="just"/>
            <a:r>
              <a:rPr lang="en-US" sz="2200" dirty="0" smtClean="0">
                <a:effectLst/>
                <a:latin typeface="Arial" panose="020B0604020202020204" pitchFamily="34" charset="0"/>
                <a:cs typeface="Arial" panose="020B0604020202020204" pitchFamily="34" charset="0"/>
              </a:rPr>
              <a:t>9. W</a:t>
            </a:r>
            <a:r>
              <a:rPr lang="tr-TR" sz="2200" dirty="0" smtClean="0">
                <a:effectLst/>
                <a:latin typeface="Arial" panose="020B0604020202020204" pitchFamily="34" charset="0"/>
                <a:cs typeface="Arial" panose="020B0604020202020204" pitchFamily="34" charset="0"/>
              </a:rPr>
              <a:t>hat </a:t>
            </a:r>
            <a:r>
              <a:rPr lang="bg-BG" sz="2200" dirty="0" smtClean="0">
                <a:effectLst/>
                <a:latin typeface="Arial" panose="020B0604020202020204" pitchFamily="34" charset="0"/>
                <a:cs typeface="Arial" panose="020B0604020202020204" pitchFamily="34" charset="0"/>
              </a:rPr>
              <a:t>are the scientifically proved aspects of gender equality in the seafaring profession</a:t>
            </a:r>
            <a:r>
              <a:rPr lang="tr-TR" sz="2200" dirty="0" smtClean="0">
                <a:effectLst/>
                <a:latin typeface="Arial" panose="020B0604020202020204" pitchFamily="34" charset="0"/>
                <a:cs typeface="Arial" panose="020B0604020202020204" pitchFamily="34" charset="0"/>
              </a:rPr>
              <a:t>?</a:t>
            </a:r>
          </a:p>
          <a:p>
            <a:pPr algn="just"/>
            <a:r>
              <a:rPr lang="en-US" sz="2200" dirty="0" smtClean="0">
                <a:effectLst/>
                <a:latin typeface="Arial" panose="020B0604020202020204" pitchFamily="34" charset="0"/>
                <a:cs typeface="Arial" panose="020B0604020202020204" pitchFamily="34" charset="0"/>
              </a:rPr>
              <a:t>10. </a:t>
            </a:r>
            <a:r>
              <a:rPr lang="bg-BG" sz="2200" dirty="0" smtClean="0">
                <a:effectLst/>
                <a:latin typeface="Arial" panose="020B0604020202020204" pitchFamily="34" charset="0"/>
                <a:cs typeface="Arial" panose="020B0604020202020204" pitchFamily="34" charset="0"/>
              </a:rPr>
              <a:t>Describe two contemporaray problems arising from the gender bias in regrad to the maritime profession</a:t>
            </a:r>
            <a:r>
              <a:rPr lang="tr-TR" sz="2200" dirty="0" smtClean="0">
                <a:effectLst/>
                <a:latin typeface="Arial" panose="020B0604020202020204" pitchFamily="34" charset="0"/>
                <a:cs typeface="Arial" panose="020B0604020202020204" pitchFamily="34" charset="0"/>
              </a:rPr>
              <a:t>?</a:t>
            </a:r>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331531174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412777"/>
            <a:ext cx="8856984" cy="792087"/>
          </a:xfrm>
        </p:spPr>
        <p:txBody>
          <a:bodyPr/>
          <a:lstStyle/>
          <a:p>
            <a:pPr algn="ctr"/>
            <a:r>
              <a:rPr lang="tr-TR" sz="3600" dirty="0" smtClean="0">
                <a:effectLst/>
              </a:rPr>
              <a:t> </a:t>
            </a:r>
            <a:r>
              <a:rPr lang="bg-BG" sz="2800" b="1" dirty="0" smtClean="0">
                <a:effectLst/>
                <a:latin typeface="Arial" panose="020B0604020202020204" pitchFamily="34" charset="0"/>
                <a:cs typeface="Arial" panose="020B0604020202020204" pitchFamily="34" charset="0"/>
              </a:rPr>
              <a:t>LEADERSHIP AND COPING </a:t>
            </a:r>
            <a:r>
              <a:rPr lang="en-US" sz="2800" b="1" dirty="0" smtClean="0">
                <a:effectLst/>
                <a:latin typeface="Arial" panose="020B0604020202020204" pitchFamily="34" charset="0"/>
                <a:cs typeface="Arial" panose="020B0604020202020204" pitchFamily="34" charset="0"/>
              </a:rPr>
              <a:t>W</a:t>
            </a:r>
            <a:r>
              <a:rPr lang="bg-BG" sz="2800" b="1" dirty="0" smtClean="0">
                <a:effectLst/>
                <a:latin typeface="Arial" panose="020B0604020202020204" pitchFamily="34" charset="0"/>
                <a:cs typeface="Arial" panose="020B0604020202020204" pitchFamily="34" charset="0"/>
              </a:rPr>
              <a:t>ITH OBSTACLES</a:t>
            </a:r>
            <a:r>
              <a:rPr lang="tr-TR" sz="2800" b="1" dirty="0" smtClean="0">
                <a:effectLst/>
                <a:latin typeface="Arial" panose="020B0604020202020204" pitchFamily="34" charset="0"/>
                <a:cs typeface="Arial" panose="020B0604020202020204" pitchFamily="34" charset="0"/>
              </a:rPr>
              <a:t>  </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755576" y="2348880"/>
            <a:ext cx="7704856" cy="4032448"/>
          </a:xfrm>
        </p:spPr>
        <p:txBody>
          <a:bodyPr/>
          <a:lstStyle/>
          <a:p>
            <a:r>
              <a:rPr lang="tr-TR" sz="2400" b="1" dirty="0">
                <a:effectLst/>
                <a:latin typeface="Arial" panose="020B0604020202020204" pitchFamily="34" charset="0"/>
                <a:cs typeface="Arial" panose="020B0604020202020204" pitchFamily="34" charset="0"/>
              </a:rPr>
              <a:t>CIRCLE THE CORRECT </a:t>
            </a:r>
            <a:r>
              <a:rPr lang="tr-TR" sz="2400" b="1" dirty="0" smtClean="0">
                <a:effectLst/>
                <a:latin typeface="Arial" panose="020B0604020202020204" pitchFamily="34" charset="0"/>
                <a:cs typeface="Arial" panose="020B0604020202020204" pitchFamily="34" charset="0"/>
              </a:rPr>
              <a:t>ANSWER</a:t>
            </a:r>
          </a:p>
          <a:p>
            <a:pPr algn="just"/>
            <a:r>
              <a:rPr lang="tr-TR" sz="2200" dirty="0" smtClean="0">
                <a:effectLst/>
              </a:rPr>
              <a:t>1. </a:t>
            </a:r>
            <a:r>
              <a:rPr lang="bg-BG" sz="2000" dirty="0" smtClean="0">
                <a:effectLst/>
                <a:latin typeface="Arial" panose="020B0604020202020204" pitchFamily="34" charset="0"/>
                <a:cs typeface="Arial" panose="020B0604020202020204" pitchFamily="34" charset="0"/>
              </a:rPr>
              <a:t>Leadership</a:t>
            </a:r>
            <a:r>
              <a:rPr lang="tr-TR" sz="2000" dirty="0" smtClean="0">
                <a:effectLst/>
                <a:latin typeface="Arial" panose="020B0604020202020204" pitchFamily="34" charset="0"/>
                <a:cs typeface="Arial" panose="020B0604020202020204" pitchFamily="34" charset="0"/>
              </a:rPr>
              <a:t> </a:t>
            </a:r>
            <a:r>
              <a:rPr lang="tr-TR" sz="2000" dirty="0">
                <a:effectLst/>
                <a:latin typeface="Arial" panose="020B0604020202020204" pitchFamily="34" charset="0"/>
                <a:cs typeface="Arial" panose="020B0604020202020204" pitchFamily="34" charset="0"/>
              </a:rPr>
              <a:t>is synonymous for  </a:t>
            </a:r>
            <a:r>
              <a:rPr lang="tr-TR" sz="2000" dirty="0" smtClean="0">
                <a:effectLst/>
                <a:latin typeface="Arial" panose="020B0604020202020204" pitchFamily="34" charset="0"/>
                <a:cs typeface="Arial" panose="020B0604020202020204" pitchFamily="34" charset="0"/>
              </a:rPr>
              <a:t>….. </a:t>
            </a:r>
          </a:p>
          <a:p>
            <a:pPr algn="just"/>
            <a:r>
              <a:rPr lang="tr-TR" sz="2000" dirty="0" smtClean="0">
                <a:effectLst/>
                <a:latin typeface="Arial" panose="020B0604020202020204" pitchFamily="34" charset="0"/>
                <a:cs typeface="Arial" panose="020B0604020202020204" pitchFamily="34" charset="0"/>
              </a:rPr>
              <a:t> a.</a:t>
            </a:r>
            <a:r>
              <a:rPr lang="bg-BG" sz="2000" dirty="0" smtClean="0">
                <a:effectLst/>
                <a:latin typeface="Arial" panose="020B0604020202020204" pitchFamily="34" charset="0"/>
                <a:cs typeface="Arial" panose="020B0604020202020204" pitchFamily="34" charset="0"/>
              </a:rPr>
              <a:t>directing</a:t>
            </a:r>
            <a:r>
              <a:rPr lang="en-US" sz="2000" dirty="0" smtClean="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b</a:t>
            </a:r>
            <a:r>
              <a:rPr lang="tr-TR" sz="2000" dirty="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influencing</a:t>
            </a:r>
            <a:r>
              <a:rPr lang="en-US" sz="2000" dirty="0" smtClean="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c</a:t>
            </a:r>
            <a:r>
              <a:rPr lang="tr-TR" sz="2000" dirty="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managing</a:t>
            </a:r>
            <a:r>
              <a:rPr lang="en-US" sz="2000" dirty="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d</a:t>
            </a:r>
            <a:r>
              <a:rPr lang="tr-TR" sz="2000" dirty="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organizing</a:t>
            </a:r>
            <a:endParaRPr lang="tr-TR" sz="2000" dirty="0" smtClean="0">
              <a:effectLst/>
              <a:latin typeface="Arial" panose="020B0604020202020204" pitchFamily="34" charset="0"/>
              <a:cs typeface="Arial" panose="020B0604020202020204" pitchFamily="34" charset="0"/>
            </a:endParaRPr>
          </a:p>
          <a:p>
            <a:endParaRPr lang="tr-TR" sz="2000" dirty="0" smtClean="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2</a:t>
            </a:r>
            <a:r>
              <a:rPr lang="en-US" sz="2000" dirty="0" smtClean="0">
                <a:effectLst/>
                <a:latin typeface="Arial" panose="020B0604020202020204" pitchFamily="34" charset="0"/>
                <a:cs typeface="Arial" panose="020B0604020202020204" pitchFamily="34" charset="0"/>
              </a:rPr>
              <a:t>.</a:t>
            </a:r>
            <a:r>
              <a:rPr lang="tr-TR"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Effective leaders should posses</a:t>
            </a:r>
            <a:r>
              <a:rPr lang="en-US" sz="2000" dirty="0" smtClean="0">
                <a:effectLst/>
                <a:latin typeface="Arial" panose="020B0604020202020204" pitchFamily="34" charset="0"/>
                <a:cs typeface="Arial" panose="020B0604020202020204" pitchFamily="34" charset="0"/>
              </a:rPr>
              <a:t> </a:t>
            </a:r>
            <a:r>
              <a:rPr lang="en-US" sz="2000" dirty="0">
                <a:effectLst/>
                <a:latin typeface="Arial" panose="020B0604020202020204" pitchFamily="34" charset="0"/>
                <a:cs typeface="Arial" panose="020B0604020202020204" pitchFamily="34" charset="0"/>
              </a:rPr>
              <a:t>….</a:t>
            </a:r>
          </a:p>
          <a:p>
            <a:pPr algn="just"/>
            <a:r>
              <a:rPr lang="en-US" sz="2000" dirty="0" smtClean="0">
                <a:effectLst/>
                <a:latin typeface="Arial" panose="020B0604020202020204" pitchFamily="34" charset="0"/>
                <a:cs typeface="Arial" panose="020B0604020202020204" pitchFamily="34" charset="0"/>
              </a:rPr>
              <a:t>a.</a:t>
            </a:r>
            <a:r>
              <a:rPr lang="bg-BG" sz="2000" dirty="0" smtClean="0">
                <a:effectLst/>
                <a:latin typeface="Arial" panose="020B0604020202020204" pitchFamily="34" charset="0"/>
                <a:cs typeface="Arial" panose="020B0604020202020204" pitchFamily="34" charset="0"/>
              </a:rPr>
              <a:t>Technical ,managing know-how and pro-active behavior</a:t>
            </a:r>
            <a:endParaRPr lang="en-US" sz="2000" dirty="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b</a:t>
            </a:r>
            <a:r>
              <a:rPr lang="en-US"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G</a:t>
            </a:r>
            <a:r>
              <a:rPr lang="bg-BG" sz="2000" dirty="0" smtClean="0">
                <a:effectLst/>
                <a:latin typeface="Arial" panose="020B0604020202020204" pitchFamily="34" charset="0"/>
                <a:cs typeface="Arial" panose="020B0604020202020204" pitchFamily="34" charset="0"/>
              </a:rPr>
              <a:t>ood personal characteristics</a:t>
            </a:r>
            <a:r>
              <a:rPr lang="en-US" sz="2000" dirty="0">
                <a:effectLst/>
                <a:latin typeface="Arial" panose="020B0604020202020204" pitchFamily="34" charset="0"/>
                <a:cs typeface="Arial" panose="020B0604020202020204" pitchFamily="34" charset="0"/>
              </a:rPr>
              <a:t>	</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c</a:t>
            </a:r>
            <a:r>
              <a:rPr lang="en-US"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O</a:t>
            </a:r>
            <a:r>
              <a:rPr lang="bg-BG" sz="2000" dirty="0" smtClean="0">
                <a:effectLst/>
                <a:latin typeface="Arial" panose="020B0604020202020204" pitchFamily="34" charset="0"/>
                <a:cs typeface="Arial" panose="020B0604020202020204" pitchFamily="34" charset="0"/>
              </a:rPr>
              <a:t>rganizational skills</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d</a:t>
            </a:r>
            <a:r>
              <a:rPr lang="en-US"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W</a:t>
            </a:r>
            <a:r>
              <a:rPr lang="bg-BG" sz="2000" dirty="0" smtClean="0">
                <a:effectLst/>
                <a:latin typeface="Arial" panose="020B0604020202020204" pitchFamily="34" charset="0"/>
                <a:cs typeface="Arial" panose="020B0604020202020204" pitchFamily="34" charset="0"/>
              </a:rPr>
              <a:t>e can not define exactly</a:t>
            </a:r>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976542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792087"/>
          </a:xfrm>
        </p:spPr>
        <p:txBody>
          <a:bodyPr/>
          <a:lstStyle/>
          <a:p>
            <a:pPr algn="ctr"/>
            <a:r>
              <a:rPr lang="tr-TR" sz="3600" dirty="0" smtClean="0">
                <a:effectLst/>
              </a:rPr>
              <a:t> </a:t>
            </a:r>
            <a:r>
              <a:rPr lang="tr-TR" sz="2800" b="1" dirty="0" smtClean="0">
                <a:effectLst/>
                <a:latin typeface="Arial" panose="020B0604020202020204" pitchFamily="34" charset="0"/>
                <a:cs typeface="Arial" panose="020B0604020202020204" pitchFamily="34" charset="0"/>
              </a:rPr>
              <a:t>D</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VERS</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TY MANAGEMENT</a:t>
            </a:r>
            <a:r>
              <a:rPr lang="en-US" sz="2800" b="1" dirty="0" smtClean="0">
                <a:effectLst/>
                <a:latin typeface="Arial" panose="020B0604020202020204" pitchFamily="34" charset="0"/>
                <a:cs typeface="Arial" panose="020B0604020202020204" pitchFamily="34" charset="0"/>
              </a:rPr>
              <a:t> I</a:t>
            </a:r>
            <a:r>
              <a:rPr lang="tr-TR" sz="2800" b="1" dirty="0" smtClean="0">
                <a:effectLst/>
                <a:latin typeface="Arial" panose="020B0604020202020204" pitchFamily="34" charset="0"/>
                <a:cs typeface="Arial" panose="020B0604020202020204" pitchFamily="34" charset="0"/>
              </a:rPr>
              <a:t>N MAR</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ME  </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971600" y="2132856"/>
            <a:ext cx="7704856" cy="4464496"/>
          </a:xfrm>
        </p:spPr>
        <p:txBody>
          <a:bodyPr/>
          <a:lstStyle/>
          <a:p>
            <a:pPr algn="just"/>
            <a:r>
              <a:rPr lang="en-US" sz="2000" dirty="0" smtClean="0">
                <a:effectLst/>
                <a:latin typeface="Arial" panose="020B0604020202020204" pitchFamily="34" charset="0"/>
                <a:cs typeface="Arial" panose="020B0604020202020204" pitchFamily="34" charset="0"/>
              </a:rPr>
              <a:t>3</a:t>
            </a:r>
            <a:r>
              <a:rPr lang="en-US" sz="2000" dirty="0">
                <a:effectLst/>
                <a:latin typeface="Arial" panose="020B0604020202020204" pitchFamily="34" charset="0"/>
                <a:cs typeface="Arial" panose="020B0604020202020204" pitchFamily="34" charset="0"/>
              </a:rPr>
              <a:t>.</a:t>
            </a:r>
            <a:r>
              <a:rPr lang="tr-TR" sz="2000" dirty="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D</a:t>
            </a:r>
            <a:r>
              <a:rPr lang="en-US" sz="2000" dirty="0" err="1" smtClean="0">
                <a:effectLst/>
                <a:latin typeface="Arial" panose="020B0604020202020204" pitchFamily="34" charset="0"/>
                <a:cs typeface="Arial" panose="020B0604020202020204" pitchFamily="34" charset="0"/>
              </a:rPr>
              <a:t>iversity</a:t>
            </a:r>
            <a:r>
              <a:rPr lang="bg-BG" sz="2000" dirty="0" smtClean="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management</a:t>
            </a:r>
            <a:r>
              <a:rPr lang="en-US" sz="2000" dirty="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onboard</a:t>
            </a:r>
            <a:r>
              <a:rPr lang="en-US" sz="2000" dirty="0">
                <a:effectLst/>
                <a:latin typeface="Arial" panose="020B0604020202020204" pitchFamily="34" charset="0"/>
                <a:cs typeface="Arial" panose="020B0604020202020204" pitchFamily="34" charset="0"/>
              </a:rPr>
              <a:t> is …… </a:t>
            </a:r>
          </a:p>
          <a:p>
            <a:pPr algn="just"/>
            <a:r>
              <a:rPr lang="tr-TR" sz="2000" dirty="0">
                <a:effectLst/>
                <a:latin typeface="Arial" panose="020B0604020202020204" pitchFamily="34" charset="0"/>
                <a:cs typeface="Arial" panose="020B0604020202020204" pitchFamily="34" charset="0"/>
              </a:rPr>
              <a:t> </a:t>
            </a:r>
            <a:r>
              <a:rPr lang="en-US" sz="2000" dirty="0">
                <a:effectLst/>
                <a:latin typeface="Arial" panose="020B0604020202020204" pitchFamily="34" charset="0"/>
                <a:cs typeface="Arial" panose="020B0604020202020204" pitchFamily="34" charset="0"/>
              </a:rPr>
              <a:t>a.</a:t>
            </a:r>
            <a:r>
              <a:rPr lang="bg-BG" sz="2000" dirty="0">
                <a:effectLst/>
                <a:latin typeface="Arial" panose="020B0604020202020204" pitchFamily="34" charset="0"/>
                <a:cs typeface="Arial" panose="020B0604020202020204" pitchFamily="34" charset="0"/>
              </a:rPr>
              <a:t>only cultural </a:t>
            </a:r>
            <a:r>
              <a:rPr lang="bg-BG" sz="2000" dirty="0" smtClean="0">
                <a:effectLst/>
                <a:latin typeface="Arial" panose="020B0604020202020204" pitchFamily="34" charset="0"/>
                <a:cs typeface="Arial" panose="020B0604020202020204" pitchFamily="34" charset="0"/>
              </a:rPr>
              <a:t>determined</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b</a:t>
            </a:r>
            <a:r>
              <a:rPr lang="en-US"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P</a:t>
            </a:r>
            <a:r>
              <a:rPr lang="bg-BG" sz="2000" dirty="0">
                <a:effectLst/>
                <a:latin typeface="Arial" panose="020B0604020202020204" pitchFamily="34" charset="0"/>
                <a:cs typeface="Arial" panose="020B0604020202020204" pitchFamily="34" charset="0"/>
              </a:rPr>
              <a:t>roblem only of the </a:t>
            </a:r>
            <a:r>
              <a:rPr lang="bg-BG" sz="2000" dirty="0" smtClean="0">
                <a:effectLst/>
                <a:latin typeface="Arial" panose="020B0604020202020204" pitchFamily="34" charset="0"/>
                <a:cs typeface="Arial" panose="020B0604020202020204" pitchFamily="34" charset="0"/>
              </a:rPr>
              <a:t>captain</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c</a:t>
            </a:r>
            <a:r>
              <a:rPr lang="en-US"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O</a:t>
            </a:r>
            <a:r>
              <a:rPr lang="bg-BG" sz="2000" dirty="0">
                <a:effectLst/>
                <a:latin typeface="Arial" panose="020B0604020202020204" pitchFamily="34" charset="0"/>
                <a:cs typeface="Arial" panose="020B0604020202020204" pitchFamily="34" charset="0"/>
              </a:rPr>
              <a:t>nly of </a:t>
            </a:r>
            <a:r>
              <a:rPr lang="bg-BG" sz="2000" dirty="0" smtClean="0">
                <a:effectLst/>
                <a:latin typeface="Arial" panose="020B0604020202020204" pitchFamily="34" charset="0"/>
                <a:cs typeface="Arial" panose="020B0604020202020204" pitchFamily="34" charset="0"/>
              </a:rPr>
              <a:t>disadvantage</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d</a:t>
            </a:r>
            <a:r>
              <a:rPr lang="en-US"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R</a:t>
            </a:r>
            <a:r>
              <a:rPr lang="bg-BG" sz="2000" dirty="0">
                <a:effectLst/>
                <a:latin typeface="Arial" panose="020B0604020202020204" pitchFamily="34" charset="0"/>
                <a:cs typeface="Arial" panose="020B0604020202020204" pitchFamily="34" charset="0"/>
              </a:rPr>
              <a:t>outine skill of the deck crew</a:t>
            </a:r>
            <a:endParaRPr lang="en-US" sz="2000" dirty="0">
              <a:effectLst/>
              <a:latin typeface="Arial" panose="020B0604020202020204" pitchFamily="34" charset="0"/>
              <a:cs typeface="Arial" panose="020B0604020202020204" pitchFamily="34" charset="0"/>
            </a:endParaRPr>
          </a:p>
          <a:p>
            <a:pPr algn="just"/>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4. </a:t>
            </a:r>
            <a:r>
              <a:rPr lang="bg-BG" sz="2000" dirty="0" smtClean="0">
                <a:effectLst/>
                <a:latin typeface="Arial" panose="020B0604020202020204" pitchFamily="34" charset="0"/>
                <a:cs typeface="Arial" panose="020B0604020202020204" pitchFamily="34" charset="0"/>
              </a:rPr>
              <a:t>Good leaders:</a:t>
            </a:r>
            <a:endParaRPr lang="en-US" sz="2000" dirty="0">
              <a:effectLst/>
              <a:latin typeface="Arial" panose="020B0604020202020204" pitchFamily="34" charset="0"/>
              <a:cs typeface="Arial" panose="020B0604020202020204" pitchFamily="34" charset="0"/>
            </a:endParaRPr>
          </a:p>
          <a:p>
            <a:pPr marL="457200" indent="-457200" algn="just">
              <a:buClrTx/>
              <a:buAutoNum type="alphaLcPeriod"/>
            </a:pPr>
            <a:r>
              <a:rPr lang="en-AU" sz="2000" dirty="0" smtClean="0">
                <a:effectLst/>
                <a:latin typeface="Arial" panose="020B0604020202020204" pitchFamily="34" charset="0"/>
                <a:cs typeface="Arial" panose="020B0604020202020204" pitchFamily="34" charset="0"/>
              </a:rPr>
              <a:t>S</a:t>
            </a:r>
            <a:r>
              <a:rPr lang="bg-BG" sz="2000" dirty="0" smtClean="0">
                <a:effectLst/>
                <a:latin typeface="Arial" panose="020B0604020202020204" pitchFamily="34" charset="0"/>
                <a:cs typeface="Arial" panose="020B0604020202020204" pitchFamily="34" charset="0"/>
              </a:rPr>
              <a:t>hould apply preferred leadership style</a:t>
            </a:r>
            <a:r>
              <a:rPr lang="bg-BG" sz="2000" dirty="0">
                <a:effectLst/>
                <a:latin typeface="Arial" panose="020B0604020202020204" pitchFamily="34" charset="0"/>
                <a:cs typeface="Arial" panose="020B0604020202020204" pitchFamily="34" charset="0"/>
              </a:rPr>
              <a:t> </a:t>
            </a:r>
            <a:endParaRPr lang="en-US" sz="2000" dirty="0" smtClean="0">
              <a:effectLst/>
              <a:latin typeface="Arial" panose="020B0604020202020204" pitchFamily="34" charset="0"/>
              <a:cs typeface="Arial" panose="020B0604020202020204" pitchFamily="34" charset="0"/>
            </a:endParaRPr>
          </a:p>
          <a:p>
            <a:pPr marL="457200" indent="-457200" algn="just">
              <a:buClrTx/>
              <a:buAutoNum type="alphaLcPeriod"/>
            </a:pPr>
            <a:r>
              <a:rPr lang="en-AU" sz="2000" dirty="0" smtClean="0">
                <a:effectLst/>
                <a:latin typeface="Arial" panose="020B0604020202020204" pitchFamily="34" charset="0"/>
                <a:cs typeface="Arial" panose="020B0604020202020204" pitchFamily="34" charset="0"/>
              </a:rPr>
              <a:t>I</a:t>
            </a:r>
            <a:r>
              <a:rPr lang="bg-BG" sz="2000" dirty="0" smtClean="0">
                <a:effectLst/>
                <a:latin typeface="Arial" panose="020B0604020202020204" pitchFamily="34" charset="0"/>
                <a:cs typeface="Arial" panose="020B0604020202020204" pitchFamily="34" charset="0"/>
              </a:rPr>
              <a:t>nstinctively switch from one to another style of leading</a:t>
            </a:r>
            <a:r>
              <a:rPr lang="en-US" sz="2000" dirty="0" smtClean="0">
                <a:effectLst/>
                <a:latin typeface="Arial" panose="020B0604020202020204" pitchFamily="34" charset="0"/>
                <a:cs typeface="Arial" panose="020B0604020202020204" pitchFamily="34" charset="0"/>
              </a:rPr>
              <a:t>  </a:t>
            </a:r>
          </a:p>
          <a:p>
            <a:pPr marL="457200" indent="-457200" algn="just">
              <a:buClrTx/>
              <a:buAutoNum type="alphaLcPeriod"/>
            </a:pPr>
            <a:r>
              <a:rPr lang="en-US" sz="2000" dirty="0" smtClean="0">
                <a:effectLst/>
                <a:latin typeface="Arial" panose="020B0604020202020204" pitchFamily="34" charset="0"/>
                <a:cs typeface="Arial" panose="020B0604020202020204" pitchFamily="34" charset="0"/>
              </a:rPr>
              <a:t>R</a:t>
            </a:r>
            <a:r>
              <a:rPr lang="bg-BG" sz="2000" dirty="0" smtClean="0">
                <a:effectLst/>
                <a:latin typeface="Arial" panose="020B0604020202020204" pitchFamily="34" charset="0"/>
                <a:cs typeface="Arial" panose="020B0604020202020204" pitchFamily="34" charset="0"/>
              </a:rPr>
              <a:t>ely on good human ressources management</a:t>
            </a:r>
            <a:endParaRPr lang="en-US" sz="2000" dirty="0" smtClean="0">
              <a:effectLst/>
              <a:latin typeface="Arial" panose="020B0604020202020204" pitchFamily="34" charset="0"/>
              <a:cs typeface="Arial" panose="020B0604020202020204" pitchFamily="34" charset="0"/>
            </a:endParaRPr>
          </a:p>
          <a:p>
            <a:pPr marL="457200" indent="-457200" algn="just">
              <a:buClrTx/>
              <a:buAutoNum type="alphaLcPeriod"/>
            </a:pPr>
            <a:r>
              <a:rPr lang="en-AU" sz="2000" dirty="0" smtClean="0">
                <a:effectLst/>
                <a:latin typeface="Arial" panose="020B0604020202020204" pitchFamily="34" charset="0"/>
                <a:cs typeface="Arial" panose="020B0604020202020204" pitchFamily="34" charset="0"/>
              </a:rPr>
              <a:t>A</a:t>
            </a:r>
            <a:r>
              <a:rPr lang="bg-BG" sz="2000" dirty="0" smtClean="0">
                <a:effectLst/>
                <a:latin typeface="Arial" panose="020B0604020202020204" pitchFamily="34" charset="0"/>
                <a:cs typeface="Arial" panose="020B0604020202020204" pitchFamily="34" charset="0"/>
              </a:rPr>
              <a:t>re not responsible for the relationships between crew members</a:t>
            </a:r>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tr-TR" sz="2200" dirty="0">
              <a:effectLst/>
            </a:endParaRPr>
          </a:p>
          <a:p>
            <a:endParaRPr lang="tr-TR" sz="2200" dirty="0">
              <a:effectLst/>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1766571451"/>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792087"/>
          </a:xfrm>
        </p:spPr>
        <p:txBody>
          <a:bodyPr/>
          <a:lstStyle/>
          <a:p>
            <a:pPr algn="ctr"/>
            <a:r>
              <a:rPr lang="tr-TR" sz="3600" dirty="0" smtClean="0">
                <a:effectLst/>
              </a:rPr>
              <a:t> </a:t>
            </a:r>
            <a:r>
              <a:rPr lang="tr-TR" sz="2800" b="1" dirty="0" smtClean="0">
                <a:effectLst/>
                <a:latin typeface="Arial" panose="020B0604020202020204" pitchFamily="34" charset="0"/>
                <a:cs typeface="Arial" panose="020B0604020202020204" pitchFamily="34" charset="0"/>
              </a:rPr>
              <a:t>D</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VERS</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TY MANAGEMENT</a:t>
            </a:r>
            <a:r>
              <a:rPr lang="en-US" sz="2800" b="1" dirty="0" smtClean="0">
                <a:effectLst/>
                <a:latin typeface="Arial" panose="020B0604020202020204" pitchFamily="34" charset="0"/>
                <a:cs typeface="Arial" panose="020B0604020202020204" pitchFamily="34" charset="0"/>
              </a:rPr>
              <a:t> I</a:t>
            </a:r>
            <a:r>
              <a:rPr lang="tr-TR" sz="2800" b="1" dirty="0" smtClean="0">
                <a:effectLst/>
                <a:latin typeface="Arial" panose="020B0604020202020204" pitchFamily="34" charset="0"/>
                <a:cs typeface="Arial" panose="020B0604020202020204" pitchFamily="34" charset="0"/>
              </a:rPr>
              <a:t>N MAR</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ME  </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753344" y="2177167"/>
            <a:ext cx="7704856" cy="4320480"/>
          </a:xfrm>
        </p:spPr>
        <p:txBody>
          <a:bodyPr/>
          <a:lstStyle/>
          <a:p>
            <a:pPr algn="just"/>
            <a:r>
              <a:rPr lang="en-US" sz="2000" dirty="0" smtClean="0">
                <a:effectLst/>
                <a:latin typeface="Arial" panose="020B0604020202020204" pitchFamily="34" charset="0"/>
                <a:cs typeface="Arial" panose="020B0604020202020204" pitchFamily="34" charset="0"/>
              </a:rPr>
              <a:t>5</a:t>
            </a:r>
            <a:r>
              <a:rPr lang="en-US" sz="2000" dirty="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How </a:t>
            </a:r>
            <a:r>
              <a:rPr lang="bg-BG" sz="2000" dirty="0">
                <a:effectLst/>
                <a:latin typeface="Arial" panose="020B0604020202020204" pitchFamily="34" charset="0"/>
                <a:cs typeface="Arial" panose="020B0604020202020204" pitchFamily="34" charset="0"/>
              </a:rPr>
              <a:t>many levels of cultural self-awareness exist according the theory</a:t>
            </a:r>
            <a:r>
              <a:rPr lang="en-US" sz="2000" dirty="0">
                <a:effectLst/>
                <a:latin typeface="Arial" panose="020B0604020202020204" pitchFamily="34" charset="0"/>
                <a:cs typeface="Arial" panose="020B0604020202020204" pitchFamily="34" charset="0"/>
              </a:rPr>
              <a:t>..…</a:t>
            </a:r>
          </a:p>
          <a:p>
            <a:pPr algn="just"/>
            <a:r>
              <a:rPr lang="en-US" sz="2000" dirty="0">
                <a:effectLst/>
                <a:latin typeface="Arial" panose="020B0604020202020204" pitchFamily="34" charset="0"/>
                <a:cs typeface="Arial" panose="020B0604020202020204" pitchFamily="34" charset="0"/>
              </a:rPr>
              <a:t>a</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one</a:t>
            </a:r>
            <a:r>
              <a:rPr lang="en-US" sz="2000" dirty="0">
                <a:effectLst/>
                <a:latin typeface="Arial" panose="020B0604020202020204" pitchFamily="34" charset="0"/>
                <a:cs typeface="Arial" panose="020B0604020202020204" pitchFamily="34" charset="0"/>
              </a:rPr>
              <a:t>.</a:t>
            </a:r>
          </a:p>
          <a:p>
            <a:pPr algn="just"/>
            <a:r>
              <a:rPr lang="en-US" sz="2000" dirty="0">
                <a:effectLst/>
                <a:latin typeface="Arial" panose="020B0604020202020204" pitchFamily="34" charset="0"/>
                <a:cs typeface="Arial" panose="020B0604020202020204" pitchFamily="34" charset="0"/>
              </a:rPr>
              <a:t>b</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two</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c</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three</a:t>
            </a:r>
            <a:r>
              <a:rPr lang="en-US" sz="2000" dirty="0">
                <a:effectLst/>
                <a:latin typeface="Arial" panose="020B0604020202020204" pitchFamily="34" charset="0"/>
                <a:cs typeface="Arial" panose="020B0604020202020204" pitchFamily="34" charset="0"/>
              </a:rPr>
              <a:t>.</a:t>
            </a:r>
          </a:p>
          <a:p>
            <a:pPr algn="just"/>
            <a:r>
              <a:rPr lang="en-US" sz="2000" dirty="0">
                <a:effectLst/>
                <a:latin typeface="Arial" panose="020B0604020202020204" pitchFamily="34" charset="0"/>
                <a:cs typeface="Arial" panose="020B0604020202020204" pitchFamily="34" charset="0"/>
              </a:rPr>
              <a:t>d</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four</a:t>
            </a:r>
            <a:r>
              <a:rPr lang="en-US" sz="2000" dirty="0" smtClean="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algn="just"/>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6. </a:t>
            </a:r>
            <a:r>
              <a:rPr lang="bg-BG" sz="2000" dirty="0" smtClean="0">
                <a:effectLst/>
                <a:latin typeface="Arial" panose="020B0604020202020204" pitchFamily="34" charset="0"/>
                <a:cs typeface="Arial" panose="020B0604020202020204" pitchFamily="34" charset="0"/>
              </a:rPr>
              <a:t>The cultural model</a:t>
            </a:r>
            <a:r>
              <a:rPr lang="en-US" sz="2000" dirty="0" smtClean="0">
                <a:effectLst/>
                <a:latin typeface="Arial" panose="020B0604020202020204" pitchFamily="34" charset="0"/>
                <a:cs typeface="Arial" panose="020B0604020202020204" pitchFamily="34" charset="0"/>
              </a:rPr>
              <a:t>   </a:t>
            </a:r>
            <a:endParaRPr lang="tr-TR" sz="2000" dirty="0" smtClean="0">
              <a:effectLst/>
              <a:latin typeface="Arial" panose="020B0604020202020204" pitchFamily="34" charset="0"/>
              <a:cs typeface="Arial" panose="020B0604020202020204" pitchFamily="34" charset="0"/>
            </a:endParaRPr>
          </a:p>
          <a:p>
            <a:pPr marL="457200" indent="-457200" algn="just">
              <a:buClrTx/>
              <a:buFont typeface="+mj-lt"/>
              <a:buAutoNum type="alphaLcPeriod"/>
            </a:pPr>
            <a:r>
              <a:rPr lang="en-AU" sz="2000" dirty="0" smtClean="0">
                <a:effectLst/>
                <a:latin typeface="Arial" panose="020B0604020202020204" pitchFamily="34" charset="0"/>
                <a:cs typeface="Arial" panose="020B0604020202020204" pitchFamily="34" charset="0"/>
              </a:rPr>
              <a:t>D</a:t>
            </a:r>
            <a:r>
              <a:rPr lang="bg-BG" sz="2000" dirty="0" smtClean="0">
                <a:effectLst/>
                <a:latin typeface="Arial" panose="020B0604020202020204" pitchFamily="34" charset="0"/>
                <a:cs typeface="Arial" panose="020B0604020202020204" pitchFamily="34" charset="0"/>
              </a:rPr>
              <a:t>etermines the human adaptation in a social system</a:t>
            </a:r>
            <a:endParaRPr lang="en-US" sz="2000" dirty="0" smtClean="0">
              <a:effectLst/>
              <a:latin typeface="Arial" panose="020B0604020202020204" pitchFamily="34" charset="0"/>
              <a:cs typeface="Arial" panose="020B0604020202020204" pitchFamily="34" charset="0"/>
            </a:endParaRPr>
          </a:p>
          <a:p>
            <a:pPr marL="457200" indent="-457200" algn="just">
              <a:buClrTx/>
              <a:buFont typeface="+mj-lt"/>
              <a:buAutoNum type="alphaLcPeriod"/>
            </a:pPr>
            <a:r>
              <a:rPr lang="en-AU" sz="2000" dirty="0" smtClean="0">
                <a:effectLst/>
                <a:latin typeface="Arial" panose="020B0604020202020204" pitchFamily="34" charset="0"/>
                <a:cs typeface="Arial" panose="020B0604020202020204" pitchFamily="34" charset="0"/>
              </a:rPr>
              <a:t>D</a:t>
            </a:r>
            <a:r>
              <a:rPr lang="bg-BG" sz="2000" dirty="0" smtClean="0">
                <a:effectLst/>
                <a:latin typeface="Arial" panose="020B0604020202020204" pitchFamily="34" charset="0"/>
                <a:cs typeface="Arial" panose="020B0604020202020204" pitchFamily="34" charset="0"/>
              </a:rPr>
              <a:t>oes not have any effect on the work</a:t>
            </a:r>
            <a:endParaRPr lang="en-US" sz="2000" dirty="0" smtClean="0">
              <a:effectLst/>
              <a:latin typeface="Arial" panose="020B0604020202020204" pitchFamily="34" charset="0"/>
              <a:cs typeface="Arial" panose="020B0604020202020204" pitchFamily="34" charset="0"/>
            </a:endParaRPr>
          </a:p>
          <a:p>
            <a:pPr marL="457200" indent="-457200" algn="just">
              <a:buClrTx/>
              <a:buFont typeface="+mj-lt"/>
              <a:buAutoNum type="alphaLcPeriod"/>
            </a:pPr>
            <a:r>
              <a:rPr lang="en-US" sz="2000" dirty="0" smtClean="0">
                <a:effectLst/>
                <a:latin typeface="Arial" panose="020B0604020202020204" pitchFamily="34" charset="0"/>
                <a:cs typeface="Arial" panose="020B0604020202020204" pitchFamily="34" charset="0"/>
              </a:rPr>
              <a:t>D</a:t>
            </a:r>
            <a:r>
              <a:rPr lang="bg-BG" sz="2000" dirty="0" smtClean="0">
                <a:effectLst/>
                <a:latin typeface="Arial" panose="020B0604020202020204" pitchFamily="34" charset="0"/>
                <a:cs typeface="Arial" panose="020B0604020202020204" pitchFamily="34" charset="0"/>
              </a:rPr>
              <a:t>epends on the personality</a:t>
            </a:r>
            <a:endParaRPr lang="en-US" sz="2000" dirty="0" smtClean="0">
              <a:effectLst/>
              <a:latin typeface="Arial" panose="020B0604020202020204" pitchFamily="34" charset="0"/>
              <a:cs typeface="Arial" panose="020B0604020202020204" pitchFamily="34" charset="0"/>
            </a:endParaRPr>
          </a:p>
          <a:p>
            <a:pPr marL="457200" indent="-457200" algn="just">
              <a:buClrTx/>
              <a:buFont typeface="+mj-lt"/>
              <a:buAutoNum type="alphaLcPeriod"/>
            </a:pPr>
            <a:r>
              <a:rPr lang="en-US" sz="2000" dirty="0" smtClean="0">
                <a:effectLst/>
                <a:latin typeface="Arial" panose="020B0604020202020204" pitchFamily="34" charset="0"/>
                <a:cs typeface="Arial" panose="020B0604020202020204" pitchFamily="34" charset="0"/>
              </a:rPr>
              <a:t>C</a:t>
            </a:r>
            <a:r>
              <a:rPr lang="bg-BG" sz="2000" dirty="0" smtClean="0">
                <a:effectLst/>
                <a:latin typeface="Arial" panose="020B0604020202020204" pitchFamily="34" charset="0"/>
                <a:cs typeface="Arial" panose="020B0604020202020204" pitchFamily="34" charset="0"/>
              </a:rPr>
              <a:t>ould be changeed easily in the respective work environment</a:t>
            </a:r>
          </a:p>
          <a:p>
            <a:pPr marL="457200" indent="-457200" algn="just">
              <a:buClrTx/>
              <a:buFont typeface="+mj-lt"/>
              <a:buAutoNum type="alphaLcPeriod"/>
            </a:pPr>
            <a:endParaRPr lang="bg-BG" sz="2000" dirty="0" smtClean="0">
              <a:effectLst/>
              <a:latin typeface="Arial" panose="020B0604020202020204" pitchFamily="34" charset="0"/>
              <a:cs typeface="Arial" panose="020B0604020202020204" pitchFamily="34" charset="0"/>
            </a:endParaRPr>
          </a:p>
          <a:p>
            <a:pPr marL="457200" indent="-457200" algn="just"/>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tr-TR" sz="2200" dirty="0">
              <a:effectLst/>
            </a:endParaRPr>
          </a:p>
          <a:p>
            <a:endParaRPr lang="tr-TR" sz="2200" dirty="0">
              <a:effectLst/>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380766924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792087"/>
          </a:xfrm>
        </p:spPr>
        <p:txBody>
          <a:bodyPr/>
          <a:lstStyle/>
          <a:p>
            <a:pPr algn="ctr"/>
            <a:r>
              <a:rPr lang="tr-TR" sz="3600" dirty="0" smtClean="0">
                <a:effectLst/>
              </a:rPr>
              <a:t> </a:t>
            </a:r>
            <a:r>
              <a:rPr lang="tr-TR" sz="2800" b="1" dirty="0" smtClean="0">
                <a:effectLst/>
                <a:latin typeface="Arial" panose="020B0604020202020204" pitchFamily="34" charset="0"/>
                <a:cs typeface="Arial" panose="020B0604020202020204" pitchFamily="34" charset="0"/>
              </a:rPr>
              <a:t>D</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VERS</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TY MANAGEMENT </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N MAR</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ME  </a:t>
            </a:r>
            <a:r>
              <a:rPr lang="tr-TR" sz="2800" b="1" dirty="0" smtClean="0">
                <a:effectLst/>
              </a:rPr>
              <a:t/>
            </a:r>
            <a:br>
              <a:rPr lang="tr-TR" sz="28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971600" y="2204864"/>
            <a:ext cx="7704856" cy="4032448"/>
          </a:xfrm>
        </p:spPr>
        <p:txBody>
          <a:bodyPr/>
          <a:lstStyle/>
          <a:p>
            <a:pPr algn="just"/>
            <a:r>
              <a:rPr lang="en-US" sz="2000" dirty="0" smtClean="0">
                <a:effectLst/>
                <a:latin typeface="Arial" panose="020B0604020202020204" pitchFamily="34" charset="0"/>
                <a:cs typeface="Arial" panose="020B0604020202020204" pitchFamily="34" charset="0"/>
              </a:rPr>
              <a:t>7. </a:t>
            </a:r>
            <a:r>
              <a:rPr lang="bg-BG" sz="2000" dirty="0" smtClean="0">
                <a:effectLst/>
                <a:latin typeface="Arial" panose="020B0604020202020204" pitchFamily="34" charset="0"/>
                <a:cs typeface="Arial" panose="020B0604020202020204" pitchFamily="34" charset="0"/>
              </a:rPr>
              <a:t>The </a:t>
            </a:r>
            <a:r>
              <a:rPr lang="bg-BG" sz="2000" dirty="0">
                <a:effectLst/>
                <a:latin typeface="Arial" panose="020B0604020202020204" pitchFamily="34" charset="0"/>
                <a:cs typeface="Arial" panose="020B0604020202020204" pitchFamily="34" charset="0"/>
              </a:rPr>
              <a:t>cultural self-awareness helps perceive</a:t>
            </a:r>
            <a:r>
              <a:rPr lang="en-US" sz="2000" dirty="0">
                <a:effectLst/>
                <a:latin typeface="Arial" panose="020B0604020202020204" pitchFamily="34" charset="0"/>
                <a:cs typeface="Arial" panose="020B0604020202020204" pitchFamily="34" charset="0"/>
              </a:rPr>
              <a:t> ...</a:t>
            </a:r>
          </a:p>
          <a:p>
            <a:pPr algn="just"/>
            <a:r>
              <a:rPr lang="en-US" sz="2000" dirty="0">
                <a:effectLst/>
                <a:latin typeface="Arial" panose="020B0604020202020204" pitchFamily="34" charset="0"/>
                <a:cs typeface="Arial" panose="020B0604020202020204" pitchFamily="34" charset="0"/>
              </a:rPr>
              <a:t>a.</a:t>
            </a:r>
            <a:r>
              <a:rPr lang="tr-TR"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O</a:t>
            </a:r>
            <a:r>
              <a:rPr lang="bg-BG" sz="2000" dirty="0">
                <a:effectLst/>
                <a:latin typeface="Arial" panose="020B0604020202020204" pitchFamily="34" charset="0"/>
                <a:cs typeface="Arial" panose="020B0604020202020204" pitchFamily="34" charset="0"/>
              </a:rPr>
              <a:t>nly the advantages of the differences</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b.</a:t>
            </a:r>
            <a:r>
              <a:rPr lang="tr-TR"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O</a:t>
            </a:r>
            <a:r>
              <a:rPr lang="bg-BG" sz="2000" dirty="0">
                <a:effectLst/>
                <a:latin typeface="Arial" panose="020B0604020202020204" pitchFamily="34" charset="0"/>
                <a:cs typeface="Arial" panose="020B0604020202020204" pitchFamily="34" charset="0"/>
              </a:rPr>
              <a:t>nly the own understanding</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c.</a:t>
            </a:r>
            <a:r>
              <a:rPr lang="tr-TR"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B</a:t>
            </a:r>
            <a:r>
              <a:rPr lang="bg-BG" sz="2000" dirty="0">
                <a:effectLst/>
                <a:latin typeface="Arial" panose="020B0604020202020204" pitchFamily="34" charset="0"/>
                <a:cs typeface="Arial" panose="020B0604020202020204" pitchFamily="34" charset="0"/>
              </a:rPr>
              <a:t>oth the positive and negative aspects of different cultures</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d.</a:t>
            </a:r>
            <a:r>
              <a:rPr lang="tr-TR"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T</a:t>
            </a:r>
            <a:r>
              <a:rPr lang="bg-BG" sz="2000" dirty="0">
                <a:effectLst/>
                <a:latin typeface="Arial" panose="020B0604020202020204" pitchFamily="34" charset="0"/>
                <a:cs typeface="Arial" panose="020B0604020202020204" pitchFamily="34" charset="0"/>
              </a:rPr>
              <a:t>he superiority of the own culture over the others</a:t>
            </a:r>
            <a:endParaRPr lang="en-US" sz="2000" dirty="0">
              <a:effectLst/>
              <a:latin typeface="Arial" panose="020B0604020202020204" pitchFamily="34" charset="0"/>
              <a:cs typeface="Arial" panose="020B0604020202020204" pitchFamily="34" charset="0"/>
            </a:endParaRPr>
          </a:p>
          <a:p>
            <a:pPr algn="just"/>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8. </a:t>
            </a:r>
            <a:r>
              <a:rPr lang="bg-BG" sz="2000" dirty="0" smtClean="0">
                <a:effectLst/>
                <a:latin typeface="Arial" panose="020B0604020202020204" pitchFamily="34" charset="0"/>
                <a:cs typeface="Arial" panose="020B0604020202020204" pitchFamily="34" charset="0"/>
              </a:rPr>
              <a:t>One of the models of social adaptation is associated </a:t>
            </a:r>
            <a:r>
              <a:rPr lang="en-US" sz="2000" dirty="0" smtClean="0">
                <a:effectLst/>
                <a:latin typeface="Arial" panose="020B0604020202020204" pitchFamily="34" charset="0"/>
                <a:cs typeface="Arial" panose="020B0604020202020204" pitchFamily="34" charset="0"/>
              </a:rPr>
              <a:t>with  ...</a:t>
            </a:r>
          </a:p>
          <a:p>
            <a:pPr algn="just"/>
            <a:r>
              <a:rPr lang="en-US" sz="2000" dirty="0" smtClean="0">
                <a:effectLst/>
                <a:latin typeface="Arial" panose="020B0604020202020204" pitchFamily="34" charset="0"/>
                <a:cs typeface="Arial" panose="020B0604020202020204" pitchFamily="34" charset="0"/>
              </a:rPr>
              <a:t>a. </a:t>
            </a:r>
            <a:r>
              <a:rPr lang="bg-BG" sz="2000" dirty="0" smtClean="0">
                <a:effectLst/>
                <a:latin typeface="Arial" panose="020B0604020202020204" pitchFamily="34" charset="0"/>
                <a:cs typeface="Arial" panose="020B0604020202020204" pitchFamily="34" charset="0"/>
              </a:rPr>
              <a:t>Chris Argyris model;</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b. </a:t>
            </a:r>
            <a:r>
              <a:rPr lang="bg-BG" sz="2000" dirty="0" smtClean="0">
                <a:effectLst/>
                <a:latin typeface="Arial" panose="020B0604020202020204" pitchFamily="34" charset="0"/>
                <a:cs typeface="Arial" panose="020B0604020202020204" pitchFamily="34" charset="0"/>
              </a:rPr>
              <a:t>Maslow pyramide</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c. </a:t>
            </a:r>
            <a:r>
              <a:rPr lang="bg-BG" sz="2000" dirty="0" smtClean="0">
                <a:effectLst/>
                <a:latin typeface="Arial" panose="020B0604020202020204" pitchFamily="34" charset="0"/>
                <a:cs typeface="Arial" panose="020B0604020202020204" pitchFamily="34" charset="0"/>
              </a:rPr>
              <a:t>Dunning-Krueger effect</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d. </a:t>
            </a:r>
            <a:r>
              <a:rPr lang="bg-BG" sz="2000" dirty="0" smtClean="0">
                <a:effectLst/>
                <a:latin typeface="Arial" panose="020B0604020202020204" pitchFamily="34" charset="0"/>
                <a:cs typeface="Arial" panose="020B0604020202020204" pitchFamily="34" charset="0"/>
              </a:rPr>
              <a:t>Gullahorn model</a:t>
            </a:r>
            <a:endParaRPr lang="en-US" sz="2000" dirty="0" smtClean="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tr-TR" sz="2200" dirty="0">
              <a:effectLst/>
            </a:endParaRPr>
          </a:p>
          <a:p>
            <a:endParaRPr lang="tr-TR" sz="2200" dirty="0">
              <a:effectLst/>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1090963530"/>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792087"/>
          </a:xfrm>
        </p:spPr>
        <p:txBody>
          <a:bodyPr/>
          <a:lstStyle/>
          <a:p>
            <a:pPr algn="ctr"/>
            <a:r>
              <a:rPr lang="tr-TR" sz="3600" dirty="0" smtClean="0">
                <a:effectLst/>
              </a:rPr>
              <a:t> </a:t>
            </a:r>
            <a:r>
              <a:rPr lang="tr-TR" sz="2800" b="1" dirty="0" smtClean="0">
                <a:effectLst/>
                <a:latin typeface="Arial" panose="020B0604020202020204" pitchFamily="34" charset="0"/>
                <a:cs typeface="Arial" panose="020B0604020202020204" pitchFamily="34" charset="0"/>
              </a:rPr>
              <a:t>D</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VERS</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TY MANAGEMENT </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N MAR</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T</a:t>
            </a:r>
            <a:r>
              <a:rPr lang="en-US" sz="2800" b="1" dirty="0" smtClean="0">
                <a:effectLst/>
                <a:latin typeface="Arial" panose="020B0604020202020204" pitchFamily="34" charset="0"/>
                <a:cs typeface="Arial" panose="020B0604020202020204" pitchFamily="34" charset="0"/>
              </a:rPr>
              <a:t>I</a:t>
            </a:r>
            <a:r>
              <a:rPr lang="tr-TR" sz="2800" b="1" dirty="0" smtClean="0">
                <a:effectLst/>
                <a:latin typeface="Arial" panose="020B0604020202020204" pitchFamily="34" charset="0"/>
                <a:cs typeface="Arial" panose="020B0604020202020204" pitchFamily="34" charset="0"/>
              </a:rPr>
              <a:t>ME  </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764555" y="2177167"/>
            <a:ext cx="7704856" cy="4536504"/>
          </a:xfrm>
        </p:spPr>
        <p:txBody>
          <a:bodyPr/>
          <a:lstStyle/>
          <a:p>
            <a:pPr algn="just"/>
            <a:r>
              <a:rPr lang="en-US" sz="2000" dirty="0" smtClean="0">
                <a:effectLst/>
                <a:latin typeface="Arial" panose="020B0604020202020204" pitchFamily="34" charset="0"/>
                <a:cs typeface="Arial" panose="020B0604020202020204" pitchFamily="34" charset="0"/>
              </a:rPr>
              <a:t>9. Diversity </a:t>
            </a:r>
            <a:r>
              <a:rPr lang="en-US" sz="2000" dirty="0">
                <a:effectLst/>
                <a:latin typeface="Arial" panose="020B0604020202020204" pitchFamily="34" charset="0"/>
                <a:cs typeface="Arial" panose="020B0604020202020204" pitchFamily="34" charset="0"/>
              </a:rPr>
              <a:t>Management is a…</a:t>
            </a:r>
          </a:p>
          <a:p>
            <a:pPr algn="just"/>
            <a:r>
              <a:rPr lang="en-US" sz="2000" dirty="0" smtClean="0">
                <a:effectLst/>
                <a:latin typeface="Arial" panose="020B0604020202020204" pitchFamily="34" charset="0"/>
                <a:cs typeface="Arial" panose="020B0604020202020204" pitchFamily="34" charset="0"/>
              </a:rPr>
              <a:t>a. Relatively </a:t>
            </a:r>
            <a:r>
              <a:rPr lang="en-US" sz="2000" dirty="0">
                <a:effectLst/>
                <a:latin typeface="Arial" panose="020B0604020202020204" pitchFamily="34" charset="0"/>
                <a:cs typeface="Arial" panose="020B0604020202020204" pitchFamily="34" charset="0"/>
              </a:rPr>
              <a:t>new concept which was developed in mid-1980s.</a:t>
            </a:r>
          </a:p>
          <a:p>
            <a:pPr algn="just"/>
            <a:r>
              <a:rPr lang="en-US" sz="2000" dirty="0" smtClean="0">
                <a:effectLst/>
                <a:latin typeface="Arial" panose="020B0604020202020204" pitchFamily="34" charset="0"/>
                <a:cs typeface="Arial" panose="020B0604020202020204" pitchFamily="34" charset="0"/>
              </a:rPr>
              <a:t>b. Is </a:t>
            </a:r>
            <a:r>
              <a:rPr lang="en-US" sz="2000" dirty="0">
                <a:effectLst/>
                <a:latin typeface="Arial" panose="020B0604020202020204" pitchFamily="34" charset="0"/>
                <a:cs typeface="Arial" panose="020B0604020202020204" pitchFamily="34" charset="0"/>
              </a:rPr>
              <a:t>not a must for most companies.</a:t>
            </a:r>
          </a:p>
          <a:p>
            <a:pPr algn="just"/>
            <a:r>
              <a:rPr lang="en-US" sz="2000" dirty="0" smtClean="0">
                <a:effectLst/>
                <a:latin typeface="Arial" panose="020B0604020202020204" pitchFamily="34" charset="0"/>
                <a:cs typeface="Arial" panose="020B0604020202020204" pitchFamily="34" charset="0"/>
              </a:rPr>
              <a:t>c. Prevents </a:t>
            </a:r>
            <a:r>
              <a:rPr lang="en-US" sz="2000" dirty="0">
                <a:effectLst/>
                <a:latin typeface="Arial" panose="020B0604020202020204" pitchFamily="34" charset="0"/>
                <a:cs typeface="Arial" panose="020B0604020202020204" pitchFamily="34" charset="0"/>
              </a:rPr>
              <a:t>free communication in the workplace.</a:t>
            </a:r>
          </a:p>
          <a:p>
            <a:pPr algn="just"/>
            <a:r>
              <a:rPr lang="en-US" sz="2000" dirty="0" smtClean="0">
                <a:effectLst/>
                <a:latin typeface="Arial" panose="020B0604020202020204" pitchFamily="34" charset="0"/>
                <a:cs typeface="Arial" panose="020B0604020202020204" pitchFamily="34" charset="0"/>
              </a:rPr>
              <a:t>d. Causes </a:t>
            </a:r>
            <a:r>
              <a:rPr lang="en-US" sz="2000" dirty="0">
                <a:effectLst/>
                <a:latin typeface="Arial" panose="020B0604020202020204" pitchFamily="34" charset="0"/>
                <a:cs typeface="Arial" panose="020B0604020202020204" pitchFamily="34" charset="0"/>
              </a:rPr>
              <a:t>unnecessary </a:t>
            </a:r>
            <a:r>
              <a:rPr lang="en-US" sz="2000" dirty="0" smtClean="0">
                <a:effectLst/>
                <a:latin typeface="Arial" panose="020B0604020202020204" pitchFamily="34" charset="0"/>
                <a:cs typeface="Arial" panose="020B0604020202020204" pitchFamily="34" charset="0"/>
              </a:rPr>
              <a:t>discussions</a:t>
            </a:r>
            <a:r>
              <a:rPr lang="tr-TR" sz="2000" dirty="0" smtClean="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algn="just"/>
            <a:endParaRPr lang="en-US" sz="2000" dirty="0" smtClean="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10.</a:t>
            </a:r>
            <a:r>
              <a:rPr lang="en-US" sz="2000" dirty="0" smtClean="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The </a:t>
            </a:r>
            <a:r>
              <a:rPr lang="bg-BG" sz="2000" dirty="0">
                <a:effectLst/>
                <a:latin typeface="Arial" panose="020B0604020202020204" pitchFamily="34" charset="0"/>
                <a:cs typeface="Arial" panose="020B0604020202020204" pitchFamily="34" charset="0"/>
              </a:rPr>
              <a:t>need of diversity management training is </a:t>
            </a:r>
            <a:r>
              <a:rPr lang="tr-TR" sz="2000" dirty="0">
                <a:effectLst/>
                <a:latin typeface="Arial" panose="020B0604020202020204" pitchFamily="34" charset="0"/>
                <a:cs typeface="Arial" panose="020B0604020202020204" pitchFamily="34" charset="0"/>
              </a:rPr>
              <a:t>depending on ..</a:t>
            </a:r>
          </a:p>
          <a:p>
            <a:pPr algn="just"/>
            <a:r>
              <a:rPr lang="tr-TR" sz="2000" dirty="0" smtClean="0">
                <a:effectLst/>
                <a:latin typeface="Arial" panose="020B0604020202020204" pitchFamily="34" charset="0"/>
                <a:cs typeface="Arial" panose="020B0604020202020204" pitchFamily="34" charset="0"/>
              </a:rPr>
              <a:t>a.</a:t>
            </a:r>
            <a:r>
              <a:rPr lang="en-US" sz="2000" dirty="0" smtClean="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the </a:t>
            </a:r>
            <a:r>
              <a:rPr lang="bg-BG" sz="2000" dirty="0">
                <a:effectLst/>
                <a:latin typeface="Arial" panose="020B0604020202020204" pitchFamily="34" charset="0"/>
                <a:cs typeface="Arial" panose="020B0604020202020204" pitchFamily="34" charset="0"/>
              </a:rPr>
              <a:t>origin of the deck team</a:t>
            </a:r>
            <a:endParaRPr lang="tr-TR" sz="2000" dirty="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b.</a:t>
            </a:r>
            <a:r>
              <a:rPr lang="en-US" sz="2000" dirty="0" smtClean="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economic</a:t>
            </a:r>
            <a:r>
              <a:rPr lang="tr-TR" sz="2000" dirty="0">
                <a:effectLst/>
                <a:latin typeface="Arial" panose="020B0604020202020204" pitchFamily="34" charset="0"/>
                <a:cs typeface="Arial" panose="020B0604020202020204" pitchFamily="34" charset="0"/>
              </a:rPr>
              <a:t>, social and cultural development level</a:t>
            </a:r>
          </a:p>
          <a:p>
            <a:pPr algn="just"/>
            <a:r>
              <a:rPr lang="tr-TR" sz="2000" dirty="0">
                <a:effectLst/>
                <a:latin typeface="Arial" panose="020B0604020202020204" pitchFamily="34" charset="0"/>
                <a:cs typeface="Arial" panose="020B0604020202020204" pitchFamily="34" charset="0"/>
              </a:rPr>
              <a:t>c</a:t>
            </a:r>
            <a:r>
              <a:rPr lang="tr-TR" sz="2000" dirty="0" smtClean="0">
                <a:effectLst/>
                <a:latin typeface="Arial" panose="020B0604020202020204" pitchFamily="34" charset="0"/>
                <a:cs typeface="Arial" panose="020B0604020202020204" pitchFamily="34" charset="0"/>
              </a:rPr>
              <a:t>.</a:t>
            </a:r>
            <a:r>
              <a:rPr lang="en-US" sz="2000" dirty="0" smtClean="0">
                <a:effectLst/>
                <a:latin typeface="Arial" panose="020B0604020202020204" pitchFamily="34" charset="0"/>
                <a:cs typeface="Arial" panose="020B0604020202020204" pitchFamily="34" charset="0"/>
              </a:rPr>
              <a:t> </a:t>
            </a:r>
            <a:r>
              <a:rPr lang="tr-TR" sz="2000" dirty="0" smtClean="0">
                <a:effectLst/>
                <a:latin typeface="Arial" panose="020B0604020202020204" pitchFamily="34" charset="0"/>
                <a:cs typeface="Arial" panose="020B0604020202020204" pitchFamily="34" charset="0"/>
              </a:rPr>
              <a:t>the </a:t>
            </a:r>
            <a:r>
              <a:rPr lang="bg-BG" sz="2000" dirty="0">
                <a:effectLst/>
                <a:latin typeface="Arial" panose="020B0604020202020204" pitchFamily="34" charset="0"/>
                <a:cs typeface="Arial" panose="020B0604020202020204" pitchFamily="34" charset="0"/>
              </a:rPr>
              <a:t>religion and age of the crew members</a:t>
            </a:r>
            <a:endParaRPr lang="tr-TR" sz="2000" dirty="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d.</a:t>
            </a:r>
            <a:r>
              <a:rPr lang="en-US"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V</a:t>
            </a:r>
            <a:r>
              <a:rPr lang="bg-BG" sz="2000" dirty="0">
                <a:effectLst/>
                <a:latin typeface="Arial" panose="020B0604020202020204" pitchFamily="34" charset="0"/>
                <a:cs typeface="Arial" panose="020B0604020202020204" pitchFamily="34" charset="0"/>
              </a:rPr>
              <a:t>ariety of facts that can be positively influenced by strengthening the awareness of that. </a:t>
            </a:r>
            <a:endParaRPr lang="tr-TR"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tr-TR" sz="2200" dirty="0">
              <a:effectLst/>
            </a:endParaRPr>
          </a:p>
          <a:p>
            <a:endParaRPr lang="tr-TR" sz="2200" dirty="0">
              <a:effectLst/>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16167561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412777"/>
            <a:ext cx="8424936" cy="792087"/>
          </a:xfrm>
        </p:spPr>
        <p:txBody>
          <a:bodyPr/>
          <a:lstStyle/>
          <a:p>
            <a:pPr algn="ctr"/>
            <a:r>
              <a:rPr lang="tr-TR" sz="1600" b="1" dirty="0" smtClean="0">
                <a:latin typeface="Arial" panose="020B0604020202020204" pitchFamily="34" charset="0"/>
                <a:cs typeface="Arial" panose="020B0604020202020204" pitchFamily="34" charset="0"/>
              </a:rPr>
              <a:t/>
            </a:r>
            <a:br>
              <a:rPr lang="tr-TR" sz="1600" b="1" dirty="0" smtClean="0">
                <a:latin typeface="Arial" panose="020B0604020202020204" pitchFamily="34" charset="0"/>
                <a:cs typeface="Arial" panose="020B0604020202020204" pitchFamily="34" charset="0"/>
              </a:rPr>
            </a:br>
            <a:r>
              <a:rPr lang="en-US" sz="2800" b="1" dirty="0" smtClean="0">
                <a:effectLst/>
                <a:latin typeface="Arial" panose="020B0604020202020204" pitchFamily="34" charset="0"/>
                <a:cs typeface="Arial" panose="020B0604020202020204" pitchFamily="34" charset="0"/>
              </a:rPr>
              <a:t>LEADERSHIP FOR WOMEN IN MARITIME</a:t>
            </a:r>
            <a:r>
              <a:rPr lang="tr-TR" sz="2800" b="1" dirty="0" smtClean="0">
                <a:latin typeface="Arial" panose="020B0604020202020204" pitchFamily="34" charset="0"/>
                <a:cs typeface="Arial" panose="020B0604020202020204" pitchFamily="34" charset="0"/>
              </a:rPr>
              <a:t/>
            </a:r>
            <a:br>
              <a:rPr lang="tr-TR" sz="2800" b="1" dirty="0" smtClean="0">
                <a:latin typeface="Arial" panose="020B0604020202020204" pitchFamily="34" charset="0"/>
                <a:cs typeface="Arial" panose="020B0604020202020204" pitchFamily="34" charset="0"/>
              </a:rPr>
            </a:br>
            <a:r>
              <a:rPr lang="tr-TR" sz="2400" b="1" dirty="0" smtClean="0">
                <a:effectLst/>
                <a:latin typeface="Arial" panose="020B0604020202020204" pitchFamily="34" charset="0"/>
                <a:cs typeface="Arial" panose="020B0604020202020204" pitchFamily="34" charset="0"/>
              </a:rPr>
              <a:t/>
            </a:r>
            <a:br>
              <a:rPr lang="tr-TR" sz="2400" b="1" dirty="0" smtClean="0">
                <a:effectLst/>
                <a:latin typeface="Arial" panose="020B0604020202020204" pitchFamily="34" charset="0"/>
                <a:cs typeface="Arial" panose="020B0604020202020204" pitchFamily="34" charset="0"/>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685800" y="2204864"/>
            <a:ext cx="7414592" cy="3888432"/>
          </a:xfrm>
        </p:spPr>
        <p:txBody>
          <a:bodyPr/>
          <a:lstStyle/>
          <a:p>
            <a:r>
              <a:rPr lang="tr-TR" sz="2400" b="1" dirty="0" smtClean="0">
                <a:effectLst/>
                <a:latin typeface="Arial" panose="020B0604020202020204" pitchFamily="34" charset="0"/>
                <a:cs typeface="Arial" panose="020B0604020202020204" pitchFamily="34" charset="0"/>
              </a:rPr>
              <a:t>OBJECTIVES</a:t>
            </a:r>
          </a:p>
          <a:p>
            <a:endParaRPr lang="tr-TR" sz="2400" b="1" dirty="0" smtClean="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r>
              <a:rPr lang="en-GB" sz="2400" dirty="0" smtClean="0">
                <a:effectLst/>
                <a:latin typeface="Arial" panose="020B0604020202020204" pitchFamily="34" charset="0"/>
                <a:cs typeface="Arial" panose="020B0604020202020204" pitchFamily="34" charset="0"/>
              </a:rPr>
              <a:t>Understanding </a:t>
            </a:r>
            <a:r>
              <a:rPr lang="en-GB" sz="2400" dirty="0">
                <a:effectLst/>
                <a:latin typeface="Arial" panose="020B0604020202020204" pitchFamily="34" charset="0"/>
                <a:cs typeface="Arial" panose="020B0604020202020204" pitchFamily="34" charset="0"/>
              </a:rPr>
              <a:t>contemporary </a:t>
            </a:r>
            <a:r>
              <a:rPr lang="bg-BG" sz="2400" dirty="0" smtClean="0">
                <a:effectLst/>
                <a:latin typeface="Arial" panose="020B0604020202020204" pitchFamily="34" charset="0"/>
                <a:cs typeface="Arial" panose="020B0604020202020204" pitchFamily="34" charset="0"/>
              </a:rPr>
              <a:t>leadership definitions and </a:t>
            </a:r>
            <a:r>
              <a:rPr lang="en-GB" sz="2400" dirty="0" smtClean="0">
                <a:effectLst/>
                <a:latin typeface="Arial" panose="020B0604020202020204" pitchFamily="34" charset="0"/>
                <a:cs typeface="Arial" panose="020B0604020202020204" pitchFamily="34" charset="0"/>
              </a:rPr>
              <a:t>approaches </a:t>
            </a:r>
            <a:r>
              <a:rPr lang="en-GB" sz="2400" dirty="0">
                <a:effectLst/>
                <a:latin typeface="Arial" panose="020B0604020202020204" pitchFamily="34" charset="0"/>
                <a:cs typeface="Arial" panose="020B0604020202020204" pitchFamily="34" charset="0"/>
              </a:rPr>
              <a:t>on discrimination in particular </a:t>
            </a:r>
            <a:r>
              <a:rPr lang="bg-BG" sz="2400" dirty="0" smtClean="0">
                <a:effectLst/>
                <a:latin typeface="Arial" panose="020B0604020202020204" pitchFamily="34" charset="0"/>
                <a:cs typeface="Arial" panose="020B0604020202020204" pitchFamily="34" charset="0"/>
              </a:rPr>
              <a:t>social, cultural and practical obstacles</a:t>
            </a:r>
            <a:r>
              <a:rPr lang="en-GB" sz="2400" dirty="0" smtClean="0">
                <a:effectLst/>
                <a:latin typeface="Arial" panose="020B0604020202020204" pitchFamily="34" charset="0"/>
                <a:cs typeface="Arial" panose="020B0604020202020204" pitchFamily="34" charset="0"/>
              </a:rPr>
              <a:t>.</a:t>
            </a:r>
            <a:endParaRPr lang="tr-TR" sz="2400" dirty="0" smtClean="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endParaRPr lang="tr-TR" sz="2400" dirty="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r>
              <a:rPr lang="en-GB" sz="2400" dirty="0">
                <a:effectLst/>
                <a:latin typeface="Arial" panose="020B0604020202020204" pitchFamily="34" charset="0"/>
                <a:cs typeface="Arial" panose="020B0604020202020204" pitchFamily="34" charset="0"/>
              </a:rPr>
              <a:t>Learning </a:t>
            </a:r>
            <a:r>
              <a:rPr lang="bg-BG" sz="2400" dirty="0" smtClean="0">
                <a:effectLst/>
                <a:latin typeface="Arial" panose="020B0604020202020204" pitchFamily="34" charset="0"/>
                <a:cs typeface="Arial" panose="020B0604020202020204" pitchFamily="34" charset="0"/>
              </a:rPr>
              <a:t>the theoretical concepts</a:t>
            </a:r>
            <a:r>
              <a:rPr lang="en-GB" sz="2400" dirty="0" smtClean="0">
                <a:effectLst/>
                <a:latin typeface="Arial" panose="020B0604020202020204" pitchFamily="34" charset="0"/>
                <a:cs typeface="Arial" panose="020B0604020202020204" pitchFamily="34" charset="0"/>
              </a:rPr>
              <a:t> </a:t>
            </a:r>
            <a:r>
              <a:rPr lang="en-GB" sz="2400" dirty="0">
                <a:effectLst/>
                <a:latin typeface="Arial" panose="020B0604020202020204" pitchFamily="34" charset="0"/>
                <a:cs typeface="Arial" panose="020B0604020202020204" pitchFamily="34" charset="0"/>
              </a:rPr>
              <a:t>to </a:t>
            </a:r>
            <a:r>
              <a:rPr lang="bg-BG" sz="2400" dirty="0" smtClean="0">
                <a:effectLst/>
                <a:latin typeface="Arial" panose="020B0604020202020204" pitchFamily="34" charset="0"/>
                <a:cs typeface="Arial" panose="020B0604020202020204" pitchFamily="34" charset="0"/>
              </a:rPr>
              <a:t>cope with </a:t>
            </a:r>
            <a:r>
              <a:rPr lang="en-GB" sz="2400" dirty="0" smtClean="0">
                <a:effectLst/>
                <a:latin typeface="Arial" panose="020B0604020202020204" pitchFamily="34" charset="0"/>
                <a:cs typeface="Arial" panose="020B0604020202020204" pitchFamily="34" charset="0"/>
              </a:rPr>
              <a:t> </a:t>
            </a:r>
            <a:r>
              <a:rPr lang="en-GB" sz="2400" dirty="0">
                <a:effectLst/>
                <a:latin typeface="Arial" panose="020B0604020202020204" pitchFamily="34" charset="0"/>
                <a:cs typeface="Arial" panose="020B0604020202020204" pitchFamily="34" charset="0"/>
              </a:rPr>
              <a:t>discrimination and </a:t>
            </a:r>
            <a:r>
              <a:rPr lang="bg-BG" sz="2400" dirty="0" smtClean="0">
                <a:effectLst/>
                <a:latin typeface="Arial" panose="020B0604020202020204" pitchFamily="34" charset="0"/>
                <a:cs typeface="Arial" panose="020B0604020202020204" pitchFamily="34" charset="0"/>
              </a:rPr>
              <a:t>understanding the basic assumptions behind them</a:t>
            </a:r>
            <a:r>
              <a:rPr lang="en-GB" sz="2400" dirty="0" smtClean="0">
                <a:effectLst/>
                <a:latin typeface="Arial" panose="020B0604020202020204" pitchFamily="34" charset="0"/>
                <a:cs typeface="Arial" panose="020B0604020202020204" pitchFamily="34" charset="0"/>
              </a:rPr>
              <a:t>.</a:t>
            </a:r>
            <a:endParaRPr lang="tr-TR" sz="2400" dirty="0">
              <a:effectLst/>
              <a:latin typeface="Arial" panose="020B0604020202020204" pitchFamily="34" charset="0"/>
              <a:cs typeface="Arial" panose="020B0604020202020204" pitchFamily="34" charset="0"/>
            </a:endParaRPr>
          </a:p>
          <a:p>
            <a:endParaRPr lang="tr-TR" b="1" dirty="0" smtClean="0">
              <a:effectLst/>
            </a:endParaRPr>
          </a:p>
          <a:p>
            <a:endParaRPr lang="tr-TR" b="1" dirty="0" smtClean="0">
              <a:effectLst/>
            </a:endParaRPr>
          </a:p>
          <a:p>
            <a:endParaRPr lang="tr-TR" dirty="0">
              <a:effectLst/>
            </a:endParaRPr>
          </a:p>
          <a:p>
            <a:endParaRPr lang="tr-TR" dirty="0"/>
          </a:p>
        </p:txBody>
      </p:sp>
    </p:spTree>
    <p:extLst>
      <p:ext uri="{BB962C8B-B14F-4D97-AF65-F5344CB8AC3E}">
        <p14:creationId xmlns:p14="http://schemas.microsoft.com/office/powerpoint/2010/main" val="226042062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136715"/>
            <a:ext cx="8640960" cy="1068149"/>
          </a:xfrm>
        </p:spPr>
        <p:txBody>
          <a:bodyPr/>
          <a:lstStyle/>
          <a:p>
            <a:pPr algn="ctr"/>
            <a:r>
              <a:rPr lang="tr-TR" sz="3600" dirty="0" smtClean="0">
                <a:effectLst/>
              </a:rPr>
              <a:t> </a:t>
            </a:r>
            <a:r>
              <a:rPr lang="bg-BG" sz="2800" b="1" dirty="0" smtClean="0">
                <a:effectLst/>
                <a:latin typeface="Arial" panose="020B0604020202020204" pitchFamily="34" charset="0"/>
                <a:cs typeface="Arial" panose="020B0604020202020204" pitchFamily="34" charset="0"/>
              </a:rPr>
              <a:t>GENDER BIAS AND PROBLEMS ARISING FROM THEM</a:t>
            </a:r>
            <a:r>
              <a:rPr lang="tr-TR" sz="2800" b="1" dirty="0" smtClean="0">
                <a:effectLst/>
                <a:latin typeface="Arial" panose="020B0604020202020204" pitchFamily="34" charset="0"/>
                <a:cs typeface="Arial" panose="020B0604020202020204" pitchFamily="34" charset="0"/>
              </a:rPr>
              <a:t>  </a:t>
            </a:r>
            <a:r>
              <a:rPr lang="tr-TR" sz="2800" b="1" dirty="0" smtClean="0">
                <a:effectLst/>
              </a:rPr>
              <a:t/>
            </a:r>
            <a:br>
              <a:rPr lang="tr-TR" sz="2800" b="1" dirty="0" smtClean="0">
                <a:effectLst/>
              </a:rPr>
            </a:br>
            <a:r>
              <a:rPr lang="tr-TR" sz="2800" dirty="0" smtClean="0">
                <a:effectLst/>
              </a:rPr>
              <a:t/>
            </a:r>
            <a:br>
              <a:rPr lang="tr-TR" sz="2800" dirty="0" smtClean="0">
                <a:effectLst/>
              </a:rPr>
            </a:br>
            <a:endParaRPr lang="tr-TR" sz="2800" dirty="0"/>
          </a:p>
        </p:txBody>
      </p:sp>
      <p:sp>
        <p:nvSpPr>
          <p:cNvPr id="3" name="Subtitle 2"/>
          <p:cNvSpPr>
            <a:spLocks noGrp="1"/>
          </p:cNvSpPr>
          <p:nvPr>
            <p:ph type="subTitle" idx="1"/>
          </p:nvPr>
        </p:nvSpPr>
        <p:spPr>
          <a:xfrm>
            <a:off x="502432" y="2204864"/>
            <a:ext cx="7704856" cy="4452526"/>
          </a:xfrm>
        </p:spPr>
        <p:txBody>
          <a:bodyPr/>
          <a:lstStyle/>
          <a:p>
            <a:pPr algn="just"/>
            <a:r>
              <a:rPr lang="tr-TR" sz="2000" dirty="0" smtClean="0">
                <a:effectLst/>
                <a:latin typeface="Arial" panose="020B0604020202020204" pitchFamily="34" charset="0"/>
                <a:cs typeface="Arial" panose="020B0604020202020204" pitchFamily="34" charset="0"/>
              </a:rPr>
              <a:t>1</a:t>
            </a:r>
            <a:r>
              <a:rPr lang="en-US" sz="2000" dirty="0" smtClean="0">
                <a:effectLst/>
                <a:latin typeface="Arial" panose="020B0604020202020204" pitchFamily="34" charset="0"/>
                <a:cs typeface="Arial" panose="020B0604020202020204" pitchFamily="34" charset="0"/>
              </a:rPr>
              <a:t>1</a:t>
            </a:r>
            <a:r>
              <a:rPr lang="tr-TR"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Gender</a:t>
            </a:r>
            <a:r>
              <a:rPr lang="tr-TR" sz="2000" dirty="0" smtClean="0">
                <a:effectLst/>
                <a:latin typeface="Arial" panose="020B0604020202020204" pitchFamily="34" charset="0"/>
                <a:cs typeface="Arial" panose="020B0604020202020204" pitchFamily="34" charset="0"/>
              </a:rPr>
              <a:t> i</a:t>
            </a:r>
            <a:r>
              <a:rPr lang="bg-BG" sz="2000" dirty="0" smtClean="0">
                <a:effectLst/>
                <a:latin typeface="Arial" panose="020B0604020202020204" pitchFamily="34" charset="0"/>
                <a:cs typeface="Arial" panose="020B0604020202020204" pitchFamily="34" charset="0"/>
              </a:rPr>
              <a:t>n the context of the seafaring profession is </a:t>
            </a:r>
            <a:r>
              <a:rPr lang="tr-TR" sz="2000" dirty="0" smtClean="0">
                <a:effectLst/>
                <a:latin typeface="Arial" panose="020B0604020202020204" pitchFamily="34" charset="0"/>
                <a:cs typeface="Arial" panose="020B0604020202020204" pitchFamily="34" charset="0"/>
              </a:rPr>
              <a:t>synonymous </a:t>
            </a:r>
            <a:r>
              <a:rPr lang="tr-TR" sz="2000" dirty="0">
                <a:effectLst/>
                <a:latin typeface="Arial" panose="020B0604020202020204" pitchFamily="34" charset="0"/>
                <a:cs typeface="Arial" panose="020B0604020202020204" pitchFamily="34" charset="0"/>
              </a:rPr>
              <a:t>for  </a:t>
            </a:r>
            <a:r>
              <a:rPr lang="tr-TR" sz="2000" dirty="0" smtClean="0">
                <a:effectLst/>
                <a:latin typeface="Arial" panose="020B0604020202020204" pitchFamily="34" charset="0"/>
                <a:cs typeface="Arial" panose="020B0604020202020204" pitchFamily="34" charset="0"/>
              </a:rPr>
              <a:t>….. </a:t>
            </a:r>
          </a:p>
          <a:p>
            <a:pPr algn="just"/>
            <a:r>
              <a:rPr lang="tr-TR" sz="2000" dirty="0" smtClean="0">
                <a:effectLst/>
                <a:latin typeface="Arial" panose="020B0604020202020204" pitchFamily="34" charset="0"/>
                <a:cs typeface="Arial" panose="020B0604020202020204" pitchFamily="34" charset="0"/>
              </a:rPr>
              <a:t>a.</a:t>
            </a:r>
            <a:r>
              <a:rPr lang="en-US" sz="2000" dirty="0" smtClean="0">
                <a:effectLst/>
                <a:latin typeface="Arial" panose="020B0604020202020204" pitchFamily="34" charset="0"/>
                <a:cs typeface="Arial" panose="020B0604020202020204" pitchFamily="34" charset="0"/>
              </a:rPr>
              <a:t> S</a:t>
            </a:r>
            <a:r>
              <a:rPr lang="bg-BG" sz="2000" dirty="0" smtClean="0">
                <a:effectLst/>
                <a:latin typeface="Arial" panose="020B0604020202020204" pitchFamily="34" charset="0"/>
                <a:cs typeface="Arial" panose="020B0604020202020204" pitchFamily="34" charset="0"/>
              </a:rPr>
              <a:t>ex</a:t>
            </a:r>
            <a:endParaRPr lang="en-US" sz="2000" dirty="0" smtClean="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b</a:t>
            </a:r>
            <a:r>
              <a:rPr lang="tr-TR"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B</a:t>
            </a:r>
            <a:r>
              <a:rPr lang="bg-BG" sz="2000" dirty="0" smtClean="0">
                <a:effectLst/>
                <a:latin typeface="Arial" panose="020B0604020202020204" pitchFamily="34" charset="0"/>
                <a:cs typeface="Arial" panose="020B0604020202020204" pitchFamily="34" charset="0"/>
              </a:rPr>
              <a:t>iological condition</a:t>
            </a:r>
            <a:endParaRPr lang="en-US" sz="2000" dirty="0" smtClean="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c</a:t>
            </a:r>
            <a:r>
              <a:rPr lang="tr-TR"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M</a:t>
            </a:r>
            <a:r>
              <a:rPr lang="bg-BG" sz="2000" dirty="0" smtClean="0">
                <a:effectLst/>
                <a:latin typeface="Arial" panose="020B0604020202020204" pitchFamily="34" charset="0"/>
                <a:cs typeface="Arial" panose="020B0604020202020204" pitchFamily="34" charset="0"/>
              </a:rPr>
              <a:t>ale and female equality</a:t>
            </a:r>
            <a:r>
              <a:rPr lang="bg-BG" sz="2000" dirty="0">
                <a:effectLst/>
                <a:latin typeface="Arial" panose="020B0604020202020204" pitchFamily="34" charset="0"/>
                <a:cs typeface="Arial" panose="020B0604020202020204" pitchFamily="34" charset="0"/>
              </a:rPr>
              <a:t> </a:t>
            </a:r>
            <a:endParaRPr lang="en-US" sz="2000" dirty="0" smtClean="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d.</a:t>
            </a:r>
            <a:r>
              <a:rPr lang="en-US" sz="2000" dirty="0">
                <a:effectLst/>
                <a:latin typeface="Arial" panose="020B0604020202020204" pitchFamily="34" charset="0"/>
                <a:cs typeface="Arial" panose="020B0604020202020204" pitchFamily="34" charset="0"/>
              </a:rPr>
              <a:t>T</a:t>
            </a:r>
            <a:r>
              <a:rPr lang="bg-BG" sz="2000" dirty="0" smtClean="0">
                <a:effectLst/>
                <a:latin typeface="Arial" panose="020B0604020202020204" pitchFamily="34" charset="0"/>
                <a:cs typeface="Arial" panose="020B0604020202020204" pitchFamily="34" charset="0"/>
              </a:rPr>
              <a:t>hird sex</a:t>
            </a:r>
            <a:r>
              <a:rPr lang="tr-TR" sz="2000" dirty="0" smtClean="0">
                <a:effectLst/>
                <a:latin typeface="Arial" panose="020B0604020202020204" pitchFamily="34" charset="0"/>
                <a:cs typeface="Arial" panose="020B0604020202020204" pitchFamily="34" charset="0"/>
              </a:rPr>
              <a:t> </a:t>
            </a:r>
          </a:p>
          <a:p>
            <a:endParaRPr lang="tr-TR"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12.</a:t>
            </a:r>
            <a:r>
              <a:rPr lang="tr-TR"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The reasons for dealing with the gender issue are</a:t>
            </a:r>
            <a:r>
              <a:rPr lang="en-US" sz="2000" dirty="0" smtClean="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algn="just"/>
            <a:r>
              <a:rPr lang="tr-TR" sz="2000" dirty="0" smtClean="0">
                <a:effectLst/>
                <a:latin typeface="Arial" panose="020B0604020202020204" pitchFamily="34" charset="0"/>
                <a:cs typeface="Arial" panose="020B0604020202020204" pitchFamily="34" charset="0"/>
              </a:rPr>
              <a:t> </a:t>
            </a:r>
            <a:r>
              <a:rPr lang="en-US" sz="2000" dirty="0" smtClean="0">
                <a:effectLst/>
                <a:latin typeface="Arial" panose="020B0604020202020204" pitchFamily="34" charset="0"/>
                <a:cs typeface="Arial" panose="020B0604020202020204" pitchFamily="34" charset="0"/>
              </a:rPr>
              <a:t>a.</a:t>
            </a:r>
            <a:r>
              <a:rPr lang="bg-BG" sz="2000" dirty="0" smtClean="0">
                <a:effectLst/>
                <a:latin typeface="Arial" panose="020B0604020202020204" pitchFamily="34" charset="0"/>
                <a:cs typeface="Arial" panose="020B0604020202020204" pitchFamily="34" charset="0"/>
              </a:rPr>
              <a:t>legally binding</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b</a:t>
            </a:r>
            <a:r>
              <a:rPr lang="en-US"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V</a:t>
            </a:r>
            <a:r>
              <a:rPr lang="bg-BG" sz="2000" dirty="0" smtClean="0">
                <a:effectLst/>
                <a:latin typeface="Arial" panose="020B0604020202020204" pitchFamily="34" charset="0"/>
                <a:cs typeface="Arial" panose="020B0604020202020204" pitchFamily="34" charset="0"/>
              </a:rPr>
              <a:t>ery pragmatical</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c</a:t>
            </a:r>
            <a:r>
              <a:rPr lang="en-US" sz="2000" dirty="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O</a:t>
            </a:r>
            <a:r>
              <a:rPr lang="bg-BG" sz="2000" dirty="0" smtClean="0">
                <a:effectLst/>
                <a:latin typeface="Arial" panose="020B0604020202020204" pitchFamily="34" charset="0"/>
                <a:cs typeface="Arial" panose="020B0604020202020204" pitchFamily="34" charset="0"/>
              </a:rPr>
              <a:t>nly scientific interest without effect on the maritime industry</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d</a:t>
            </a:r>
            <a:r>
              <a:rPr lang="en-US" sz="2000" dirty="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Because it is a modern topic</a:t>
            </a:r>
            <a:endParaRPr lang="en-US" sz="2000" dirty="0" smtClean="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658466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052736"/>
            <a:ext cx="8712968" cy="792087"/>
          </a:xfrm>
        </p:spPr>
        <p:txBody>
          <a:bodyPr/>
          <a:lstStyle/>
          <a:p>
            <a:pPr algn="ctr"/>
            <a:r>
              <a:rPr lang="tr-TR" sz="3600" dirty="0" smtClean="0">
                <a:effectLst/>
              </a:rPr>
              <a:t> </a:t>
            </a:r>
            <a:r>
              <a:rPr lang="bg-BG" sz="2800" b="1" dirty="0" smtClean="0">
                <a:effectLst/>
                <a:latin typeface="Arial" panose="020B0604020202020204" pitchFamily="34" charset="0"/>
                <a:cs typeface="Arial" panose="020B0604020202020204" pitchFamily="34" charset="0"/>
              </a:rPr>
              <a:t>GENDER BIAS AND PROBLEMS ARISING </a:t>
            </a:r>
            <a:r>
              <a:rPr lang="en-US" sz="2800" b="1" dirty="0" smtClean="0">
                <a:effectLst/>
                <a:latin typeface="Arial" panose="020B0604020202020204" pitchFamily="34" charset="0"/>
                <a:cs typeface="Arial" panose="020B0604020202020204" pitchFamily="34" charset="0"/>
              </a:rPr>
              <a:t>F</a:t>
            </a:r>
            <a:r>
              <a:rPr lang="bg-BG" sz="2800" b="1" dirty="0" smtClean="0">
                <a:effectLst/>
                <a:latin typeface="Arial" panose="020B0604020202020204" pitchFamily="34" charset="0"/>
                <a:cs typeface="Arial" panose="020B0604020202020204" pitchFamily="34" charset="0"/>
              </a:rPr>
              <a:t>ROM THEM</a:t>
            </a:r>
            <a:r>
              <a:rPr lang="tr-TR" sz="2800" b="1" dirty="0" smtClean="0">
                <a:effectLst/>
                <a:latin typeface="Arial" panose="020B0604020202020204" pitchFamily="34" charset="0"/>
                <a:cs typeface="Arial" panose="020B0604020202020204" pitchFamily="34" charset="0"/>
              </a:rPr>
              <a:t>  </a:t>
            </a:r>
            <a:r>
              <a:rPr lang="tr-TR" sz="2800" b="1" dirty="0" smtClean="0">
                <a:effectLst/>
              </a:rPr>
              <a:t/>
            </a:r>
            <a:br>
              <a:rPr lang="tr-TR" sz="28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447500" y="2060848"/>
            <a:ext cx="8176992" cy="4464497"/>
          </a:xfrm>
        </p:spPr>
        <p:txBody>
          <a:bodyPr/>
          <a:lstStyle/>
          <a:p>
            <a:pPr algn="just"/>
            <a:r>
              <a:rPr lang="en-US" sz="2000" dirty="0">
                <a:effectLst/>
                <a:latin typeface="Arial" panose="020B0604020202020204" pitchFamily="34" charset="0"/>
                <a:cs typeface="Arial" panose="020B0604020202020204" pitchFamily="34" charset="0"/>
              </a:rPr>
              <a:t>13.</a:t>
            </a:r>
            <a:r>
              <a:rPr lang="tr-TR" sz="2000" dirty="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The gender issue</a:t>
            </a:r>
            <a:r>
              <a:rPr lang="en-US" sz="2000" dirty="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onboard</a:t>
            </a:r>
            <a:r>
              <a:rPr lang="en-US" sz="2000" dirty="0">
                <a:effectLst/>
                <a:latin typeface="Arial" panose="020B0604020202020204" pitchFamily="34" charset="0"/>
                <a:cs typeface="Arial" panose="020B0604020202020204" pitchFamily="34" charset="0"/>
              </a:rPr>
              <a:t> is …… </a:t>
            </a:r>
          </a:p>
          <a:p>
            <a:pPr algn="just"/>
            <a:r>
              <a:rPr lang="en-US" sz="2000" dirty="0" smtClean="0">
                <a:effectLst/>
                <a:latin typeface="Arial" panose="020B0604020202020204" pitchFamily="34" charset="0"/>
                <a:cs typeface="Arial" panose="020B0604020202020204" pitchFamily="34" charset="0"/>
              </a:rPr>
              <a:t>a. P</a:t>
            </a:r>
            <a:r>
              <a:rPr lang="bg-BG" sz="2000" dirty="0" smtClean="0">
                <a:effectLst/>
                <a:latin typeface="Arial" panose="020B0604020202020204" pitchFamily="34" charset="0"/>
                <a:cs typeface="Arial" panose="020B0604020202020204" pitchFamily="34" charset="0"/>
              </a:rPr>
              <a:t>art </a:t>
            </a:r>
            <a:r>
              <a:rPr lang="bg-BG" sz="2000" dirty="0">
                <a:effectLst/>
                <a:latin typeface="Arial" panose="020B0604020202020204" pitchFamily="34" charset="0"/>
                <a:cs typeface="Arial" panose="020B0604020202020204" pitchFamily="34" charset="0"/>
              </a:rPr>
              <a:t>of the overall diversty </a:t>
            </a:r>
            <a:r>
              <a:rPr lang="bg-BG" sz="2000" dirty="0" smtClean="0">
                <a:effectLst/>
                <a:latin typeface="Arial" panose="020B0604020202020204" pitchFamily="34" charset="0"/>
                <a:cs typeface="Arial" panose="020B0604020202020204" pitchFamily="34" charset="0"/>
              </a:rPr>
              <a:t>management</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b</a:t>
            </a:r>
            <a:r>
              <a:rPr lang="en-US"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P</a:t>
            </a:r>
            <a:r>
              <a:rPr lang="bg-BG" sz="2000" dirty="0">
                <a:effectLst/>
                <a:latin typeface="Arial" panose="020B0604020202020204" pitchFamily="34" charset="0"/>
                <a:cs typeface="Arial" panose="020B0604020202020204" pitchFamily="34" charset="0"/>
              </a:rPr>
              <a:t>roblem only of the </a:t>
            </a:r>
            <a:r>
              <a:rPr lang="bg-BG" sz="2000" dirty="0" smtClean="0">
                <a:effectLst/>
                <a:latin typeface="Arial" panose="020B0604020202020204" pitchFamily="34" charset="0"/>
                <a:cs typeface="Arial" panose="020B0604020202020204" pitchFamily="34" charset="0"/>
              </a:rPr>
              <a:t>captain</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c</a:t>
            </a:r>
            <a:r>
              <a:rPr lang="en-US"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O</a:t>
            </a:r>
            <a:r>
              <a:rPr lang="bg-BG" sz="2000" dirty="0">
                <a:effectLst/>
                <a:latin typeface="Arial" panose="020B0604020202020204" pitchFamily="34" charset="0"/>
                <a:cs typeface="Arial" panose="020B0604020202020204" pitchFamily="34" charset="0"/>
              </a:rPr>
              <a:t>nly of </a:t>
            </a:r>
            <a:r>
              <a:rPr lang="bg-BG" sz="2000" dirty="0" smtClean="0">
                <a:effectLst/>
                <a:latin typeface="Arial" panose="020B0604020202020204" pitchFamily="34" charset="0"/>
                <a:cs typeface="Arial" panose="020B0604020202020204" pitchFamily="34" charset="0"/>
              </a:rPr>
              <a:t>disadvantage</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d</a:t>
            </a:r>
            <a:r>
              <a:rPr lang="en-US" sz="2000" dirty="0">
                <a:effectLst/>
                <a:latin typeface="Arial" panose="020B0604020202020204" pitchFamily="34" charset="0"/>
                <a:cs typeface="Arial" panose="020B0604020202020204" pitchFamily="34" charset="0"/>
              </a:rPr>
              <a:t>. </a:t>
            </a:r>
            <a:r>
              <a:rPr lang="en-AU" sz="2000" dirty="0">
                <a:effectLst/>
                <a:latin typeface="Arial" panose="020B0604020202020204" pitchFamily="34" charset="0"/>
                <a:cs typeface="Arial" panose="020B0604020202020204" pitchFamily="34" charset="0"/>
              </a:rPr>
              <a:t>P</a:t>
            </a:r>
            <a:r>
              <a:rPr lang="bg-BG" sz="2000" dirty="0">
                <a:effectLst/>
                <a:latin typeface="Arial" panose="020B0604020202020204" pitchFamily="34" charset="0"/>
                <a:cs typeface="Arial" panose="020B0604020202020204" pitchFamily="34" charset="0"/>
              </a:rPr>
              <a:t>roblem only of the western </a:t>
            </a:r>
            <a:r>
              <a:rPr lang="bg-BG" sz="2000" dirty="0" smtClean="0">
                <a:effectLst/>
                <a:latin typeface="Arial" panose="020B0604020202020204" pitchFamily="34" charset="0"/>
                <a:cs typeface="Arial" panose="020B0604020202020204" pitchFamily="34" charset="0"/>
              </a:rPr>
              <a:t>countries</a:t>
            </a:r>
            <a:endParaRPr lang="en-US" sz="2000" dirty="0" smtClean="0">
              <a:effectLst/>
              <a:latin typeface="Arial" panose="020B0604020202020204" pitchFamily="34" charset="0"/>
              <a:cs typeface="Arial" panose="020B0604020202020204" pitchFamily="34" charset="0"/>
            </a:endParaRPr>
          </a:p>
          <a:p>
            <a:pPr algn="just">
              <a:buClrTx/>
              <a:buSzPct val="90000"/>
            </a:pPr>
            <a:endParaRPr lang="en-US" sz="2000" dirty="0" smtClean="0">
              <a:effectLst/>
              <a:latin typeface="Arial" panose="020B0604020202020204" pitchFamily="34" charset="0"/>
              <a:cs typeface="Arial" panose="020B0604020202020204" pitchFamily="34" charset="0"/>
            </a:endParaRPr>
          </a:p>
          <a:p>
            <a:pPr algn="just">
              <a:buClrTx/>
              <a:buSzPct val="90000"/>
            </a:pPr>
            <a:r>
              <a:rPr lang="en-US" sz="2000" dirty="0" smtClean="0">
                <a:effectLst/>
                <a:latin typeface="Arial" panose="020B0604020202020204" pitchFamily="34" charset="0"/>
                <a:cs typeface="Arial" panose="020B0604020202020204" pitchFamily="34" charset="0"/>
              </a:rPr>
              <a:t>14.</a:t>
            </a:r>
            <a:r>
              <a:rPr lang="bg-BG" sz="2000" dirty="0" smtClean="0">
                <a:effectLst/>
                <a:latin typeface="Arial" panose="020B0604020202020204" pitchFamily="34" charset="0"/>
                <a:cs typeface="Arial" panose="020B0604020202020204" pitchFamily="34" charset="0"/>
              </a:rPr>
              <a:t>Are there any IMO requirements in the gender context:</a:t>
            </a:r>
            <a:endParaRPr lang="en-US" sz="2000" dirty="0">
              <a:effectLst/>
              <a:latin typeface="Arial" panose="020B0604020202020204" pitchFamily="34" charset="0"/>
              <a:cs typeface="Arial" panose="020B0604020202020204" pitchFamily="34" charset="0"/>
            </a:endParaRPr>
          </a:p>
          <a:p>
            <a:pPr marL="457200" indent="-457200" algn="just">
              <a:buClrTx/>
              <a:buSzPct val="90000"/>
              <a:buFont typeface="+mj-lt"/>
              <a:buAutoNum type="alphaLcPeriod"/>
            </a:pPr>
            <a:r>
              <a:rPr lang="bg-BG" sz="2000" dirty="0" smtClean="0">
                <a:effectLst/>
                <a:latin typeface="Arial" panose="020B0604020202020204" pitchFamily="34" charset="0"/>
                <a:cs typeface="Arial" panose="020B0604020202020204" pitchFamily="34" charset="0"/>
              </a:rPr>
              <a:t>IMO does not refer to it</a:t>
            </a:r>
            <a:endParaRPr lang="en-US" sz="2000" dirty="0" smtClean="0">
              <a:effectLst/>
              <a:latin typeface="Arial" panose="020B0604020202020204" pitchFamily="34" charset="0"/>
              <a:cs typeface="Arial" panose="020B0604020202020204" pitchFamily="34" charset="0"/>
            </a:endParaRPr>
          </a:p>
          <a:p>
            <a:pPr marL="457200" indent="-457200" algn="just">
              <a:buClrTx/>
              <a:buSzPct val="90000"/>
              <a:buFont typeface="+mj-lt"/>
              <a:buAutoNum type="alphaLcPeriod"/>
            </a:pPr>
            <a:r>
              <a:rPr lang="en-AU" sz="2000" dirty="0" smtClean="0">
                <a:effectLst/>
                <a:latin typeface="Arial" panose="020B0604020202020204" pitchFamily="34" charset="0"/>
                <a:cs typeface="Arial" panose="020B0604020202020204" pitchFamily="34" charset="0"/>
              </a:rPr>
              <a:t>I</a:t>
            </a:r>
            <a:r>
              <a:rPr lang="bg-BG" sz="2000" dirty="0" smtClean="0">
                <a:effectLst/>
                <a:latin typeface="Arial" panose="020B0604020202020204" pitchFamily="34" charset="0"/>
                <a:cs typeface="Arial" panose="020B0604020202020204" pitchFamily="34" charset="0"/>
              </a:rPr>
              <a:t>s part of the third pillar of competencies (control of operations)</a:t>
            </a:r>
            <a:endParaRPr lang="en-US" sz="2000" dirty="0" smtClean="0">
              <a:effectLst/>
              <a:latin typeface="Arial" panose="020B0604020202020204" pitchFamily="34" charset="0"/>
              <a:cs typeface="Arial" panose="020B0604020202020204" pitchFamily="34" charset="0"/>
            </a:endParaRPr>
          </a:p>
          <a:p>
            <a:pPr marL="457200" indent="-457200" algn="just">
              <a:buClrTx/>
              <a:buSzPct val="90000"/>
              <a:buFont typeface="+mj-lt"/>
              <a:buAutoNum type="alphaLcPeriod"/>
            </a:pPr>
            <a:r>
              <a:rPr lang="bg-BG" sz="2000" dirty="0" smtClean="0">
                <a:effectLst/>
                <a:latin typeface="Arial" panose="020B0604020202020204" pitchFamily="34" charset="0"/>
                <a:cs typeface="Arial" panose="020B0604020202020204" pitchFamily="34" charset="0"/>
              </a:rPr>
              <a:t>Addresses only UN Resolution 1325</a:t>
            </a:r>
            <a:endParaRPr lang="en-US" sz="2000" dirty="0" smtClean="0">
              <a:effectLst/>
              <a:latin typeface="Arial" panose="020B0604020202020204" pitchFamily="34" charset="0"/>
              <a:cs typeface="Arial" panose="020B0604020202020204" pitchFamily="34" charset="0"/>
            </a:endParaRPr>
          </a:p>
          <a:p>
            <a:pPr marL="457200" indent="-457200" algn="just">
              <a:buClrTx/>
              <a:buSzPct val="90000"/>
              <a:buFont typeface="+mj-lt"/>
              <a:buAutoNum type="alphaLcPeriod"/>
            </a:pPr>
            <a:r>
              <a:rPr lang="bg-BG" sz="2000" dirty="0" smtClean="0">
                <a:effectLst/>
                <a:latin typeface="Arial" panose="020B0604020202020204" pitchFamily="34" charset="0"/>
                <a:cs typeface="Arial" panose="020B0604020202020204" pitchFamily="34" charset="0"/>
              </a:rPr>
              <a:t>Is problem only of the respective companies and the relationships between their crew members</a:t>
            </a:r>
            <a:endParaRPr lang="en-US" sz="2000" dirty="0">
              <a:effectLst/>
              <a:latin typeface="Arial" panose="020B0604020202020204" pitchFamily="34" charset="0"/>
              <a:cs typeface="Arial" panose="020B0604020202020204" pitchFamily="34" charset="0"/>
            </a:endParaRPr>
          </a:p>
          <a:p>
            <a:pPr marL="457200" indent="-457200" algn="just">
              <a:buClrTx/>
              <a:buSzPct val="90000"/>
              <a:buFont typeface="+mj-lt"/>
              <a:buAutoNum type="alphaLcPeriod"/>
            </a:pPr>
            <a:endParaRPr lang="en-US" sz="2000" dirty="0">
              <a:effectLst/>
              <a:latin typeface="Arial" panose="020B0604020202020204" pitchFamily="34" charset="0"/>
              <a:cs typeface="Arial" panose="020B0604020202020204" pitchFamily="34" charset="0"/>
            </a:endParaRPr>
          </a:p>
          <a:p>
            <a:pPr marL="457200" indent="-457200" algn="just">
              <a:buClrTx/>
              <a:buSzPct val="90000"/>
              <a:buFont typeface="+mj-lt"/>
              <a:buAutoNum type="alphaLcPeriod"/>
            </a:pPr>
            <a:endParaRPr lang="tr-TR" sz="2000" dirty="0">
              <a:effectLst/>
              <a:latin typeface="Arial" panose="020B0604020202020204" pitchFamily="34" charset="0"/>
              <a:cs typeface="Arial" panose="020B0604020202020204" pitchFamily="34" charset="0"/>
            </a:endParaRPr>
          </a:p>
          <a:p>
            <a:endParaRPr lang="tr-TR" sz="2200" dirty="0">
              <a:effectLst/>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135791587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980728"/>
            <a:ext cx="8568952" cy="1008112"/>
          </a:xfrm>
        </p:spPr>
        <p:txBody>
          <a:bodyPr/>
          <a:lstStyle/>
          <a:p>
            <a:pPr algn="ctr"/>
            <a:r>
              <a:rPr lang="tr-TR" sz="3600" dirty="0" smtClean="0">
                <a:effectLst/>
              </a:rPr>
              <a:t> </a:t>
            </a:r>
            <a:r>
              <a:rPr lang="bg-BG" sz="2800" b="1" dirty="0" smtClean="0">
                <a:effectLst/>
                <a:latin typeface="Arial" panose="020B0604020202020204" pitchFamily="34" charset="0"/>
                <a:cs typeface="Arial" panose="020B0604020202020204" pitchFamily="34" charset="0"/>
              </a:rPr>
              <a:t>GENDER BIAS AND PROBLEMS ARISING </a:t>
            </a:r>
            <a:r>
              <a:rPr lang="en-US" sz="2800" b="1" dirty="0" smtClean="0">
                <a:effectLst/>
                <a:latin typeface="Arial" panose="020B0604020202020204" pitchFamily="34" charset="0"/>
                <a:cs typeface="Arial" panose="020B0604020202020204" pitchFamily="34" charset="0"/>
              </a:rPr>
              <a:t>F</a:t>
            </a:r>
            <a:r>
              <a:rPr lang="bg-BG" sz="2800" b="1" dirty="0" smtClean="0">
                <a:effectLst/>
                <a:latin typeface="Arial" panose="020B0604020202020204" pitchFamily="34" charset="0"/>
                <a:cs typeface="Arial" panose="020B0604020202020204" pitchFamily="34" charset="0"/>
              </a:rPr>
              <a:t>ROM THEM</a:t>
            </a:r>
            <a:r>
              <a:rPr lang="tr-TR" sz="2800" b="1" dirty="0" smtClean="0">
                <a:effectLst/>
                <a:latin typeface="Arial" panose="020B0604020202020204" pitchFamily="34" charset="0"/>
                <a:cs typeface="Arial" panose="020B0604020202020204" pitchFamily="34" charset="0"/>
              </a:rPr>
              <a:t>  </a:t>
            </a:r>
            <a:r>
              <a:rPr lang="tr-TR" sz="2800" b="1" dirty="0" smtClean="0">
                <a:effectLst/>
              </a:rPr>
              <a:t/>
            </a:r>
            <a:br>
              <a:rPr lang="tr-TR" sz="28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611560" y="2146001"/>
            <a:ext cx="7704856" cy="4523359"/>
          </a:xfrm>
        </p:spPr>
        <p:txBody>
          <a:bodyPr/>
          <a:lstStyle/>
          <a:p>
            <a:pPr algn="just"/>
            <a:r>
              <a:rPr lang="en-US" sz="2000" dirty="0">
                <a:effectLst/>
                <a:latin typeface="Arial" panose="020B0604020202020204" pitchFamily="34" charset="0"/>
                <a:cs typeface="Arial" panose="020B0604020202020204" pitchFamily="34" charset="0"/>
              </a:rPr>
              <a:t>15.</a:t>
            </a:r>
            <a:r>
              <a:rPr lang="bg-BG" sz="2000" dirty="0">
                <a:effectLst/>
                <a:latin typeface="Arial" panose="020B0604020202020204" pitchFamily="34" charset="0"/>
                <a:cs typeface="Arial" panose="020B0604020202020204" pitchFamily="34" charset="0"/>
              </a:rPr>
              <a:t> Older professionals find it hard to accept the change in gender stereotypes in the maritime industry</a:t>
            </a:r>
            <a:r>
              <a:rPr lang="en-US" sz="2000" dirty="0">
                <a:effectLst/>
                <a:latin typeface="Arial" panose="020B0604020202020204" pitchFamily="34" charset="0"/>
                <a:cs typeface="Arial" panose="020B0604020202020204" pitchFamily="34" charset="0"/>
              </a:rPr>
              <a:t> ..…</a:t>
            </a:r>
          </a:p>
          <a:p>
            <a:pPr algn="just"/>
            <a:r>
              <a:rPr lang="en-US" sz="2000" dirty="0">
                <a:effectLst/>
                <a:latin typeface="Arial" panose="020B0604020202020204" pitchFamily="34" charset="0"/>
                <a:cs typeface="Arial" panose="020B0604020202020204" pitchFamily="34" charset="0"/>
              </a:rPr>
              <a:t>a</a:t>
            </a:r>
            <a:r>
              <a:rPr lang="en-US" sz="2000" dirty="0" smtClean="0">
                <a:effectLst/>
                <a:latin typeface="Arial" panose="020B0604020202020204" pitchFamily="34" charset="0"/>
                <a:cs typeface="Arial" panose="020B0604020202020204" pitchFamily="34" charset="0"/>
              </a:rPr>
              <a:t>. </a:t>
            </a:r>
            <a:r>
              <a:rPr lang="en-AU" sz="2000" dirty="0" smtClean="0">
                <a:effectLst/>
                <a:latin typeface="Arial" panose="020B0604020202020204" pitchFamily="34" charset="0"/>
                <a:cs typeface="Arial" panose="020B0604020202020204" pitchFamily="34" charset="0"/>
              </a:rPr>
              <a:t>B</a:t>
            </a:r>
            <a:r>
              <a:rPr lang="bg-BG" sz="2000" dirty="0">
                <a:effectLst/>
                <a:latin typeface="Arial" panose="020B0604020202020204" pitchFamily="34" charset="0"/>
                <a:cs typeface="Arial" panose="020B0604020202020204" pitchFamily="34" charset="0"/>
              </a:rPr>
              <a:t>ecause of stereotypes</a:t>
            </a:r>
            <a:r>
              <a:rPr lang="en-US" sz="2000" dirty="0">
                <a:effectLst/>
                <a:latin typeface="Arial" panose="020B0604020202020204" pitchFamily="34" charset="0"/>
                <a:cs typeface="Arial" panose="020B0604020202020204" pitchFamily="34" charset="0"/>
              </a:rPr>
              <a:t>.</a:t>
            </a:r>
          </a:p>
          <a:p>
            <a:pPr algn="just"/>
            <a:r>
              <a:rPr lang="en-US" sz="2000" dirty="0">
                <a:effectLst/>
                <a:latin typeface="Arial" panose="020B0604020202020204" pitchFamily="34" charset="0"/>
                <a:cs typeface="Arial" panose="020B0604020202020204" pitchFamily="34" charset="0"/>
              </a:rPr>
              <a:t>b</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Because </a:t>
            </a:r>
            <a:r>
              <a:rPr lang="bg-BG" sz="2000" dirty="0">
                <a:effectLst/>
                <a:latin typeface="Arial" panose="020B0604020202020204" pitchFamily="34" charset="0"/>
                <a:cs typeface="Arial" panose="020B0604020202020204" pitchFamily="34" charset="0"/>
              </a:rPr>
              <a:t>of financial concerns.</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c</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Stereotypes </a:t>
            </a:r>
            <a:r>
              <a:rPr lang="bg-BG" sz="2000" dirty="0">
                <a:effectLst/>
                <a:latin typeface="Arial" panose="020B0604020202020204" pitchFamily="34" charset="0"/>
                <a:cs typeface="Arial" panose="020B0604020202020204" pitchFamily="34" charset="0"/>
              </a:rPr>
              <a:t>due to the lack of enough training</a:t>
            </a:r>
            <a:r>
              <a:rPr lang="en-US" sz="2000" dirty="0">
                <a:effectLst/>
                <a:latin typeface="Arial" panose="020B0604020202020204" pitchFamily="34" charset="0"/>
                <a:cs typeface="Arial" panose="020B0604020202020204" pitchFamily="34" charset="0"/>
              </a:rPr>
              <a:t>.</a:t>
            </a:r>
          </a:p>
          <a:p>
            <a:pPr algn="just"/>
            <a:r>
              <a:rPr lang="en-US" sz="2000" dirty="0">
                <a:effectLst/>
                <a:latin typeface="Arial" panose="020B0604020202020204" pitchFamily="34" charset="0"/>
                <a:cs typeface="Arial" panose="020B0604020202020204" pitchFamily="34" charset="0"/>
              </a:rPr>
              <a:t>d</a:t>
            </a:r>
            <a:r>
              <a:rPr lang="en-US" sz="2000" dirty="0" smtClean="0">
                <a:effectLst/>
                <a:latin typeface="Arial" panose="020B0604020202020204" pitchFamily="34" charset="0"/>
                <a:cs typeface="Arial" panose="020B0604020202020204" pitchFamily="34" charset="0"/>
              </a:rPr>
              <a:t>. </a:t>
            </a:r>
            <a:r>
              <a:rPr lang="bg-BG" sz="2000" dirty="0" smtClean="0">
                <a:effectLst/>
                <a:latin typeface="Arial" panose="020B0604020202020204" pitchFamily="34" charset="0"/>
                <a:cs typeface="Arial" panose="020B0604020202020204" pitchFamily="34" charset="0"/>
              </a:rPr>
              <a:t>There </a:t>
            </a:r>
            <a:r>
              <a:rPr lang="bg-BG" sz="2000" dirty="0">
                <a:effectLst/>
                <a:latin typeface="Arial" panose="020B0604020202020204" pitchFamily="34" charset="0"/>
                <a:cs typeface="Arial" panose="020B0604020202020204" pitchFamily="34" charset="0"/>
              </a:rPr>
              <a:t>is no concrete reason</a:t>
            </a:r>
            <a:r>
              <a:rPr lang="en-US" sz="2000" dirty="0">
                <a:effectLst/>
                <a:latin typeface="Arial" panose="020B0604020202020204" pitchFamily="34" charset="0"/>
                <a:cs typeface="Arial" panose="020B0604020202020204" pitchFamily="34" charset="0"/>
              </a:rPr>
              <a:t>.</a:t>
            </a:r>
          </a:p>
          <a:p>
            <a:pPr algn="just"/>
            <a:endParaRPr lang="en-US" sz="2000" dirty="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16.</a:t>
            </a:r>
            <a:r>
              <a:rPr lang="bg-BG" sz="2000" dirty="0" smtClean="0">
                <a:effectLst/>
                <a:latin typeface="Arial" panose="020B0604020202020204" pitchFamily="34" charset="0"/>
                <a:cs typeface="Arial" panose="020B0604020202020204" pitchFamily="34" charset="0"/>
              </a:rPr>
              <a:t>The gender issue</a:t>
            </a:r>
            <a:r>
              <a:rPr lang="en-US" sz="2000" dirty="0" smtClean="0">
                <a:effectLst/>
                <a:latin typeface="Arial" panose="020B0604020202020204" pitchFamily="34" charset="0"/>
                <a:cs typeface="Arial" panose="020B0604020202020204" pitchFamily="34" charset="0"/>
              </a:rPr>
              <a:t>   </a:t>
            </a:r>
            <a:endParaRPr lang="tr-TR" sz="2000" dirty="0" smtClean="0">
              <a:effectLst/>
              <a:latin typeface="Arial" panose="020B0604020202020204" pitchFamily="34" charset="0"/>
              <a:cs typeface="Arial" panose="020B0604020202020204" pitchFamily="34" charset="0"/>
            </a:endParaRPr>
          </a:p>
          <a:p>
            <a:pPr marL="457200" indent="-457200" algn="just">
              <a:buClrTx/>
              <a:buSzPct val="90000"/>
              <a:buAutoNum type="alphaLcPeriod"/>
            </a:pPr>
            <a:r>
              <a:rPr lang="en-AU" sz="2000" dirty="0" smtClean="0">
                <a:effectLst/>
                <a:latin typeface="Arial" panose="020B0604020202020204" pitchFamily="34" charset="0"/>
                <a:cs typeface="Arial" panose="020B0604020202020204" pitchFamily="34" charset="0"/>
              </a:rPr>
              <a:t>I</a:t>
            </a:r>
            <a:r>
              <a:rPr lang="bg-BG" sz="2000" dirty="0" smtClean="0">
                <a:effectLst/>
                <a:latin typeface="Arial" panose="020B0604020202020204" pitchFamily="34" charset="0"/>
                <a:cs typeface="Arial" panose="020B0604020202020204" pitchFamily="34" charset="0"/>
              </a:rPr>
              <a:t>s problem only of the well developed countries</a:t>
            </a:r>
            <a:r>
              <a:rPr lang="en-US" sz="2000" dirty="0" smtClean="0">
                <a:effectLst/>
                <a:latin typeface="Arial" panose="020B0604020202020204" pitchFamily="34" charset="0"/>
                <a:cs typeface="Arial" panose="020B0604020202020204" pitchFamily="34" charset="0"/>
              </a:rPr>
              <a:t> </a:t>
            </a:r>
          </a:p>
          <a:p>
            <a:pPr marL="457200" indent="-457200" algn="just">
              <a:buClrTx/>
              <a:buSzPct val="90000"/>
              <a:buAutoNum type="alphaLcPeriod"/>
            </a:pPr>
            <a:r>
              <a:rPr lang="en-AU" sz="2000" dirty="0" smtClean="0">
                <a:effectLst/>
                <a:latin typeface="Arial" panose="020B0604020202020204" pitchFamily="34" charset="0"/>
                <a:cs typeface="Arial" panose="020B0604020202020204" pitchFamily="34" charset="0"/>
              </a:rPr>
              <a:t>D</a:t>
            </a:r>
            <a:r>
              <a:rPr lang="bg-BG" sz="2000" dirty="0" smtClean="0">
                <a:effectLst/>
                <a:latin typeface="Arial" panose="020B0604020202020204" pitchFamily="34" charset="0"/>
                <a:cs typeface="Arial" panose="020B0604020202020204" pitchFamily="34" charset="0"/>
              </a:rPr>
              <a:t>oes not have any effect on the work  </a:t>
            </a:r>
            <a:endParaRPr lang="en-US" sz="2000" dirty="0" smtClean="0">
              <a:effectLst/>
              <a:latin typeface="Arial" panose="020B0604020202020204" pitchFamily="34" charset="0"/>
              <a:cs typeface="Arial" panose="020B0604020202020204" pitchFamily="34" charset="0"/>
            </a:endParaRPr>
          </a:p>
          <a:p>
            <a:pPr marL="457200" indent="-457200" algn="just">
              <a:buClrTx/>
              <a:buSzPct val="90000"/>
              <a:buAutoNum type="alphaLcPeriod"/>
            </a:pPr>
            <a:r>
              <a:rPr lang="en-US" sz="2000" dirty="0" smtClean="0">
                <a:effectLst/>
                <a:latin typeface="Arial" panose="020B0604020202020204" pitchFamily="34" charset="0"/>
                <a:cs typeface="Arial" panose="020B0604020202020204" pitchFamily="34" charset="0"/>
              </a:rPr>
              <a:t>De</a:t>
            </a:r>
            <a:r>
              <a:rPr lang="bg-BG" sz="2000" dirty="0" smtClean="0">
                <a:effectLst/>
                <a:latin typeface="Arial" panose="020B0604020202020204" pitchFamily="34" charset="0"/>
                <a:cs typeface="Arial" panose="020B0604020202020204" pitchFamily="34" charset="0"/>
              </a:rPr>
              <a:t>pends on the personality</a:t>
            </a:r>
            <a:endParaRPr lang="en-US" sz="2000" dirty="0" smtClean="0">
              <a:effectLst/>
              <a:latin typeface="Arial" panose="020B0604020202020204" pitchFamily="34" charset="0"/>
              <a:cs typeface="Arial" panose="020B0604020202020204" pitchFamily="34" charset="0"/>
            </a:endParaRPr>
          </a:p>
          <a:p>
            <a:pPr marL="457200" indent="-457200" algn="just">
              <a:buClrTx/>
              <a:buSzPct val="90000"/>
              <a:buAutoNum type="alphaLcPeriod"/>
            </a:pPr>
            <a:r>
              <a:rPr lang="en-AU" sz="2000" dirty="0" smtClean="0">
                <a:effectLst/>
                <a:latin typeface="Arial" panose="020B0604020202020204" pitchFamily="34" charset="0"/>
                <a:cs typeface="Arial" panose="020B0604020202020204" pitchFamily="34" charset="0"/>
              </a:rPr>
              <a:t>H</a:t>
            </a:r>
            <a:r>
              <a:rPr lang="bg-BG" sz="2000" dirty="0" smtClean="0">
                <a:effectLst/>
                <a:latin typeface="Arial" panose="020B0604020202020204" pitchFamily="34" charset="0"/>
                <a:cs typeface="Arial" panose="020B0604020202020204" pitchFamily="34" charset="0"/>
              </a:rPr>
              <a:t>as positive social, practical and economic effects on the maritime industry </a:t>
            </a:r>
            <a:endParaRPr lang="en-US" sz="2000" dirty="0" smtClean="0">
              <a:effectLst/>
              <a:latin typeface="Arial" panose="020B0604020202020204" pitchFamily="34" charset="0"/>
              <a:cs typeface="Arial" panose="020B0604020202020204" pitchFamily="34" charset="0"/>
            </a:endParaRPr>
          </a:p>
          <a:p>
            <a:pPr marL="457200" indent="-457200" algn="just"/>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en-US" sz="2000" dirty="0">
              <a:effectLst/>
              <a:latin typeface="Arial" panose="020B0604020202020204" pitchFamily="34" charset="0"/>
              <a:cs typeface="Arial" panose="020B0604020202020204" pitchFamily="34" charset="0"/>
            </a:endParaRPr>
          </a:p>
          <a:p>
            <a:pPr algn="just"/>
            <a:endParaRPr lang="tr-TR" sz="2000" dirty="0">
              <a:effectLst/>
            </a:endParaRPr>
          </a:p>
          <a:p>
            <a:endParaRPr lang="tr-TR" sz="2000" dirty="0">
              <a:effectLst/>
            </a:endParaRPr>
          </a:p>
          <a:p>
            <a:pPr algn="just"/>
            <a:endParaRPr lang="tr-TR" sz="2000" b="1" dirty="0" smtClean="0">
              <a:effectLst/>
              <a:latin typeface="Arial" panose="020B0604020202020204" pitchFamily="34" charset="0"/>
              <a:cs typeface="Arial" panose="020B0604020202020204" pitchFamily="34" charset="0"/>
            </a:endParaRPr>
          </a:p>
          <a:p>
            <a:pPr algn="just"/>
            <a:endParaRPr lang="tr-TR" sz="2000" dirty="0">
              <a:effectLst/>
            </a:endParaRPr>
          </a:p>
          <a:p>
            <a:endParaRPr lang="tr-TR" sz="2000" dirty="0"/>
          </a:p>
        </p:txBody>
      </p:sp>
    </p:spTree>
    <p:extLst>
      <p:ext uri="{BB962C8B-B14F-4D97-AF65-F5344CB8AC3E}">
        <p14:creationId xmlns:p14="http://schemas.microsoft.com/office/powerpoint/2010/main" val="103582124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980728"/>
            <a:ext cx="8640960" cy="936103"/>
          </a:xfrm>
        </p:spPr>
        <p:txBody>
          <a:bodyPr/>
          <a:lstStyle/>
          <a:p>
            <a:pPr algn="ctr"/>
            <a:r>
              <a:rPr lang="tr-TR" sz="3600" dirty="0" smtClean="0">
                <a:effectLst/>
              </a:rPr>
              <a:t> </a:t>
            </a:r>
            <a:r>
              <a:rPr lang="bg-BG" sz="2800" b="1" dirty="0" smtClean="0">
                <a:effectLst/>
                <a:latin typeface="Arial" panose="020B0604020202020204" pitchFamily="34" charset="0"/>
                <a:cs typeface="Arial" panose="020B0604020202020204" pitchFamily="34" charset="0"/>
              </a:rPr>
              <a:t>GENDER BIAS AND PROBLEMS ARISING </a:t>
            </a:r>
            <a:r>
              <a:rPr lang="en-US" sz="2800" b="1" dirty="0" smtClean="0">
                <a:effectLst/>
                <a:latin typeface="Arial" panose="020B0604020202020204" pitchFamily="34" charset="0"/>
                <a:cs typeface="Arial" panose="020B0604020202020204" pitchFamily="34" charset="0"/>
              </a:rPr>
              <a:t>F</a:t>
            </a:r>
            <a:r>
              <a:rPr lang="bg-BG" sz="2800" b="1" dirty="0" smtClean="0">
                <a:effectLst/>
                <a:latin typeface="Arial" panose="020B0604020202020204" pitchFamily="34" charset="0"/>
                <a:cs typeface="Arial" panose="020B0604020202020204" pitchFamily="34" charset="0"/>
              </a:rPr>
              <a:t>ROM THEM</a:t>
            </a:r>
            <a:r>
              <a:rPr lang="tr-TR" sz="2800" b="1" dirty="0" smtClean="0">
                <a:effectLst/>
                <a:latin typeface="Arial" panose="020B0604020202020204" pitchFamily="34" charset="0"/>
                <a:cs typeface="Arial" panose="020B0604020202020204" pitchFamily="34" charset="0"/>
              </a:rPr>
              <a:t> </a:t>
            </a:r>
            <a:r>
              <a:rPr lang="tr-TR" sz="2800" b="1" dirty="0" smtClean="0">
                <a:effectLst/>
              </a:rPr>
              <a:t/>
            </a:r>
            <a:br>
              <a:rPr lang="tr-TR" sz="28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603598" y="2052365"/>
            <a:ext cx="7704856" cy="4680520"/>
          </a:xfrm>
        </p:spPr>
        <p:txBody>
          <a:bodyPr/>
          <a:lstStyle/>
          <a:p>
            <a:pPr algn="just"/>
            <a:r>
              <a:rPr lang="en-US" sz="2000" dirty="0">
                <a:effectLst/>
                <a:latin typeface="Arial" panose="020B0604020202020204" pitchFamily="34" charset="0"/>
                <a:cs typeface="Arial" panose="020B0604020202020204" pitchFamily="34" charset="0"/>
              </a:rPr>
              <a:t>17.</a:t>
            </a:r>
            <a:r>
              <a:rPr lang="bg-BG" sz="2000" dirty="0">
                <a:effectLst/>
                <a:latin typeface="Arial" panose="020B0604020202020204" pitchFamily="34" charset="0"/>
                <a:cs typeface="Arial" panose="020B0604020202020204" pitchFamily="34" charset="0"/>
              </a:rPr>
              <a:t>Work harassment is mostly defined as</a:t>
            </a:r>
            <a:r>
              <a:rPr lang="en-US" sz="2000" dirty="0">
                <a:effectLst/>
                <a:latin typeface="Arial" panose="020B0604020202020204" pitchFamily="34" charset="0"/>
                <a:cs typeface="Arial" panose="020B0604020202020204" pitchFamily="34" charset="0"/>
              </a:rPr>
              <a:t> ...</a:t>
            </a:r>
          </a:p>
          <a:p>
            <a:pPr algn="just"/>
            <a:r>
              <a:rPr lang="en-US" sz="2000" dirty="0">
                <a:effectLst/>
                <a:latin typeface="Arial" panose="020B0604020202020204" pitchFamily="34" charset="0"/>
                <a:cs typeface="Arial" panose="020B0604020202020204" pitchFamily="34" charset="0"/>
              </a:rPr>
              <a:t>a.</a:t>
            </a:r>
            <a:r>
              <a:rPr lang="tr-TR" sz="2000" dirty="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Aggression in a physical way</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b.</a:t>
            </a:r>
            <a:r>
              <a:rPr lang="tr-TR" sz="2000" dirty="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Crime</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c. </a:t>
            </a:r>
            <a:r>
              <a:rPr lang="bg-BG" sz="2000" dirty="0">
                <a:effectLst/>
                <a:latin typeface="Arial" panose="020B0604020202020204" pitchFamily="34" charset="0"/>
                <a:cs typeface="Arial" panose="020B0604020202020204" pitchFamily="34" charset="0"/>
              </a:rPr>
              <a:t>Form of a discrimination  that violates basic national/international regulations</a:t>
            </a:r>
            <a:endParaRPr lang="en-US" sz="2000" dirty="0">
              <a:effectLst/>
              <a:latin typeface="Arial" panose="020B0604020202020204" pitchFamily="34" charset="0"/>
              <a:cs typeface="Arial" panose="020B0604020202020204" pitchFamily="34" charset="0"/>
            </a:endParaRPr>
          </a:p>
          <a:p>
            <a:pPr algn="just"/>
            <a:r>
              <a:rPr lang="en-US" sz="2000" dirty="0">
                <a:effectLst/>
                <a:latin typeface="Arial" panose="020B0604020202020204" pitchFamily="34" charset="0"/>
                <a:cs typeface="Arial" panose="020B0604020202020204" pitchFamily="34" charset="0"/>
              </a:rPr>
              <a:t>d.</a:t>
            </a:r>
            <a:r>
              <a:rPr lang="tr-TR" sz="2000" dirty="0">
                <a:effectLst/>
                <a:latin typeface="Arial" panose="020B0604020202020204" pitchFamily="34" charset="0"/>
                <a:cs typeface="Arial" panose="020B0604020202020204" pitchFamily="34" charset="0"/>
              </a:rPr>
              <a:t> </a:t>
            </a:r>
            <a:r>
              <a:rPr lang="bg-BG" sz="2000" dirty="0">
                <a:effectLst/>
                <a:latin typeface="Arial" panose="020B0604020202020204" pitchFamily="34" charset="0"/>
                <a:cs typeface="Arial" panose="020B0604020202020204" pitchFamily="34" charset="0"/>
              </a:rPr>
              <a:t>Psychological </a:t>
            </a:r>
            <a:r>
              <a:rPr lang="bg-BG" sz="2000" dirty="0" smtClean="0">
                <a:effectLst/>
                <a:latin typeface="Arial" panose="020B0604020202020204" pitchFamily="34" charset="0"/>
                <a:cs typeface="Arial" panose="020B0604020202020204" pitchFamily="34" charset="0"/>
              </a:rPr>
              <a:t>problem</a:t>
            </a:r>
            <a:endParaRPr lang="en-US" sz="2000" dirty="0" smtClean="0">
              <a:effectLst/>
              <a:latin typeface="Arial" panose="020B0604020202020204" pitchFamily="34" charset="0"/>
              <a:cs typeface="Arial" panose="020B0604020202020204" pitchFamily="34" charset="0"/>
            </a:endParaRPr>
          </a:p>
          <a:p>
            <a:pPr algn="just"/>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18.</a:t>
            </a:r>
            <a:r>
              <a:rPr lang="bg-BG" sz="2000" dirty="0" smtClean="0">
                <a:latin typeface="Arial" panose="020B0604020202020204" pitchFamily="34" charset="0"/>
                <a:cs typeface="Arial" panose="020B0604020202020204" pitchFamily="34" charset="0"/>
              </a:rPr>
              <a:t> Are there gender differences in attitudes to the </a:t>
            </a:r>
            <a:r>
              <a:rPr lang="bg-BG" sz="2000" b="1" dirty="0" smtClean="0">
                <a:latin typeface="Arial" panose="020B0604020202020204" pitchFamily="34" charset="0"/>
                <a:cs typeface="Arial" panose="020B0604020202020204" pitchFamily="34" charset="0"/>
              </a:rPr>
              <a:t>workplace violence of men and women in the seafaring profession.</a:t>
            </a:r>
            <a:r>
              <a:rPr lang="en-US" sz="2000" dirty="0" smtClean="0">
                <a:effectLst/>
                <a:latin typeface="Arial" panose="020B0604020202020204" pitchFamily="34" charset="0"/>
                <a:cs typeface="Arial" panose="020B0604020202020204" pitchFamily="34" charset="0"/>
              </a:rPr>
              <a:t> ...</a:t>
            </a:r>
          </a:p>
          <a:p>
            <a:pPr algn="just"/>
            <a:r>
              <a:rPr lang="en-US" sz="2000" dirty="0" smtClean="0">
                <a:effectLst/>
                <a:latin typeface="Arial" panose="020B0604020202020204" pitchFamily="34" charset="0"/>
                <a:cs typeface="Arial" panose="020B0604020202020204" pitchFamily="34" charset="0"/>
              </a:rPr>
              <a:t>a.</a:t>
            </a:r>
            <a:r>
              <a:rPr lang="bg-BG" sz="2000" dirty="0" smtClean="0">
                <a:effectLst/>
                <a:latin typeface="Arial" panose="020B0604020202020204" pitchFamily="34" charset="0"/>
                <a:cs typeface="Arial" panose="020B0604020202020204" pitchFamily="34" charset="0"/>
              </a:rPr>
              <a:t>Men‘s attitudes are more calm</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b.</a:t>
            </a:r>
            <a:r>
              <a:rPr lang="bg-BG" sz="2000" dirty="0" smtClean="0">
                <a:effectLst/>
                <a:latin typeface="Arial" panose="020B0604020202020204" pitchFamily="34" charset="0"/>
                <a:cs typeface="Arial" panose="020B0604020202020204" pitchFamily="34" charset="0"/>
              </a:rPr>
              <a:t>Very slightly, rather no</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c.</a:t>
            </a:r>
            <a:r>
              <a:rPr lang="bg-BG" sz="2000" dirty="0" smtClean="0">
                <a:effectLst/>
                <a:latin typeface="Arial" panose="020B0604020202020204" pitchFamily="34" charset="0"/>
                <a:cs typeface="Arial" panose="020B0604020202020204" pitchFamily="34" charset="0"/>
              </a:rPr>
              <a:t>Women’s attitudes are more negative</a:t>
            </a:r>
            <a:endParaRPr lang="en-US" sz="2000" dirty="0" smtClean="0">
              <a:effectLst/>
              <a:latin typeface="Arial" panose="020B0604020202020204" pitchFamily="34" charset="0"/>
              <a:cs typeface="Arial" panose="020B0604020202020204" pitchFamily="34" charset="0"/>
            </a:endParaRPr>
          </a:p>
          <a:p>
            <a:pPr algn="just"/>
            <a:r>
              <a:rPr lang="en-US" sz="2000" dirty="0" smtClean="0">
                <a:effectLst/>
                <a:latin typeface="Arial" panose="020B0604020202020204" pitchFamily="34" charset="0"/>
                <a:cs typeface="Arial" panose="020B0604020202020204" pitchFamily="34" charset="0"/>
              </a:rPr>
              <a:t>d.</a:t>
            </a:r>
            <a:r>
              <a:rPr lang="bg-BG" sz="2000" dirty="0" smtClean="0">
                <a:effectLst/>
                <a:latin typeface="Arial" panose="020B0604020202020204" pitchFamily="34" charset="0"/>
                <a:cs typeface="Arial" panose="020B0604020202020204" pitchFamily="34" charset="0"/>
              </a:rPr>
              <a:t>It is not reserached or proven</a:t>
            </a:r>
            <a:endParaRPr lang="en-US" sz="2000" dirty="0" smtClean="0">
              <a:effectLst/>
              <a:latin typeface="Arial" panose="020B0604020202020204" pitchFamily="34" charset="0"/>
              <a:cs typeface="Arial" panose="020B0604020202020204" pitchFamily="34" charset="0"/>
            </a:endParaRPr>
          </a:p>
          <a:p>
            <a:pPr algn="just"/>
            <a:endParaRPr lang="en-US" sz="2400" dirty="0" smtClean="0">
              <a:effectLst/>
              <a:latin typeface="Arial" panose="020B0604020202020204" pitchFamily="34" charset="0"/>
              <a:cs typeface="Arial" panose="020B0604020202020204" pitchFamily="34" charset="0"/>
            </a:endParaRPr>
          </a:p>
          <a:p>
            <a:pPr algn="just"/>
            <a:endParaRPr lang="tr-TR" sz="2200" dirty="0">
              <a:effectLst/>
            </a:endParaRPr>
          </a:p>
          <a:p>
            <a:endParaRPr lang="tr-TR" sz="2200" dirty="0">
              <a:effectLst/>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296624503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412777"/>
            <a:ext cx="8424936" cy="792087"/>
          </a:xfrm>
        </p:spPr>
        <p:txBody>
          <a:bodyPr/>
          <a:lstStyle/>
          <a:p>
            <a:pPr algn="ctr"/>
            <a:r>
              <a:rPr lang="tr-TR" sz="1600" b="1" dirty="0" smtClean="0">
                <a:latin typeface="Arial" panose="020B0604020202020204" pitchFamily="34" charset="0"/>
                <a:cs typeface="Arial" panose="020B0604020202020204" pitchFamily="34" charset="0"/>
              </a:rPr>
              <a:t/>
            </a:r>
            <a:br>
              <a:rPr lang="tr-TR" sz="1600" b="1" dirty="0" smtClean="0">
                <a:latin typeface="Arial" panose="020B0604020202020204" pitchFamily="34" charset="0"/>
                <a:cs typeface="Arial" panose="020B0604020202020204" pitchFamily="34" charset="0"/>
              </a:rPr>
            </a:br>
            <a:r>
              <a:rPr lang="bg-BG" sz="2400" b="1" dirty="0" smtClean="0">
                <a:latin typeface="Arial" panose="020B0604020202020204" pitchFamily="34" charset="0"/>
                <a:cs typeface="Arial" panose="020B0604020202020204" pitchFamily="34" charset="0"/>
              </a:rPr>
              <a:t>GENDER BIAS AND PROBLEMS ARISING FROM THEM</a:t>
            </a:r>
            <a:r>
              <a:rPr lang="tr-TR" sz="2400" b="1" dirty="0">
                <a:latin typeface="Arial" panose="020B0604020202020204" pitchFamily="34" charset="0"/>
                <a:cs typeface="Arial" panose="020B0604020202020204" pitchFamily="34" charset="0"/>
              </a:rPr>
              <a:t/>
            </a:r>
            <a:br>
              <a:rPr lang="tr-TR" sz="2400" b="1" dirty="0">
                <a:latin typeface="Arial" panose="020B0604020202020204" pitchFamily="34" charset="0"/>
                <a:cs typeface="Arial" panose="020B0604020202020204" pitchFamily="34" charset="0"/>
              </a:rPr>
            </a:br>
            <a:r>
              <a:rPr lang="tr-TR" sz="2400" b="1" dirty="0" smtClean="0">
                <a:effectLst/>
              </a:rPr>
              <a:t/>
            </a:r>
            <a:br>
              <a:rPr lang="tr-TR" sz="24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685800" y="2204864"/>
            <a:ext cx="7414592" cy="4032448"/>
          </a:xfrm>
        </p:spPr>
        <p:txBody>
          <a:bodyPr/>
          <a:lstStyle/>
          <a:p>
            <a:pPr>
              <a:buClrTx/>
            </a:pPr>
            <a:r>
              <a:rPr lang="tr-TR" sz="2400" b="1" dirty="0" smtClean="0">
                <a:effectLst/>
                <a:latin typeface="Arial" panose="020B0604020202020204" pitchFamily="34" charset="0"/>
                <a:cs typeface="Arial" panose="020B0604020202020204" pitchFamily="34" charset="0"/>
              </a:rPr>
              <a:t>OBJECTIVES</a:t>
            </a:r>
          </a:p>
          <a:p>
            <a:pPr marL="342900" indent="-342900">
              <a:buClrTx/>
              <a:buFont typeface="Arial" panose="020B0604020202020204" pitchFamily="34" charset="0"/>
              <a:buChar char="•"/>
            </a:pPr>
            <a:endParaRPr lang="tr-TR" sz="2400" b="1" dirty="0" smtClean="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r>
              <a:rPr lang="en-GB" sz="2400" dirty="0" smtClean="0">
                <a:effectLst/>
                <a:latin typeface="Arial" panose="020B0604020202020204" pitchFamily="34" charset="0"/>
                <a:cs typeface="Arial" panose="020B0604020202020204" pitchFamily="34" charset="0"/>
              </a:rPr>
              <a:t>Understanding </a:t>
            </a:r>
            <a:r>
              <a:rPr lang="bg-BG" sz="2400" dirty="0" smtClean="0">
                <a:effectLst/>
                <a:latin typeface="Arial" panose="020B0604020202020204" pitchFamily="34" charset="0"/>
                <a:cs typeface="Arial" panose="020B0604020202020204" pitchFamily="34" charset="0"/>
              </a:rPr>
              <a:t>gender in the cotext of integration and retaining females and the obstacles during this longterm processes  </a:t>
            </a:r>
            <a:endParaRPr lang="tr-TR" sz="2400" dirty="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r>
              <a:rPr lang="en-GB" sz="2400" dirty="0">
                <a:effectLst/>
                <a:latin typeface="Arial" panose="020B0604020202020204" pitchFamily="34" charset="0"/>
                <a:cs typeface="Arial" panose="020B0604020202020204" pitchFamily="34" charset="0"/>
              </a:rPr>
              <a:t>Learning </a:t>
            </a:r>
            <a:r>
              <a:rPr lang="bg-BG" sz="2400" dirty="0" smtClean="0">
                <a:effectLst/>
                <a:latin typeface="Arial" panose="020B0604020202020204" pitchFamily="34" charset="0"/>
                <a:cs typeface="Arial" panose="020B0604020202020204" pitchFamily="34" charset="0"/>
              </a:rPr>
              <a:t>the concept of gender bias and the problematic issues arising from them</a:t>
            </a:r>
            <a:r>
              <a:rPr lang="en-GB" sz="2400" dirty="0" smtClean="0">
                <a:effectLst/>
                <a:latin typeface="Arial" panose="020B0604020202020204" pitchFamily="34" charset="0"/>
                <a:cs typeface="Arial" panose="020B0604020202020204" pitchFamily="34" charset="0"/>
              </a:rPr>
              <a:t> </a:t>
            </a:r>
            <a:endParaRPr lang="bg-BG" sz="2400" dirty="0" smtClean="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r>
              <a:rPr lang="bg-BG" sz="2400" dirty="0" smtClean="0">
                <a:effectLst/>
                <a:latin typeface="Arial" panose="020B0604020202020204" pitchFamily="34" charset="0"/>
                <a:cs typeface="Arial" panose="020B0604020202020204" pitchFamily="34" charset="0"/>
              </a:rPr>
              <a:t>T</a:t>
            </a:r>
            <a:r>
              <a:rPr lang="en-GB" sz="2400" dirty="0" smtClean="0">
                <a:effectLst/>
                <a:latin typeface="Arial" panose="020B0604020202020204" pitchFamily="34" charset="0"/>
                <a:cs typeface="Arial" panose="020B0604020202020204" pitchFamily="34" charset="0"/>
              </a:rPr>
              <a:t>o </a:t>
            </a:r>
            <a:r>
              <a:rPr lang="bg-BG" sz="2400" dirty="0" smtClean="0">
                <a:effectLst/>
                <a:latin typeface="Arial" panose="020B0604020202020204" pitchFamily="34" charset="0"/>
                <a:cs typeface="Arial" panose="020B0604020202020204" pitchFamily="34" charset="0"/>
              </a:rPr>
              <a:t>learn to cope with </a:t>
            </a:r>
            <a:r>
              <a:rPr lang="en-GB" sz="2400" dirty="0" smtClean="0">
                <a:effectLst/>
                <a:latin typeface="Arial" panose="020B0604020202020204" pitchFamily="34" charset="0"/>
                <a:cs typeface="Arial" panose="020B0604020202020204" pitchFamily="34" charset="0"/>
              </a:rPr>
              <a:t> </a:t>
            </a:r>
            <a:r>
              <a:rPr lang="en-GB" sz="2400" dirty="0">
                <a:effectLst/>
                <a:latin typeface="Arial" panose="020B0604020202020204" pitchFamily="34" charset="0"/>
                <a:cs typeface="Arial" panose="020B0604020202020204" pitchFamily="34" charset="0"/>
              </a:rPr>
              <a:t>discrimination and </a:t>
            </a:r>
            <a:r>
              <a:rPr lang="bg-BG" sz="2400" dirty="0" smtClean="0">
                <a:effectLst/>
                <a:latin typeface="Arial" panose="020B0604020202020204" pitchFamily="34" charset="0"/>
                <a:cs typeface="Arial" panose="020B0604020202020204" pitchFamily="34" charset="0"/>
              </a:rPr>
              <a:t>understanding the basic assumptions behind them</a:t>
            </a:r>
            <a:r>
              <a:rPr lang="en-GB" sz="2400" dirty="0" smtClean="0">
                <a:effectLst/>
                <a:latin typeface="Arial" panose="020B0604020202020204" pitchFamily="34" charset="0"/>
                <a:cs typeface="Arial" panose="020B0604020202020204" pitchFamily="34" charset="0"/>
              </a:rPr>
              <a:t>.</a:t>
            </a:r>
            <a:endParaRPr lang="tr-TR" sz="2400" dirty="0">
              <a:effectLst/>
              <a:latin typeface="Arial" panose="020B0604020202020204" pitchFamily="34" charset="0"/>
              <a:cs typeface="Arial" panose="020B0604020202020204" pitchFamily="34" charset="0"/>
            </a:endParaRPr>
          </a:p>
          <a:p>
            <a:pPr marL="342900" indent="-342900">
              <a:buClrTx/>
              <a:buFont typeface="Arial" panose="020B0604020202020204" pitchFamily="34" charset="0"/>
              <a:buChar char="•"/>
            </a:pPr>
            <a:endParaRPr lang="tr-TR" sz="2400" b="1" dirty="0" smtClean="0">
              <a:effectLst/>
              <a:latin typeface="Arial" panose="020B0604020202020204" pitchFamily="34" charset="0"/>
              <a:cs typeface="Arial" panose="020B0604020202020204" pitchFamily="34" charset="0"/>
            </a:endParaRPr>
          </a:p>
          <a:p>
            <a:endParaRPr lang="tr-TR" b="1" dirty="0" smtClean="0">
              <a:effectLst/>
            </a:endParaRPr>
          </a:p>
          <a:p>
            <a:endParaRPr lang="tr-TR" dirty="0">
              <a:effectLst/>
            </a:endParaRPr>
          </a:p>
          <a:p>
            <a:endParaRPr lang="tr-TR" dirty="0"/>
          </a:p>
        </p:txBody>
      </p:sp>
    </p:spTree>
    <p:extLst>
      <p:ext uri="{BB962C8B-B14F-4D97-AF65-F5344CB8AC3E}">
        <p14:creationId xmlns:p14="http://schemas.microsoft.com/office/powerpoint/2010/main" val="348078332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2800" b="1" dirty="0">
                <a:solidFill>
                  <a:srgbClr val="FFFFFF"/>
                </a:solidFill>
                <a:effectLst/>
                <a:latin typeface="Arial" panose="020B0604020202020204" pitchFamily="34" charset="0"/>
                <a:ea typeface="+mj-ea"/>
                <a:cs typeface="Arial" panose="020B0604020202020204" pitchFamily="34" charset="0"/>
              </a:rPr>
              <a:t>LEADERSHIP FOR WOMEN IN MARITIME</a:t>
            </a:r>
            <a:r>
              <a:rPr lang="tr-TR" sz="2800" b="1" dirty="0">
                <a:solidFill>
                  <a:srgbClr val="FFFFFF"/>
                </a:solidFill>
                <a:latin typeface="Arial" panose="020B0604020202020204" pitchFamily="34" charset="0"/>
                <a:ea typeface="+mj-ea"/>
                <a:cs typeface="Arial" panose="020B0604020202020204" pitchFamily="34" charset="0"/>
              </a:rPr>
              <a:t/>
            </a:r>
            <a:br>
              <a:rPr lang="tr-TR" sz="2800" b="1" dirty="0">
                <a:solidFill>
                  <a:srgbClr val="FFFFFF"/>
                </a:solidFill>
                <a:latin typeface="Arial" panose="020B0604020202020204" pitchFamily="34" charset="0"/>
                <a:ea typeface="+mj-ea"/>
                <a:cs typeface="Arial" panose="020B0604020202020204" pitchFamily="34" charset="0"/>
              </a:rPr>
            </a:br>
            <a:r>
              <a:rPr lang="tr-TR" sz="2400" b="1" dirty="0">
                <a:solidFill>
                  <a:srgbClr val="FFFFFF"/>
                </a:solidFill>
                <a:effectLst/>
                <a:latin typeface="Arial" panose="020B0604020202020204" pitchFamily="34" charset="0"/>
                <a:ea typeface="+mj-ea"/>
                <a:cs typeface="Arial" panose="020B0604020202020204" pitchFamily="34" charset="0"/>
              </a:rPr>
              <a:t/>
            </a:r>
            <a:br>
              <a:rPr lang="tr-TR" sz="2400" b="1" dirty="0">
                <a:solidFill>
                  <a:srgbClr val="FFFFFF"/>
                </a:solidFill>
                <a:effectLst/>
                <a:latin typeface="Arial" panose="020B0604020202020204" pitchFamily="34" charset="0"/>
                <a:ea typeface="+mj-ea"/>
                <a:cs typeface="Arial" panose="020B0604020202020204" pitchFamily="34" charset="0"/>
              </a:rPr>
            </a:br>
            <a:r>
              <a:rPr lang="en-US" sz="2400" b="1" dirty="0" smtClean="0">
                <a:solidFill>
                  <a:srgbClr val="FFFFFF"/>
                </a:solidFill>
                <a:effectLst/>
                <a:latin typeface="Arial" panose="020B0604020202020204" pitchFamily="34" charset="0"/>
                <a:ea typeface="+mj-ea"/>
                <a:cs typeface="Arial" panose="020B0604020202020204" pitchFamily="34" charset="0"/>
              </a:rPr>
              <a:t>LEARNING OUTCOMES</a:t>
            </a:r>
          </a:p>
          <a:p>
            <a:pPr marL="0" indent="0">
              <a:buNone/>
            </a:pPr>
            <a:endParaRPr lang="en-US" sz="2400" b="1" dirty="0">
              <a:solidFill>
                <a:srgbClr val="FFFFFF"/>
              </a:solidFill>
              <a:effectLst/>
              <a:latin typeface="Arial" panose="020B0604020202020204" pitchFamily="34" charset="0"/>
              <a:ea typeface="+mj-ea"/>
              <a:cs typeface="Arial" panose="020B0604020202020204" pitchFamily="34" charset="0"/>
            </a:endParaRPr>
          </a:p>
          <a:p>
            <a:pPr marL="0" indent="0" algn="just">
              <a:buNone/>
            </a:pPr>
            <a:r>
              <a:rPr lang="en-US" sz="2400" b="1" dirty="0" smtClean="0">
                <a:solidFill>
                  <a:srgbClr val="FFFFFF"/>
                </a:solidFill>
                <a:effectLst/>
                <a:latin typeface="Arial" panose="020B0604020202020204" pitchFamily="34" charset="0"/>
                <a:ea typeface="+mj-ea"/>
                <a:cs typeface="Arial" panose="020B0604020202020204" pitchFamily="34" charset="0"/>
              </a:rPr>
              <a:t>The aim is to provide knowledge about the contemporary understanding of the leadership concept, to proper define it and to be able to point out the necessity and the approaches for successful integration of women in the maritime.  </a:t>
            </a:r>
          </a:p>
          <a:p>
            <a:endParaRPr lang="bg-BG" dirty="0"/>
          </a:p>
        </p:txBody>
      </p:sp>
    </p:spTree>
    <p:extLst>
      <p:ext uri="{BB962C8B-B14F-4D97-AF65-F5344CB8AC3E}">
        <p14:creationId xmlns:p14="http://schemas.microsoft.com/office/powerpoint/2010/main" val="67784072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412777"/>
            <a:ext cx="8568952" cy="792087"/>
          </a:xfrm>
        </p:spPr>
        <p:txBody>
          <a:bodyPr/>
          <a:lstStyle/>
          <a:p>
            <a:pPr algn="ctr"/>
            <a:r>
              <a:rPr lang="bg-BG" sz="2800" b="1" dirty="0" smtClean="0">
                <a:effectLst/>
                <a:latin typeface="Arial" panose="020B0604020202020204" pitchFamily="34" charset="0"/>
                <a:cs typeface="Arial" panose="020B0604020202020204" pitchFamily="34" charset="0"/>
              </a:rPr>
              <a:t>HOW </a:t>
            </a:r>
            <a:r>
              <a:rPr lang="en-US" sz="2800" b="1" dirty="0" smtClean="0">
                <a:effectLst/>
                <a:latin typeface="Arial" panose="020B0604020202020204" pitchFamily="34" charset="0"/>
                <a:cs typeface="Arial" panose="020B0604020202020204" pitchFamily="34" charset="0"/>
              </a:rPr>
              <a:t>DO </a:t>
            </a:r>
            <a:r>
              <a:rPr lang="bg-BG" sz="2800" b="1" dirty="0" smtClean="0">
                <a:effectLst/>
                <a:latin typeface="Arial" panose="020B0604020202020204" pitchFamily="34" charset="0"/>
                <a:cs typeface="Arial" panose="020B0604020202020204" pitchFamily="34" charset="0"/>
              </a:rPr>
              <a:t>WE DEFINE LEADERSHIP?</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95536" y="2204864"/>
            <a:ext cx="7704856" cy="3744416"/>
          </a:xfrm>
        </p:spPr>
        <p:txBody>
          <a:bodyPr/>
          <a:lstStyle/>
          <a:p>
            <a:pPr algn="just" eaLnBrk="1" hangingPunct="1">
              <a:lnSpc>
                <a:spcPct val="90000"/>
              </a:lnSpc>
            </a:pPr>
            <a:endParaRPr lang="en-US" sz="2200" dirty="0" smtClean="0">
              <a:latin typeface="Arial" panose="020B0604020202020204" pitchFamily="34" charset="0"/>
              <a:cs typeface="Arial" panose="020B0604020202020204" pitchFamily="34" charset="0"/>
            </a:endParaRPr>
          </a:p>
          <a:p>
            <a:pPr algn="just" eaLnBrk="1" hangingPunct="1">
              <a:lnSpc>
                <a:spcPct val="90000"/>
              </a:lnSpc>
            </a:pPr>
            <a:r>
              <a:rPr lang="bg-BG" sz="2200" dirty="0" smtClean="0">
                <a:latin typeface="Arial" panose="020B0604020202020204" pitchFamily="34" charset="0"/>
                <a:cs typeface="Arial" panose="020B0604020202020204" pitchFamily="34" charset="0"/>
              </a:rPr>
              <a:t>The management and the leadership</a:t>
            </a:r>
            <a:r>
              <a:rPr lang="en-GB" sz="2200" dirty="0" smtClean="0">
                <a:latin typeface="Arial" panose="020B0604020202020204" pitchFamily="34" charset="0"/>
                <a:cs typeface="Arial" panose="020B0604020202020204" pitchFamily="34" charset="0"/>
              </a:rPr>
              <a:t> </a:t>
            </a:r>
            <a:r>
              <a:rPr lang="bg-BG" sz="2200" dirty="0" smtClean="0">
                <a:latin typeface="Arial" panose="020B0604020202020204" pitchFamily="34" charset="0"/>
                <a:cs typeface="Arial" panose="020B0604020202020204" pitchFamily="34" charset="0"/>
              </a:rPr>
              <a:t>include capabilities for effective management and/or participation in the deck team. It requires</a:t>
            </a:r>
            <a:r>
              <a:rPr lang="en-GB" sz="2200" dirty="0" smtClean="0">
                <a:latin typeface="Arial" panose="020B0604020202020204" pitchFamily="34" charset="0"/>
                <a:cs typeface="Arial" panose="020B0604020202020204" pitchFamily="34" charset="0"/>
              </a:rPr>
              <a:t>:</a:t>
            </a:r>
          </a:p>
          <a:p>
            <a:pPr algn="just" eaLnBrk="1" hangingPunct="1">
              <a:lnSpc>
                <a:spcPct val="90000"/>
              </a:lnSpc>
            </a:pPr>
            <a:endParaRPr lang="tr-TR" sz="2200" dirty="0" smtClean="0">
              <a:latin typeface="Arial" panose="020B0604020202020204" pitchFamily="34" charset="0"/>
              <a:cs typeface="Arial" panose="020B0604020202020204" pitchFamily="34" charset="0"/>
            </a:endParaRPr>
          </a:p>
          <a:p>
            <a:pPr lvl="1" algn="just" eaLnBrk="1" hangingPunct="1">
              <a:lnSpc>
                <a:spcPct val="90000"/>
              </a:lnSpc>
              <a:buClrTx/>
              <a:buFont typeface="Wingdings" pitchFamily="2" charset="2"/>
              <a:buChar char="Ø"/>
            </a:pPr>
            <a:r>
              <a:rPr lang="en-US" sz="2200" dirty="0" smtClean="0">
                <a:latin typeface="Arial" panose="020B0604020202020204" pitchFamily="34" charset="0"/>
                <a:cs typeface="Arial" panose="020B0604020202020204" pitchFamily="34" charset="0"/>
              </a:rPr>
              <a:t> </a:t>
            </a:r>
            <a:r>
              <a:rPr lang="bg-BG" sz="2200" dirty="0" smtClean="0">
                <a:latin typeface="Arial" panose="020B0604020202020204" pitchFamily="34" charset="0"/>
                <a:cs typeface="Arial" panose="020B0604020202020204" pitchFamily="34" charset="0"/>
              </a:rPr>
              <a:t>Technical know-how about the ship</a:t>
            </a:r>
            <a:r>
              <a:rPr lang="en-GB" sz="2200" dirty="0" smtClean="0">
                <a:latin typeface="Arial" panose="020B0604020202020204" pitchFamily="34" charset="0"/>
                <a:cs typeface="Arial" panose="020B0604020202020204" pitchFamily="34" charset="0"/>
              </a:rPr>
              <a:t> </a:t>
            </a:r>
          </a:p>
          <a:p>
            <a:pPr lvl="1" algn="just" eaLnBrk="1" hangingPunct="1">
              <a:lnSpc>
                <a:spcPct val="90000"/>
              </a:lnSpc>
              <a:buClrTx/>
              <a:buFont typeface="Wingdings" pitchFamily="2" charset="2"/>
              <a:buChar char="Ø"/>
            </a:pPr>
            <a:r>
              <a:rPr lang="en-AU" sz="2200" dirty="0" smtClean="0">
                <a:latin typeface="Arial" panose="020B0604020202020204" pitchFamily="34" charset="0"/>
                <a:cs typeface="Arial" panose="020B0604020202020204" pitchFamily="34" charset="0"/>
              </a:rPr>
              <a:t> M</a:t>
            </a:r>
            <a:r>
              <a:rPr lang="bg-BG" sz="2200" dirty="0" smtClean="0">
                <a:latin typeface="Arial" panose="020B0604020202020204" pitchFamily="34" charset="0"/>
                <a:cs typeface="Arial" panose="020B0604020202020204" pitchFamily="34" charset="0"/>
              </a:rPr>
              <a:t>anaging know-how and team work experience  </a:t>
            </a:r>
            <a:endParaRPr lang="en-GB" sz="2200" dirty="0" smtClean="0">
              <a:latin typeface="Arial" panose="020B0604020202020204" pitchFamily="34" charset="0"/>
              <a:cs typeface="Arial" panose="020B0604020202020204" pitchFamily="34" charset="0"/>
            </a:endParaRPr>
          </a:p>
          <a:p>
            <a:pPr lvl="1" algn="just" eaLnBrk="1" hangingPunct="1">
              <a:lnSpc>
                <a:spcPct val="90000"/>
              </a:lnSpc>
              <a:buClrTx/>
              <a:buFont typeface="Wingdings" pitchFamily="2" charset="2"/>
              <a:buChar char="Ø"/>
            </a:pPr>
            <a:r>
              <a:rPr lang="en-US" sz="2200" dirty="0" smtClean="0">
                <a:latin typeface="Arial" panose="020B0604020202020204" pitchFamily="34" charset="0"/>
                <a:cs typeface="Arial" panose="020B0604020202020204" pitchFamily="34" charset="0"/>
              </a:rPr>
              <a:t> </a:t>
            </a:r>
            <a:r>
              <a:rPr lang="bg-BG" sz="2200" dirty="0" smtClean="0">
                <a:latin typeface="Arial" panose="020B0604020202020204" pitchFamily="34" charset="0"/>
                <a:cs typeface="Arial" panose="020B0604020202020204" pitchFamily="34" charset="0"/>
              </a:rPr>
              <a:t>Pro-active approach</a:t>
            </a:r>
            <a:endParaRPr lang="en-US" sz="2200" dirty="0" smtClean="0">
              <a:latin typeface="Arial" panose="020B0604020202020204" pitchFamily="34" charset="0"/>
              <a:cs typeface="Arial" panose="020B0604020202020204" pitchFamily="34" charset="0"/>
            </a:endParaRPr>
          </a:p>
          <a:p>
            <a:pPr lvl="1" algn="just" eaLnBrk="1" hangingPunct="1">
              <a:lnSpc>
                <a:spcPct val="90000"/>
              </a:lnSpc>
              <a:buClrTx/>
            </a:pPr>
            <a:endParaRPr lang="en-US" dirty="0">
              <a:cs typeface="Arial" panose="020B0604020202020204" pitchFamily="34" charset="0"/>
            </a:endParaRPr>
          </a:p>
        </p:txBody>
      </p:sp>
    </p:spTree>
    <p:extLst>
      <p:ext uri="{BB962C8B-B14F-4D97-AF65-F5344CB8AC3E}">
        <p14:creationId xmlns:p14="http://schemas.microsoft.com/office/powerpoint/2010/main" val="140325112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7"/>
            <a:ext cx="8640960" cy="792087"/>
          </a:xfrm>
        </p:spPr>
        <p:txBody>
          <a:bodyPr/>
          <a:lstStyle/>
          <a:p>
            <a:pPr algn="ctr"/>
            <a:r>
              <a:rPr lang="tr-TR" sz="2800" dirty="0" smtClean="0">
                <a:effectLst/>
              </a:rPr>
              <a:t> </a:t>
            </a:r>
            <a:r>
              <a:rPr lang="bg-BG" sz="2800" b="1" dirty="0" smtClean="0">
                <a:solidFill>
                  <a:srgbClr val="FFFFFF"/>
                </a:solidFill>
                <a:effectLst/>
                <a:latin typeface="Arial" panose="020B0604020202020204" pitchFamily="34" charset="0"/>
                <a:cs typeface="Arial" panose="020B0604020202020204" pitchFamily="34" charset="0"/>
              </a:rPr>
              <a:t>HOW</a:t>
            </a:r>
            <a:r>
              <a:rPr lang="en-US" sz="2800" b="1" dirty="0" smtClean="0">
                <a:solidFill>
                  <a:srgbClr val="FFFFFF"/>
                </a:solidFill>
                <a:effectLst/>
                <a:latin typeface="Arial" panose="020B0604020202020204" pitchFamily="34" charset="0"/>
                <a:cs typeface="Arial" panose="020B0604020202020204" pitchFamily="34" charset="0"/>
              </a:rPr>
              <a:t> DO</a:t>
            </a:r>
            <a:r>
              <a:rPr lang="bg-BG" sz="2800" b="1" dirty="0" smtClean="0">
                <a:solidFill>
                  <a:srgbClr val="FFFFFF"/>
                </a:solidFill>
                <a:effectLst/>
                <a:latin typeface="Arial" panose="020B0604020202020204" pitchFamily="34" charset="0"/>
                <a:cs typeface="Arial" panose="020B0604020202020204" pitchFamily="34" charset="0"/>
              </a:rPr>
              <a:t> WE DEFINE LEADERSHIP?</a:t>
            </a:r>
            <a:endParaRPr lang="tr-TR" sz="2800" dirty="0"/>
          </a:p>
        </p:txBody>
      </p:sp>
      <p:sp>
        <p:nvSpPr>
          <p:cNvPr id="3" name="Subtitle 2"/>
          <p:cNvSpPr>
            <a:spLocks noGrp="1"/>
          </p:cNvSpPr>
          <p:nvPr>
            <p:ph type="subTitle" idx="1"/>
          </p:nvPr>
        </p:nvSpPr>
        <p:spPr>
          <a:xfrm>
            <a:off x="395536" y="2204864"/>
            <a:ext cx="7992888" cy="4032448"/>
          </a:xfrm>
        </p:spPr>
        <p:txBody>
          <a:bodyPr/>
          <a:lstStyle/>
          <a:p>
            <a:pPr algn="just" eaLnBrk="1" hangingPunct="1">
              <a:buClrTx/>
            </a:pPr>
            <a:r>
              <a:rPr lang="bg-BG" sz="2400" i="1" dirty="0" smtClean="0">
                <a:latin typeface="Arial" panose="020B0604020202020204" pitchFamily="34" charset="0"/>
                <a:cs typeface="Arial" panose="020B0604020202020204" pitchFamily="34" charset="0"/>
              </a:rPr>
              <a:t>“The leader should be cheerleader, enthusiast, hero finder, wanderer, dramatist, facilitator, builder, passion, care, intensity, consistency, attention etc . </a:t>
            </a:r>
          </a:p>
          <a:p>
            <a:pPr algn="just" eaLnBrk="1" hangingPunct="1">
              <a:buClrTx/>
            </a:pPr>
            <a:r>
              <a:rPr lang="bg-BG" sz="2400" i="1" dirty="0" smtClean="0">
                <a:latin typeface="Arial" panose="020B0604020202020204" pitchFamily="34" charset="0"/>
                <a:cs typeface="Arial" panose="020B0604020202020204" pitchFamily="34" charset="0"/>
              </a:rPr>
              <a:t>The leader should be present at all organizational levels. It depends on many little things, done with care and know-how but they do not mean anything if there is no confidence, vision and faith.” </a:t>
            </a:r>
          </a:p>
          <a:p>
            <a:pPr algn="just" eaLnBrk="1" hangingPunct="1">
              <a:buClrTx/>
            </a:pPr>
            <a:r>
              <a:rPr lang="bg-BG" sz="2400" i="1" dirty="0" smtClean="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a:t>
            </a:r>
            <a:r>
              <a:rPr lang="bg-BG" sz="2400" dirty="0" smtClean="0">
                <a:latin typeface="Arial" panose="020B0604020202020204" pitchFamily="34" charset="0"/>
                <a:cs typeface="Arial" panose="020B0604020202020204" pitchFamily="34" charset="0"/>
              </a:rPr>
              <a:t>Peters, Austin – from the bestseller “A passion for excellence”</a:t>
            </a:r>
            <a:r>
              <a:rPr lang="ru-RU" sz="2400" dirty="0" smtClean="0">
                <a:latin typeface="Arial" panose="020B0604020202020204" pitchFamily="34" charset="0"/>
                <a:cs typeface="Arial" panose="020B0604020202020204" pitchFamily="34" charset="0"/>
              </a:rPr>
              <a:t>, 1985, pp. 5–6)</a:t>
            </a:r>
            <a:endParaRPr lang="bg-BG" sz="2400" dirty="0" smtClean="0">
              <a:latin typeface="Arial" panose="020B0604020202020204" pitchFamily="34" charset="0"/>
              <a:cs typeface="Arial" panose="020B0604020202020204" pitchFamily="34" charset="0"/>
            </a:endParaRPr>
          </a:p>
          <a:p>
            <a:pPr algn="just"/>
            <a:endParaRPr lang="tr-TR" sz="2400" dirty="0">
              <a:effectLst/>
              <a:latin typeface="Arial" panose="020B0604020202020204" pitchFamily="34" charset="0"/>
              <a:cs typeface="Arial" panose="020B0604020202020204" pitchFamily="34" charset="0"/>
            </a:endParaRP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444043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204864"/>
            <a:ext cx="7772400" cy="3384376"/>
          </a:xfrm>
        </p:spPr>
        <p:txBody>
          <a:bodyPr/>
          <a:lstStyle/>
          <a:p>
            <a:pPr eaLnBrk="1"/>
            <a:r>
              <a:rPr lang="bg-BG" sz="2400" dirty="0" smtClean="0">
                <a:latin typeface="Arial" panose="020B0604020202020204" pitchFamily="34" charset="0"/>
                <a:cs typeface="Arial" panose="020B0604020202020204" pitchFamily="34" charset="0"/>
              </a:rPr>
              <a:t/>
            </a:r>
            <a:br>
              <a:rPr lang="bg-BG"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In order to choose the most effective leadership style, a few things have to be </a:t>
            </a:r>
            <a:r>
              <a:rPr lang="bg-BG" sz="2400" dirty="0" smtClean="0">
                <a:latin typeface="Arial" panose="020B0604020202020204" pitchFamily="34" charset="0"/>
                <a:cs typeface="Arial" panose="020B0604020202020204" pitchFamily="34" charset="0"/>
              </a:rPr>
              <a:t>considered</a:t>
            </a:r>
            <a:r>
              <a:rPr lang="en-US" sz="2400" dirty="0" smtClean="0">
                <a:latin typeface="Arial" panose="020B0604020202020204" pitchFamily="34" charset="0"/>
                <a:cs typeface="Arial" panose="020B0604020202020204" pitchFamily="34" charset="0"/>
              </a:rPr>
              <a:t> </a:t>
            </a:r>
            <a:r>
              <a:rPr lang="bg-BG" sz="2400" dirty="0" smtClean="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bg-BG" sz="2400" dirty="0" smtClean="0">
                <a:latin typeface="Arial" panose="020B0604020202020204" pitchFamily="34" charset="0"/>
                <a:cs typeface="Arial" panose="020B0604020202020204" pitchFamily="34" charset="0"/>
              </a:rPr>
              <a:t/>
            </a:r>
            <a:br>
              <a:rPr lang="bg-BG"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the level of qualification of the team;</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the nature of work - routine, new or creative;</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the organizational environment - stable or variable - conservative or adventurous;</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what is the preferred leadership style.</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a:t>
            </a:r>
          </a:p>
        </p:txBody>
      </p:sp>
      <p:sp>
        <p:nvSpPr>
          <p:cNvPr id="3" name="Title 1"/>
          <p:cNvSpPr txBox="1">
            <a:spLocks/>
          </p:cNvSpPr>
          <p:nvPr/>
        </p:nvSpPr>
        <p:spPr>
          <a:xfrm>
            <a:off x="611560" y="980729"/>
            <a:ext cx="7772400" cy="1152128"/>
          </a:xfrm>
          <a:prstGeom prst="rect">
            <a:avLst/>
          </a:prstGeom>
        </p:spPr>
        <p:txBody>
          <a:bodyPr/>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just" eaLnBrk="1"/>
            <a:r>
              <a:rPr lang="tr-TR" sz="3600" kern="0" dirty="0" smtClean="0">
                <a:effectLst/>
              </a:rPr>
              <a:t> </a:t>
            </a:r>
            <a:r>
              <a:rPr lang="bg-BG" sz="2800" b="1" kern="0" dirty="0" smtClean="0">
                <a:effectLst/>
                <a:latin typeface="Arial" panose="020B0604020202020204" pitchFamily="34" charset="0"/>
                <a:cs typeface="Arial" panose="020B0604020202020204" pitchFamily="34" charset="0"/>
              </a:rPr>
              <a:t>HOW TO CHOOSE THE MOST EFFECTIVE APPROACH?</a:t>
            </a:r>
            <a:r>
              <a:rPr lang="tr-TR" sz="2800" b="1" kern="0" dirty="0" smtClean="0">
                <a:effectLst/>
              </a:rPr>
              <a:t/>
            </a:r>
            <a:br>
              <a:rPr lang="tr-TR" sz="2800" b="1" kern="0" dirty="0" smtClean="0">
                <a:effectLst/>
              </a:rPr>
            </a:br>
            <a:r>
              <a:rPr lang="bg-BG" sz="2400" b="1" kern="0" dirty="0" smtClean="0">
                <a:effectLst/>
                <a:latin typeface="Arial" panose="020B0604020202020204" pitchFamily="34" charset="0"/>
                <a:cs typeface="Arial" panose="020B0604020202020204" pitchFamily="34" charset="0"/>
              </a:rPr>
              <a:t/>
            </a:r>
            <a:br>
              <a:rPr lang="bg-BG" sz="2400" b="1" kern="0" dirty="0" smtClean="0">
                <a:effectLst/>
                <a:latin typeface="Arial" panose="020B0604020202020204" pitchFamily="34" charset="0"/>
                <a:cs typeface="Arial" panose="020B0604020202020204" pitchFamily="34" charset="0"/>
              </a:rPr>
            </a:br>
            <a:r>
              <a:rPr lang="en-US" sz="2400" b="1" kern="0" dirty="0" smtClean="0">
                <a:latin typeface="Arial" panose="020B0604020202020204" pitchFamily="34" charset="0"/>
                <a:cs typeface="Arial" panose="020B0604020202020204" pitchFamily="34" charset="0"/>
              </a:rPr>
              <a:t/>
            </a:r>
            <a:br>
              <a:rPr lang="en-US" sz="2400" b="1" kern="0" dirty="0" smtClean="0">
                <a:latin typeface="Arial" panose="020B0604020202020204" pitchFamily="34" charset="0"/>
                <a:cs typeface="Arial" panose="020B0604020202020204" pitchFamily="34" charset="0"/>
              </a:rPr>
            </a:br>
            <a:r>
              <a:rPr lang="en-US" sz="2400" b="1" kern="0" dirty="0" smtClean="0">
                <a:latin typeface="Arial" panose="020B0604020202020204" pitchFamily="34" charset="0"/>
                <a:cs typeface="Arial" panose="020B0604020202020204" pitchFamily="34" charset="0"/>
              </a:rPr>
              <a:t>  	</a:t>
            </a:r>
            <a:endParaRPr lang="en-US" sz="2400" b="1"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36342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988841"/>
            <a:ext cx="7772400" cy="4176463"/>
          </a:xfrm>
        </p:spPr>
        <p:txBody>
          <a:bodyPr/>
          <a:lstStyle/>
          <a:p>
            <a:r>
              <a:rPr lang="en-US" sz="2200" b="1" dirty="0" smtClean="0">
                <a:latin typeface="Arial" panose="020B0604020202020204" pitchFamily="34" charset="0"/>
                <a:cs typeface="Arial" panose="020B0604020202020204" pitchFamily="34" charset="0"/>
              </a:rPr>
              <a:t>	</a:t>
            </a:r>
            <a:br>
              <a:rPr lang="en-US" sz="2200" b="1" dirty="0" smtClean="0">
                <a:latin typeface="Arial" panose="020B0604020202020204" pitchFamily="34" charset="0"/>
                <a:cs typeface="Arial" panose="020B0604020202020204" pitchFamily="34" charset="0"/>
              </a:rPr>
            </a:br>
            <a:r>
              <a:rPr lang="en-US" sz="2200" b="1" dirty="0" smtClean="0">
                <a:latin typeface="Arial" panose="020B0604020202020204" pitchFamily="34" charset="0"/>
                <a:cs typeface="Arial" panose="020B0604020202020204" pitchFamily="34" charset="0"/>
              </a:rPr>
              <a:t>	</a:t>
            </a:r>
            <a:r>
              <a:rPr lang="bg-BG" sz="2200" b="1" dirty="0" smtClean="0">
                <a:latin typeface="Arial" panose="020B0604020202020204" pitchFamily="34" charset="0"/>
                <a:cs typeface="Arial" panose="020B0604020202020204" pitchFamily="34" charset="0"/>
              </a:rPr>
              <a:t>Social</a:t>
            </a:r>
            <a:r>
              <a:rPr lang="bg-BG" sz="2200" b="1" dirty="0">
                <a:latin typeface="Arial" panose="020B0604020202020204" pitchFamily="34" charset="0"/>
                <a:cs typeface="Arial" panose="020B0604020202020204" pitchFamily="34" charset="0"/>
              </a:rPr>
              <a:t>,</a:t>
            </a:r>
            <a:r>
              <a:rPr lang="en-US" sz="2200" b="1" dirty="0">
                <a:latin typeface="Arial" panose="020B0604020202020204" pitchFamily="34" charset="0"/>
                <a:cs typeface="Arial" panose="020B0604020202020204" pitchFamily="34" charset="0"/>
              </a:rPr>
              <a:t> </a:t>
            </a:r>
            <a:r>
              <a:rPr lang="bg-BG" sz="2200" b="1" dirty="0">
                <a:latin typeface="Arial" panose="020B0604020202020204" pitchFamily="34" charset="0"/>
                <a:cs typeface="Arial" panose="020B0604020202020204" pitchFamily="34" charset="0"/>
              </a:rPr>
              <a:t>cultural</a:t>
            </a:r>
            <a:r>
              <a:rPr lang="en-US" sz="2200" b="1" dirty="0">
                <a:latin typeface="Arial" panose="020B0604020202020204" pitchFamily="34" charset="0"/>
                <a:cs typeface="Arial" panose="020B0604020202020204" pitchFamily="34" charset="0"/>
              </a:rPr>
              <a:t> </a:t>
            </a:r>
            <a:r>
              <a:rPr lang="bg-BG" sz="2200" b="1" dirty="0">
                <a:latin typeface="Arial" panose="020B0604020202020204" pitchFamily="34" charset="0"/>
                <a:cs typeface="Arial" panose="020B0604020202020204" pitchFamily="34" charset="0"/>
              </a:rPr>
              <a:t>and practical </a:t>
            </a:r>
            <a:r>
              <a:rPr lang="bg-BG" sz="2200" b="1" dirty="0" smtClean="0">
                <a:latin typeface="Arial" panose="020B0604020202020204" pitchFamily="34" charset="0"/>
                <a:cs typeface="Arial" panose="020B0604020202020204" pitchFamily="34" charset="0"/>
              </a:rPr>
              <a:t>obstacles</a:t>
            </a:r>
            <a:r>
              <a:rPr lang="en-US" sz="2200" b="1" dirty="0" smtClean="0">
                <a:latin typeface="Arial" panose="020B0604020202020204" pitchFamily="34" charset="0"/>
                <a:cs typeface="Arial" panose="020B0604020202020204" pitchFamily="34" charset="0"/>
              </a:rPr>
              <a:t>.</a:t>
            </a:r>
            <a:br>
              <a:rPr lang="en-US" sz="2200" b="1" dirty="0" smtClean="0">
                <a:latin typeface="Arial" panose="020B0604020202020204" pitchFamily="34" charset="0"/>
                <a:cs typeface="Arial" panose="020B0604020202020204" pitchFamily="34" charset="0"/>
              </a:rPr>
            </a:br>
            <a:r>
              <a:rPr lang="en-US" sz="2200" b="1" dirty="0" smtClean="0">
                <a:latin typeface="Arial" panose="020B0604020202020204" pitchFamily="34" charset="0"/>
                <a:cs typeface="Arial" panose="020B0604020202020204" pitchFamily="34" charset="0"/>
              </a:rPr>
              <a:t/>
            </a:r>
            <a:br>
              <a:rPr lang="en-US" sz="2200" b="1" dirty="0" smtClean="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F</a:t>
            </a:r>
            <a:r>
              <a:rPr lang="bg-BG" sz="2200" dirty="0" smtClean="0">
                <a:latin typeface="Arial" panose="020B0604020202020204" pitchFamily="34" charset="0"/>
                <a:cs typeface="Arial" panose="020B0604020202020204" pitchFamily="34" charset="0"/>
              </a:rPr>
              <a:t>our </a:t>
            </a:r>
            <a:r>
              <a:rPr lang="bg-BG" sz="2200" dirty="0">
                <a:latin typeface="Arial" panose="020B0604020202020204" pitchFamily="34" charset="0"/>
                <a:cs typeface="Arial" panose="020B0604020202020204" pitchFamily="34" charset="0"/>
              </a:rPr>
              <a:t>levels of cultural self</a:t>
            </a:r>
            <a:r>
              <a:rPr lang="en-US" sz="2200" dirty="0">
                <a:latin typeface="Arial" panose="020B0604020202020204" pitchFamily="34" charset="0"/>
                <a:cs typeface="Arial" panose="020B0604020202020204" pitchFamily="34" charset="0"/>
              </a:rPr>
              <a:t> </a:t>
            </a:r>
            <a:r>
              <a:rPr lang="bg-BG" sz="2200" dirty="0" smtClean="0">
                <a:latin typeface="Arial" panose="020B0604020202020204" pitchFamily="34" charset="0"/>
                <a:cs typeface="Arial" panose="020B0604020202020204" pitchFamily="34" charset="0"/>
              </a:rPr>
              <a:t>–</a:t>
            </a:r>
            <a:r>
              <a:rPr lang="en-US" sz="2200" dirty="0" smtClean="0">
                <a:latin typeface="Arial" panose="020B0604020202020204" pitchFamily="34" charset="0"/>
                <a:cs typeface="Arial" panose="020B0604020202020204" pitchFamily="34" charset="0"/>
              </a:rPr>
              <a:t> </a:t>
            </a:r>
            <a:r>
              <a:rPr lang="bg-BG" sz="2200" dirty="0" smtClean="0">
                <a:latin typeface="Arial" panose="020B0604020202020204" pitchFamily="34" charset="0"/>
                <a:cs typeface="Arial" panose="020B0604020202020204" pitchFamily="34" charset="0"/>
              </a:rPr>
              <a:t>awareness</a:t>
            </a:r>
            <a:r>
              <a:rPr lang="en-US" sz="2200" dirty="0" smtClean="0">
                <a:latin typeface="Arial" panose="020B0604020202020204" pitchFamily="34" charset="0"/>
                <a:cs typeface="Arial" panose="020B0604020202020204" pitchFamily="34" charset="0"/>
              </a:rPr>
              <a:t>:</a:t>
            </a:r>
            <a:br>
              <a:rPr lang="en-US" sz="2200" dirty="0" smtClean="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 </a:t>
            </a:r>
            <a:r>
              <a:rPr lang="bg-BG" sz="2200" b="1" dirty="0" smtClean="0">
                <a:latin typeface="Arial" panose="020B0604020202020204" pitchFamily="34" charset="0"/>
                <a:cs typeface="Arial" panose="020B0604020202020204" pitchFamily="34" charset="0"/>
              </a:rPr>
              <a:t>First </a:t>
            </a:r>
            <a:r>
              <a:rPr lang="bg-BG" sz="2200" b="1" dirty="0">
                <a:latin typeface="Arial" panose="020B0604020202020204" pitchFamily="34" charset="0"/>
                <a:cs typeface="Arial" panose="020B0604020202020204" pitchFamily="34" charset="0"/>
              </a:rPr>
              <a:t>level </a:t>
            </a:r>
            <a:r>
              <a:rPr lang="bg-BG" sz="2200" dirty="0" smtClean="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“M</a:t>
            </a:r>
            <a:r>
              <a:rPr lang="bg-BG" sz="2200" dirty="0" smtClean="0">
                <a:latin typeface="Arial" panose="020B0604020202020204" pitchFamily="34" charset="0"/>
                <a:cs typeface="Arial" panose="020B0604020202020204" pitchFamily="34" charset="0"/>
              </a:rPr>
              <a:t>y </a:t>
            </a:r>
            <a:r>
              <a:rPr lang="bg-BG" sz="2200" dirty="0">
                <a:latin typeface="Arial" panose="020B0604020202020204" pitchFamily="34" charset="0"/>
                <a:cs typeface="Arial" panose="020B0604020202020204" pitchFamily="34" charset="0"/>
              </a:rPr>
              <a:t>way is the only </a:t>
            </a:r>
            <a:r>
              <a:rPr lang="bg-BG" sz="2200" dirty="0" smtClean="0">
                <a:latin typeface="Arial" panose="020B0604020202020204" pitchFamily="34" charset="0"/>
                <a:cs typeface="Arial" panose="020B0604020202020204" pitchFamily="34" charset="0"/>
              </a:rPr>
              <a:t>way.</a:t>
            </a:r>
            <a:r>
              <a:rPr lang="en-US" sz="2200" dirty="0" smtClean="0">
                <a:latin typeface="Arial" panose="020B0604020202020204" pitchFamily="34" charset="0"/>
                <a:cs typeface="Arial" panose="020B0604020202020204" pitchFamily="34" charset="0"/>
              </a:rPr>
              <a:t>”</a:t>
            </a:r>
            <a:r>
              <a:rPr lang="bg-BG" sz="2200" dirty="0" smtClean="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r>
            <a:br>
              <a:rPr lang="en-US" sz="2200" dirty="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 </a:t>
            </a:r>
            <a:r>
              <a:rPr lang="bg-BG" sz="2200" b="1" dirty="0">
                <a:latin typeface="Arial" panose="020B0604020202020204" pitchFamily="34" charset="0"/>
                <a:cs typeface="Arial" panose="020B0604020202020204" pitchFamily="34" charset="0"/>
              </a:rPr>
              <a:t>Second level </a:t>
            </a:r>
            <a:r>
              <a:rPr lang="bg-BG" sz="2200" dirty="0" smtClean="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a:t>
            </a:r>
            <a:r>
              <a:rPr lang="bg-BG" sz="2200" dirty="0" smtClean="0">
                <a:latin typeface="Arial" panose="020B0604020202020204" pitchFamily="34" charset="0"/>
                <a:cs typeface="Arial" panose="020B0604020202020204" pitchFamily="34" charset="0"/>
              </a:rPr>
              <a:t>I </a:t>
            </a:r>
            <a:r>
              <a:rPr lang="bg-BG" sz="2200" dirty="0">
                <a:latin typeface="Arial" panose="020B0604020202020204" pitchFamily="34" charset="0"/>
                <a:cs typeface="Arial" panose="020B0604020202020204" pitchFamily="34" charset="0"/>
              </a:rPr>
              <a:t>know their way, but my is </a:t>
            </a:r>
            <a:r>
              <a:rPr lang="bg-BG" sz="2200" dirty="0" smtClean="0">
                <a:latin typeface="Arial" panose="020B0604020202020204" pitchFamily="34" charset="0"/>
                <a:cs typeface="Arial" panose="020B0604020202020204" pitchFamily="34" charset="0"/>
              </a:rPr>
              <a:t>better.</a:t>
            </a:r>
            <a:r>
              <a:rPr lang="en-US" sz="2200" dirty="0" smtClean="0">
                <a:latin typeface="Arial" panose="020B0604020202020204" pitchFamily="34" charset="0"/>
                <a:cs typeface="Arial" panose="020B0604020202020204" pitchFamily="34" charset="0"/>
              </a:rPr>
              <a:t>”</a:t>
            </a:r>
            <a:br>
              <a:rPr lang="en-US" sz="2200" dirty="0" smtClean="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 </a:t>
            </a:r>
            <a:r>
              <a:rPr lang="bg-BG" sz="2200" b="1" kern="1200" dirty="0" smtClean="0">
                <a:latin typeface="Arial" charset="0"/>
              </a:rPr>
              <a:t>Third </a:t>
            </a:r>
            <a:r>
              <a:rPr lang="bg-BG" sz="2200" b="1" kern="1200" dirty="0">
                <a:latin typeface="Arial" charset="0"/>
              </a:rPr>
              <a:t>level</a:t>
            </a:r>
            <a:r>
              <a:rPr lang="bg-BG" sz="2200" kern="1200" dirty="0">
                <a:latin typeface="Arial" charset="0"/>
              </a:rPr>
              <a:t> </a:t>
            </a:r>
            <a:r>
              <a:rPr lang="bg-BG" sz="2200" kern="1200" dirty="0" smtClean="0">
                <a:latin typeface="Arial" charset="0"/>
              </a:rPr>
              <a:t>– </a:t>
            </a:r>
            <a:r>
              <a:rPr lang="en-US" sz="2200" kern="1200" dirty="0" smtClean="0">
                <a:latin typeface="Arial" charset="0"/>
              </a:rPr>
              <a:t>“M</a:t>
            </a:r>
            <a:r>
              <a:rPr lang="bg-BG" sz="2200" kern="1200" dirty="0" smtClean="0">
                <a:latin typeface="Arial" charset="0"/>
              </a:rPr>
              <a:t>y </a:t>
            </a:r>
            <a:r>
              <a:rPr lang="bg-BG" sz="2200" kern="1200" dirty="0">
                <a:latin typeface="Arial" charset="0"/>
              </a:rPr>
              <a:t>way and their way</a:t>
            </a:r>
            <a:r>
              <a:rPr lang="bg-BG" sz="2200" kern="1200" dirty="0" smtClean="0">
                <a:latin typeface="Arial" charset="0"/>
              </a:rPr>
              <a:t>.</a:t>
            </a:r>
            <a:r>
              <a:rPr lang="en-US" sz="2200" kern="1200" dirty="0" smtClean="0">
                <a:latin typeface="Arial" charset="0"/>
              </a:rPr>
              <a:t>”</a:t>
            </a:r>
            <a:br>
              <a:rPr lang="en-US" sz="2200" kern="1200" dirty="0" smtClean="0">
                <a:latin typeface="Arial" charset="0"/>
              </a:rPr>
            </a:br>
            <a:r>
              <a:rPr lang="en-US" sz="2200" kern="1200" dirty="0" smtClean="0">
                <a:latin typeface="Arial" charset="0"/>
              </a:rPr>
              <a:t/>
            </a:r>
            <a:br>
              <a:rPr lang="en-US" sz="2200" kern="1200" dirty="0" smtClean="0">
                <a:latin typeface="Arial" charset="0"/>
              </a:rPr>
            </a:br>
            <a:r>
              <a:rPr lang="en-US" sz="2200" kern="1200" dirty="0" smtClean="0">
                <a:latin typeface="Arial" charset="0"/>
              </a:rPr>
              <a:t>- </a:t>
            </a:r>
            <a:r>
              <a:rPr lang="bg-BG" sz="2200" b="1" kern="1200" dirty="0">
                <a:latin typeface="Arial" charset="0"/>
              </a:rPr>
              <a:t>Fourth level</a:t>
            </a:r>
            <a:r>
              <a:rPr lang="bg-BG" sz="2200" kern="1200" dirty="0">
                <a:latin typeface="Arial" charset="0"/>
              </a:rPr>
              <a:t> </a:t>
            </a:r>
            <a:r>
              <a:rPr lang="bg-BG" sz="2200" kern="1200" dirty="0" smtClean="0">
                <a:latin typeface="Arial" charset="0"/>
              </a:rPr>
              <a:t>– </a:t>
            </a:r>
            <a:r>
              <a:rPr lang="en-US" sz="2200" kern="1200" dirty="0" smtClean="0">
                <a:latin typeface="Arial" charset="0"/>
              </a:rPr>
              <a:t>“O</a:t>
            </a:r>
            <a:r>
              <a:rPr lang="bg-BG" sz="2200" kern="1200" dirty="0" smtClean="0">
                <a:latin typeface="Arial" charset="0"/>
              </a:rPr>
              <a:t>ur </a:t>
            </a:r>
            <a:r>
              <a:rPr lang="bg-BG" sz="2200" kern="1200" dirty="0">
                <a:latin typeface="Arial" charset="0"/>
              </a:rPr>
              <a:t>way</a:t>
            </a:r>
            <a:r>
              <a:rPr lang="bg-BG" sz="2200" kern="1200" dirty="0" smtClean="0">
                <a:latin typeface="Arial" charset="0"/>
              </a:rPr>
              <a:t>.</a:t>
            </a:r>
            <a:r>
              <a:rPr lang="en-US" sz="2200" kern="1200" dirty="0" smtClean="0">
                <a:latin typeface="Arial" charset="0"/>
              </a:rPr>
              <a:t>”</a:t>
            </a:r>
            <a:r>
              <a:rPr lang="bg-BG" sz="2200" kern="1200" dirty="0" smtClean="0">
                <a:latin typeface="Arial" charset="0"/>
              </a:rPr>
              <a:t> </a:t>
            </a:r>
            <a:endParaRPr lang="en-US" sz="2200" dirty="0">
              <a:latin typeface="Arial" panose="020B0604020202020204" pitchFamily="34" charset="0"/>
              <a:cs typeface="Arial" panose="020B0604020202020204" pitchFamily="34" charset="0"/>
            </a:endParaRPr>
          </a:p>
        </p:txBody>
      </p:sp>
      <p:sp>
        <p:nvSpPr>
          <p:cNvPr id="3" name="Title 1"/>
          <p:cNvSpPr txBox="1">
            <a:spLocks/>
          </p:cNvSpPr>
          <p:nvPr/>
        </p:nvSpPr>
        <p:spPr>
          <a:xfrm>
            <a:off x="539552" y="1124744"/>
            <a:ext cx="7772400" cy="1152127"/>
          </a:xfrm>
          <a:prstGeom prst="rect">
            <a:avLst/>
          </a:prstGeom>
        </p:spPr>
        <p:txBody>
          <a:bodyPr/>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marL="0" lvl="2" algn="ctr"/>
            <a:r>
              <a:rPr lang="en-GB" sz="2800" b="1" dirty="0" smtClean="0">
                <a:latin typeface="Arial" panose="020B0604020202020204" pitchFamily="34" charset="0"/>
                <a:ea typeface="+mj-ea"/>
                <a:cs typeface="Arial" panose="020B0604020202020204" pitchFamily="34" charset="0"/>
              </a:rPr>
              <a:t>OBSTACLES FACING WOMEN LEADERS IN MARITIME</a:t>
            </a:r>
            <a:endParaRPr lang="bg-BG" sz="2800" b="1" dirty="0">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9382674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23585</TotalTime>
  <Words>3839</Words>
  <Application>Microsoft Office PowerPoint</Application>
  <PresentationFormat>On-screen Show (4:3)</PresentationFormat>
  <Paragraphs>338</Paragraphs>
  <Slides>33</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Tahoma</vt:lpstr>
      <vt:lpstr>Wingdings</vt:lpstr>
      <vt:lpstr>Ocean</vt:lpstr>
      <vt:lpstr>PowerPoint Presentation</vt:lpstr>
      <vt:lpstr>PowerPoint Presentation</vt:lpstr>
      <vt:lpstr> LEADERSHIP FOR WOMEN IN MARITIME   </vt:lpstr>
      <vt:lpstr> GENDER BIAS AND PROBLEMS ARISING FROM THEM   </vt:lpstr>
      <vt:lpstr>PowerPoint Presentation</vt:lpstr>
      <vt:lpstr>HOW DO WE DEFINE LEADERSHIP?   </vt:lpstr>
      <vt:lpstr> HOW DO WE DEFINE LEADERSHIP?</vt:lpstr>
      <vt:lpstr> In order to choose the most effective leadership style, a few things have to be considered :  - the level of qualification of the team; - the nature of work - routine, new or creative; - the organizational environment - stable or variable - conservative or adventurous; - what is the preferred leadership style.   </vt:lpstr>
      <vt:lpstr>   Social, cultural and practical obstacles.  Four levels of cultural self – awareness:  - First level – “My way is the only way.”   - Second level – “I know their way, but my is better.”  - Third level – “My way and their way.”  - Fourth level – “Our way.” </vt:lpstr>
      <vt:lpstr>OBSTACLES FACING WOMEN LEADERS IN MARITIME</vt:lpstr>
      <vt:lpstr>OBSTACLES FACING WOMEN LEADERS IN MARITIME</vt:lpstr>
      <vt:lpstr>OBSTACLES FACING WOMEN LEADERS IN MARITIME</vt:lpstr>
      <vt:lpstr>HOW WE APPROACH THE GENDER ISSUE?   </vt:lpstr>
      <vt:lpstr> LEGAL FRAMEWORK  </vt:lpstr>
      <vt:lpstr> METHODOLOGY</vt:lpstr>
      <vt:lpstr>RESULTS </vt:lpstr>
      <vt:lpstr>RESULTS</vt:lpstr>
      <vt:lpstr>RESULTS</vt:lpstr>
      <vt:lpstr>PowerPoint Presentation</vt:lpstr>
      <vt:lpstr>PowerPoint Presentation</vt:lpstr>
      <vt:lpstr>PowerPoint Presentation</vt:lpstr>
      <vt:lpstr>Rosenberg, M. (1965). Society and the adolescent self-image.Princeton, NJ: Princeton University Press. Scheier, M. F., Carver, C. S., &amp; Bridges, M. W. (1994). Distinguishing optimism from neuroticism (and trait anxiety, self-mastery, and self-esteem): A re-evaluation of the Life Orientation Test. Journal of Personality and Social Psychology, 67, 1063-1078. </vt:lpstr>
      <vt:lpstr>   LEADERSHIP AND COPING WİTH OBSTACLES  </vt:lpstr>
      <vt:lpstr>   GENDER BIAS AND PROBLEMS ARISING FROM THEM  </vt:lpstr>
      <vt:lpstr> LEADERSHIP AND COPING WITH OBSTACLES    </vt:lpstr>
      <vt:lpstr> DIVERSITY MANAGEMENT IN MARITIME    </vt:lpstr>
      <vt:lpstr> DIVERSITY MANAGEMENT IN MARITIME    </vt:lpstr>
      <vt:lpstr> DIVERSITY MANAGEMENT IN MARITIME    </vt:lpstr>
      <vt:lpstr> DIVERSITY MANAGEMENT IN MARITIME    </vt:lpstr>
      <vt:lpstr> GENDER BIAS AND PROBLEMS ARISING FROM THEM    </vt:lpstr>
      <vt:lpstr> GENDER BIAS AND PROBLEMS ARISING FROM THEM    </vt:lpstr>
      <vt:lpstr> GENDER BIAS AND PROBLEMS ARISING FROM THEM    </vt:lpstr>
      <vt:lpstr> GENDER BIAS AND PROBLEMS ARISING FROM THEM   </vt:lpstr>
    </vt:vector>
  </TitlesOfParts>
  <Company>Tüdev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Taner Albayrak</dc:creator>
  <cp:lastModifiedBy>Pinar OZDEMIR</cp:lastModifiedBy>
  <cp:revision>1171</cp:revision>
  <dcterms:created xsi:type="dcterms:W3CDTF">2000-03-29T11:13:49Z</dcterms:created>
  <dcterms:modified xsi:type="dcterms:W3CDTF">2019-09-03T13:43:16Z</dcterms:modified>
</cp:coreProperties>
</file>