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51" r:id="rId1"/>
  </p:sldMasterIdLst>
  <p:notesMasterIdLst>
    <p:notesMasterId r:id="rId66"/>
  </p:notesMasterIdLst>
  <p:handoutMasterIdLst>
    <p:handoutMasterId r:id="rId67"/>
  </p:handoutMasterIdLst>
  <p:sldIdLst>
    <p:sldId id="1296" r:id="rId2"/>
    <p:sldId id="1326" r:id="rId3"/>
    <p:sldId id="1322" r:id="rId4"/>
    <p:sldId id="1323" r:id="rId5"/>
    <p:sldId id="1324" r:id="rId6"/>
    <p:sldId id="1339" r:id="rId7"/>
    <p:sldId id="1340" r:id="rId8"/>
    <p:sldId id="1433" r:id="rId9"/>
    <p:sldId id="1431" r:id="rId10"/>
    <p:sldId id="1432" r:id="rId11"/>
    <p:sldId id="1298" r:id="rId12"/>
    <p:sldId id="1299" r:id="rId13"/>
    <p:sldId id="1300" r:id="rId14"/>
    <p:sldId id="1301" r:id="rId15"/>
    <p:sldId id="1302" r:id="rId16"/>
    <p:sldId id="1303" r:id="rId17"/>
    <p:sldId id="1304" r:id="rId18"/>
    <p:sldId id="1305" r:id="rId19"/>
    <p:sldId id="1327" r:id="rId20"/>
    <p:sldId id="1328" r:id="rId21"/>
    <p:sldId id="1329" r:id="rId22"/>
    <p:sldId id="1330" r:id="rId23"/>
    <p:sldId id="1331" r:id="rId24"/>
    <p:sldId id="1332" r:id="rId25"/>
    <p:sldId id="1333" r:id="rId26"/>
    <p:sldId id="1334" r:id="rId27"/>
    <p:sldId id="1335" r:id="rId28"/>
    <p:sldId id="1336" r:id="rId29"/>
    <p:sldId id="1337" r:id="rId30"/>
    <p:sldId id="1436" r:id="rId31"/>
    <p:sldId id="1318" r:id="rId32"/>
    <p:sldId id="1319" r:id="rId33"/>
    <p:sldId id="1320" r:id="rId34"/>
    <p:sldId id="1342" r:id="rId35"/>
    <p:sldId id="1321" r:id="rId36"/>
    <p:sldId id="1437" r:id="rId37"/>
    <p:sldId id="1438" r:id="rId38"/>
    <p:sldId id="1439" r:id="rId39"/>
    <p:sldId id="1440" r:id="rId40"/>
    <p:sldId id="1441" r:id="rId41"/>
    <p:sldId id="1442" r:id="rId42"/>
    <p:sldId id="1343" r:id="rId43"/>
    <p:sldId id="1443" r:id="rId44"/>
    <p:sldId id="1444" r:id="rId45"/>
    <p:sldId id="1445" r:id="rId46"/>
    <p:sldId id="1446" r:id="rId47"/>
    <p:sldId id="1447" r:id="rId48"/>
    <p:sldId id="1344" r:id="rId49"/>
    <p:sldId id="1448" r:id="rId50"/>
    <p:sldId id="1458" r:id="rId51"/>
    <p:sldId id="1449" r:id="rId52"/>
    <p:sldId id="1459" r:id="rId53"/>
    <p:sldId id="1450" r:id="rId54"/>
    <p:sldId id="1451" r:id="rId55"/>
    <p:sldId id="1460" r:id="rId56"/>
    <p:sldId id="1452" r:id="rId57"/>
    <p:sldId id="1409" r:id="rId58"/>
    <p:sldId id="1345" r:id="rId59"/>
    <p:sldId id="1346" r:id="rId60"/>
    <p:sldId id="1453" r:id="rId61"/>
    <p:sldId id="1454" r:id="rId62"/>
    <p:sldId id="1455" r:id="rId63"/>
    <p:sldId id="1456" r:id="rId64"/>
    <p:sldId id="1457" r:id="rId65"/>
  </p:sldIdLst>
  <p:sldSz cx="9144000" cy="6858000" type="screen4x3"/>
  <p:notesSz cx="9979025" cy="6834188"/>
  <p:defaultTex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53">
          <p15:clr>
            <a:srgbClr val="A4A3A4"/>
          </p15:clr>
        </p15:guide>
        <p15:guide id="2" pos="3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00"/>
    <a:srgbClr val="FFCC66"/>
    <a:srgbClr val="EFF9F9"/>
    <a:srgbClr val="00FFFF"/>
    <a:srgbClr val="99CC00"/>
    <a:srgbClr val="0033CC"/>
    <a:srgbClr val="FF0000"/>
    <a:srgbClr val="F4E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259" autoAdjust="0"/>
    <p:restoredTop sz="79867" autoAdjust="0"/>
  </p:normalViewPr>
  <p:slideViewPr>
    <p:cSldViewPr>
      <p:cViewPr varScale="1">
        <p:scale>
          <a:sx n="54" d="100"/>
          <a:sy n="54" d="100"/>
        </p:scale>
        <p:origin x="1980"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40" d="100"/>
        <a:sy n="140" d="100"/>
      </p:scale>
      <p:origin x="0" y="0"/>
    </p:cViewPr>
  </p:sorterViewPr>
  <p:notesViewPr>
    <p:cSldViewPr>
      <p:cViewPr varScale="1">
        <p:scale>
          <a:sx n="74" d="100"/>
          <a:sy n="74" d="100"/>
        </p:scale>
        <p:origin x="-132" y="-102"/>
      </p:cViewPr>
      <p:guideLst>
        <p:guide orient="horz" pos="2153"/>
        <p:guide pos="3143"/>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hdr" sz="quarter"/>
          </p:nvPr>
        </p:nvSpPr>
        <p:spPr bwMode="auto">
          <a:xfrm>
            <a:off x="0" y="0"/>
            <a:ext cx="4323378"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tr-TR"/>
          </a:p>
        </p:txBody>
      </p:sp>
      <p:sp>
        <p:nvSpPr>
          <p:cNvPr id="168963" name="Rectangle 3"/>
          <p:cNvSpPr>
            <a:spLocks noGrp="1" noChangeArrowheads="1"/>
          </p:cNvSpPr>
          <p:nvPr>
            <p:ph type="dt" sz="quarter" idx="1"/>
          </p:nvPr>
        </p:nvSpPr>
        <p:spPr bwMode="auto">
          <a:xfrm>
            <a:off x="5652399" y="0"/>
            <a:ext cx="4325002"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tr-TR"/>
          </a:p>
        </p:txBody>
      </p:sp>
      <p:sp>
        <p:nvSpPr>
          <p:cNvPr id="168964" name="Rectangle 4"/>
          <p:cNvSpPr>
            <a:spLocks noGrp="1" noChangeArrowheads="1"/>
          </p:cNvSpPr>
          <p:nvPr>
            <p:ph type="ftr" sz="quarter" idx="2"/>
          </p:nvPr>
        </p:nvSpPr>
        <p:spPr bwMode="auto">
          <a:xfrm>
            <a:off x="0" y="6490738"/>
            <a:ext cx="4323378"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tr-TR"/>
          </a:p>
        </p:txBody>
      </p:sp>
      <p:sp>
        <p:nvSpPr>
          <p:cNvPr id="168965" name="Rectangle 5"/>
          <p:cNvSpPr>
            <a:spLocks noGrp="1" noChangeArrowheads="1"/>
          </p:cNvSpPr>
          <p:nvPr>
            <p:ph type="sldNum" sz="quarter" idx="3"/>
          </p:nvPr>
        </p:nvSpPr>
        <p:spPr bwMode="auto">
          <a:xfrm>
            <a:off x="5652399" y="6490738"/>
            <a:ext cx="4325002"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E0B32A7C-8AF4-4464-BC46-CCF0308E7B8D}" type="slidenum">
              <a:rPr lang="tr-TR"/>
              <a:pPr>
                <a:defRPr/>
              </a:pPr>
              <a:t>‹#›</a:t>
            </a:fld>
            <a:endParaRPr lang="tr-TR"/>
          </a:p>
        </p:txBody>
      </p:sp>
    </p:spTree>
    <p:extLst>
      <p:ext uri="{BB962C8B-B14F-4D97-AF65-F5344CB8AC3E}">
        <p14:creationId xmlns:p14="http://schemas.microsoft.com/office/powerpoint/2010/main" val="14500140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9010" name="Rectangle 2"/>
          <p:cNvSpPr>
            <a:spLocks noGrp="1" noChangeArrowheads="1"/>
          </p:cNvSpPr>
          <p:nvPr>
            <p:ph type="hdr" sz="quarter"/>
          </p:nvPr>
        </p:nvSpPr>
        <p:spPr bwMode="auto">
          <a:xfrm>
            <a:off x="0" y="0"/>
            <a:ext cx="4323378"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tr-TR"/>
          </a:p>
        </p:txBody>
      </p:sp>
      <p:sp>
        <p:nvSpPr>
          <p:cNvPr id="299011" name="Rectangle 3"/>
          <p:cNvSpPr>
            <a:spLocks noGrp="1" noChangeArrowheads="1"/>
          </p:cNvSpPr>
          <p:nvPr>
            <p:ph type="dt" idx="1"/>
          </p:nvPr>
        </p:nvSpPr>
        <p:spPr bwMode="auto">
          <a:xfrm>
            <a:off x="5652399" y="0"/>
            <a:ext cx="4325002"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tr-TR"/>
          </a:p>
        </p:txBody>
      </p:sp>
      <p:sp>
        <p:nvSpPr>
          <p:cNvPr id="46084" name="Rectangle 4"/>
          <p:cNvSpPr>
            <a:spLocks noGrp="1" noRot="1" noChangeAspect="1" noChangeArrowheads="1" noTextEdit="1"/>
          </p:cNvSpPr>
          <p:nvPr>
            <p:ph type="sldImg" idx="2"/>
          </p:nvPr>
        </p:nvSpPr>
        <p:spPr bwMode="auto">
          <a:xfrm>
            <a:off x="3282950" y="512763"/>
            <a:ext cx="3417888" cy="2562225"/>
          </a:xfrm>
          <a:prstGeom prst="rect">
            <a:avLst/>
          </a:prstGeom>
          <a:noFill/>
          <a:ln w="9525">
            <a:solidFill>
              <a:srgbClr val="000000"/>
            </a:solidFill>
            <a:miter lim="800000"/>
            <a:headEnd/>
            <a:tailEnd/>
          </a:ln>
        </p:spPr>
      </p:sp>
      <p:sp>
        <p:nvSpPr>
          <p:cNvPr id="299013" name="Rectangle 5"/>
          <p:cNvSpPr>
            <a:spLocks noGrp="1" noChangeArrowheads="1"/>
          </p:cNvSpPr>
          <p:nvPr>
            <p:ph type="body" sz="quarter" idx="3"/>
          </p:nvPr>
        </p:nvSpPr>
        <p:spPr bwMode="auto">
          <a:xfrm>
            <a:off x="997578" y="3246161"/>
            <a:ext cx="7983870" cy="30752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a:t>Click to edit Master text styles</a:t>
            </a:r>
          </a:p>
          <a:p>
            <a:pPr lvl="1"/>
            <a:r>
              <a:rPr lang="tr-TR" noProof="0"/>
              <a:t>Second level</a:t>
            </a:r>
          </a:p>
          <a:p>
            <a:pPr lvl="2"/>
            <a:r>
              <a:rPr lang="tr-TR" noProof="0"/>
              <a:t>Third level</a:t>
            </a:r>
          </a:p>
          <a:p>
            <a:pPr lvl="3"/>
            <a:r>
              <a:rPr lang="tr-TR" noProof="0"/>
              <a:t>Fourth level</a:t>
            </a:r>
          </a:p>
          <a:p>
            <a:pPr lvl="4"/>
            <a:r>
              <a:rPr lang="tr-TR" noProof="0"/>
              <a:t>Fifth level</a:t>
            </a:r>
          </a:p>
        </p:txBody>
      </p:sp>
      <p:sp>
        <p:nvSpPr>
          <p:cNvPr id="299014" name="Rectangle 6"/>
          <p:cNvSpPr>
            <a:spLocks noGrp="1" noChangeArrowheads="1"/>
          </p:cNvSpPr>
          <p:nvPr>
            <p:ph type="ftr" sz="quarter" idx="4"/>
          </p:nvPr>
        </p:nvSpPr>
        <p:spPr bwMode="auto">
          <a:xfrm>
            <a:off x="0" y="6490738"/>
            <a:ext cx="4323378"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tr-TR"/>
          </a:p>
        </p:txBody>
      </p:sp>
      <p:sp>
        <p:nvSpPr>
          <p:cNvPr id="299015" name="Rectangle 7"/>
          <p:cNvSpPr>
            <a:spLocks noGrp="1" noChangeArrowheads="1"/>
          </p:cNvSpPr>
          <p:nvPr>
            <p:ph type="sldNum" sz="quarter" idx="5"/>
          </p:nvPr>
        </p:nvSpPr>
        <p:spPr bwMode="auto">
          <a:xfrm>
            <a:off x="5652399" y="6490738"/>
            <a:ext cx="4325002"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5C5F69A7-BB6B-4972-A66D-B37668A31147}" type="slidenum">
              <a:rPr lang="tr-TR"/>
              <a:pPr>
                <a:defRPr/>
              </a:pPr>
              <a:t>‹#›</a:t>
            </a:fld>
            <a:endParaRPr lang="tr-TR"/>
          </a:p>
        </p:txBody>
      </p:sp>
    </p:spTree>
    <p:extLst>
      <p:ext uri="{BB962C8B-B14F-4D97-AF65-F5344CB8AC3E}">
        <p14:creationId xmlns:p14="http://schemas.microsoft.com/office/powerpoint/2010/main" val="391357409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3" Type="http://schemas.openxmlformats.org/officeDocument/2006/relationships/hyperlink" Target="http://www.itfseafarers.org/ITI-womenseafarers.cfm" TargetMode="External"/><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a:solidFill>
                  <a:srgbClr val="000000"/>
                </a:solidFill>
              </a:rPr>
              <a:pPr>
                <a:defRPr/>
              </a:pPr>
              <a:t>3</a:t>
            </a:fld>
            <a:endParaRPr lang="tr-TR">
              <a:solidFill>
                <a:srgbClr val="000000"/>
              </a:solidFill>
            </a:endParaRPr>
          </a:p>
        </p:txBody>
      </p:sp>
    </p:spTree>
    <p:extLst>
      <p:ext uri="{BB962C8B-B14F-4D97-AF65-F5344CB8AC3E}">
        <p14:creationId xmlns:p14="http://schemas.microsoft.com/office/powerpoint/2010/main" val="16859212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92500" lnSpcReduction="1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a:solidFill>
                  <a:schemeClr val="tx1"/>
                </a:solidFill>
                <a:effectLst/>
                <a:latin typeface="Arial" charset="0"/>
                <a:ea typeface="+mn-ea"/>
                <a:cs typeface="+mn-cs"/>
              </a:rPr>
              <a:t>ASPECTS OF GENDER PROBLEMS IN MARITIME PROFESSIONS</a:t>
            </a:r>
          </a:p>
          <a:p>
            <a:r>
              <a:rPr lang="en-US" sz="1200" kern="1200" dirty="0">
                <a:solidFill>
                  <a:schemeClr val="tx1"/>
                </a:solidFill>
                <a:effectLst/>
                <a:latin typeface="Arial" charset="0"/>
                <a:ea typeface="+mn-ea"/>
                <a:cs typeface="+mn-cs"/>
              </a:rPr>
              <a:t>The most common such concept is the one that mentions the possibility of women's ascension to leadership positions only up to a certain point.</a:t>
            </a:r>
          </a:p>
          <a:p>
            <a:r>
              <a:rPr lang="en-US" sz="1200" kern="1200" dirty="0">
                <a:solidFill>
                  <a:schemeClr val="tx1"/>
                </a:solidFill>
                <a:effectLst/>
                <a:latin typeface="Arial" charset="0"/>
                <a:ea typeface="+mn-ea"/>
                <a:cs typeface="+mn-cs"/>
              </a:rPr>
              <a:t>This concept emerged from the statistical analyzes of the "glass ceiling“</a:t>
            </a:r>
            <a:r>
              <a:rPr lang="en-US" sz="1200" kern="1200" baseline="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 the presence of women in the executive boards of companies highlights an upward trend in female presence from the 1970s to the present, but only for the average positions of the organizational hierarchy</a:t>
            </a:r>
            <a:r>
              <a:rPr lang="ro-RO" sz="1200" kern="1200" dirty="0">
                <a:solidFill>
                  <a:schemeClr val="tx1"/>
                </a:solidFill>
                <a:effectLst/>
                <a:latin typeface="Arial" charset="0"/>
                <a:ea typeface="+mn-ea"/>
                <a:cs typeface="+mn-cs"/>
              </a:rPr>
              <a:t>(Singh și Vinnicombe, 2004). </a:t>
            </a:r>
            <a:r>
              <a:rPr lang="en-US" sz="1200" kern="1200" dirty="0">
                <a:solidFill>
                  <a:schemeClr val="tx1"/>
                </a:solidFill>
                <a:effectLst/>
                <a:latin typeface="Arial" charset="0"/>
                <a:ea typeface="+mn-ea"/>
                <a:cs typeface="+mn-cs"/>
              </a:rPr>
              <a:t>The explanations of this phenomenon has its roots in the way women are, considering that there are differences between them and men in terms of the final outcome and value attached to work, the competitive spirit (women being less competitive than men) or obstacles to on training (participation in fewer trainings due to family obligations - Kaplan - </a:t>
            </a:r>
            <a:r>
              <a:rPr lang="en-US" sz="1200" kern="1200" dirty="0" err="1">
                <a:solidFill>
                  <a:schemeClr val="tx1"/>
                </a:solidFill>
                <a:effectLst/>
                <a:latin typeface="Arial" charset="0"/>
                <a:ea typeface="+mn-ea"/>
                <a:cs typeface="+mn-cs"/>
              </a:rPr>
              <a:t>Leiserson</a:t>
            </a:r>
            <a:r>
              <a:rPr lang="en-US" sz="1200" kern="1200" dirty="0">
                <a:solidFill>
                  <a:schemeClr val="tx1"/>
                </a:solidFill>
                <a:effectLst/>
                <a:latin typeface="Arial" charset="0"/>
                <a:ea typeface="+mn-ea"/>
                <a:cs typeface="+mn-cs"/>
              </a:rPr>
              <a:t>, 2003). The same authors conducted a study among high school l students in the US, showing that 90% of girls think they will only work to support their family while only 10% plan to have a career.</a:t>
            </a:r>
            <a:r>
              <a:rPr lang="ro-RO" sz="1200" kern="120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Evidence of career planning is contradictory, with some studies claiming that women do not have a well-established career plan while other studies show that this is just a stereotype without coverage. In the public arena, these arguments regarding the intrinsic differences between men and women have been repeatedly mentioned</a:t>
            </a:r>
            <a:r>
              <a:rPr lang="ro-RO" sz="1200" kern="120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Notable is the intervention by Lawrence H. Summers, Harvard University President, who on January 14, 2005, used the argument of clear gender differences in work-related values, as well as a series of skills and personality traits in order to explain the under-representation of women in different managerial positions at the Conference on Diversifying the Science and Engineering Workforce. His arguments, although statistically grounded, were not well received by public opinion, and after a series of public protests, Summers resigned from office, being replaced by Drew Faust, the first woman president in the history of this university.</a:t>
            </a:r>
            <a:r>
              <a:rPr lang="ro-RO" sz="1200" kern="1200" dirty="0">
                <a:solidFill>
                  <a:schemeClr val="tx1"/>
                </a:solidFill>
                <a:effectLst/>
                <a:latin typeface="Arial" charset="0"/>
                <a:ea typeface="+mn-ea"/>
                <a:cs typeface="+mn-cs"/>
              </a:rPr>
              <a:t>      </a:t>
            </a:r>
            <a:endParaRPr lang="en-US" sz="1200" dirty="0">
              <a:latin typeface="Times New Roman" pitchFamily="18" charset="0"/>
              <a:cs typeface="Times New Roman" pitchFamily="18" charset="0"/>
            </a:endParaRP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12</a:t>
            </a:fld>
            <a:endParaRPr lang="tr-TR"/>
          </a:p>
        </p:txBody>
      </p:sp>
    </p:spTree>
    <p:extLst>
      <p:ext uri="{BB962C8B-B14F-4D97-AF65-F5344CB8AC3E}">
        <p14:creationId xmlns:p14="http://schemas.microsoft.com/office/powerpoint/2010/main" val="26357677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lnSpcReduction="1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a:solidFill>
                  <a:schemeClr val="tx1"/>
                </a:solidFill>
                <a:effectLst/>
                <a:latin typeface="Arial" charset="0"/>
                <a:ea typeface="+mn-ea"/>
                <a:cs typeface="+mn-cs"/>
              </a:rPr>
              <a:t>ASPECTS OF GENDER PROBLEMS IN MARITIME PROFESSIONS</a:t>
            </a:r>
          </a:p>
          <a:p>
            <a:r>
              <a:rPr lang="en-US" sz="1200" kern="1200" dirty="0">
                <a:solidFill>
                  <a:schemeClr val="tx1"/>
                </a:solidFill>
                <a:effectLst/>
                <a:latin typeface="Arial" charset="0"/>
                <a:ea typeface="+mn-ea"/>
                <a:cs typeface="+mn-cs"/>
              </a:rPr>
              <a:t>Other approaches place the barriers that prevent women from climbing up the hierarchical scale at the organizational, cultural or behavioral level. (Singh and </a:t>
            </a:r>
            <a:r>
              <a:rPr lang="en-US" sz="1200" kern="1200" dirty="0" err="1">
                <a:solidFill>
                  <a:schemeClr val="tx1"/>
                </a:solidFill>
                <a:effectLst/>
                <a:latin typeface="Arial" charset="0"/>
                <a:ea typeface="+mn-ea"/>
                <a:cs typeface="+mn-cs"/>
              </a:rPr>
              <a:t>Vinnicombe</a:t>
            </a:r>
            <a:r>
              <a:rPr lang="en-US" sz="1200" kern="1200" dirty="0">
                <a:solidFill>
                  <a:schemeClr val="tx1"/>
                </a:solidFill>
                <a:effectLst/>
                <a:latin typeface="Arial" charset="0"/>
                <a:ea typeface="+mn-ea"/>
                <a:cs typeface="+mn-cs"/>
              </a:rPr>
              <a:t>, 2004)</a:t>
            </a:r>
          </a:p>
          <a:p>
            <a:r>
              <a:rPr lang="ro-RO" sz="1200" b="1" kern="1200" dirty="0">
                <a:solidFill>
                  <a:schemeClr val="tx1"/>
                </a:solidFill>
                <a:effectLst/>
                <a:latin typeface="Arial" charset="0"/>
                <a:ea typeface="+mn-ea"/>
                <a:cs typeface="+mn-cs"/>
              </a:rPr>
              <a:t>        </a:t>
            </a:r>
            <a:r>
              <a:rPr lang="en-US" sz="1200" b="0" kern="1200" dirty="0">
                <a:solidFill>
                  <a:schemeClr val="tx1"/>
                </a:solidFill>
                <a:effectLst/>
                <a:latin typeface="Arial" charset="0"/>
                <a:ea typeface="+mn-ea"/>
                <a:cs typeface="+mn-cs"/>
              </a:rPr>
              <a:t>At the organizational level, the barriers relate to informal promotion and public undeclared processes (</a:t>
            </a:r>
            <a:r>
              <a:rPr lang="en-US" sz="1200" b="0" kern="1200" dirty="0" err="1">
                <a:solidFill>
                  <a:schemeClr val="tx1"/>
                </a:solidFill>
                <a:effectLst/>
                <a:latin typeface="Arial" charset="0"/>
                <a:ea typeface="+mn-ea"/>
                <a:cs typeface="+mn-cs"/>
              </a:rPr>
              <a:t>Alimo</a:t>
            </a:r>
            <a:r>
              <a:rPr lang="en-US" sz="1200" b="0" kern="1200" dirty="0">
                <a:solidFill>
                  <a:schemeClr val="tx1"/>
                </a:solidFill>
                <a:effectLst/>
                <a:latin typeface="Arial" charset="0"/>
                <a:ea typeface="+mn-ea"/>
                <a:cs typeface="+mn-cs"/>
              </a:rPr>
              <a:t> - Metcalfe, 1995, </a:t>
            </a:r>
            <a:r>
              <a:rPr lang="en-US" sz="1200" b="0" kern="1200" dirty="0" err="1">
                <a:solidFill>
                  <a:schemeClr val="tx1"/>
                </a:solidFill>
                <a:effectLst/>
                <a:latin typeface="Arial" charset="0"/>
                <a:ea typeface="+mn-ea"/>
                <a:cs typeface="+mn-cs"/>
              </a:rPr>
              <a:t>Curseu</a:t>
            </a:r>
            <a:r>
              <a:rPr lang="en-US" sz="1200" b="0" kern="1200" dirty="0">
                <a:solidFill>
                  <a:schemeClr val="tx1"/>
                </a:solidFill>
                <a:effectLst/>
                <a:latin typeface="Arial" charset="0"/>
                <a:ea typeface="+mn-ea"/>
                <a:cs typeface="+mn-cs"/>
              </a:rPr>
              <a:t> and </a:t>
            </a:r>
            <a:r>
              <a:rPr lang="en-US" sz="1200" b="0" kern="1200" dirty="0" err="1">
                <a:solidFill>
                  <a:schemeClr val="tx1"/>
                </a:solidFill>
                <a:effectLst/>
                <a:latin typeface="Arial" charset="0"/>
                <a:ea typeface="+mn-ea"/>
                <a:cs typeface="+mn-cs"/>
              </a:rPr>
              <a:t>Boroş</a:t>
            </a:r>
            <a:r>
              <a:rPr lang="en-US" sz="1200" b="0" kern="1200" dirty="0">
                <a:solidFill>
                  <a:schemeClr val="tx1"/>
                </a:solidFill>
                <a:effectLst/>
                <a:latin typeface="Arial" charset="0"/>
                <a:ea typeface="+mn-ea"/>
                <a:cs typeface="+mn-cs"/>
              </a:rPr>
              <a:t>, 2008), lack of a clear career development perspective (</a:t>
            </a:r>
            <a:r>
              <a:rPr lang="en-US" sz="1200" b="0" kern="1200" dirty="0" err="1">
                <a:solidFill>
                  <a:schemeClr val="tx1"/>
                </a:solidFill>
                <a:effectLst/>
                <a:latin typeface="Arial" charset="0"/>
                <a:ea typeface="+mn-ea"/>
                <a:cs typeface="+mn-cs"/>
              </a:rPr>
              <a:t>Ragins</a:t>
            </a:r>
            <a:r>
              <a:rPr lang="en-US" sz="1200" b="0" kern="1200" dirty="0">
                <a:solidFill>
                  <a:schemeClr val="tx1"/>
                </a:solidFill>
                <a:effectLst/>
                <a:latin typeface="Arial" charset="0"/>
                <a:ea typeface="+mn-ea"/>
                <a:cs typeface="+mn-cs"/>
              </a:rPr>
              <a:t> et al., 1998, </a:t>
            </a:r>
            <a:r>
              <a:rPr lang="en-US" sz="1200" b="0" kern="1200" dirty="0" err="1">
                <a:solidFill>
                  <a:schemeClr val="tx1"/>
                </a:solidFill>
                <a:effectLst/>
                <a:latin typeface="Arial" charset="0"/>
                <a:ea typeface="+mn-ea"/>
                <a:cs typeface="+mn-cs"/>
              </a:rPr>
              <a:t>Boroş</a:t>
            </a:r>
            <a:r>
              <a:rPr lang="en-US" sz="1200" b="0" kern="1200" dirty="0">
                <a:solidFill>
                  <a:schemeClr val="tx1"/>
                </a:solidFill>
                <a:effectLst/>
                <a:latin typeface="Arial" charset="0"/>
                <a:ea typeface="+mn-ea"/>
                <a:cs typeface="+mn-cs"/>
              </a:rPr>
              <a:t>, 2008) and the remuneration systems that disadvantage women, being less paid than others. (Oakley, 2000, </a:t>
            </a:r>
            <a:r>
              <a:rPr lang="en-US" sz="1200" b="0" kern="1200" dirty="0" err="1">
                <a:solidFill>
                  <a:schemeClr val="tx1"/>
                </a:solidFill>
                <a:effectLst/>
                <a:latin typeface="Arial" charset="0"/>
                <a:ea typeface="+mn-ea"/>
                <a:cs typeface="+mn-cs"/>
              </a:rPr>
              <a:t>Curceu</a:t>
            </a:r>
            <a:r>
              <a:rPr lang="en-US" sz="1200" b="0" kern="1200" dirty="0">
                <a:solidFill>
                  <a:schemeClr val="tx1"/>
                </a:solidFill>
                <a:effectLst/>
                <a:latin typeface="Arial" charset="0"/>
                <a:ea typeface="+mn-ea"/>
                <a:cs typeface="+mn-cs"/>
              </a:rPr>
              <a:t> and </a:t>
            </a:r>
            <a:r>
              <a:rPr lang="en-US" sz="1200" b="0" kern="1200" dirty="0" err="1">
                <a:solidFill>
                  <a:schemeClr val="tx1"/>
                </a:solidFill>
                <a:effectLst/>
                <a:latin typeface="Arial" charset="0"/>
                <a:ea typeface="+mn-ea"/>
                <a:cs typeface="+mn-cs"/>
              </a:rPr>
              <a:t>Boroş</a:t>
            </a:r>
            <a:r>
              <a:rPr lang="en-US" sz="1200" b="0" kern="1200" dirty="0">
                <a:solidFill>
                  <a:schemeClr val="tx1"/>
                </a:solidFill>
                <a:effectLst/>
                <a:latin typeface="Arial" charset="0"/>
                <a:ea typeface="+mn-ea"/>
                <a:cs typeface="+mn-cs"/>
              </a:rPr>
              <a:t>, 2008).</a:t>
            </a:r>
            <a:r>
              <a:rPr lang="ro-RO" sz="1200" kern="1200" dirty="0">
                <a:solidFill>
                  <a:schemeClr val="tx1"/>
                </a:solidFill>
                <a:effectLst/>
                <a:latin typeface="Arial" charset="0"/>
                <a:ea typeface="+mn-ea"/>
                <a:cs typeface="+mn-cs"/>
              </a:rPr>
              <a:t> </a:t>
            </a:r>
          </a:p>
          <a:p>
            <a:r>
              <a:rPr lang="en-US" sz="1200" b="0" kern="1200" baseline="0" dirty="0">
                <a:solidFill>
                  <a:schemeClr val="tx1"/>
                </a:solidFill>
                <a:effectLst/>
                <a:latin typeface="Arial" charset="0"/>
                <a:ea typeface="+mn-ea"/>
                <a:cs typeface="+mn-cs"/>
              </a:rPr>
              <a:t>        </a:t>
            </a:r>
            <a:r>
              <a:rPr lang="en-US" sz="1200" b="0" kern="1200" dirty="0">
                <a:solidFill>
                  <a:schemeClr val="tx1"/>
                </a:solidFill>
                <a:effectLst/>
                <a:latin typeface="Arial" charset="0"/>
                <a:ea typeface="+mn-ea"/>
                <a:cs typeface="+mn-cs"/>
              </a:rPr>
              <a:t>Cultural barriers refer to gender stereotypes in leadership where men are perceived as more effective.</a:t>
            </a:r>
          </a:p>
          <a:p>
            <a:r>
              <a:rPr lang="en-US" sz="1200" kern="1200" dirty="0">
                <a:solidFill>
                  <a:schemeClr val="tx1"/>
                </a:solidFill>
                <a:effectLst/>
                <a:latin typeface="Arial" charset="0"/>
                <a:ea typeface="+mn-ea"/>
                <a:cs typeface="+mn-cs"/>
              </a:rPr>
              <a:t>Behavioral barriers refer to the fact that women seem to be deficient in managing impressions through strategies such as: publicly stating their own ambitions and achievements, building friendly relationships with hierarchical superiors and key people in the organization, ensuring visibility of their own performance and loyalty to the organization (Singh and </a:t>
            </a:r>
            <a:r>
              <a:rPr lang="en-US" sz="1200" kern="1200" dirty="0" err="1">
                <a:solidFill>
                  <a:schemeClr val="tx1"/>
                </a:solidFill>
                <a:effectLst/>
                <a:latin typeface="Arial" charset="0"/>
                <a:ea typeface="+mn-ea"/>
                <a:cs typeface="+mn-cs"/>
              </a:rPr>
              <a:t>Vinnicombe</a:t>
            </a:r>
            <a:r>
              <a:rPr lang="en-US" sz="1200" kern="1200" dirty="0">
                <a:solidFill>
                  <a:schemeClr val="tx1"/>
                </a:solidFill>
                <a:effectLst/>
                <a:latin typeface="Arial" charset="0"/>
                <a:ea typeface="+mn-ea"/>
                <a:cs typeface="+mn-cs"/>
              </a:rPr>
              <a:t>, 2004, </a:t>
            </a:r>
            <a:r>
              <a:rPr lang="en-US" sz="1200" kern="1200" dirty="0" err="1">
                <a:solidFill>
                  <a:schemeClr val="tx1"/>
                </a:solidFill>
                <a:effectLst/>
                <a:latin typeface="Arial" charset="0"/>
                <a:ea typeface="+mn-ea"/>
                <a:cs typeface="+mn-cs"/>
              </a:rPr>
              <a:t>Curseu</a:t>
            </a:r>
            <a:r>
              <a:rPr lang="en-US" sz="1200" kern="1200" dirty="0">
                <a:solidFill>
                  <a:schemeClr val="tx1"/>
                </a:solidFill>
                <a:effectLst/>
                <a:latin typeface="Arial" charset="0"/>
                <a:ea typeface="+mn-ea"/>
                <a:cs typeface="+mn-cs"/>
              </a:rPr>
              <a:t> and </a:t>
            </a:r>
            <a:r>
              <a:rPr lang="en-US" sz="1200" kern="1200" dirty="0" err="1">
                <a:solidFill>
                  <a:schemeClr val="tx1"/>
                </a:solidFill>
                <a:effectLst/>
                <a:latin typeface="Arial" charset="0"/>
                <a:ea typeface="+mn-ea"/>
                <a:cs typeface="+mn-cs"/>
              </a:rPr>
              <a:t>Boroş</a:t>
            </a:r>
            <a:r>
              <a:rPr lang="en-US" sz="1200" kern="1200" dirty="0">
                <a:solidFill>
                  <a:schemeClr val="tx1"/>
                </a:solidFill>
                <a:effectLst/>
                <a:latin typeface="Arial" charset="0"/>
                <a:ea typeface="+mn-ea"/>
                <a:cs typeface="+mn-cs"/>
              </a:rPr>
              <a:t>, 2008).</a:t>
            </a:r>
          </a:p>
          <a:p>
            <a:r>
              <a:rPr lang="en-US" sz="1200" kern="1200" dirty="0">
                <a:solidFill>
                  <a:schemeClr val="tx1"/>
                </a:solidFill>
                <a:effectLst/>
                <a:latin typeface="Arial" charset="0"/>
                <a:ea typeface="+mn-ea"/>
                <a:cs typeface="+mn-cs"/>
              </a:rPr>
              <a:t>Women also prefer experiential learning to the formal one, which may be an alternative explanation for lower adherence to formal trainings. Another negative at the behavioral level is the absence of female role models, which causes a vicious circle of non-promotion: there are no women in high positions, so they have no models from which to learn, and this reduces their ability to promote in their career</a:t>
            </a:r>
            <a:r>
              <a:rPr lang="ro-RO" sz="1200" kern="1200" dirty="0">
                <a:solidFill>
                  <a:schemeClr val="tx1"/>
                </a:solidFill>
                <a:effectLst/>
                <a:latin typeface="Arial" charset="0"/>
                <a:ea typeface="+mn-ea"/>
                <a:cs typeface="+mn-cs"/>
              </a:rPr>
              <a:t>. </a:t>
            </a: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13</a:t>
            </a:fld>
            <a:endParaRPr lang="tr-TR"/>
          </a:p>
        </p:txBody>
      </p:sp>
    </p:spTree>
    <p:extLst>
      <p:ext uri="{BB962C8B-B14F-4D97-AF65-F5344CB8AC3E}">
        <p14:creationId xmlns:p14="http://schemas.microsoft.com/office/powerpoint/2010/main" val="39829368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000" b="1" kern="1200" dirty="0">
                <a:solidFill>
                  <a:schemeClr val="tx1"/>
                </a:solidFill>
                <a:effectLst/>
                <a:latin typeface="Arial" charset="0"/>
                <a:ea typeface="+mn-ea"/>
                <a:cs typeface="+mn-cs"/>
              </a:rPr>
              <a:t>ASPECTS OF GENDER PROBLEMS IN MARITIME PROFESSIONS</a:t>
            </a:r>
          </a:p>
          <a:p>
            <a:r>
              <a:rPr lang="en-US" sz="1000" kern="1200" dirty="0">
                <a:solidFill>
                  <a:schemeClr val="tx1"/>
                </a:solidFill>
                <a:effectLst/>
                <a:latin typeface="Arial" charset="0"/>
                <a:ea typeface="+mn-ea"/>
                <a:cs typeface="+mn-cs"/>
              </a:rPr>
              <a:t>However, analyzing the profile of the successful woman (who has a training, experience and superior results over male colleagues in the detriment of which she obtained the position of manager - Singh and </a:t>
            </a:r>
            <a:r>
              <a:rPr lang="en-US" sz="1000" kern="1200" dirty="0" err="1">
                <a:solidFill>
                  <a:schemeClr val="tx1"/>
                </a:solidFill>
                <a:effectLst/>
                <a:latin typeface="Arial" charset="0"/>
                <a:ea typeface="+mn-ea"/>
                <a:cs typeface="+mn-cs"/>
              </a:rPr>
              <a:t>Vinnicombe</a:t>
            </a:r>
            <a:r>
              <a:rPr lang="en-US" sz="1000" kern="1200" dirty="0">
                <a:solidFill>
                  <a:schemeClr val="tx1"/>
                </a:solidFill>
                <a:effectLst/>
                <a:latin typeface="Arial" charset="0"/>
                <a:ea typeface="+mn-ea"/>
                <a:cs typeface="+mn-cs"/>
              </a:rPr>
              <a:t>, 2004, </a:t>
            </a:r>
            <a:r>
              <a:rPr lang="en-US" sz="1000" kern="1200" dirty="0" err="1">
                <a:solidFill>
                  <a:schemeClr val="tx1"/>
                </a:solidFill>
                <a:effectLst/>
                <a:latin typeface="Arial" charset="0"/>
                <a:ea typeface="+mn-ea"/>
                <a:cs typeface="+mn-cs"/>
              </a:rPr>
              <a:t>Curseu</a:t>
            </a:r>
            <a:r>
              <a:rPr lang="en-US" sz="1000" kern="1200" dirty="0">
                <a:solidFill>
                  <a:schemeClr val="tx1"/>
                </a:solidFill>
                <a:effectLst/>
                <a:latin typeface="Arial" charset="0"/>
                <a:ea typeface="+mn-ea"/>
                <a:cs typeface="+mn-cs"/>
              </a:rPr>
              <a:t> and </a:t>
            </a:r>
            <a:r>
              <a:rPr lang="en-US" sz="1000" kern="1200" dirty="0" err="1">
                <a:solidFill>
                  <a:schemeClr val="tx1"/>
                </a:solidFill>
                <a:effectLst/>
                <a:latin typeface="Arial" charset="0"/>
                <a:ea typeface="+mn-ea"/>
                <a:cs typeface="+mn-cs"/>
              </a:rPr>
              <a:t>Boroş</a:t>
            </a:r>
            <a:r>
              <a:rPr lang="en-US" sz="1000" kern="1200" dirty="0">
                <a:solidFill>
                  <a:schemeClr val="tx1"/>
                </a:solidFill>
                <a:effectLst/>
                <a:latin typeface="Arial" charset="0"/>
                <a:ea typeface="+mn-ea"/>
                <a:cs typeface="+mn-cs"/>
              </a:rPr>
              <a:t>, 2008), we will notice that access to positions women's leadership is much more difficult and does not depend on their training or inferior abilities, but on gender stereotypes that lead to their discrimination when it comes to promoting them. </a:t>
            </a:r>
            <a:r>
              <a:rPr lang="en-US" sz="1000" b="0" kern="1200" dirty="0">
                <a:solidFill>
                  <a:schemeClr val="tx1"/>
                </a:solidFill>
                <a:effectLst/>
                <a:latin typeface="Arial" charset="0"/>
                <a:ea typeface="+mn-ea"/>
                <a:cs typeface="+mn-cs"/>
              </a:rPr>
              <a:t>The arising question is about the cause that leads to the perpetuation of these stereotypes within a community and makes them so resilient to change.</a:t>
            </a:r>
          </a:p>
          <a:p>
            <a:r>
              <a:rPr lang="ro-RO" sz="1000" kern="1200" dirty="0">
                <a:solidFill>
                  <a:schemeClr val="tx1"/>
                </a:solidFill>
                <a:effectLst/>
                <a:latin typeface="Arial" charset="0"/>
                <a:ea typeface="+mn-ea"/>
                <a:cs typeface="+mn-cs"/>
              </a:rPr>
              <a:t>     </a:t>
            </a:r>
            <a:r>
              <a:rPr lang="en-US" sz="1000" kern="1200" dirty="0">
                <a:solidFill>
                  <a:schemeClr val="tx1"/>
                </a:solidFill>
                <a:effectLst/>
                <a:latin typeface="Arial" charset="0"/>
                <a:ea typeface="+mn-ea"/>
                <a:cs typeface="+mn-cs"/>
              </a:rPr>
              <a:t>One of the most pertinent explanations refers to the theory of social identity - a psychosocial theory that elaborates on the issue of the development and perpetuation of stereotypes applicable to gender stereotypes in the Leadership. The theory of social identity focuses on the collective action generated by the development and activation of a group identity.</a:t>
            </a:r>
            <a:r>
              <a:rPr lang="ro-RO" sz="1000" kern="1200" dirty="0">
                <a:solidFill>
                  <a:schemeClr val="tx1"/>
                </a:solidFill>
                <a:effectLst/>
                <a:latin typeface="Arial" charset="0"/>
                <a:ea typeface="+mn-ea"/>
                <a:cs typeface="+mn-cs"/>
              </a:rPr>
              <a:t> </a:t>
            </a:r>
            <a:r>
              <a:rPr lang="en-US" sz="1000" kern="1200" dirty="0">
                <a:solidFill>
                  <a:schemeClr val="tx1"/>
                </a:solidFill>
                <a:effectLst/>
                <a:latin typeface="Arial" charset="0"/>
                <a:ea typeface="+mn-ea"/>
                <a:cs typeface="+mn-cs"/>
              </a:rPr>
              <a:t>The gender stereotypes in leadership and the non-promotion of women in top hierarchical positions are explained in the literature (Singh and </a:t>
            </a:r>
            <a:r>
              <a:rPr lang="en-US" sz="1000" kern="1200" dirty="0" err="1">
                <a:solidFill>
                  <a:schemeClr val="tx1"/>
                </a:solidFill>
                <a:effectLst/>
                <a:latin typeface="Arial" charset="0"/>
                <a:ea typeface="+mn-ea"/>
                <a:cs typeface="+mn-cs"/>
              </a:rPr>
              <a:t>Vinnicombe</a:t>
            </a:r>
            <a:r>
              <a:rPr lang="en-US" sz="1000" kern="1200" dirty="0">
                <a:solidFill>
                  <a:schemeClr val="tx1"/>
                </a:solidFill>
                <a:effectLst/>
                <a:latin typeface="Arial" charset="0"/>
                <a:ea typeface="+mn-ea"/>
                <a:cs typeface="+mn-cs"/>
              </a:rPr>
              <a:t>, 2004 </a:t>
            </a:r>
            <a:r>
              <a:rPr lang="en-US" sz="1000" kern="1200" dirty="0" err="1">
                <a:solidFill>
                  <a:schemeClr val="tx1"/>
                </a:solidFill>
                <a:effectLst/>
                <a:latin typeface="Arial" charset="0"/>
                <a:ea typeface="+mn-ea"/>
                <a:cs typeface="+mn-cs"/>
              </a:rPr>
              <a:t>apud</a:t>
            </a:r>
            <a:r>
              <a:rPr lang="en-US" sz="1000" kern="1200" dirty="0">
                <a:solidFill>
                  <a:schemeClr val="tx1"/>
                </a:solidFill>
                <a:effectLst/>
                <a:latin typeface="Arial" charset="0"/>
                <a:ea typeface="+mn-ea"/>
                <a:cs typeface="+mn-cs"/>
              </a:rPr>
              <a:t>. </a:t>
            </a:r>
            <a:r>
              <a:rPr lang="en-US" sz="1000" kern="1200" dirty="0" err="1">
                <a:solidFill>
                  <a:schemeClr val="tx1"/>
                </a:solidFill>
                <a:effectLst/>
                <a:latin typeface="Arial" charset="0"/>
                <a:ea typeface="+mn-ea"/>
                <a:cs typeface="+mn-cs"/>
              </a:rPr>
              <a:t>Curşeu</a:t>
            </a:r>
            <a:r>
              <a:rPr lang="en-US" sz="1000" kern="1200" dirty="0">
                <a:solidFill>
                  <a:schemeClr val="tx1"/>
                </a:solidFill>
                <a:effectLst/>
                <a:latin typeface="Arial" charset="0"/>
                <a:ea typeface="+mn-ea"/>
                <a:cs typeface="+mn-cs"/>
              </a:rPr>
              <a:t> and </a:t>
            </a:r>
            <a:r>
              <a:rPr lang="en-US" sz="1000" kern="1200" dirty="0" err="1">
                <a:solidFill>
                  <a:schemeClr val="tx1"/>
                </a:solidFill>
                <a:effectLst/>
                <a:latin typeface="Arial" charset="0"/>
                <a:ea typeface="+mn-ea"/>
                <a:cs typeface="+mn-cs"/>
              </a:rPr>
              <a:t>Boroş</a:t>
            </a:r>
            <a:r>
              <a:rPr lang="en-US" sz="1000" kern="1200" dirty="0">
                <a:solidFill>
                  <a:schemeClr val="tx1"/>
                </a:solidFill>
                <a:effectLst/>
                <a:latin typeface="Arial" charset="0"/>
                <a:ea typeface="+mn-ea"/>
                <a:cs typeface="+mn-cs"/>
              </a:rPr>
              <a:t>, 2008, p. 129) in the following sequence: members of the management committees of the companies (the majority being men) define their group identity on several dimensions chosen according to their relevance (top leaders / managers, professionals) and their accessibility (gender variable).</a:t>
            </a:r>
            <a:r>
              <a:rPr lang="ro-RO" sz="1000" kern="1200" dirty="0">
                <a:solidFill>
                  <a:schemeClr val="tx1"/>
                </a:solidFill>
                <a:effectLst/>
                <a:latin typeface="Arial" charset="0"/>
                <a:ea typeface="+mn-ea"/>
                <a:cs typeface="+mn-cs"/>
              </a:rPr>
              <a:t>Asumpția centrală a teoriei identității sociale este că, prin apartenența la diverse grupuri sociale și în urma unor procese de comparație socială, oamenii urmăresc creșterea imaginii de sine. </a:t>
            </a:r>
            <a:r>
              <a:rPr lang="en-US" sz="1000" kern="1200" dirty="0">
                <a:solidFill>
                  <a:schemeClr val="tx1"/>
                </a:solidFill>
                <a:effectLst/>
                <a:latin typeface="Arial" charset="0"/>
                <a:ea typeface="+mn-ea"/>
                <a:cs typeface="+mn-cs"/>
              </a:rPr>
              <a:t>This generates so-called in-group favoritism and out-of-group discrimination</a:t>
            </a:r>
            <a:r>
              <a:rPr lang="ro-RO" sz="1000" kern="1200" dirty="0">
                <a:solidFill>
                  <a:schemeClr val="tx1"/>
                </a:solidFill>
                <a:effectLst/>
                <a:latin typeface="Arial" charset="0"/>
                <a:ea typeface="+mn-ea"/>
                <a:cs typeface="+mn-cs"/>
              </a:rPr>
              <a:t>. </a:t>
            </a: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14</a:t>
            </a:fld>
            <a:endParaRPr lang="tr-TR"/>
          </a:p>
        </p:txBody>
      </p:sp>
    </p:spTree>
    <p:extLst>
      <p:ext uri="{BB962C8B-B14F-4D97-AF65-F5344CB8AC3E}">
        <p14:creationId xmlns:p14="http://schemas.microsoft.com/office/powerpoint/2010/main" val="28106968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ro-RO" sz="1200" kern="1200" dirty="0">
                <a:solidFill>
                  <a:schemeClr val="tx1"/>
                </a:solidFill>
                <a:effectLst/>
                <a:latin typeface="Arial" charset="0"/>
                <a:ea typeface="+mn-ea"/>
                <a:cs typeface="+mn-cs"/>
              </a:rPr>
              <a:t> </a:t>
            </a:r>
            <a:r>
              <a:rPr lang="en-US" sz="1200" b="1" kern="1200" dirty="0">
                <a:solidFill>
                  <a:schemeClr val="tx1"/>
                </a:solidFill>
                <a:effectLst/>
                <a:latin typeface="Arial" charset="0"/>
                <a:ea typeface="+mn-ea"/>
                <a:cs typeface="+mn-cs"/>
              </a:rPr>
              <a:t>ASPECTS OF GENDER PROBLEMS IN MARITIME PROFESSIONS</a:t>
            </a:r>
          </a:p>
          <a:p>
            <a:r>
              <a:rPr lang="en-US" sz="1200" kern="1200" dirty="0">
                <a:solidFill>
                  <a:schemeClr val="tx1"/>
                </a:solidFill>
                <a:effectLst/>
                <a:latin typeface="Arial" charset="0"/>
                <a:ea typeface="+mn-ea"/>
                <a:cs typeface="+mn-cs"/>
              </a:rPr>
              <a:t>The theory of social identity also details the mechanisms by which these stereotypes act with their own logic and thus manage to perpetuate independently of the objective reality.</a:t>
            </a:r>
          </a:p>
          <a:p>
            <a:r>
              <a:rPr lang="en-US" sz="1200" kern="1200" dirty="0">
                <a:solidFill>
                  <a:schemeClr val="tx1"/>
                </a:solidFill>
                <a:effectLst/>
                <a:latin typeface="Arial" charset="0"/>
                <a:ea typeface="+mn-ea"/>
                <a:cs typeface="+mn-cs"/>
              </a:rPr>
              <a:t>In the case of women's access to higher hierarchical functions, this is done in three ways (</a:t>
            </a:r>
            <a:r>
              <a:rPr lang="en-US" sz="1200" kern="1200" dirty="0" err="1">
                <a:solidFill>
                  <a:schemeClr val="tx1"/>
                </a:solidFill>
                <a:effectLst/>
                <a:latin typeface="Arial" charset="0"/>
                <a:ea typeface="+mn-ea"/>
                <a:cs typeface="+mn-cs"/>
              </a:rPr>
              <a:t>Curşeu</a:t>
            </a:r>
            <a:r>
              <a:rPr lang="en-US" sz="1200" kern="1200" dirty="0">
                <a:solidFill>
                  <a:schemeClr val="tx1"/>
                </a:solidFill>
                <a:effectLst/>
                <a:latin typeface="Arial" charset="0"/>
                <a:ea typeface="+mn-ea"/>
                <a:cs typeface="+mn-cs"/>
              </a:rPr>
              <a:t> and </a:t>
            </a:r>
            <a:r>
              <a:rPr lang="en-US" sz="1200" kern="1200" dirty="0" err="1">
                <a:solidFill>
                  <a:schemeClr val="tx1"/>
                </a:solidFill>
                <a:effectLst/>
                <a:latin typeface="Arial" charset="0"/>
                <a:ea typeface="+mn-ea"/>
                <a:cs typeface="+mn-cs"/>
              </a:rPr>
              <a:t>Boroş</a:t>
            </a:r>
            <a:r>
              <a:rPr lang="en-US" sz="1200" kern="1200" dirty="0">
                <a:solidFill>
                  <a:schemeClr val="tx1"/>
                </a:solidFill>
                <a:effectLst/>
                <a:latin typeface="Arial" charset="0"/>
                <a:ea typeface="+mn-ea"/>
                <a:cs typeface="+mn-cs"/>
              </a:rPr>
              <a:t>, 2008).</a:t>
            </a:r>
          </a:p>
          <a:p>
            <a:r>
              <a:rPr lang="en-US" sz="1200" kern="1200" dirty="0">
                <a:solidFill>
                  <a:schemeClr val="tx1"/>
                </a:solidFill>
                <a:effectLst/>
                <a:latin typeface="Arial" charset="0"/>
                <a:ea typeface="+mn-ea"/>
                <a:cs typeface="+mn-cs"/>
              </a:rPr>
              <a:t>A first way involves a selection of new members so that group identity does not suffer and women are perceived as outsiders threatening the male identity of the group.</a:t>
            </a:r>
          </a:p>
          <a:p>
            <a:r>
              <a:rPr lang="ro-RO" sz="1200" kern="1200" dirty="0">
                <a:solidFill>
                  <a:schemeClr val="tx1"/>
                </a:solidFill>
                <a:effectLst/>
                <a:latin typeface="Arial" charset="0"/>
                <a:ea typeface="+mn-ea"/>
                <a:cs typeface="+mn-cs"/>
              </a:rPr>
              <a:t>     </a:t>
            </a:r>
            <a:r>
              <a:rPr lang="en-US" sz="1200" b="0" kern="1200" dirty="0">
                <a:solidFill>
                  <a:schemeClr val="tx1"/>
                </a:solidFill>
                <a:effectLst/>
                <a:latin typeface="Arial" charset="0"/>
                <a:ea typeface="+mn-ea"/>
                <a:cs typeface="+mn-cs"/>
              </a:rPr>
              <a:t>A second way refers to the favoritism shown in the group in the sense of over-evaluating their qualities and achievement</a:t>
            </a:r>
            <a:r>
              <a:rPr lang="ro-RO" sz="1200" kern="120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This seems to be one of the reasons why women who manage to break through the glass ceiling have some qualities and training superior than their male colleagues</a:t>
            </a:r>
            <a:r>
              <a:rPr lang="ro-RO" sz="1200" kern="120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Other manifestations of this favoritism refer to the high demand for women's performance, the acceptance of a smaller number of mistakes on their part and the more demanding testing compared to men in various situations.</a:t>
            </a:r>
            <a:r>
              <a:rPr lang="ro-RO" sz="1200" kern="1200" dirty="0">
                <a:solidFill>
                  <a:schemeClr val="tx1"/>
                </a:solidFill>
                <a:effectLst/>
                <a:latin typeface="Arial" charset="0"/>
                <a:ea typeface="+mn-ea"/>
                <a:cs typeface="+mn-cs"/>
              </a:rPr>
              <a:t> </a:t>
            </a:r>
          </a:p>
          <a:p>
            <a:r>
              <a:rPr lang="ro-RO" sz="1200" kern="120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 </a:t>
            </a:r>
            <a:r>
              <a:rPr lang="ro-RO" sz="1200" kern="1200" dirty="0">
                <a:solidFill>
                  <a:schemeClr val="tx1"/>
                </a:solidFill>
                <a:effectLst/>
                <a:latin typeface="Arial" charset="0"/>
                <a:ea typeface="+mn-ea"/>
                <a:cs typeface="+mn-cs"/>
              </a:rPr>
              <a:t> </a:t>
            </a:r>
            <a:r>
              <a:rPr lang="en-US" sz="1200" b="0" kern="1200" dirty="0">
                <a:solidFill>
                  <a:schemeClr val="tx1"/>
                </a:solidFill>
                <a:effectLst/>
                <a:latin typeface="Arial" charset="0"/>
                <a:ea typeface="+mn-ea"/>
                <a:cs typeface="+mn-cs"/>
              </a:rPr>
              <a:t>Finally, a third way involves creating and perpetuating stereotypes about out-of-group members. In general, the content of the gender stereotype about women is centered on the fact that they are weaker, more emotional, less prepared, less rational, essentially less able to cope with leading position</a:t>
            </a:r>
            <a:r>
              <a:rPr lang="en-US" sz="1200" b="0" kern="1200" baseline="0" dirty="0">
                <a:solidFill>
                  <a:schemeClr val="tx1"/>
                </a:solidFill>
                <a:effectLst/>
                <a:latin typeface="Arial" charset="0"/>
                <a:ea typeface="+mn-ea"/>
                <a:cs typeface="+mn-cs"/>
              </a:rPr>
              <a:t> </a:t>
            </a:r>
            <a:r>
              <a:rPr lang="en-US" sz="1200" b="0" kern="1200" dirty="0">
                <a:solidFill>
                  <a:schemeClr val="tx1"/>
                </a:solidFill>
                <a:effectLst/>
                <a:latin typeface="Arial" charset="0"/>
                <a:ea typeface="+mn-ea"/>
                <a:cs typeface="+mn-cs"/>
              </a:rPr>
              <a:t>than men</a:t>
            </a:r>
            <a:r>
              <a:rPr lang="ro-RO" sz="1200" kern="1200" dirty="0">
                <a:solidFill>
                  <a:schemeClr val="tx1"/>
                </a:solidFill>
                <a:effectLst/>
                <a:latin typeface="Arial" charset="0"/>
                <a:ea typeface="+mn-ea"/>
                <a:cs typeface="+mn-cs"/>
              </a:rPr>
              <a:t>. </a:t>
            </a:r>
          </a:p>
          <a:p>
            <a:endParaRPr lang="ro-RO" sz="1200" kern="1200" dirty="0">
              <a:solidFill>
                <a:schemeClr val="tx1"/>
              </a:solidFill>
              <a:effectLst/>
              <a:latin typeface="Arial" charset="0"/>
              <a:ea typeface="+mn-ea"/>
              <a:cs typeface="+mn-cs"/>
            </a:endParaRPr>
          </a:p>
          <a:p>
            <a:endParaRPr lang="ro-RO" sz="1200" kern="1200" dirty="0">
              <a:solidFill>
                <a:schemeClr val="tx1"/>
              </a:solidFill>
              <a:effectLst/>
              <a:latin typeface="Arial" charset="0"/>
              <a:ea typeface="+mn-ea"/>
              <a:cs typeface="+mn-cs"/>
            </a:endParaRPr>
          </a:p>
          <a:p>
            <a:endParaRPr lang="ro-RO" sz="1200" kern="1200" dirty="0">
              <a:solidFill>
                <a:schemeClr val="tx1"/>
              </a:solidFill>
              <a:effectLst/>
              <a:latin typeface="Arial" charset="0"/>
              <a:ea typeface="+mn-ea"/>
              <a:cs typeface="+mn-cs"/>
            </a:endParaRPr>
          </a:p>
          <a:p>
            <a:endParaRPr lang="ro-RO" sz="1200" kern="1200" dirty="0">
              <a:solidFill>
                <a:schemeClr val="tx1"/>
              </a:solidFill>
              <a:effectLst/>
              <a:latin typeface="Arial" charset="0"/>
              <a:ea typeface="+mn-ea"/>
              <a:cs typeface="+mn-cs"/>
            </a:endParaRPr>
          </a:p>
          <a:p>
            <a:endParaRPr lang="ro-RO" sz="1200" kern="1200" dirty="0">
              <a:solidFill>
                <a:schemeClr val="tx1"/>
              </a:solidFill>
              <a:effectLst/>
              <a:latin typeface="Arial" charset="0"/>
              <a:ea typeface="+mn-ea"/>
              <a:cs typeface="+mn-cs"/>
            </a:endParaRPr>
          </a:p>
          <a:p>
            <a:endParaRPr lang="ro-RO" sz="1200" kern="1200" dirty="0">
              <a:solidFill>
                <a:schemeClr val="tx1"/>
              </a:solidFill>
              <a:effectLst/>
              <a:latin typeface="Arial" charset="0"/>
              <a:ea typeface="+mn-ea"/>
              <a:cs typeface="+mn-cs"/>
            </a:endParaRPr>
          </a:p>
          <a:p>
            <a:r>
              <a:rPr lang="ro-RO" sz="1200" kern="1200" dirty="0">
                <a:solidFill>
                  <a:schemeClr val="tx1"/>
                </a:solidFill>
                <a:effectLst/>
                <a:latin typeface="Arial" charset="0"/>
                <a:ea typeface="+mn-ea"/>
                <a:cs typeface="+mn-cs"/>
              </a:rPr>
              <a:t> </a:t>
            </a:r>
            <a:endParaRPr lang="ro-RO"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15</a:t>
            </a:fld>
            <a:endParaRPr lang="tr-TR"/>
          </a:p>
        </p:txBody>
      </p:sp>
    </p:spTree>
    <p:extLst>
      <p:ext uri="{BB962C8B-B14F-4D97-AF65-F5344CB8AC3E}">
        <p14:creationId xmlns:p14="http://schemas.microsoft.com/office/powerpoint/2010/main" val="19706156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a:solidFill>
                  <a:schemeClr val="tx1"/>
                </a:solidFill>
                <a:effectLst/>
                <a:latin typeface="Arial" charset="0"/>
                <a:ea typeface="+mn-ea"/>
                <a:cs typeface="+mn-cs"/>
              </a:rPr>
              <a:t>ASPECTS OF GENDER PROBLEMS IN MARITIME PROFESSIONS</a:t>
            </a:r>
          </a:p>
          <a:p>
            <a:r>
              <a:rPr lang="en-US" sz="1200" kern="1200" dirty="0">
                <a:solidFill>
                  <a:schemeClr val="tx1"/>
                </a:solidFill>
                <a:effectLst/>
                <a:latin typeface="Arial" charset="0"/>
                <a:ea typeface="+mn-ea"/>
                <a:cs typeface="+mn-cs"/>
              </a:rPr>
              <a:t>Another phenomenon gaining ground in the literature is called “the glass cliff"  (by two British researchers Ryan and </a:t>
            </a:r>
            <a:r>
              <a:rPr lang="en-US" sz="1200" kern="1200" dirty="0" err="1">
                <a:solidFill>
                  <a:schemeClr val="tx1"/>
                </a:solidFill>
                <a:effectLst/>
                <a:latin typeface="Arial" charset="0"/>
                <a:ea typeface="+mn-ea"/>
                <a:cs typeface="+mn-cs"/>
              </a:rPr>
              <a:t>Haslam</a:t>
            </a:r>
            <a:r>
              <a:rPr lang="en-US" sz="1200" kern="1200" dirty="0">
                <a:solidFill>
                  <a:schemeClr val="tx1"/>
                </a:solidFill>
                <a:effectLst/>
                <a:latin typeface="Arial" charset="0"/>
                <a:ea typeface="+mn-ea"/>
                <a:cs typeface="+mn-cs"/>
              </a:rPr>
              <a:t>, 2005) and seeks explanations about the times and circumstances in which women can still reach in top hierarchical positions. The hypotheses advanced by the authors are that women manage to break the "glass ceiling" only when the management position is precarious, involves risks and poor chances of success in a company in crisis. This phenomenon has been called "glass cliff".</a:t>
            </a:r>
            <a:r>
              <a:rPr lang="ro-RO" sz="1200" kern="120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Explications of this phenomenon and empirical evidence are often contradictory, suggesting that women could get into these positions because they might prefer them as an opportunity to show what they are capable of,</a:t>
            </a:r>
            <a:r>
              <a:rPr lang="en-US" sz="1200" kern="1200" baseline="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or simply they</a:t>
            </a:r>
            <a:r>
              <a:rPr lang="en-US" sz="1200" kern="1200" baseline="0" dirty="0">
                <a:solidFill>
                  <a:schemeClr val="tx1"/>
                </a:solidFill>
                <a:effectLst/>
                <a:latin typeface="Arial" charset="0"/>
                <a:ea typeface="+mn-ea"/>
                <a:cs typeface="+mn-cs"/>
              </a:rPr>
              <a:t> no dot</a:t>
            </a:r>
            <a:r>
              <a:rPr lang="en-US" sz="1200" kern="1200" dirty="0">
                <a:solidFill>
                  <a:schemeClr val="tx1"/>
                </a:solidFill>
                <a:effectLst/>
                <a:latin typeface="Arial" charset="0"/>
                <a:ea typeface="+mn-ea"/>
                <a:cs typeface="+mn-cs"/>
              </a:rPr>
              <a:t> strive too hard to avoid them.</a:t>
            </a:r>
            <a:r>
              <a:rPr lang="ro-RO" sz="1200" kern="1200" dirty="0">
                <a:solidFill>
                  <a:schemeClr val="tx1"/>
                </a:solidFill>
                <a:effectLst/>
                <a:latin typeface="Arial" charset="0"/>
                <a:ea typeface="+mn-ea"/>
                <a:cs typeface="+mn-cs"/>
              </a:rPr>
              <a:t> </a:t>
            </a:r>
          </a:p>
          <a:p>
            <a:r>
              <a:rPr lang="en-US" sz="1200" kern="1200" dirty="0">
                <a:solidFill>
                  <a:schemeClr val="tx1"/>
                </a:solidFill>
                <a:effectLst/>
                <a:latin typeface="Arial" charset="0"/>
                <a:ea typeface="+mn-ea"/>
                <a:cs typeface="+mn-cs"/>
              </a:rPr>
              <a:t>However, a series of experimental studies have argued that the "glass cliff" is due to a “think crisis - think woman" type of perception, and not to a propensity of women for precarious leadership positions. Explanations can range from hostile sexism (women are called in such positions by misogynist men who want to see them fail) or benevolent (women are given a favor to demonstrate their leadership skills) to favor the in-group by the male leaders who maintain their better positions, giving women the most problematic positions, in order to maintain the status quo of power.</a:t>
            </a:r>
          </a:p>
          <a:p>
            <a:r>
              <a:rPr lang="en-US" sz="1200" kern="1200" dirty="0" err="1">
                <a:solidFill>
                  <a:schemeClr val="tx1"/>
                </a:solidFill>
                <a:effectLst/>
                <a:latin typeface="Arial" charset="0"/>
                <a:ea typeface="+mn-ea"/>
                <a:cs typeface="+mn-cs"/>
              </a:rPr>
              <a:t>Curseu</a:t>
            </a:r>
            <a:r>
              <a:rPr lang="en-US" sz="1200" kern="1200" dirty="0">
                <a:solidFill>
                  <a:schemeClr val="tx1"/>
                </a:solidFill>
                <a:effectLst/>
                <a:latin typeface="Arial" charset="0"/>
                <a:ea typeface="+mn-ea"/>
                <a:cs typeface="+mn-cs"/>
              </a:rPr>
              <a:t> and </a:t>
            </a:r>
            <a:r>
              <a:rPr lang="en-US" sz="1200" kern="1200" dirty="0" err="1">
                <a:solidFill>
                  <a:schemeClr val="tx1"/>
                </a:solidFill>
                <a:effectLst/>
                <a:latin typeface="Arial" charset="0"/>
                <a:ea typeface="+mn-ea"/>
                <a:cs typeface="+mn-cs"/>
              </a:rPr>
              <a:t>Boroş</a:t>
            </a:r>
            <a:r>
              <a:rPr lang="en-US" sz="1200" kern="1200" dirty="0">
                <a:solidFill>
                  <a:schemeClr val="tx1"/>
                </a:solidFill>
                <a:effectLst/>
                <a:latin typeface="Arial" charset="0"/>
                <a:ea typeface="+mn-ea"/>
                <a:cs typeface="+mn-cs"/>
              </a:rPr>
              <a:t> (2008) inventory some illustrative studies regarding gender-based leadership behavior by Bass and </a:t>
            </a:r>
            <a:r>
              <a:rPr lang="en-US" sz="1200" kern="1200" dirty="0" err="1">
                <a:solidFill>
                  <a:schemeClr val="tx1"/>
                </a:solidFill>
                <a:effectLst/>
                <a:latin typeface="Arial" charset="0"/>
                <a:ea typeface="+mn-ea"/>
                <a:cs typeface="+mn-cs"/>
              </a:rPr>
              <a:t>Avolio</a:t>
            </a:r>
            <a:r>
              <a:rPr lang="en-US" sz="1200" kern="1200" dirty="0">
                <a:solidFill>
                  <a:schemeClr val="tx1"/>
                </a:solidFill>
                <a:effectLst/>
                <a:latin typeface="Arial" charset="0"/>
                <a:ea typeface="+mn-ea"/>
                <a:cs typeface="+mn-cs"/>
              </a:rPr>
              <a:t> (1992, 1994), </a:t>
            </a:r>
            <a:r>
              <a:rPr lang="en-US" sz="1200" kern="1200" dirty="0" err="1">
                <a:solidFill>
                  <a:schemeClr val="tx1"/>
                </a:solidFill>
                <a:effectLst/>
                <a:latin typeface="Arial" charset="0"/>
                <a:ea typeface="+mn-ea"/>
                <a:cs typeface="+mn-cs"/>
              </a:rPr>
              <a:t>Druskat</a:t>
            </a:r>
            <a:r>
              <a:rPr lang="en-US" sz="1200" kern="1200" dirty="0">
                <a:solidFill>
                  <a:schemeClr val="tx1"/>
                </a:solidFill>
                <a:effectLst/>
                <a:latin typeface="Arial" charset="0"/>
                <a:ea typeface="+mn-ea"/>
                <a:cs typeface="+mn-cs"/>
              </a:rPr>
              <a:t> (1994), Maher (1997) </a:t>
            </a:r>
            <a:r>
              <a:rPr lang="en-US" sz="1200" kern="1200" dirty="0" err="1">
                <a:solidFill>
                  <a:schemeClr val="tx1"/>
                </a:solidFill>
                <a:effectLst/>
                <a:latin typeface="Arial" charset="0"/>
                <a:ea typeface="+mn-ea"/>
                <a:cs typeface="+mn-cs"/>
              </a:rPr>
              <a:t>Carles</a:t>
            </a:r>
            <a:r>
              <a:rPr lang="en-US" sz="1200" kern="1200" dirty="0">
                <a:solidFill>
                  <a:schemeClr val="tx1"/>
                </a:solidFill>
                <a:effectLst/>
                <a:latin typeface="Arial" charset="0"/>
                <a:ea typeface="+mn-ea"/>
                <a:cs typeface="+mn-cs"/>
              </a:rPr>
              <a:t> (1998). Bass and </a:t>
            </a:r>
            <a:r>
              <a:rPr lang="en-US" sz="1200" kern="1200" dirty="0" err="1">
                <a:solidFill>
                  <a:schemeClr val="tx1"/>
                </a:solidFill>
                <a:effectLst/>
                <a:latin typeface="Arial" charset="0"/>
                <a:ea typeface="+mn-ea"/>
                <a:cs typeface="+mn-cs"/>
              </a:rPr>
              <a:t>Avolio</a:t>
            </a:r>
            <a:r>
              <a:rPr lang="en-US" sz="1200" kern="1200" dirty="0">
                <a:solidFill>
                  <a:schemeClr val="tx1"/>
                </a:solidFill>
                <a:effectLst/>
                <a:latin typeface="Arial" charset="0"/>
                <a:ea typeface="+mn-ea"/>
                <a:cs typeface="+mn-cs"/>
              </a:rPr>
              <a:t> demonstrate that female managers are more focused on establishing and maintaining interpersonal relationships than on achieving actual tasks, and adopt more often a transformative leadership style compared to men, while men tend to adopt a transactional leadership style.</a:t>
            </a:r>
            <a:endParaRPr lang="ro-RO" sz="1200" kern="1200" dirty="0">
              <a:solidFill>
                <a:schemeClr val="tx1"/>
              </a:solidFill>
              <a:effectLst/>
              <a:latin typeface="Arial" charset="0"/>
              <a:ea typeface="+mn-ea"/>
              <a:cs typeface="+mn-cs"/>
            </a:endParaRPr>
          </a:p>
          <a:p>
            <a:r>
              <a:rPr lang="en-US" sz="1200" kern="1200" dirty="0">
                <a:solidFill>
                  <a:schemeClr val="tx1"/>
                </a:solidFill>
                <a:effectLst/>
                <a:latin typeface="Arial" charset="0"/>
                <a:ea typeface="+mn-ea"/>
                <a:cs typeface="+mn-cs"/>
              </a:rPr>
              <a:t>A study that brings important contributions to clarifying the differences identified in the leadership style adopted by women compared to men is the meta-analysis conducted by </a:t>
            </a:r>
            <a:r>
              <a:rPr lang="en-US" sz="1200" kern="1200" dirty="0" err="1">
                <a:solidFill>
                  <a:schemeClr val="tx1"/>
                </a:solidFill>
                <a:effectLst/>
                <a:latin typeface="Arial" charset="0"/>
                <a:ea typeface="+mn-ea"/>
                <a:cs typeface="+mn-cs"/>
              </a:rPr>
              <a:t>Eagly</a:t>
            </a:r>
            <a:r>
              <a:rPr lang="en-US" sz="1200" kern="1200" dirty="0">
                <a:solidFill>
                  <a:schemeClr val="tx1"/>
                </a:solidFill>
                <a:effectLst/>
                <a:latin typeface="Arial" charset="0"/>
                <a:ea typeface="+mn-ea"/>
                <a:cs typeface="+mn-cs"/>
              </a:rPr>
              <a:t> and Johnson (1990). This meta-analysis includes 162 studies addressing gender-based leadership and concluded that women adopt a style of leadership that is more geared towards establishing and maintaining interpersonal relationships while men's leadership style is being more geared towards achieving tasks.</a:t>
            </a:r>
          </a:p>
          <a:p>
            <a:r>
              <a:rPr lang="en-US" sz="1200" kern="1200" dirty="0">
                <a:solidFill>
                  <a:schemeClr val="tx1"/>
                </a:solidFill>
                <a:effectLst/>
                <a:latin typeface="Arial" charset="0"/>
                <a:ea typeface="+mn-ea"/>
                <a:cs typeface="+mn-cs"/>
              </a:rPr>
              <a:t>Also, the meta-analysis carried out by the two authors highlights the fact that the leadership style adopted by women was assessed as more democratic and participative compared to the male leadership style that was rated as more autocratic and more direct .</a:t>
            </a:r>
            <a:r>
              <a:rPr lang="ro-RO" sz="1200" kern="1200" dirty="0">
                <a:solidFill>
                  <a:schemeClr val="tx1"/>
                </a:solidFill>
                <a:effectLst/>
                <a:latin typeface="Arial" charset="0"/>
                <a:ea typeface="+mn-ea"/>
                <a:cs typeface="+mn-cs"/>
              </a:rPr>
              <a:t>        </a:t>
            </a:r>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16</a:t>
            </a:fld>
            <a:endParaRPr lang="tr-TR"/>
          </a:p>
        </p:txBody>
      </p:sp>
    </p:spTree>
    <p:extLst>
      <p:ext uri="{BB962C8B-B14F-4D97-AF65-F5344CB8AC3E}">
        <p14:creationId xmlns:p14="http://schemas.microsoft.com/office/powerpoint/2010/main" val="15484211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a:solidFill>
                  <a:schemeClr val="tx1"/>
                </a:solidFill>
                <a:effectLst/>
                <a:latin typeface="Arial" charset="0"/>
                <a:ea typeface="+mn-ea"/>
                <a:cs typeface="+mn-cs"/>
              </a:rPr>
              <a:t>ASPECTS OF GENDER PROBLEMS IN MARITIME PROFESSIONS</a:t>
            </a:r>
          </a:p>
          <a:p>
            <a:r>
              <a:rPr lang="en-US" sz="1200" kern="1200" dirty="0">
                <a:solidFill>
                  <a:schemeClr val="tx1"/>
                </a:solidFill>
                <a:effectLst/>
                <a:latin typeface="Arial" charset="0"/>
                <a:ea typeface="+mn-ea"/>
                <a:cs typeface="+mn-cs"/>
              </a:rPr>
              <a:t>On the other hand, empirical studies reveal the development, perpetuation and consolidation of stereotypical representations related to managerial skills or managerial efficiency, namely: "the characteristics associated with successful managers are more akin to the characteristics associated with the general portrait of a man than those associated with the portrait of a woman. In general, women are assessed as having inferior managerial skills than men and significantly lower efficiency than men in their leadership activities."(</a:t>
            </a:r>
            <a:r>
              <a:rPr lang="en-US" sz="1200" kern="1200" dirty="0" err="1">
                <a:solidFill>
                  <a:schemeClr val="tx1"/>
                </a:solidFill>
                <a:effectLst/>
                <a:latin typeface="Arial" charset="0"/>
                <a:ea typeface="+mn-ea"/>
                <a:cs typeface="+mn-cs"/>
              </a:rPr>
              <a:t>Curşeu</a:t>
            </a:r>
            <a:r>
              <a:rPr lang="en-US" sz="1200" kern="1200" dirty="0">
                <a:solidFill>
                  <a:schemeClr val="tx1"/>
                </a:solidFill>
                <a:effectLst/>
                <a:latin typeface="Arial" charset="0"/>
                <a:ea typeface="+mn-ea"/>
                <a:cs typeface="+mn-cs"/>
              </a:rPr>
              <a:t> and </a:t>
            </a:r>
            <a:r>
              <a:rPr lang="en-US" sz="1200" kern="1200" dirty="0" err="1">
                <a:solidFill>
                  <a:schemeClr val="tx1"/>
                </a:solidFill>
                <a:effectLst/>
                <a:latin typeface="Arial" charset="0"/>
                <a:ea typeface="+mn-ea"/>
                <a:cs typeface="+mn-cs"/>
              </a:rPr>
              <a:t>Boroş</a:t>
            </a:r>
            <a:r>
              <a:rPr lang="en-US" sz="1200" kern="1200" dirty="0">
                <a:solidFill>
                  <a:schemeClr val="tx1"/>
                </a:solidFill>
                <a:effectLst/>
                <a:latin typeface="Arial" charset="0"/>
                <a:ea typeface="+mn-ea"/>
                <a:cs typeface="+mn-cs"/>
              </a:rPr>
              <a:t>, 2008, p. 144)</a:t>
            </a:r>
            <a:endParaRPr lang="ro-RO" sz="1200" kern="1200" dirty="0">
              <a:solidFill>
                <a:schemeClr val="tx1"/>
              </a:solidFill>
              <a:effectLst/>
              <a:latin typeface="Arial" charset="0"/>
              <a:ea typeface="+mn-ea"/>
              <a:cs typeface="+mn-cs"/>
            </a:endParaRPr>
          </a:p>
          <a:p>
            <a:r>
              <a:rPr lang="en-US" sz="1200" kern="1200" dirty="0">
                <a:solidFill>
                  <a:schemeClr val="tx1"/>
                </a:solidFill>
                <a:effectLst/>
                <a:latin typeface="Arial" charset="0"/>
                <a:ea typeface="+mn-ea"/>
                <a:cs typeface="+mn-cs"/>
              </a:rPr>
              <a:t>These differences identified in the leadership style approached by women compared to those of men were attributed to the differences between the two genres in terms of emotional involvement in the establishment of interpersonal relationships.</a:t>
            </a:r>
            <a:r>
              <a:rPr lang="ro-RO" sz="1200" kern="120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Thus, women who are more inclined to emotionally engage in interpersonal relationships, offer emotional support, and support the personal development of those in their social network, will be more democratic with their subordinates. (Bass and </a:t>
            </a:r>
            <a:r>
              <a:rPr lang="en-US" sz="1200" kern="1200" dirty="0" err="1">
                <a:solidFill>
                  <a:schemeClr val="tx1"/>
                </a:solidFill>
                <a:effectLst/>
                <a:latin typeface="Arial" charset="0"/>
                <a:ea typeface="+mn-ea"/>
                <a:cs typeface="+mn-cs"/>
              </a:rPr>
              <a:t>Avolio</a:t>
            </a:r>
            <a:r>
              <a:rPr lang="en-US" sz="1200" kern="1200" dirty="0">
                <a:solidFill>
                  <a:schemeClr val="tx1"/>
                </a:solidFill>
                <a:effectLst/>
                <a:latin typeface="Arial" charset="0"/>
                <a:ea typeface="+mn-ea"/>
                <a:cs typeface="+mn-cs"/>
              </a:rPr>
              <a:t>, 1992; </a:t>
            </a:r>
            <a:r>
              <a:rPr lang="en-US" sz="1200" kern="1200" dirty="0" err="1">
                <a:solidFill>
                  <a:schemeClr val="tx1"/>
                </a:solidFill>
                <a:effectLst/>
                <a:latin typeface="Arial" charset="0"/>
                <a:ea typeface="+mn-ea"/>
                <a:cs typeface="+mn-cs"/>
              </a:rPr>
              <a:t>Druskat</a:t>
            </a:r>
            <a:r>
              <a:rPr lang="en-US" sz="1200" kern="1200" dirty="0">
                <a:solidFill>
                  <a:schemeClr val="tx1"/>
                </a:solidFill>
                <a:effectLst/>
                <a:latin typeface="Arial" charset="0"/>
                <a:ea typeface="+mn-ea"/>
                <a:cs typeface="+mn-cs"/>
              </a:rPr>
              <a:t>, 1994; </a:t>
            </a:r>
            <a:r>
              <a:rPr lang="en-US" sz="1200" kern="1200" dirty="0" err="1">
                <a:solidFill>
                  <a:schemeClr val="tx1"/>
                </a:solidFill>
                <a:effectLst/>
                <a:latin typeface="Arial" charset="0"/>
                <a:ea typeface="+mn-ea"/>
                <a:cs typeface="+mn-cs"/>
              </a:rPr>
              <a:t>Eagly</a:t>
            </a:r>
            <a:r>
              <a:rPr lang="en-US" sz="1200" kern="1200" dirty="0">
                <a:solidFill>
                  <a:schemeClr val="tx1"/>
                </a:solidFill>
                <a:effectLst/>
                <a:latin typeface="Arial" charset="0"/>
                <a:ea typeface="+mn-ea"/>
                <a:cs typeface="+mn-cs"/>
              </a:rPr>
              <a:t> and </a:t>
            </a:r>
            <a:r>
              <a:rPr lang="en-US" sz="1200" kern="1200" dirty="0" err="1">
                <a:solidFill>
                  <a:schemeClr val="tx1"/>
                </a:solidFill>
                <a:effectLst/>
                <a:latin typeface="Arial" charset="0"/>
                <a:ea typeface="+mn-ea"/>
                <a:cs typeface="+mn-cs"/>
              </a:rPr>
              <a:t>Karau</a:t>
            </a:r>
            <a:r>
              <a:rPr lang="en-US" sz="1200" kern="1200" dirty="0">
                <a:solidFill>
                  <a:schemeClr val="tx1"/>
                </a:solidFill>
                <a:effectLst/>
                <a:latin typeface="Arial" charset="0"/>
                <a:ea typeface="+mn-ea"/>
                <a:cs typeface="+mn-cs"/>
              </a:rPr>
              <a:t>, 2002; </a:t>
            </a:r>
            <a:r>
              <a:rPr lang="en-US" sz="1200" kern="1200" dirty="0" err="1">
                <a:solidFill>
                  <a:schemeClr val="tx1"/>
                </a:solidFill>
                <a:effectLst/>
                <a:latin typeface="Arial" charset="0"/>
                <a:ea typeface="+mn-ea"/>
                <a:cs typeface="+mn-cs"/>
              </a:rPr>
              <a:t>Curseu</a:t>
            </a:r>
            <a:r>
              <a:rPr lang="en-US" sz="1200" kern="1200" dirty="0">
                <a:solidFill>
                  <a:schemeClr val="tx1"/>
                </a:solidFill>
                <a:effectLst/>
                <a:latin typeface="Arial" charset="0"/>
                <a:ea typeface="+mn-ea"/>
                <a:cs typeface="+mn-cs"/>
              </a:rPr>
              <a:t> and </a:t>
            </a:r>
            <a:r>
              <a:rPr lang="en-US" sz="1200" kern="1200" dirty="0" err="1">
                <a:solidFill>
                  <a:schemeClr val="tx1"/>
                </a:solidFill>
                <a:effectLst/>
                <a:latin typeface="Arial" charset="0"/>
                <a:ea typeface="+mn-ea"/>
                <a:cs typeface="+mn-cs"/>
              </a:rPr>
              <a:t>Boroş</a:t>
            </a:r>
            <a:r>
              <a:rPr lang="en-US" sz="1200" kern="1200" dirty="0">
                <a:solidFill>
                  <a:schemeClr val="tx1"/>
                </a:solidFill>
                <a:effectLst/>
                <a:latin typeface="Arial" charset="0"/>
                <a:ea typeface="+mn-ea"/>
                <a:cs typeface="+mn-cs"/>
              </a:rPr>
              <a:t> (2008).</a:t>
            </a:r>
          </a:p>
          <a:p>
            <a:r>
              <a:rPr lang="ro-RO" sz="1200" kern="120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In the same manner, the literature also reports other concordant results, namely that women in leading positions are much more geared towards the socio-emotional side of the group life while men in leading positions are more oriented towards action and leading the group towards achieving goals.</a:t>
            </a:r>
            <a:r>
              <a:rPr lang="ro-RO" sz="1200" kern="120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We can say that these results are consistent with the predictions of the expectation theory for social roles.</a:t>
            </a:r>
            <a:r>
              <a:rPr lang="ro-RO" sz="1200" b="0" kern="1200" dirty="0">
                <a:solidFill>
                  <a:schemeClr val="tx1"/>
                </a:solidFill>
                <a:effectLst/>
                <a:latin typeface="Arial" charset="0"/>
                <a:ea typeface="+mn-ea"/>
                <a:cs typeface="+mn-cs"/>
              </a:rPr>
              <a:t> </a:t>
            </a:r>
            <a:r>
              <a:rPr lang="en-US" sz="1200" b="0" kern="1200" dirty="0">
                <a:solidFill>
                  <a:schemeClr val="tx1"/>
                </a:solidFill>
                <a:effectLst/>
                <a:latin typeface="Arial" charset="0"/>
                <a:ea typeface="+mn-ea"/>
                <a:cs typeface="+mn-cs"/>
              </a:rPr>
              <a:t>This theory is inspired by the general theories of social roles explaining individual behavior in social situations as a result of socially shared expectations for the role a person has.</a:t>
            </a:r>
            <a:r>
              <a:rPr lang="ro-RO" sz="1200" b="0" kern="1200" dirty="0">
                <a:solidFill>
                  <a:schemeClr val="tx1"/>
                </a:solidFill>
                <a:effectLst/>
                <a:latin typeface="Arial" charset="0"/>
                <a:ea typeface="+mn-ea"/>
                <a:cs typeface="+mn-cs"/>
              </a:rPr>
              <a:t> (</a:t>
            </a:r>
            <a:r>
              <a:rPr lang="en-US" sz="1200" b="0" kern="1200" dirty="0">
                <a:solidFill>
                  <a:schemeClr val="tx1"/>
                </a:solidFill>
                <a:effectLst/>
                <a:latin typeface="Arial" charset="0"/>
                <a:ea typeface="+mn-ea"/>
                <a:cs typeface="+mn-cs"/>
              </a:rPr>
              <a:t>for</a:t>
            </a:r>
            <a:r>
              <a:rPr lang="en-US" sz="1200" b="0" kern="1200" baseline="0" dirty="0">
                <a:solidFill>
                  <a:schemeClr val="tx1"/>
                </a:solidFill>
                <a:effectLst/>
                <a:latin typeface="Arial" charset="0"/>
                <a:ea typeface="+mn-ea"/>
                <a:cs typeface="+mn-cs"/>
              </a:rPr>
              <a:t> example, from parents there is expected a clear behavioral set in relation to children</a:t>
            </a:r>
            <a:r>
              <a:rPr lang="ro-RO" sz="1200" b="0" kern="1200" dirty="0">
                <a:solidFill>
                  <a:schemeClr val="tx1"/>
                </a:solidFill>
                <a:effectLst/>
                <a:latin typeface="Arial" charset="0"/>
                <a:ea typeface="+mn-ea"/>
                <a:cs typeface="+mn-cs"/>
              </a:rPr>
              <a:t>.) </a:t>
            </a:r>
            <a:r>
              <a:rPr lang="en-US" sz="1200" b="0" kern="1200" dirty="0" err="1">
                <a:solidFill>
                  <a:schemeClr val="tx1"/>
                </a:solidFill>
                <a:effectLst/>
                <a:latin typeface="Arial" charset="0"/>
                <a:ea typeface="+mn-ea"/>
                <a:cs typeface="+mn-cs"/>
              </a:rPr>
              <a:t>Eagly</a:t>
            </a:r>
            <a:r>
              <a:rPr lang="en-US" sz="1200" b="0" kern="1200" dirty="0">
                <a:solidFill>
                  <a:schemeClr val="tx1"/>
                </a:solidFill>
                <a:effectLst/>
                <a:latin typeface="Arial" charset="0"/>
                <a:ea typeface="+mn-ea"/>
                <a:cs typeface="+mn-cs"/>
              </a:rPr>
              <a:t> and </a:t>
            </a:r>
            <a:r>
              <a:rPr lang="en-US" sz="1200" b="0" kern="1200" dirty="0" err="1">
                <a:solidFill>
                  <a:schemeClr val="tx1"/>
                </a:solidFill>
                <a:effectLst/>
                <a:latin typeface="Arial" charset="0"/>
                <a:ea typeface="+mn-ea"/>
                <a:cs typeface="+mn-cs"/>
              </a:rPr>
              <a:t>Karau</a:t>
            </a:r>
            <a:r>
              <a:rPr lang="en-US" sz="1200" b="0" kern="1200" dirty="0">
                <a:solidFill>
                  <a:schemeClr val="tx1"/>
                </a:solidFill>
                <a:effectLst/>
                <a:latin typeface="Arial" charset="0"/>
                <a:ea typeface="+mn-ea"/>
                <a:cs typeface="+mn-cs"/>
              </a:rPr>
              <a:t> (2002) argue that such role expectations are also associated with gender differences as well as with managerial or management positions</a:t>
            </a:r>
            <a:r>
              <a:rPr lang="ro-RO" sz="1200" b="0" kern="1200" dirty="0">
                <a:solidFill>
                  <a:schemeClr val="tx1"/>
                </a:solidFill>
                <a:effectLst/>
                <a:latin typeface="Arial" charset="0"/>
                <a:ea typeface="+mn-ea"/>
                <a:cs typeface="+mn-cs"/>
              </a:rPr>
              <a:t>. </a:t>
            </a:r>
            <a:r>
              <a:rPr lang="en-US" sz="1200" b="0" kern="1200" dirty="0">
                <a:solidFill>
                  <a:schemeClr val="tx1"/>
                </a:solidFill>
                <a:effectLst/>
                <a:latin typeface="Arial" charset="0"/>
                <a:ea typeface="+mn-ea"/>
                <a:cs typeface="+mn-cs"/>
              </a:rPr>
              <a:t>In other words, at a social level, there are expectations on how a man or woman behaves in social situations.</a:t>
            </a:r>
            <a:r>
              <a:rPr lang="ro-RO" sz="1200" b="0" kern="1200" dirty="0">
                <a:solidFill>
                  <a:schemeClr val="tx1"/>
                </a:solidFill>
                <a:effectLst/>
                <a:latin typeface="Arial" charset="0"/>
                <a:ea typeface="+mn-ea"/>
                <a:cs typeface="+mn-cs"/>
              </a:rPr>
              <a:t> </a:t>
            </a:r>
            <a:r>
              <a:rPr lang="en-US" sz="1200" b="0" kern="1200" dirty="0">
                <a:solidFill>
                  <a:schemeClr val="tx1"/>
                </a:solidFill>
                <a:effectLst/>
                <a:latin typeface="Arial" charset="0"/>
                <a:ea typeface="+mn-ea"/>
                <a:cs typeface="+mn-cs"/>
              </a:rPr>
              <a:t>In general, behavioral expectations shared at the social level relative to the role of "woman" are: affectionate, offering support, empathetic, oriented to interpersonal relationships, sensitive to the needs of others, gentle, compassionate.</a:t>
            </a:r>
            <a:r>
              <a:rPr lang="ro-RO" sz="1200" b="0" kern="1200" dirty="0">
                <a:solidFill>
                  <a:schemeClr val="tx1"/>
                </a:solidFill>
                <a:effectLst/>
                <a:latin typeface="Arial" charset="0"/>
                <a:ea typeface="+mn-ea"/>
                <a:cs typeface="+mn-cs"/>
              </a:rPr>
              <a:t> </a:t>
            </a:r>
            <a:r>
              <a:rPr lang="en-US" sz="1200" b="0" kern="1200" dirty="0">
                <a:solidFill>
                  <a:schemeClr val="tx1"/>
                </a:solidFill>
                <a:effectLst/>
                <a:latin typeface="Arial" charset="0"/>
                <a:ea typeface="+mn-ea"/>
                <a:cs typeface="+mn-cs"/>
              </a:rPr>
              <a:t>As far as the category of men is concerned, the defining characteristics are: assertive, active, dominant, strong, self-confident, ambitious, independent, self-centered, aggressive and control-oriented. This explanatory approach advocates that the predominant orientation of women-leaders</a:t>
            </a:r>
            <a:r>
              <a:rPr lang="en-US" sz="1200" b="0" kern="1200" baseline="0" dirty="0">
                <a:solidFill>
                  <a:schemeClr val="tx1"/>
                </a:solidFill>
                <a:effectLst/>
                <a:latin typeface="Arial" charset="0"/>
                <a:ea typeface="+mn-ea"/>
                <a:cs typeface="+mn-cs"/>
              </a:rPr>
              <a:t> towards the employees and men-leaders towards the goal is in concordance with the role expectations shared at a social level for men and women. </a:t>
            </a:r>
            <a:r>
              <a:rPr lang="en-US" sz="1200" b="0" kern="1200" baseline="0" dirty="0" err="1">
                <a:solidFill>
                  <a:schemeClr val="tx1"/>
                </a:solidFill>
                <a:effectLst/>
                <a:latin typeface="Arial" charset="0"/>
                <a:ea typeface="+mn-ea"/>
                <a:cs typeface="+mn-cs"/>
              </a:rPr>
              <a:t>Eagly</a:t>
            </a:r>
            <a:r>
              <a:rPr lang="en-US" sz="1200" b="0" kern="1200" baseline="0" dirty="0">
                <a:solidFill>
                  <a:schemeClr val="tx1"/>
                </a:solidFill>
                <a:effectLst/>
                <a:latin typeface="Arial" charset="0"/>
                <a:ea typeface="+mn-ea"/>
                <a:cs typeface="+mn-cs"/>
              </a:rPr>
              <a:t> and </a:t>
            </a:r>
            <a:r>
              <a:rPr lang="en-US" sz="1200" b="0" kern="1200" baseline="0" dirty="0" err="1">
                <a:solidFill>
                  <a:schemeClr val="tx1"/>
                </a:solidFill>
                <a:effectLst/>
                <a:latin typeface="Arial" charset="0"/>
                <a:ea typeface="+mn-ea"/>
                <a:cs typeface="+mn-cs"/>
              </a:rPr>
              <a:t>Karau</a:t>
            </a:r>
            <a:r>
              <a:rPr lang="en-US" sz="1200" b="0" kern="1200" baseline="0" dirty="0">
                <a:solidFill>
                  <a:schemeClr val="tx1"/>
                </a:solidFill>
                <a:effectLst/>
                <a:latin typeface="Arial" charset="0"/>
                <a:ea typeface="+mn-ea"/>
                <a:cs typeface="+mn-cs"/>
              </a:rPr>
              <a:t>, 2002, </a:t>
            </a:r>
            <a:r>
              <a:rPr lang="en-US" sz="1200" b="0" kern="1200" baseline="0" dirty="0" err="1">
                <a:solidFill>
                  <a:schemeClr val="tx1"/>
                </a:solidFill>
                <a:effectLst/>
                <a:latin typeface="Arial" charset="0"/>
                <a:ea typeface="+mn-ea"/>
                <a:cs typeface="+mn-cs"/>
              </a:rPr>
              <a:t>Curseu</a:t>
            </a:r>
            <a:r>
              <a:rPr lang="en-US" sz="1200" b="0" kern="1200" baseline="0" dirty="0">
                <a:solidFill>
                  <a:schemeClr val="tx1"/>
                </a:solidFill>
                <a:effectLst/>
                <a:latin typeface="Arial" charset="0"/>
                <a:ea typeface="+mn-ea"/>
                <a:cs typeface="+mn-cs"/>
              </a:rPr>
              <a:t> and </a:t>
            </a:r>
            <a:r>
              <a:rPr lang="en-US" sz="1200" b="0" kern="1200" baseline="0" dirty="0" err="1">
                <a:solidFill>
                  <a:schemeClr val="tx1"/>
                </a:solidFill>
                <a:effectLst/>
                <a:latin typeface="Arial" charset="0"/>
                <a:ea typeface="+mn-ea"/>
                <a:cs typeface="+mn-cs"/>
              </a:rPr>
              <a:t>Boroş</a:t>
            </a:r>
            <a:r>
              <a:rPr lang="en-US" sz="1200" b="0" kern="1200" baseline="0" dirty="0">
                <a:solidFill>
                  <a:schemeClr val="tx1"/>
                </a:solidFill>
                <a:effectLst/>
                <a:latin typeface="Arial" charset="0"/>
                <a:ea typeface="+mn-ea"/>
                <a:cs typeface="+mn-cs"/>
              </a:rPr>
              <a:t>, 2008, p. 147).</a:t>
            </a:r>
            <a:endParaRPr lang="ro-RO" sz="1200" b="0" kern="1200" dirty="0">
              <a:solidFill>
                <a:schemeClr val="tx1"/>
              </a:solidFill>
              <a:effectLst/>
              <a:latin typeface="Arial" charset="0"/>
              <a:ea typeface="+mn-ea"/>
              <a:cs typeface="+mn-cs"/>
            </a:endParaRPr>
          </a:p>
          <a:p>
            <a:r>
              <a:rPr lang="ro-RO" sz="1200" b="0" kern="1200" dirty="0">
                <a:solidFill>
                  <a:schemeClr val="tx1"/>
                </a:solidFill>
                <a:effectLst/>
                <a:latin typeface="Arial" charset="0"/>
                <a:ea typeface="+mn-ea"/>
                <a:cs typeface="+mn-cs"/>
              </a:rPr>
              <a:t>       </a:t>
            </a:r>
            <a:r>
              <a:rPr lang="en-US" sz="1200" b="0" kern="1200" dirty="0">
                <a:solidFill>
                  <a:schemeClr val="tx1"/>
                </a:solidFill>
                <a:effectLst/>
                <a:latin typeface="Arial" charset="0"/>
                <a:ea typeface="+mn-ea"/>
                <a:cs typeface="+mn-cs"/>
              </a:rPr>
              <a:t>Moreover, this theory of expectation of role also explains the discrimination of women who want to become leaders. There are also a number of shared features regarding the role of manager or leader. The requirements and constraints associated with the role of leader as a shared social representation are: competitive, self-confident, objective, aggressive, ambitious, capable to lead others.</a:t>
            </a:r>
            <a:r>
              <a:rPr lang="ro-RO" sz="1200" b="0" kern="1200" dirty="0">
                <a:solidFill>
                  <a:schemeClr val="tx1"/>
                </a:solidFill>
                <a:effectLst/>
                <a:latin typeface="Arial" charset="0"/>
                <a:ea typeface="+mn-ea"/>
                <a:cs typeface="+mn-cs"/>
              </a:rPr>
              <a:t> </a:t>
            </a:r>
            <a:r>
              <a:rPr lang="en-US" sz="1200" b="0" kern="1200" dirty="0">
                <a:solidFill>
                  <a:schemeClr val="tx1"/>
                </a:solidFill>
                <a:effectLst/>
                <a:latin typeface="Arial" charset="0"/>
                <a:ea typeface="+mn-ea"/>
                <a:cs typeface="+mn-cs"/>
              </a:rPr>
              <a:t>It is therefore obvious that there is an inconsistency between the characteristics that describe a typical woman and the characteristics assigned to the social role of the leader.</a:t>
            </a:r>
            <a:r>
              <a:rPr lang="ro-RO" sz="1200" b="0" kern="1200" dirty="0">
                <a:solidFill>
                  <a:schemeClr val="tx1"/>
                </a:solidFill>
                <a:effectLst/>
                <a:latin typeface="Arial" charset="0"/>
                <a:ea typeface="+mn-ea"/>
                <a:cs typeface="+mn-cs"/>
              </a:rPr>
              <a:t> </a:t>
            </a:r>
            <a:r>
              <a:rPr lang="en-US" sz="1200" b="0" kern="1200" dirty="0">
                <a:solidFill>
                  <a:schemeClr val="tx1"/>
                </a:solidFill>
                <a:effectLst/>
                <a:latin typeface="Arial" charset="0"/>
                <a:ea typeface="+mn-ea"/>
                <a:cs typeface="+mn-cs"/>
              </a:rPr>
              <a:t>The human cognitive system is sensitive to these inconsistencies and the decisional behavior is influenced by the principle of consistency between the expectations regarding social roles. Behaviors of discrimination and disadvantage of women compared to men as regards the particular situation of leader function can be explained by these inconsistencies.</a:t>
            </a:r>
            <a:r>
              <a:rPr lang="ro-RO" sz="1200" b="0" kern="1200" dirty="0">
                <a:solidFill>
                  <a:schemeClr val="tx1"/>
                </a:solidFill>
                <a:effectLst/>
                <a:latin typeface="Arial" charset="0"/>
                <a:ea typeface="+mn-ea"/>
                <a:cs typeface="+mn-cs"/>
              </a:rPr>
              <a:t> (</a:t>
            </a:r>
            <a:r>
              <a:rPr lang="en-US" sz="1200" b="0" kern="1200" dirty="0" err="1">
                <a:solidFill>
                  <a:schemeClr val="tx1"/>
                </a:solidFill>
                <a:effectLst/>
                <a:latin typeface="Arial" charset="0"/>
                <a:ea typeface="+mn-ea"/>
                <a:cs typeface="+mn-cs"/>
              </a:rPr>
              <a:t>Eagly</a:t>
            </a:r>
            <a:r>
              <a:rPr lang="en-US" sz="1200" b="0" kern="1200" dirty="0">
                <a:solidFill>
                  <a:schemeClr val="tx1"/>
                </a:solidFill>
                <a:effectLst/>
                <a:latin typeface="Arial" charset="0"/>
                <a:ea typeface="+mn-ea"/>
                <a:cs typeface="+mn-cs"/>
              </a:rPr>
              <a:t> and </a:t>
            </a:r>
            <a:r>
              <a:rPr lang="en-US" sz="1200" b="0" kern="1200" dirty="0" err="1">
                <a:solidFill>
                  <a:schemeClr val="tx1"/>
                </a:solidFill>
                <a:effectLst/>
                <a:latin typeface="Arial" charset="0"/>
                <a:ea typeface="+mn-ea"/>
                <a:cs typeface="+mn-cs"/>
              </a:rPr>
              <a:t>Karau</a:t>
            </a:r>
            <a:r>
              <a:rPr lang="en-US" sz="1200" b="0" kern="1200" dirty="0">
                <a:solidFill>
                  <a:schemeClr val="tx1"/>
                </a:solidFill>
                <a:effectLst/>
                <a:latin typeface="Arial" charset="0"/>
                <a:ea typeface="+mn-ea"/>
                <a:cs typeface="+mn-cs"/>
              </a:rPr>
              <a:t>, 2002, </a:t>
            </a:r>
            <a:r>
              <a:rPr lang="en-US" sz="1200" b="0" kern="1200" dirty="0" err="1">
                <a:solidFill>
                  <a:schemeClr val="tx1"/>
                </a:solidFill>
                <a:effectLst/>
                <a:latin typeface="Arial" charset="0"/>
                <a:ea typeface="+mn-ea"/>
                <a:cs typeface="+mn-cs"/>
              </a:rPr>
              <a:t>apud</a:t>
            </a:r>
            <a:r>
              <a:rPr lang="en-US" sz="1200" b="0" kern="1200" dirty="0">
                <a:solidFill>
                  <a:schemeClr val="tx1"/>
                </a:solidFill>
                <a:effectLst/>
                <a:latin typeface="Arial" charset="0"/>
                <a:ea typeface="+mn-ea"/>
                <a:cs typeface="+mn-cs"/>
              </a:rPr>
              <a:t>. </a:t>
            </a:r>
            <a:r>
              <a:rPr lang="en-US" sz="1200" b="0" kern="1200" dirty="0" err="1">
                <a:solidFill>
                  <a:schemeClr val="tx1"/>
                </a:solidFill>
                <a:effectLst/>
                <a:latin typeface="Arial" charset="0"/>
                <a:ea typeface="+mn-ea"/>
                <a:cs typeface="+mn-cs"/>
              </a:rPr>
              <a:t>Curceu</a:t>
            </a:r>
            <a:r>
              <a:rPr lang="en-US" sz="1200" b="0" kern="1200" dirty="0">
                <a:solidFill>
                  <a:schemeClr val="tx1"/>
                </a:solidFill>
                <a:effectLst/>
                <a:latin typeface="Arial" charset="0"/>
                <a:ea typeface="+mn-ea"/>
                <a:cs typeface="+mn-cs"/>
              </a:rPr>
              <a:t> and </a:t>
            </a:r>
            <a:r>
              <a:rPr lang="en-US" sz="1200" b="0" kern="1200" dirty="0" err="1">
                <a:solidFill>
                  <a:schemeClr val="tx1"/>
                </a:solidFill>
                <a:effectLst/>
                <a:latin typeface="Arial" charset="0"/>
                <a:ea typeface="+mn-ea"/>
                <a:cs typeface="+mn-cs"/>
              </a:rPr>
              <a:t>Boroş</a:t>
            </a:r>
            <a:r>
              <a:rPr lang="en-US" sz="1200" b="0" kern="1200" dirty="0">
                <a:solidFill>
                  <a:schemeClr val="tx1"/>
                </a:solidFill>
                <a:effectLst/>
                <a:latin typeface="Arial" charset="0"/>
                <a:ea typeface="+mn-ea"/>
                <a:cs typeface="+mn-cs"/>
              </a:rPr>
              <a:t>, 2008, p. 147)</a:t>
            </a:r>
            <a:endParaRPr lang="ro-RO" sz="1200" b="0" kern="1200" dirty="0">
              <a:solidFill>
                <a:schemeClr val="tx1"/>
              </a:solidFill>
              <a:effectLst/>
              <a:latin typeface="Arial" charset="0"/>
              <a:ea typeface="+mn-ea"/>
              <a:cs typeface="+mn-cs"/>
            </a:endParaRPr>
          </a:p>
          <a:p>
            <a:r>
              <a:rPr lang="en-US" sz="1200" b="0" kern="1200" baseline="0" dirty="0">
                <a:solidFill>
                  <a:schemeClr val="tx1"/>
                </a:solidFill>
                <a:effectLst/>
                <a:latin typeface="Arial" charset="0"/>
                <a:ea typeface="+mn-ea"/>
                <a:cs typeface="+mn-cs"/>
              </a:rPr>
              <a:t>       </a:t>
            </a:r>
            <a:r>
              <a:rPr lang="en-US" sz="1200" b="0" kern="1200" dirty="0">
                <a:solidFill>
                  <a:schemeClr val="tx1"/>
                </a:solidFill>
                <a:effectLst/>
                <a:latin typeface="Arial" charset="0"/>
                <a:ea typeface="+mn-ea"/>
                <a:cs typeface="+mn-cs"/>
              </a:rPr>
              <a:t>In summary, in the approach proposed by </a:t>
            </a:r>
            <a:r>
              <a:rPr lang="en-US" sz="1200" b="0" kern="1200" dirty="0" err="1">
                <a:solidFill>
                  <a:schemeClr val="tx1"/>
                </a:solidFill>
                <a:effectLst/>
                <a:latin typeface="Arial" charset="0"/>
                <a:ea typeface="+mn-ea"/>
                <a:cs typeface="+mn-cs"/>
              </a:rPr>
              <a:t>Curseu</a:t>
            </a:r>
            <a:r>
              <a:rPr lang="en-US" sz="1200" b="0" kern="1200" dirty="0">
                <a:solidFill>
                  <a:schemeClr val="tx1"/>
                </a:solidFill>
                <a:effectLst/>
                <a:latin typeface="Arial" charset="0"/>
                <a:ea typeface="+mn-ea"/>
                <a:cs typeface="+mn-cs"/>
              </a:rPr>
              <a:t> and </a:t>
            </a:r>
            <a:r>
              <a:rPr lang="en-US" sz="1200" b="0" kern="1200" dirty="0" err="1">
                <a:solidFill>
                  <a:schemeClr val="tx1"/>
                </a:solidFill>
                <a:effectLst/>
                <a:latin typeface="Arial" charset="0"/>
                <a:ea typeface="+mn-ea"/>
                <a:cs typeface="+mn-cs"/>
              </a:rPr>
              <a:t>Boroş</a:t>
            </a:r>
            <a:r>
              <a:rPr lang="en-US" sz="1200" b="0" kern="1200" dirty="0">
                <a:solidFill>
                  <a:schemeClr val="tx1"/>
                </a:solidFill>
                <a:effectLst/>
                <a:latin typeface="Arial" charset="0"/>
                <a:ea typeface="+mn-ea"/>
                <a:cs typeface="+mn-cs"/>
              </a:rPr>
              <a:t> (2008) based on meta-analyzes in the literature, as well as on the researches made by the authors on the Romanian population, a review was made on the theories that touch this issue either in the form of gender stereotypes and sexual discrimination, or in the study of gender differences in behavior and leadership styles. Following the predictions of these theories on research by the authors, they described a picture of female managers in society stating that: "The stereotype of the female manager in society is centered on three elements: the relationship with the subordinates, the relationship and the interaction between the profession and family as well as resistance to tension and challenges. These stereotypical contents are more pronounced in the post-1989 period, the content of shared social representations about female managers being strongly influenced during the communist era of egalitarian propaganda. In general, female managers in the society are more oriented than men towards establishing and maintaining positive interpersonal relations at the workplace and less oriented towards contingency management as a result of the fulfilling or not of the work tasks.</a:t>
            </a:r>
            <a:r>
              <a:rPr lang="ro-RO" sz="1200" b="0" kern="1200" dirty="0">
                <a:solidFill>
                  <a:schemeClr val="tx1"/>
                </a:solidFill>
                <a:effectLst/>
                <a:latin typeface="Arial" charset="0"/>
                <a:ea typeface="+mn-ea"/>
                <a:cs typeface="+mn-cs"/>
              </a:rPr>
              <a:t> </a:t>
            </a:r>
            <a:r>
              <a:rPr lang="en-US" sz="1200" b="0" kern="1200" dirty="0">
                <a:solidFill>
                  <a:schemeClr val="tx1"/>
                </a:solidFill>
                <a:effectLst/>
                <a:latin typeface="Arial" charset="0"/>
                <a:ea typeface="+mn-ea"/>
                <a:cs typeface="+mn-cs"/>
              </a:rPr>
              <a:t>The effective management of gender diversity in modern organizations should include promoting women's top hierarchical positions not only by virtue of the legislation that prohibits discrimination, but by the real contribution that women can have to organizational development through attributes that characterize their leadership style.</a:t>
            </a:r>
            <a:endParaRPr lang="ro-RO" sz="1200" b="0" kern="1200" dirty="0">
              <a:solidFill>
                <a:schemeClr val="tx1"/>
              </a:solidFill>
              <a:effectLst/>
              <a:latin typeface="Arial" charset="0"/>
              <a:ea typeface="+mn-ea"/>
              <a:cs typeface="+mn-cs"/>
            </a:endParaRPr>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17</a:t>
            </a:fld>
            <a:endParaRPr lang="tr-TR"/>
          </a:p>
        </p:txBody>
      </p:sp>
    </p:spTree>
    <p:extLst>
      <p:ext uri="{BB962C8B-B14F-4D97-AF65-F5344CB8AC3E}">
        <p14:creationId xmlns:p14="http://schemas.microsoft.com/office/powerpoint/2010/main" val="22126882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ro-RO" sz="1200" b="1" kern="1200" dirty="0">
                <a:solidFill>
                  <a:schemeClr val="tx1"/>
                </a:solidFill>
                <a:effectLst/>
                <a:latin typeface="Arial" charset="0"/>
                <a:ea typeface="+mn-ea"/>
                <a:cs typeface="+mn-cs"/>
              </a:rPr>
              <a:t>S</a:t>
            </a:r>
            <a:r>
              <a:rPr lang="en-GB" sz="1200" b="1" kern="1200" dirty="0">
                <a:solidFill>
                  <a:schemeClr val="tx1"/>
                </a:solidFill>
                <a:effectLst/>
                <a:latin typeface="Arial" charset="0"/>
                <a:ea typeface="+mn-ea"/>
                <a:cs typeface="+mn-cs"/>
              </a:rPr>
              <a:t>hip’s crew as a multicultural work team</a:t>
            </a:r>
          </a:p>
          <a:p>
            <a:pPr algn="just"/>
            <a:r>
              <a:rPr lang="en-GB" sz="1200" kern="1200" dirty="0">
                <a:solidFill>
                  <a:schemeClr val="tx1"/>
                </a:solidFill>
                <a:effectLst/>
                <a:latin typeface="Arial" charset="0"/>
                <a:ea typeface="+mn-ea"/>
                <a:cs typeface="+mn-cs"/>
              </a:rPr>
              <a:t>An interesting perspective through its specificity is offered by the psychosocial approach of the small group problem, analogous to the naval crew, as a living system that constantly adapts to the demanding professional activities, to the perception of internal interactions, to the particular and risky conditions of the environment.</a:t>
            </a:r>
          </a:p>
          <a:p>
            <a:pPr algn="just"/>
            <a:r>
              <a:rPr lang="en-GB" sz="1200" kern="1200" dirty="0">
                <a:solidFill>
                  <a:schemeClr val="tx1"/>
                </a:solidFill>
                <a:effectLst/>
                <a:latin typeface="Arial" charset="0"/>
                <a:ea typeface="+mn-ea"/>
                <a:cs typeface="+mn-cs"/>
              </a:rPr>
              <a:t>Being the reference framework in which interpersonal relationships are formed and unfolded, it will only be mentioned a few peculiarities of the naval crew:</a:t>
            </a:r>
          </a:p>
          <a:p>
            <a:pPr marL="171450" indent="-171450" algn="just">
              <a:buFontTx/>
              <a:buChar char="-"/>
            </a:pPr>
            <a:r>
              <a:rPr lang="en-GB" sz="1200" kern="1200" dirty="0">
                <a:solidFill>
                  <a:schemeClr val="tx1"/>
                </a:solidFill>
                <a:effectLst/>
                <a:latin typeface="Arial" charset="0"/>
                <a:ea typeface="+mn-ea"/>
                <a:cs typeface="+mn-cs"/>
              </a:rPr>
              <a:t>the term "restricted" does not necessarily refer to the number of members as a small or large group, but to a professional type association in a special place - on board ships - for a certain period of time;</a:t>
            </a:r>
          </a:p>
          <a:p>
            <a:pPr marL="171450" indent="-171450" algn="just">
              <a:buFontTx/>
              <a:buChar char="-"/>
            </a:pPr>
            <a:r>
              <a:rPr lang="en-GB" sz="1200" kern="1200" dirty="0">
                <a:solidFill>
                  <a:schemeClr val="tx1"/>
                </a:solidFill>
                <a:effectLst/>
                <a:latin typeface="Arial" charset="0"/>
                <a:ea typeface="+mn-ea"/>
                <a:cs typeface="+mn-cs"/>
              </a:rPr>
              <a:t>the interaction between group members is centred and oriented towards the realization of the common goal, subordinated to the functional rules and procedures of the crew.</a:t>
            </a:r>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18</a:t>
            </a:fld>
            <a:endParaRPr lang="tr-TR"/>
          </a:p>
        </p:txBody>
      </p:sp>
    </p:spTree>
    <p:extLst>
      <p:ext uri="{BB962C8B-B14F-4D97-AF65-F5344CB8AC3E}">
        <p14:creationId xmlns:p14="http://schemas.microsoft.com/office/powerpoint/2010/main" val="30966885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gn="just">
              <a:buFontTx/>
              <a:buChar char="-"/>
            </a:pPr>
            <a:r>
              <a:rPr lang="en-GB" sz="1200" kern="1200" dirty="0">
                <a:solidFill>
                  <a:schemeClr val="tx1"/>
                </a:solidFill>
                <a:effectLst/>
                <a:latin typeface="Arial" charset="0"/>
                <a:ea typeface="+mn-ea"/>
                <a:cs typeface="+mn-cs"/>
              </a:rPr>
              <a:t>the stages of group development on board may be similar to those described by </a:t>
            </a:r>
            <a:r>
              <a:rPr lang="en-GB" sz="1200" i="1" kern="1200" dirty="0">
                <a:solidFill>
                  <a:schemeClr val="tx1"/>
                </a:solidFill>
                <a:effectLst/>
                <a:latin typeface="Arial" charset="0"/>
                <a:ea typeface="+mn-ea"/>
                <a:cs typeface="+mn-cs"/>
              </a:rPr>
              <a:t>Tuckman's model </a:t>
            </a:r>
            <a:r>
              <a:rPr lang="en-GB" sz="1200" kern="1200" dirty="0">
                <a:solidFill>
                  <a:schemeClr val="tx1"/>
                </a:solidFill>
                <a:effectLst/>
                <a:latin typeface="Arial" charset="0"/>
                <a:ea typeface="+mn-ea"/>
                <a:cs typeface="+mn-cs"/>
              </a:rPr>
              <a:t>(De Visscher, p. 292): forming, storming, norming, performing - motivationally supported by psychological, social, material needs and professional achievement; not characterized by historicity, there is a greater number of errors in the interpersonal perception mediated by the awarding processes, each member of the forming group having idiosyncrasies, attitudes, behaviours, shaped by personal equations and their own cultural identities;</a:t>
            </a:r>
          </a:p>
          <a:p>
            <a:pPr marL="171450" indent="-171450" algn="just">
              <a:buFontTx/>
              <a:buChar char="-"/>
            </a:pPr>
            <a:r>
              <a:rPr lang="en-GB" sz="1200" kern="1200" dirty="0">
                <a:solidFill>
                  <a:schemeClr val="tx1"/>
                </a:solidFill>
                <a:effectLst/>
                <a:latin typeface="Arial" charset="0"/>
                <a:ea typeface="+mn-ea"/>
                <a:cs typeface="+mn-cs"/>
              </a:rPr>
              <a:t>there is a well-articulated structure of related statuses and roles, in line with the organization chart and standard procedures defining work tasks through division of labour;</a:t>
            </a:r>
            <a:endParaRPr lang="ro-RO"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19</a:t>
            </a:fld>
            <a:endParaRPr lang="tr-TR"/>
          </a:p>
        </p:txBody>
      </p:sp>
    </p:spTree>
    <p:extLst>
      <p:ext uri="{BB962C8B-B14F-4D97-AF65-F5344CB8AC3E}">
        <p14:creationId xmlns:p14="http://schemas.microsoft.com/office/powerpoint/2010/main" val="32328973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just" defTabSz="914400" rtl="0" eaLnBrk="0" fontAlgn="base" latinLnBrk="0" hangingPunct="0">
              <a:lnSpc>
                <a:spcPct val="100000"/>
              </a:lnSpc>
              <a:spcBef>
                <a:spcPct val="30000"/>
              </a:spcBef>
              <a:spcAft>
                <a:spcPct val="0"/>
              </a:spcAft>
              <a:buClrTx/>
              <a:buSzTx/>
              <a:buFontTx/>
              <a:buNone/>
              <a:tabLst/>
              <a:defRPr/>
            </a:pPr>
            <a:r>
              <a:rPr lang="en-GB" sz="1200" kern="1200" dirty="0">
                <a:solidFill>
                  <a:schemeClr val="tx1"/>
                </a:solidFill>
                <a:effectLst/>
                <a:latin typeface="Arial" charset="0"/>
                <a:ea typeface="+mn-ea"/>
                <a:cs typeface="+mn-cs"/>
              </a:rPr>
              <a:t>- there is some pressure towards uniformity, unity, facilitated by a mosaic of socio-affective linkages generated by </a:t>
            </a:r>
            <a:r>
              <a:rPr lang="en-GB" sz="1200" i="1" kern="1200" dirty="0">
                <a:solidFill>
                  <a:schemeClr val="tx1"/>
                </a:solidFill>
                <a:effectLst/>
                <a:latin typeface="Arial" charset="0"/>
                <a:ea typeface="+mn-ea"/>
                <a:cs typeface="+mn-cs"/>
              </a:rPr>
              <a:t>'face to face</a:t>
            </a:r>
            <a:r>
              <a:rPr lang="en-GB" sz="1200" kern="1200" dirty="0">
                <a:solidFill>
                  <a:schemeClr val="tx1"/>
                </a:solidFill>
                <a:effectLst/>
                <a:latin typeface="Arial" charset="0"/>
                <a:ea typeface="+mn-ea"/>
                <a:cs typeface="+mn-cs"/>
              </a:rPr>
              <a:t>' relationships and the type of leadership practiced;</a:t>
            </a:r>
          </a:p>
          <a:p>
            <a:pPr marL="171450" marR="0" indent="-171450" algn="just" defTabSz="914400" rtl="0" eaLnBrk="0" fontAlgn="base" latinLnBrk="0" hangingPunct="0">
              <a:lnSpc>
                <a:spcPct val="100000"/>
              </a:lnSpc>
              <a:spcBef>
                <a:spcPct val="30000"/>
              </a:spcBef>
              <a:spcAft>
                <a:spcPct val="0"/>
              </a:spcAft>
              <a:buClrTx/>
              <a:buSzTx/>
              <a:buFontTx/>
              <a:buChar char="-"/>
              <a:tabLst/>
              <a:defRPr/>
            </a:pPr>
            <a:r>
              <a:rPr lang="en-GB" sz="1200" kern="1200" dirty="0">
                <a:solidFill>
                  <a:schemeClr val="tx1"/>
                </a:solidFill>
                <a:effectLst/>
                <a:latin typeface="Arial" charset="0"/>
                <a:ea typeface="+mn-ea"/>
                <a:cs typeface="+mn-cs"/>
              </a:rPr>
              <a:t>the existence of a certain maritime tradition that transcends the culture, the common objectives and the nature of the activities specific to the missions to be fulfilled, those of safety and efficiency;</a:t>
            </a:r>
          </a:p>
          <a:p>
            <a:pPr marL="171450" marR="0" indent="-171450" algn="just" defTabSz="914400" rtl="0" eaLnBrk="0" fontAlgn="base" latinLnBrk="0" hangingPunct="0">
              <a:lnSpc>
                <a:spcPct val="100000"/>
              </a:lnSpc>
              <a:spcBef>
                <a:spcPct val="30000"/>
              </a:spcBef>
              <a:spcAft>
                <a:spcPct val="0"/>
              </a:spcAft>
              <a:buClrTx/>
              <a:buSzTx/>
              <a:buFontTx/>
              <a:buChar char="-"/>
              <a:tabLst/>
              <a:defRPr/>
            </a:pPr>
            <a:r>
              <a:rPr lang="en-GB" sz="1200" kern="1200" dirty="0">
                <a:solidFill>
                  <a:schemeClr val="tx1"/>
                </a:solidFill>
                <a:effectLst/>
                <a:latin typeface="Arial" charset="0"/>
                <a:ea typeface="+mn-ea"/>
                <a:cs typeface="+mn-cs"/>
              </a:rPr>
              <a:t>there are multi-ethnic, multicultural, multigenerational social micro-groups that learn to develop partner relational grids, to accept the other's alterity and "</a:t>
            </a:r>
            <a:r>
              <a:rPr lang="en-GB" sz="1200" i="1" kern="1200" dirty="0">
                <a:solidFill>
                  <a:schemeClr val="tx1"/>
                </a:solidFill>
                <a:effectLst/>
                <a:latin typeface="Arial" charset="0"/>
                <a:ea typeface="+mn-ea"/>
                <a:cs typeface="+mn-cs"/>
              </a:rPr>
              <a:t>dialogue</a:t>
            </a:r>
            <a:r>
              <a:rPr lang="en-GB" sz="1200" kern="1200" dirty="0">
                <a:solidFill>
                  <a:schemeClr val="tx1"/>
                </a:solidFill>
                <a:effectLst/>
                <a:latin typeface="Arial" charset="0"/>
                <a:ea typeface="+mn-ea"/>
                <a:cs typeface="+mn-cs"/>
              </a:rPr>
              <a:t>" with difference, respecting the norms, values, traditions, dominant patterns of the other’s culture without axiological or evaluative connotation;</a:t>
            </a:r>
            <a:endParaRPr lang="ro-RO"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20</a:t>
            </a:fld>
            <a:endParaRPr lang="tr-TR"/>
          </a:p>
        </p:txBody>
      </p:sp>
    </p:spTree>
    <p:extLst>
      <p:ext uri="{BB962C8B-B14F-4D97-AF65-F5344CB8AC3E}">
        <p14:creationId xmlns:p14="http://schemas.microsoft.com/office/powerpoint/2010/main" val="2360628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GB" dirty="0"/>
              <a:t>The training and development stages of the naval crew as a social </a:t>
            </a:r>
            <a:r>
              <a:rPr lang="en-GB" dirty="0" err="1"/>
              <a:t>microgroup</a:t>
            </a:r>
            <a:r>
              <a:rPr lang="en-GB" dirty="0"/>
              <a:t> may be described by </a:t>
            </a:r>
            <a:r>
              <a:rPr lang="en-GB" i="1" dirty="0"/>
              <a:t>Tuckman's model</a:t>
            </a:r>
            <a:r>
              <a:rPr lang="en-GB" dirty="0"/>
              <a:t> (De Visscher, p.292.): forming, storming, norming, performing.</a:t>
            </a:r>
          </a:p>
          <a:p>
            <a:pPr algn="just"/>
            <a:r>
              <a:rPr lang="en-GB" dirty="0"/>
              <a:t>1. a stage of formation (forming) manifested on the level of relationships, through dependence and critical attitudes and, in the task plane, through orientation activities;</a:t>
            </a:r>
          </a:p>
          <a:p>
            <a:pPr algn="just"/>
            <a:r>
              <a:rPr lang="en-GB" dirty="0"/>
              <a:t>2. a tumultuous stage (storming) which takes the form of interpersonal conflicts and emotional reactions to the demands of task;</a:t>
            </a:r>
          </a:p>
          <a:p>
            <a:pPr algn="just"/>
            <a:r>
              <a:rPr lang="en-GB" dirty="0"/>
              <a:t>3. a norming stage</a:t>
            </a:r>
            <a:r>
              <a:rPr kumimoji="0" lang="en-GB" sz="1200" b="0" i="0" u="none" strike="noStrike" kern="1200" cap="none" spc="0" normalizeH="0" baseline="0" noProof="0" dirty="0">
                <a:ln>
                  <a:noFill/>
                </a:ln>
                <a:solidFill>
                  <a:srgbClr val="000000"/>
                </a:solidFill>
                <a:effectLst/>
                <a:uLnTx/>
                <a:uFillTx/>
                <a:latin typeface="Arial" charset="0"/>
                <a:ea typeface="+mn-ea"/>
                <a:cs typeface="+mn-cs"/>
              </a:rPr>
              <a:t>(norming)</a:t>
            </a:r>
            <a:r>
              <a:rPr lang="en-GB" dirty="0"/>
              <a:t> manifested through the interpersonal cohesion of the group and a free exchange of views on the task;</a:t>
            </a:r>
          </a:p>
          <a:p>
            <a:pPr algn="just"/>
            <a:r>
              <a:rPr lang="en-GB" dirty="0"/>
              <a:t>4. an acting stage (performing) considered as a stage of maturity. It involves the recognition of functional roles on the interpersonal level and it is characterized by the emergence of solutions in the task plane.</a:t>
            </a:r>
            <a:endParaRPr lang="ro-RO"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21</a:t>
            </a:fld>
            <a:endParaRPr lang="tr-TR"/>
          </a:p>
        </p:txBody>
      </p:sp>
    </p:spTree>
    <p:extLst>
      <p:ext uri="{BB962C8B-B14F-4D97-AF65-F5344CB8AC3E}">
        <p14:creationId xmlns:p14="http://schemas.microsoft.com/office/powerpoint/2010/main" val="194913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4</a:t>
            </a:fld>
            <a:endParaRPr lang="tr-TR"/>
          </a:p>
        </p:txBody>
      </p:sp>
    </p:spTree>
    <p:extLst>
      <p:ext uri="{BB962C8B-B14F-4D97-AF65-F5344CB8AC3E}">
        <p14:creationId xmlns:p14="http://schemas.microsoft.com/office/powerpoint/2010/main" val="29050695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Regardless of the membership to a formal work structure, a temporary task group or a virtual team, we need to know that the group is going through different stages of its life cycle. Moreover, depending on the development stage of the group has reached, the leader and members may face different attempts.</a:t>
            </a:r>
            <a:br>
              <a:rPr lang="en-GB" sz="1200" b="0" i="0" kern="1200" dirty="0">
                <a:solidFill>
                  <a:schemeClr val="tx1"/>
                </a:solidFill>
                <a:effectLst/>
                <a:latin typeface="Arial" charset="0"/>
                <a:ea typeface="+mn-ea"/>
                <a:cs typeface="+mn-cs"/>
              </a:rPr>
            </a:br>
            <a:r>
              <a:rPr lang="en-GB" sz="1200" b="1" i="0" kern="1200" dirty="0">
                <a:solidFill>
                  <a:schemeClr val="tx1"/>
                </a:solidFill>
                <a:effectLst/>
                <a:latin typeface="Arial" charset="0"/>
                <a:ea typeface="+mn-ea"/>
                <a:cs typeface="+mn-cs"/>
              </a:rPr>
              <a:t>1. Forming</a:t>
            </a:r>
            <a:br>
              <a:rPr lang="en-GB" sz="1200" b="0" i="0" kern="1200" dirty="0">
                <a:solidFill>
                  <a:schemeClr val="tx1"/>
                </a:solidFill>
                <a:effectLst/>
                <a:latin typeface="Arial" charset="0"/>
                <a:ea typeface="+mn-ea"/>
                <a:cs typeface="+mn-cs"/>
              </a:rPr>
            </a:br>
            <a:r>
              <a:rPr lang="en-GB" sz="1200" b="0" i="0" kern="1200" dirty="0">
                <a:solidFill>
                  <a:schemeClr val="tx1"/>
                </a:solidFill>
                <a:effectLst/>
                <a:latin typeface="Arial" charset="0"/>
                <a:ea typeface="+mn-ea"/>
                <a:cs typeface="+mn-cs"/>
              </a:rPr>
              <a:t>At this stage of forming, the main concern is the initial entry of group members. At this stage, individuals ask themselves a series of questions as they begin to identify with other members of the group and with the group. Their concerns may include "What can the group give me?", "What could my contribution be or what will I be asked?", "Can my needs be fulfilled while making a contribution to the group?" Members are interested in knowing each other and discovering what is considered acceptable behaviour. At the same time, they seek to determine the real tasks of the group and define objectives and norms.</a:t>
            </a:r>
            <a:br>
              <a:rPr lang="en-GB" sz="1200" b="0" i="0" kern="1200" dirty="0">
                <a:solidFill>
                  <a:schemeClr val="tx1"/>
                </a:solidFill>
                <a:effectLst/>
                <a:latin typeface="Arial" charset="0"/>
                <a:ea typeface="+mn-ea"/>
                <a:cs typeface="+mn-cs"/>
              </a:rPr>
            </a:br>
            <a:r>
              <a:rPr lang="en-GB" sz="1200" b="0" i="0" kern="1200" dirty="0">
                <a:solidFill>
                  <a:schemeClr val="tx1"/>
                </a:solidFill>
                <a:effectLst/>
                <a:latin typeface="Arial" charset="0"/>
                <a:ea typeface="+mn-ea"/>
                <a:cs typeface="+mn-cs"/>
              </a:rPr>
              <a:t>Group members:</a:t>
            </a:r>
            <a:br>
              <a:rPr lang="en-GB" sz="1200" b="0" i="0" kern="1200" dirty="0">
                <a:solidFill>
                  <a:schemeClr val="tx1"/>
                </a:solidFill>
                <a:effectLst/>
                <a:latin typeface="Arial" charset="0"/>
                <a:ea typeface="+mn-ea"/>
                <a:cs typeface="+mn-cs"/>
              </a:rPr>
            </a:br>
            <a:r>
              <a:rPr lang="en-GB" sz="1200" b="0" i="0" kern="1200" dirty="0">
                <a:solidFill>
                  <a:schemeClr val="tx1"/>
                </a:solidFill>
                <a:effectLst/>
                <a:latin typeface="Arial" charset="0"/>
                <a:ea typeface="+mn-ea"/>
                <a:cs typeface="+mn-cs"/>
              </a:rPr>
              <a:t>- are slightly to moderately motivated;</a:t>
            </a:r>
            <a:br>
              <a:rPr lang="en-GB" sz="1200" b="0" i="0" kern="1200" dirty="0">
                <a:solidFill>
                  <a:schemeClr val="tx1"/>
                </a:solidFill>
                <a:effectLst/>
                <a:latin typeface="Arial" charset="0"/>
                <a:ea typeface="+mn-ea"/>
                <a:cs typeface="+mn-cs"/>
              </a:rPr>
            </a:br>
            <a:r>
              <a:rPr lang="en-GB" sz="1200" b="0" i="0" kern="1200" dirty="0">
                <a:solidFill>
                  <a:schemeClr val="tx1"/>
                </a:solidFill>
                <a:effectLst/>
                <a:latin typeface="Arial" charset="0"/>
                <a:ea typeface="+mn-ea"/>
                <a:cs typeface="+mn-cs"/>
              </a:rPr>
              <a:t>- have generally positive expectations about the results they will get;</a:t>
            </a:r>
            <a:br>
              <a:rPr lang="en-GB" sz="1200" b="0" i="0" kern="1200" dirty="0">
                <a:solidFill>
                  <a:schemeClr val="tx1"/>
                </a:solidFill>
                <a:effectLst/>
                <a:latin typeface="Arial" charset="0"/>
                <a:ea typeface="+mn-ea"/>
                <a:cs typeface="+mn-cs"/>
              </a:rPr>
            </a:br>
            <a:r>
              <a:rPr lang="en-GB" sz="1200" b="0" i="0" kern="1200" dirty="0">
                <a:solidFill>
                  <a:schemeClr val="tx1"/>
                </a:solidFill>
                <a:effectLst/>
                <a:latin typeface="Arial" charset="0"/>
                <a:ea typeface="+mn-ea"/>
                <a:cs typeface="+mn-cs"/>
              </a:rPr>
              <a:t>- show some anxiety and concern about the cause they are there for, what they will get, what the goals stated in front of  the group mean for them, what will they  do, what the leader will do, what they are competent for;</a:t>
            </a:r>
            <a:br>
              <a:rPr lang="en-GB" sz="1200" b="0" i="0" kern="1200" dirty="0">
                <a:solidFill>
                  <a:schemeClr val="tx1"/>
                </a:solidFill>
                <a:effectLst/>
                <a:latin typeface="Arial" charset="0"/>
                <a:ea typeface="+mn-ea"/>
                <a:cs typeface="+mn-cs"/>
              </a:rPr>
            </a:br>
            <a:r>
              <a:rPr lang="en-GB" sz="1200" b="0" i="0" kern="1200" dirty="0">
                <a:solidFill>
                  <a:schemeClr val="tx1"/>
                </a:solidFill>
                <a:effectLst/>
                <a:latin typeface="Arial" charset="0"/>
                <a:ea typeface="+mn-ea"/>
                <a:cs typeface="+mn-cs"/>
              </a:rPr>
              <a:t>- are dependent on authority;</a:t>
            </a:r>
            <a:br>
              <a:rPr lang="en-GB" sz="1200" b="0" i="0" kern="1200" dirty="0">
                <a:solidFill>
                  <a:schemeClr val="tx1"/>
                </a:solidFill>
                <a:effectLst/>
                <a:latin typeface="Arial" charset="0"/>
                <a:ea typeface="+mn-ea"/>
                <a:cs typeface="+mn-cs"/>
              </a:rPr>
            </a:br>
            <a:r>
              <a:rPr lang="en-GB" sz="1200" b="0" i="0" kern="1200" dirty="0">
                <a:solidFill>
                  <a:schemeClr val="tx1"/>
                </a:solidFill>
                <a:effectLst/>
                <a:latin typeface="Arial" charset="0"/>
                <a:ea typeface="+mn-ea"/>
                <a:cs typeface="+mn-cs"/>
              </a:rPr>
              <a:t>The activity of the group is characterized by:</a:t>
            </a:r>
            <a:br>
              <a:rPr lang="en-GB" sz="1200" b="0" i="0" kern="1200" dirty="0">
                <a:solidFill>
                  <a:schemeClr val="tx1"/>
                </a:solidFill>
                <a:effectLst/>
                <a:latin typeface="Arial" charset="0"/>
                <a:ea typeface="+mn-ea"/>
                <a:cs typeface="+mn-cs"/>
              </a:rPr>
            </a:br>
            <a:r>
              <a:rPr lang="en-GB" sz="1200" b="0" i="0" kern="1200" dirty="0">
                <a:solidFill>
                  <a:schemeClr val="tx1"/>
                </a:solidFill>
                <a:effectLst/>
                <a:latin typeface="Arial" charset="0"/>
                <a:ea typeface="+mn-ea"/>
                <a:cs typeface="+mn-cs"/>
              </a:rPr>
              <a:t>- low to moderate of task fulfilling;</a:t>
            </a:r>
            <a:br>
              <a:rPr lang="en-GB" sz="1200" b="0" i="0" kern="1200" dirty="0">
                <a:solidFill>
                  <a:schemeClr val="tx1"/>
                </a:solidFill>
                <a:effectLst/>
                <a:latin typeface="Arial" charset="0"/>
                <a:ea typeface="+mn-ea"/>
                <a:cs typeface="+mn-cs"/>
              </a:rPr>
            </a:br>
            <a:r>
              <a:rPr lang="en-GB" sz="1200" b="0" i="0" kern="1200" dirty="0">
                <a:solidFill>
                  <a:schemeClr val="tx1"/>
                </a:solidFill>
                <a:effectLst/>
                <a:latin typeface="Arial" charset="0"/>
                <a:ea typeface="+mn-ea"/>
                <a:cs typeface="+mn-cs"/>
              </a:rPr>
              <a:t>- energy is focused on defining the goals, on how to approach them and on the necessary skills/competences;</a:t>
            </a:r>
            <a:br>
              <a:rPr lang="en-GB" sz="1200" b="0" i="0" kern="1200" dirty="0">
                <a:solidFill>
                  <a:schemeClr val="tx1"/>
                </a:solidFill>
                <a:effectLst/>
                <a:latin typeface="Arial" charset="0"/>
                <a:ea typeface="+mn-ea"/>
                <a:cs typeface="+mn-cs"/>
              </a:rPr>
            </a:br>
            <a:r>
              <a:rPr lang="en-GB" sz="1200" b="0" i="0" kern="1200" dirty="0">
                <a:solidFill>
                  <a:schemeClr val="tx1"/>
                </a:solidFill>
                <a:effectLst/>
                <a:latin typeface="Arial" charset="0"/>
                <a:ea typeface="+mn-ea"/>
                <a:cs typeface="+mn-cs"/>
              </a:rPr>
              <a:t>With simple and easy to define tasks, the stage of forming will be short and distinct, requiring about 5-10% of the total time. In teams with complex goals and tasks, this stage may range up to 30-60% of the time involved.</a:t>
            </a:r>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22</a:t>
            </a:fld>
            <a:endParaRPr lang="tr-TR"/>
          </a:p>
        </p:txBody>
      </p:sp>
    </p:spTree>
    <p:extLst>
      <p:ext uri="{BB962C8B-B14F-4D97-AF65-F5344CB8AC3E}">
        <p14:creationId xmlns:p14="http://schemas.microsoft.com/office/powerpoint/2010/main" val="9570852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1" i="0" kern="1200" dirty="0">
                <a:solidFill>
                  <a:schemeClr val="tx1"/>
                </a:solidFill>
                <a:effectLst/>
                <a:latin typeface="Arial" charset="0"/>
                <a:ea typeface="+mn-ea"/>
                <a:cs typeface="+mn-cs"/>
              </a:rPr>
              <a:t>2. Storming</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The storming stage is an emotionally charged and tension-filled period for group members. During this stage hostilities and some struggles may occur, and the group experiences many changes. Coalitions can form as individuals struggle to impose their preferences on their group or to achieve the desired position. Outside requirements, including premature expectations for performance, can create less comfortable pressures. In this process, the expectations of members tend to be clarified and attention is directed to the obstacles that may stand in the way of meeting the group's objectives. Individuals begin to understand their personal styles of work and strive to find ways to achieve the group's goals and meet personal needs at the same time. The conflict at this stage must be managed in such a way that the energy, the engaging and reluctant attitudes are guided in the sense of going forward to achieve the goals.</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Group members:</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feel a certain discrepancy between the initial hopes and expectations and the real situation;</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become dissatisfied with dependence on authority;</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often have feelings of frustration or anger in connection with the group's goals and aspirations;</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may have negative reactions to the manager or other members of the group;</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often have feelings of incompetence or confusion;</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Group activity:</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can be interrupted by negative feelings;</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reflects a slight progress in achieving the task and in developing skills/competencies.</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Some groups may be blocked at this stage, continuing to be both demoralized and relatively unproductive. It may happen that some members leave the group.</a:t>
            </a:r>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23</a:t>
            </a:fld>
            <a:endParaRPr lang="tr-TR"/>
          </a:p>
        </p:txBody>
      </p:sp>
    </p:spTree>
    <p:extLst>
      <p:ext uri="{BB962C8B-B14F-4D97-AF65-F5344CB8AC3E}">
        <p14:creationId xmlns:p14="http://schemas.microsoft.com/office/powerpoint/2010/main" val="30878952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1" i="0" kern="1200" dirty="0">
                <a:solidFill>
                  <a:schemeClr val="tx1"/>
                </a:solidFill>
                <a:effectLst/>
                <a:latin typeface="Arial" charset="0"/>
                <a:ea typeface="+mn-ea"/>
                <a:cs typeface="+mn-cs"/>
              </a:rPr>
              <a:t>3. Norm</a:t>
            </a:r>
            <a:r>
              <a:rPr lang="ro-RO" sz="1200" b="1" i="0" kern="1200" dirty="0" err="1">
                <a:solidFill>
                  <a:schemeClr val="tx1"/>
                </a:solidFill>
                <a:effectLst/>
                <a:latin typeface="Arial" charset="0"/>
                <a:ea typeface="+mn-ea"/>
                <a:cs typeface="+mn-cs"/>
              </a:rPr>
              <a:t>ing</a:t>
            </a:r>
            <a:endParaRPr lang="en-GB" sz="1200" b="1" i="0" kern="1200" dirty="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The normalization stage, sometimes called </a:t>
            </a:r>
            <a:r>
              <a:rPr lang="en-GB" sz="1200" b="0" i="1" kern="1200" dirty="0">
                <a:solidFill>
                  <a:schemeClr val="tx1"/>
                </a:solidFill>
                <a:effectLst/>
                <a:latin typeface="Arial" charset="0"/>
                <a:ea typeface="+mn-ea"/>
                <a:cs typeface="+mn-cs"/>
              </a:rPr>
              <a:t>initial integration</a:t>
            </a:r>
            <a:r>
              <a:rPr lang="en-GB" sz="1200" b="0" i="0" kern="1200" dirty="0">
                <a:solidFill>
                  <a:schemeClr val="tx1"/>
                </a:solidFill>
                <a:effectLst/>
                <a:latin typeface="Arial" charset="0"/>
                <a:ea typeface="+mn-ea"/>
                <a:cs typeface="+mn-cs"/>
              </a:rPr>
              <a:t>, is the point where the group really begins to be together as a coordinated unit. It is the stage of forming and increasing the cohesion of the group, the spirit of communion. Clear connection rules are established and positive feelings of responsibility, cooperative behaviours are reinforced. The disorder of the previous stage has removed that precarious balance of forces. With a new sense of harmony, the members of the group will try to maintain the positive balance. Keeping the group together can sometimes become more important than working successfully on the group's tasks. Minority views, deviations from group direction and criticism can be discouraged as group members experience proximity. Some members will mistakenly perceive this stage as one of full maturity. In fact, this is just the beginning for the next higher level</a:t>
            </a:r>
            <a:r>
              <a:rPr lang="ro-RO" sz="1200" b="0" i="0" kern="1200" dirty="0">
                <a:solidFill>
                  <a:schemeClr val="tx1"/>
                </a:solidFill>
                <a:effectLst/>
                <a:latin typeface="Arial" charset="0"/>
                <a:ea typeface="+mn-ea"/>
                <a:cs typeface="+mn-cs"/>
              </a:rPr>
              <a:t> of </a:t>
            </a:r>
            <a:r>
              <a:rPr lang="en-GB" sz="1200" b="0" i="0" kern="1200" dirty="0">
                <a:solidFill>
                  <a:schemeClr val="tx1"/>
                </a:solidFill>
                <a:effectLst/>
                <a:latin typeface="Arial" charset="0"/>
                <a:ea typeface="+mn-ea"/>
                <a:cs typeface="+mn-cs"/>
              </a:rPr>
              <a:t>group development.</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Group members:</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are less dissatisfied as the modes of cooperation become clearer;</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cancel the differences between the initial expectation and the reality related to the goals, tasks and personal and group skills;</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lessen the animosity towards other members or the manager;</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develop feelings of mutual respect, harmony, trust, etc., which increase the cohesion of the group;</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feel pleasure in accomplishing the task, a pleasure that starts to dominate the previous negative feelings;</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a:t>
            </a:r>
            <a:r>
              <a:rPr lang="ro-RO" sz="1200" b="0" i="0" kern="1200" dirty="0">
                <a:solidFill>
                  <a:schemeClr val="tx1"/>
                </a:solidFill>
                <a:effectLst/>
                <a:latin typeface="Arial" charset="0"/>
                <a:ea typeface="+mn-ea"/>
                <a:cs typeface="+mn-cs"/>
              </a:rPr>
              <a:t>it </a:t>
            </a:r>
            <a:r>
              <a:rPr lang="en-GB" sz="1200" b="0" i="0" kern="1200" dirty="0">
                <a:solidFill>
                  <a:schemeClr val="tx1"/>
                </a:solidFill>
                <a:effectLst/>
                <a:latin typeface="Arial" charset="0"/>
                <a:ea typeface="+mn-ea"/>
                <a:cs typeface="+mn-cs"/>
              </a:rPr>
              <a:t>begins to feel self-esteem about the membership of the group and the realization of the task.</a:t>
            </a:r>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24</a:t>
            </a:fld>
            <a:endParaRPr lang="tr-TR"/>
          </a:p>
        </p:txBody>
      </p:sp>
    </p:spTree>
    <p:extLst>
      <p:ext uri="{BB962C8B-B14F-4D97-AF65-F5344CB8AC3E}">
        <p14:creationId xmlns:p14="http://schemas.microsoft.com/office/powerpoint/2010/main" val="2673502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1" i="0" kern="1200" dirty="0">
                <a:solidFill>
                  <a:schemeClr val="tx1"/>
                </a:solidFill>
                <a:effectLst/>
                <a:latin typeface="Arial" charset="0"/>
                <a:ea typeface="+mn-ea"/>
                <a:cs typeface="+mn-cs"/>
              </a:rPr>
              <a:t>3. No</a:t>
            </a:r>
            <a:r>
              <a:rPr lang="ro-RO" sz="1200" b="1" i="0" kern="1200" dirty="0" err="1">
                <a:solidFill>
                  <a:schemeClr val="tx1"/>
                </a:solidFill>
                <a:effectLst/>
                <a:latin typeface="Arial" charset="0"/>
                <a:ea typeface="+mn-ea"/>
                <a:cs typeface="+mn-cs"/>
              </a:rPr>
              <a:t>rming</a:t>
            </a:r>
            <a:endParaRPr lang="en-GB" sz="1200" b="1" i="0" kern="1200" dirty="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Group activity:</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it is slightly enhanced as skills, competences and understanding develop;</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is stimulated by the positive feelings of members</a:t>
            </a:r>
            <a:r>
              <a:rPr lang="ro-RO" sz="1200" b="0" i="0" kern="1200" dirty="0">
                <a:solidFill>
                  <a:schemeClr val="tx1"/>
                </a:solidFill>
                <a:effectLst/>
                <a:latin typeface="Arial" charset="0"/>
                <a:ea typeface="+mn-ea"/>
                <a:cs typeface="+mn-cs"/>
              </a:rPr>
              <a:t>.</a:t>
            </a:r>
            <a:endParaRPr lang="en-GB" sz="1200" b="0" i="0" kern="1200" dirty="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This stage may be very short (almost non-existent) or very long.</a:t>
            </a:r>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25</a:t>
            </a:fld>
            <a:endParaRPr lang="tr-TR"/>
          </a:p>
        </p:txBody>
      </p:sp>
    </p:spTree>
    <p:extLst>
      <p:ext uri="{BB962C8B-B14F-4D97-AF65-F5344CB8AC3E}">
        <p14:creationId xmlns:p14="http://schemas.microsoft.com/office/powerpoint/2010/main" val="41910625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1" i="0" kern="1200" dirty="0">
                <a:solidFill>
                  <a:schemeClr val="tx1"/>
                </a:solidFill>
                <a:effectLst/>
                <a:latin typeface="Arial" charset="0"/>
                <a:ea typeface="+mn-ea"/>
                <a:cs typeface="+mn-cs"/>
              </a:rPr>
              <a:t>4. P</a:t>
            </a:r>
            <a:r>
              <a:rPr lang="ro-RO" sz="1200" b="1" i="0" kern="1200" dirty="0" err="1">
                <a:solidFill>
                  <a:schemeClr val="tx1"/>
                </a:solidFill>
                <a:effectLst/>
                <a:latin typeface="Arial" charset="0"/>
                <a:ea typeface="+mn-ea"/>
                <a:cs typeface="+mn-cs"/>
              </a:rPr>
              <a:t>erforming</a:t>
            </a:r>
            <a:r>
              <a:rPr lang="en-GB" sz="1200" b="1" i="0" kern="1200" dirty="0">
                <a:solidFill>
                  <a:schemeClr val="tx1"/>
                </a:solidFill>
                <a:effectLst/>
                <a:latin typeface="Arial" charset="0"/>
                <a:ea typeface="+mn-ea"/>
                <a:cs typeface="+mn-cs"/>
              </a:rPr>
              <a:t> (realization, performance)</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The achievement stage, also called </a:t>
            </a:r>
            <a:r>
              <a:rPr lang="en-GB" sz="1200" b="0" i="1" kern="1200" dirty="0">
                <a:solidFill>
                  <a:schemeClr val="tx1"/>
                </a:solidFill>
                <a:effectLst/>
                <a:latin typeface="Arial" charset="0"/>
                <a:ea typeface="+mn-ea"/>
                <a:cs typeface="+mn-cs"/>
              </a:rPr>
              <a:t>total integration</a:t>
            </a:r>
            <a:r>
              <a:rPr lang="en-GB" sz="1200" b="0" i="0" kern="1200" dirty="0">
                <a:solidFill>
                  <a:schemeClr val="tx1"/>
                </a:solidFill>
                <a:effectLst/>
                <a:latin typeface="Arial" charset="0"/>
                <a:ea typeface="+mn-ea"/>
                <a:cs typeface="+mn-cs"/>
              </a:rPr>
              <a:t>, marks the emergence of a mature, organized and well-functioning group. The group is able to perform complex work tasks and solve internal disagreements in creative ways. The structure of the group is stable and the members are motivated by the objectives of the group. The main challenges are the improvement of the relationship and the performance of the group. Group members must be able to adapt successfully as opportunities and requirements change over time.</a:t>
            </a:r>
            <a:r>
              <a:rPr lang="ro-RO" sz="1200" b="0" i="0" kern="1200" dirty="0">
                <a:solidFill>
                  <a:schemeClr val="tx1"/>
                </a:solidFill>
                <a:effectLst/>
                <a:latin typeface="Arial" charset="0"/>
                <a:ea typeface="+mn-ea"/>
                <a:cs typeface="+mn-cs"/>
              </a:rPr>
              <a:t> </a:t>
            </a:r>
            <a:r>
              <a:rPr lang="en-GB" sz="1200" b="0" i="0" kern="1200" dirty="0">
                <a:solidFill>
                  <a:schemeClr val="tx1"/>
                </a:solidFill>
                <a:effectLst/>
                <a:latin typeface="Arial" charset="0"/>
                <a:ea typeface="+mn-ea"/>
                <a:cs typeface="+mn-cs"/>
              </a:rPr>
              <a:t>A group that has reached this level of development will meet maturity criteria</a:t>
            </a:r>
            <a:r>
              <a:rPr lang="ro-RO" sz="1200" b="0" i="0" kern="1200" dirty="0">
                <a:solidFill>
                  <a:schemeClr val="tx1"/>
                </a:solidFill>
                <a:effectLst/>
                <a:latin typeface="Arial" charset="0"/>
                <a:ea typeface="+mn-ea"/>
                <a:cs typeface="+mn-cs"/>
              </a:rPr>
              <a:t>.</a:t>
            </a:r>
            <a:endParaRPr lang="en-GB" sz="1200" b="0" i="0" kern="1200" dirty="0">
              <a:solidFill>
                <a:schemeClr val="tx1"/>
              </a:solidFill>
              <a:effectLst/>
              <a:latin typeface="Arial" charset="0"/>
              <a:ea typeface="+mn-ea"/>
              <a:cs typeface="+mn-cs"/>
            </a:endParaRPr>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26</a:t>
            </a:fld>
            <a:endParaRPr lang="tr-TR"/>
          </a:p>
        </p:txBody>
      </p:sp>
    </p:spTree>
    <p:extLst>
      <p:ext uri="{BB962C8B-B14F-4D97-AF65-F5344CB8AC3E}">
        <p14:creationId xmlns:p14="http://schemas.microsoft.com/office/powerpoint/2010/main" val="27118993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1" i="0" kern="1200" dirty="0">
                <a:solidFill>
                  <a:schemeClr val="tx1"/>
                </a:solidFill>
                <a:effectLst/>
                <a:latin typeface="Arial" charset="0"/>
                <a:ea typeface="+mn-ea"/>
                <a:cs typeface="+mn-cs"/>
              </a:rPr>
              <a:t>4. P</a:t>
            </a:r>
            <a:r>
              <a:rPr lang="ro-RO" sz="1200" b="1" i="0" kern="1200" dirty="0" err="1">
                <a:solidFill>
                  <a:schemeClr val="tx1"/>
                </a:solidFill>
                <a:effectLst/>
                <a:latin typeface="Arial" charset="0"/>
                <a:ea typeface="+mn-ea"/>
                <a:cs typeface="+mn-cs"/>
              </a:rPr>
              <a:t>erforming</a:t>
            </a:r>
            <a:r>
              <a:rPr lang="en-GB" sz="1200" b="1" i="0" kern="1200" dirty="0">
                <a:solidFill>
                  <a:schemeClr val="tx1"/>
                </a:solidFill>
                <a:effectLst/>
                <a:latin typeface="Arial" charset="0"/>
                <a:ea typeface="+mn-ea"/>
                <a:cs typeface="+mn-cs"/>
              </a:rPr>
              <a:t> (realization, performance)</a:t>
            </a:r>
            <a:endParaRPr lang="ro-RO" sz="1200" b="1" i="0" kern="1200" dirty="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Group members:</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have positive feelings of satisfaction for group membership;</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work well together and accept the nature of their relationship;</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feel autonomous: do not feel dependent on the designated leader;</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recognize, support and come</a:t>
            </a:r>
            <a:r>
              <a:rPr lang="ro-RO" sz="1200" b="0" i="0" kern="1200" dirty="0">
                <a:solidFill>
                  <a:schemeClr val="tx1"/>
                </a:solidFill>
                <a:effectLst/>
                <a:latin typeface="Arial" charset="0"/>
                <a:ea typeface="+mn-ea"/>
                <a:cs typeface="+mn-cs"/>
              </a:rPr>
              <a:t> </a:t>
            </a:r>
            <a:r>
              <a:rPr lang="ro-RO" sz="1200" b="0" i="0" kern="1200" dirty="0" err="1">
                <a:solidFill>
                  <a:schemeClr val="tx1"/>
                </a:solidFill>
                <a:effectLst/>
                <a:latin typeface="Arial" charset="0"/>
                <a:ea typeface="+mn-ea"/>
                <a:cs typeface="+mn-cs"/>
              </a:rPr>
              <a:t>forward</a:t>
            </a:r>
            <a:r>
              <a:rPr lang="en-GB" sz="1200" b="0" i="0" kern="1200" dirty="0">
                <a:solidFill>
                  <a:schemeClr val="tx1"/>
                </a:solidFill>
                <a:effectLst/>
                <a:latin typeface="Arial" charset="0"/>
                <a:ea typeface="+mn-ea"/>
                <a:cs typeface="+mn-cs"/>
              </a:rPr>
              <a:t> to the skills and achievements of others;</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focuses their energy rather on the realization </a:t>
            </a:r>
            <a:r>
              <a:rPr lang="en-GB" sz="1200" b="0" i="0" kern="1200" noProof="0" dirty="0">
                <a:solidFill>
                  <a:schemeClr val="tx1"/>
                </a:solidFill>
                <a:effectLst/>
                <a:latin typeface="Arial" charset="0"/>
                <a:ea typeface="+mn-ea"/>
                <a:cs typeface="+mn-cs"/>
              </a:rPr>
              <a:t>of t</a:t>
            </a:r>
            <a:r>
              <a:rPr lang="en-GB" sz="1200" b="0" i="0" kern="1200" dirty="0">
                <a:solidFill>
                  <a:schemeClr val="tx1"/>
                </a:solidFill>
                <a:effectLst/>
                <a:latin typeface="Arial" charset="0"/>
                <a:ea typeface="+mn-ea"/>
                <a:cs typeface="+mn-cs"/>
              </a:rPr>
              <a:t>he task than on dissatisfaction and resistance;</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relate to each other or to the group in terms of complementary tasks and interpersonal support.</a:t>
            </a:r>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27</a:t>
            </a:fld>
            <a:endParaRPr lang="tr-TR"/>
          </a:p>
        </p:txBody>
      </p:sp>
    </p:spTree>
    <p:extLst>
      <p:ext uri="{BB962C8B-B14F-4D97-AF65-F5344CB8AC3E}">
        <p14:creationId xmlns:p14="http://schemas.microsoft.com/office/powerpoint/2010/main" val="24421284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1" i="0" kern="1200" dirty="0">
                <a:solidFill>
                  <a:schemeClr val="tx1"/>
                </a:solidFill>
                <a:effectLst/>
                <a:latin typeface="Arial" charset="0"/>
                <a:ea typeface="+mn-ea"/>
                <a:cs typeface="+mn-cs"/>
              </a:rPr>
              <a:t>4. P</a:t>
            </a:r>
            <a:r>
              <a:rPr lang="ro-RO" sz="1200" b="1" i="0" kern="1200" dirty="0" err="1">
                <a:solidFill>
                  <a:schemeClr val="tx1"/>
                </a:solidFill>
                <a:effectLst/>
                <a:latin typeface="Arial" charset="0"/>
                <a:ea typeface="+mn-ea"/>
                <a:cs typeface="+mn-cs"/>
              </a:rPr>
              <a:t>erforming</a:t>
            </a:r>
            <a:r>
              <a:rPr lang="en-GB" sz="1200" b="1" i="0" kern="1200" dirty="0">
                <a:solidFill>
                  <a:schemeClr val="tx1"/>
                </a:solidFill>
                <a:effectLst/>
                <a:latin typeface="Arial" charset="0"/>
                <a:ea typeface="+mn-ea"/>
                <a:cs typeface="+mn-cs"/>
              </a:rPr>
              <a:t> (realization, performance)</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Group activity:</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is stimulated by the reward of a well-done job and group cohesion;</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it is easier, more efficient and more rewarding with a continuous development of abilities, knowledge and trust.</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This stage continues, with moderate fluctuations in the feelings of satisfaction, to the final stage or until the end of the group's activity.</a:t>
            </a:r>
          </a:p>
          <a:p>
            <a:pPr marL="0" marR="0" lvl="0" indent="0" algn="just" defTabSz="914400" rtl="0" eaLnBrk="0" fontAlgn="base" latinLnBrk="0" hangingPunct="0">
              <a:lnSpc>
                <a:spcPct val="100000"/>
              </a:lnSpc>
              <a:spcBef>
                <a:spcPct val="30000"/>
              </a:spcBef>
              <a:spcAft>
                <a:spcPct val="0"/>
              </a:spcAft>
              <a:buClrTx/>
              <a:buSzTx/>
              <a:buFontTx/>
              <a:buNone/>
              <a:tabLst/>
              <a:defRPr/>
            </a:pPr>
            <a:endParaRPr lang="en-GB" sz="1200" b="1" i="0" kern="1200" dirty="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1" i="0" kern="1200" dirty="0">
                <a:solidFill>
                  <a:schemeClr val="tx1"/>
                </a:solidFill>
                <a:effectLst/>
                <a:latin typeface="Arial" charset="0"/>
                <a:ea typeface="+mn-ea"/>
                <a:cs typeface="+mn-cs"/>
              </a:rPr>
              <a:t>Ten criteria to measure the maturity of a group</a:t>
            </a:r>
            <a:endParaRPr lang="ro-RO" sz="1200" b="1" i="0" kern="1200" dirty="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                                                                    Immature Group                    Mature Group</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1. Feed-back mechanism		weak 		excellent</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2. Methods of making decisions	dysfunctional 		functional</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3. Group loyalty/cohesion		low 		high</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4. Operating procedures		rigid 		flexible</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5. Use of members resource 		weak 		excellent</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6. Communication		unclear 		clear</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7. Goals			unaccepted 		accepted</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8. Authority relationship		independent		interdependent</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9. Leadership participation		low 		high</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10. Acceptance of minority views 	low 		high</a:t>
            </a:r>
          </a:p>
          <a:p>
            <a:pPr marL="0" marR="0" lvl="0" indent="0" algn="just" defTabSz="914400" rtl="0" eaLnBrk="0" fontAlgn="base" latinLnBrk="0" hangingPunct="0">
              <a:lnSpc>
                <a:spcPct val="100000"/>
              </a:lnSpc>
              <a:spcBef>
                <a:spcPct val="30000"/>
              </a:spcBef>
              <a:spcAft>
                <a:spcPct val="0"/>
              </a:spcAft>
              <a:buClrTx/>
              <a:buSzTx/>
              <a:buFontTx/>
              <a:buNone/>
              <a:tabLst/>
              <a:defRPr/>
            </a:pPr>
            <a:endParaRPr lang="en-GB" sz="1200" b="0" i="0" kern="1200" dirty="0">
              <a:solidFill>
                <a:schemeClr val="tx1"/>
              </a:solidFill>
              <a:effectLst/>
              <a:latin typeface="Arial" charset="0"/>
              <a:ea typeface="+mn-ea"/>
              <a:cs typeface="+mn-cs"/>
            </a:endParaRPr>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28</a:t>
            </a:fld>
            <a:endParaRPr lang="tr-TR"/>
          </a:p>
        </p:txBody>
      </p:sp>
    </p:spTree>
    <p:extLst>
      <p:ext uri="{BB962C8B-B14F-4D97-AF65-F5344CB8AC3E}">
        <p14:creationId xmlns:p14="http://schemas.microsoft.com/office/powerpoint/2010/main" val="310262410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1" i="0" kern="1200" dirty="0">
                <a:solidFill>
                  <a:schemeClr val="tx1"/>
                </a:solidFill>
                <a:effectLst/>
                <a:latin typeface="Arial" charset="0"/>
                <a:ea typeface="+mn-ea"/>
                <a:cs typeface="+mn-cs"/>
              </a:rPr>
              <a:t>5. Dissolution</a:t>
            </a:r>
          </a:p>
          <a:p>
            <a:pPr marL="0" marR="0" lvl="0" indent="0" algn="just" defTabSz="914400" rtl="0" eaLnBrk="0" fontAlgn="base" latinLnBrk="0" hangingPunct="0">
              <a:lnSpc>
                <a:spcPct val="100000"/>
              </a:lnSpc>
              <a:spcBef>
                <a:spcPct val="30000"/>
              </a:spcBef>
              <a:spcAft>
                <a:spcPct val="0"/>
              </a:spcAft>
              <a:buClrTx/>
              <a:buSzTx/>
              <a:buFontTx/>
              <a:buNone/>
              <a:tabLst/>
              <a:defRPr/>
            </a:pPr>
            <a:r>
              <a:rPr lang="en-GB" sz="1200" b="0" i="0" kern="1200" dirty="0">
                <a:solidFill>
                  <a:schemeClr val="tx1"/>
                </a:solidFill>
                <a:effectLst/>
                <a:latin typeface="Arial" charset="0"/>
                <a:ea typeface="+mn-ea"/>
                <a:cs typeface="+mn-cs"/>
              </a:rPr>
              <a:t>A well integrated group is able to demobilize at a certain time if this is necessary or if the task has been performed. The dissolution stage is especially important for groups that have a temporary existence and are more and more common at work. The members of these groups must gather quickly, do their job within a defined time frame and then dissolve, with the possibility to reunite if necessary. The desire of members to demobilize when the task is over and to be able to work well in the future is an important test for the success of the group.</a:t>
            </a:r>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29</a:t>
            </a:fld>
            <a:endParaRPr lang="tr-TR"/>
          </a:p>
        </p:txBody>
      </p:sp>
    </p:spTree>
    <p:extLst>
      <p:ext uri="{BB962C8B-B14F-4D97-AF65-F5344CB8AC3E}">
        <p14:creationId xmlns:p14="http://schemas.microsoft.com/office/powerpoint/2010/main" val="288853419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pPr algn="just"/>
            <a:r>
              <a:rPr lang="ro-RO" sz="1200" kern="1200" dirty="0">
                <a:solidFill>
                  <a:schemeClr val="tx1"/>
                </a:solidFill>
                <a:latin typeface="Arial" charset="0"/>
                <a:ea typeface="+mn-ea"/>
                <a:cs typeface="+mn-cs"/>
              </a:rPr>
              <a:t>From a systemic perspective, the term "</a:t>
            </a:r>
            <a:r>
              <a:rPr lang="ro-RO" sz="1200" i="1" kern="1200" dirty="0">
                <a:solidFill>
                  <a:schemeClr val="tx1"/>
                </a:solidFill>
                <a:latin typeface="Arial" charset="0"/>
                <a:ea typeface="+mn-ea"/>
                <a:cs typeface="+mn-cs"/>
              </a:rPr>
              <a:t>optimal health of organizational systems</a:t>
            </a:r>
            <a:r>
              <a:rPr lang="ro-RO" sz="1200" kern="1200" dirty="0">
                <a:solidFill>
                  <a:schemeClr val="tx1"/>
                </a:solidFill>
                <a:latin typeface="Arial" charset="0"/>
                <a:ea typeface="+mn-ea"/>
                <a:cs typeface="+mn-cs"/>
              </a:rPr>
              <a:t>" is increasingly used, highlighting a number of beneficial factors which fortify it as well as other harmful factors that make it fragile:</a:t>
            </a:r>
          </a:p>
          <a:p>
            <a:pPr algn="just">
              <a:buFont typeface="Arial" pitchFamily="34" charset="0"/>
              <a:buChar char="•"/>
            </a:pPr>
            <a:r>
              <a:rPr lang="ro-RO" sz="1200" kern="1200" baseline="0" dirty="0">
                <a:solidFill>
                  <a:schemeClr val="tx1"/>
                </a:solidFill>
                <a:latin typeface="Arial" charset="0"/>
                <a:ea typeface="+mn-ea"/>
                <a:cs typeface="+mn-cs"/>
              </a:rPr>
              <a:t> </a:t>
            </a:r>
            <a:r>
              <a:rPr lang="ro-RO" sz="1200" kern="1200" dirty="0">
                <a:solidFill>
                  <a:schemeClr val="tx1"/>
                </a:solidFill>
                <a:latin typeface="Arial" charset="0"/>
                <a:ea typeface="+mn-ea"/>
                <a:cs typeface="+mn-cs"/>
              </a:rPr>
              <a:t>the conditions of the social environment, an environment and a working climate conducive to the achievement</a:t>
            </a:r>
            <a:r>
              <a:rPr lang="ro-RO" sz="1200" kern="1200" baseline="0" dirty="0">
                <a:solidFill>
                  <a:schemeClr val="tx1"/>
                </a:solidFill>
                <a:latin typeface="Arial" charset="0"/>
                <a:ea typeface="+mn-ea"/>
                <a:cs typeface="+mn-cs"/>
              </a:rPr>
              <a:t> </a:t>
            </a:r>
            <a:r>
              <a:rPr lang="ro-RO" sz="1200" kern="1200" dirty="0">
                <a:solidFill>
                  <a:schemeClr val="tx1"/>
                </a:solidFill>
                <a:latin typeface="Arial" charset="0"/>
                <a:ea typeface="+mn-ea"/>
                <a:cs typeface="+mn-cs"/>
              </a:rPr>
              <a:t>of high performance and adequate satisfaction, corroborated with the organizational climate, the role of employee morale, the degree of satisfaction and psychological well-being, plus the influence of organizational culture on behaviors in work environment.</a:t>
            </a:r>
          </a:p>
          <a:p>
            <a:pPr algn="just">
              <a:buFont typeface="Arial" pitchFamily="34" charset="0"/>
              <a:buChar char="•"/>
            </a:pPr>
            <a:r>
              <a:rPr lang="ro-RO" sz="1200" kern="1200" baseline="0" dirty="0">
                <a:solidFill>
                  <a:schemeClr val="tx1"/>
                </a:solidFill>
                <a:latin typeface="Arial" charset="0"/>
                <a:ea typeface="+mn-ea"/>
                <a:cs typeface="+mn-cs"/>
              </a:rPr>
              <a:t> </a:t>
            </a:r>
            <a:r>
              <a:rPr lang="ro-RO" sz="1200" kern="1200" dirty="0">
                <a:solidFill>
                  <a:schemeClr val="tx1"/>
                </a:solidFill>
                <a:latin typeface="Arial" charset="0"/>
                <a:ea typeface="+mn-ea"/>
                <a:cs typeface="+mn-cs"/>
              </a:rPr>
              <a:t>the impact of phenomena and factors such as stress, discrimination of all kinds (professional,</a:t>
            </a:r>
            <a:r>
              <a:rPr lang="ro-RO" sz="1200" kern="1200" baseline="0" dirty="0">
                <a:solidFill>
                  <a:schemeClr val="tx1"/>
                </a:solidFill>
                <a:latin typeface="Arial" charset="0"/>
                <a:ea typeface="+mn-ea"/>
                <a:cs typeface="+mn-cs"/>
              </a:rPr>
              <a:t> </a:t>
            </a:r>
            <a:r>
              <a:rPr lang="ro-RO" sz="1200" kern="1200" dirty="0">
                <a:solidFill>
                  <a:schemeClr val="tx1"/>
                </a:solidFill>
                <a:latin typeface="Arial" charset="0"/>
                <a:ea typeface="+mn-ea"/>
                <a:cs typeface="+mn-cs"/>
              </a:rPr>
              <a:t>religious, racial), sexual harassment, interpersonal</a:t>
            </a:r>
            <a:r>
              <a:rPr lang="ro-RO" sz="1200" kern="1200" baseline="0" dirty="0">
                <a:solidFill>
                  <a:schemeClr val="tx1"/>
                </a:solidFill>
                <a:latin typeface="Arial" charset="0"/>
                <a:ea typeface="+mn-ea"/>
                <a:cs typeface="+mn-cs"/>
              </a:rPr>
              <a:t> or intragroup </a:t>
            </a:r>
            <a:r>
              <a:rPr lang="ro-RO" sz="1200" kern="1200" dirty="0">
                <a:solidFill>
                  <a:schemeClr val="tx1"/>
                </a:solidFill>
                <a:latin typeface="Arial" charset="0"/>
                <a:ea typeface="+mn-ea"/>
                <a:cs typeface="+mn-cs"/>
              </a:rPr>
              <a:t>conflicts</a:t>
            </a:r>
            <a:r>
              <a:rPr lang="en-US" sz="1200" kern="1200" baseline="0" dirty="0">
                <a:solidFill>
                  <a:schemeClr val="tx1"/>
                </a:solidFill>
                <a:latin typeface="Arial" charset="0"/>
                <a:ea typeface="+mn-ea"/>
                <a:cs typeface="+mn-cs"/>
              </a:rPr>
              <a:t>.[</a:t>
            </a:r>
            <a:r>
              <a:rPr lang="ro-RO" sz="1200" kern="1200" dirty="0">
                <a:solidFill>
                  <a:schemeClr val="tx1"/>
                </a:solidFill>
                <a:latin typeface="Arial" charset="0"/>
                <a:ea typeface="+mn-ea"/>
                <a:cs typeface="+mn-cs"/>
              </a:rPr>
              <a:t>Zlate, 2007, p. 626</a:t>
            </a:r>
            <a:r>
              <a:rPr lang="en-US" sz="1200" kern="1200" dirty="0">
                <a:solidFill>
                  <a:schemeClr val="tx1"/>
                </a:solidFill>
                <a:latin typeface="Arial" charset="0"/>
                <a:ea typeface="+mn-ea"/>
                <a:cs typeface="+mn-cs"/>
              </a:rPr>
              <a:t>]</a:t>
            </a:r>
          </a:p>
          <a:p>
            <a:pPr algn="just">
              <a:buFont typeface="Arial" pitchFamily="34" charset="0"/>
              <a:buNone/>
            </a:pPr>
            <a:r>
              <a:rPr lang="ro-RO" sz="1200" kern="1200" dirty="0">
                <a:solidFill>
                  <a:schemeClr val="tx1"/>
                </a:solidFill>
                <a:latin typeface="Arial" charset="0"/>
                <a:ea typeface="+mn-ea"/>
                <a:cs typeface="+mn-cs"/>
              </a:rPr>
              <a:t>A healthy organizational environment is defined by high productivity, a great satisfaction of the employees against the conditions of their work, the existence of securing contexts, a limited number of leaving the workplace, a small number of absences, high yield.</a:t>
            </a:r>
            <a:r>
              <a:rPr lang="en-US" sz="1200" kern="1200" baseline="0" dirty="0">
                <a:solidFill>
                  <a:schemeClr val="tx1"/>
                </a:solidFill>
                <a:latin typeface="Arial" charset="0"/>
                <a:ea typeface="+mn-ea"/>
                <a:cs typeface="+mn-cs"/>
              </a:rPr>
              <a:t> </a:t>
            </a:r>
            <a:r>
              <a:rPr lang="en-US" sz="1200" kern="1200" dirty="0">
                <a:solidFill>
                  <a:schemeClr val="tx1"/>
                </a:solidFill>
                <a:latin typeface="Arial" charset="0"/>
                <a:ea typeface="+mn-ea"/>
                <a:cs typeface="+mn-cs"/>
              </a:rPr>
              <a:t>[</a:t>
            </a:r>
            <a:r>
              <a:rPr lang="ro-RO" sz="1200" kern="1200" dirty="0">
                <a:solidFill>
                  <a:schemeClr val="tx1"/>
                </a:solidFill>
                <a:latin typeface="Arial" charset="0"/>
                <a:ea typeface="+mn-ea"/>
                <a:cs typeface="+mn-cs"/>
              </a:rPr>
              <a:t>Quick, 1999</a:t>
            </a:r>
            <a:r>
              <a:rPr lang="en-US" sz="1200" kern="1200" dirty="0">
                <a:solidFill>
                  <a:schemeClr val="tx1"/>
                </a:solidFill>
                <a:latin typeface="Arial" charset="0"/>
                <a:ea typeface="+mn-ea"/>
                <a:cs typeface="+mn-cs"/>
              </a:rPr>
              <a:t>]</a:t>
            </a:r>
            <a:endParaRPr lang="ro-RO" sz="1200" kern="1200" dirty="0">
              <a:solidFill>
                <a:schemeClr val="tx1"/>
              </a:solidFill>
              <a:latin typeface="Arial" charset="0"/>
              <a:ea typeface="+mn-ea"/>
              <a:cs typeface="+mn-cs"/>
            </a:endParaRPr>
          </a:p>
          <a:p>
            <a:pPr algn="just"/>
            <a:endParaRPr lang="ro-RO" sz="1200" dirty="0">
              <a:latin typeface="Times New Roman" pitchFamily="18" charset="0"/>
              <a:cs typeface="Times New Roman" pitchFamily="18" charset="0"/>
            </a:endParaRP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30</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92500" lnSpcReduction="20000"/>
          </a:bodyPr>
          <a:lstStyle/>
          <a:p>
            <a:pPr algn="just"/>
            <a:r>
              <a:rPr lang="en-US" sz="1200" i="0" baseline="0" dirty="0">
                <a:latin typeface="Times New Roman" pitchFamily="18" charset="0"/>
                <a:cs typeface="Times New Roman" pitchFamily="18" charset="0"/>
              </a:rPr>
              <a:t>The issues of organizational systems’ health, especially of work systems within them, mainly formed by people, work tasks, conditions and constraints of the environment (physical and social) are being joined with medicine, social psychology, psychopathology. [</a:t>
            </a:r>
            <a:r>
              <a:rPr lang="en-US" sz="1200" i="0" baseline="0" dirty="0" err="1">
                <a:latin typeface="Times New Roman" pitchFamily="18" charset="0"/>
                <a:cs typeface="Times New Roman" pitchFamily="18" charset="0"/>
              </a:rPr>
              <a:t>Zlate</a:t>
            </a:r>
            <a:r>
              <a:rPr lang="en-US" sz="1200" i="0" baseline="0" dirty="0">
                <a:latin typeface="Times New Roman" pitchFamily="18" charset="0"/>
                <a:cs typeface="Times New Roman" pitchFamily="18" charset="0"/>
              </a:rPr>
              <a:t>, 2007, p. 560]. The same author makes a synthesis of the complex and varied concepts involved, grouping them into two main categories:</a:t>
            </a:r>
          </a:p>
          <a:p>
            <a:pPr algn="just">
              <a:buFont typeface="Arial" pitchFamily="34" charset="0"/>
              <a:buChar char="•"/>
            </a:pPr>
            <a:r>
              <a:rPr lang="en-US" sz="1200" i="0" baseline="0" dirty="0">
                <a:latin typeface="Times New Roman" pitchFamily="18" charset="0"/>
                <a:cs typeface="Times New Roman" pitchFamily="18" charset="0"/>
              </a:rPr>
              <a:t> those that revolve around the work – of its conditions and constraints – as possible pathogenic sources, which led to the </a:t>
            </a:r>
            <a:r>
              <a:rPr lang="en-US" sz="1200" i="0" baseline="0" dirty="0" err="1">
                <a:latin typeface="Times New Roman" pitchFamily="18" charset="0"/>
                <a:cs typeface="Times New Roman" pitchFamily="18" charset="0"/>
              </a:rPr>
              <a:t>prefiguration</a:t>
            </a:r>
            <a:r>
              <a:rPr lang="en-US" sz="1200" i="0" baseline="0" dirty="0">
                <a:latin typeface="Times New Roman" pitchFamily="18" charset="0"/>
                <a:cs typeface="Times New Roman" pitchFamily="18" charset="0"/>
              </a:rPr>
              <a:t> of work </a:t>
            </a:r>
            <a:r>
              <a:rPr lang="en-US" sz="1200" i="0" baseline="0" dirty="0" err="1">
                <a:latin typeface="Times New Roman" pitchFamily="18" charset="0"/>
                <a:cs typeface="Times New Roman" pitchFamily="18" charset="0"/>
              </a:rPr>
              <a:t>psychopatology</a:t>
            </a:r>
            <a:r>
              <a:rPr lang="en-US" sz="1200" i="0" baseline="0" dirty="0">
                <a:latin typeface="Times New Roman" pitchFamily="18" charset="0"/>
                <a:cs typeface="Times New Roman" pitchFamily="18" charset="0"/>
              </a:rPr>
              <a:t> which presupposes, above all, the awareness of the causal links between work activity and health or mental illness of the individual; </a:t>
            </a:r>
            <a:r>
              <a:rPr lang="en-US" sz="1200" i="1" baseline="0" dirty="0" err="1">
                <a:latin typeface="Times New Roman" pitchFamily="18" charset="0"/>
                <a:cs typeface="Times New Roman" pitchFamily="18" charset="0"/>
              </a:rPr>
              <a:t>Dejours</a:t>
            </a:r>
            <a:r>
              <a:rPr lang="en-US" sz="1200" i="0" baseline="0" dirty="0">
                <a:latin typeface="Times New Roman" pitchFamily="18" charset="0"/>
                <a:cs typeface="Times New Roman" pitchFamily="18" charset="0"/>
              </a:rPr>
              <a:t> (1987, p. 729) finds the phrase “man’s </a:t>
            </a:r>
            <a:r>
              <a:rPr lang="en-US" sz="1200" i="1" baseline="0" dirty="0">
                <a:latin typeface="Times New Roman" pitchFamily="18" charset="0"/>
                <a:cs typeface="Times New Roman" pitchFamily="18" charset="0"/>
              </a:rPr>
              <a:t>psychopathology at work</a:t>
            </a:r>
            <a:r>
              <a:rPr lang="en-US" sz="1200" i="0" baseline="0" dirty="0">
                <a:latin typeface="Times New Roman" pitchFamily="18" charset="0"/>
                <a:cs typeface="Times New Roman" pitchFamily="18" charset="0"/>
              </a:rPr>
              <a:t>" more appropriate, showing that the term "</a:t>
            </a:r>
            <a:r>
              <a:rPr lang="en-US" sz="1200" i="1" baseline="0" dirty="0">
                <a:latin typeface="Times New Roman" pitchFamily="18" charset="0"/>
                <a:cs typeface="Times New Roman" pitchFamily="18" charset="0"/>
              </a:rPr>
              <a:t>psychopathology</a:t>
            </a:r>
            <a:r>
              <a:rPr lang="en-US" sz="1200" i="0" baseline="0" dirty="0">
                <a:latin typeface="Times New Roman" pitchFamily="18" charset="0"/>
                <a:cs typeface="Times New Roman" pitchFamily="18" charset="0"/>
              </a:rPr>
              <a:t>" does not refer to mental pathology, namely to mental illness, but to the study of psychic mechanisms put into operation individually and collectively by the workers.</a:t>
            </a:r>
          </a:p>
          <a:p>
            <a:pPr algn="just">
              <a:buFont typeface="Arial" pitchFamily="34" charset="0"/>
              <a:buChar char="•"/>
            </a:pPr>
            <a:r>
              <a:rPr lang="en-US" sz="1200" i="0" baseline="0" dirty="0">
                <a:latin typeface="Times New Roman" pitchFamily="18" charset="0"/>
                <a:cs typeface="Times New Roman" pitchFamily="18" charset="0"/>
              </a:rPr>
              <a:t> those that revolve around organizations, factors and conditions of the organizational environment as a source of psycho-behavioral disorders, which contributed to the appearance of organizational pathology/psychopathology.</a:t>
            </a:r>
          </a:p>
          <a:p>
            <a:pPr algn="just">
              <a:buFont typeface="Arial" pitchFamily="34" charset="0"/>
              <a:buNone/>
            </a:pPr>
            <a:r>
              <a:rPr lang="en-US" sz="1200" i="0" baseline="0" dirty="0">
                <a:latin typeface="Times New Roman" pitchFamily="18" charset="0"/>
                <a:cs typeface="Times New Roman" pitchFamily="18" charset="0"/>
              </a:rPr>
              <a:t>Summarizing, </a:t>
            </a:r>
            <a:r>
              <a:rPr lang="en-US" sz="1200" i="1" baseline="0" dirty="0" err="1">
                <a:latin typeface="Times New Roman" pitchFamily="18" charset="0"/>
                <a:cs typeface="Times New Roman" pitchFamily="18" charset="0"/>
              </a:rPr>
              <a:t>Zlate</a:t>
            </a:r>
            <a:r>
              <a:rPr lang="en-US" sz="1200" i="0" baseline="0" dirty="0">
                <a:latin typeface="Times New Roman" pitchFamily="18" charset="0"/>
                <a:cs typeface="Times New Roman" pitchFamily="18" charset="0"/>
              </a:rPr>
              <a:t> (2007, p. 564) states that the notion of organizational pathology/psychopathology can be defined in two distinct ways:</a:t>
            </a:r>
          </a:p>
          <a:p>
            <a:pPr algn="just">
              <a:buFont typeface="Arial" pitchFamily="34" charset="0"/>
              <a:buChar char="•"/>
            </a:pPr>
            <a:r>
              <a:rPr lang="en-US" sz="1200" i="0" baseline="0" dirty="0">
                <a:latin typeface="Times New Roman" pitchFamily="18" charset="0"/>
                <a:cs typeface="Times New Roman" pitchFamily="18" charset="0"/>
              </a:rPr>
              <a:t> broadly, designates organizational dysfunctions that create, accelerate and accentuate organizational risks; in this case, although organizations continue to act, sometimes even successfully, they contain disruptive elements that may worsen. This sense can be illustrated with phenomena such as: organizational stress, burnout, </a:t>
            </a:r>
            <a:r>
              <a:rPr lang="en-US" sz="1200" i="0" baseline="0" dirty="0" err="1">
                <a:latin typeface="Times New Roman" pitchFamily="18" charset="0"/>
                <a:cs typeface="Times New Roman" pitchFamily="18" charset="0"/>
              </a:rPr>
              <a:t>workaholism</a:t>
            </a:r>
            <a:r>
              <a:rPr lang="en-US" sz="1200" i="0" baseline="0" dirty="0">
                <a:latin typeface="Times New Roman" pitchFamily="18" charset="0"/>
                <a:cs typeface="Times New Roman" pitchFamily="18" charset="0"/>
              </a:rPr>
              <a:t>, mobbing. Depending on the extension and intent of expression and manifestation, they severely affect the climate and organizational efficiency.</a:t>
            </a:r>
          </a:p>
          <a:p>
            <a:pPr algn="just">
              <a:buFont typeface="Arial" pitchFamily="34" charset="0"/>
              <a:buChar char="•"/>
            </a:pPr>
            <a:r>
              <a:rPr lang="en-US" sz="1200" i="0" baseline="0" dirty="0">
                <a:latin typeface="Times New Roman" pitchFamily="18" charset="0"/>
                <a:cs typeface="Times New Roman" pitchFamily="18" charset="0"/>
              </a:rPr>
              <a:t> in a narrow sense, organizational pathology designates neurotic organizational manifestations that derive from the predominant neurotic style of the leader, in the pathological characteristics (neurotic psycho-behavioral dysfunctions) of the dominant group within the organization, in particular of the leadership group that is distributed throughout the organization. Here, relevant phenomena are: discrimination, stereotypes, bias, sexual harassment.</a:t>
            </a:r>
            <a:endParaRPr lang="ro-RO" sz="1200" i="0" baseline="0" dirty="0">
              <a:latin typeface="Times New Roman" pitchFamily="18" charset="0"/>
              <a:cs typeface="Times New Roman" pitchFamily="18" charset="0"/>
            </a:endParaRP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31</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a:solidFill>
                  <a:srgbClr val="000000"/>
                </a:solidFill>
              </a:rPr>
              <a:pPr>
                <a:defRPr/>
              </a:pPr>
              <a:t>5</a:t>
            </a:fld>
            <a:endParaRPr lang="tr-TR">
              <a:solidFill>
                <a:srgbClr val="000000"/>
              </a:solidFill>
            </a:endParaRPr>
          </a:p>
        </p:txBody>
      </p:sp>
    </p:spTree>
    <p:extLst>
      <p:ext uri="{BB962C8B-B14F-4D97-AF65-F5344CB8AC3E}">
        <p14:creationId xmlns:p14="http://schemas.microsoft.com/office/powerpoint/2010/main" val="314863552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pPr algn="just"/>
            <a:r>
              <a:rPr lang="ro-RO" sz="1200" dirty="0">
                <a:effectLst/>
                <a:latin typeface="Arial" pitchFamily="34" charset="0"/>
                <a:cs typeface="Arial" pitchFamily="34" charset="0"/>
              </a:rPr>
              <a:t>These</a:t>
            </a:r>
            <a:r>
              <a:rPr lang="en-US" sz="1200" dirty="0">
                <a:effectLst/>
                <a:latin typeface="Arial" pitchFamily="34" charset="0"/>
                <a:cs typeface="Arial" pitchFamily="34" charset="0"/>
              </a:rPr>
              <a:t> aspects of organizational pathology </a:t>
            </a:r>
            <a:r>
              <a:rPr lang="ro-RO" sz="1200" dirty="0">
                <a:effectLst/>
                <a:latin typeface="Arial" pitchFamily="34" charset="0"/>
                <a:cs typeface="Arial" pitchFamily="34" charset="0"/>
              </a:rPr>
              <a:t>are</a:t>
            </a:r>
            <a:r>
              <a:rPr lang="en-US" sz="1200" dirty="0">
                <a:effectLst/>
                <a:latin typeface="Arial" pitchFamily="34" charset="0"/>
                <a:cs typeface="Arial" pitchFamily="34" charset="0"/>
              </a:rPr>
              <a:t> </a:t>
            </a:r>
            <a:r>
              <a:rPr lang="ro-RO" sz="1200" dirty="0">
                <a:effectLst/>
                <a:latin typeface="Arial" pitchFamily="34" charset="0"/>
                <a:cs typeface="Arial" pitchFamily="34" charset="0"/>
              </a:rPr>
              <a:t>dis</a:t>
            </a:r>
            <a:r>
              <a:rPr lang="en-US" sz="1200" dirty="0">
                <a:effectLst/>
                <a:latin typeface="Arial" pitchFamily="34" charset="0"/>
                <a:cs typeface="Arial" pitchFamily="34" charset="0"/>
              </a:rPr>
              <a:t>adaptive phenomena in </a:t>
            </a:r>
            <a:r>
              <a:rPr lang="ro-RO" sz="1200" u="none" dirty="0">
                <a:effectLst/>
                <a:latin typeface="Arial" pitchFamily="34" charset="0"/>
                <a:cs typeface="Arial" pitchFamily="34" charset="0"/>
              </a:rPr>
              <a:t>exerciting </a:t>
            </a:r>
            <a:r>
              <a:rPr lang="en-US" sz="1200" u="none" dirty="0">
                <a:effectLst/>
                <a:latin typeface="Arial" pitchFamily="34" charset="0"/>
                <a:cs typeface="Arial" pitchFamily="34" charset="0"/>
              </a:rPr>
              <a:t>leadership in maritime organizational environments that influence not only the personal life of </a:t>
            </a:r>
            <a:r>
              <a:rPr lang="ro-RO" sz="1200" u="none" dirty="0">
                <a:effectLst/>
                <a:latin typeface="Arial" pitchFamily="34" charset="0"/>
                <a:cs typeface="Arial" pitchFamily="34" charset="0"/>
              </a:rPr>
              <a:t>crew</a:t>
            </a:r>
            <a:r>
              <a:rPr lang="en-US" sz="1200" u="none" dirty="0">
                <a:effectLst/>
                <a:latin typeface="Arial" pitchFamily="34" charset="0"/>
                <a:cs typeface="Arial" pitchFamily="34" charset="0"/>
              </a:rPr>
              <a:t> members</a:t>
            </a:r>
            <a:r>
              <a:rPr lang="ro-RO" sz="1200" u="none" dirty="0">
                <a:effectLst/>
                <a:latin typeface="Arial" pitchFamily="34" charset="0"/>
                <a:cs typeface="Arial" pitchFamily="34" charset="0"/>
              </a:rPr>
              <a:t> </a:t>
            </a:r>
            <a:r>
              <a:rPr lang="en-US" sz="1200" u="none" dirty="0">
                <a:effectLst/>
                <a:latin typeface="Arial" pitchFamily="34" charset="0"/>
                <a:cs typeface="Arial" pitchFamily="34" charset="0"/>
              </a:rPr>
              <a:t>but also their socio</a:t>
            </a:r>
            <a:r>
              <a:rPr lang="ro-RO" sz="1200" u="none" dirty="0">
                <a:effectLst/>
                <a:latin typeface="Arial" pitchFamily="34" charset="0"/>
                <a:cs typeface="Arial" pitchFamily="34" charset="0"/>
              </a:rPr>
              <a:t>-</a:t>
            </a:r>
            <a:r>
              <a:rPr lang="en-US" sz="1200" u="none" dirty="0">
                <a:effectLst/>
                <a:latin typeface="Arial" pitchFamily="34" charset="0"/>
                <a:cs typeface="Arial" pitchFamily="34" charset="0"/>
              </a:rPr>
              <a:t>professional life.</a:t>
            </a:r>
            <a:r>
              <a:rPr lang="en-US" sz="1200" u="none" baseline="0" dirty="0">
                <a:effectLst/>
                <a:latin typeface="Arial" pitchFamily="34" charset="0"/>
                <a:cs typeface="Arial" pitchFamily="34" charset="0"/>
              </a:rPr>
              <a:t> </a:t>
            </a:r>
            <a:r>
              <a:rPr lang="ro-RO" sz="1200" dirty="0">
                <a:effectLst/>
                <a:latin typeface="Arial" pitchFamily="34" charset="0"/>
                <a:cs typeface="Arial" pitchFamily="34" charset="0"/>
              </a:rPr>
              <a:t>T</a:t>
            </a:r>
            <a:r>
              <a:rPr lang="en-US" sz="1200" dirty="0">
                <a:effectLst/>
                <a:latin typeface="Arial" pitchFamily="34" charset="0"/>
                <a:cs typeface="Arial" pitchFamily="34" charset="0"/>
              </a:rPr>
              <a:t>hey affect the </a:t>
            </a:r>
            <a:r>
              <a:rPr lang="en-US" sz="1200" u="none" dirty="0">
                <a:effectLst/>
                <a:latin typeface="Arial" pitchFamily="34" charset="0"/>
                <a:cs typeface="Arial" pitchFamily="34" charset="0"/>
              </a:rPr>
              <a:t>working capacity</a:t>
            </a:r>
            <a:r>
              <a:rPr lang="en-US" sz="1200" dirty="0">
                <a:effectLst/>
                <a:latin typeface="Arial" pitchFamily="34" charset="0"/>
                <a:cs typeface="Arial" pitchFamily="34" charset="0"/>
              </a:rPr>
              <a:t> of the crew members regardless of their gender, formal </a:t>
            </a:r>
            <a:r>
              <a:rPr lang="ro-RO" sz="1200" dirty="0">
                <a:effectLst/>
                <a:latin typeface="Arial" pitchFamily="34" charset="0"/>
                <a:cs typeface="Arial" pitchFamily="34" charset="0"/>
              </a:rPr>
              <a:t>or</a:t>
            </a:r>
            <a:r>
              <a:rPr lang="en-US" sz="1200" dirty="0">
                <a:effectLst/>
                <a:latin typeface="Arial" pitchFamily="34" charset="0"/>
                <a:cs typeface="Arial" pitchFamily="34" charset="0"/>
              </a:rPr>
              <a:t> informal relationships</a:t>
            </a:r>
            <a:r>
              <a:rPr lang="ro-RO" sz="1200" dirty="0">
                <a:effectLst/>
                <a:latin typeface="Arial" pitchFamily="34" charset="0"/>
                <a:cs typeface="Arial" pitchFamily="34" charset="0"/>
              </a:rPr>
              <a:t> between them or</a:t>
            </a:r>
            <a:r>
              <a:rPr lang="en-US" sz="1200" dirty="0">
                <a:effectLst/>
                <a:latin typeface="Arial" pitchFamily="34" charset="0"/>
                <a:cs typeface="Arial" pitchFamily="34" charset="0"/>
              </a:rPr>
              <a:t> subjective well-being, and, above all, </a:t>
            </a:r>
            <a:r>
              <a:rPr lang="ro-RO" sz="1200" dirty="0">
                <a:effectLst/>
                <a:latin typeface="Arial" pitchFamily="34" charset="0"/>
                <a:cs typeface="Arial" pitchFamily="34" charset="0"/>
              </a:rPr>
              <a:t>affect </a:t>
            </a:r>
            <a:r>
              <a:rPr lang="en-US" sz="1200" dirty="0">
                <a:effectLst/>
                <a:latin typeface="Arial" pitchFamily="34" charset="0"/>
                <a:cs typeface="Arial" pitchFamily="34" charset="0"/>
              </a:rPr>
              <a:t>their </a:t>
            </a:r>
            <a:r>
              <a:rPr lang="en-US" sz="1200" u="none" dirty="0">
                <a:effectLst/>
                <a:latin typeface="Arial" pitchFamily="34" charset="0"/>
                <a:cs typeface="Arial" pitchFamily="34" charset="0"/>
              </a:rPr>
              <a:t>labor efficiency</a:t>
            </a:r>
            <a:r>
              <a:rPr lang="en-US" sz="1200" dirty="0">
                <a:effectLst/>
                <a:latin typeface="Arial" pitchFamily="34" charset="0"/>
                <a:cs typeface="Arial" pitchFamily="34" charset="0"/>
              </a:rPr>
              <a:t>.</a:t>
            </a:r>
            <a:r>
              <a:rPr lang="en-US" sz="1200" baseline="0" dirty="0">
                <a:effectLst/>
                <a:latin typeface="Arial" pitchFamily="34" charset="0"/>
                <a:cs typeface="Arial" pitchFamily="34" charset="0"/>
              </a:rPr>
              <a:t> Over time, the organization transforms itself from a healthy and efficient one into a sick, morbid and totally unproductive one.</a:t>
            </a:r>
            <a:endParaRPr lang="ro-RO" sz="1200" dirty="0">
              <a:effectLst/>
              <a:latin typeface="Arial" pitchFamily="34" charset="0"/>
              <a:cs typeface="Arial" pitchFamily="34" charset="0"/>
            </a:endParaRP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32</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lnSpcReduction="10000"/>
          </a:bodyPr>
          <a:lstStyle/>
          <a:p>
            <a:pPr algn="just">
              <a:buFontTx/>
              <a:buNone/>
            </a:pPr>
            <a:r>
              <a:rPr lang="en-US" sz="1200" b="0" baseline="0" dirty="0">
                <a:latin typeface="Times New Roman" pitchFamily="18" charset="0"/>
                <a:cs typeface="Times New Roman" pitchFamily="18" charset="0"/>
              </a:rPr>
              <a:t>The concept of </a:t>
            </a:r>
            <a:r>
              <a:rPr lang="en-US" sz="1200" b="0" i="1" baseline="0" dirty="0">
                <a:latin typeface="Times New Roman" pitchFamily="18" charset="0"/>
                <a:cs typeface="Times New Roman" pitchFamily="18" charset="0"/>
              </a:rPr>
              <a:t>mobbing</a:t>
            </a:r>
            <a:r>
              <a:rPr lang="en-US" sz="1200" b="0" baseline="0" dirty="0">
                <a:latin typeface="Times New Roman" pitchFamily="18" charset="0"/>
                <a:cs typeface="Times New Roman" pitchFamily="18" charset="0"/>
              </a:rPr>
              <a:t> was launched in work and organizational environments by </a:t>
            </a:r>
            <a:r>
              <a:rPr lang="en-US" sz="1200" b="0" i="1" baseline="0" dirty="0">
                <a:latin typeface="Times New Roman" pitchFamily="18" charset="0"/>
                <a:cs typeface="Times New Roman" pitchFamily="18" charset="0"/>
              </a:rPr>
              <a:t>Heinz </a:t>
            </a:r>
            <a:r>
              <a:rPr lang="en-US" sz="1200" b="0" i="1" baseline="0" dirty="0" err="1">
                <a:latin typeface="Times New Roman" pitchFamily="18" charset="0"/>
                <a:cs typeface="Times New Roman" pitchFamily="18" charset="0"/>
              </a:rPr>
              <a:t>Leymann</a:t>
            </a:r>
            <a:r>
              <a:rPr lang="en-US" sz="1200" b="0" baseline="0" dirty="0">
                <a:latin typeface="Times New Roman" pitchFamily="18" charset="0"/>
                <a:cs typeface="Times New Roman" pitchFamily="18" charset="0"/>
              </a:rPr>
              <a:t>, Ph.D. in labor psychology, a professor at the University of Stockholm. Aware of the problems of the professional environment, counselor and psychotherapist in organizational environments, </a:t>
            </a:r>
            <a:r>
              <a:rPr lang="en-US" sz="1200" b="0" i="1" baseline="0" dirty="0" err="1">
                <a:latin typeface="Times New Roman" pitchFamily="18" charset="0"/>
                <a:cs typeface="Times New Roman" pitchFamily="18" charset="0"/>
              </a:rPr>
              <a:t>Leymann</a:t>
            </a:r>
            <a:r>
              <a:rPr lang="en-US" sz="1200" b="0" baseline="0" dirty="0">
                <a:latin typeface="Times New Roman" pitchFamily="18" charset="0"/>
                <a:cs typeface="Times New Roman" pitchFamily="18" charset="0"/>
              </a:rPr>
              <a:t> has noticed the existence and action of phenomena such as injustice, denigration, rights violation, psychological harassment, aggression that affect people at work, facts that generate important personal and also organizational level prejudices ranging from simple injury or isolation in the group to suicide. All of these have been reunited under the term </a:t>
            </a:r>
            <a:r>
              <a:rPr lang="en-US" sz="1200" b="0" i="1" baseline="0" dirty="0">
                <a:latin typeface="Times New Roman" pitchFamily="18" charset="0"/>
                <a:cs typeface="Times New Roman" pitchFamily="18" charset="0"/>
              </a:rPr>
              <a:t>mobbing</a:t>
            </a:r>
            <a:r>
              <a:rPr lang="en-US" sz="1200" b="0" baseline="0" dirty="0">
                <a:latin typeface="Times New Roman" pitchFamily="18" charset="0"/>
                <a:cs typeface="Times New Roman" pitchFamily="18" charset="0"/>
              </a:rPr>
              <a:t>. [</a:t>
            </a:r>
            <a:r>
              <a:rPr lang="en-US" sz="1200" b="0" baseline="0" dirty="0" err="1">
                <a:latin typeface="Times New Roman" pitchFamily="18" charset="0"/>
                <a:cs typeface="Times New Roman" pitchFamily="18" charset="0"/>
              </a:rPr>
              <a:t>Zlate</a:t>
            </a:r>
            <a:r>
              <a:rPr lang="en-US" sz="1200" b="0" baseline="0" dirty="0">
                <a:latin typeface="Times New Roman" pitchFamily="18" charset="0"/>
                <a:cs typeface="Times New Roman" pitchFamily="18" charset="0"/>
              </a:rPr>
              <a:t>, 2007, p. 627-630]</a:t>
            </a:r>
          </a:p>
          <a:p>
            <a:pPr algn="just">
              <a:buFontTx/>
              <a:buNone/>
            </a:pPr>
            <a:r>
              <a:rPr lang="en-US" sz="1200" b="0" baseline="0" dirty="0">
                <a:latin typeface="Times New Roman" pitchFamily="18" charset="0"/>
                <a:cs typeface="Times New Roman" pitchFamily="18" charset="0"/>
              </a:rPr>
              <a:t>Through </a:t>
            </a:r>
            <a:r>
              <a:rPr lang="en-US" sz="1200" b="0" i="1" baseline="0" dirty="0">
                <a:latin typeface="Times New Roman" pitchFamily="18" charset="0"/>
                <a:cs typeface="Times New Roman" pitchFamily="18" charset="0"/>
              </a:rPr>
              <a:t>mobbing</a:t>
            </a:r>
            <a:r>
              <a:rPr lang="en-US" sz="1200" b="0" baseline="0" dirty="0">
                <a:latin typeface="Times New Roman" pitchFamily="18" charset="0"/>
                <a:cs typeface="Times New Roman" pitchFamily="18" charset="0"/>
              </a:rPr>
              <a:t>, the author does not understand what </a:t>
            </a:r>
            <a:r>
              <a:rPr lang="en-US" sz="1200" b="0" i="1" baseline="0" dirty="0" err="1">
                <a:latin typeface="Times New Roman" pitchFamily="18" charset="0"/>
                <a:cs typeface="Times New Roman" pitchFamily="18" charset="0"/>
              </a:rPr>
              <a:t>Konrad</a:t>
            </a:r>
            <a:r>
              <a:rPr lang="en-US" sz="1200" b="0" i="1" baseline="0" dirty="0">
                <a:latin typeface="Times New Roman" pitchFamily="18" charset="0"/>
                <a:cs typeface="Times New Roman" pitchFamily="18" charset="0"/>
              </a:rPr>
              <a:t> Lorenz</a:t>
            </a:r>
            <a:r>
              <a:rPr lang="en-US" sz="1200" b="0" baseline="0" dirty="0">
                <a:latin typeface="Times New Roman" pitchFamily="18" charset="0"/>
                <a:cs typeface="Times New Roman" pitchFamily="18" charset="0"/>
              </a:rPr>
              <a:t> understood, which used the term for the first time (attacks of a smaller group of animals against a single larger animal) or what </a:t>
            </a:r>
            <a:r>
              <a:rPr lang="en-US" sz="1200" b="0" i="1" baseline="0" dirty="0" err="1">
                <a:latin typeface="Times New Roman" pitchFamily="18" charset="0"/>
                <a:cs typeface="Times New Roman" pitchFamily="18" charset="0"/>
              </a:rPr>
              <a:t>Heineman</a:t>
            </a:r>
            <a:r>
              <a:rPr lang="en-US" sz="1200" b="0" baseline="0" dirty="0">
                <a:latin typeface="Times New Roman" pitchFamily="18" charset="0"/>
                <a:cs typeface="Times New Roman" pitchFamily="18" charset="0"/>
              </a:rPr>
              <a:t> understood through this term (aggressive behaviors of a small group of children orientated against one child). </a:t>
            </a:r>
            <a:r>
              <a:rPr lang="en-US" sz="1200" b="0" i="1" baseline="0" dirty="0" err="1">
                <a:latin typeface="Times New Roman" pitchFamily="18" charset="0"/>
                <a:cs typeface="Times New Roman" pitchFamily="18" charset="0"/>
              </a:rPr>
              <a:t>Leymann</a:t>
            </a:r>
            <a:r>
              <a:rPr lang="en-US" sz="1200" b="0" baseline="0" dirty="0">
                <a:latin typeface="Times New Roman" pitchFamily="18" charset="0"/>
                <a:cs typeface="Times New Roman" pitchFamily="18" charset="0"/>
              </a:rPr>
              <a:t> is closer to the conception of </a:t>
            </a:r>
            <a:r>
              <a:rPr lang="en-US" sz="1200" b="0" i="1" baseline="0" dirty="0">
                <a:latin typeface="Times New Roman" pitchFamily="18" charset="0"/>
                <a:cs typeface="Times New Roman" pitchFamily="18" charset="0"/>
              </a:rPr>
              <a:t>Dan </a:t>
            </a:r>
            <a:r>
              <a:rPr lang="en-US" sz="1200" b="0" i="1" baseline="0" dirty="0" err="1">
                <a:latin typeface="Times New Roman" pitchFamily="18" charset="0"/>
                <a:cs typeface="Times New Roman" pitchFamily="18" charset="0"/>
              </a:rPr>
              <a:t>Olweus</a:t>
            </a:r>
            <a:r>
              <a:rPr lang="en-US" sz="1200" b="0" baseline="0" dirty="0">
                <a:latin typeface="Times New Roman" pitchFamily="18" charset="0"/>
                <a:cs typeface="Times New Roman" pitchFamily="18" charset="0"/>
              </a:rPr>
              <a:t> (1993) who studied the phenomena arising in the context of victimizing school children and which he calls by the term of </a:t>
            </a:r>
            <a:r>
              <a:rPr lang="en-US" sz="1200" b="0" i="1" baseline="0" dirty="0">
                <a:latin typeface="Times New Roman" pitchFamily="18" charset="0"/>
                <a:cs typeface="Times New Roman" pitchFamily="18" charset="0"/>
              </a:rPr>
              <a:t>bullying</a:t>
            </a:r>
            <a:r>
              <a:rPr lang="en-US" sz="1200" b="0" baseline="0" dirty="0">
                <a:latin typeface="Times New Roman" pitchFamily="18" charset="0"/>
                <a:cs typeface="Times New Roman" pitchFamily="18" charset="0"/>
              </a:rPr>
              <a:t>. It refers to repeated and long-term negative actions exercised by one or more persons on one or other persons. Negative actions are those that injure, hurt or intimidate another person (schoolchildren) through physical, verbal, gesture or mimic touch. </a:t>
            </a:r>
            <a:r>
              <a:rPr lang="en-US" sz="1200" b="0" i="1" baseline="0" dirty="0" err="1">
                <a:latin typeface="Times New Roman" pitchFamily="18" charset="0"/>
                <a:cs typeface="Times New Roman" pitchFamily="18" charset="0"/>
              </a:rPr>
              <a:t>Leymann</a:t>
            </a:r>
            <a:r>
              <a:rPr lang="en-US" sz="1200" b="0" baseline="0" dirty="0">
                <a:latin typeface="Times New Roman" pitchFamily="18" charset="0"/>
                <a:cs typeface="Times New Roman" pitchFamily="18" charset="0"/>
              </a:rPr>
              <a:t> preserves the term </a:t>
            </a:r>
            <a:r>
              <a:rPr lang="en-US" sz="1200" b="0" i="1" baseline="0" dirty="0">
                <a:latin typeface="Times New Roman" pitchFamily="18" charset="0"/>
                <a:cs typeface="Times New Roman" pitchFamily="18" charset="0"/>
              </a:rPr>
              <a:t>mobbing</a:t>
            </a:r>
            <a:r>
              <a:rPr lang="en-US" sz="1200" b="0" baseline="0" dirty="0">
                <a:latin typeface="Times New Roman" pitchFamily="18" charset="0"/>
                <a:cs typeface="Times New Roman" pitchFamily="18" charset="0"/>
              </a:rPr>
              <a:t> for aggressive psychological actions exerted in organizational environments on people at work.</a:t>
            </a:r>
          </a:p>
          <a:p>
            <a:pPr algn="just">
              <a:buFontTx/>
              <a:buNone/>
            </a:pPr>
            <a:r>
              <a:rPr lang="en-US" sz="1200" b="0" baseline="0" dirty="0">
                <a:latin typeface="Times New Roman" pitchFamily="18" charset="0"/>
                <a:cs typeface="Times New Roman" pitchFamily="18" charset="0"/>
              </a:rPr>
              <a:t>"</a:t>
            </a:r>
            <a:r>
              <a:rPr lang="en-US" sz="1200" b="0" i="1" baseline="0" dirty="0">
                <a:latin typeface="Times New Roman" pitchFamily="18" charset="0"/>
                <a:cs typeface="Times New Roman" pitchFamily="18" charset="0"/>
              </a:rPr>
              <a:t>By mobbing we understand a communicative situation that threatens to cause serious physical and mental harm to the individual. Mobbing is a process of destruction; it is constituted by hostile actions which, taken in isolation, may seem anode, but by constant repetition they have dangerous effects.</a:t>
            </a:r>
            <a:r>
              <a:rPr lang="en-US" sz="1200" b="0" baseline="0" dirty="0">
                <a:latin typeface="Times New Roman" pitchFamily="18" charset="0"/>
                <a:cs typeface="Times New Roman" pitchFamily="18" charset="0"/>
              </a:rPr>
              <a:t>“ [</a:t>
            </a:r>
            <a:r>
              <a:rPr lang="en-US" sz="1200" b="0" baseline="0" dirty="0" err="1">
                <a:latin typeface="Times New Roman" pitchFamily="18" charset="0"/>
                <a:cs typeface="Times New Roman" pitchFamily="18" charset="0"/>
              </a:rPr>
              <a:t>Leymann</a:t>
            </a:r>
            <a:r>
              <a:rPr lang="en-US" sz="1200" b="0" baseline="0" dirty="0">
                <a:latin typeface="Times New Roman" pitchFamily="18" charset="0"/>
                <a:cs typeface="Times New Roman" pitchFamily="18" charset="0"/>
              </a:rPr>
              <a:t>, 1990, p. 26-27]</a:t>
            </a: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33</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pPr algn="just">
              <a:buFontTx/>
              <a:buNone/>
            </a:pPr>
            <a:r>
              <a:rPr lang="en-US" sz="1200" b="0" baseline="0" dirty="0">
                <a:latin typeface="Times New Roman" pitchFamily="18" charset="0"/>
                <a:cs typeface="Times New Roman" pitchFamily="18" charset="0"/>
              </a:rPr>
              <a:t>Only hostile, aggressive situations involving confrontations, moral maltreatments, contempt of personality, emotional harassment or mockery fall into the sphere of mobbing, which are systematically and prolonged, becoming painful and even destructive. So, frequency and repetition over time allow such actions to become destructive in psychological, </a:t>
            </a:r>
            <a:r>
              <a:rPr lang="en-US" sz="1200" b="0" baseline="0" dirty="0" err="1">
                <a:latin typeface="Times New Roman" pitchFamily="18" charset="0"/>
                <a:cs typeface="Times New Roman" pitchFamily="18" charset="0"/>
              </a:rPr>
              <a:t>psychosomatical</a:t>
            </a:r>
            <a:r>
              <a:rPr lang="en-US" sz="1200" b="0" baseline="0" dirty="0">
                <a:latin typeface="Times New Roman" pitchFamily="18" charset="0"/>
                <a:cs typeface="Times New Roman" pitchFamily="18" charset="0"/>
              </a:rPr>
              <a:t> and social level, and are considered to be "</a:t>
            </a:r>
            <a:r>
              <a:rPr lang="en-US" sz="1200" b="0" i="1" baseline="0" dirty="0">
                <a:latin typeface="Times New Roman" pitchFamily="18" charset="0"/>
                <a:cs typeface="Times New Roman" pitchFamily="18" charset="0"/>
              </a:rPr>
              <a:t>psychic terror at work</a:t>
            </a:r>
            <a:r>
              <a:rPr lang="en-US" sz="1200" b="0" baseline="0" dirty="0">
                <a:latin typeface="Times New Roman" pitchFamily="18" charset="0"/>
                <a:cs typeface="Times New Roman" pitchFamily="18" charset="0"/>
              </a:rPr>
              <a:t>" with unprecedentedly large personal and organizational effects. Sometimes, </a:t>
            </a:r>
            <a:r>
              <a:rPr lang="en-US" sz="1200" b="0" i="1" baseline="0" dirty="0">
                <a:latin typeface="Times New Roman" pitchFamily="18" charset="0"/>
                <a:cs typeface="Times New Roman" pitchFamily="18" charset="0"/>
              </a:rPr>
              <a:t>mobbing</a:t>
            </a:r>
            <a:r>
              <a:rPr lang="en-US" sz="1200" b="0" baseline="0" dirty="0">
                <a:latin typeface="Times New Roman" pitchFamily="18" charset="0"/>
                <a:cs typeface="Times New Roman" pitchFamily="18" charset="0"/>
              </a:rPr>
              <a:t> is interpersonal, but most often it locates at group level – not only does an individual terrorizes another person or even a whole group, but also the group can terrorize individuals, taken as a stand-alone entity, and by extension, the entire organization, with all its roots of statutes and roles, of hierarchies.</a:t>
            </a:r>
          </a:p>
          <a:p>
            <a:pPr algn="just">
              <a:buFontTx/>
              <a:buNone/>
            </a:pPr>
            <a:r>
              <a:rPr lang="en-US" sz="1200" b="0" i="1" baseline="0" dirty="0">
                <a:latin typeface="Times New Roman" pitchFamily="18" charset="0"/>
                <a:cs typeface="Times New Roman" pitchFamily="18" charset="0"/>
              </a:rPr>
              <a:t>Mobbing</a:t>
            </a:r>
            <a:r>
              <a:rPr lang="en-US" sz="1200" b="0" baseline="0" dirty="0">
                <a:latin typeface="Times New Roman" pitchFamily="18" charset="0"/>
                <a:cs typeface="Times New Roman" pitchFamily="18" charset="0"/>
              </a:rPr>
              <a:t> is practiced throughout and across the entire organization: descendant, ascendant, horizontal or  combined, taking place between colleagues, subordinates, subordinates and their boss, between heads and subordinates, running on an interpersonal level, group and even organizational. [Kovacs, 2008, p. 597]</a:t>
            </a:r>
            <a:endParaRPr lang="ro-RO" sz="1200" b="0" baseline="0" dirty="0">
              <a:latin typeface="Times New Roman" pitchFamily="18" charset="0"/>
              <a:cs typeface="Times New Roman" pitchFamily="18" charset="0"/>
            </a:endParaRP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34</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70000" lnSpcReduction="20000"/>
          </a:bodyPr>
          <a:lstStyle/>
          <a:p>
            <a:pPr algn="just"/>
            <a:r>
              <a:rPr lang="en-US" sz="1200" dirty="0">
                <a:latin typeface="Times New Roman" pitchFamily="18" charset="0"/>
                <a:cs typeface="Times New Roman" pitchFamily="18" charset="0"/>
              </a:rPr>
              <a:t>In order to better understand the essence of </a:t>
            </a:r>
            <a:r>
              <a:rPr lang="en-US" sz="1200" i="1" dirty="0">
                <a:latin typeface="Times New Roman" pitchFamily="18" charset="0"/>
                <a:cs typeface="Times New Roman" pitchFamily="18" charset="0"/>
              </a:rPr>
              <a:t>mobbing</a:t>
            </a:r>
            <a:r>
              <a:rPr lang="en-US" sz="1200" dirty="0">
                <a:latin typeface="Times New Roman" pitchFamily="18" charset="0"/>
                <a:cs typeface="Times New Roman" pitchFamily="18" charset="0"/>
              </a:rPr>
              <a:t>, it is necessary to know the behaviors (actions, practices) that the aggressors use in relation to their victims. </a:t>
            </a:r>
            <a:r>
              <a:rPr lang="en-US" sz="1200" i="1" dirty="0" err="1">
                <a:latin typeface="Times New Roman" pitchFamily="18" charset="0"/>
                <a:cs typeface="Times New Roman" pitchFamily="18" charset="0"/>
              </a:rPr>
              <a:t>Leymann</a:t>
            </a:r>
            <a:r>
              <a:rPr lang="en-US" sz="1200" dirty="0">
                <a:latin typeface="Times New Roman" pitchFamily="18" charset="0"/>
                <a:cs typeface="Times New Roman" pitchFamily="18" charset="0"/>
              </a:rPr>
              <a:t> discovered (during 300 interviews) 45 such behaviors that were classified into five categories:</a:t>
            </a:r>
          </a:p>
          <a:p>
            <a:pPr algn="just"/>
            <a:r>
              <a:rPr lang="en-US" sz="1200" dirty="0">
                <a:latin typeface="Times New Roman" pitchFamily="18" charset="0"/>
                <a:cs typeface="Times New Roman" pitchFamily="18" charset="0"/>
              </a:rPr>
              <a:t>1. actions aimed</a:t>
            </a:r>
            <a:r>
              <a:rPr lang="en-US" sz="1200" baseline="0" dirty="0">
                <a:latin typeface="Times New Roman" pitchFamily="18" charset="0"/>
                <a:cs typeface="Times New Roman" pitchFamily="18" charset="0"/>
              </a:rPr>
              <a:t> for</a:t>
            </a:r>
            <a:r>
              <a:rPr lang="en-US" sz="1200" dirty="0">
                <a:latin typeface="Times New Roman" pitchFamily="18" charset="0"/>
                <a:cs typeface="Times New Roman" pitchFamily="18" charset="0"/>
              </a:rPr>
              <a:t> preventing the victim from expressing himself/herself: hierarchical superiors refuse victim’s</a:t>
            </a:r>
            <a:r>
              <a:rPr lang="en-US" sz="1200" baseline="0" dirty="0">
                <a:latin typeface="Times New Roman" pitchFamily="18" charset="0"/>
                <a:cs typeface="Times New Roman" pitchFamily="18" charset="0"/>
              </a:rPr>
              <a:t> </a:t>
            </a:r>
            <a:r>
              <a:rPr lang="en-US" sz="1200" dirty="0">
                <a:latin typeface="Times New Roman" pitchFamily="18" charset="0"/>
                <a:cs typeface="Times New Roman" pitchFamily="18" charset="0"/>
              </a:rPr>
              <a:t>opportunity to express themselves; the victim is constantly interrupted when he/she speaks; colleagues prevent the victim from expressing himself/herself; colleagues scream, offend the victim; the victim's work is criticized; criticizing the victim's private life; the victim is terrorized by phone calls; the victim is verbally threatened; threatening the victim in writing; denial of contact with the victim; ignoring the victim's presence.</a:t>
            </a:r>
          </a:p>
          <a:p>
            <a:pPr algn="just"/>
            <a:r>
              <a:rPr lang="en-US" sz="1200" dirty="0">
                <a:latin typeface="Times New Roman" pitchFamily="18" charset="0"/>
                <a:cs typeface="Times New Roman" pitchFamily="18" charset="0"/>
              </a:rPr>
              <a:t>2. Actions</a:t>
            </a:r>
            <a:r>
              <a:rPr lang="en-US" sz="1200" baseline="0" dirty="0">
                <a:latin typeface="Times New Roman" pitchFamily="18" charset="0"/>
                <a:cs typeface="Times New Roman" pitchFamily="18" charset="0"/>
              </a:rPr>
              <a:t> aimed for victim’s i</a:t>
            </a:r>
            <a:r>
              <a:rPr lang="en-US" sz="1200" dirty="0">
                <a:latin typeface="Times New Roman" pitchFamily="18" charset="0"/>
                <a:cs typeface="Times New Roman" pitchFamily="18" charset="0"/>
              </a:rPr>
              <a:t>solation: the victim is never spoken; the victim is not allowed to address another person; the victim is assigned a job that removes and isolates him/her from colleagues;</a:t>
            </a:r>
            <a:r>
              <a:rPr lang="en-US" sz="1200" baseline="0" dirty="0">
                <a:latin typeface="Times New Roman" pitchFamily="18" charset="0"/>
                <a:cs typeface="Times New Roman" pitchFamily="18" charset="0"/>
              </a:rPr>
              <a:t> </a:t>
            </a:r>
            <a:r>
              <a:rPr lang="en-US" sz="1200" dirty="0">
                <a:latin typeface="Times New Roman" pitchFamily="18" charset="0"/>
                <a:cs typeface="Times New Roman" pitchFamily="18" charset="0"/>
              </a:rPr>
              <a:t>colleagues are forbidden to speak with the victim; the physical presence of the victim is denied.</a:t>
            </a:r>
          </a:p>
          <a:p>
            <a:pPr algn="just"/>
            <a:r>
              <a:rPr lang="en-US" sz="1200" dirty="0">
                <a:latin typeface="Times New Roman" pitchFamily="18" charset="0"/>
                <a:cs typeface="Times New Roman" pitchFamily="18" charset="0"/>
              </a:rPr>
              <a:t>3. actions involving the victim's disregard in front</a:t>
            </a:r>
            <a:r>
              <a:rPr lang="en-US" sz="1200" baseline="0" dirty="0">
                <a:latin typeface="Times New Roman" pitchFamily="18" charset="0"/>
                <a:cs typeface="Times New Roman" pitchFamily="18" charset="0"/>
              </a:rPr>
              <a:t> of</a:t>
            </a:r>
            <a:r>
              <a:rPr lang="en-US" sz="1200" dirty="0">
                <a:latin typeface="Times New Roman" pitchFamily="18" charset="0"/>
                <a:cs typeface="Times New Roman" pitchFamily="18" charset="0"/>
              </a:rPr>
              <a:t> his/her colleagues: the victim is spoken of evil or slandered; rumors are being reported to the victim; ridiculing the victim; it is claimed that the victim is mentally ill; constraining the victim to attend a psychiatric examination; a victim's infirmity is invented; the actions, the gestures, the voice of the victim are imitated to make it more ridiculous; the political</a:t>
            </a:r>
            <a:r>
              <a:rPr lang="en-US" sz="1200" baseline="0" dirty="0">
                <a:latin typeface="Times New Roman" pitchFamily="18" charset="0"/>
                <a:cs typeface="Times New Roman" pitchFamily="18" charset="0"/>
              </a:rPr>
              <a:t> o</a:t>
            </a:r>
            <a:r>
              <a:rPr lang="en-US" sz="1200" dirty="0">
                <a:latin typeface="Times New Roman" pitchFamily="18" charset="0"/>
                <a:cs typeface="Times New Roman" pitchFamily="18" charset="0"/>
              </a:rPr>
              <a:t>r religious beliefs of the victim are attacked;</a:t>
            </a:r>
            <a:r>
              <a:rPr lang="en-US" sz="1200" baseline="0" dirty="0">
                <a:latin typeface="Times New Roman" pitchFamily="18" charset="0"/>
                <a:cs typeface="Times New Roman" pitchFamily="18" charset="0"/>
              </a:rPr>
              <a:t> </a:t>
            </a:r>
            <a:r>
              <a:rPr lang="en-US" sz="1200" dirty="0">
                <a:latin typeface="Times New Roman" pitchFamily="18" charset="0"/>
                <a:cs typeface="Times New Roman" pitchFamily="18" charset="0"/>
              </a:rPr>
              <a:t>jokes about the victim's private life; jokes about</a:t>
            </a:r>
            <a:r>
              <a:rPr lang="en-US" sz="1200" baseline="0" dirty="0">
                <a:latin typeface="Times New Roman" pitchFamily="18" charset="0"/>
                <a:cs typeface="Times New Roman" pitchFamily="18" charset="0"/>
              </a:rPr>
              <a:t> victim’s</a:t>
            </a:r>
            <a:r>
              <a:rPr lang="en-US" sz="1200" dirty="0">
                <a:latin typeface="Times New Roman" pitchFamily="18" charset="0"/>
                <a:cs typeface="Times New Roman" pitchFamily="18" charset="0"/>
              </a:rPr>
              <a:t> origin or nationality; the victim is obliged to accept humiliating activities; the unfair and unintentional marking of the victim's work; the victim's decisions are questioned or challenged; aggression of the victim in obscene or insulting terms; sexual harassment of the victim through gestures or suggestions.</a:t>
            </a:r>
          </a:p>
          <a:p>
            <a:pPr algn="just"/>
            <a:r>
              <a:rPr lang="en-US" sz="1200" baseline="0" dirty="0">
                <a:solidFill>
                  <a:srgbClr val="FF0000"/>
                </a:solidFill>
                <a:latin typeface="Times New Roman" pitchFamily="18" charset="0"/>
                <a:cs typeface="Times New Roman" pitchFamily="18" charset="0"/>
              </a:rPr>
              <a:t>4. victim's professional discrepancy: </a:t>
            </a:r>
            <a:r>
              <a:rPr lang="en-US" sz="1200" dirty="0">
                <a:solidFill>
                  <a:srgbClr val="FF0000"/>
                </a:solidFill>
                <a:latin typeface="Times New Roman" pitchFamily="18" charset="0"/>
                <a:cs typeface="Times New Roman" pitchFamily="18" charset="0"/>
              </a:rPr>
              <a:t>no tasks </a:t>
            </a:r>
            <a:r>
              <a:rPr lang="ro-RO" sz="1200" dirty="0">
                <a:solidFill>
                  <a:srgbClr val="FF0000"/>
                </a:solidFill>
                <a:latin typeface="Times New Roman" pitchFamily="18" charset="0"/>
                <a:cs typeface="Times New Roman" pitchFamily="18" charset="0"/>
              </a:rPr>
              <a:t>for the victim </a:t>
            </a:r>
            <a:r>
              <a:rPr lang="en-US" sz="1200" dirty="0">
                <a:solidFill>
                  <a:srgbClr val="FF0000"/>
                </a:solidFill>
                <a:latin typeface="Times New Roman" pitchFamily="18" charset="0"/>
                <a:cs typeface="Times New Roman" pitchFamily="18" charset="0"/>
              </a:rPr>
              <a:t>to be performed; depriving the victim of any occupation and watching the victim not </a:t>
            </a:r>
            <a:r>
              <a:rPr lang="ro-RO" sz="1200" dirty="0">
                <a:solidFill>
                  <a:srgbClr val="FF0000"/>
                </a:solidFill>
                <a:latin typeface="Times New Roman" pitchFamily="18" charset="0"/>
                <a:cs typeface="Times New Roman" pitchFamily="18" charset="0"/>
              </a:rPr>
              <a:t>to </a:t>
            </a:r>
            <a:r>
              <a:rPr lang="en-US" sz="1200" dirty="0">
                <a:solidFill>
                  <a:srgbClr val="FF0000"/>
                </a:solidFill>
                <a:latin typeface="Times New Roman" pitchFamily="18" charset="0"/>
                <a:cs typeface="Times New Roman" pitchFamily="18" charset="0"/>
              </a:rPr>
              <a:t>find any occupation on his</a:t>
            </a:r>
            <a:r>
              <a:rPr lang="ro-RO" sz="1200" dirty="0">
                <a:solidFill>
                  <a:srgbClr val="FF0000"/>
                </a:solidFill>
                <a:latin typeface="Times New Roman" pitchFamily="18" charset="0"/>
                <a:cs typeface="Times New Roman" pitchFamily="18" charset="0"/>
              </a:rPr>
              <a:t>/her</a:t>
            </a:r>
            <a:r>
              <a:rPr lang="en-US" sz="1200" dirty="0">
                <a:solidFill>
                  <a:srgbClr val="FF0000"/>
                </a:solidFill>
                <a:latin typeface="Times New Roman" pitchFamily="18" charset="0"/>
                <a:cs typeface="Times New Roman" pitchFamily="18" charset="0"/>
              </a:rPr>
              <a:t> own; entrusting unnecessary or absurd tasks; providing activities below the competencies; always assigning new tasks; imposing the execution of humiliating tasks; entrusting tasks that are superior to the victim’s qualifications to discredit him/her.</a:t>
            </a:r>
          </a:p>
          <a:p>
            <a:pPr algn="just"/>
            <a:r>
              <a:rPr lang="en-US" sz="1200" dirty="0">
                <a:solidFill>
                  <a:srgbClr val="FF0000"/>
                </a:solidFill>
                <a:latin typeface="Times New Roman" pitchFamily="18" charset="0"/>
                <a:cs typeface="Times New Roman" pitchFamily="18" charset="0"/>
              </a:rPr>
              <a:t>5. compromising the victim's health: entrusting dangerous and harmful tasks to victim’s </a:t>
            </a:r>
            <a:r>
              <a:rPr lang="en-US" sz="1200" dirty="0">
                <a:latin typeface="Times New Roman" pitchFamily="18" charset="0"/>
                <a:cs typeface="Times New Roman" pitchFamily="18" charset="0"/>
              </a:rPr>
              <a:t>health;</a:t>
            </a:r>
            <a:r>
              <a:rPr lang="en-US" sz="1200" baseline="0" dirty="0">
                <a:latin typeface="Times New Roman" pitchFamily="18" charset="0"/>
                <a:cs typeface="Times New Roman" pitchFamily="18" charset="0"/>
              </a:rPr>
              <a:t> </a:t>
            </a:r>
            <a:r>
              <a:rPr lang="en-US" sz="1200" dirty="0">
                <a:latin typeface="Times New Roman" pitchFamily="18" charset="0"/>
                <a:cs typeface="Times New Roman" pitchFamily="18" charset="0"/>
              </a:rPr>
              <a:t>physical violence</a:t>
            </a:r>
            <a:r>
              <a:rPr lang="en-US" sz="1200" baseline="0" dirty="0">
                <a:latin typeface="Times New Roman" pitchFamily="18" charset="0"/>
                <a:cs typeface="Times New Roman" pitchFamily="18" charset="0"/>
              </a:rPr>
              <a:t>, </a:t>
            </a:r>
            <a:r>
              <a:rPr lang="en-US" sz="1200" dirty="0">
                <a:latin typeface="Times New Roman" pitchFamily="18" charset="0"/>
                <a:cs typeface="Times New Roman" pitchFamily="18" charset="0"/>
              </a:rPr>
              <a:t>without</a:t>
            </a:r>
            <a:r>
              <a:rPr lang="en-US" sz="1200" baseline="0" dirty="0">
                <a:latin typeface="Times New Roman" pitchFamily="18" charset="0"/>
                <a:cs typeface="Times New Roman" pitchFamily="18" charset="0"/>
              </a:rPr>
              <a:t> aggravating circumstances, as a warning</a:t>
            </a:r>
            <a:r>
              <a:rPr lang="en-US" sz="1200" dirty="0">
                <a:latin typeface="Times New Roman" pitchFamily="18" charset="0"/>
                <a:cs typeface="Times New Roman" pitchFamily="18" charset="0"/>
              </a:rPr>
              <a:t>; physical aggression of the victim, without gravity, as a warning; serious physical aggression without</a:t>
            </a:r>
            <a:r>
              <a:rPr lang="en-US" sz="1200" baseline="0" dirty="0">
                <a:latin typeface="Times New Roman" pitchFamily="18" charset="0"/>
                <a:cs typeface="Times New Roman" pitchFamily="18" charset="0"/>
              </a:rPr>
              <a:t> restraint</a:t>
            </a:r>
            <a:r>
              <a:rPr lang="en-US" sz="1200" dirty="0">
                <a:latin typeface="Times New Roman" pitchFamily="18" charset="0"/>
                <a:cs typeface="Times New Roman" pitchFamily="18" charset="0"/>
              </a:rPr>
              <a:t>; causing inconvenience at home or at work; sexual assault of the victim. [</a:t>
            </a:r>
            <a:r>
              <a:rPr lang="en-US" sz="1200" dirty="0" err="1">
                <a:latin typeface="Times New Roman" pitchFamily="18" charset="0"/>
                <a:cs typeface="Times New Roman" pitchFamily="18" charset="0"/>
              </a:rPr>
              <a:t>Zlate</a:t>
            </a:r>
            <a:r>
              <a:rPr lang="en-US" sz="1200" dirty="0">
                <a:latin typeface="Times New Roman" pitchFamily="18" charset="0"/>
                <a:cs typeface="Times New Roman" pitchFamily="18" charset="0"/>
              </a:rPr>
              <a:t>, 2007, p. 631-633]</a:t>
            </a:r>
          </a:p>
          <a:p>
            <a:pPr algn="just"/>
            <a:r>
              <a:rPr lang="en-US" sz="1200" dirty="0">
                <a:latin typeface="Times New Roman" pitchFamily="18" charset="0"/>
                <a:cs typeface="Times New Roman" pitchFamily="18" charset="0"/>
              </a:rPr>
              <a:t>The 45 behaviors of the aggressor have a double meaning:</a:t>
            </a:r>
          </a:p>
          <a:p>
            <a:pPr algn="just">
              <a:buFont typeface="Arial" pitchFamily="34" charset="0"/>
              <a:buChar char="•"/>
            </a:pPr>
            <a:r>
              <a:rPr lang="en-US" sz="1200" baseline="0" dirty="0">
                <a:latin typeface="Times New Roman" pitchFamily="18" charset="0"/>
                <a:cs typeface="Times New Roman" pitchFamily="18" charset="0"/>
              </a:rPr>
              <a:t> </a:t>
            </a:r>
            <a:r>
              <a:rPr lang="en-US" sz="1200" dirty="0">
                <a:latin typeface="Times New Roman" pitchFamily="18" charset="0"/>
                <a:cs typeface="Times New Roman" pitchFamily="18" charset="0"/>
              </a:rPr>
              <a:t>they manage to better characterize </a:t>
            </a:r>
            <a:r>
              <a:rPr lang="en-US" sz="1200" i="1" dirty="0">
                <a:latin typeface="Times New Roman" pitchFamily="18" charset="0"/>
                <a:cs typeface="Times New Roman" pitchFamily="18" charset="0"/>
              </a:rPr>
              <a:t>mobbing</a:t>
            </a:r>
            <a:r>
              <a:rPr lang="en-US" sz="1200" dirty="0">
                <a:latin typeface="Times New Roman" pitchFamily="18" charset="0"/>
                <a:cs typeface="Times New Roman" pitchFamily="18" charset="0"/>
              </a:rPr>
              <a:t> in its vivid expression of current manifestation;</a:t>
            </a:r>
          </a:p>
          <a:p>
            <a:pPr algn="just">
              <a:buFont typeface="Arial" pitchFamily="34" charset="0"/>
              <a:buChar char="•"/>
            </a:pPr>
            <a:r>
              <a:rPr lang="en-US" sz="1200" baseline="0" dirty="0">
                <a:latin typeface="Times New Roman" pitchFamily="18" charset="0"/>
                <a:cs typeface="Times New Roman" pitchFamily="18" charset="0"/>
              </a:rPr>
              <a:t> </a:t>
            </a:r>
            <a:r>
              <a:rPr lang="en-US" sz="1200" dirty="0">
                <a:latin typeface="Times New Roman" pitchFamily="18" charset="0"/>
                <a:cs typeface="Times New Roman" pitchFamily="18" charset="0"/>
              </a:rPr>
              <a:t>they could be converted into a </a:t>
            </a:r>
            <a:r>
              <a:rPr lang="en-US" sz="1200" i="1" dirty="0">
                <a:latin typeface="Times New Roman" pitchFamily="18" charset="0"/>
                <a:cs typeface="Times New Roman" pitchFamily="18" charset="0"/>
              </a:rPr>
              <a:t>mobbing</a:t>
            </a:r>
            <a:r>
              <a:rPr lang="en-US" sz="1200" dirty="0">
                <a:latin typeface="Times New Roman" pitchFamily="18" charset="0"/>
                <a:cs typeface="Times New Roman" pitchFamily="18" charset="0"/>
              </a:rPr>
              <a:t> measurement instrument by </a:t>
            </a:r>
            <a:r>
              <a:rPr lang="en-US" sz="1200" dirty="0" err="1">
                <a:latin typeface="Times New Roman" pitchFamily="18" charset="0"/>
                <a:cs typeface="Times New Roman" pitchFamily="18" charset="0"/>
              </a:rPr>
              <a:t>operationalizing</a:t>
            </a:r>
            <a:r>
              <a:rPr lang="en-US" sz="1200" dirty="0">
                <a:latin typeface="Times New Roman" pitchFamily="18" charset="0"/>
                <a:cs typeface="Times New Roman" pitchFamily="18" charset="0"/>
              </a:rPr>
              <a:t> the concept. </a:t>
            </a:r>
            <a:r>
              <a:rPr lang="en-US" sz="1200" i="1" dirty="0" err="1">
                <a:latin typeface="Times New Roman" pitchFamily="18" charset="0"/>
                <a:cs typeface="Times New Roman" pitchFamily="18" charset="0"/>
              </a:rPr>
              <a:t>Leymann</a:t>
            </a:r>
            <a:r>
              <a:rPr lang="en-US" sz="1200" dirty="0">
                <a:latin typeface="Times New Roman" pitchFamily="18" charset="0"/>
                <a:cs typeface="Times New Roman" pitchFamily="18" charset="0"/>
              </a:rPr>
              <a:t> has built such</a:t>
            </a:r>
            <a:r>
              <a:rPr lang="en-US" sz="1200" baseline="0" dirty="0">
                <a:latin typeface="Times New Roman" pitchFamily="18" charset="0"/>
                <a:cs typeface="Times New Roman" pitchFamily="18" charset="0"/>
              </a:rPr>
              <a:t> </a:t>
            </a:r>
            <a:r>
              <a:rPr lang="en-US" sz="1200" dirty="0">
                <a:latin typeface="Times New Roman" pitchFamily="18" charset="0"/>
                <a:cs typeface="Times New Roman" pitchFamily="18" charset="0"/>
              </a:rPr>
              <a:t>tool,</a:t>
            </a:r>
            <a:r>
              <a:rPr lang="en-US" sz="1200" baseline="0" dirty="0">
                <a:latin typeface="Times New Roman" pitchFamily="18" charset="0"/>
                <a:cs typeface="Times New Roman" pitchFamily="18" charset="0"/>
              </a:rPr>
              <a:t> not yet validated, </a:t>
            </a:r>
            <a:r>
              <a:rPr lang="en-US" sz="1200" dirty="0">
                <a:latin typeface="Times New Roman" pitchFamily="18" charset="0"/>
                <a:cs typeface="Times New Roman" pitchFamily="18" charset="0"/>
              </a:rPr>
              <a:t>called LIPT (</a:t>
            </a:r>
            <a:r>
              <a:rPr lang="en-US" sz="1200" i="1" dirty="0" err="1">
                <a:latin typeface="Times New Roman" pitchFamily="18" charset="0"/>
                <a:cs typeface="Times New Roman" pitchFamily="18" charset="0"/>
              </a:rPr>
              <a:t>Leymann</a:t>
            </a:r>
            <a:r>
              <a:rPr lang="en-US" sz="1200" i="1" dirty="0">
                <a:latin typeface="Times New Roman" pitchFamily="18" charset="0"/>
                <a:cs typeface="Times New Roman" pitchFamily="18" charset="0"/>
              </a:rPr>
              <a:t> Inventory of Psychological Terrorization</a:t>
            </a:r>
            <a:r>
              <a:rPr lang="en-US" sz="1200" dirty="0">
                <a:latin typeface="Times New Roman" pitchFamily="18" charset="0"/>
                <a:cs typeface="Times New Roman" pitchFamily="18" charset="0"/>
              </a:rPr>
              <a:t>), which stood at the base of epidemiological studies.</a:t>
            </a:r>
          </a:p>
          <a:p>
            <a:pPr algn="just"/>
            <a:r>
              <a:rPr lang="en-US" sz="1200" dirty="0">
                <a:latin typeface="Times New Roman" pitchFamily="18" charset="0"/>
                <a:cs typeface="Times New Roman" pitchFamily="18" charset="0"/>
              </a:rPr>
              <a:t>In a larger plan, aggressive behaviors suggest the degree of gravity of </a:t>
            </a:r>
            <a:r>
              <a:rPr lang="en-US" sz="1200" i="1" dirty="0">
                <a:latin typeface="Times New Roman" pitchFamily="18" charset="0"/>
                <a:cs typeface="Times New Roman" pitchFamily="18" charset="0"/>
              </a:rPr>
              <a:t>mobbing</a:t>
            </a:r>
            <a:r>
              <a:rPr lang="en-US" sz="1200" dirty="0">
                <a:latin typeface="Times New Roman" pitchFamily="18" charset="0"/>
                <a:cs typeface="Times New Roman" pitchFamily="18" charset="0"/>
              </a:rPr>
              <a:t>. If it is caused by one or two of these behaviors, it could be less serious than if it is caused by more of them, possibly associated with each other. Critical criteria for identifying </a:t>
            </a:r>
            <a:r>
              <a:rPr lang="en-US" sz="1200" i="1" dirty="0">
                <a:latin typeface="Times New Roman" pitchFamily="18" charset="0"/>
                <a:cs typeface="Times New Roman" pitchFamily="18" charset="0"/>
              </a:rPr>
              <a:t>mobbing</a:t>
            </a:r>
            <a:r>
              <a:rPr lang="en-US" sz="1200" i="0" baseline="0" dirty="0">
                <a:latin typeface="Times New Roman" pitchFamily="18" charset="0"/>
                <a:cs typeface="Times New Roman" pitchFamily="18" charset="0"/>
              </a:rPr>
              <a:t> are defined by</a:t>
            </a:r>
            <a:r>
              <a:rPr lang="en-US" sz="1200" dirty="0">
                <a:latin typeface="Times New Roman" pitchFamily="18" charset="0"/>
                <a:cs typeface="Times New Roman" pitchFamily="18" charset="0"/>
              </a:rPr>
              <a:t> their frequency and duration of manifestation. </a:t>
            </a:r>
            <a:r>
              <a:rPr lang="en-US" sz="1200" i="1" dirty="0" err="1">
                <a:latin typeface="Times New Roman" pitchFamily="18" charset="0"/>
                <a:cs typeface="Times New Roman" pitchFamily="18" charset="0"/>
              </a:rPr>
              <a:t>Leymann</a:t>
            </a:r>
            <a:r>
              <a:rPr lang="en-US" sz="1200" dirty="0">
                <a:latin typeface="Times New Roman" pitchFamily="18" charset="0"/>
                <a:cs typeface="Times New Roman" pitchFamily="18" charset="0"/>
              </a:rPr>
              <a:t> has determined that such aggressive actions can only be considered mobbing-specific if they occur more than once a week over a period of more than 6 months as a threshold value.</a:t>
            </a:r>
          </a:p>
          <a:p>
            <a:pPr algn="just"/>
            <a:r>
              <a:rPr lang="en-US" sz="1200" dirty="0">
                <a:latin typeface="Times New Roman" pitchFamily="18" charset="0"/>
                <a:cs typeface="Times New Roman" pitchFamily="18" charset="0"/>
              </a:rPr>
              <a:t>The paradigm of mobbing, once launched, has come into the field of interest of researchers, under various names: bullying, harassment, workplace persecution, psycho terror, victimization, emotional abuse, psychological violence, moral harassment</a:t>
            </a:r>
            <a:r>
              <a:rPr lang="en-US" sz="1200" baseline="0" dirty="0">
                <a:latin typeface="Times New Roman" pitchFamily="18" charset="0"/>
                <a:cs typeface="Times New Roman" pitchFamily="18" charset="0"/>
              </a:rPr>
              <a:t> or </a:t>
            </a:r>
            <a:r>
              <a:rPr lang="en-US" sz="1200" dirty="0">
                <a:latin typeface="Times New Roman" pitchFamily="18" charset="0"/>
                <a:cs typeface="Times New Roman" pitchFamily="18" charset="0"/>
              </a:rPr>
              <a:t>interpersonal conflict.</a:t>
            </a:r>
            <a:endParaRPr lang="ro-RO" sz="1200" dirty="0">
              <a:latin typeface="Times New Roman" pitchFamily="18" charset="0"/>
              <a:cs typeface="Times New Roman" pitchFamily="18" charset="0"/>
            </a:endParaRP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35</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85000" lnSpcReduction="10000"/>
          </a:bodyPr>
          <a:lstStyle/>
          <a:p>
            <a:pPr algn="just">
              <a:buFontTx/>
              <a:buNone/>
            </a:pPr>
            <a:r>
              <a:rPr lang="en-US" sz="1200" b="0" baseline="0" dirty="0">
                <a:latin typeface="Times New Roman" pitchFamily="18" charset="0"/>
                <a:cs typeface="Times New Roman" pitchFamily="18" charset="0"/>
              </a:rPr>
              <a:t>Evolution in time of mobbing was conceived by </a:t>
            </a:r>
            <a:r>
              <a:rPr lang="en-US" sz="1200" b="0" i="1" baseline="0" dirty="0" err="1">
                <a:latin typeface="Times New Roman" pitchFamily="18" charset="0"/>
                <a:cs typeface="Times New Roman" pitchFamily="18" charset="0"/>
              </a:rPr>
              <a:t>Leymann</a:t>
            </a:r>
            <a:r>
              <a:rPr lang="en-US" sz="1200" b="0" baseline="0" dirty="0">
                <a:latin typeface="Times New Roman" pitchFamily="18" charset="0"/>
                <a:cs typeface="Times New Roman" pitchFamily="18" charset="0"/>
              </a:rPr>
              <a:t> in 4 phases:</a:t>
            </a:r>
          </a:p>
          <a:p>
            <a:pPr marL="228600" indent="-228600" algn="just">
              <a:buFont typeface="+mj-lt"/>
              <a:buAutoNum type="arabicPeriod"/>
            </a:pPr>
            <a:r>
              <a:rPr lang="en-US" sz="1200" b="0" baseline="0" dirty="0">
                <a:latin typeface="Times New Roman" pitchFamily="18" charset="0"/>
                <a:cs typeface="Times New Roman" pitchFamily="18" charset="0"/>
              </a:rPr>
              <a:t>The first phase consists of a series of </a:t>
            </a:r>
            <a:r>
              <a:rPr lang="en-US" sz="1200" b="1" baseline="0" dirty="0">
                <a:latin typeface="Times New Roman" pitchFamily="18" charset="0"/>
                <a:cs typeface="Times New Roman" pitchFamily="18" charset="0"/>
              </a:rPr>
              <a:t>critical incidents</a:t>
            </a:r>
            <a:r>
              <a:rPr lang="en-US" sz="1200" b="0" baseline="0" dirty="0">
                <a:latin typeface="Times New Roman" pitchFamily="18" charset="0"/>
                <a:cs typeface="Times New Roman" pitchFamily="18" charset="0"/>
              </a:rPr>
              <a:t>: opinion divergences, conflicts, struggle for power, some of which are solved by themselves, but others that degenerates into mobbing.</a:t>
            </a:r>
          </a:p>
          <a:p>
            <a:pPr marL="228600" indent="-228600" algn="just">
              <a:buFont typeface="+mj-lt"/>
              <a:buAutoNum type="arabicPeriod"/>
            </a:pPr>
            <a:r>
              <a:rPr lang="en-US" sz="1200" b="0" baseline="0" dirty="0">
                <a:latin typeface="Times New Roman" pitchFamily="18" charset="0"/>
                <a:cs typeface="Times New Roman" pitchFamily="18" charset="0"/>
              </a:rPr>
              <a:t>The second phase is characterized by the </a:t>
            </a:r>
            <a:r>
              <a:rPr lang="en-US" sz="1200" b="1" baseline="0" dirty="0">
                <a:latin typeface="Times New Roman" pitchFamily="18" charset="0"/>
                <a:cs typeface="Times New Roman" pitchFamily="18" charset="0"/>
              </a:rPr>
              <a:t>increased frequency of hostile behaviors</a:t>
            </a:r>
            <a:r>
              <a:rPr lang="en-US" sz="1200" b="0" baseline="0" dirty="0">
                <a:latin typeface="Times New Roman" pitchFamily="18" charset="0"/>
                <a:cs typeface="Times New Roman" pitchFamily="18" charset="0"/>
              </a:rPr>
              <a:t>, with the probability of multiplying practices and even the number of aggressors. At this stage there is a gradual installation of mobbing, the psychic balance of the victim begins to shake, the symptoms of stress and anxiety start to appear, the self-confidence decreases.</a:t>
            </a:r>
          </a:p>
          <a:p>
            <a:pPr marL="228600" indent="-228600" algn="just">
              <a:buFont typeface="+mj-lt"/>
              <a:buAutoNum type="arabicPeriod"/>
            </a:pPr>
            <a:r>
              <a:rPr lang="en-US" sz="1200" b="0" baseline="0" dirty="0">
                <a:latin typeface="Times New Roman" pitchFamily="18" charset="0"/>
                <a:cs typeface="Times New Roman" pitchFamily="18" charset="0"/>
              </a:rPr>
              <a:t>The third phase consist of </a:t>
            </a:r>
            <a:r>
              <a:rPr lang="en-US" sz="1200" b="1" baseline="0" dirty="0">
                <a:latin typeface="Times New Roman" pitchFamily="18" charset="0"/>
                <a:cs typeface="Times New Roman" pitchFamily="18" charset="0"/>
              </a:rPr>
              <a:t>management acknowledgment </a:t>
            </a:r>
            <a:r>
              <a:rPr lang="en-US" sz="1200" b="0" baseline="0" dirty="0">
                <a:latin typeface="Times New Roman" pitchFamily="18" charset="0"/>
                <a:cs typeface="Times New Roman" pitchFamily="18" charset="0"/>
              </a:rPr>
              <a:t>of the events and then attitudes manifestation ranging from non-involvement to leaving tensions to perpetuate the victim's attitude of condemnation; or the intervention occurs too late when the situation can no longer be controlled. Sometimes, mobbing can become a legal case and the victim's possibilities to defend himself/herself diminish further.</a:t>
            </a:r>
          </a:p>
          <a:p>
            <a:pPr marL="228600" indent="-228600" algn="just">
              <a:buFont typeface="+mj-lt"/>
              <a:buAutoNum type="arabicPeriod"/>
            </a:pPr>
            <a:r>
              <a:rPr lang="en-US" sz="1200" b="0" baseline="0" dirty="0">
                <a:latin typeface="Times New Roman" pitchFamily="18" charset="0"/>
                <a:cs typeface="Times New Roman" pitchFamily="18" charset="0"/>
              </a:rPr>
              <a:t>The fourth phase is the most traumatic and involves </a:t>
            </a:r>
            <a:r>
              <a:rPr lang="en-US" sz="1200" b="1" baseline="0" dirty="0">
                <a:latin typeface="Times New Roman" pitchFamily="18" charset="0"/>
                <a:cs typeface="Times New Roman" pitchFamily="18" charset="0"/>
              </a:rPr>
              <a:t>stigmatization, social isolation</a:t>
            </a:r>
            <a:r>
              <a:rPr lang="en-US" sz="1200" b="0" baseline="0" dirty="0">
                <a:latin typeface="Times New Roman" pitchFamily="18" charset="0"/>
                <a:cs typeface="Times New Roman" pitchFamily="18" charset="0"/>
              </a:rPr>
              <a:t> or even the removal of the victim from the workplace, which diminishes his/her chances of joining other organizations in other workplaces. The chances for the victim to be incorrectly diagnosed are high because there is a possibility that his/her story may not be believed or, because of commodity, the triggering social events are not investigated; examples of incorrect diagnosis: paranoia, maniac depression, character disorder. (</a:t>
            </a:r>
            <a:r>
              <a:rPr lang="en-US" sz="1200" b="0" baseline="0" dirty="0" err="1">
                <a:latin typeface="Times New Roman" pitchFamily="18" charset="0"/>
                <a:cs typeface="Times New Roman" pitchFamily="18" charset="0"/>
              </a:rPr>
              <a:t>Leymann</a:t>
            </a:r>
            <a:r>
              <a:rPr lang="en-US" sz="1200" b="0" baseline="0" dirty="0">
                <a:latin typeface="Times New Roman" pitchFamily="18" charset="0"/>
                <a:cs typeface="Times New Roman" pitchFamily="18" charset="0"/>
              </a:rPr>
              <a:t>, 1996) [Kovacs, 2008, p. 599] Of course, this step may be missing. In most cases, the victim leaves the organization discreetly, the management lacking a genuine feedback and not knowing the true reasons for employee’s leaving, which perpetuates the ignorance regarding harassment and amplifies its negative consequences. [</a:t>
            </a:r>
            <a:r>
              <a:rPr lang="en-US" sz="1200" b="0" baseline="0" dirty="0" err="1">
                <a:latin typeface="Times New Roman" pitchFamily="18" charset="0"/>
                <a:cs typeface="Times New Roman" pitchFamily="18" charset="0"/>
              </a:rPr>
              <a:t>Dinu</a:t>
            </a:r>
            <a:r>
              <a:rPr lang="en-US" sz="1200" b="0" baseline="0" dirty="0">
                <a:latin typeface="Times New Roman" pitchFamily="18" charset="0"/>
                <a:cs typeface="Times New Roman" pitchFamily="18" charset="0"/>
              </a:rPr>
              <a:t>, 2005]</a:t>
            </a:r>
          </a:p>
          <a:p>
            <a:pPr algn="just">
              <a:buFontTx/>
              <a:buNone/>
            </a:pPr>
            <a:r>
              <a:rPr lang="en-US" sz="1200" b="0" baseline="0" dirty="0">
                <a:latin typeface="Times New Roman" pitchFamily="18" charset="0"/>
                <a:cs typeface="Times New Roman" pitchFamily="18" charset="0"/>
              </a:rPr>
              <a:t>Two features of this process must be retained:</a:t>
            </a:r>
          </a:p>
          <a:p>
            <a:pPr algn="just">
              <a:buFont typeface="Arial" pitchFamily="34" charset="0"/>
              <a:buChar char="•"/>
            </a:pPr>
            <a:r>
              <a:rPr lang="en-US" sz="1200" b="0" baseline="0" dirty="0">
                <a:latin typeface="Times New Roman" pitchFamily="18" charset="0"/>
                <a:cs typeface="Times New Roman" pitchFamily="18" charset="0"/>
              </a:rPr>
              <a:t> this is the typical evolution of </a:t>
            </a:r>
            <a:r>
              <a:rPr lang="en-US" sz="1200" b="0" i="1" baseline="0" dirty="0">
                <a:latin typeface="Times New Roman" pitchFamily="18" charset="0"/>
                <a:cs typeface="Times New Roman" pitchFamily="18" charset="0"/>
              </a:rPr>
              <a:t>mobbing</a:t>
            </a:r>
            <a:r>
              <a:rPr lang="en-US" sz="1200" b="0" baseline="0" dirty="0">
                <a:latin typeface="Times New Roman" pitchFamily="18" charset="0"/>
                <a:cs typeface="Times New Roman" pitchFamily="18" charset="0"/>
              </a:rPr>
              <a:t>, when no one intervenes to defuse explosive situations; on the contrary, harassment and persecution are practiced until the "</a:t>
            </a:r>
            <a:r>
              <a:rPr lang="en-US" sz="1200" b="0" i="1" baseline="0" dirty="0">
                <a:latin typeface="Times New Roman" pitchFamily="18" charset="0"/>
                <a:cs typeface="Times New Roman" pitchFamily="18" charset="0"/>
              </a:rPr>
              <a:t>liquidation</a:t>
            </a:r>
            <a:r>
              <a:rPr lang="en-US" sz="1200" b="0" baseline="0" dirty="0">
                <a:latin typeface="Times New Roman" pitchFamily="18" charset="0"/>
                <a:cs typeface="Times New Roman" pitchFamily="18" charset="0"/>
              </a:rPr>
              <a:t>" of the victim.</a:t>
            </a:r>
          </a:p>
          <a:p>
            <a:pPr algn="just">
              <a:buFont typeface="Arial" pitchFamily="34" charset="0"/>
              <a:buChar char="•"/>
            </a:pPr>
            <a:r>
              <a:rPr lang="en-US" sz="1200" b="0" baseline="0" dirty="0">
                <a:latin typeface="Times New Roman" pitchFamily="18" charset="0"/>
                <a:cs typeface="Times New Roman" pitchFamily="18" charset="0"/>
              </a:rPr>
              <a:t> such an evolution is not at all inevitable, on the contrary, it is enough to want it and it could take another turn. [</a:t>
            </a:r>
            <a:r>
              <a:rPr lang="en-US" sz="1200" b="0" baseline="0" dirty="0" err="1">
                <a:latin typeface="Times New Roman" pitchFamily="18" charset="0"/>
                <a:cs typeface="Times New Roman" pitchFamily="18" charset="0"/>
              </a:rPr>
              <a:t>Zlate</a:t>
            </a:r>
            <a:r>
              <a:rPr lang="en-US" sz="1200" b="0" baseline="0" dirty="0">
                <a:latin typeface="Times New Roman" pitchFamily="18" charset="0"/>
                <a:cs typeface="Times New Roman" pitchFamily="18" charset="0"/>
              </a:rPr>
              <a:t>, p. 635]</a:t>
            </a:r>
            <a:endParaRPr lang="ro-RO" sz="1200" b="0" baseline="0" dirty="0">
              <a:latin typeface="Times New Roman" pitchFamily="18" charset="0"/>
              <a:cs typeface="Times New Roman" pitchFamily="18" charset="0"/>
            </a:endParaRP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36</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77500" lnSpcReduction="20000"/>
          </a:bodyPr>
          <a:lstStyle/>
          <a:p>
            <a:pPr algn="just"/>
            <a:r>
              <a:rPr lang="en-US" dirty="0"/>
              <a:t>Causes that define such a complex phenomenon as </a:t>
            </a:r>
            <a:r>
              <a:rPr lang="en-US" i="1" dirty="0"/>
              <a:t>mobbing</a:t>
            </a:r>
            <a:r>
              <a:rPr lang="en-US" dirty="0"/>
              <a:t>:</a:t>
            </a:r>
          </a:p>
          <a:p>
            <a:pPr algn="just">
              <a:buFont typeface="Arial" pitchFamily="34" charset="0"/>
              <a:buChar char="•"/>
            </a:pPr>
            <a:r>
              <a:rPr lang="en-US" dirty="0"/>
              <a:t> the appearance of mobbing is usually preceded by a conflict situation. It is interesting to</a:t>
            </a:r>
            <a:r>
              <a:rPr lang="en-US" baseline="0" dirty="0"/>
              <a:t> find</a:t>
            </a:r>
            <a:r>
              <a:rPr lang="en-US" dirty="0"/>
              <a:t> out what are the reasons that transform the conflict into a mobbing process.</a:t>
            </a:r>
            <a:r>
              <a:rPr lang="en-US" baseline="0" dirty="0"/>
              <a:t> </a:t>
            </a:r>
            <a:r>
              <a:rPr lang="en-US" dirty="0"/>
              <a:t>It should be noted that there is a wide range of prejudices that argue that the main cause of mobbing would be a specific type of personality/character of the victim. Numerous medical representatives refuse to admit that</a:t>
            </a:r>
            <a:r>
              <a:rPr lang="en-US" baseline="0" dirty="0"/>
              <a:t> </a:t>
            </a:r>
            <a:r>
              <a:rPr lang="en-US" dirty="0"/>
              <a:t>reactions</a:t>
            </a:r>
            <a:r>
              <a:rPr lang="en-US" baseline="0" dirty="0"/>
              <a:t> or stress </a:t>
            </a:r>
            <a:r>
              <a:rPr lang="en-US" dirty="0"/>
              <a:t>symptoms originate in the social structure of the group in which the victim of mobbing evolves.</a:t>
            </a:r>
          </a:p>
          <a:p>
            <a:pPr algn="just">
              <a:buFont typeface="Arial" pitchFamily="34" charset="0"/>
              <a:buChar char="•"/>
            </a:pPr>
            <a:r>
              <a:rPr lang="en-US" baseline="0" dirty="0"/>
              <a:t> a</a:t>
            </a:r>
            <a:r>
              <a:rPr lang="en-US" dirty="0"/>
              <a:t> number of researchers have undertaken impressive analyses trying to provide a firm answer to the issue of mobbing causality, but the existence of a certain type of individual prone to become the target of mobbing could not be confirmed in the research on employed persons.</a:t>
            </a:r>
          </a:p>
          <a:p>
            <a:pPr algn="just">
              <a:buFont typeface="Arial" pitchFamily="34" charset="0"/>
              <a:buChar char="•"/>
            </a:pPr>
            <a:r>
              <a:rPr lang="en-US" dirty="0"/>
              <a:t> all cases of mobbing follow a systematic and double stereotyped process: social and psychological. The personality theories that guide the interpretative scenarios of the various social actors involved in the knowledge of mobbing do not have consistency and validity and sometimes they are not even credible. For example,</a:t>
            </a:r>
            <a:r>
              <a:rPr lang="en-US" baseline="0" dirty="0"/>
              <a:t> it</a:t>
            </a:r>
            <a:r>
              <a:rPr lang="en-US" dirty="0"/>
              <a:t> can not be explained, by calling on the personality theories, why young employees are more often victims of mobbing, as no serious theory admits the radical transformation of personality with age. On the contrary, personality structures remain constant during life, without reserving surprises that can explain the power of differently affecting mobbing in relation to the two categories (young and elderly). Another argument against theories that involves the personality structure as a factor of mobbing is brought by clinic psychologists who show that post-traumatic</a:t>
            </a:r>
            <a:r>
              <a:rPr lang="en-US" baseline="0" dirty="0"/>
              <a:t> stress disorder</a:t>
            </a:r>
            <a:r>
              <a:rPr lang="en-US" dirty="0"/>
              <a:t> which frequently occurs in mobbing victims generates a series of major changes in personality. This indicates mobbing as a cause</a:t>
            </a:r>
            <a:r>
              <a:rPr lang="en-US" baseline="0" dirty="0"/>
              <a:t> </a:t>
            </a:r>
            <a:r>
              <a:rPr lang="en-US" dirty="0"/>
              <a:t>of major mental disorders and changes. [</a:t>
            </a:r>
            <a:r>
              <a:rPr lang="en-US" dirty="0" err="1"/>
              <a:t>Zlate</a:t>
            </a:r>
            <a:r>
              <a:rPr lang="en-US" dirty="0"/>
              <a:t>, p. 636-639] </a:t>
            </a:r>
          </a:p>
          <a:p>
            <a:pPr algn="just"/>
            <a:endParaRPr lang="en-US" dirty="0"/>
          </a:p>
          <a:p>
            <a:pPr algn="just"/>
            <a:r>
              <a:rPr lang="en-US" dirty="0"/>
              <a:t>Therefore, if the personality type of the victim is not intrinsically involved in the determination of mobbing, what would be the relevant explanatory factors?</a:t>
            </a:r>
          </a:p>
          <a:p>
            <a:pPr algn="just"/>
            <a:r>
              <a:rPr lang="en-US" dirty="0"/>
              <a:t>Research has shown that, in essence, the process of social marking and systematic destruction of the victim of mobbing is a </a:t>
            </a:r>
            <a:r>
              <a:rPr lang="en-US" b="1" dirty="0"/>
              <a:t>management problem</a:t>
            </a:r>
            <a:r>
              <a:rPr lang="en-US" dirty="0"/>
              <a:t>. Among the subjective factors that lead to the appearance of mobbing can be included the "</a:t>
            </a:r>
            <a:r>
              <a:rPr lang="en-US" i="1" dirty="0"/>
              <a:t>psychological labor contract</a:t>
            </a:r>
            <a:r>
              <a:rPr lang="en-US" dirty="0"/>
              <a:t>", which is in fact a subjective addition to the formal employment contract. Employee and employer feed personal expectations whose disappointment is bitter.</a:t>
            </a: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37</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55000" lnSpcReduction="20000"/>
          </a:bodyPr>
          <a:lstStyle/>
          <a:p>
            <a:pPr marL="0" indent="0" algn="just">
              <a:buFontTx/>
              <a:buNone/>
            </a:pPr>
            <a:r>
              <a:rPr lang="en-US" baseline="0" dirty="0"/>
              <a:t>Three main factors can be distinguished:</a:t>
            </a:r>
          </a:p>
          <a:p>
            <a:pPr marL="228600" indent="-228600" algn="just">
              <a:buFont typeface="+mj-lt"/>
              <a:buAutoNum type="arabicPeriod"/>
            </a:pPr>
            <a:r>
              <a:rPr lang="en-US" b="1" baseline="0" dirty="0"/>
              <a:t>Organization of work:</a:t>
            </a:r>
          </a:p>
          <a:p>
            <a:pPr marL="228600" lvl="0" indent="-228600" algn="just">
              <a:buFont typeface="+mj-lt"/>
              <a:buNone/>
            </a:pPr>
            <a:r>
              <a:rPr lang="en-US" baseline="0" dirty="0"/>
              <a:t>	Validation support has been taken from occupational health research that tracked psychosomatic issues in relation to certain stressors (causes). These causes would be specific to both psychosomatic issues and mobbing, which itself is a psychosomatic problem generator. Significant correlations have been found between well-defined work situations and the occurrence of psychosomatic diseases. Such situations, commonly encountered, are mainly represented by:</a:t>
            </a:r>
          </a:p>
          <a:p>
            <a:pPr marL="685800" lvl="1" indent="-228600" algn="just">
              <a:buFont typeface="+mj-lt"/>
              <a:buAutoNum type="alphaLcPeriod"/>
            </a:pPr>
            <a:r>
              <a:rPr lang="en-US" baseline="0" dirty="0"/>
              <a:t>quantitative overloading of the job;</a:t>
            </a:r>
          </a:p>
          <a:p>
            <a:pPr marL="685800" lvl="1" indent="-228600" algn="just">
              <a:buFont typeface="+mj-lt"/>
              <a:buAutoNum type="alphaLcPeriod"/>
            </a:pPr>
            <a:r>
              <a:rPr lang="en-US" baseline="0" dirty="0"/>
              <a:t>qualitative sub-load;</a:t>
            </a:r>
          </a:p>
          <a:p>
            <a:pPr marL="685800" lvl="1" indent="-228600" algn="just">
              <a:buFont typeface="+mj-lt"/>
              <a:buAutoNum type="alphaLcPeriod"/>
            </a:pPr>
            <a:r>
              <a:rPr lang="en-US" baseline="0" dirty="0"/>
              <a:t>lack of clear rules and delimitations, interference of attributions.</a:t>
            </a:r>
          </a:p>
          <a:p>
            <a:pPr marL="457200" lvl="1" indent="0" algn="just">
              <a:buFontTx/>
              <a:buNone/>
            </a:pPr>
            <a:r>
              <a:rPr lang="en-US" baseline="0" dirty="0"/>
              <a:t>It can be said that because of stressful situations, all work situations generate potentially conflicts, which in turn, through degeneration, can lead to an increased risks of mobbing.</a:t>
            </a:r>
          </a:p>
          <a:p>
            <a:pPr marL="0" indent="0" algn="just">
              <a:buFontTx/>
              <a:buNone/>
            </a:pPr>
            <a:r>
              <a:rPr lang="en-US" b="1" baseline="0" dirty="0"/>
              <a:t>2. Design of tasks - </a:t>
            </a:r>
            <a:r>
              <a:rPr lang="en-US" b="1" i="1" baseline="0" dirty="0"/>
              <a:t>source of mobbing</a:t>
            </a:r>
            <a:r>
              <a:rPr lang="en-US" b="1" baseline="0" dirty="0"/>
              <a:t>:</a:t>
            </a:r>
          </a:p>
          <a:p>
            <a:pPr marL="457200" lvl="1" indent="0" algn="just">
              <a:buFontTx/>
              <a:buNone/>
            </a:pPr>
            <a:r>
              <a:rPr lang="en-US" baseline="0" dirty="0"/>
              <a:t>Excessive </a:t>
            </a:r>
            <a:r>
              <a:rPr lang="en-US" baseline="0" dirty="0" err="1"/>
              <a:t>operationalization</a:t>
            </a:r>
            <a:r>
              <a:rPr lang="en-US" baseline="0" dirty="0"/>
              <a:t> of work has led to its impoverishment, becoming so stressful by its monotony and sub-intellectual character. Labor medicine has also found at this level significant correlations between monotony and certain psychosomatic disorders. In such working conditions, mobbing is most often a </a:t>
            </a:r>
            <a:r>
              <a:rPr lang="en-US" b="1" baseline="0" dirty="0"/>
              <a:t>mobbing of boredom/monotony/ subsistence</a:t>
            </a:r>
            <a:r>
              <a:rPr lang="en-US" baseline="0" dirty="0"/>
              <a:t>. The explanation lies in the fact that the aggressor usually chooses a colleague as a target only to occupy his/her spirit/mind to eliminate the unpleasant sensation of mental mood.</a:t>
            </a:r>
          </a:p>
          <a:p>
            <a:pPr marL="0" indent="0" algn="just">
              <a:buFontTx/>
              <a:buNone/>
            </a:pPr>
            <a:r>
              <a:rPr lang="en-US" baseline="0" dirty="0"/>
              <a:t>3. </a:t>
            </a:r>
            <a:r>
              <a:rPr lang="en-US" b="1" baseline="0" dirty="0"/>
              <a:t>Coordination and employee control/direction - another cause of mobbing</a:t>
            </a:r>
          </a:p>
          <a:p>
            <a:pPr marL="0" indent="0" algn="just">
              <a:buFontTx/>
              <a:buNone/>
            </a:pPr>
            <a:r>
              <a:rPr lang="en-US" baseline="0" dirty="0"/>
              <a:t>There are a number of hierarchical superiors that, though surprisingly, through conscious behavior, reduce employee performance. How is this possible? The answer sends us to the analysis of some style notes sometimes inappropriate in the manifestation/exercise of the statutory prerogatives of the leader in question. Most of them consider that organization management </a:t>
            </a:r>
            <a:r>
              <a:rPr lang="ro-RO" baseline="0" dirty="0"/>
              <a:t>are </a:t>
            </a:r>
            <a:r>
              <a:rPr lang="en-US" baseline="0" dirty="0" err="1"/>
              <a:t>immu</a:t>
            </a:r>
            <a:r>
              <a:rPr lang="ro-RO" baseline="0" dirty="0"/>
              <a:t>t</a:t>
            </a:r>
            <a:r>
              <a:rPr lang="en-US" baseline="0" dirty="0"/>
              <a:t>able</a:t>
            </a:r>
            <a:r>
              <a:rPr lang="ro-RO" baseline="0" dirty="0"/>
              <a:t>,</a:t>
            </a:r>
            <a:r>
              <a:rPr lang="en-US" baseline="0" dirty="0"/>
              <a:t> and when the weakness of this organization manifests itself, they prefer to use force to reduce the tensions that have arisen instead of revising the </a:t>
            </a:r>
            <a:r>
              <a:rPr lang="en-US" baseline="0" dirty="0" err="1"/>
              <a:t>structur</a:t>
            </a:r>
            <a:r>
              <a:rPr lang="ro-RO" baseline="0" dirty="0"/>
              <a:t>e</a:t>
            </a:r>
            <a:r>
              <a:rPr lang="en-US" baseline="0" dirty="0"/>
              <a:t> and organization of work. The stiffening of style is in an anachronistic report with modern scientific suggestions in managerial literature. It addresses the human dimension of the organization, insisting on the necessity of a permanent, creative dialogue that allows the rapid discovery of problems and especially the design of the right solutions based on the experience of the work</a:t>
            </a:r>
            <a:r>
              <a:rPr lang="ro-RO" baseline="0" dirty="0"/>
              <a:t>group</a:t>
            </a:r>
            <a:r>
              <a:rPr lang="en-US" baseline="0" dirty="0"/>
              <a:t>. In essence, the manager/leader's inability to manage conflicts (translated through conflict neglect, his biased involvement in conflict, denial of conflict) is a ramp for launching mobbing at a group/organizational level. [Adams, 1992, p. 638]</a:t>
            </a:r>
          </a:p>
          <a:p>
            <a:pPr marL="0" indent="0" algn="just">
              <a:buFontTx/>
              <a:buNone/>
            </a:pPr>
            <a:endParaRPr lang="en-US" baseline="0" dirty="0"/>
          </a:p>
          <a:p>
            <a:pPr marL="0" indent="0" algn="just">
              <a:buFontTx/>
              <a:buNone/>
            </a:pPr>
            <a:r>
              <a:rPr lang="en-US" baseline="0" dirty="0"/>
              <a:t>These three factors (organization, design and coordination of work/activity) will condition the social capacity of the working group. It is necessary to take into account and actively integrate the elements of psychological specificity of the considered group, in order to prevent the emergence of negative behaviors that could degenerate into conflict/mobbing. Social groups differ greatly in terms of their specificity: some find their balance more easily when there is polarization, increased homogeneity of members' attitudes and opinions. However, they become quickly sensitive to attitudinal dispersion tendencies, exerting coercive pressure, which makes the individual in question to conform or to exclude himself/herself, becoming a "scapegoat". Self-exclusion, especially psychologically, is the result of the violation of group rules, especially informal ones. In this sense, mobbing appears most often as a break in the emotional balance of the group and as rebalancing is a managerial attribution, the emergence of mobbing illustrates the existence of deficiencies in the very "cortex" of the organization. The inability to jointly seek a solution to work problems and to consider other points of view is a crack in emphasizing the personalization of the conflict and the development of mobbing.</a:t>
            </a: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38</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55000" lnSpcReduction="20000"/>
          </a:bodyPr>
          <a:lstStyle/>
          <a:p>
            <a:pPr algn="just"/>
            <a:r>
              <a:rPr lang="en-US" baseline="0" dirty="0"/>
              <a:t>Considered by nature, the effects of mobbing affect 3 big plans:</a:t>
            </a:r>
            <a:endParaRPr lang="ro-RO" baseline="0" dirty="0"/>
          </a:p>
          <a:p>
            <a:pPr marL="228600" indent="-228600" algn="just">
              <a:buFont typeface="+mj-lt"/>
              <a:buAutoNum type="arabicPeriod"/>
            </a:pPr>
            <a:r>
              <a:rPr lang="en-US" b="1" baseline="0" dirty="0"/>
              <a:t>Psycho-individual plan</a:t>
            </a:r>
            <a:r>
              <a:rPr lang="en-US" baseline="0" dirty="0"/>
              <a:t>: mobbing directly affects the victim's psychophysical integrity.</a:t>
            </a:r>
          </a:p>
          <a:p>
            <a:pPr marL="228600" lvl="0" indent="-228600" algn="just">
              <a:buFont typeface="+mj-lt"/>
              <a:buNone/>
            </a:pPr>
            <a:r>
              <a:rPr lang="en-US" baseline="0" dirty="0"/>
              <a:t>	Effects:</a:t>
            </a:r>
            <a:endParaRPr lang="ro-RO" baseline="0" dirty="0"/>
          </a:p>
          <a:p>
            <a:pPr marL="228600" lvl="0" indent="-228600" algn="just">
              <a:buFont typeface="+mj-lt"/>
              <a:buNone/>
            </a:pPr>
            <a:r>
              <a:rPr lang="ro-RO" baseline="0" dirty="0"/>
              <a:t>	- </a:t>
            </a:r>
            <a:r>
              <a:rPr lang="en-US" baseline="0" dirty="0"/>
              <a:t>anxiety, generalized anxiety with panic attack, obsessive-compulsive </a:t>
            </a:r>
            <a:r>
              <a:rPr lang="en-US" baseline="0" dirty="0" err="1"/>
              <a:t>symptomatology</a:t>
            </a:r>
            <a:r>
              <a:rPr lang="en-US" baseline="0" dirty="0"/>
              <a:t>, phobia;</a:t>
            </a:r>
            <a:endParaRPr lang="ro-RO" baseline="0" dirty="0"/>
          </a:p>
          <a:p>
            <a:pPr marL="228600" lvl="0" indent="-228600" algn="just">
              <a:buFont typeface="+mj-lt"/>
              <a:buNone/>
            </a:pPr>
            <a:r>
              <a:rPr lang="ro-RO" baseline="0" dirty="0"/>
              <a:t>	- </a:t>
            </a:r>
            <a:r>
              <a:rPr lang="en-US" baseline="0" dirty="0"/>
              <a:t>post-traumatic stress syndrome (PTSS): intense, cumulative damage with intrusive recurrent ideation;</a:t>
            </a:r>
            <a:endParaRPr lang="ro-RO" baseline="0" dirty="0"/>
          </a:p>
          <a:p>
            <a:pPr marL="228600" lvl="0" indent="-228600" algn="just">
              <a:buFont typeface="+mj-lt"/>
              <a:buNone/>
            </a:pPr>
            <a:r>
              <a:rPr lang="ro-RO" baseline="0" dirty="0"/>
              <a:t>	- </a:t>
            </a:r>
            <a:r>
              <a:rPr lang="en-US" baseline="0" dirty="0"/>
              <a:t>behavioral disorders: anorexia, bulimia, alcoholism, drug addiction, self-</a:t>
            </a:r>
            <a:r>
              <a:rPr lang="en-US" baseline="0" dirty="0" err="1"/>
              <a:t>heteroagreasity</a:t>
            </a:r>
            <a:r>
              <a:rPr lang="en-US" baseline="0" dirty="0"/>
              <a:t>;</a:t>
            </a:r>
            <a:endParaRPr lang="ro-RO" baseline="0" dirty="0"/>
          </a:p>
          <a:p>
            <a:pPr marL="228600" lvl="0" indent="-228600" algn="just">
              <a:buFont typeface="+mj-lt"/>
              <a:buNone/>
            </a:pPr>
            <a:r>
              <a:rPr lang="ro-RO" baseline="0" dirty="0"/>
              <a:t>	- l</a:t>
            </a:r>
            <a:r>
              <a:rPr lang="en-US" baseline="0" dirty="0" err="1"/>
              <a:t>oss</a:t>
            </a:r>
            <a:r>
              <a:rPr lang="en-US" baseline="0" dirty="0"/>
              <a:t> of motivation for professional activity;</a:t>
            </a:r>
            <a:endParaRPr lang="ro-RO" baseline="0" dirty="0"/>
          </a:p>
          <a:p>
            <a:pPr marL="228600" lvl="0" indent="-228600" algn="just">
              <a:buFont typeface="+mj-lt"/>
              <a:buNone/>
            </a:pPr>
            <a:r>
              <a:rPr lang="ro-RO" baseline="0" dirty="0"/>
              <a:t>	- </a:t>
            </a:r>
            <a:r>
              <a:rPr lang="en-US" baseline="0" dirty="0"/>
              <a:t>decreasing satisfaction, performance;</a:t>
            </a:r>
            <a:endParaRPr lang="ro-RO" baseline="0" dirty="0"/>
          </a:p>
          <a:p>
            <a:pPr marL="228600" lvl="0" indent="-228600" algn="just">
              <a:buFont typeface="+mj-lt"/>
              <a:buNone/>
            </a:pPr>
            <a:r>
              <a:rPr lang="ro-RO" baseline="0" dirty="0"/>
              <a:t>	- </a:t>
            </a:r>
            <a:r>
              <a:rPr lang="en-US" baseline="0" dirty="0"/>
              <a:t>early retirement;</a:t>
            </a:r>
            <a:endParaRPr lang="ro-RO" baseline="0" dirty="0"/>
          </a:p>
          <a:p>
            <a:pPr marL="228600" lvl="0" indent="-228600" algn="just">
              <a:buFont typeface="+mj-lt"/>
              <a:buNone/>
            </a:pPr>
            <a:r>
              <a:rPr lang="ro-RO" baseline="0" dirty="0"/>
              <a:t>	- </a:t>
            </a:r>
            <a:r>
              <a:rPr lang="en-US" baseline="0" dirty="0"/>
              <a:t>impairment of adaptability, socio-emotional balance, self-esteem, disinclination, socio-professional alienation.</a:t>
            </a:r>
            <a:endParaRPr lang="ro-RO" baseline="0" dirty="0"/>
          </a:p>
          <a:p>
            <a:pPr marL="228600" indent="-228600" algn="just">
              <a:buFont typeface="+mj-lt"/>
              <a:buNone/>
            </a:pPr>
            <a:r>
              <a:rPr lang="en-US" baseline="0" dirty="0"/>
              <a:t>The effects are highly destructive, affecting t</a:t>
            </a:r>
            <a:r>
              <a:rPr lang="ro-RO" baseline="0" dirty="0"/>
              <a:t>his</a:t>
            </a:r>
            <a:r>
              <a:rPr lang="en-US" baseline="0" dirty="0"/>
              <a:t> plan being sufficient for a </a:t>
            </a:r>
            <a:r>
              <a:rPr lang="en-US" baseline="0" dirty="0" err="1"/>
              <a:t>socioprofessional</a:t>
            </a:r>
            <a:r>
              <a:rPr lang="en-US" baseline="0" dirty="0"/>
              <a:t> disability of the individual</a:t>
            </a:r>
            <a:r>
              <a:rPr lang="ro-RO" baseline="0" dirty="0"/>
              <a:t>.</a:t>
            </a:r>
          </a:p>
          <a:p>
            <a:pPr marL="228600" indent="-228600" algn="just">
              <a:buFont typeface="+mj-lt"/>
              <a:buNone/>
            </a:pPr>
            <a:r>
              <a:rPr lang="ro-RO" b="1" baseline="0" dirty="0"/>
              <a:t>2. </a:t>
            </a:r>
            <a:r>
              <a:rPr lang="en-US" b="1" baseline="0" dirty="0"/>
              <a:t>At the level of the work</a:t>
            </a:r>
            <a:r>
              <a:rPr lang="ro-RO" b="1" baseline="0" dirty="0"/>
              <a:t>group</a:t>
            </a:r>
            <a:r>
              <a:rPr lang="en-US" b="1" baseline="0" dirty="0"/>
              <a:t> and organizational group</a:t>
            </a:r>
            <a:r>
              <a:rPr lang="en-US" baseline="0" dirty="0"/>
              <a:t>, mobbing translates into effects such as:</a:t>
            </a:r>
            <a:endParaRPr lang="ro-RO" baseline="0" dirty="0"/>
          </a:p>
          <a:p>
            <a:pPr marL="228600" indent="-228600" algn="just">
              <a:buFont typeface="+mj-lt"/>
              <a:buNone/>
            </a:pPr>
            <a:r>
              <a:rPr lang="ro-RO" baseline="0" dirty="0"/>
              <a:t>	- </a:t>
            </a:r>
            <a:r>
              <a:rPr lang="en-US" baseline="0" dirty="0"/>
              <a:t>degradation of professional relationships;</a:t>
            </a:r>
            <a:endParaRPr lang="ro-RO" baseline="0" dirty="0"/>
          </a:p>
          <a:p>
            <a:pPr marL="228600" indent="-228600" algn="just">
              <a:buFont typeface="+mj-lt"/>
              <a:buNone/>
            </a:pPr>
            <a:r>
              <a:rPr lang="ro-RO" baseline="0" dirty="0"/>
              <a:t>	- </a:t>
            </a:r>
            <a:r>
              <a:rPr lang="en-US" baseline="0" dirty="0"/>
              <a:t>impairing/degrading the quality of communication;</a:t>
            </a:r>
            <a:endParaRPr lang="ro-RO" baseline="0" dirty="0"/>
          </a:p>
          <a:p>
            <a:pPr marL="228600" indent="-228600" algn="just">
              <a:buFont typeface="+mj-lt"/>
              <a:buNone/>
            </a:pPr>
            <a:r>
              <a:rPr lang="ro-RO" baseline="0" dirty="0"/>
              <a:t>	- </a:t>
            </a:r>
            <a:r>
              <a:rPr lang="en-US" baseline="0" dirty="0"/>
              <a:t>lack of genuine mutual engagement and support;</a:t>
            </a:r>
          </a:p>
          <a:p>
            <a:pPr marL="228600" indent="-228600" algn="just">
              <a:buFont typeface="+mj-lt"/>
              <a:buNone/>
            </a:pPr>
            <a:r>
              <a:rPr lang="en-US" baseline="0" dirty="0"/>
              <a:t>	- absenteeism;</a:t>
            </a:r>
          </a:p>
          <a:p>
            <a:pPr marL="228600" indent="-228600" algn="just">
              <a:buFont typeface="+mj-lt"/>
              <a:buNone/>
            </a:pPr>
            <a:r>
              <a:rPr lang="en-US" baseline="0" dirty="0"/>
              <a:t>	- staff fluctuations;</a:t>
            </a:r>
          </a:p>
          <a:p>
            <a:pPr marL="228600" indent="-228600" algn="just">
              <a:buFont typeface="+mj-lt"/>
              <a:buNone/>
            </a:pPr>
            <a:r>
              <a:rPr lang="en-US" baseline="0" dirty="0"/>
              <a:t>	- frequent sick leave;</a:t>
            </a:r>
          </a:p>
          <a:p>
            <a:pPr marL="228600" indent="-228600" algn="just">
              <a:buFont typeface="+mj-lt"/>
              <a:buNone/>
            </a:pPr>
            <a:r>
              <a:rPr lang="en-US" baseline="0" dirty="0"/>
              <a:t>	- </a:t>
            </a:r>
            <a:r>
              <a:rPr lang="en-US" baseline="0" dirty="0" err="1"/>
              <a:t>destructuring</a:t>
            </a:r>
            <a:r>
              <a:rPr lang="en-US" baseline="0" dirty="0"/>
              <a:t>, </a:t>
            </a:r>
            <a:r>
              <a:rPr lang="en-US" baseline="0" dirty="0" err="1"/>
              <a:t>asynergy</a:t>
            </a:r>
            <a:r>
              <a:rPr lang="en-US" baseline="0" dirty="0"/>
              <a:t>.</a:t>
            </a:r>
          </a:p>
          <a:p>
            <a:pPr marL="228600" indent="-228600" algn="just">
              <a:buFont typeface="+mj-lt"/>
              <a:buNone/>
            </a:pPr>
            <a:r>
              <a:rPr lang="en-US" baseline="0" dirty="0"/>
              <a:t>	Of course, all of this, translated into money or profit, is costly for the organization.</a:t>
            </a:r>
          </a:p>
          <a:p>
            <a:pPr algn="just"/>
            <a:r>
              <a:rPr lang="en-US" b="1" baseline="0" dirty="0"/>
              <a:t>3. At the societal level</a:t>
            </a:r>
            <a:r>
              <a:rPr lang="en-US" baseline="0" dirty="0"/>
              <a:t>, the effects of mobbing could be considered of second order because they are extensions of the previous effects, mediated by the plans corresponding to their manifestation. Therefore, mobbing is not only an individual, professional, organizational but also a social one, as it ultimately affects social equilibrium. On the one hand, the individual's ability to maintain and develop natural relationships with family, social group, social institutions is altered and on the other hand, through its protection institutions, the society has to pay extra for longer or shorter periods of unemployment, for psychosocial rehabilitation programs, to restore its own balance. [</a:t>
            </a:r>
            <a:r>
              <a:rPr lang="en-US" baseline="0" dirty="0" err="1"/>
              <a:t>Zlate</a:t>
            </a:r>
            <a:r>
              <a:rPr lang="en-US" baseline="0" dirty="0"/>
              <a:t>, 2007, pp. 639-640]</a:t>
            </a:r>
          </a:p>
          <a:p>
            <a:pPr algn="just"/>
            <a:endParaRPr lang="en-US" sz="1200" b="0" baseline="0" dirty="0">
              <a:latin typeface="Times New Roman" pitchFamily="18" charset="0"/>
              <a:cs typeface="Times New Roman" pitchFamily="18" charset="0"/>
            </a:endParaRPr>
          </a:p>
          <a:p>
            <a:pPr algn="just"/>
            <a:endParaRPr lang="en-US" sz="1200" b="0" baseline="0" dirty="0">
              <a:latin typeface="Times New Roman" pitchFamily="18" charset="0"/>
              <a:cs typeface="Times New Roman" pitchFamily="18" charset="0"/>
            </a:endParaRPr>
          </a:p>
          <a:p>
            <a:pPr algn="just"/>
            <a:endParaRPr lang="en-US" sz="1200" b="0" baseline="0" dirty="0">
              <a:latin typeface="Times New Roman" pitchFamily="18" charset="0"/>
              <a:cs typeface="Times New Roman" pitchFamily="18" charset="0"/>
            </a:endParaRPr>
          </a:p>
          <a:p>
            <a:pPr algn="just"/>
            <a:endParaRPr lang="en-US" sz="1200" b="0" baseline="0" dirty="0">
              <a:latin typeface="Times New Roman" pitchFamily="18" charset="0"/>
              <a:cs typeface="Times New Roman" pitchFamily="18" charset="0"/>
            </a:endParaRPr>
          </a:p>
          <a:p>
            <a:pPr algn="just"/>
            <a:endParaRPr lang="en-US" sz="1200" b="0" baseline="0" dirty="0">
              <a:latin typeface="Times New Roman" pitchFamily="18" charset="0"/>
              <a:cs typeface="Times New Roman" pitchFamily="18" charset="0"/>
            </a:endParaRPr>
          </a:p>
          <a:p>
            <a:pPr algn="just"/>
            <a:endParaRPr lang="en-US" sz="1200" b="0" baseline="0" dirty="0">
              <a:latin typeface="Times New Roman" pitchFamily="18" charset="0"/>
              <a:cs typeface="Times New Roman" pitchFamily="18" charset="0"/>
            </a:endParaRPr>
          </a:p>
          <a:p>
            <a:pPr algn="just"/>
            <a:endParaRPr lang="en-US" sz="1200" b="0" baseline="0" dirty="0">
              <a:latin typeface="Times New Roman" pitchFamily="18" charset="0"/>
              <a:cs typeface="Times New Roman" pitchFamily="18" charset="0"/>
            </a:endParaRPr>
          </a:p>
          <a:p>
            <a:pPr algn="just"/>
            <a:endParaRPr lang="ro-RO" sz="1200" b="0" baseline="0" dirty="0">
              <a:latin typeface="Times New Roman" pitchFamily="18" charset="0"/>
              <a:cs typeface="Times New Roman" pitchFamily="18" charset="0"/>
            </a:endParaRP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39</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77500" lnSpcReduction="20000"/>
          </a:bodyPr>
          <a:lstStyle/>
          <a:p>
            <a:pPr algn="just"/>
            <a:r>
              <a:rPr lang="en-US" dirty="0"/>
              <a:t>There are a number of</a:t>
            </a:r>
            <a:r>
              <a:rPr lang="en-US" baseline="0" dirty="0"/>
              <a:t> </a:t>
            </a:r>
            <a:r>
              <a:rPr lang="en-US" dirty="0"/>
              <a:t>specific measures to counteract mobbing, but when it comes to selecting appropriate methods/measures, it is necessary to know</a:t>
            </a:r>
            <a:r>
              <a:rPr lang="en-US" baseline="0" dirty="0"/>
              <a:t> the actual </a:t>
            </a:r>
            <a:r>
              <a:rPr lang="en-US" dirty="0"/>
              <a:t>stage of mobbing.</a:t>
            </a:r>
          </a:p>
          <a:p>
            <a:pPr marL="228600" indent="-228600" algn="just">
              <a:buFont typeface="+mj-lt"/>
              <a:buAutoNum type="arabicPeriod"/>
            </a:pPr>
            <a:r>
              <a:rPr lang="en-US" b="1" dirty="0"/>
              <a:t>Prevention</a:t>
            </a:r>
          </a:p>
          <a:p>
            <a:pPr algn="just">
              <a:buFontTx/>
              <a:buChar char="-"/>
            </a:pPr>
            <a:r>
              <a:rPr lang="en-US" dirty="0"/>
              <a:t> one of the most desirable forms that should be practiced, as mobbing once installed is hard to assume that it will not leave psychological damage. In order to protect employees' work capacity, it is necessary to establish rules and procedures to prevent the escalation of conflict into dangerous situations. Sometimes it is almost enough if the employer proclaims that the escalation of any conflict seriously damages</a:t>
            </a:r>
            <a:r>
              <a:rPr lang="en-US" baseline="0" dirty="0"/>
              <a:t> organization’s</a:t>
            </a:r>
            <a:r>
              <a:rPr lang="en-US" dirty="0"/>
              <a:t> interests and that top management considers prevention as an important rule.</a:t>
            </a:r>
          </a:p>
          <a:p>
            <a:pPr algn="just">
              <a:buFontTx/>
              <a:buChar char="-"/>
            </a:pPr>
            <a:r>
              <a:rPr lang="en-US" dirty="0"/>
              <a:t> another measure within the perimeter of prevention actions is the establishment of educational programs addressed to managers/leaders in particular. The training aims the formation</a:t>
            </a:r>
            <a:r>
              <a:rPr lang="en-US" baseline="0" dirty="0"/>
              <a:t> of</a:t>
            </a:r>
            <a:r>
              <a:rPr lang="en-US" dirty="0"/>
              <a:t> capacities to identify potential conflict-generating sources and, above all, the formation of solving skills when they have emerged. In addition, it is necessary to have clear procedures and rules for intervention when a conflict reaches critical odds.</a:t>
            </a:r>
          </a:p>
          <a:p>
            <a:pPr algn="just">
              <a:buFontTx/>
              <a:buChar char="-"/>
            </a:pPr>
            <a:r>
              <a:rPr lang="en-US" baseline="0" dirty="0"/>
              <a:t> </a:t>
            </a:r>
            <a:r>
              <a:rPr lang="en-US" dirty="0"/>
              <a:t>the series of preventive actions includes early managerial interventions. In order to intervene promptly, the manager must be able to "</a:t>
            </a:r>
            <a:r>
              <a:rPr lang="en-US" i="1" dirty="0"/>
              <a:t>read</a:t>
            </a:r>
            <a:r>
              <a:rPr lang="en-US" dirty="0"/>
              <a:t>" the first signs of development in the mobbing process. Top management must designate one or more individuals within the organization where employees in danger can call for advice. The authority should be delegated to these people so that their intervention is effective.</a:t>
            </a:r>
          </a:p>
          <a:p>
            <a:pPr algn="just">
              <a:buFontTx/>
              <a:buNone/>
            </a:pPr>
            <a:r>
              <a:rPr lang="en-US" dirty="0"/>
              <a:t>Preventing mobbing in the organization involves</a:t>
            </a:r>
            <a:r>
              <a:rPr lang="en-US" baseline="0" dirty="0"/>
              <a:t> checking</a:t>
            </a:r>
            <a:r>
              <a:rPr lang="en-US" dirty="0"/>
              <a:t> company issues, monitoring their dynamics and formulating ethical and behavioral norms.</a:t>
            </a:r>
          </a:p>
          <a:p>
            <a:pPr algn="just"/>
            <a:r>
              <a:rPr lang="en-US" b="1" dirty="0"/>
              <a:t>2. Reconciliation of parties </a:t>
            </a:r>
            <a:r>
              <a:rPr lang="en-US" dirty="0"/>
              <a:t>through a mediator specialist in this mobbing process. The mediation process is similar, almost symmetrical to that instituted in the context of organizational interpersonal conflicts.</a:t>
            </a:r>
          </a:p>
          <a:p>
            <a:pPr algn="just"/>
            <a:r>
              <a:rPr lang="en-US" b="1" dirty="0"/>
              <a:t>3. Vocational rehabilitation</a:t>
            </a:r>
            <a:r>
              <a:rPr lang="en-US" dirty="0"/>
              <a:t>. When the mobbing process has been installed, fact which is</a:t>
            </a:r>
            <a:r>
              <a:rPr lang="en-US" baseline="0" dirty="0"/>
              <a:t> </a:t>
            </a:r>
            <a:r>
              <a:rPr lang="en-US" dirty="0"/>
              <a:t>verified by its frequency and persistence, there are certain pieces of labor law that oblige the management</a:t>
            </a:r>
            <a:r>
              <a:rPr lang="en-US" baseline="0" dirty="0"/>
              <a:t> to</a:t>
            </a:r>
            <a:r>
              <a:rPr lang="en-US" dirty="0"/>
              <a:t> take</a:t>
            </a:r>
            <a:r>
              <a:rPr lang="en-US" baseline="0" dirty="0"/>
              <a:t> notice </a:t>
            </a:r>
            <a:r>
              <a:rPr lang="en-US" dirty="0"/>
              <a:t>and to design</a:t>
            </a:r>
            <a:r>
              <a:rPr lang="en-US" baseline="0" dirty="0"/>
              <a:t> </a:t>
            </a:r>
            <a:r>
              <a:rPr lang="en-US" dirty="0"/>
              <a:t>programs with individual addressability for the protection and </a:t>
            </a:r>
            <a:r>
              <a:rPr lang="en-US" dirty="0" err="1"/>
              <a:t>psychosocialprofessional</a:t>
            </a:r>
            <a:r>
              <a:rPr lang="en-US" dirty="0"/>
              <a:t> rehabilitation of the victim's. In essence, it is intended to prevent employee stigmatization, preservation of reputation and previous skills.</a:t>
            </a:r>
          </a:p>
          <a:p>
            <a:pPr algn="just"/>
            <a:r>
              <a:rPr lang="en-US" b="1" dirty="0"/>
              <a:t>4. Victim legal rehabilitation </a:t>
            </a:r>
            <a:r>
              <a:rPr lang="en-US" dirty="0"/>
              <a:t>– a</a:t>
            </a:r>
            <a:r>
              <a:rPr lang="en-US" baseline="0" dirty="0"/>
              <a:t> </a:t>
            </a:r>
            <a:r>
              <a:rPr lang="en-US" dirty="0"/>
              <a:t>method used when all the other failed. In this situation, mobbing takes the form of a dispute solved according to the civil law methodology. [</a:t>
            </a:r>
            <a:r>
              <a:rPr lang="en-US" dirty="0" err="1"/>
              <a:t>Zlate</a:t>
            </a:r>
            <a:r>
              <a:rPr lang="en-US" dirty="0"/>
              <a:t>, 2007, p.641-642]</a:t>
            </a: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40</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70000" lnSpcReduction="20000"/>
          </a:bodyPr>
          <a:lstStyle/>
          <a:p>
            <a:pPr algn="just"/>
            <a:r>
              <a:rPr lang="en-US" dirty="0"/>
              <a:t>Studies on stereotypes, prejudices and discrimination can be framed, scientifically speaking, in the broader sphere of attitudes that, in the form of a well-coagulated set, form the character of the individual, expressing himself outward in the form of character traits. In general, addressing attitudes and, above all, changing attitudes, focuses on reporting the individual to a number of objects, phenomena and social processes (social attitudes) or social subjects considered individual (interpersonal attitudes) or social groups (intergroup attitudes).</a:t>
            </a:r>
          </a:p>
          <a:p>
            <a:pPr algn="just"/>
            <a:r>
              <a:rPr lang="en-US" dirty="0"/>
              <a:t>In this sense, stereotypes, prejudices and discrimination </a:t>
            </a:r>
            <a:r>
              <a:rPr lang="en-US" i="0" dirty="0"/>
              <a:t>are</a:t>
            </a:r>
            <a:r>
              <a:rPr lang="en-US" i="1" dirty="0"/>
              <a:t> different facets of inter-group attitudes</a:t>
            </a:r>
            <a:r>
              <a:rPr lang="en-US" dirty="0"/>
              <a:t>. The classic distinction between the cognitive, affective, behavioral/native elements of attitudes is found in the reactions of the individual confronted with social groups or individuals belonging to them. Thus, </a:t>
            </a:r>
            <a:r>
              <a:rPr lang="en-US" b="1" dirty="0"/>
              <a:t>the stereotype refers to cognitive dimension</a:t>
            </a:r>
            <a:r>
              <a:rPr lang="en-US" dirty="0"/>
              <a:t> or predominantly cognitive reporting to a group or its representative (declarative content of a group scheme), </a:t>
            </a:r>
            <a:r>
              <a:rPr lang="en-US" b="1" dirty="0"/>
              <a:t>the prejudice is mostly affective reporting to the affective dimension of a group </a:t>
            </a:r>
            <a:r>
              <a:rPr lang="en-US" dirty="0"/>
              <a:t>(affective engraving attached to the stereotype) and </a:t>
            </a:r>
            <a:r>
              <a:rPr lang="en-US" b="1" dirty="0"/>
              <a:t>discrimination refers to the behavioral consequences of stereotypes and prejudices</a:t>
            </a:r>
            <a:r>
              <a:rPr lang="en-US" dirty="0"/>
              <a:t>.</a:t>
            </a:r>
            <a:r>
              <a:rPr lang="en-US" baseline="0" dirty="0"/>
              <a:t> </a:t>
            </a:r>
            <a:r>
              <a:rPr lang="en-US" dirty="0"/>
              <a:t>(Fiske, 1998; Brewer and </a:t>
            </a:r>
            <a:r>
              <a:rPr lang="en-US" dirty="0" err="1"/>
              <a:t>Crano</a:t>
            </a:r>
            <a:r>
              <a:rPr lang="en-US" dirty="0"/>
              <a:t>, 1994,</a:t>
            </a:r>
            <a:r>
              <a:rPr lang="en-US" baseline="0" dirty="0"/>
              <a:t> </a:t>
            </a:r>
            <a:r>
              <a:rPr lang="en-US" dirty="0" err="1"/>
              <a:t>Nastas</a:t>
            </a:r>
            <a:r>
              <a:rPr lang="en-US" dirty="0"/>
              <a:t>, 2003)</a:t>
            </a:r>
            <a:r>
              <a:rPr lang="en-US" baseline="0" dirty="0"/>
              <a:t> [</a:t>
            </a:r>
            <a:r>
              <a:rPr lang="en-US" dirty="0"/>
              <a:t>D. </a:t>
            </a:r>
            <a:r>
              <a:rPr lang="en-US" dirty="0" err="1"/>
              <a:t>Nastas</a:t>
            </a:r>
            <a:r>
              <a:rPr lang="en-US" dirty="0"/>
              <a:t>, 2003, pp. 256-257]</a:t>
            </a:r>
          </a:p>
          <a:p>
            <a:pPr algn="just"/>
            <a:endParaRPr lang="en-US" dirty="0"/>
          </a:p>
          <a:p>
            <a:pPr algn="just"/>
            <a:r>
              <a:rPr lang="en-US" dirty="0"/>
              <a:t>Origin and evolution/notions of "</a:t>
            </a:r>
            <a:r>
              <a:rPr lang="en-US" i="1" dirty="0"/>
              <a:t>stereotype</a:t>
            </a:r>
            <a:r>
              <a:rPr lang="en-US" dirty="0"/>
              <a:t>". The term "</a:t>
            </a:r>
            <a:r>
              <a:rPr lang="en-US" i="1" dirty="0"/>
              <a:t>stereotype</a:t>
            </a:r>
            <a:r>
              <a:rPr lang="en-US" dirty="0"/>
              <a:t>" has a considerable history, over 200 years. Initially,</a:t>
            </a:r>
            <a:r>
              <a:rPr lang="en-US" baseline="0" dirty="0"/>
              <a:t> </a:t>
            </a:r>
            <a:r>
              <a:rPr lang="en-US" dirty="0"/>
              <a:t>in 1798,</a:t>
            </a:r>
            <a:r>
              <a:rPr lang="en-US" baseline="0" dirty="0"/>
              <a:t> </a:t>
            </a:r>
            <a:r>
              <a:rPr lang="en-US" dirty="0"/>
              <a:t>it was proposed to identify the metallic shapes used to print typographical clichés. Etymologically, it is composed of two Greek words: </a:t>
            </a:r>
            <a:r>
              <a:rPr lang="en-US" i="1" dirty="0"/>
              <a:t>stereos</a:t>
            </a:r>
            <a:r>
              <a:rPr lang="en-US" dirty="0"/>
              <a:t> ("</a:t>
            </a:r>
            <a:r>
              <a:rPr lang="en-US" i="1" dirty="0"/>
              <a:t>rigid</a:t>
            </a:r>
            <a:r>
              <a:rPr lang="en-US" dirty="0"/>
              <a:t>") and </a:t>
            </a:r>
            <a:r>
              <a:rPr lang="en-US" i="1" dirty="0" err="1"/>
              <a:t>tupos</a:t>
            </a:r>
            <a:r>
              <a:rPr lang="en-US" dirty="0"/>
              <a:t> ("</a:t>
            </a:r>
            <a:r>
              <a:rPr lang="en-US" i="1" dirty="0"/>
              <a:t>trace</a:t>
            </a:r>
            <a:r>
              <a:rPr lang="en-US" dirty="0"/>
              <a:t>").</a:t>
            </a:r>
          </a:p>
          <a:p>
            <a:pPr algn="just"/>
            <a:r>
              <a:rPr lang="en-US" dirty="0"/>
              <a:t>The first to use this term were psychiatrists who used it in a slightly modified form,</a:t>
            </a:r>
            <a:r>
              <a:rPr lang="en-US" baseline="0" dirty="0"/>
              <a:t> </a:t>
            </a:r>
            <a:r>
              <a:rPr lang="en-US" dirty="0"/>
              <a:t>to describe the frequent and almost mechanical repetition of verbal gestures, posts or expressions. Currently, clinical psychologists and </a:t>
            </a:r>
            <a:r>
              <a:rPr lang="en-US" dirty="0" err="1"/>
              <a:t>ethologists</a:t>
            </a:r>
            <a:r>
              <a:rPr lang="en-US" dirty="0"/>
              <a:t> continue to use this term to refer to routine, rigid and repetitive behaviors.</a:t>
            </a:r>
          </a:p>
          <a:p>
            <a:pPr algn="just"/>
            <a:r>
              <a:rPr lang="en-US" dirty="0"/>
              <a:t>In the </a:t>
            </a:r>
            <a:r>
              <a:rPr lang="en-US" i="1" dirty="0"/>
              <a:t>Psychological Abstract</a:t>
            </a:r>
            <a:r>
              <a:rPr lang="en-US" dirty="0"/>
              <a:t> index, this term is presented as "</a:t>
            </a:r>
            <a:r>
              <a:rPr lang="en-US" i="1" dirty="0"/>
              <a:t>stereotyped behaviors</a:t>
            </a:r>
            <a:r>
              <a:rPr lang="en-US" dirty="0"/>
              <a:t>" while the social psychologists' vision corresponds to the "</a:t>
            </a:r>
            <a:r>
              <a:rPr lang="en-US" i="1" dirty="0"/>
              <a:t>stereotyped attitudes</a:t>
            </a:r>
            <a:r>
              <a:rPr lang="en-US" dirty="0"/>
              <a:t>" category.</a:t>
            </a:r>
          </a:p>
          <a:p>
            <a:pPr algn="just"/>
            <a:r>
              <a:rPr lang="en-US" dirty="0"/>
              <a:t>The first to use the term "</a:t>
            </a:r>
            <a:r>
              <a:rPr lang="en-US" i="1" dirty="0"/>
              <a:t>stereotype</a:t>
            </a:r>
            <a:r>
              <a:rPr lang="en-US" dirty="0"/>
              <a:t>" in the sense of social psychology was a famous American journalist, </a:t>
            </a:r>
            <a:r>
              <a:rPr lang="en-US" i="1" dirty="0"/>
              <a:t>Walter </a:t>
            </a:r>
            <a:r>
              <a:rPr lang="en-US" i="1" dirty="0" err="1"/>
              <a:t>Lippman</a:t>
            </a:r>
            <a:r>
              <a:rPr lang="en-US" dirty="0"/>
              <a:t>. In 1922 he published the famous </a:t>
            </a:r>
            <a:r>
              <a:rPr lang="en-US" i="1" dirty="0"/>
              <a:t>Public Opinion</a:t>
            </a:r>
            <a:r>
              <a:rPr lang="en-US" dirty="0"/>
              <a:t> book, which offers several definitions of the concept, the most spoken of being that stereotypes are "</a:t>
            </a:r>
            <a:r>
              <a:rPr lang="en-US" i="1" dirty="0"/>
              <a:t>images in our minds</a:t>
            </a:r>
            <a:r>
              <a:rPr lang="en-US" dirty="0"/>
              <a:t>", being "</a:t>
            </a:r>
            <a:r>
              <a:rPr lang="en-US" i="1" dirty="0"/>
              <a:t>maps to guide us in the world</a:t>
            </a:r>
            <a:r>
              <a:rPr lang="en-US" dirty="0"/>
              <a:t>."</a:t>
            </a:r>
          </a:p>
          <a:p>
            <a:pPr algn="just"/>
            <a:r>
              <a:rPr lang="en-US" b="1" dirty="0"/>
              <a:t>Stereotype and prejudice/bias as elements of the group scheme</a:t>
            </a:r>
          </a:p>
          <a:p>
            <a:pPr algn="just"/>
            <a:r>
              <a:rPr lang="en-US" dirty="0"/>
              <a:t>As the progress of the cognitive perspective in social psychology has provided a universal language for the integration of various areas of social psychology and even of different disciplines (</a:t>
            </a:r>
            <a:r>
              <a:rPr lang="en-US" i="1" dirty="0"/>
              <a:t>Hamilton, Devine and </a:t>
            </a:r>
            <a:r>
              <a:rPr lang="en-US" i="1" dirty="0" err="1"/>
              <a:t>Ostrom</a:t>
            </a:r>
            <a:r>
              <a:rPr lang="en-US" dirty="0"/>
              <a:t>, 1994), it is important to make use of this universal language when it comes to stereotypes, prejudice and discrimination.</a:t>
            </a:r>
          </a:p>
          <a:p>
            <a:pPr algn="just"/>
            <a:r>
              <a:rPr lang="en-US" dirty="0"/>
              <a:t>The concept</a:t>
            </a:r>
            <a:r>
              <a:rPr lang="en-US" baseline="0" dirty="0"/>
              <a:t> which </a:t>
            </a:r>
            <a:r>
              <a:rPr lang="en-US" dirty="0"/>
              <a:t>is the most conveyed in cognitive social psychology is the </a:t>
            </a:r>
            <a:r>
              <a:rPr lang="en-US" i="1" dirty="0"/>
              <a:t>scheme</a:t>
            </a:r>
            <a:r>
              <a:rPr lang="en-US" dirty="0"/>
              <a:t>. There are several categories of cognitive schemes, including </a:t>
            </a:r>
            <a:r>
              <a:rPr lang="en-US" i="1" dirty="0"/>
              <a:t>group schemes</a:t>
            </a:r>
            <a:r>
              <a:rPr lang="en-US" dirty="0"/>
              <a:t>. Thus, stereotypes and prejudices are elements of a group scheme: </a:t>
            </a:r>
            <a:r>
              <a:rPr lang="en-US" i="1" dirty="0"/>
              <a:t>the stereotype </a:t>
            </a:r>
            <a:r>
              <a:rPr lang="en-US" dirty="0"/>
              <a:t>is the declarative content of a group scheme, while </a:t>
            </a:r>
            <a:r>
              <a:rPr lang="en-US" i="1" dirty="0"/>
              <a:t>bias</a:t>
            </a:r>
            <a:r>
              <a:rPr lang="en-US" dirty="0"/>
              <a:t> is the affective </a:t>
            </a:r>
            <a:r>
              <a:rPr lang="en-US" dirty="0" err="1"/>
              <a:t>engram</a:t>
            </a:r>
            <a:r>
              <a:rPr lang="en-US" dirty="0"/>
              <a:t> that is supposed to be attached to the stereotype and which activates together with its cognitive content.</a:t>
            </a:r>
          </a:p>
          <a:p>
            <a:pPr algn="just"/>
            <a:r>
              <a:rPr lang="en-US" dirty="0"/>
              <a:t>Relationships between the two components of the group scheme are not simple. So far, the data gathered is not enough to fully clarify how these components interact with each other. </a:t>
            </a:r>
            <a:r>
              <a:rPr lang="en-US" baseline="0" dirty="0"/>
              <a:t>[</a:t>
            </a:r>
            <a:r>
              <a:rPr lang="en-US" dirty="0"/>
              <a:t>D. </a:t>
            </a:r>
            <a:r>
              <a:rPr lang="en-US" dirty="0" err="1"/>
              <a:t>Nastas</a:t>
            </a:r>
            <a:r>
              <a:rPr lang="en-US" dirty="0"/>
              <a:t>, 2003, pp. 256-257]</a:t>
            </a: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41</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a:solidFill>
                  <a:srgbClr val="000000"/>
                </a:solidFill>
              </a:rPr>
              <a:pPr>
                <a:defRPr/>
              </a:pPr>
              <a:t>6</a:t>
            </a:fld>
            <a:endParaRPr lang="tr-TR">
              <a:solidFill>
                <a:srgbClr val="000000"/>
              </a:solidFill>
            </a:endParaRPr>
          </a:p>
        </p:txBody>
      </p:sp>
    </p:spTree>
    <p:extLst>
      <p:ext uri="{BB962C8B-B14F-4D97-AF65-F5344CB8AC3E}">
        <p14:creationId xmlns:p14="http://schemas.microsoft.com/office/powerpoint/2010/main" val="188943304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pPr algn="just"/>
            <a:r>
              <a:rPr lang="en-US" b="1" dirty="0"/>
              <a:t>Prejudices and social stereotypes </a:t>
            </a:r>
            <a:r>
              <a:rPr lang="en-US" dirty="0"/>
              <a:t>are factors that mediate and condition, in certain situations, the formation of our system of representations about persons, groups, situations and social events. Prejudices, due to their a priori character and insufficiently substantiated logically and factually, but strongly affirmatively supported, can introduce significant alterations or deformations in our way of seeing and interpreting objects, persons or social situations with negative effects on an optimal adaptation in the relational, attitudinal and behavioral plane.</a:t>
            </a:r>
          </a:p>
          <a:p>
            <a:pPr algn="just"/>
            <a:r>
              <a:rPr lang="en-US" dirty="0"/>
              <a:t>From direct experience, stereotypes/prejudices about the differences between the Nordic peoples (Norwegian, Swedish, Finnish) to the southern ones (Italians, Spaniards) are known, the Nordics</a:t>
            </a:r>
            <a:r>
              <a:rPr lang="en-US" baseline="0" dirty="0"/>
              <a:t> are thought to be </a:t>
            </a:r>
            <a:r>
              <a:rPr lang="en-US" dirty="0"/>
              <a:t>more practical and efficient, while the others are more emotional and romantic; or gender differences, whereby women are more sensitive, more dependent and more affectionate, while men are stronger, more independent</a:t>
            </a:r>
            <a:r>
              <a:rPr lang="en-US" baseline="0" dirty="0"/>
              <a:t> and</a:t>
            </a:r>
            <a:r>
              <a:rPr lang="en-US" dirty="0"/>
              <a:t> more effective; or those that associate some personality traits according to an actual constant</a:t>
            </a:r>
            <a:r>
              <a:rPr lang="en-US" baseline="0" dirty="0"/>
              <a:t> feature </a:t>
            </a:r>
            <a:r>
              <a:rPr lang="en-US" dirty="0"/>
              <a:t>(dominant - proud and aggressive, empathic - friendly, efficient, diligent</a:t>
            </a:r>
            <a:r>
              <a:rPr lang="en-US" baseline="0" dirty="0"/>
              <a:t> or </a:t>
            </a:r>
            <a:r>
              <a:rPr lang="en-US" dirty="0"/>
              <a:t>emotional - sensitive and vulnerable, etc.). [D. </a:t>
            </a:r>
            <a:r>
              <a:rPr lang="en-US" dirty="0" err="1"/>
              <a:t>Cristea</a:t>
            </a:r>
            <a:r>
              <a:rPr lang="en-US" dirty="0"/>
              <a:t>, 2015, p. 136-137]</a:t>
            </a: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42</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pPr algn="just"/>
            <a:r>
              <a:rPr lang="en-US" sz="1200" b="0" kern="1200" dirty="0">
                <a:solidFill>
                  <a:schemeClr val="tx1"/>
                </a:solidFill>
                <a:effectLst/>
                <a:latin typeface="Arial" charset="0"/>
                <a:ea typeface="+mn-ea"/>
                <a:cs typeface="+mn-cs"/>
              </a:rPr>
              <a:t>Following systematic research conducted in the 1990s, </a:t>
            </a:r>
            <a:r>
              <a:rPr lang="en-US" sz="1200" b="0" i="1" kern="1200" dirty="0">
                <a:solidFill>
                  <a:schemeClr val="tx1"/>
                </a:solidFill>
                <a:effectLst/>
                <a:latin typeface="Arial" charset="0"/>
                <a:ea typeface="+mn-ea"/>
                <a:cs typeface="+mn-cs"/>
              </a:rPr>
              <a:t>Hogg and Vaughn </a:t>
            </a:r>
            <a:r>
              <a:rPr lang="en-US" sz="1200" b="0" kern="1200" dirty="0">
                <a:solidFill>
                  <a:schemeClr val="tx1"/>
                </a:solidFill>
                <a:effectLst/>
                <a:latin typeface="Arial" charset="0"/>
                <a:ea typeface="+mn-ea"/>
                <a:cs typeface="+mn-cs"/>
              </a:rPr>
              <a:t>identified a number of </a:t>
            </a:r>
            <a:r>
              <a:rPr lang="en-US" sz="1200" b="1" kern="1200" dirty="0">
                <a:solidFill>
                  <a:schemeClr val="tx1"/>
                </a:solidFill>
                <a:effectLst/>
                <a:latin typeface="Arial" charset="0"/>
                <a:ea typeface="+mn-ea"/>
                <a:cs typeface="+mn-cs"/>
              </a:rPr>
              <a:t>characteristics of social stereotypes/prejudices</a:t>
            </a:r>
            <a:r>
              <a:rPr lang="en-US" sz="1200" b="0" kern="1200" dirty="0">
                <a:solidFill>
                  <a:schemeClr val="tx1"/>
                </a:solidFill>
                <a:effectLst/>
                <a:latin typeface="Arial" charset="0"/>
                <a:ea typeface="+mn-ea"/>
                <a:cs typeface="+mn-cs"/>
              </a:rPr>
              <a:t>:</a:t>
            </a:r>
          </a:p>
          <a:p>
            <a:pPr algn="just">
              <a:buFont typeface="Arial" pitchFamily="34" charset="0"/>
              <a:buChar char="•"/>
            </a:pPr>
            <a:r>
              <a:rPr lang="en-US" sz="1200" b="0" kern="1200" dirty="0">
                <a:solidFill>
                  <a:schemeClr val="tx1"/>
                </a:solidFill>
                <a:effectLst/>
                <a:latin typeface="Arial" charset="0"/>
                <a:ea typeface="+mn-ea"/>
                <a:cs typeface="+mn-cs"/>
              </a:rPr>
              <a:t> people tend to easily characterize large human groups in terms of common and relatively crude attributes;</a:t>
            </a:r>
          </a:p>
          <a:p>
            <a:pPr algn="just">
              <a:buFont typeface="Arial" pitchFamily="34" charset="0"/>
              <a:buChar char="•"/>
            </a:pPr>
            <a:r>
              <a:rPr lang="en-US" sz="1200" b="0" kern="1200" dirty="0">
                <a:solidFill>
                  <a:schemeClr val="tx1"/>
                </a:solidFill>
                <a:effectLst/>
                <a:latin typeface="Arial" charset="0"/>
                <a:ea typeface="+mn-ea"/>
                <a:cs typeface="+mn-cs"/>
              </a:rPr>
              <a:t> stereotypes/prejudices can change over time, with a specific dynamics. They are often the simplified expression of an era;</a:t>
            </a:r>
          </a:p>
          <a:p>
            <a:pPr algn="just">
              <a:buFont typeface="Arial" pitchFamily="34" charset="0"/>
              <a:buChar char="•"/>
            </a:pPr>
            <a:r>
              <a:rPr lang="en-US" sz="1200" b="0" kern="1200" dirty="0">
                <a:solidFill>
                  <a:schemeClr val="tx1"/>
                </a:solidFill>
                <a:effectLst/>
                <a:latin typeface="Arial" charset="0"/>
                <a:ea typeface="+mn-ea"/>
                <a:cs typeface="+mn-cs"/>
              </a:rPr>
              <a:t> the modification of stereotypes/prejudices generally occurs in response to social, economic or political changes of a certain magnitude;</a:t>
            </a:r>
          </a:p>
          <a:p>
            <a:pPr algn="just">
              <a:buFont typeface="Arial" pitchFamily="34" charset="0"/>
              <a:buChar char="•"/>
            </a:pPr>
            <a:r>
              <a:rPr lang="en-US" sz="1200" b="0" kern="1200" dirty="0">
                <a:solidFill>
                  <a:schemeClr val="tx1"/>
                </a:solidFill>
                <a:effectLst/>
                <a:latin typeface="Arial" charset="0"/>
                <a:ea typeface="+mn-ea"/>
                <a:cs typeface="+mn-cs"/>
              </a:rPr>
              <a:t> stereotypes/prejudices can be acquired at an early age, most often before the subject in question has some knowledge or experience about groups or situations that are stereotyped/preconceived;</a:t>
            </a:r>
          </a:p>
          <a:p>
            <a:pPr algn="just">
              <a:buFont typeface="Arial" pitchFamily="34" charset="0"/>
              <a:buChar char="•"/>
            </a:pPr>
            <a:r>
              <a:rPr lang="en-US" sz="1200" b="0" kern="1200" dirty="0">
                <a:solidFill>
                  <a:schemeClr val="tx1"/>
                </a:solidFill>
                <a:effectLst/>
                <a:latin typeface="Arial" charset="0"/>
                <a:ea typeface="+mn-ea"/>
                <a:cs typeface="+mn-cs"/>
              </a:rPr>
              <a:t>stereotypes/prejudices become more pronounced and more hostile when tensions or conflicts arise between groups, in which case they are very difficult to modify;</a:t>
            </a:r>
          </a:p>
          <a:p>
            <a:pPr algn="just">
              <a:buFont typeface="Arial" pitchFamily="34" charset="0"/>
              <a:buChar char="•"/>
            </a:pPr>
            <a:r>
              <a:rPr lang="en-US" sz="1200" b="0" kern="1200" dirty="0">
                <a:solidFill>
                  <a:schemeClr val="tx1"/>
                </a:solidFill>
                <a:effectLst/>
                <a:latin typeface="Arial" charset="0"/>
                <a:ea typeface="+mn-ea"/>
                <a:cs typeface="+mn-cs"/>
              </a:rPr>
              <a:t>stereotypes/prejudices are not necessarily imprecise or erroneous; most often they serve to form a sense of interpersonal and intergroup relationships in particular situations. [D. </a:t>
            </a:r>
            <a:r>
              <a:rPr lang="en-US" sz="1200" b="0" kern="1200" dirty="0" err="1">
                <a:solidFill>
                  <a:schemeClr val="tx1"/>
                </a:solidFill>
                <a:effectLst/>
                <a:latin typeface="Arial" charset="0"/>
                <a:ea typeface="+mn-ea"/>
                <a:cs typeface="+mn-cs"/>
              </a:rPr>
              <a:t>Cristea</a:t>
            </a:r>
            <a:r>
              <a:rPr lang="en-US" sz="1200" b="0" kern="1200" dirty="0">
                <a:solidFill>
                  <a:schemeClr val="tx1"/>
                </a:solidFill>
                <a:effectLst/>
                <a:latin typeface="Arial" charset="0"/>
                <a:ea typeface="+mn-ea"/>
                <a:cs typeface="+mn-cs"/>
              </a:rPr>
              <a:t>, 2015, p. 137] </a:t>
            </a:r>
            <a:endParaRPr lang="ro-RO" sz="1200" b="0" kern="1200" baseline="0" dirty="0">
              <a:solidFill>
                <a:schemeClr val="tx1"/>
              </a:solidFill>
              <a:effectLst/>
              <a:latin typeface="Arial" charset="0"/>
              <a:ea typeface="+mn-ea"/>
              <a:cs typeface="+mn-cs"/>
            </a:endParaRP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43</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40000" lnSpcReduction="20000"/>
          </a:bodyPr>
          <a:lstStyle/>
          <a:p>
            <a:pPr algn="just"/>
            <a:r>
              <a:rPr lang="en-US" sz="1200" b="1" kern="1200" dirty="0">
                <a:solidFill>
                  <a:schemeClr val="tx1"/>
                </a:solidFill>
                <a:effectLst/>
                <a:latin typeface="Arial" charset="0"/>
                <a:ea typeface="+mn-ea"/>
                <a:cs typeface="+mn-cs"/>
              </a:rPr>
              <a:t>Culture of work, cultural distance, attitudes, values, prejudices</a:t>
            </a:r>
          </a:p>
          <a:p>
            <a:pPr algn="just"/>
            <a:r>
              <a:rPr lang="en-US" sz="1200" b="0" kern="1200" dirty="0">
                <a:solidFill>
                  <a:schemeClr val="tx1"/>
                </a:solidFill>
                <a:effectLst/>
                <a:latin typeface="Arial" charset="0"/>
                <a:ea typeface="+mn-ea"/>
                <a:cs typeface="+mn-cs"/>
              </a:rPr>
              <a:t>On</a:t>
            </a:r>
            <a:r>
              <a:rPr lang="en-US" sz="1200" kern="1200" dirty="0">
                <a:solidFill>
                  <a:schemeClr val="tx1"/>
                </a:solidFill>
                <a:effectLst/>
                <a:latin typeface="Arial" charset="0"/>
                <a:ea typeface="+mn-ea"/>
                <a:cs typeface="+mn-cs"/>
              </a:rPr>
              <a:t>board a ship, a healthy environment with a team that has the work culture is essential</a:t>
            </a:r>
            <a:r>
              <a:rPr lang="en-US" sz="1200" kern="1200" baseline="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for</a:t>
            </a:r>
            <a:r>
              <a:rPr lang="en-US" sz="1200" kern="1200" baseline="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safety, efficiency and on-board contingency management. Good management and leadership strongly help building a strong team that has the work culture.</a:t>
            </a:r>
          </a:p>
          <a:p>
            <a:pPr algn="just"/>
            <a:r>
              <a:rPr lang="en-US" sz="1200" kern="1200" dirty="0">
                <a:solidFill>
                  <a:schemeClr val="tx1"/>
                </a:solidFill>
                <a:effectLst/>
                <a:latin typeface="Arial" charset="0"/>
                <a:ea typeface="+mn-ea"/>
                <a:cs typeface="+mn-cs"/>
              </a:rPr>
              <a:t>A</a:t>
            </a:r>
            <a:r>
              <a:rPr lang="en-US" sz="1200" kern="1200" baseline="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crew that has the work culture has a number of features:</a:t>
            </a:r>
          </a:p>
          <a:p>
            <a:pPr algn="just">
              <a:buFont typeface="Arial" pitchFamily="34" charset="0"/>
              <a:buChar char="•"/>
            </a:pPr>
            <a:r>
              <a:rPr lang="en-US" sz="1200" kern="1200" baseline="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crew members know each is dependent on each other;</a:t>
            </a:r>
          </a:p>
          <a:p>
            <a:pPr algn="just">
              <a:buFont typeface="Arial" pitchFamily="34" charset="0"/>
              <a:buChar char="•"/>
            </a:pPr>
            <a:r>
              <a:rPr lang="en-US" sz="1200" kern="1200" baseline="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crew members show respect for each other;</a:t>
            </a:r>
          </a:p>
          <a:p>
            <a:pPr algn="just">
              <a:buFont typeface="Arial" pitchFamily="34" charset="0"/>
              <a:buChar char="•"/>
            </a:pPr>
            <a:r>
              <a:rPr lang="en-US" sz="1200" kern="1200" dirty="0">
                <a:solidFill>
                  <a:schemeClr val="tx1"/>
                </a:solidFill>
                <a:effectLst/>
                <a:latin typeface="Arial" charset="0"/>
                <a:ea typeface="+mn-ea"/>
                <a:cs typeface="+mn-cs"/>
              </a:rPr>
              <a:t> there is a high level of mutual trust as a result of an efficient communication flow;</a:t>
            </a:r>
          </a:p>
          <a:p>
            <a:pPr algn="just">
              <a:buFont typeface="Arial" pitchFamily="34" charset="0"/>
              <a:buChar char="•"/>
            </a:pPr>
            <a:r>
              <a:rPr lang="en-US" sz="1200" kern="1200" baseline="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resources are identified and used in a planned and efficient manner;</a:t>
            </a:r>
          </a:p>
          <a:p>
            <a:pPr algn="just">
              <a:buFont typeface="Arial" pitchFamily="34" charset="0"/>
              <a:buChar char="•"/>
            </a:pPr>
            <a:r>
              <a:rPr lang="en-US" sz="1200" kern="1200" baseline="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responsibilities are clearly defined;</a:t>
            </a:r>
          </a:p>
          <a:p>
            <a:pPr algn="just">
              <a:buFont typeface="Arial" pitchFamily="34" charset="0"/>
              <a:buChar char="•"/>
            </a:pPr>
            <a:r>
              <a:rPr lang="en-US" sz="1200" kern="1200" baseline="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crew members are given the opportunity for personal development;</a:t>
            </a:r>
          </a:p>
          <a:p>
            <a:pPr algn="just">
              <a:buFont typeface="Arial" pitchFamily="34" charset="0"/>
              <a:buChar char="•"/>
            </a:pPr>
            <a:r>
              <a:rPr lang="en-US" sz="1200" kern="1200" baseline="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all crew members accept the final decision that was taken;</a:t>
            </a:r>
          </a:p>
          <a:p>
            <a:pPr algn="just">
              <a:buFont typeface="Arial" pitchFamily="34" charset="0"/>
              <a:buChar char="•"/>
            </a:pPr>
            <a:r>
              <a:rPr lang="en-US" sz="1200" kern="1200" baseline="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discipline, trust and loyalty: unruly members of a crew can create resentment for others; trust can be lost through a minor incident and it can hardly be fully regained; loyalty can not be given, it must be won by personal effort.</a:t>
            </a:r>
          </a:p>
          <a:p>
            <a:pPr algn="just">
              <a:buFont typeface="Arial" pitchFamily="34" charset="0"/>
              <a:buNone/>
            </a:pPr>
            <a:r>
              <a:rPr lang="en-US" sz="1200" kern="1200" dirty="0">
                <a:solidFill>
                  <a:schemeClr val="tx1"/>
                </a:solidFill>
                <a:effectLst/>
                <a:latin typeface="Arial" charset="0"/>
                <a:ea typeface="+mn-ea"/>
                <a:cs typeface="+mn-cs"/>
              </a:rPr>
              <a:t>Onboard the ship, crew members belong to different cultures, relations with officials from different ports of the world involve people belonging to different cultures.</a:t>
            </a:r>
          </a:p>
          <a:p>
            <a:pPr algn="just"/>
            <a:r>
              <a:rPr lang="en-US" sz="1200" kern="1200" dirty="0">
                <a:solidFill>
                  <a:schemeClr val="tx1"/>
                </a:solidFill>
                <a:effectLst/>
                <a:latin typeface="Arial" charset="0"/>
                <a:ea typeface="+mn-ea"/>
                <a:cs typeface="+mn-cs"/>
              </a:rPr>
              <a:t>Culture is defined as representing all national purchases, both material and spiritual, specific to an ethnic group. The concept of culture refers, in fact, to the specific customs and behaviors of a group of people, while describing the values ​​and modalities of putting them into action. There</a:t>
            </a:r>
            <a:r>
              <a:rPr lang="en-US" sz="1200" kern="1200" baseline="0" dirty="0">
                <a:solidFill>
                  <a:schemeClr val="tx1"/>
                </a:solidFill>
                <a:effectLst/>
                <a:latin typeface="Arial" charset="0"/>
                <a:ea typeface="+mn-ea"/>
                <a:cs typeface="+mn-cs"/>
              </a:rPr>
              <a:t> are </a:t>
            </a:r>
            <a:r>
              <a:rPr lang="en-US" sz="1200" kern="1200" dirty="0">
                <a:solidFill>
                  <a:schemeClr val="tx1"/>
                </a:solidFill>
                <a:effectLst/>
                <a:latin typeface="Arial" charset="0"/>
                <a:ea typeface="+mn-ea"/>
                <a:cs typeface="+mn-cs"/>
              </a:rPr>
              <a:t>national, regional, professional, organizational, family cultures, but that does not mean that labeling or stereotyping a person solely on the basis of their nationality or culture can be done.</a:t>
            </a:r>
          </a:p>
          <a:p>
            <a:pPr algn="just"/>
            <a:r>
              <a:rPr lang="en-US" sz="1200" kern="1200" dirty="0">
                <a:solidFill>
                  <a:schemeClr val="tx1"/>
                </a:solidFill>
                <a:effectLst/>
                <a:latin typeface="Arial" charset="0"/>
                <a:ea typeface="+mn-ea"/>
                <a:cs typeface="+mn-cs"/>
              </a:rPr>
              <a:t>In this perspective,</a:t>
            </a:r>
            <a:r>
              <a:rPr lang="en-US" sz="1200" kern="1200" baseline="0" dirty="0">
                <a:solidFill>
                  <a:schemeClr val="tx1"/>
                </a:solidFill>
                <a:effectLst/>
                <a:latin typeface="Arial" charset="0"/>
                <a:ea typeface="+mn-ea"/>
                <a:cs typeface="+mn-cs"/>
              </a:rPr>
              <a:t> it </a:t>
            </a:r>
            <a:r>
              <a:rPr lang="en-US" sz="1200" kern="1200" dirty="0">
                <a:solidFill>
                  <a:schemeClr val="tx1"/>
                </a:solidFill>
                <a:effectLst/>
                <a:latin typeface="Arial" charset="0"/>
                <a:ea typeface="+mn-ea"/>
                <a:cs typeface="+mn-cs"/>
              </a:rPr>
              <a:t>can be invoked a series of factors: geographic, environmental, historic/politic, religious, language</a:t>
            </a:r>
            <a:r>
              <a:rPr lang="en-US" sz="1200" kern="1200" baseline="0" dirty="0">
                <a:solidFill>
                  <a:schemeClr val="tx1"/>
                </a:solidFill>
                <a:effectLst/>
                <a:latin typeface="Arial" charset="0"/>
                <a:ea typeface="+mn-ea"/>
                <a:cs typeface="+mn-cs"/>
              </a:rPr>
              <a:t> or</a:t>
            </a:r>
            <a:r>
              <a:rPr lang="en-US" sz="1200" kern="1200" dirty="0">
                <a:solidFill>
                  <a:schemeClr val="tx1"/>
                </a:solidFill>
                <a:effectLst/>
                <a:latin typeface="Arial" charset="0"/>
                <a:ea typeface="+mn-ea"/>
                <a:cs typeface="+mn-cs"/>
              </a:rPr>
              <a:t> economic that influence:</a:t>
            </a:r>
          </a:p>
          <a:p>
            <a:pPr algn="just">
              <a:buFont typeface="Arial" pitchFamily="34" charset="0"/>
              <a:buChar char="•"/>
            </a:pPr>
            <a:r>
              <a:rPr lang="en-US" sz="1200" kern="1200" dirty="0">
                <a:solidFill>
                  <a:schemeClr val="tx1"/>
                </a:solidFill>
                <a:effectLst/>
                <a:latin typeface="Arial" charset="0"/>
                <a:ea typeface="+mn-ea"/>
                <a:cs typeface="+mn-cs"/>
              </a:rPr>
              <a:t> cultural context (high/low):</a:t>
            </a:r>
          </a:p>
          <a:p>
            <a:pPr lvl="1" algn="just"/>
            <a:r>
              <a:rPr lang="en-US" sz="1200" kern="1200" dirty="0">
                <a:solidFill>
                  <a:schemeClr val="tx1"/>
                </a:solidFill>
                <a:effectLst/>
                <a:latin typeface="Arial" charset="0"/>
                <a:ea typeface="+mn-ea"/>
                <a:cs typeface="+mn-cs"/>
              </a:rPr>
              <a:t>- interpersonal (long/short term) relationships;</a:t>
            </a:r>
          </a:p>
          <a:p>
            <a:pPr lvl="1" algn="just"/>
            <a:r>
              <a:rPr lang="en-US" sz="1200" kern="1200" dirty="0">
                <a:solidFill>
                  <a:schemeClr val="tx1"/>
                </a:solidFill>
                <a:effectLst/>
                <a:latin typeface="Arial" charset="0"/>
                <a:ea typeface="+mn-ea"/>
                <a:cs typeface="+mn-cs"/>
              </a:rPr>
              <a:t>- emotional-cognitive personal involvement in interpersonal relationships;</a:t>
            </a:r>
          </a:p>
          <a:p>
            <a:pPr lvl="1" algn="just"/>
            <a:r>
              <a:rPr lang="en-US" sz="1200" kern="1200" dirty="0">
                <a:solidFill>
                  <a:schemeClr val="tx1"/>
                </a:solidFill>
                <a:effectLst/>
                <a:latin typeface="Arial" charset="0"/>
                <a:ea typeface="+mn-ea"/>
                <a:cs typeface="+mn-cs"/>
              </a:rPr>
              <a:t>- social security and employment at sea;</a:t>
            </a:r>
          </a:p>
          <a:p>
            <a:pPr lvl="1" algn="just"/>
            <a:r>
              <a:rPr lang="en-US" sz="1200" kern="1200" dirty="0">
                <a:solidFill>
                  <a:schemeClr val="tx1"/>
                </a:solidFill>
                <a:effectLst/>
                <a:latin typeface="Arial" charset="0"/>
                <a:ea typeface="+mn-ea"/>
                <a:cs typeface="+mn-cs"/>
              </a:rPr>
              <a:t>-</a:t>
            </a:r>
            <a:r>
              <a:rPr lang="en-US" sz="1200" kern="1200" baseline="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high/low communication (implicit/explicit, indirect/direct, need for contextual interpretation, verbal skills);</a:t>
            </a:r>
          </a:p>
          <a:p>
            <a:pPr lvl="1" algn="just">
              <a:buFontTx/>
              <a:buChar char="-"/>
            </a:pPr>
            <a:r>
              <a:rPr lang="en-US" sz="1200" kern="1200" dirty="0">
                <a:solidFill>
                  <a:schemeClr val="tx1"/>
                </a:solidFill>
                <a:effectLst/>
                <a:latin typeface="Arial" charset="0"/>
                <a:ea typeface="+mn-ea"/>
                <a:cs typeface="+mn-cs"/>
              </a:rPr>
              <a:t>cultural patterns (changing availability);</a:t>
            </a:r>
          </a:p>
          <a:p>
            <a:pPr algn="just">
              <a:buFont typeface="Arial" pitchFamily="34" charset="0"/>
              <a:buChar char="•"/>
            </a:pPr>
            <a:r>
              <a:rPr lang="en-US" sz="1200" kern="1200" baseline="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time (short/long term) and space (protective/open).</a:t>
            </a:r>
          </a:p>
          <a:p>
            <a:pPr algn="just"/>
            <a:endParaRPr lang="en-US" sz="1200" kern="1200" dirty="0">
              <a:solidFill>
                <a:schemeClr val="tx1"/>
              </a:solidFill>
              <a:effectLst/>
              <a:latin typeface="Arial" charset="0"/>
              <a:ea typeface="+mn-ea"/>
              <a:cs typeface="+mn-cs"/>
            </a:endParaRPr>
          </a:p>
          <a:p>
            <a:pPr algn="just"/>
            <a:r>
              <a:rPr lang="en-US" sz="1200" kern="1200" dirty="0">
                <a:solidFill>
                  <a:schemeClr val="tx1"/>
                </a:solidFill>
                <a:effectLst/>
                <a:latin typeface="Arial" charset="0"/>
                <a:ea typeface="+mn-ea"/>
                <a:cs typeface="+mn-cs"/>
              </a:rPr>
              <a:t>Synthesizing the above, a </a:t>
            </a:r>
            <a:r>
              <a:rPr lang="en-US" sz="1200" b="1" kern="1200" dirty="0">
                <a:solidFill>
                  <a:schemeClr val="tx1"/>
                </a:solidFill>
                <a:effectLst/>
                <a:latin typeface="Arial" charset="0"/>
                <a:ea typeface="+mn-ea"/>
                <a:cs typeface="+mn-cs"/>
              </a:rPr>
              <a:t>three-dimensional cultural model </a:t>
            </a:r>
            <a:r>
              <a:rPr lang="en-US" sz="1200" kern="1200" dirty="0">
                <a:solidFill>
                  <a:schemeClr val="tx1"/>
                </a:solidFill>
                <a:effectLst/>
                <a:latin typeface="Arial" charset="0"/>
                <a:ea typeface="+mn-ea"/>
                <a:cs typeface="+mn-cs"/>
              </a:rPr>
              <a:t>can be built:</a:t>
            </a:r>
          </a:p>
          <a:p>
            <a:pPr algn="just"/>
            <a:r>
              <a:rPr lang="en-US" sz="1200" kern="1200" dirty="0">
                <a:solidFill>
                  <a:schemeClr val="tx1"/>
                </a:solidFill>
                <a:effectLst/>
                <a:latin typeface="Arial" charset="0"/>
                <a:ea typeface="+mn-ea"/>
                <a:cs typeface="+mn-cs"/>
              </a:rPr>
              <a:t>- societal dimension (economic and political, geographic, regulations and laws, language);</a:t>
            </a:r>
          </a:p>
          <a:p>
            <a:pPr algn="just"/>
            <a:r>
              <a:rPr lang="en-US" sz="1200" kern="1200" dirty="0">
                <a:solidFill>
                  <a:schemeClr val="tx1"/>
                </a:solidFill>
                <a:effectLst/>
                <a:latin typeface="Arial" charset="0"/>
                <a:ea typeface="+mn-ea"/>
                <a:cs typeface="+mn-cs"/>
              </a:rPr>
              <a:t>- social dimension (patterns of behavior, gender roles, group identity);</a:t>
            </a:r>
          </a:p>
          <a:p>
            <a:pPr algn="just">
              <a:buFontTx/>
              <a:buChar char="-"/>
            </a:pPr>
            <a:r>
              <a:rPr lang="en-US" sz="1200" kern="1200" dirty="0">
                <a:solidFill>
                  <a:schemeClr val="tx1"/>
                </a:solidFill>
                <a:effectLst/>
                <a:latin typeface="Arial" charset="0"/>
                <a:ea typeface="+mn-ea"/>
                <a:cs typeface="+mn-cs"/>
              </a:rPr>
              <a:t> mental dimension (values, ideals, attitudes).</a:t>
            </a:r>
          </a:p>
          <a:p>
            <a:pPr algn="just">
              <a:buFontTx/>
              <a:buChar char="-"/>
            </a:pPr>
            <a:endParaRPr lang="en-US" sz="1200" kern="1200" dirty="0">
              <a:solidFill>
                <a:schemeClr val="tx1"/>
              </a:solidFill>
              <a:effectLst/>
              <a:latin typeface="Arial" charset="0"/>
              <a:ea typeface="+mn-ea"/>
              <a:cs typeface="+mn-cs"/>
            </a:endParaRPr>
          </a:p>
          <a:p>
            <a:pPr algn="just"/>
            <a:r>
              <a:rPr lang="en-US" sz="1200" kern="1200" dirty="0">
                <a:solidFill>
                  <a:schemeClr val="tx1"/>
                </a:solidFill>
                <a:effectLst/>
                <a:latin typeface="Arial" charset="0"/>
                <a:ea typeface="+mn-ea"/>
                <a:cs typeface="+mn-cs"/>
              </a:rPr>
              <a:t>1. </a:t>
            </a:r>
            <a:r>
              <a:rPr lang="en-US" sz="1200" kern="1200" dirty="0" err="1">
                <a:solidFill>
                  <a:schemeClr val="tx1"/>
                </a:solidFill>
                <a:effectLst/>
                <a:latin typeface="Arial" charset="0"/>
                <a:ea typeface="+mn-ea"/>
                <a:cs typeface="+mn-cs"/>
              </a:rPr>
              <a:t>Cowburn</a:t>
            </a:r>
            <a:r>
              <a:rPr lang="en-US" sz="1200" kern="1200" dirty="0">
                <a:solidFill>
                  <a:schemeClr val="tx1"/>
                </a:solidFill>
                <a:effectLst/>
                <a:latin typeface="Arial" charset="0"/>
                <a:ea typeface="+mn-ea"/>
                <a:cs typeface="+mn-cs"/>
              </a:rPr>
              <a:t>, A. and </a:t>
            </a:r>
            <a:r>
              <a:rPr lang="en-US" sz="1200" kern="1200" dirty="0" err="1">
                <a:solidFill>
                  <a:schemeClr val="tx1"/>
                </a:solidFill>
                <a:effectLst/>
                <a:latin typeface="Arial" charset="0"/>
                <a:ea typeface="+mn-ea"/>
                <a:cs typeface="+mn-cs"/>
              </a:rPr>
              <a:t>E.Wahren</a:t>
            </a:r>
            <a:r>
              <a:rPr lang="en-US" sz="1200" kern="1200" dirty="0">
                <a:solidFill>
                  <a:schemeClr val="tx1"/>
                </a:solidFill>
                <a:effectLst/>
                <a:latin typeface="Arial" charset="0"/>
                <a:ea typeface="+mn-ea"/>
                <a:cs typeface="+mn-cs"/>
              </a:rPr>
              <a:t> (2004-2005), Bridge Resource Management, SAS Academy;</a:t>
            </a:r>
          </a:p>
          <a:p>
            <a:pPr algn="just"/>
            <a:r>
              <a:rPr lang="en-US" sz="1200" kern="1200" dirty="0">
                <a:solidFill>
                  <a:schemeClr val="tx1"/>
                </a:solidFill>
                <a:effectLst/>
                <a:latin typeface="Arial" charset="0"/>
                <a:ea typeface="+mn-ea"/>
                <a:cs typeface="+mn-cs"/>
              </a:rPr>
              <a:t>2. </a:t>
            </a:r>
            <a:r>
              <a:rPr lang="en-US" sz="1200" kern="1200" dirty="0" err="1">
                <a:solidFill>
                  <a:schemeClr val="tx1"/>
                </a:solidFill>
                <a:effectLst/>
                <a:latin typeface="Arial" charset="0"/>
                <a:ea typeface="+mn-ea"/>
                <a:cs typeface="+mn-cs"/>
              </a:rPr>
              <a:t>Falgren</a:t>
            </a:r>
            <a:r>
              <a:rPr lang="en-US" sz="1200" kern="1200" dirty="0">
                <a:solidFill>
                  <a:schemeClr val="tx1"/>
                </a:solidFill>
                <a:effectLst/>
                <a:latin typeface="Arial" charset="0"/>
                <a:ea typeface="+mn-ea"/>
                <a:cs typeface="+mn-cs"/>
              </a:rPr>
              <a:t>, G. (2004), Life Resource Management, in Creative Book;</a:t>
            </a:r>
          </a:p>
          <a:p>
            <a:pPr algn="just"/>
            <a:r>
              <a:rPr lang="en-US" sz="1200" kern="1200" dirty="0">
                <a:solidFill>
                  <a:schemeClr val="tx1"/>
                </a:solidFill>
                <a:effectLst/>
                <a:latin typeface="Arial" charset="0"/>
                <a:ea typeface="+mn-ea"/>
                <a:cs typeface="+mn-cs"/>
              </a:rPr>
              <a:t>3. Swift, A, J (2000), Bridge Team Management, Nautical Institute.</a:t>
            </a:r>
          </a:p>
          <a:p>
            <a:pPr algn="just">
              <a:buFontTx/>
              <a:buChar char="-"/>
            </a:pPr>
            <a:endParaRPr lang="en-US" sz="1200" kern="1200" dirty="0">
              <a:solidFill>
                <a:schemeClr val="tx1"/>
              </a:solidFill>
              <a:effectLst/>
              <a:latin typeface="Arial" charset="0"/>
              <a:ea typeface="+mn-ea"/>
              <a:cs typeface="+mn-cs"/>
            </a:endParaRP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44</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47500" lnSpcReduction="20000"/>
          </a:bodyPr>
          <a:lstStyle/>
          <a:p>
            <a:pPr algn="just"/>
            <a:r>
              <a:rPr lang="en-US" sz="1200" b="1" kern="1200" dirty="0">
                <a:solidFill>
                  <a:schemeClr val="tx1"/>
                </a:solidFill>
                <a:effectLst/>
                <a:latin typeface="Arial" charset="0"/>
                <a:ea typeface="+mn-ea"/>
                <a:cs typeface="+mn-cs"/>
              </a:rPr>
              <a:t>The concept of "blame free" and "cultural wheel" </a:t>
            </a:r>
            <a:r>
              <a:rPr lang="en-US" sz="1200" kern="1200" dirty="0">
                <a:solidFill>
                  <a:schemeClr val="tx1"/>
                </a:solidFill>
                <a:effectLst/>
                <a:latin typeface="Arial" charset="0"/>
                <a:ea typeface="+mn-ea"/>
                <a:cs typeface="+mn-cs"/>
              </a:rPr>
              <a:t>(</a:t>
            </a:r>
            <a:r>
              <a:rPr lang="en-US" sz="1200" kern="1200" dirty="0" err="1">
                <a:solidFill>
                  <a:schemeClr val="tx1"/>
                </a:solidFill>
                <a:effectLst/>
                <a:latin typeface="Arial" charset="0"/>
                <a:ea typeface="+mn-ea"/>
                <a:cs typeface="+mn-cs"/>
              </a:rPr>
              <a:t>G.Hofstede</a:t>
            </a:r>
            <a:r>
              <a:rPr lang="en-US" sz="1200" kern="1200" dirty="0">
                <a:solidFill>
                  <a:schemeClr val="tx1"/>
                </a:solidFill>
                <a:effectLst/>
                <a:latin typeface="Arial" charset="0"/>
                <a:ea typeface="+mn-ea"/>
                <a:cs typeface="+mn-cs"/>
              </a:rPr>
              <a:t>)</a:t>
            </a:r>
          </a:p>
          <a:p>
            <a:pPr algn="just"/>
            <a:r>
              <a:rPr lang="en-US" sz="1200" kern="1200" dirty="0">
                <a:solidFill>
                  <a:schemeClr val="tx1"/>
                </a:solidFill>
                <a:effectLst/>
                <a:latin typeface="Arial" charset="0"/>
                <a:ea typeface="+mn-ea"/>
                <a:cs typeface="+mn-cs"/>
              </a:rPr>
              <a:t>The Dutch </a:t>
            </a:r>
            <a:r>
              <a:rPr lang="en-US" sz="1200" i="1" kern="1200" dirty="0" err="1">
                <a:solidFill>
                  <a:schemeClr val="tx1"/>
                </a:solidFill>
                <a:effectLst/>
                <a:latin typeface="Arial" charset="0"/>
                <a:ea typeface="+mn-ea"/>
                <a:cs typeface="+mn-cs"/>
              </a:rPr>
              <a:t>Geert</a:t>
            </a:r>
            <a:r>
              <a:rPr lang="en-US" sz="1200" i="1" kern="1200" dirty="0">
                <a:solidFill>
                  <a:schemeClr val="tx1"/>
                </a:solidFill>
                <a:effectLst/>
                <a:latin typeface="Arial" charset="0"/>
                <a:ea typeface="+mn-ea"/>
                <a:cs typeface="+mn-cs"/>
              </a:rPr>
              <a:t> </a:t>
            </a:r>
            <a:r>
              <a:rPr lang="en-US" sz="1200" i="1" kern="1200" dirty="0" err="1">
                <a:solidFill>
                  <a:schemeClr val="tx1"/>
                </a:solidFill>
                <a:effectLst/>
                <a:latin typeface="Arial" charset="0"/>
                <a:ea typeface="+mn-ea"/>
                <a:cs typeface="+mn-cs"/>
              </a:rPr>
              <a:t>Hofstede</a:t>
            </a:r>
            <a:r>
              <a:rPr lang="en-US" sz="1200" i="1" kern="120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conducted a study of 116000 IBM employees located in 40 countries. The study looked at work-related values ​​and how they integrate into culture, the latter being defined as the set of values ​​that condition the behaviors and attitudes acceptable or not to members of a society. </a:t>
            </a:r>
            <a:r>
              <a:rPr lang="en-US" sz="1200" i="1" kern="1200" dirty="0" err="1">
                <a:solidFill>
                  <a:schemeClr val="tx1"/>
                </a:solidFill>
                <a:effectLst/>
                <a:latin typeface="Arial" charset="0"/>
                <a:ea typeface="+mn-ea"/>
                <a:cs typeface="+mn-cs"/>
              </a:rPr>
              <a:t>Hofstede</a:t>
            </a:r>
            <a:r>
              <a:rPr lang="en-US" sz="1200" kern="1200" dirty="0">
                <a:solidFill>
                  <a:schemeClr val="tx1"/>
                </a:solidFill>
                <a:effectLst/>
                <a:latin typeface="Arial" charset="0"/>
                <a:ea typeface="+mn-ea"/>
                <a:cs typeface="+mn-cs"/>
              </a:rPr>
              <a:t> discovered four basic dimensions of cultures and later, together with </a:t>
            </a:r>
            <a:r>
              <a:rPr lang="en-US" sz="1200" i="1" kern="1200" dirty="0">
                <a:solidFill>
                  <a:schemeClr val="tx1"/>
                </a:solidFill>
                <a:effectLst/>
                <a:latin typeface="Arial" charset="0"/>
                <a:ea typeface="+mn-ea"/>
                <a:cs typeface="+mn-cs"/>
              </a:rPr>
              <a:t>Michael Bond</a:t>
            </a:r>
            <a:r>
              <a:rPr lang="en-US" sz="1200" kern="1200" dirty="0">
                <a:solidFill>
                  <a:schemeClr val="tx1"/>
                </a:solidFill>
                <a:effectLst/>
                <a:latin typeface="Arial" charset="0"/>
                <a:ea typeface="+mn-ea"/>
                <a:cs typeface="+mn-cs"/>
              </a:rPr>
              <a:t>, discovered a fifth dimension:</a:t>
            </a:r>
          </a:p>
          <a:p>
            <a:pPr marL="228600" indent="-228600" algn="just">
              <a:buAutoNum type="arabicPeriod"/>
            </a:pPr>
            <a:r>
              <a:rPr lang="en-US" sz="1200" b="1" i="0" kern="1200" dirty="0">
                <a:solidFill>
                  <a:schemeClr val="tx1"/>
                </a:solidFill>
                <a:effectLst/>
                <a:latin typeface="Arial" charset="0"/>
                <a:ea typeface="+mn-ea"/>
                <a:cs typeface="+mn-cs"/>
              </a:rPr>
              <a:t>Distance from power</a:t>
            </a:r>
            <a:r>
              <a:rPr lang="en-US" sz="1200" kern="1200" dirty="0">
                <a:solidFill>
                  <a:schemeClr val="tx1"/>
                </a:solidFill>
                <a:effectLst/>
                <a:latin typeface="Arial" charset="0"/>
                <a:ea typeface="+mn-ea"/>
                <a:cs typeface="+mn-cs"/>
              </a:rPr>
              <a:t> – reflects the extent to which members of society accept an unequal distribution of power.</a:t>
            </a:r>
            <a:r>
              <a:rPr lang="en-US" sz="1200" kern="1200" baseline="0" dirty="0">
                <a:solidFill>
                  <a:schemeClr val="tx1"/>
                </a:solidFill>
                <a:effectLst/>
                <a:latin typeface="Arial" charset="0"/>
                <a:ea typeface="+mn-ea"/>
                <a:cs typeface="+mn-cs"/>
              </a:rPr>
              <a:t> There are</a:t>
            </a:r>
            <a:r>
              <a:rPr lang="en-US" sz="1200" kern="1200" dirty="0">
                <a:solidFill>
                  <a:schemeClr val="tx1"/>
                </a:solidFill>
                <a:effectLst/>
                <a:latin typeface="Arial" charset="0"/>
                <a:ea typeface="+mn-ea"/>
                <a:cs typeface="+mn-cs"/>
              </a:rPr>
              <a:t> cultures with a large difference in power, where inequality is considered normal and superiors are inaccessible (Philippines, Venezuela and Mexico)</a:t>
            </a:r>
            <a:r>
              <a:rPr lang="en-US" sz="1200" kern="1200" baseline="0" dirty="0">
                <a:solidFill>
                  <a:schemeClr val="tx1"/>
                </a:solidFill>
                <a:effectLst/>
                <a:latin typeface="Arial" charset="0"/>
                <a:ea typeface="+mn-ea"/>
                <a:cs typeface="+mn-cs"/>
              </a:rPr>
              <a:t> or</a:t>
            </a:r>
            <a:r>
              <a:rPr lang="en-US" sz="1200" kern="1200" dirty="0">
                <a:solidFill>
                  <a:schemeClr val="tx1"/>
                </a:solidFill>
                <a:effectLst/>
                <a:latin typeface="Arial" charset="0"/>
                <a:ea typeface="+mn-ea"/>
                <a:cs typeface="+mn-cs"/>
              </a:rPr>
              <a:t> cultures with a small difference in power where inequality is minimized, superior are accessible and differences in power are not</a:t>
            </a:r>
            <a:r>
              <a:rPr lang="en-US" sz="1200" kern="1200" baseline="0" dirty="0">
                <a:solidFill>
                  <a:schemeClr val="tx1"/>
                </a:solidFill>
                <a:effectLst/>
                <a:latin typeface="Arial" charset="0"/>
                <a:ea typeface="+mn-ea"/>
                <a:cs typeface="+mn-cs"/>
              </a:rPr>
              <a:t> treated with </a:t>
            </a:r>
            <a:r>
              <a:rPr lang="en-US" sz="1200" kern="1200" dirty="0">
                <a:solidFill>
                  <a:schemeClr val="tx1"/>
                </a:solidFill>
                <a:effectLst/>
                <a:latin typeface="Arial" charset="0"/>
                <a:ea typeface="+mn-ea"/>
                <a:cs typeface="+mn-cs"/>
              </a:rPr>
              <a:t>great importance (Denmark, New Zealand, Israel and Austria).</a:t>
            </a:r>
          </a:p>
          <a:p>
            <a:pPr marL="228600" indent="-228600" algn="just">
              <a:buNone/>
            </a:pPr>
            <a:r>
              <a:rPr lang="en-US" sz="1200" kern="1200" dirty="0">
                <a:solidFill>
                  <a:schemeClr val="tx1"/>
                </a:solidFill>
                <a:effectLst/>
                <a:latin typeface="Arial" charset="0"/>
                <a:ea typeface="+mn-ea"/>
                <a:cs typeface="+mn-cs"/>
              </a:rPr>
              <a:t>	In the case of naval leadership, the basic assertion is that crew members belonging to different cultures, inherently accept the idea that "</a:t>
            </a:r>
            <a:r>
              <a:rPr lang="en-US" sz="1200" i="1" kern="1200" dirty="0">
                <a:solidFill>
                  <a:schemeClr val="tx1"/>
                </a:solidFill>
                <a:effectLst/>
                <a:latin typeface="Arial" charset="0"/>
                <a:ea typeface="+mn-ea"/>
                <a:cs typeface="+mn-cs"/>
              </a:rPr>
              <a:t>power</a:t>
            </a:r>
            <a:r>
              <a:rPr lang="en-US" sz="1200" kern="1200" dirty="0">
                <a:solidFill>
                  <a:schemeClr val="tx1"/>
                </a:solidFill>
                <a:effectLst/>
                <a:latin typeface="Arial" charset="0"/>
                <a:ea typeface="+mn-ea"/>
                <a:cs typeface="+mn-cs"/>
              </a:rPr>
              <a:t>" is unevenly distributed, as follows:</a:t>
            </a:r>
          </a:p>
          <a:p>
            <a:pPr lvl="1" algn="just"/>
            <a:r>
              <a:rPr lang="en-US" sz="1200" kern="1200" dirty="0">
                <a:solidFill>
                  <a:schemeClr val="tx1"/>
                </a:solidFill>
                <a:effectLst/>
                <a:latin typeface="Arial" charset="0"/>
                <a:ea typeface="+mn-ea"/>
                <a:cs typeface="+mn-cs"/>
              </a:rPr>
              <a:t>- high acceptance: autocratic leaders, no involvement of crew members in planning, decision-making, symbolizing the privileges and status;</a:t>
            </a:r>
          </a:p>
          <a:p>
            <a:pPr lvl="1" algn="just"/>
            <a:r>
              <a:rPr lang="en-US" sz="1200" kern="1200" dirty="0">
                <a:solidFill>
                  <a:schemeClr val="tx1"/>
                </a:solidFill>
                <a:effectLst/>
                <a:latin typeface="Arial" charset="0"/>
                <a:ea typeface="+mn-ea"/>
                <a:cs typeface="+mn-cs"/>
              </a:rPr>
              <a:t>- low acceptance: subordinates are not addicted to leaders, laws and rules apply equally to all, unacceptable privileges.</a:t>
            </a:r>
          </a:p>
          <a:p>
            <a:pPr algn="just"/>
            <a:r>
              <a:rPr lang="en-US" sz="1200" b="1" kern="1200" dirty="0">
                <a:solidFill>
                  <a:schemeClr val="tx1"/>
                </a:solidFill>
                <a:effectLst/>
                <a:latin typeface="Arial" charset="0"/>
                <a:ea typeface="+mn-ea"/>
                <a:cs typeface="+mn-cs"/>
              </a:rPr>
              <a:t>2. Avoiding uncertainty</a:t>
            </a:r>
            <a:r>
              <a:rPr lang="en-US" sz="1200" kern="1200" dirty="0">
                <a:solidFill>
                  <a:schemeClr val="tx1"/>
                </a:solidFill>
                <a:effectLst/>
                <a:latin typeface="Arial" charset="0"/>
                <a:ea typeface="+mn-ea"/>
                <a:cs typeface="+mn-cs"/>
              </a:rPr>
              <a:t> – refers to the degree to which people feel uncomfortable in ambiguous and uncertain situations. Cultures with a strong avoidance of uncertainty emphasize rules and regulations, hard work, compliance and safety in a particular context (Japan, Greece, Portugal). Slightly avoidable cultures do not emphasize rules and procedures, do not appreciate hard work but appreciate the risk (Denmark, Sweden).</a:t>
            </a:r>
            <a:endParaRPr lang="en-US" sz="1200" kern="1200" baseline="0" dirty="0">
              <a:solidFill>
                <a:schemeClr val="tx1"/>
              </a:solidFill>
              <a:effectLst/>
              <a:latin typeface="Arial" charset="0"/>
              <a:ea typeface="+mn-ea"/>
              <a:cs typeface="+mn-cs"/>
            </a:endParaRPr>
          </a:p>
          <a:p>
            <a:pPr algn="just"/>
            <a:r>
              <a:rPr lang="en-US" sz="1200" kern="1200" baseline="0" dirty="0">
                <a:solidFill>
                  <a:schemeClr val="tx1"/>
                </a:solidFill>
                <a:effectLst/>
                <a:latin typeface="Arial" charset="0"/>
                <a:ea typeface="+mn-ea"/>
                <a:cs typeface="+mn-cs"/>
              </a:rPr>
              <a:t>T</a:t>
            </a:r>
            <a:r>
              <a:rPr lang="en-US" sz="1200" kern="1200" dirty="0">
                <a:solidFill>
                  <a:schemeClr val="tx1"/>
                </a:solidFill>
                <a:effectLst/>
                <a:latin typeface="Arial" charset="0"/>
                <a:ea typeface="+mn-ea"/>
                <a:cs typeface="+mn-cs"/>
              </a:rPr>
              <a:t>his dimension measures the degree to which crew members feel scared of ambiguous situations. In the case of naval leadership, one can describe:</a:t>
            </a:r>
          </a:p>
          <a:p>
            <a:pPr lvl="1" algn="just"/>
            <a:r>
              <a:rPr lang="en-US" sz="1200" kern="1200" dirty="0">
                <a:solidFill>
                  <a:schemeClr val="tx1"/>
                </a:solidFill>
                <a:effectLst/>
                <a:latin typeface="Arial" charset="0"/>
                <a:ea typeface="+mn-ea"/>
                <a:cs typeface="+mn-cs"/>
              </a:rPr>
              <a:t>- high acceptance: follows rules and regulations, makes precise plans for anything and when things go wrong, problems arise.</a:t>
            </a:r>
          </a:p>
          <a:p>
            <a:pPr lvl="1" algn="just"/>
            <a:r>
              <a:rPr lang="en-US" sz="1200" kern="1200" dirty="0">
                <a:solidFill>
                  <a:schemeClr val="tx1"/>
                </a:solidFill>
                <a:effectLst/>
                <a:latin typeface="Arial" charset="0"/>
                <a:ea typeface="+mn-ea"/>
                <a:cs typeface="+mn-cs"/>
              </a:rPr>
              <a:t>- low acceptance: fewer plans and greater acceptance of risk, easy adaptation to new risk and uncertainty situations.</a:t>
            </a:r>
          </a:p>
          <a:p>
            <a:pPr algn="just"/>
            <a:r>
              <a:rPr lang="en-US" sz="1200" b="1" kern="1200" dirty="0">
                <a:solidFill>
                  <a:schemeClr val="tx1"/>
                </a:solidFill>
                <a:effectLst/>
                <a:latin typeface="Arial" charset="0"/>
                <a:ea typeface="+mn-ea"/>
                <a:cs typeface="+mn-cs"/>
              </a:rPr>
              <a:t>3. Masculinity/femininity</a:t>
            </a:r>
            <a:r>
              <a:rPr lang="en-US" sz="1200" kern="1200" dirty="0">
                <a:solidFill>
                  <a:schemeClr val="tx1"/>
                </a:solidFill>
                <a:effectLst/>
                <a:latin typeface="Arial" charset="0"/>
                <a:ea typeface="+mn-ea"/>
                <a:cs typeface="+mn-cs"/>
              </a:rPr>
              <a:t> – the degree to which people prefer "</a:t>
            </a:r>
            <a:r>
              <a:rPr lang="en-US" sz="1200" i="1" kern="1200" dirty="0">
                <a:solidFill>
                  <a:schemeClr val="tx1"/>
                </a:solidFill>
                <a:effectLst/>
                <a:latin typeface="Arial" charset="0"/>
                <a:ea typeface="+mn-ea"/>
                <a:cs typeface="+mn-cs"/>
              </a:rPr>
              <a:t>masculine</a:t>
            </a:r>
            <a:r>
              <a:rPr lang="en-US" sz="1200" kern="1200" dirty="0">
                <a:solidFill>
                  <a:schemeClr val="tx1"/>
                </a:solidFill>
                <a:effectLst/>
                <a:latin typeface="Arial" charset="0"/>
                <a:ea typeface="+mn-ea"/>
                <a:cs typeface="+mn-cs"/>
              </a:rPr>
              <a:t>" dominant values ​​such as certainty, independence, detachment or "</a:t>
            </a:r>
            <a:r>
              <a:rPr lang="en-US" sz="1200" i="1" kern="1200" dirty="0">
                <a:solidFill>
                  <a:schemeClr val="tx1"/>
                </a:solidFill>
                <a:effectLst/>
                <a:latin typeface="Arial" charset="0"/>
                <a:ea typeface="+mn-ea"/>
                <a:cs typeface="+mn-cs"/>
              </a:rPr>
              <a:t>feminine</a:t>
            </a:r>
            <a:r>
              <a:rPr lang="en-US" sz="1200" kern="1200" dirty="0">
                <a:solidFill>
                  <a:schemeClr val="tx1"/>
                </a:solidFill>
                <a:effectLst/>
                <a:latin typeface="Arial" charset="0"/>
                <a:ea typeface="+mn-ea"/>
                <a:cs typeface="+mn-cs"/>
              </a:rPr>
              <a:t>" dominant</a:t>
            </a:r>
            <a:r>
              <a:rPr lang="en-US" sz="1200" kern="1200" baseline="0" dirty="0">
                <a:solidFill>
                  <a:schemeClr val="tx1"/>
                </a:solidFill>
                <a:effectLst/>
                <a:latin typeface="Arial" charset="0"/>
                <a:ea typeface="+mn-ea"/>
                <a:cs typeface="+mn-cs"/>
              </a:rPr>
              <a:t> values</a:t>
            </a:r>
            <a:r>
              <a:rPr lang="en-US" sz="1200" kern="1200" dirty="0">
                <a:solidFill>
                  <a:schemeClr val="tx1"/>
                </a:solidFill>
                <a:effectLst/>
                <a:latin typeface="Arial" charset="0"/>
                <a:ea typeface="+mn-ea"/>
                <a:cs typeface="+mn-cs"/>
              </a:rPr>
              <a:t> as equality, interdependence, quality of life, kindness. Male cultures clearly differentiate gender roles, support men's domination and appreciate economic performance (Japan, Mexico, Venezuela). Female cultures accept gender equality and emphasize</a:t>
            </a:r>
            <a:r>
              <a:rPr lang="en-US" sz="1200" kern="1200" baseline="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quality of life (Scandinavian countries).</a:t>
            </a:r>
          </a:p>
          <a:p>
            <a:pPr algn="just"/>
            <a:r>
              <a:rPr lang="en-US" sz="1200" kern="1200" dirty="0">
                <a:solidFill>
                  <a:schemeClr val="tx1"/>
                </a:solidFill>
                <a:effectLst/>
                <a:latin typeface="Arial" charset="0"/>
                <a:ea typeface="+mn-ea"/>
                <a:cs typeface="+mn-cs"/>
              </a:rPr>
              <a:t>In the case of naval leadership, this dimension measures the priority of "</a:t>
            </a:r>
            <a:r>
              <a:rPr lang="en-US" sz="1200" i="1" kern="1200" dirty="0">
                <a:solidFill>
                  <a:schemeClr val="tx1"/>
                </a:solidFill>
                <a:effectLst/>
                <a:latin typeface="Arial" charset="0"/>
                <a:ea typeface="+mn-ea"/>
                <a:cs typeface="+mn-cs"/>
              </a:rPr>
              <a:t>male</a:t>
            </a:r>
            <a:r>
              <a:rPr lang="en-US" sz="1200" kern="1200" dirty="0">
                <a:solidFill>
                  <a:schemeClr val="tx1"/>
                </a:solidFill>
                <a:effectLst/>
                <a:latin typeface="Arial" charset="0"/>
                <a:ea typeface="+mn-ea"/>
                <a:cs typeface="+mn-cs"/>
              </a:rPr>
              <a:t>" or "</a:t>
            </a:r>
            <a:r>
              <a:rPr lang="en-US" sz="1200" i="1" kern="1200" dirty="0">
                <a:solidFill>
                  <a:schemeClr val="tx1"/>
                </a:solidFill>
                <a:effectLst/>
                <a:latin typeface="Arial" charset="0"/>
                <a:ea typeface="+mn-ea"/>
                <a:cs typeface="+mn-cs"/>
              </a:rPr>
              <a:t>feminine</a:t>
            </a:r>
            <a:r>
              <a:rPr lang="en-US" sz="1200" kern="1200" dirty="0">
                <a:solidFill>
                  <a:schemeClr val="tx1"/>
                </a:solidFill>
                <a:effectLst/>
                <a:latin typeface="Arial" charset="0"/>
                <a:ea typeface="+mn-ea"/>
                <a:cs typeface="+mn-cs"/>
              </a:rPr>
              <a:t>" values ​​as follows:</a:t>
            </a:r>
          </a:p>
          <a:p>
            <a:pPr lvl="1" algn="just"/>
            <a:r>
              <a:rPr lang="en-US" sz="1200" kern="1200" dirty="0">
                <a:solidFill>
                  <a:schemeClr val="tx1"/>
                </a:solidFill>
                <a:effectLst/>
                <a:latin typeface="Arial" charset="0"/>
                <a:ea typeface="+mn-ea"/>
                <a:cs typeface="+mn-cs"/>
              </a:rPr>
              <a:t>- "</a:t>
            </a:r>
            <a:r>
              <a:rPr lang="en-US" sz="1200" i="1" kern="1200" dirty="0">
                <a:solidFill>
                  <a:schemeClr val="tx1"/>
                </a:solidFill>
                <a:effectLst/>
                <a:latin typeface="Arial" charset="0"/>
                <a:ea typeface="+mn-ea"/>
                <a:cs typeface="+mn-cs"/>
              </a:rPr>
              <a:t>male</a:t>
            </a:r>
            <a:r>
              <a:rPr lang="en-US" sz="1200" kern="1200" dirty="0">
                <a:solidFill>
                  <a:schemeClr val="tx1"/>
                </a:solidFill>
                <a:effectLst/>
                <a:latin typeface="Arial" charset="0"/>
                <a:ea typeface="+mn-ea"/>
                <a:cs typeface="+mn-cs"/>
              </a:rPr>
              <a:t>" values: visible success, money, possessions, individual purchases;</a:t>
            </a:r>
          </a:p>
          <a:p>
            <a:pPr lvl="1" algn="just"/>
            <a:r>
              <a:rPr lang="en-US" sz="1200" kern="1200" dirty="0">
                <a:solidFill>
                  <a:schemeClr val="tx1"/>
                </a:solidFill>
                <a:effectLst/>
                <a:latin typeface="Arial" charset="0"/>
                <a:ea typeface="+mn-ea"/>
                <a:cs typeface="+mn-cs"/>
              </a:rPr>
              <a:t>- "</a:t>
            </a:r>
            <a:r>
              <a:rPr lang="en-US" sz="1200" i="1" kern="1200" dirty="0">
                <a:solidFill>
                  <a:schemeClr val="tx1"/>
                </a:solidFill>
                <a:effectLst/>
                <a:latin typeface="Arial" charset="0"/>
                <a:ea typeface="+mn-ea"/>
                <a:cs typeface="+mn-cs"/>
              </a:rPr>
              <a:t>feminine</a:t>
            </a:r>
            <a:r>
              <a:rPr lang="en-US" sz="1200" kern="1200" dirty="0">
                <a:solidFill>
                  <a:schemeClr val="tx1"/>
                </a:solidFill>
                <a:effectLst/>
                <a:latin typeface="Arial" charset="0"/>
                <a:ea typeface="+mn-ea"/>
                <a:cs typeface="+mn-cs"/>
              </a:rPr>
              <a:t>" values: care, protection, sharing with others.</a:t>
            </a:r>
          </a:p>
          <a:p>
            <a:pPr algn="just"/>
            <a:r>
              <a:rPr lang="en-US" sz="1200" b="1" i="0" kern="1200" dirty="0">
                <a:solidFill>
                  <a:schemeClr val="tx1"/>
                </a:solidFill>
                <a:effectLst/>
                <a:latin typeface="Arial" charset="0"/>
                <a:ea typeface="+mn-ea"/>
                <a:cs typeface="+mn-cs"/>
              </a:rPr>
              <a:t>4. Individualism/collectivism</a:t>
            </a:r>
            <a:r>
              <a:rPr lang="en-US" sz="1200" kern="1200" dirty="0">
                <a:solidFill>
                  <a:schemeClr val="tx1"/>
                </a:solidFill>
                <a:effectLst/>
                <a:latin typeface="Arial" charset="0"/>
                <a:ea typeface="+mn-ea"/>
                <a:cs typeface="+mn-cs"/>
              </a:rPr>
              <a:t> – focusing more on individual needs and development than on the needs and development of the group, the collectivity; the priority of the individual or the team. Individualist societies favor independence, individual initiative and privacy (United States, Australia, UK). Collectivist cultures foster</a:t>
            </a:r>
            <a:r>
              <a:rPr lang="en-US" sz="1200" kern="1200" baseline="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interdependence and loyalty to family or clan (Venezuela, Colombia, Pakistan).</a:t>
            </a:r>
          </a:p>
          <a:p>
            <a:pPr algn="just"/>
            <a:r>
              <a:rPr lang="en-US" sz="1200" kern="1200" dirty="0">
                <a:solidFill>
                  <a:schemeClr val="tx1"/>
                </a:solidFill>
                <a:effectLst/>
                <a:latin typeface="Arial" charset="0"/>
                <a:ea typeface="+mn-ea"/>
                <a:cs typeface="+mn-cs"/>
              </a:rPr>
              <a:t>In the case of naval leadership, the basic assertion is that the concept of</a:t>
            </a:r>
            <a:r>
              <a:rPr lang="en-US" sz="1200" kern="1200" baseline="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world and life of multicultural naval crew members is either the individual or family well-being or the well-being of the entire naval crew:</a:t>
            </a:r>
          </a:p>
          <a:p>
            <a:pPr lvl="1" algn="just"/>
            <a:r>
              <a:rPr lang="en-US" sz="1200" kern="1200" dirty="0">
                <a:solidFill>
                  <a:schemeClr val="tx1"/>
                </a:solidFill>
                <a:effectLst/>
                <a:latin typeface="Arial" charset="0"/>
                <a:ea typeface="+mn-ea"/>
                <a:cs typeface="+mn-cs"/>
              </a:rPr>
              <a:t>- individualism: need for personal fulfillment, individual effort, competitiveness;</a:t>
            </a:r>
          </a:p>
          <a:p>
            <a:pPr lvl="1" algn="just"/>
            <a:r>
              <a:rPr lang="en-US" sz="1200" kern="1200" dirty="0">
                <a:solidFill>
                  <a:schemeClr val="tx1"/>
                </a:solidFill>
                <a:effectLst/>
                <a:latin typeface="Arial" charset="0"/>
                <a:ea typeface="+mn-ea"/>
                <a:cs typeface="+mn-cs"/>
              </a:rPr>
              <a:t>- collectivism: the effort of the group is more important, it valorizes the consultation, the loyalty.</a:t>
            </a:r>
          </a:p>
          <a:p>
            <a:pPr algn="just"/>
            <a:r>
              <a:rPr lang="en-US" sz="1200" b="1" kern="1200" dirty="0">
                <a:solidFill>
                  <a:schemeClr val="tx1"/>
                </a:solidFill>
                <a:effectLst/>
                <a:latin typeface="Arial" charset="0"/>
                <a:ea typeface="+mn-ea"/>
                <a:cs typeface="+mn-cs"/>
              </a:rPr>
              <a:t>5. Short/long-term orientation </a:t>
            </a:r>
            <a:r>
              <a:rPr lang="en-US" sz="1200" kern="1200" dirty="0">
                <a:solidFill>
                  <a:schemeClr val="tx1"/>
                </a:solidFill>
                <a:effectLst/>
                <a:latin typeface="Arial" charset="0"/>
                <a:ea typeface="+mn-ea"/>
                <a:cs typeface="+mn-cs"/>
              </a:rPr>
              <a:t>– long-term oriented cultures emphasize perseverance (China, Hong Kong, Taiwan, Japan). Cultural differences are important because the theories and practices of organizational behavior are not easy to translate from one culture to another.</a:t>
            </a: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45</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92500" lnSpcReduction="20000"/>
          </a:bodyPr>
          <a:lstStyle/>
          <a:p>
            <a:pPr algn="just"/>
            <a:r>
              <a:rPr lang="en-US" sz="1200" kern="1200" dirty="0">
                <a:solidFill>
                  <a:schemeClr val="tx1"/>
                </a:solidFill>
                <a:effectLst/>
                <a:latin typeface="Arial" charset="0"/>
                <a:ea typeface="+mn-ea"/>
                <a:cs typeface="+mn-cs"/>
              </a:rPr>
              <a:t>Bridge</a:t>
            </a:r>
            <a:r>
              <a:rPr lang="en-US" sz="1200" kern="1200" baseline="0" dirty="0">
                <a:solidFill>
                  <a:schemeClr val="tx1"/>
                </a:solidFill>
                <a:effectLst/>
                <a:latin typeface="Arial" charset="0"/>
                <a:ea typeface="+mn-ea"/>
                <a:cs typeface="+mn-cs"/>
              </a:rPr>
              <a:t> Resource Management</a:t>
            </a:r>
            <a:r>
              <a:rPr lang="en-US" sz="1200" kern="1200" dirty="0">
                <a:solidFill>
                  <a:schemeClr val="tx1"/>
                </a:solidFill>
                <a:effectLst/>
                <a:latin typeface="Arial" charset="0"/>
                <a:ea typeface="+mn-ea"/>
                <a:cs typeface="+mn-cs"/>
              </a:rPr>
              <a:t> recommends some effective </a:t>
            </a:r>
            <a:r>
              <a:rPr lang="en-US" sz="1200" kern="1200" dirty="0" err="1">
                <a:solidFill>
                  <a:schemeClr val="tx1"/>
                </a:solidFill>
                <a:effectLst/>
                <a:latin typeface="Arial" charset="0"/>
                <a:ea typeface="+mn-ea"/>
                <a:cs typeface="+mn-cs"/>
              </a:rPr>
              <a:t>operationalized</a:t>
            </a:r>
            <a:r>
              <a:rPr lang="en-US" sz="1200" kern="1200" dirty="0">
                <a:solidFill>
                  <a:schemeClr val="tx1"/>
                </a:solidFill>
                <a:effectLst/>
                <a:latin typeface="Arial" charset="0"/>
                <a:ea typeface="+mn-ea"/>
                <a:cs typeface="+mn-cs"/>
              </a:rPr>
              <a:t> attitudes in ways of working in multicultural naval crews:</a:t>
            </a:r>
          </a:p>
          <a:p>
            <a:pPr lvl="1" algn="just"/>
            <a:r>
              <a:rPr lang="en-US" sz="1200" kern="1200" dirty="0">
                <a:solidFill>
                  <a:schemeClr val="tx1"/>
                </a:solidFill>
                <a:effectLst/>
                <a:latin typeface="Arial" charset="0"/>
                <a:ea typeface="+mn-ea"/>
                <a:cs typeface="+mn-cs"/>
              </a:rPr>
              <a:t>- respect for all cultures by avoiding prejudices or judgments of subjective and absolute value;</a:t>
            </a:r>
          </a:p>
          <a:p>
            <a:pPr lvl="1" algn="just"/>
            <a:r>
              <a:rPr lang="en-US" sz="1200" kern="1200" dirty="0">
                <a:solidFill>
                  <a:schemeClr val="tx1"/>
                </a:solidFill>
                <a:effectLst/>
                <a:latin typeface="Arial" charset="0"/>
                <a:ea typeface="+mn-ea"/>
                <a:cs typeface="+mn-cs"/>
              </a:rPr>
              <a:t>- authentic availability to learn and understand others: values, traditions, habits, customs;</a:t>
            </a:r>
          </a:p>
          <a:p>
            <a:pPr lvl="1" algn="just">
              <a:buFontTx/>
              <a:buChar char="-"/>
            </a:pPr>
            <a:r>
              <a:rPr lang="en-US" sz="1200" kern="1200" dirty="0">
                <a:solidFill>
                  <a:schemeClr val="tx1"/>
                </a:solidFill>
                <a:effectLst/>
                <a:latin typeface="Arial" charset="0"/>
                <a:ea typeface="+mn-ea"/>
                <a:cs typeface="+mn-cs"/>
              </a:rPr>
              <a:t>communication: explaining their own values with consistency and avoiding confusion, tolerance and a way of treating each other as a distinct individuality, regardless of the culture they come from, without generalizations that they label.</a:t>
            </a:r>
          </a:p>
          <a:p>
            <a:pPr lvl="0" algn="just">
              <a:buFontTx/>
              <a:buNone/>
            </a:pPr>
            <a:r>
              <a:rPr lang="en-US" sz="1200" kern="1200" dirty="0">
                <a:solidFill>
                  <a:schemeClr val="tx1"/>
                </a:solidFill>
                <a:effectLst/>
                <a:latin typeface="Arial" charset="0"/>
                <a:ea typeface="+mn-ea"/>
                <a:cs typeface="+mn-cs"/>
              </a:rPr>
              <a:t>Synthesizing the above and following his research, </a:t>
            </a:r>
            <a:r>
              <a:rPr lang="en-US" sz="1200" i="1" kern="1200" dirty="0" err="1">
                <a:solidFill>
                  <a:schemeClr val="tx1"/>
                </a:solidFill>
                <a:effectLst/>
                <a:latin typeface="Arial" charset="0"/>
                <a:ea typeface="+mn-ea"/>
                <a:cs typeface="+mn-cs"/>
              </a:rPr>
              <a:t>Geert</a:t>
            </a:r>
            <a:r>
              <a:rPr lang="en-US" sz="1200" i="1" kern="1200" dirty="0">
                <a:solidFill>
                  <a:schemeClr val="tx1"/>
                </a:solidFill>
                <a:effectLst/>
                <a:latin typeface="Arial" charset="0"/>
                <a:ea typeface="+mn-ea"/>
                <a:cs typeface="+mn-cs"/>
              </a:rPr>
              <a:t> </a:t>
            </a:r>
            <a:r>
              <a:rPr lang="en-US" sz="1200" i="1" kern="1200" dirty="0" err="1">
                <a:solidFill>
                  <a:schemeClr val="tx1"/>
                </a:solidFill>
                <a:effectLst/>
                <a:latin typeface="Arial" charset="0"/>
                <a:ea typeface="+mn-ea"/>
                <a:cs typeface="+mn-cs"/>
              </a:rPr>
              <a:t>Hofstede</a:t>
            </a:r>
            <a:r>
              <a:rPr lang="en-US" sz="1200" i="1" kern="120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pleads for considering the "</a:t>
            </a:r>
            <a:r>
              <a:rPr lang="en-US" sz="1200" b="1" i="1" kern="1200" dirty="0">
                <a:solidFill>
                  <a:schemeClr val="tx1"/>
                </a:solidFill>
                <a:effectLst/>
                <a:latin typeface="Arial" charset="0"/>
                <a:ea typeface="+mn-ea"/>
                <a:cs typeface="+mn-cs"/>
              </a:rPr>
              <a:t>cultural wheel</a:t>
            </a:r>
            <a:r>
              <a:rPr lang="en-US" sz="1200" kern="1200" dirty="0">
                <a:solidFill>
                  <a:schemeClr val="tx1"/>
                </a:solidFill>
                <a:effectLst/>
                <a:latin typeface="Arial" charset="0"/>
                <a:ea typeface="+mn-ea"/>
                <a:cs typeface="+mn-cs"/>
              </a:rPr>
              <a:t>" of knowledge that he expresses as follows:</a:t>
            </a:r>
            <a:endParaRPr lang="ro-RO" sz="1200" kern="1200" dirty="0">
              <a:solidFill>
                <a:schemeClr val="tx1"/>
              </a:solidFill>
              <a:effectLst/>
              <a:latin typeface="Arial" charset="0"/>
              <a:ea typeface="+mn-ea"/>
              <a:cs typeface="+mn-cs"/>
            </a:endParaRPr>
          </a:p>
          <a:p>
            <a:pPr algn="just"/>
            <a:r>
              <a:rPr lang="ro-RO" sz="1200" b="1" kern="1200" dirty="0">
                <a:solidFill>
                  <a:schemeClr val="tx1"/>
                </a:solidFill>
                <a:effectLst/>
                <a:latin typeface="Arial" charset="0"/>
                <a:ea typeface="+mn-ea"/>
                <a:cs typeface="+mn-cs"/>
              </a:rPr>
              <a:t>RESPECT</a:t>
            </a:r>
            <a:endParaRPr lang="en-US" sz="1200" b="1" kern="1200" dirty="0">
              <a:solidFill>
                <a:schemeClr val="tx1"/>
              </a:solidFill>
              <a:effectLst/>
              <a:latin typeface="Arial" charset="0"/>
              <a:ea typeface="+mn-ea"/>
              <a:cs typeface="+mn-cs"/>
            </a:endParaRPr>
          </a:p>
          <a:p>
            <a:pPr algn="just"/>
            <a:r>
              <a:rPr lang="ro-RO" sz="1200" b="1" kern="1200" dirty="0">
                <a:solidFill>
                  <a:schemeClr val="tx1"/>
                </a:solidFill>
                <a:effectLst/>
                <a:latin typeface="Arial" charset="0"/>
                <a:ea typeface="+mn-ea"/>
                <a:cs typeface="+mn-cs"/>
              </a:rPr>
              <a:t>UNDERSTANDING THE INDIVIDUAL</a:t>
            </a:r>
            <a:endParaRPr lang="en-US" sz="1200" b="1" kern="1200" dirty="0">
              <a:solidFill>
                <a:schemeClr val="tx1"/>
              </a:solidFill>
              <a:effectLst/>
              <a:latin typeface="Arial" charset="0"/>
              <a:ea typeface="+mn-ea"/>
              <a:cs typeface="+mn-cs"/>
            </a:endParaRPr>
          </a:p>
          <a:p>
            <a:pPr algn="just"/>
            <a:r>
              <a:rPr lang="ro-RO" sz="1200" b="1" kern="1200" dirty="0">
                <a:solidFill>
                  <a:schemeClr val="tx1"/>
                </a:solidFill>
                <a:effectLst/>
                <a:latin typeface="Arial" charset="0"/>
                <a:ea typeface="+mn-ea"/>
                <a:cs typeface="+mn-cs"/>
              </a:rPr>
              <a:t>LEARN PEOPLE MOTIVATION</a:t>
            </a:r>
            <a:endParaRPr lang="en-US" sz="1200" b="1" kern="1200" dirty="0">
              <a:solidFill>
                <a:schemeClr val="tx1"/>
              </a:solidFill>
              <a:effectLst/>
              <a:latin typeface="Arial" charset="0"/>
              <a:ea typeface="+mn-ea"/>
              <a:cs typeface="+mn-cs"/>
            </a:endParaRPr>
          </a:p>
          <a:p>
            <a:pPr algn="just"/>
            <a:r>
              <a:rPr lang="ro-RO" sz="1200" b="1" kern="1200" dirty="0">
                <a:solidFill>
                  <a:schemeClr val="tx1"/>
                </a:solidFill>
                <a:effectLst/>
                <a:latin typeface="Arial" charset="0"/>
                <a:ea typeface="+mn-ea"/>
                <a:cs typeface="+mn-cs"/>
              </a:rPr>
              <a:t>INTERPRETER AS LINK BETWEEN CULTURES</a:t>
            </a:r>
            <a:endParaRPr lang="en-US" sz="1200" b="1" kern="1200" dirty="0">
              <a:solidFill>
                <a:schemeClr val="tx1"/>
              </a:solidFill>
              <a:effectLst/>
              <a:latin typeface="Arial" charset="0"/>
              <a:ea typeface="+mn-ea"/>
              <a:cs typeface="+mn-cs"/>
            </a:endParaRPr>
          </a:p>
          <a:p>
            <a:pPr algn="just"/>
            <a:r>
              <a:rPr lang="ro-RO" sz="1200" b="1" kern="1200" dirty="0">
                <a:solidFill>
                  <a:schemeClr val="tx1"/>
                </a:solidFill>
                <a:effectLst/>
                <a:latin typeface="Arial" charset="0"/>
                <a:ea typeface="+mn-ea"/>
                <a:cs typeface="+mn-cs"/>
              </a:rPr>
              <a:t>EXPLAIN ACTIONS IN SIMPLE WAY</a:t>
            </a:r>
            <a:endParaRPr lang="en-US" sz="1200" b="1" kern="1200" dirty="0">
              <a:solidFill>
                <a:schemeClr val="tx1"/>
              </a:solidFill>
              <a:effectLst/>
              <a:latin typeface="Arial" charset="0"/>
              <a:ea typeface="+mn-ea"/>
              <a:cs typeface="+mn-cs"/>
            </a:endParaRPr>
          </a:p>
          <a:p>
            <a:pPr algn="just"/>
            <a:r>
              <a:rPr lang="ro-RO" sz="1200" b="1" kern="1200" dirty="0">
                <a:solidFill>
                  <a:schemeClr val="tx1"/>
                </a:solidFill>
                <a:effectLst/>
                <a:latin typeface="Arial" charset="0"/>
                <a:ea typeface="+mn-ea"/>
                <a:cs typeface="+mn-cs"/>
              </a:rPr>
              <a:t>PROCEDURES TO AVOID MISUNDERSTANDING</a:t>
            </a:r>
            <a:r>
              <a:rPr lang="en-US" sz="1200" b="1" kern="1200" dirty="0">
                <a:solidFill>
                  <a:schemeClr val="tx1"/>
                </a:solidFill>
                <a:effectLst/>
                <a:latin typeface="Arial" charset="0"/>
                <a:ea typeface="+mn-ea"/>
                <a:cs typeface="+mn-cs"/>
              </a:rPr>
              <a:t>S</a:t>
            </a:r>
          </a:p>
          <a:p>
            <a:pPr algn="just"/>
            <a:r>
              <a:rPr lang="ro-RO" sz="1200" b="1" kern="1200" dirty="0">
                <a:solidFill>
                  <a:schemeClr val="tx1"/>
                </a:solidFill>
                <a:effectLst/>
                <a:latin typeface="Arial" charset="0"/>
                <a:ea typeface="+mn-ea"/>
                <a:cs typeface="+mn-cs"/>
              </a:rPr>
              <a:t>CONSISTENT APRROACH TO AVOID CONFUSION</a:t>
            </a:r>
            <a:endParaRPr lang="en-US" sz="1200" b="1" kern="1200" dirty="0">
              <a:solidFill>
                <a:schemeClr val="tx1"/>
              </a:solidFill>
              <a:effectLst/>
              <a:latin typeface="Arial" charset="0"/>
              <a:ea typeface="+mn-ea"/>
              <a:cs typeface="+mn-cs"/>
            </a:endParaRPr>
          </a:p>
          <a:p>
            <a:pPr algn="just"/>
            <a:r>
              <a:rPr lang="ro-RO" sz="1200" b="1" kern="1200" dirty="0">
                <a:solidFill>
                  <a:schemeClr val="tx1"/>
                </a:solidFill>
                <a:effectLst/>
                <a:latin typeface="Arial" charset="0"/>
                <a:ea typeface="+mn-ea"/>
                <a:cs typeface="+mn-cs"/>
              </a:rPr>
              <a:t>CALL THE PERSONS BY NAME.</a:t>
            </a:r>
            <a:endParaRPr lang="ro-RO" sz="1200" kern="1200" dirty="0">
              <a:solidFill>
                <a:schemeClr val="tx1"/>
              </a:solidFill>
              <a:effectLst/>
              <a:latin typeface="Arial" charset="0"/>
              <a:ea typeface="+mn-ea"/>
              <a:cs typeface="+mn-cs"/>
            </a:endParaRP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46</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40000" lnSpcReduction="20000"/>
          </a:bodyPr>
          <a:lstStyle/>
          <a:p>
            <a:pPr algn="just"/>
            <a:r>
              <a:rPr lang="en-US" b="1" dirty="0"/>
              <a:t>Sexual harassment </a:t>
            </a:r>
            <a:r>
              <a:rPr lang="en-US" b="0" dirty="0"/>
              <a:t>is the behavior by which the victim is determined to offer sexual favors, usually at work</a:t>
            </a:r>
            <a:r>
              <a:rPr lang="en-US" b="0" baseline="0" dirty="0"/>
              <a:t> through</a:t>
            </a:r>
            <a:r>
              <a:rPr lang="en-US" b="0" dirty="0"/>
              <a:t> intimidation, threats or coercion, the perpetrator abusing his or her office or power in order to achieve his goals. It can damage dignity or create a hostile, humiliating and offensive environment. From this point of view, the harasser acts as an aggressor</a:t>
            </a:r>
            <a:r>
              <a:rPr lang="en-US" b="0" baseline="0" dirty="0"/>
              <a:t> </a:t>
            </a:r>
            <a:r>
              <a:rPr lang="en-US" b="0" dirty="0"/>
              <a:t>and the harassed person as a victim.</a:t>
            </a:r>
          </a:p>
          <a:p>
            <a:pPr algn="just"/>
            <a:r>
              <a:rPr lang="en-US" b="0" dirty="0"/>
              <a:t>Sexual harassment can be extremely stressful because it puts the victim at the corner, the person not having a choice: either he or she is subject to the erotic whims of an emotionally unstable superior or they leave. This is a situation of enormous pressure, of which he/she usually has no choice and either obeys or leaves the job.</a:t>
            </a:r>
          </a:p>
          <a:p>
            <a:pPr algn="just"/>
            <a:r>
              <a:rPr lang="en-US" b="0" dirty="0"/>
              <a:t>A perpetuated harassment situation can destroy a woman's career and lead to depression. Exposure to aggression or sexual harassment leads to anxiety, anger, insomnia, going down to depression, requiring psychiatric support to avoid suicide. Most of the time, the harassed person can no longer deal with the job at work and ends up giving up the job and the career he/she has been working</a:t>
            </a:r>
            <a:r>
              <a:rPr lang="en-US" b="0" baseline="0" dirty="0"/>
              <a:t> for </a:t>
            </a:r>
            <a:r>
              <a:rPr lang="en-US" b="0" dirty="0"/>
              <a:t>years.</a:t>
            </a:r>
          </a:p>
          <a:p>
            <a:pPr algn="just"/>
            <a:r>
              <a:rPr lang="en-US" b="1" dirty="0"/>
              <a:t>Statistics</a:t>
            </a:r>
          </a:p>
          <a:p>
            <a:pPr algn="just"/>
            <a:r>
              <a:rPr lang="en-US" b="0" dirty="0"/>
              <a:t>In 2015, it was estimated that at least 35% of women were physically and/or sexually abused globally. Between 40 and 50 percent of women in the European Union were harassed at work. Harassers and rapists do not take account of education, age, gender, social class or citizenship.</a:t>
            </a:r>
          </a:p>
          <a:p>
            <a:pPr algn="just"/>
            <a:r>
              <a:rPr lang="en-US" b="0" dirty="0"/>
              <a:t>Within the US Army, data from the Veterans Affairs Department shows that 30% of the soldier women were raped and 90% were sexually harassed. The US Department of Defense is perfectly aware of the problem and thinks that 90% of the sexual attacks are not even reported.</a:t>
            </a:r>
            <a:endParaRPr lang="ro-RO" b="0" dirty="0"/>
          </a:p>
          <a:p>
            <a:pPr marL="0" marR="0" indent="0" algn="just" defTabSz="914400" rtl="0" eaLnBrk="0" fontAlgn="base" latinLnBrk="0" hangingPunct="0">
              <a:lnSpc>
                <a:spcPct val="100000"/>
              </a:lnSpc>
              <a:spcBef>
                <a:spcPct val="30000"/>
              </a:spcBef>
              <a:spcAft>
                <a:spcPct val="0"/>
              </a:spcAft>
              <a:buClrTx/>
              <a:buSzTx/>
              <a:buFontTx/>
              <a:buNone/>
              <a:tabLst/>
              <a:defRPr/>
            </a:pPr>
            <a:r>
              <a:rPr lang="en-US" dirty="0"/>
              <a:t>[</a:t>
            </a:r>
            <a:r>
              <a:rPr lang="ro-RO" i="1" dirty="0"/>
              <a:t>https://ro.wikipedia.org/wiki/Hărțuire_sexuală</a:t>
            </a:r>
            <a:r>
              <a:rPr lang="en-US" dirty="0"/>
              <a:t>]</a:t>
            </a:r>
            <a:endParaRPr lang="ro-RO" dirty="0"/>
          </a:p>
          <a:p>
            <a:pPr algn="just"/>
            <a:endParaRPr lang="ro-RO" b="1" dirty="0"/>
          </a:p>
          <a:p>
            <a:pPr algn="just"/>
            <a:r>
              <a:rPr lang="en-US" b="1" dirty="0"/>
              <a:t>Sexual Harassment and Bullying</a:t>
            </a:r>
            <a:endParaRPr lang="en-US" b="0" dirty="0"/>
          </a:p>
          <a:p>
            <a:pPr algn="just"/>
            <a:r>
              <a:rPr lang="en-US" dirty="0"/>
              <a:t>According to the European Directive, “</a:t>
            </a:r>
            <a:r>
              <a:rPr lang="en-US" i="1" dirty="0"/>
              <a:t>harassment is a form of discrimination</a:t>
            </a:r>
            <a:r>
              <a:rPr lang="ro-RO" i="1" dirty="0"/>
              <a:t> </a:t>
            </a:r>
            <a:r>
              <a:rPr lang="en-US" i="1" dirty="0"/>
              <a:t>when an unwanted conduct takes place which has the purpose of violating the</a:t>
            </a:r>
            <a:r>
              <a:rPr lang="ro-RO" i="1" dirty="0"/>
              <a:t> </a:t>
            </a:r>
            <a:r>
              <a:rPr lang="en-US" i="1" dirty="0"/>
              <a:t>dignity of a person and of creating an intimidating, hostile, degrading,</a:t>
            </a:r>
            <a:r>
              <a:rPr lang="ro-RO" i="1" dirty="0"/>
              <a:t> </a:t>
            </a:r>
            <a:r>
              <a:rPr lang="en-US" i="1" dirty="0"/>
              <a:t>humiliating or offensive environment.</a:t>
            </a:r>
            <a:r>
              <a:rPr lang="ro-RO" i="1" dirty="0"/>
              <a:t> </a:t>
            </a:r>
            <a:r>
              <a:rPr lang="en-US" i="1" dirty="0"/>
              <a:t>Sexual harassment means unwanted conduct of a sexual nature, or other</a:t>
            </a:r>
            <a:r>
              <a:rPr lang="ro-RO" i="1" dirty="0"/>
              <a:t> </a:t>
            </a:r>
            <a:r>
              <a:rPr lang="en-US" i="1" dirty="0"/>
              <a:t>conduct based on sex affecting the dignity of women and men at work</a:t>
            </a:r>
            <a:r>
              <a:rPr lang="ro-RO" i="1" dirty="0"/>
              <a:t>.</a:t>
            </a:r>
            <a:r>
              <a:rPr lang="ro-RO" dirty="0"/>
              <a:t>”</a:t>
            </a:r>
            <a:r>
              <a:rPr lang="en-US" baseline="0" dirty="0"/>
              <a:t> </a:t>
            </a:r>
            <a:r>
              <a:rPr lang="en-US" dirty="0"/>
              <a:t>[</a:t>
            </a:r>
            <a:r>
              <a:rPr lang="en-US" i="1" dirty="0"/>
              <a:t>EIRR 287, December 1997:13</a:t>
            </a:r>
            <a:r>
              <a:rPr lang="en-US" dirty="0"/>
              <a:t>]</a:t>
            </a:r>
          </a:p>
          <a:p>
            <a:pPr algn="just"/>
            <a:endParaRPr lang="ro-RO" dirty="0"/>
          </a:p>
          <a:p>
            <a:pPr algn="just"/>
            <a:r>
              <a:rPr lang="en-US" b="1" dirty="0"/>
              <a:t>Sexual Harassment </a:t>
            </a:r>
            <a:r>
              <a:rPr lang="en-US" dirty="0"/>
              <a:t>is defined as "</a:t>
            </a:r>
            <a:r>
              <a:rPr lang="en-US" b="0" i="1" dirty="0"/>
              <a:t>unwelcome sexual favors or other verbal or physical conduct of a sexual nature regardless of a person's gender that affects an individual's workplace</a:t>
            </a:r>
            <a:r>
              <a:rPr lang="en-US" dirty="0"/>
              <a:t>."</a:t>
            </a:r>
          </a:p>
          <a:p>
            <a:pPr algn="just"/>
            <a:r>
              <a:rPr lang="en-US" dirty="0"/>
              <a:t>Sexual assault is "</a:t>
            </a:r>
            <a:r>
              <a:rPr lang="en-US" i="1" dirty="0"/>
              <a:t>any type of sexual contact that occurs without consent, whether through the use of force, physical threat or abuse of authority for personal gains of a sexual nature.</a:t>
            </a:r>
            <a:r>
              <a:rPr lang="en-US" dirty="0"/>
              <a:t>" The victim and the perpetrator can be males or females, of the same or opposite sex.</a:t>
            </a:r>
          </a:p>
          <a:p>
            <a:pPr marL="0" marR="0" indent="0" algn="just" defTabSz="914400" rtl="0" eaLnBrk="0" fontAlgn="base" latinLnBrk="0" hangingPunct="0">
              <a:lnSpc>
                <a:spcPct val="100000"/>
              </a:lnSpc>
              <a:spcBef>
                <a:spcPct val="30000"/>
              </a:spcBef>
              <a:spcAft>
                <a:spcPct val="0"/>
              </a:spcAft>
              <a:buClrTx/>
              <a:buSzTx/>
              <a:buFontTx/>
              <a:buNone/>
              <a:tabLst/>
              <a:defRPr/>
            </a:pPr>
            <a:r>
              <a:rPr lang="en-US" dirty="0"/>
              <a:t>[</a:t>
            </a:r>
            <a:r>
              <a:rPr lang="ro-RO" i="1" dirty="0"/>
              <a:t>https://safety4sea.com/preventing-sexual-assault-in-maritime-sector</a:t>
            </a:r>
            <a:r>
              <a:rPr lang="en-US" dirty="0"/>
              <a:t>]</a:t>
            </a:r>
          </a:p>
          <a:p>
            <a:pPr algn="just"/>
            <a:endParaRPr lang="ro-RO" dirty="0"/>
          </a:p>
          <a:p>
            <a:pPr algn="just"/>
            <a:r>
              <a:rPr lang="en-US" dirty="0"/>
              <a:t>Sexual harassment is defined as unwelcome sexual advances, requests for sexual favors and other verbal or physical conduct of a sexual nature when either:</a:t>
            </a:r>
          </a:p>
          <a:p>
            <a:pPr algn="just">
              <a:buFont typeface="Arial" pitchFamily="34" charset="0"/>
              <a:buChar char="•"/>
            </a:pPr>
            <a:r>
              <a:rPr lang="en-US" baseline="0" dirty="0"/>
              <a:t> t</a:t>
            </a:r>
            <a:r>
              <a:rPr lang="en-US" dirty="0"/>
              <a:t>he conduct is made as a term or condition of an individual's employment, education, living environment or participation in a University community;</a:t>
            </a:r>
          </a:p>
          <a:p>
            <a:pPr algn="just">
              <a:buFont typeface="Arial" pitchFamily="34" charset="0"/>
              <a:buChar char="•"/>
            </a:pPr>
            <a:r>
              <a:rPr lang="en-US" baseline="0" dirty="0"/>
              <a:t> t</a:t>
            </a:r>
            <a:r>
              <a:rPr lang="en-US" dirty="0"/>
              <a:t>he acceptance or refusal of such conduct is used as the basis or a factor in decisions affecting an individual's employment, education, living environment, or participation in a University community;</a:t>
            </a:r>
          </a:p>
          <a:p>
            <a:pPr algn="just">
              <a:buFont typeface="Arial" pitchFamily="34" charset="0"/>
              <a:buChar char="•"/>
            </a:pPr>
            <a:r>
              <a:rPr lang="en-US" baseline="0" dirty="0"/>
              <a:t> </a:t>
            </a:r>
            <a:r>
              <a:rPr lang="en-US" dirty="0"/>
              <a:t>the conduct unreasonably impacts an individual's employment or academic performance or creates an intimidating, hostile or offensive environment for that individual's employment, education, living environment, or participation in a University community.</a:t>
            </a:r>
          </a:p>
          <a:p>
            <a:pPr algn="just"/>
            <a:endParaRPr lang="en-US" dirty="0"/>
          </a:p>
          <a:p>
            <a:pPr algn="just"/>
            <a:r>
              <a:rPr lang="en-US" dirty="0"/>
              <a:t>Sexual harassment is defined by law and includes requests for sexual favors, sexual advances or other sexual conduct when (1) submission is either explicitly or implicitly a condition affecting academic or employment decisions; (2) the behavior is sufficiently severe or pervasive as to create an intimidating, hostile or repugnant environment; or (3) the behavior persists despite objection by the person to whom the conduct is directed. The University considers such behavior, whether physical or verbal, to be a breach of its standards of conduct and will seek to prevent such incidents and take corrective action when sexual harassment occurs (Office of Institutional Equity, University of Michigan).</a:t>
            </a:r>
          </a:p>
          <a:p>
            <a:pPr marL="0" marR="0" indent="0" algn="just" defTabSz="914400" rtl="0" eaLnBrk="0" fontAlgn="base" latinLnBrk="0" hangingPunct="0">
              <a:lnSpc>
                <a:spcPct val="100000"/>
              </a:lnSpc>
              <a:spcBef>
                <a:spcPct val="30000"/>
              </a:spcBef>
              <a:spcAft>
                <a:spcPct val="0"/>
              </a:spcAft>
              <a:buClrTx/>
              <a:buSzTx/>
              <a:buFontTx/>
              <a:buNone/>
              <a:tabLst/>
              <a:defRPr/>
            </a:pPr>
            <a:r>
              <a:rPr lang="en-US" dirty="0"/>
              <a:t>[</a:t>
            </a:r>
            <a:r>
              <a:rPr lang="ro-RO" b="0" i="1" dirty="0"/>
              <a:t>https://sapac.umich.edu/article/63</a:t>
            </a:r>
            <a:r>
              <a:rPr lang="en-US" b="0" i="1" dirty="0"/>
              <a:t>Definition of Sexual Harassment</a:t>
            </a:r>
            <a:r>
              <a:rPr lang="en-US" dirty="0"/>
              <a:t>]</a:t>
            </a:r>
          </a:p>
          <a:p>
            <a:pPr algn="just">
              <a:buFont typeface="Arial" pitchFamily="34" charset="0"/>
              <a:buNone/>
            </a:pPr>
            <a:endParaRPr lang="en-US" dirty="0"/>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47</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pPr algn="just"/>
            <a:r>
              <a:rPr lang="en-US" b="1" dirty="0"/>
              <a:t>Examples of Sexual Harassment</a:t>
            </a:r>
          </a:p>
          <a:p>
            <a:pPr algn="just"/>
            <a:r>
              <a:rPr lang="en-US" dirty="0"/>
              <a:t>The following descriptions, while not all-inclusive, will help you understand the types of behavior</a:t>
            </a:r>
            <a:r>
              <a:rPr lang="en-US" baseline="0" dirty="0"/>
              <a:t> </a:t>
            </a:r>
            <a:r>
              <a:rPr lang="en-US" dirty="0"/>
              <a:t>that are considered “</a:t>
            </a:r>
            <a:r>
              <a:rPr lang="en-US" i="1" dirty="0"/>
              <a:t>conduct of a sexual nature</a:t>
            </a:r>
            <a:r>
              <a:rPr lang="en-US" dirty="0"/>
              <a:t>” and that, if unwelcome, may constitute sexual harassment:</a:t>
            </a:r>
          </a:p>
          <a:p>
            <a:pPr algn="just">
              <a:buFont typeface="Arial" pitchFamily="34" charset="0"/>
              <a:buChar char="•"/>
            </a:pPr>
            <a:r>
              <a:rPr lang="en-US" baseline="0" dirty="0"/>
              <a:t> </a:t>
            </a:r>
            <a:r>
              <a:rPr lang="en-US" b="1" baseline="0" dirty="0"/>
              <a:t>u</a:t>
            </a:r>
            <a:r>
              <a:rPr lang="en-US" b="1" dirty="0"/>
              <a:t>nwanted sexual statements</a:t>
            </a:r>
            <a:r>
              <a:rPr lang="en-US" dirty="0"/>
              <a:t>: sexual or “dirty” jokes, comments on physical attributes, spreading rumors about or rating others as to sexual activity or performance, talking about one’s sexual activity in front of others and displaying or distributing sexually explicit drawings, pictures and/or written material. Unwanted sexual statements can be made in person, in writing, electronically (email, instant messaging, blogs, web pages, etc.) and otherwise.</a:t>
            </a:r>
          </a:p>
          <a:p>
            <a:pPr algn="just">
              <a:buFont typeface="Arial" pitchFamily="34" charset="0"/>
              <a:buChar char="•"/>
            </a:pPr>
            <a:r>
              <a:rPr lang="en-US" baseline="0" dirty="0"/>
              <a:t> </a:t>
            </a:r>
            <a:r>
              <a:rPr lang="en-US" b="1" baseline="0" dirty="0"/>
              <a:t>u</a:t>
            </a:r>
            <a:r>
              <a:rPr lang="en-US" b="1" dirty="0"/>
              <a:t>nwanted personal attention</a:t>
            </a:r>
            <a:r>
              <a:rPr lang="en-US" dirty="0"/>
              <a:t>: letters, telephone calls, visits, pressure for sexual favors, pressure for unnecessary personal interaction and pressure</a:t>
            </a:r>
            <a:r>
              <a:rPr lang="en-US" baseline="0" dirty="0"/>
              <a:t> </a:t>
            </a:r>
            <a:r>
              <a:rPr lang="en-US" dirty="0"/>
              <a:t>for dates where a sexual/romantic intent appears evident but remains unwanted.</a:t>
            </a:r>
          </a:p>
          <a:p>
            <a:pPr algn="just">
              <a:buFont typeface="Arial" pitchFamily="34" charset="0"/>
              <a:buChar char="•"/>
            </a:pPr>
            <a:r>
              <a:rPr lang="en-US" baseline="0" dirty="0"/>
              <a:t> </a:t>
            </a:r>
            <a:r>
              <a:rPr lang="en-US" b="1" baseline="0" dirty="0"/>
              <a:t>u</a:t>
            </a:r>
            <a:r>
              <a:rPr lang="en-US" b="1" dirty="0"/>
              <a:t>nwanted physical or sexual advances</a:t>
            </a:r>
            <a:r>
              <a:rPr lang="en-US" dirty="0"/>
              <a:t>: touching, hugging, kissing, fondling, touching oneself sexually for others to view, sexual assault, intercourse or other sexual activity. (Office of Institutional Equity, University of Michigan)</a:t>
            </a:r>
          </a:p>
          <a:p>
            <a:pPr algn="just">
              <a:buFont typeface="Arial" pitchFamily="34" charset="0"/>
              <a:buChar char="•"/>
            </a:pPr>
            <a:endParaRPr lang="en-US" dirty="0"/>
          </a:p>
          <a:p>
            <a:pPr algn="just">
              <a:buFont typeface="Arial" pitchFamily="34" charset="0"/>
              <a:buChar char="•"/>
            </a:pPr>
            <a:endParaRPr lang="en-US" dirty="0"/>
          </a:p>
          <a:p>
            <a:pPr algn="just">
              <a:buFont typeface="Arial" pitchFamily="34" charset="0"/>
              <a:buChar char="•"/>
            </a:pPr>
            <a:endParaRPr lang="en-US" dirty="0"/>
          </a:p>
          <a:p>
            <a:pPr algn="just">
              <a:buFont typeface="Arial" pitchFamily="34" charset="0"/>
              <a:buChar char="•"/>
            </a:pPr>
            <a:endParaRPr lang="en-US" dirty="0"/>
          </a:p>
          <a:p>
            <a:pPr algn="just">
              <a:buFont typeface="Arial" pitchFamily="34" charset="0"/>
              <a:buChar char="•"/>
            </a:pPr>
            <a:endParaRPr lang="en-US" dirty="0"/>
          </a:p>
          <a:p>
            <a:pPr algn="just">
              <a:buFont typeface="Arial" pitchFamily="34" charset="0"/>
              <a:buChar char="•"/>
            </a:pPr>
            <a:endParaRPr lang="en-US" dirty="0"/>
          </a:p>
          <a:p>
            <a:pPr algn="just">
              <a:buFont typeface="Arial" pitchFamily="34" charset="0"/>
              <a:buChar char="•"/>
            </a:pPr>
            <a:endParaRPr lang="en-US" dirty="0"/>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48</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32500" lnSpcReduction="20000"/>
          </a:bodyPr>
          <a:lstStyle/>
          <a:p>
            <a:pPr algn="just"/>
            <a:r>
              <a:rPr lang="en-US" dirty="0"/>
              <a:t>Sexual harassment can take various forms, from touching and comforting (physical harassment), unwanted comments related to private life (verbal harassment) and threats of job loss or denial of promotion/wage growth in the case of rejection of sexual advances (harassment quid pro quo). It can be direct, through verbal and physical aggressions, or indirectly through behaviors that isolate, discriminate or exclude the person on the grounds of role-play.</a:t>
            </a:r>
          </a:p>
          <a:p>
            <a:pPr algn="just"/>
            <a:r>
              <a:rPr lang="en-US" dirty="0"/>
              <a:t>[</a:t>
            </a:r>
            <a:r>
              <a:rPr lang="ro-RO" i="1" dirty="0"/>
              <a:t>https://ro.wikipedia.org/wiki/Hărțuire_sexuală</a:t>
            </a:r>
            <a:r>
              <a:rPr lang="en-US" dirty="0"/>
              <a:t>]</a:t>
            </a:r>
          </a:p>
          <a:p>
            <a:pPr algn="just"/>
            <a:endParaRPr lang="en-US" b="0" dirty="0"/>
          </a:p>
          <a:p>
            <a:pPr algn="just"/>
            <a:r>
              <a:rPr lang="en-US" b="1" dirty="0"/>
              <a:t>Sexual Harassment and Bullying</a:t>
            </a:r>
            <a:endParaRPr lang="ro-RO" b="1" dirty="0"/>
          </a:p>
          <a:p>
            <a:pPr algn="just"/>
            <a:r>
              <a:rPr lang="en-US" b="1" dirty="0"/>
              <a:t>Examples of harassmen</a:t>
            </a:r>
            <a:r>
              <a:rPr lang="en-US" dirty="0"/>
              <a:t>t</a:t>
            </a:r>
          </a:p>
          <a:p>
            <a:pPr algn="just"/>
            <a:r>
              <a:rPr lang="en-US" dirty="0"/>
              <a:t>The following may be found to be examples of harassment, as mentioned by</a:t>
            </a:r>
            <a:r>
              <a:rPr lang="ro-RO" dirty="0"/>
              <a:t> </a:t>
            </a:r>
            <a:r>
              <a:rPr lang="en-US" dirty="0"/>
              <a:t>ICS/ITWF:</a:t>
            </a:r>
          </a:p>
          <a:p>
            <a:pPr algn="just"/>
            <a:r>
              <a:rPr lang="en-US" dirty="0"/>
              <a:t>•</a:t>
            </a:r>
            <a:r>
              <a:rPr lang="en-US" baseline="0" dirty="0"/>
              <a:t> </a:t>
            </a:r>
            <a:r>
              <a:rPr lang="en-US" dirty="0"/>
              <a:t>displaying or circulating offensive or suggestive material</a:t>
            </a:r>
            <a:r>
              <a:rPr lang="ro-RO" dirty="0"/>
              <a:t>;</a:t>
            </a:r>
            <a:endParaRPr lang="en-US" dirty="0"/>
          </a:p>
          <a:p>
            <a:pPr algn="just"/>
            <a:r>
              <a:rPr lang="en-US" dirty="0"/>
              <a:t>• innuendo, mockery, lewd or sexist/racist/homophobic jokes or remarks</a:t>
            </a:r>
            <a:r>
              <a:rPr lang="ro-RO" dirty="0"/>
              <a:t>;</a:t>
            </a:r>
            <a:endParaRPr lang="en-US" dirty="0"/>
          </a:p>
          <a:p>
            <a:pPr algn="just"/>
            <a:r>
              <a:rPr lang="en-US" dirty="0"/>
              <a:t>• use of offensive language in describing or making fun of someone with</a:t>
            </a:r>
            <a:r>
              <a:rPr lang="ro-RO" dirty="0"/>
              <a:t> </a:t>
            </a:r>
            <a:r>
              <a:rPr lang="en-US" dirty="0"/>
              <a:t>a disability</a:t>
            </a:r>
            <a:r>
              <a:rPr lang="ro-RO" dirty="0"/>
              <a:t>;</a:t>
            </a:r>
            <a:endParaRPr lang="en-US" dirty="0"/>
          </a:p>
          <a:p>
            <a:pPr algn="just"/>
            <a:r>
              <a:rPr lang="en-US" dirty="0"/>
              <a:t>• comments about a person’s physical appearance or character which cause</a:t>
            </a:r>
            <a:r>
              <a:rPr lang="ro-RO" dirty="0"/>
              <a:t> </a:t>
            </a:r>
            <a:r>
              <a:rPr lang="en-US" dirty="0"/>
              <a:t>embarrassment or distress</a:t>
            </a:r>
            <a:r>
              <a:rPr lang="ro-RO" dirty="0"/>
              <a:t>;</a:t>
            </a:r>
            <a:endParaRPr lang="en-US" dirty="0"/>
          </a:p>
          <a:p>
            <a:pPr algn="just"/>
            <a:r>
              <a:rPr lang="en-US" dirty="0"/>
              <a:t>• unwelcome attention such as spying, stalking, pestering, overly familiar</a:t>
            </a:r>
            <a:r>
              <a:rPr lang="ro-RO" dirty="0"/>
              <a:t> </a:t>
            </a:r>
            <a:r>
              <a:rPr lang="en-US" dirty="0"/>
              <a:t>behavior or unwelcome verbal or physical attention</a:t>
            </a:r>
            <a:r>
              <a:rPr lang="ro-RO" dirty="0"/>
              <a:t>;</a:t>
            </a:r>
            <a:endParaRPr lang="en-US" dirty="0"/>
          </a:p>
          <a:p>
            <a:pPr algn="just"/>
            <a:r>
              <a:rPr lang="en-US" dirty="0"/>
              <a:t>• making or sending unwanted, sexually suggestive, hostile or personally</a:t>
            </a:r>
            <a:r>
              <a:rPr lang="ro-RO" dirty="0"/>
              <a:t> </a:t>
            </a:r>
            <a:r>
              <a:rPr lang="en-US" dirty="0"/>
              <a:t>intrusive telephone calls, text messages, emails, comments on social</a:t>
            </a:r>
            <a:r>
              <a:rPr lang="ro-RO" dirty="0"/>
              <a:t> </a:t>
            </a:r>
            <a:r>
              <a:rPr lang="en-US" dirty="0"/>
              <a:t>networks, faxes or letters</a:t>
            </a:r>
            <a:r>
              <a:rPr lang="ro-RO" dirty="0"/>
              <a:t>;</a:t>
            </a:r>
            <a:endParaRPr lang="en-US" dirty="0"/>
          </a:p>
          <a:p>
            <a:pPr algn="just"/>
            <a:r>
              <a:rPr lang="en-US" dirty="0"/>
              <a:t>• unwarranted, intrusive or persistent questioning about a person’s age,</a:t>
            </a:r>
            <a:r>
              <a:rPr lang="ro-RO" dirty="0"/>
              <a:t> </a:t>
            </a:r>
            <a:r>
              <a:rPr lang="en-US" dirty="0"/>
              <a:t>marital status, personal life, sexual interests or orientation</a:t>
            </a:r>
            <a:r>
              <a:rPr lang="en-US" baseline="0" dirty="0"/>
              <a:t> </a:t>
            </a:r>
            <a:r>
              <a:rPr lang="en-US" dirty="0"/>
              <a:t>or similar</a:t>
            </a:r>
            <a:r>
              <a:rPr lang="ro-RO" dirty="0"/>
              <a:t> </a:t>
            </a:r>
            <a:r>
              <a:rPr lang="en-US" dirty="0"/>
              <a:t>questions about a person’s racial or ethnic origin, including their culture</a:t>
            </a:r>
            <a:r>
              <a:rPr lang="ro-RO" dirty="0"/>
              <a:t> </a:t>
            </a:r>
            <a:r>
              <a:rPr lang="en-US" dirty="0"/>
              <a:t>or religion</a:t>
            </a:r>
            <a:r>
              <a:rPr lang="ro-RO" dirty="0"/>
              <a:t>;</a:t>
            </a:r>
            <a:endParaRPr lang="en-US" dirty="0"/>
          </a:p>
          <a:p>
            <a:pPr algn="just"/>
            <a:r>
              <a:rPr lang="en-US" dirty="0"/>
              <a:t>• unwelcome sexual advances or repeated requests for dates or threats</a:t>
            </a:r>
            <a:r>
              <a:rPr lang="ro-RO" dirty="0"/>
              <a:t>;</a:t>
            </a:r>
            <a:endParaRPr lang="en-US" dirty="0"/>
          </a:p>
          <a:p>
            <a:pPr algn="just"/>
            <a:r>
              <a:rPr lang="en-US" dirty="0"/>
              <a:t>• suggestions that sexual favors may further a person’s career or that not</a:t>
            </a:r>
            <a:r>
              <a:rPr lang="ro-RO" dirty="0"/>
              <a:t> </a:t>
            </a:r>
            <a:r>
              <a:rPr lang="en-US" dirty="0"/>
              <a:t>offering them may adversely affect their career</a:t>
            </a:r>
            <a:r>
              <a:rPr lang="ro-RO" dirty="0"/>
              <a:t>;</a:t>
            </a:r>
            <a:endParaRPr lang="en-US" dirty="0"/>
          </a:p>
          <a:p>
            <a:pPr algn="just"/>
            <a:r>
              <a:rPr lang="en-US" dirty="0"/>
              <a:t>• leering, rude gestures, touching, grabbing, patting or other unnecessary</a:t>
            </a:r>
            <a:r>
              <a:rPr lang="ro-RO" dirty="0"/>
              <a:t> </a:t>
            </a:r>
            <a:r>
              <a:rPr lang="en-US" dirty="0"/>
              <a:t>bodily contact such as brushing up against others</a:t>
            </a:r>
            <a:r>
              <a:rPr lang="ro-RO" dirty="0"/>
              <a:t>;</a:t>
            </a:r>
            <a:endParaRPr lang="en-US" dirty="0"/>
          </a:p>
          <a:p>
            <a:pPr algn="just"/>
            <a:r>
              <a:rPr lang="en-US" dirty="0"/>
              <a:t>• spreading malicious rumors or insulting someone (particularly regarding</a:t>
            </a:r>
            <a:r>
              <a:rPr lang="ro-RO" dirty="0"/>
              <a:t> </a:t>
            </a:r>
            <a:r>
              <a:rPr lang="en-US" dirty="0"/>
              <a:t>age, race, marriage, civil partnership, pregnancy and maternity, sex, disability,</a:t>
            </a:r>
            <a:r>
              <a:rPr lang="ro-RO" dirty="0"/>
              <a:t> </a:t>
            </a:r>
            <a:r>
              <a:rPr lang="en-US" dirty="0"/>
              <a:t>sexual orientation, religion or belief and gender re-assignment</a:t>
            </a:r>
            <a:r>
              <a:rPr lang="ro-RO" dirty="0"/>
              <a:t>.</a:t>
            </a:r>
            <a:endParaRPr lang="en-US" dirty="0"/>
          </a:p>
          <a:p>
            <a:pPr algn="just"/>
            <a:endParaRPr lang="en-US" dirty="0"/>
          </a:p>
          <a:p>
            <a:pPr algn="just"/>
            <a:r>
              <a:rPr lang="en-US" dirty="0"/>
              <a:t>According to the Equal Employment Opportunity Commission (EEOC), there are two types of sexual harassment claims: "</a:t>
            </a:r>
            <a:r>
              <a:rPr lang="en-US" i="1" dirty="0"/>
              <a:t>quid pro quo</a:t>
            </a:r>
            <a:r>
              <a:rPr lang="en-US" dirty="0"/>
              <a:t>" and "</a:t>
            </a:r>
            <a:r>
              <a:rPr lang="en-US" i="1" dirty="0"/>
              <a:t>hostile work environment</a:t>
            </a:r>
            <a:r>
              <a:rPr lang="en-US" dirty="0"/>
              <a:t>“. The EEOC provides guidance on defining sexual harassment and establishing employer liability.</a:t>
            </a:r>
          </a:p>
          <a:p>
            <a:pPr algn="just"/>
            <a:endParaRPr lang="en-US" dirty="0"/>
          </a:p>
          <a:p>
            <a:pPr algn="just"/>
            <a:r>
              <a:rPr lang="en-US" i="1" dirty="0"/>
              <a:t>Quid pro quo</a:t>
            </a:r>
            <a:r>
              <a:rPr lang="en-US" dirty="0"/>
              <a:t> means "</a:t>
            </a:r>
            <a:r>
              <a:rPr lang="en-US" i="1" dirty="0"/>
              <a:t>this for that</a:t>
            </a:r>
            <a:r>
              <a:rPr lang="en-US" dirty="0"/>
              <a:t>“. In this context, it involves expressed or implied demands for sexual favors in exchange for some benefit (e.g.</a:t>
            </a:r>
            <a:r>
              <a:rPr lang="en-US" baseline="0" dirty="0"/>
              <a:t> </a:t>
            </a:r>
            <a:r>
              <a:rPr lang="en-US" dirty="0"/>
              <a:t>a promotion, pay increase) or to avoid some detriment (e.g. termination, demotion) in the workplace. Quid pro quo harassment is perpetrated by someone who is in a position of power or authority over another (e.g. manager or supervisor over a subordinate). A clear example of quid pro quo harassment would be a supervisor threatening to fire an employee if he or she does not have sex with the supervisor.</a:t>
            </a:r>
          </a:p>
          <a:p>
            <a:pPr algn="just"/>
            <a:endParaRPr lang="en-US" dirty="0"/>
          </a:p>
          <a:p>
            <a:pPr algn="just"/>
            <a:r>
              <a:rPr lang="en-US" i="1" dirty="0"/>
              <a:t>Hostile work environment harassment </a:t>
            </a:r>
            <a:r>
              <a:rPr lang="en-US" dirty="0"/>
              <a:t>arises when speech or conduct is so severe and pervasive it that creates an intimidating or demeaning environment or situation that negatively affects a person's job performance. Unlike quid pro quo harassment, this type of harassment can be perpetrated by anyone in the work environment, including a peer, supervisor, subordinate, vendor, customer or contractor. Hostile work environment situations are not as easy to recognize, given that an individual comment or occurrence may not be severe, demeaning behavior may occur that is not based on sex and there may be long periods between offensive incidents. Examples of conduct that might create a hostile work environment include inappropriate touching, sexual jokes or comments, repeated requests for dates and a work environment where offensive pictures are displayed.</a:t>
            </a:r>
          </a:p>
          <a:p>
            <a:pPr algn="just"/>
            <a:endParaRPr lang="en-US" dirty="0"/>
          </a:p>
          <a:p>
            <a:pPr algn="just"/>
            <a:r>
              <a:rPr lang="en-US" dirty="0"/>
              <a:t>The EEOC says sexual harassment can occur in a variety of circumstances, including the following:</a:t>
            </a:r>
          </a:p>
          <a:p>
            <a:pPr algn="just">
              <a:buFont typeface="Arial" pitchFamily="34" charset="0"/>
              <a:buChar char="•"/>
            </a:pPr>
            <a:r>
              <a:rPr lang="en-US" dirty="0"/>
              <a:t> The victim as well as the harasser may be a woman or a man. The victim does not have to be of the opposite sex.</a:t>
            </a:r>
          </a:p>
          <a:p>
            <a:pPr algn="just">
              <a:buFont typeface="Arial" pitchFamily="34" charset="0"/>
              <a:buChar char="•"/>
            </a:pPr>
            <a:r>
              <a:rPr lang="en-US" dirty="0"/>
              <a:t> The harasser can be the victim's supervisor, an agent of the employer, a supervisor in another area, a co-worker or a nonemployee.</a:t>
            </a:r>
          </a:p>
          <a:p>
            <a:pPr algn="just">
              <a:buFont typeface="Arial" pitchFamily="34" charset="0"/>
              <a:buChar char="•"/>
            </a:pPr>
            <a:r>
              <a:rPr lang="en-US" baseline="0" dirty="0"/>
              <a:t> </a:t>
            </a:r>
            <a:r>
              <a:rPr lang="en-US" dirty="0"/>
              <a:t>The victim does not have to be the person harassed but could be anyone affected by the offensive conduct.</a:t>
            </a:r>
          </a:p>
          <a:p>
            <a:pPr algn="just">
              <a:buFont typeface="Arial" pitchFamily="34" charset="0"/>
              <a:buChar char="•"/>
            </a:pPr>
            <a:r>
              <a:rPr lang="en-US" baseline="0" dirty="0"/>
              <a:t> </a:t>
            </a:r>
            <a:r>
              <a:rPr lang="en-US" dirty="0"/>
              <a:t>Unlawful sexual harassment may occur without economic injury to or discharge of the victim.</a:t>
            </a:r>
          </a:p>
          <a:p>
            <a:pPr algn="just">
              <a:buFont typeface="Arial" pitchFamily="34" charset="0"/>
              <a:buChar char="•"/>
            </a:pPr>
            <a:r>
              <a:rPr lang="en-US" baseline="0" dirty="0"/>
              <a:t> </a:t>
            </a:r>
            <a:r>
              <a:rPr lang="en-US" dirty="0"/>
              <a:t>The harasser's conduct must be unwelcome.</a:t>
            </a:r>
          </a:p>
          <a:p>
            <a:pPr marL="0" marR="0" indent="0" algn="just" defTabSz="914400" rtl="0" eaLnBrk="0" fontAlgn="base" latinLnBrk="0" hangingPunct="0">
              <a:lnSpc>
                <a:spcPct val="100000"/>
              </a:lnSpc>
              <a:spcBef>
                <a:spcPct val="30000"/>
              </a:spcBef>
              <a:spcAft>
                <a:spcPct val="0"/>
              </a:spcAft>
              <a:buClrTx/>
              <a:buSzTx/>
              <a:buFontTx/>
              <a:buNone/>
              <a:tabLst/>
              <a:defRPr/>
            </a:pPr>
            <a:r>
              <a:rPr lang="en-US" dirty="0"/>
              <a:t>[</a:t>
            </a:r>
            <a:r>
              <a:rPr lang="ro-RO" i="1" dirty="0"/>
              <a:t>https://www.shrm.org/resourcesandtools/tools-and-samples/hr</a:t>
            </a:r>
            <a:r>
              <a:rPr lang="en-US" i="1" dirty="0"/>
              <a:t>-</a:t>
            </a:r>
            <a:r>
              <a:rPr lang="ro-RO" i="1" dirty="0"/>
              <a:t>qa/pages/typesofsexualharassment.aspx</a:t>
            </a:r>
            <a:r>
              <a:rPr lang="en-US" dirty="0"/>
              <a:t>]</a:t>
            </a:r>
          </a:p>
          <a:p>
            <a:pPr algn="just"/>
            <a:endParaRPr lang="en-US" dirty="0"/>
          </a:p>
          <a:p>
            <a:pPr marL="0" marR="0" indent="0" algn="just" defTabSz="914400" rtl="0" eaLnBrk="0" fontAlgn="base" latinLnBrk="0" hangingPunct="0">
              <a:lnSpc>
                <a:spcPct val="100000"/>
              </a:lnSpc>
              <a:spcBef>
                <a:spcPct val="30000"/>
              </a:spcBef>
              <a:spcAft>
                <a:spcPct val="0"/>
              </a:spcAft>
              <a:buClrTx/>
              <a:buSzTx/>
              <a:buFontTx/>
              <a:buNone/>
              <a:tabLst/>
              <a:defRPr/>
            </a:pPr>
            <a:r>
              <a:rPr lang="en-US" b="1" dirty="0"/>
              <a:t>Examples of sexual harassment (include but are not limited to):</a:t>
            </a:r>
          </a:p>
          <a:p>
            <a:pPr marL="0" marR="0" indent="0" algn="just" defTabSz="914400" rtl="0" eaLnBrk="0" fontAlgn="base" latinLnBrk="0" hangingPunct="0">
              <a:lnSpc>
                <a:spcPct val="100000"/>
              </a:lnSpc>
              <a:spcBef>
                <a:spcPct val="30000"/>
              </a:spcBef>
              <a:spcAft>
                <a:spcPct val="0"/>
              </a:spcAft>
              <a:buClrTx/>
              <a:buSzTx/>
              <a:buFont typeface="Arial" pitchFamily="34" charset="0"/>
              <a:buChar char="•"/>
              <a:tabLst/>
              <a:defRPr/>
            </a:pPr>
            <a:r>
              <a:rPr lang="en-US" b="1" baseline="0" dirty="0"/>
              <a:t> </a:t>
            </a:r>
            <a:r>
              <a:rPr lang="en-US" b="0" baseline="0" dirty="0"/>
              <a:t>v</a:t>
            </a:r>
            <a:r>
              <a:rPr lang="en-US" dirty="0"/>
              <a:t>erbal incl. epithets, derogatory jokes or comments, slurs or unwanted sexual advances, invitations or comments;</a:t>
            </a:r>
          </a:p>
          <a:p>
            <a:pPr marL="0" marR="0" indent="0" algn="just" defTabSz="914400" rtl="0" eaLnBrk="0" fontAlgn="base" latinLnBrk="0" hangingPunct="0">
              <a:lnSpc>
                <a:spcPct val="100000"/>
              </a:lnSpc>
              <a:spcBef>
                <a:spcPct val="30000"/>
              </a:spcBef>
              <a:spcAft>
                <a:spcPct val="0"/>
              </a:spcAft>
              <a:buClrTx/>
              <a:buSzTx/>
              <a:buFont typeface="Arial" pitchFamily="34" charset="0"/>
              <a:buChar char="•"/>
              <a:tabLst/>
              <a:defRPr/>
            </a:pPr>
            <a:r>
              <a:rPr lang="en-US" dirty="0"/>
              <a:t> visual incl. derogatory and/or sexually oriented posters, photography, cartoons, drawing or gestures;</a:t>
            </a:r>
          </a:p>
          <a:p>
            <a:pPr marL="0" marR="0" indent="0" algn="just" defTabSz="914400" rtl="0" eaLnBrk="0" fontAlgn="base" latinLnBrk="0" hangingPunct="0">
              <a:lnSpc>
                <a:spcPct val="100000"/>
              </a:lnSpc>
              <a:spcBef>
                <a:spcPct val="30000"/>
              </a:spcBef>
              <a:spcAft>
                <a:spcPct val="0"/>
              </a:spcAft>
              <a:buClrTx/>
              <a:buSzTx/>
              <a:buFont typeface="Arial" pitchFamily="34" charset="0"/>
              <a:buChar char="•"/>
              <a:tabLst/>
              <a:defRPr/>
            </a:pPr>
            <a:r>
              <a:rPr lang="en-US" dirty="0"/>
              <a:t> physical incl. unwanted touching, blocking normal movement or interfering with work because of refusal of sexual advances or sexual orientation;</a:t>
            </a:r>
          </a:p>
          <a:p>
            <a:pPr marL="0" marR="0" indent="0" algn="just" defTabSz="914400" rtl="0" eaLnBrk="0" fontAlgn="base" latinLnBrk="0" hangingPunct="0">
              <a:lnSpc>
                <a:spcPct val="100000"/>
              </a:lnSpc>
              <a:spcBef>
                <a:spcPct val="30000"/>
              </a:spcBef>
              <a:spcAft>
                <a:spcPct val="0"/>
              </a:spcAft>
              <a:buClrTx/>
              <a:buSzTx/>
              <a:buFont typeface="Arial" pitchFamily="34" charset="0"/>
              <a:buChar char="•"/>
              <a:tabLst/>
              <a:defRPr/>
            </a:pPr>
            <a:r>
              <a:rPr lang="en-US" baseline="0" dirty="0"/>
              <a:t> t</a:t>
            </a:r>
            <a:r>
              <a:rPr lang="en-US" dirty="0"/>
              <a:t>hreats and demands to submit to sexual requests as a condition of continued employment or to avoid discipline.</a:t>
            </a:r>
          </a:p>
          <a:p>
            <a:pPr marL="0" marR="0" indent="0" algn="just" defTabSz="914400" rtl="0" eaLnBrk="0" fontAlgn="base" latinLnBrk="0" hangingPunct="0">
              <a:lnSpc>
                <a:spcPct val="100000"/>
              </a:lnSpc>
              <a:spcBef>
                <a:spcPct val="30000"/>
              </a:spcBef>
              <a:spcAft>
                <a:spcPct val="0"/>
              </a:spcAft>
              <a:buClrTx/>
              <a:buSzTx/>
              <a:buFontTx/>
              <a:buNone/>
              <a:tabLst/>
              <a:defRPr/>
            </a:pPr>
            <a:r>
              <a:rPr lang="en-US" dirty="0"/>
              <a:t>[</a:t>
            </a:r>
            <a:r>
              <a:rPr lang="en-US" i="1" dirty="0"/>
              <a:t>https://safety4sea.com/eliminate-sexual-harassment-onboard</a:t>
            </a:r>
            <a:r>
              <a:rPr lang="en-US" dirty="0"/>
              <a:t>]</a:t>
            </a: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49</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32500" lnSpcReduction="20000"/>
          </a:bodyPr>
          <a:lstStyle/>
          <a:p>
            <a:pPr algn="just"/>
            <a:r>
              <a:rPr lang="en-US" dirty="0"/>
              <a:t>Sexual harassment can take various forms, from touching and comforting (physical harassment), unwanted comments related to private life (verbal harassment) and threats of job loss or denial of promotion/wage growth in the case of rejection of sexual advances (harassment quid pro quo). It can be direct, through verbal and physical aggressions, or indirectly through behaviors that isolate, discriminate or exclude the person on the grounds of role-play.</a:t>
            </a:r>
          </a:p>
          <a:p>
            <a:pPr algn="just"/>
            <a:r>
              <a:rPr lang="en-US" dirty="0"/>
              <a:t>[</a:t>
            </a:r>
            <a:r>
              <a:rPr lang="ro-RO" i="1" dirty="0"/>
              <a:t>https://ro.wikipedia.org/wiki/Hărțuire_sexuală</a:t>
            </a:r>
            <a:r>
              <a:rPr lang="en-US" dirty="0"/>
              <a:t>]</a:t>
            </a:r>
          </a:p>
          <a:p>
            <a:pPr algn="just"/>
            <a:endParaRPr lang="en-US" b="0" dirty="0"/>
          </a:p>
          <a:p>
            <a:pPr algn="just"/>
            <a:r>
              <a:rPr lang="en-US" b="1" dirty="0"/>
              <a:t>Sexual Harassment and Bullying</a:t>
            </a:r>
            <a:endParaRPr lang="ro-RO" b="1" dirty="0"/>
          </a:p>
          <a:p>
            <a:pPr algn="just"/>
            <a:r>
              <a:rPr lang="en-US" b="1" dirty="0"/>
              <a:t>Examples of harassmen</a:t>
            </a:r>
            <a:r>
              <a:rPr lang="en-US" dirty="0"/>
              <a:t>t</a:t>
            </a:r>
          </a:p>
          <a:p>
            <a:pPr algn="just"/>
            <a:r>
              <a:rPr lang="en-US" dirty="0"/>
              <a:t>The following may be found to be examples of harassment, as mentioned by</a:t>
            </a:r>
            <a:r>
              <a:rPr lang="ro-RO" dirty="0"/>
              <a:t> </a:t>
            </a:r>
            <a:r>
              <a:rPr lang="en-US" dirty="0"/>
              <a:t>ICS/ITWF:</a:t>
            </a:r>
          </a:p>
          <a:p>
            <a:pPr algn="just"/>
            <a:r>
              <a:rPr lang="en-US" dirty="0"/>
              <a:t>•</a:t>
            </a:r>
            <a:r>
              <a:rPr lang="en-US" baseline="0" dirty="0"/>
              <a:t> </a:t>
            </a:r>
            <a:r>
              <a:rPr lang="en-US" dirty="0"/>
              <a:t>displaying or circulating offensive or suggestive material</a:t>
            </a:r>
            <a:r>
              <a:rPr lang="ro-RO" dirty="0"/>
              <a:t>;</a:t>
            </a:r>
            <a:endParaRPr lang="en-US" dirty="0"/>
          </a:p>
          <a:p>
            <a:pPr algn="just"/>
            <a:r>
              <a:rPr lang="en-US" dirty="0"/>
              <a:t>• innuendo, mockery, lewd or sexist/racist/homophobic jokes or remarks</a:t>
            </a:r>
            <a:r>
              <a:rPr lang="ro-RO" dirty="0"/>
              <a:t>;</a:t>
            </a:r>
            <a:endParaRPr lang="en-US" dirty="0"/>
          </a:p>
          <a:p>
            <a:pPr algn="just"/>
            <a:r>
              <a:rPr lang="en-US" dirty="0"/>
              <a:t>• use of offensive language in describing or making fun of someone with</a:t>
            </a:r>
            <a:r>
              <a:rPr lang="ro-RO" dirty="0"/>
              <a:t> </a:t>
            </a:r>
            <a:r>
              <a:rPr lang="en-US" dirty="0"/>
              <a:t>a disability</a:t>
            </a:r>
            <a:r>
              <a:rPr lang="ro-RO" dirty="0"/>
              <a:t>;</a:t>
            </a:r>
            <a:endParaRPr lang="en-US" dirty="0"/>
          </a:p>
          <a:p>
            <a:pPr algn="just"/>
            <a:r>
              <a:rPr lang="en-US" dirty="0"/>
              <a:t>• comments about a person’s physical appearance or character which cause</a:t>
            </a:r>
            <a:r>
              <a:rPr lang="ro-RO" dirty="0"/>
              <a:t> </a:t>
            </a:r>
            <a:r>
              <a:rPr lang="en-US" dirty="0"/>
              <a:t>embarrassment or distress</a:t>
            </a:r>
            <a:r>
              <a:rPr lang="ro-RO" dirty="0"/>
              <a:t>;</a:t>
            </a:r>
            <a:endParaRPr lang="en-US" dirty="0"/>
          </a:p>
          <a:p>
            <a:pPr algn="just"/>
            <a:r>
              <a:rPr lang="en-US" dirty="0"/>
              <a:t>• unwelcome attention such as spying, stalking, pestering, overly familiar</a:t>
            </a:r>
            <a:r>
              <a:rPr lang="ro-RO" dirty="0"/>
              <a:t> </a:t>
            </a:r>
            <a:r>
              <a:rPr lang="en-US" dirty="0"/>
              <a:t>behavior or unwelcome verbal or physical attention</a:t>
            </a:r>
            <a:r>
              <a:rPr lang="ro-RO" dirty="0"/>
              <a:t>;</a:t>
            </a:r>
            <a:endParaRPr lang="en-US" dirty="0"/>
          </a:p>
          <a:p>
            <a:pPr algn="just"/>
            <a:r>
              <a:rPr lang="en-US" dirty="0"/>
              <a:t>• making or sending unwanted, sexually suggestive, hostile or personally</a:t>
            </a:r>
            <a:r>
              <a:rPr lang="ro-RO" dirty="0"/>
              <a:t> </a:t>
            </a:r>
            <a:r>
              <a:rPr lang="en-US" dirty="0"/>
              <a:t>intrusive telephone calls, text messages, emails, comments on social</a:t>
            </a:r>
            <a:r>
              <a:rPr lang="ro-RO" dirty="0"/>
              <a:t> </a:t>
            </a:r>
            <a:r>
              <a:rPr lang="en-US" dirty="0"/>
              <a:t>networks, faxes or letters</a:t>
            </a:r>
            <a:r>
              <a:rPr lang="ro-RO" dirty="0"/>
              <a:t>;</a:t>
            </a:r>
            <a:endParaRPr lang="en-US" dirty="0"/>
          </a:p>
          <a:p>
            <a:pPr algn="just"/>
            <a:r>
              <a:rPr lang="en-US" dirty="0"/>
              <a:t>• unwarranted, intrusive or persistent questioning about a person’s age,</a:t>
            </a:r>
            <a:r>
              <a:rPr lang="ro-RO" dirty="0"/>
              <a:t> </a:t>
            </a:r>
            <a:r>
              <a:rPr lang="en-US" dirty="0"/>
              <a:t>marital status, personal life, sexual interests or orientation</a:t>
            </a:r>
            <a:r>
              <a:rPr lang="en-US" baseline="0" dirty="0"/>
              <a:t> </a:t>
            </a:r>
            <a:r>
              <a:rPr lang="en-US" dirty="0"/>
              <a:t>or similar</a:t>
            </a:r>
            <a:r>
              <a:rPr lang="ro-RO" dirty="0"/>
              <a:t> </a:t>
            </a:r>
            <a:r>
              <a:rPr lang="en-US" dirty="0"/>
              <a:t>questions about a person’s racial or ethnic origin, including their culture</a:t>
            </a:r>
            <a:r>
              <a:rPr lang="ro-RO" dirty="0"/>
              <a:t> </a:t>
            </a:r>
            <a:r>
              <a:rPr lang="en-US" dirty="0"/>
              <a:t>or religion</a:t>
            </a:r>
            <a:r>
              <a:rPr lang="ro-RO" dirty="0"/>
              <a:t>;</a:t>
            </a:r>
            <a:endParaRPr lang="en-US" dirty="0"/>
          </a:p>
          <a:p>
            <a:pPr algn="just"/>
            <a:r>
              <a:rPr lang="en-US" dirty="0"/>
              <a:t>• unwelcome sexual advances or repeated requests for dates or threats</a:t>
            </a:r>
            <a:r>
              <a:rPr lang="ro-RO" dirty="0"/>
              <a:t>;</a:t>
            </a:r>
            <a:endParaRPr lang="en-US" dirty="0"/>
          </a:p>
          <a:p>
            <a:pPr algn="just"/>
            <a:r>
              <a:rPr lang="en-US" dirty="0"/>
              <a:t>• suggestions that sexual favors may further a person’s career or that not</a:t>
            </a:r>
            <a:r>
              <a:rPr lang="ro-RO" dirty="0"/>
              <a:t> </a:t>
            </a:r>
            <a:r>
              <a:rPr lang="en-US" dirty="0"/>
              <a:t>offering them may adversely affect their career</a:t>
            </a:r>
            <a:r>
              <a:rPr lang="ro-RO" dirty="0"/>
              <a:t>;</a:t>
            </a:r>
            <a:endParaRPr lang="en-US" dirty="0"/>
          </a:p>
          <a:p>
            <a:pPr algn="just"/>
            <a:r>
              <a:rPr lang="en-US" dirty="0"/>
              <a:t>• leering, rude gestures, touching, grabbing, patting or other unnecessary</a:t>
            </a:r>
            <a:r>
              <a:rPr lang="ro-RO" dirty="0"/>
              <a:t> </a:t>
            </a:r>
            <a:r>
              <a:rPr lang="en-US" dirty="0"/>
              <a:t>bodily contact such as brushing up against others</a:t>
            </a:r>
            <a:r>
              <a:rPr lang="ro-RO" dirty="0"/>
              <a:t>;</a:t>
            </a:r>
            <a:endParaRPr lang="en-US" dirty="0"/>
          </a:p>
          <a:p>
            <a:pPr algn="just"/>
            <a:r>
              <a:rPr lang="en-US" dirty="0"/>
              <a:t>• spreading malicious rumors or insulting someone (particularly regarding</a:t>
            </a:r>
            <a:r>
              <a:rPr lang="ro-RO" dirty="0"/>
              <a:t> </a:t>
            </a:r>
            <a:r>
              <a:rPr lang="en-US" dirty="0"/>
              <a:t>age, race, marriage, civil partnership, pregnancy and maternity, sex, disability,</a:t>
            </a:r>
            <a:r>
              <a:rPr lang="ro-RO" dirty="0"/>
              <a:t> </a:t>
            </a:r>
            <a:r>
              <a:rPr lang="en-US" dirty="0"/>
              <a:t>sexual orientation, religion or belief and gender re-assignment</a:t>
            </a:r>
            <a:r>
              <a:rPr lang="ro-RO" dirty="0"/>
              <a:t>.</a:t>
            </a:r>
            <a:endParaRPr lang="en-US" dirty="0"/>
          </a:p>
          <a:p>
            <a:pPr algn="just"/>
            <a:endParaRPr lang="en-US" dirty="0"/>
          </a:p>
          <a:p>
            <a:pPr algn="just"/>
            <a:r>
              <a:rPr lang="en-US" dirty="0"/>
              <a:t>According to the Equal Employment Opportunity Commission (EEOC), there are two types of sexual harassment claims: "</a:t>
            </a:r>
            <a:r>
              <a:rPr lang="en-US" i="1" dirty="0"/>
              <a:t>quid pro quo</a:t>
            </a:r>
            <a:r>
              <a:rPr lang="en-US" dirty="0"/>
              <a:t>" and "</a:t>
            </a:r>
            <a:r>
              <a:rPr lang="en-US" i="1" dirty="0"/>
              <a:t>hostile work environment</a:t>
            </a:r>
            <a:r>
              <a:rPr lang="en-US" dirty="0"/>
              <a:t>“. The EEOC provides guidance on defining sexual harassment and establishing employer liability.</a:t>
            </a:r>
          </a:p>
          <a:p>
            <a:pPr algn="just"/>
            <a:endParaRPr lang="en-US" dirty="0"/>
          </a:p>
          <a:p>
            <a:pPr algn="just"/>
            <a:r>
              <a:rPr lang="en-US" i="1" dirty="0"/>
              <a:t>Quid pro quo</a:t>
            </a:r>
            <a:r>
              <a:rPr lang="en-US" dirty="0"/>
              <a:t> means "</a:t>
            </a:r>
            <a:r>
              <a:rPr lang="en-US" i="1" dirty="0"/>
              <a:t>this for that</a:t>
            </a:r>
            <a:r>
              <a:rPr lang="en-US" dirty="0"/>
              <a:t>“. In this context, it involves expressed or implied demands for sexual favors in exchange for some benefit (e.g.</a:t>
            </a:r>
            <a:r>
              <a:rPr lang="en-US" baseline="0" dirty="0"/>
              <a:t> </a:t>
            </a:r>
            <a:r>
              <a:rPr lang="en-US" dirty="0"/>
              <a:t>a promotion, pay increase) or to avoid some detriment (e.g. termination, demotion) in the workplace. Quid pro quo harassment is perpetrated by someone who is in a position of power or authority over another (e.g. manager or supervisor over a subordinate). A clear example of quid pro quo harassment would be a supervisor threatening to fire an employee if he or she does not have sex with the supervisor.</a:t>
            </a:r>
          </a:p>
          <a:p>
            <a:pPr algn="just"/>
            <a:endParaRPr lang="en-US" dirty="0"/>
          </a:p>
          <a:p>
            <a:pPr algn="just"/>
            <a:r>
              <a:rPr lang="en-US" i="1" dirty="0"/>
              <a:t>Hostile work environment harassment </a:t>
            </a:r>
            <a:r>
              <a:rPr lang="en-US" dirty="0"/>
              <a:t>arises when speech or conduct is so severe and pervasive it that creates an intimidating or demeaning environment or situation that negatively affects a person's job performance. Unlike quid pro quo harassment, this type of harassment can be perpetrated by anyone in the work environment, including a peer, supervisor, subordinate, vendor, customer or contractor. Hostile work environment situations are not as easy to recognize, given that an individual comment or occurrence may not be severe, demeaning behavior may occur that is not based on sex and there may be long periods between offensive incidents. Examples of conduct that might create a hostile work environment include inappropriate touching, sexual jokes or comments, repeated requests for dates and a work environment where offensive pictures are displayed.</a:t>
            </a:r>
          </a:p>
          <a:p>
            <a:pPr algn="just"/>
            <a:endParaRPr lang="en-US" dirty="0"/>
          </a:p>
          <a:p>
            <a:pPr algn="just"/>
            <a:r>
              <a:rPr lang="en-US" dirty="0"/>
              <a:t>The EEOC says sexual harassment can occur in a variety of circumstances, including the following:</a:t>
            </a:r>
          </a:p>
          <a:p>
            <a:pPr algn="just">
              <a:buFont typeface="Arial" pitchFamily="34" charset="0"/>
              <a:buChar char="•"/>
            </a:pPr>
            <a:r>
              <a:rPr lang="en-US" dirty="0"/>
              <a:t> The victim as well as the harasser may be a woman or a man. The victim does not have to be of the opposite sex.</a:t>
            </a:r>
          </a:p>
          <a:p>
            <a:pPr algn="just">
              <a:buFont typeface="Arial" pitchFamily="34" charset="0"/>
              <a:buChar char="•"/>
            </a:pPr>
            <a:r>
              <a:rPr lang="en-US" dirty="0"/>
              <a:t> The harasser can be the victim's supervisor, an agent of the employer, a supervisor in another area, a co-worker or a nonemployee.</a:t>
            </a:r>
          </a:p>
          <a:p>
            <a:pPr algn="just">
              <a:buFont typeface="Arial" pitchFamily="34" charset="0"/>
              <a:buChar char="•"/>
            </a:pPr>
            <a:r>
              <a:rPr lang="en-US" baseline="0" dirty="0"/>
              <a:t> </a:t>
            </a:r>
            <a:r>
              <a:rPr lang="en-US" dirty="0"/>
              <a:t>The victim does not have to be the person harassed but could be anyone affected by the offensive conduct.</a:t>
            </a:r>
          </a:p>
          <a:p>
            <a:pPr algn="just">
              <a:buFont typeface="Arial" pitchFamily="34" charset="0"/>
              <a:buChar char="•"/>
            </a:pPr>
            <a:r>
              <a:rPr lang="en-US" baseline="0" dirty="0"/>
              <a:t> </a:t>
            </a:r>
            <a:r>
              <a:rPr lang="en-US" dirty="0"/>
              <a:t>Unlawful sexual harassment may occur without economic injury to or discharge of the victim.</a:t>
            </a:r>
          </a:p>
          <a:p>
            <a:pPr algn="just">
              <a:buFont typeface="Arial" pitchFamily="34" charset="0"/>
              <a:buChar char="•"/>
            </a:pPr>
            <a:r>
              <a:rPr lang="en-US" baseline="0" dirty="0"/>
              <a:t> </a:t>
            </a:r>
            <a:r>
              <a:rPr lang="en-US" dirty="0"/>
              <a:t>The harasser's conduct must be unwelcome.</a:t>
            </a:r>
          </a:p>
          <a:p>
            <a:pPr marL="0" marR="0" indent="0" algn="just" defTabSz="914400" rtl="0" eaLnBrk="0" fontAlgn="base" latinLnBrk="0" hangingPunct="0">
              <a:lnSpc>
                <a:spcPct val="100000"/>
              </a:lnSpc>
              <a:spcBef>
                <a:spcPct val="30000"/>
              </a:spcBef>
              <a:spcAft>
                <a:spcPct val="0"/>
              </a:spcAft>
              <a:buClrTx/>
              <a:buSzTx/>
              <a:buFontTx/>
              <a:buNone/>
              <a:tabLst/>
              <a:defRPr/>
            </a:pPr>
            <a:r>
              <a:rPr lang="en-US" dirty="0"/>
              <a:t>[</a:t>
            </a:r>
            <a:r>
              <a:rPr lang="ro-RO" i="1" dirty="0"/>
              <a:t>https://www.shrm.org/resourcesandtools/tools-and-samples/hr</a:t>
            </a:r>
            <a:r>
              <a:rPr lang="en-US" i="1" dirty="0"/>
              <a:t>-</a:t>
            </a:r>
            <a:r>
              <a:rPr lang="ro-RO" i="1" dirty="0"/>
              <a:t>qa/pages/typesofsexualharassment.aspx</a:t>
            </a:r>
            <a:r>
              <a:rPr lang="en-US" dirty="0"/>
              <a:t>]</a:t>
            </a:r>
          </a:p>
          <a:p>
            <a:pPr algn="just"/>
            <a:endParaRPr lang="en-US" dirty="0"/>
          </a:p>
          <a:p>
            <a:pPr marL="0" marR="0" indent="0" algn="just" defTabSz="914400" rtl="0" eaLnBrk="0" fontAlgn="base" latinLnBrk="0" hangingPunct="0">
              <a:lnSpc>
                <a:spcPct val="100000"/>
              </a:lnSpc>
              <a:spcBef>
                <a:spcPct val="30000"/>
              </a:spcBef>
              <a:spcAft>
                <a:spcPct val="0"/>
              </a:spcAft>
              <a:buClrTx/>
              <a:buSzTx/>
              <a:buFontTx/>
              <a:buNone/>
              <a:tabLst/>
              <a:defRPr/>
            </a:pPr>
            <a:r>
              <a:rPr lang="en-US" b="1" dirty="0"/>
              <a:t>Examples of sexual harassment (include but are not limited to):</a:t>
            </a:r>
          </a:p>
          <a:p>
            <a:pPr marL="0" marR="0" indent="0" algn="just" defTabSz="914400" rtl="0" eaLnBrk="0" fontAlgn="base" latinLnBrk="0" hangingPunct="0">
              <a:lnSpc>
                <a:spcPct val="100000"/>
              </a:lnSpc>
              <a:spcBef>
                <a:spcPct val="30000"/>
              </a:spcBef>
              <a:spcAft>
                <a:spcPct val="0"/>
              </a:spcAft>
              <a:buClrTx/>
              <a:buSzTx/>
              <a:buFont typeface="Arial" pitchFamily="34" charset="0"/>
              <a:buChar char="•"/>
              <a:tabLst/>
              <a:defRPr/>
            </a:pPr>
            <a:r>
              <a:rPr lang="en-US" b="1" baseline="0" dirty="0"/>
              <a:t> </a:t>
            </a:r>
            <a:r>
              <a:rPr lang="en-US" b="0" baseline="0" dirty="0"/>
              <a:t>v</a:t>
            </a:r>
            <a:r>
              <a:rPr lang="en-US" dirty="0"/>
              <a:t>erbal incl. epithets, derogatory jokes or comments, slurs or unwanted sexual advances, invitations or comments;</a:t>
            </a:r>
          </a:p>
          <a:p>
            <a:pPr marL="0" marR="0" indent="0" algn="just" defTabSz="914400" rtl="0" eaLnBrk="0" fontAlgn="base" latinLnBrk="0" hangingPunct="0">
              <a:lnSpc>
                <a:spcPct val="100000"/>
              </a:lnSpc>
              <a:spcBef>
                <a:spcPct val="30000"/>
              </a:spcBef>
              <a:spcAft>
                <a:spcPct val="0"/>
              </a:spcAft>
              <a:buClrTx/>
              <a:buSzTx/>
              <a:buFont typeface="Arial" pitchFamily="34" charset="0"/>
              <a:buChar char="•"/>
              <a:tabLst/>
              <a:defRPr/>
            </a:pPr>
            <a:r>
              <a:rPr lang="en-US" dirty="0"/>
              <a:t> visual incl. derogatory and/or sexually oriented posters, photography, cartoons, drawing or gestures;</a:t>
            </a:r>
          </a:p>
          <a:p>
            <a:pPr marL="0" marR="0" indent="0" algn="just" defTabSz="914400" rtl="0" eaLnBrk="0" fontAlgn="base" latinLnBrk="0" hangingPunct="0">
              <a:lnSpc>
                <a:spcPct val="100000"/>
              </a:lnSpc>
              <a:spcBef>
                <a:spcPct val="30000"/>
              </a:spcBef>
              <a:spcAft>
                <a:spcPct val="0"/>
              </a:spcAft>
              <a:buClrTx/>
              <a:buSzTx/>
              <a:buFont typeface="Arial" pitchFamily="34" charset="0"/>
              <a:buChar char="•"/>
              <a:tabLst/>
              <a:defRPr/>
            </a:pPr>
            <a:r>
              <a:rPr lang="en-US" dirty="0"/>
              <a:t> physical incl. unwanted touching, blocking normal movement or interfering with work because of refusal of sexual advances or sexual orientation;</a:t>
            </a:r>
          </a:p>
          <a:p>
            <a:pPr marL="0" marR="0" indent="0" algn="just" defTabSz="914400" rtl="0" eaLnBrk="0" fontAlgn="base" latinLnBrk="0" hangingPunct="0">
              <a:lnSpc>
                <a:spcPct val="100000"/>
              </a:lnSpc>
              <a:spcBef>
                <a:spcPct val="30000"/>
              </a:spcBef>
              <a:spcAft>
                <a:spcPct val="0"/>
              </a:spcAft>
              <a:buClrTx/>
              <a:buSzTx/>
              <a:buFont typeface="Arial" pitchFamily="34" charset="0"/>
              <a:buChar char="•"/>
              <a:tabLst/>
              <a:defRPr/>
            </a:pPr>
            <a:r>
              <a:rPr lang="en-US" baseline="0" dirty="0"/>
              <a:t> t</a:t>
            </a:r>
            <a:r>
              <a:rPr lang="en-US" dirty="0"/>
              <a:t>hreats and demands to submit to sexual requests as a condition of continued employment or to avoid discipline.</a:t>
            </a:r>
          </a:p>
          <a:p>
            <a:pPr marL="0" marR="0" indent="0" algn="just" defTabSz="914400" rtl="0" eaLnBrk="0" fontAlgn="base" latinLnBrk="0" hangingPunct="0">
              <a:lnSpc>
                <a:spcPct val="100000"/>
              </a:lnSpc>
              <a:spcBef>
                <a:spcPct val="30000"/>
              </a:spcBef>
              <a:spcAft>
                <a:spcPct val="0"/>
              </a:spcAft>
              <a:buClrTx/>
              <a:buSzTx/>
              <a:buFontTx/>
              <a:buNone/>
              <a:tabLst/>
              <a:defRPr/>
            </a:pPr>
            <a:r>
              <a:rPr lang="en-US" dirty="0"/>
              <a:t>[</a:t>
            </a:r>
            <a:r>
              <a:rPr lang="en-US" i="1" dirty="0"/>
              <a:t>https://safety4sea.com/eliminate-sexual-harassment-onboard</a:t>
            </a:r>
            <a:r>
              <a:rPr lang="en-US" dirty="0"/>
              <a:t>]</a:t>
            </a: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50</a:t>
            </a:fld>
            <a:endParaRPr lang="tr-TR"/>
          </a:p>
        </p:txBody>
      </p:sp>
    </p:spTree>
    <p:extLst>
      <p:ext uri="{BB962C8B-B14F-4D97-AF65-F5344CB8AC3E}">
        <p14:creationId xmlns:p14="http://schemas.microsoft.com/office/powerpoint/2010/main" val="227554477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40000" lnSpcReduction="20000"/>
          </a:bodyPr>
          <a:lstStyle/>
          <a:p>
            <a:pPr algn="just"/>
            <a:r>
              <a:rPr lang="en-US" b="1" dirty="0"/>
              <a:t>Sexual Harassment and Bullying:</a:t>
            </a:r>
            <a:r>
              <a:rPr lang="ro-RO" b="1" dirty="0"/>
              <a:t> </a:t>
            </a:r>
          </a:p>
          <a:p>
            <a:pPr algn="just"/>
            <a:r>
              <a:rPr lang="en-US" b="1" dirty="0"/>
              <a:t>Action to be taken</a:t>
            </a:r>
          </a:p>
          <a:p>
            <a:pPr algn="just"/>
            <a:r>
              <a:rPr lang="en-US" dirty="0"/>
              <a:t>• In case of sexual harassment, the seafarer can inform the Master or Chief</a:t>
            </a:r>
            <a:r>
              <a:rPr lang="ro-RO" dirty="0"/>
              <a:t> </a:t>
            </a:r>
            <a:r>
              <a:rPr lang="en-US" dirty="0"/>
              <a:t>Engineer or if necessary a helpline for support and advice.</a:t>
            </a:r>
          </a:p>
          <a:p>
            <a:pPr algn="just"/>
            <a:r>
              <a:rPr lang="en-US" dirty="0"/>
              <a:t>• Should this not be possible a second person to be identified to whom a</a:t>
            </a:r>
            <a:r>
              <a:rPr lang="ro-RO" dirty="0"/>
              <a:t> </a:t>
            </a:r>
            <a:r>
              <a:rPr lang="en-US" dirty="0"/>
              <a:t>concern can be raised. This person might be the company personnel officer.</a:t>
            </a:r>
          </a:p>
          <a:p>
            <a:pPr algn="just"/>
            <a:r>
              <a:rPr lang="en-US" dirty="0"/>
              <a:t>• The abusers may be the Master or chief and there has to be an independent person who can be approached.</a:t>
            </a:r>
          </a:p>
          <a:p>
            <a:pPr algn="just"/>
            <a:endParaRPr lang="ro-RO" dirty="0"/>
          </a:p>
          <a:p>
            <a:pPr algn="just"/>
            <a:r>
              <a:rPr lang="en-US" dirty="0"/>
              <a:t>As explained, people often do not report an incident of sexual harassment, because they do not know how to report it or are unsure</a:t>
            </a:r>
            <a:r>
              <a:rPr lang="en-US" baseline="0" dirty="0"/>
              <a:t> </a:t>
            </a:r>
            <a:r>
              <a:rPr lang="en-US" dirty="0"/>
              <a:t>of what will happen next. </a:t>
            </a:r>
          </a:p>
          <a:p>
            <a:pPr algn="just"/>
            <a:r>
              <a:rPr lang="en-US" dirty="0"/>
              <a:t>So, seafarers are advised:</a:t>
            </a:r>
          </a:p>
          <a:p>
            <a:pPr algn="just">
              <a:buFont typeface="Arial" pitchFamily="34" charset="0"/>
              <a:buChar char="•"/>
            </a:pPr>
            <a:r>
              <a:rPr lang="en-US" dirty="0"/>
              <a:t> make sure you know your company's reporting procedures. Companies will often have multiple ways for you to report an incident, to ensure protection;</a:t>
            </a:r>
          </a:p>
          <a:p>
            <a:pPr algn="just">
              <a:buFont typeface="Arial" pitchFamily="34" charset="0"/>
              <a:buChar char="•"/>
            </a:pPr>
            <a:r>
              <a:rPr lang="en-US" baseline="0" dirty="0"/>
              <a:t> u</a:t>
            </a:r>
            <a:r>
              <a:rPr lang="en-US" dirty="0"/>
              <a:t>nderstand that your company will make every effort to maintain confidentiality;</a:t>
            </a:r>
          </a:p>
          <a:p>
            <a:pPr algn="just">
              <a:buFont typeface="Arial" pitchFamily="34" charset="0"/>
              <a:buChar char="•"/>
            </a:pPr>
            <a:r>
              <a:rPr lang="en-US" baseline="0" dirty="0"/>
              <a:t> k</a:t>
            </a:r>
            <a:r>
              <a:rPr lang="en-US" dirty="0"/>
              <a:t>now that there is zero tolerance for retaliation </a:t>
            </a:r>
            <a:r>
              <a:rPr lang="en-US" dirty="0" err="1"/>
              <a:t>aga</a:t>
            </a:r>
            <a:r>
              <a:rPr lang="ro-RO" dirty="0"/>
              <a:t>i</a:t>
            </a:r>
            <a:r>
              <a:rPr lang="en-US" dirty="0" err="1"/>
              <a:t>nst</a:t>
            </a:r>
            <a:r>
              <a:rPr lang="en-US" dirty="0"/>
              <a:t> anyone reporting an incident;</a:t>
            </a:r>
          </a:p>
          <a:p>
            <a:pPr algn="just">
              <a:buFont typeface="Arial" pitchFamily="34" charset="0"/>
              <a:buChar char="•"/>
            </a:pPr>
            <a:r>
              <a:rPr lang="en-US" dirty="0"/>
              <a:t> report any prohibited behaviors to the appropriate person, as soon as it happens;</a:t>
            </a:r>
          </a:p>
          <a:p>
            <a:pPr algn="just">
              <a:buFont typeface="Arial" pitchFamily="34" charset="0"/>
              <a:buChar char="•"/>
            </a:pPr>
            <a:r>
              <a:rPr lang="en-US" baseline="0" dirty="0"/>
              <a:t> f</a:t>
            </a:r>
            <a:r>
              <a:rPr lang="en-US" dirty="0"/>
              <a:t>amiliarize yourself with the information your company requires in a report, such as who, what, when and where</a:t>
            </a:r>
            <a:r>
              <a:rPr lang="ro-RO" dirty="0"/>
              <a:t>.</a:t>
            </a:r>
            <a:endParaRPr lang="en-US" dirty="0"/>
          </a:p>
          <a:p>
            <a:pPr marL="0" marR="0" indent="0" algn="just" defTabSz="914400" rtl="0" eaLnBrk="0" fontAlgn="base" latinLnBrk="0" hangingPunct="0">
              <a:lnSpc>
                <a:spcPct val="100000"/>
              </a:lnSpc>
              <a:spcBef>
                <a:spcPct val="30000"/>
              </a:spcBef>
              <a:spcAft>
                <a:spcPct val="0"/>
              </a:spcAft>
              <a:buClrTx/>
              <a:buSzTx/>
              <a:buFontTx/>
              <a:buNone/>
              <a:tabLst/>
              <a:defRPr/>
            </a:pPr>
            <a:r>
              <a:rPr lang="en-US" dirty="0"/>
              <a:t>[</a:t>
            </a:r>
            <a:r>
              <a:rPr lang="ro-RO" i="1" dirty="0"/>
              <a:t>https://safety4sea.com/preventing-sexual-assault-in-maritime-sector</a:t>
            </a:r>
            <a:r>
              <a:rPr lang="en-US" dirty="0"/>
              <a:t>]</a:t>
            </a:r>
          </a:p>
          <a:p>
            <a:pPr algn="just"/>
            <a:endParaRPr lang="en-US" dirty="0"/>
          </a:p>
          <a:p>
            <a:pPr algn="just"/>
            <a:r>
              <a:rPr lang="en-US" b="1" dirty="0"/>
              <a:t>Recommendations</a:t>
            </a:r>
          </a:p>
          <a:p>
            <a:pPr algn="just">
              <a:buFont typeface="Arial" pitchFamily="34" charset="0"/>
              <a:buChar char="•"/>
            </a:pPr>
            <a:r>
              <a:rPr lang="en-US" dirty="0"/>
              <a:t> do not go ashore alone, partner with a shipmate;</a:t>
            </a:r>
          </a:p>
          <a:p>
            <a:pPr algn="just">
              <a:buFont typeface="Arial" pitchFamily="34" charset="0"/>
              <a:buChar char="•"/>
            </a:pPr>
            <a:r>
              <a:rPr lang="en-US" dirty="0"/>
              <a:t> be aware of your surroundings;</a:t>
            </a:r>
          </a:p>
          <a:p>
            <a:pPr algn="just">
              <a:buFont typeface="Arial" pitchFamily="34" charset="0"/>
              <a:buChar char="•"/>
            </a:pPr>
            <a:r>
              <a:rPr lang="en-US" dirty="0"/>
              <a:t> always watch for suspicious behavior;</a:t>
            </a:r>
          </a:p>
          <a:p>
            <a:pPr algn="just">
              <a:buFont typeface="Arial" pitchFamily="34" charset="0"/>
              <a:buChar char="•"/>
            </a:pPr>
            <a:r>
              <a:rPr lang="en-US" baseline="0" dirty="0"/>
              <a:t> w</a:t>
            </a:r>
            <a:r>
              <a:rPr lang="en-US" dirty="0"/>
              <a:t>alk quickly and confidently. Have a plan of where you are going and do not appear lost and confused;</a:t>
            </a:r>
          </a:p>
          <a:p>
            <a:pPr algn="just">
              <a:buFont typeface="Arial" pitchFamily="34" charset="0"/>
              <a:buChar char="•"/>
            </a:pPr>
            <a:r>
              <a:rPr lang="en-US" dirty="0"/>
              <a:t> keep valuables concealed; do not openly show large amounts of money;</a:t>
            </a:r>
          </a:p>
          <a:p>
            <a:pPr algn="just">
              <a:buFont typeface="Arial" pitchFamily="34" charset="0"/>
              <a:buChar char="•"/>
            </a:pPr>
            <a:r>
              <a:rPr lang="en-US" dirty="0"/>
              <a:t> stay in well-lit, populated areas;</a:t>
            </a:r>
          </a:p>
          <a:p>
            <a:pPr algn="just">
              <a:buFont typeface="Arial" pitchFamily="34" charset="0"/>
              <a:buChar char="•"/>
            </a:pPr>
            <a:r>
              <a:rPr lang="en-US" dirty="0"/>
              <a:t> take the phone numbers of the ship and ship's agent with you ashore;</a:t>
            </a:r>
          </a:p>
          <a:p>
            <a:pPr algn="just">
              <a:buFont typeface="Arial" pitchFamily="34" charset="0"/>
              <a:buChar char="•"/>
            </a:pPr>
            <a:r>
              <a:rPr lang="en-US" dirty="0"/>
              <a:t> if in a foreign country, take with you the phone number and address of the local embassy;</a:t>
            </a:r>
          </a:p>
          <a:p>
            <a:pPr algn="just">
              <a:buFont typeface="Arial" pitchFamily="34" charset="0"/>
              <a:buChar char="•"/>
            </a:pPr>
            <a:r>
              <a:rPr lang="en-US" dirty="0"/>
              <a:t> know how to call for help in an emergency;</a:t>
            </a:r>
          </a:p>
          <a:p>
            <a:pPr algn="just">
              <a:buFont typeface="Arial" pitchFamily="34" charset="0"/>
              <a:buChar char="•"/>
            </a:pPr>
            <a:r>
              <a:rPr lang="en-US" dirty="0"/>
              <a:t> follow your company's drug and alcohol policy.</a:t>
            </a:r>
          </a:p>
          <a:p>
            <a:pPr algn="just"/>
            <a:endParaRPr lang="en-US" dirty="0"/>
          </a:p>
          <a:p>
            <a:pPr algn="just"/>
            <a:r>
              <a:rPr lang="en-US" b="1" dirty="0"/>
              <a:t>How to eliminate sexual harassment onboard ?</a:t>
            </a:r>
          </a:p>
          <a:p>
            <a:pPr algn="just"/>
            <a:r>
              <a:rPr lang="ro-RO" dirty="0"/>
              <a:t>Sa</a:t>
            </a:r>
            <a:r>
              <a:rPr lang="en-US" dirty="0" err="1"/>
              <a:t>fety</a:t>
            </a:r>
            <a:r>
              <a:rPr lang="en-US" dirty="0"/>
              <a:t> at sea is directly linked to preventing accidents from occurring or maintaining a wellbeing onboard. But, what about the unwelcome sexual behavior onboard? Lately, we hear that more and more women fear to pursue a career onboard believing that they might have to deal with sexual harassment or even abuse while at sea. Indeed, this is still an issue in the maritime industry; the victim and the perpetrator can be males or females, of the same or opposite sex. Thus, what is the industry’s adjustment to this topic? How harassment is reported and handled in the maritime workplace?</a:t>
            </a:r>
          </a:p>
          <a:p>
            <a:pPr algn="just"/>
            <a:r>
              <a:rPr lang="en-US" dirty="0"/>
              <a:t>Certainly, sexual harassment irrespective of what, how and against whom, is against the law. Some types of sexual harassment may also be offences under criminal law including indecent exposure, stalking, sexual assault and obscene or threatening communications, such as phone calls, letters, emails, text messages and postings on social networking site. The importance of this issue gives the employers an extra responsibility to effectively prevent and respond to harassment claims.</a:t>
            </a:r>
          </a:p>
          <a:p>
            <a:pPr marL="0" marR="0" indent="0" algn="just" defTabSz="914400" rtl="0" eaLnBrk="0" fontAlgn="base" latinLnBrk="0" hangingPunct="0">
              <a:lnSpc>
                <a:spcPct val="100000"/>
              </a:lnSpc>
              <a:spcBef>
                <a:spcPct val="30000"/>
              </a:spcBef>
              <a:spcAft>
                <a:spcPct val="0"/>
              </a:spcAft>
              <a:buClrTx/>
              <a:buSzTx/>
              <a:buFontTx/>
              <a:buNone/>
              <a:tabLst/>
              <a:defRPr/>
            </a:pPr>
            <a:r>
              <a:rPr lang="en-US" dirty="0"/>
              <a:t>[</a:t>
            </a:r>
            <a:r>
              <a:rPr lang="en-US" i="1" dirty="0"/>
              <a:t>https://safety4sea.com/eliminate-sexual-harassment-onboard</a:t>
            </a:r>
            <a:r>
              <a:rPr lang="en-US" i="0" dirty="0"/>
              <a:t>]</a:t>
            </a:r>
            <a:endParaRPr lang="en-US" i="1" dirty="0"/>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51</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7</a:t>
            </a:fld>
            <a:endParaRPr lang="tr-TR"/>
          </a:p>
        </p:txBody>
      </p:sp>
    </p:spTree>
    <p:extLst>
      <p:ext uri="{BB962C8B-B14F-4D97-AF65-F5344CB8AC3E}">
        <p14:creationId xmlns:p14="http://schemas.microsoft.com/office/powerpoint/2010/main" val="39994473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40000" lnSpcReduction="20000"/>
          </a:bodyPr>
          <a:lstStyle/>
          <a:p>
            <a:pPr algn="just"/>
            <a:r>
              <a:rPr lang="en-US" b="1" dirty="0"/>
              <a:t>Sexual Harassment and Bullying:</a:t>
            </a:r>
            <a:r>
              <a:rPr lang="ro-RO" b="1" dirty="0"/>
              <a:t> </a:t>
            </a:r>
          </a:p>
          <a:p>
            <a:pPr algn="just"/>
            <a:r>
              <a:rPr lang="en-US" b="1" dirty="0"/>
              <a:t>Action to be taken</a:t>
            </a:r>
          </a:p>
          <a:p>
            <a:pPr algn="just"/>
            <a:r>
              <a:rPr lang="en-US" dirty="0"/>
              <a:t>• In case of sexual harassment, the seafarer can inform the Master or Chief</a:t>
            </a:r>
            <a:r>
              <a:rPr lang="ro-RO" dirty="0"/>
              <a:t> </a:t>
            </a:r>
            <a:r>
              <a:rPr lang="en-US" dirty="0"/>
              <a:t>Engineer or if necessary a helpline for support and advice.</a:t>
            </a:r>
          </a:p>
          <a:p>
            <a:pPr algn="just"/>
            <a:r>
              <a:rPr lang="en-US" dirty="0"/>
              <a:t>• Should this not be possible a second person to be identified to whom a</a:t>
            </a:r>
            <a:r>
              <a:rPr lang="ro-RO" dirty="0"/>
              <a:t> </a:t>
            </a:r>
            <a:r>
              <a:rPr lang="en-US" dirty="0"/>
              <a:t>concern can be raised. This person might be the company personnel officer.</a:t>
            </a:r>
          </a:p>
          <a:p>
            <a:pPr algn="just"/>
            <a:r>
              <a:rPr lang="en-US" dirty="0"/>
              <a:t>• The abusers may be the Master or chief and there has to be an independent person who can be approached.</a:t>
            </a:r>
          </a:p>
          <a:p>
            <a:pPr algn="just"/>
            <a:endParaRPr lang="ro-RO" dirty="0"/>
          </a:p>
          <a:p>
            <a:pPr algn="just"/>
            <a:r>
              <a:rPr lang="en-US" dirty="0"/>
              <a:t>As explained, people often do not report an incident of sexual harassment, because they do not know how to report it or are unsure</a:t>
            </a:r>
            <a:r>
              <a:rPr lang="en-US" baseline="0" dirty="0"/>
              <a:t> </a:t>
            </a:r>
            <a:r>
              <a:rPr lang="en-US" dirty="0"/>
              <a:t>of what will happen next. </a:t>
            </a:r>
          </a:p>
          <a:p>
            <a:pPr algn="just"/>
            <a:r>
              <a:rPr lang="en-US" dirty="0"/>
              <a:t>So, seafarers are advised:</a:t>
            </a:r>
          </a:p>
          <a:p>
            <a:pPr algn="just">
              <a:buFont typeface="Arial" pitchFamily="34" charset="0"/>
              <a:buChar char="•"/>
            </a:pPr>
            <a:r>
              <a:rPr lang="en-US" dirty="0"/>
              <a:t> make sure you know your company's reporting procedures. Companies will often have multiple ways for you to report an incident, to ensure protection;</a:t>
            </a:r>
          </a:p>
          <a:p>
            <a:pPr algn="just">
              <a:buFont typeface="Arial" pitchFamily="34" charset="0"/>
              <a:buChar char="•"/>
            </a:pPr>
            <a:r>
              <a:rPr lang="en-US" baseline="0" dirty="0"/>
              <a:t> u</a:t>
            </a:r>
            <a:r>
              <a:rPr lang="en-US" dirty="0"/>
              <a:t>nderstand that your company will make every effort to maintain confidentiality;</a:t>
            </a:r>
          </a:p>
          <a:p>
            <a:pPr algn="just">
              <a:buFont typeface="Arial" pitchFamily="34" charset="0"/>
              <a:buChar char="•"/>
            </a:pPr>
            <a:r>
              <a:rPr lang="en-US" baseline="0" dirty="0"/>
              <a:t> k</a:t>
            </a:r>
            <a:r>
              <a:rPr lang="en-US" dirty="0"/>
              <a:t>now that there is zero tolerance for retaliation </a:t>
            </a:r>
            <a:r>
              <a:rPr lang="en-US" dirty="0" err="1"/>
              <a:t>aga</a:t>
            </a:r>
            <a:r>
              <a:rPr lang="ro-RO" dirty="0"/>
              <a:t>i</a:t>
            </a:r>
            <a:r>
              <a:rPr lang="en-US" dirty="0" err="1"/>
              <a:t>nst</a:t>
            </a:r>
            <a:r>
              <a:rPr lang="en-US" dirty="0"/>
              <a:t> anyone reporting an incident;</a:t>
            </a:r>
          </a:p>
          <a:p>
            <a:pPr algn="just">
              <a:buFont typeface="Arial" pitchFamily="34" charset="0"/>
              <a:buChar char="•"/>
            </a:pPr>
            <a:r>
              <a:rPr lang="en-US" dirty="0"/>
              <a:t> report any prohibited behaviors to the appropriate person, as soon as it happens;</a:t>
            </a:r>
          </a:p>
          <a:p>
            <a:pPr algn="just">
              <a:buFont typeface="Arial" pitchFamily="34" charset="0"/>
              <a:buChar char="•"/>
            </a:pPr>
            <a:r>
              <a:rPr lang="en-US" baseline="0" dirty="0"/>
              <a:t> f</a:t>
            </a:r>
            <a:r>
              <a:rPr lang="en-US" dirty="0"/>
              <a:t>amiliarize yourself with the information your company requires in a report, such as who, what, when and where</a:t>
            </a:r>
            <a:r>
              <a:rPr lang="ro-RO" dirty="0"/>
              <a:t>.</a:t>
            </a:r>
            <a:endParaRPr lang="en-US" dirty="0"/>
          </a:p>
          <a:p>
            <a:pPr marL="0" marR="0" indent="0" algn="just" defTabSz="914400" rtl="0" eaLnBrk="0" fontAlgn="base" latinLnBrk="0" hangingPunct="0">
              <a:lnSpc>
                <a:spcPct val="100000"/>
              </a:lnSpc>
              <a:spcBef>
                <a:spcPct val="30000"/>
              </a:spcBef>
              <a:spcAft>
                <a:spcPct val="0"/>
              </a:spcAft>
              <a:buClrTx/>
              <a:buSzTx/>
              <a:buFontTx/>
              <a:buNone/>
              <a:tabLst/>
              <a:defRPr/>
            </a:pPr>
            <a:r>
              <a:rPr lang="en-US" dirty="0"/>
              <a:t>[</a:t>
            </a:r>
            <a:r>
              <a:rPr lang="ro-RO" i="1" dirty="0"/>
              <a:t>https://safety4sea.com/preventing-sexual-assault-in-maritime-sector</a:t>
            </a:r>
            <a:r>
              <a:rPr lang="en-US" dirty="0"/>
              <a:t>]</a:t>
            </a:r>
          </a:p>
          <a:p>
            <a:pPr algn="just"/>
            <a:endParaRPr lang="en-US" dirty="0"/>
          </a:p>
          <a:p>
            <a:pPr algn="just"/>
            <a:r>
              <a:rPr lang="en-US" b="1" dirty="0"/>
              <a:t>Recommendations</a:t>
            </a:r>
          </a:p>
          <a:p>
            <a:pPr algn="just">
              <a:buFont typeface="Arial" pitchFamily="34" charset="0"/>
              <a:buChar char="•"/>
            </a:pPr>
            <a:r>
              <a:rPr lang="en-US" dirty="0"/>
              <a:t> do not go ashore alone, partner with a shipmate;</a:t>
            </a:r>
          </a:p>
          <a:p>
            <a:pPr algn="just">
              <a:buFont typeface="Arial" pitchFamily="34" charset="0"/>
              <a:buChar char="•"/>
            </a:pPr>
            <a:r>
              <a:rPr lang="en-US" dirty="0"/>
              <a:t> be aware of your surroundings;</a:t>
            </a:r>
          </a:p>
          <a:p>
            <a:pPr algn="just">
              <a:buFont typeface="Arial" pitchFamily="34" charset="0"/>
              <a:buChar char="•"/>
            </a:pPr>
            <a:r>
              <a:rPr lang="en-US" dirty="0"/>
              <a:t> always watch for suspicious behavior;</a:t>
            </a:r>
          </a:p>
          <a:p>
            <a:pPr algn="just">
              <a:buFont typeface="Arial" pitchFamily="34" charset="0"/>
              <a:buChar char="•"/>
            </a:pPr>
            <a:r>
              <a:rPr lang="en-US" baseline="0" dirty="0"/>
              <a:t> w</a:t>
            </a:r>
            <a:r>
              <a:rPr lang="en-US" dirty="0"/>
              <a:t>alk quickly and confidently. Have a plan of where you are going and do not appear lost and confused;</a:t>
            </a:r>
          </a:p>
          <a:p>
            <a:pPr algn="just">
              <a:buFont typeface="Arial" pitchFamily="34" charset="0"/>
              <a:buChar char="•"/>
            </a:pPr>
            <a:r>
              <a:rPr lang="en-US" dirty="0"/>
              <a:t> keep valuables concealed; do not openly show large amounts of money;</a:t>
            </a:r>
          </a:p>
          <a:p>
            <a:pPr algn="just">
              <a:buFont typeface="Arial" pitchFamily="34" charset="0"/>
              <a:buChar char="•"/>
            </a:pPr>
            <a:r>
              <a:rPr lang="en-US" dirty="0"/>
              <a:t> stay in well-lit, populated areas;</a:t>
            </a:r>
          </a:p>
          <a:p>
            <a:pPr algn="just">
              <a:buFont typeface="Arial" pitchFamily="34" charset="0"/>
              <a:buChar char="•"/>
            </a:pPr>
            <a:r>
              <a:rPr lang="en-US" dirty="0"/>
              <a:t> take the phone numbers of the ship and ship's agent with you ashore;</a:t>
            </a:r>
          </a:p>
          <a:p>
            <a:pPr algn="just">
              <a:buFont typeface="Arial" pitchFamily="34" charset="0"/>
              <a:buChar char="•"/>
            </a:pPr>
            <a:r>
              <a:rPr lang="en-US" dirty="0"/>
              <a:t> if in a foreign country, take with you the phone number and address of the local embassy;</a:t>
            </a:r>
          </a:p>
          <a:p>
            <a:pPr algn="just">
              <a:buFont typeface="Arial" pitchFamily="34" charset="0"/>
              <a:buChar char="•"/>
            </a:pPr>
            <a:r>
              <a:rPr lang="en-US" dirty="0"/>
              <a:t> know how to call for help in an emergency;</a:t>
            </a:r>
          </a:p>
          <a:p>
            <a:pPr algn="just">
              <a:buFont typeface="Arial" pitchFamily="34" charset="0"/>
              <a:buChar char="•"/>
            </a:pPr>
            <a:r>
              <a:rPr lang="en-US" dirty="0"/>
              <a:t> follow your company's drug and alcohol policy.</a:t>
            </a:r>
          </a:p>
          <a:p>
            <a:pPr algn="just"/>
            <a:endParaRPr lang="en-US" dirty="0"/>
          </a:p>
          <a:p>
            <a:pPr algn="just"/>
            <a:r>
              <a:rPr lang="en-US" b="1" dirty="0"/>
              <a:t>How to eliminate sexual harassment onboard ?</a:t>
            </a:r>
          </a:p>
          <a:p>
            <a:pPr algn="just"/>
            <a:r>
              <a:rPr lang="ro-RO" dirty="0"/>
              <a:t>Sa</a:t>
            </a:r>
            <a:r>
              <a:rPr lang="en-US" dirty="0" err="1"/>
              <a:t>fety</a:t>
            </a:r>
            <a:r>
              <a:rPr lang="en-US" dirty="0"/>
              <a:t> at sea is directly linked to preventing accidents from occurring or maintaining a wellbeing onboard. But, what about the unwelcome sexual behavior onboard? Lately, we hear that more and more women fear to pursue a career onboard believing that they might have to deal with sexual harassment or even abuse while at sea. Indeed, this is still an issue in the maritime industry; the victim and the perpetrator can be males or females, of the same or opposite sex. Thus, what is the industry’s adjustment to this topic? How harassment is reported and handled in the maritime workplace?</a:t>
            </a:r>
          </a:p>
          <a:p>
            <a:pPr algn="just"/>
            <a:r>
              <a:rPr lang="en-US" dirty="0"/>
              <a:t>Certainly, sexual harassment irrespective of what, how and against whom, is against the law. Some types of sexual harassment may also be offences under criminal law including indecent exposure, stalking, sexual assault and obscene or threatening communications, such as phone calls, letters, emails, text messages and postings on social networking site. The importance of this issue gives the employers an extra responsibility to effectively prevent and respond to harassment claims.</a:t>
            </a:r>
          </a:p>
          <a:p>
            <a:pPr marL="0" marR="0" indent="0" algn="just" defTabSz="914400" rtl="0" eaLnBrk="0" fontAlgn="base" latinLnBrk="0" hangingPunct="0">
              <a:lnSpc>
                <a:spcPct val="100000"/>
              </a:lnSpc>
              <a:spcBef>
                <a:spcPct val="30000"/>
              </a:spcBef>
              <a:spcAft>
                <a:spcPct val="0"/>
              </a:spcAft>
              <a:buClrTx/>
              <a:buSzTx/>
              <a:buFontTx/>
              <a:buNone/>
              <a:tabLst/>
              <a:defRPr/>
            </a:pPr>
            <a:r>
              <a:rPr lang="en-US" dirty="0"/>
              <a:t>[</a:t>
            </a:r>
            <a:r>
              <a:rPr lang="en-US" i="1" dirty="0"/>
              <a:t>https://safety4sea.com/eliminate-sexual-harassment-onboard</a:t>
            </a:r>
            <a:r>
              <a:rPr lang="en-US" i="0" dirty="0"/>
              <a:t>]</a:t>
            </a:r>
            <a:endParaRPr lang="en-US" i="1" dirty="0"/>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52</a:t>
            </a:fld>
            <a:endParaRPr lang="tr-TR"/>
          </a:p>
        </p:txBody>
      </p:sp>
    </p:spTree>
    <p:extLst>
      <p:ext uri="{BB962C8B-B14F-4D97-AF65-F5344CB8AC3E}">
        <p14:creationId xmlns:p14="http://schemas.microsoft.com/office/powerpoint/2010/main" val="48894568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47500" lnSpcReduction="20000"/>
          </a:bodyPr>
          <a:lstStyle/>
          <a:p>
            <a:pPr algn="just"/>
            <a:r>
              <a:rPr lang="en-US" b="1" dirty="0">
                <a:solidFill>
                  <a:srgbClr val="FF0000"/>
                </a:solidFill>
              </a:rPr>
              <a:t>How to respond</a:t>
            </a:r>
            <a:endParaRPr lang="en-US" dirty="0">
              <a:solidFill>
                <a:srgbClr val="FF0000"/>
              </a:solidFill>
            </a:endParaRPr>
          </a:p>
          <a:p>
            <a:pPr algn="just"/>
            <a:r>
              <a:rPr lang="en-US" dirty="0">
                <a:solidFill>
                  <a:srgbClr val="FF0000"/>
                </a:solidFill>
              </a:rPr>
              <a:t>The following steps may be followed to effectively prevent and respond to harassment claims:</a:t>
            </a:r>
          </a:p>
          <a:p>
            <a:pPr algn="just">
              <a:buFont typeface="Arial" pitchFamily="34" charset="0"/>
              <a:buChar char="•"/>
            </a:pPr>
            <a:r>
              <a:rPr lang="en-US" dirty="0">
                <a:solidFill>
                  <a:srgbClr val="FF0000"/>
                </a:solidFill>
              </a:rPr>
              <a:t> in case of complain, respond immediately;</a:t>
            </a:r>
          </a:p>
          <a:p>
            <a:pPr algn="just">
              <a:buFont typeface="Arial" pitchFamily="34" charset="0"/>
              <a:buChar char="•"/>
            </a:pPr>
            <a:r>
              <a:rPr lang="en-US" dirty="0">
                <a:solidFill>
                  <a:srgbClr val="FF0000"/>
                </a:solidFill>
              </a:rPr>
              <a:t> involve outside legal counsel experienced in handling such claims;</a:t>
            </a:r>
          </a:p>
          <a:p>
            <a:pPr algn="just">
              <a:buFont typeface="Arial" pitchFamily="34" charset="0"/>
              <a:buChar char="•"/>
            </a:pPr>
            <a:r>
              <a:rPr lang="en-US" dirty="0">
                <a:solidFill>
                  <a:srgbClr val="FF0000"/>
                </a:solidFill>
              </a:rPr>
              <a:t> listen attentively to allegations of harassment and treat the victim with respect;</a:t>
            </a:r>
          </a:p>
          <a:p>
            <a:pPr algn="just">
              <a:buFont typeface="Arial" pitchFamily="34" charset="0"/>
              <a:buChar char="•"/>
            </a:pPr>
            <a:r>
              <a:rPr lang="en-US" dirty="0">
                <a:solidFill>
                  <a:srgbClr val="FF0000"/>
                </a:solidFill>
              </a:rPr>
              <a:t> investigate the complaint;</a:t>
            </a:r>
          </a:p>
          <a:p>
            <a:pPr algn="just">
              <a:buFont typeface="Arial" pitchFamily="34" charset="0"/>
              <a:buChar char="•"/>
            </a:pPr>
            <a:r>
              <a:rPr lang="en-US" dirty="0">
                <a:solidFill>
                  <a:srgbClr val="FF0000"/>
                </a:solidFill>
              </a:rPr>
              <a:t> let the circumstances guide your judgment;</a:t>
            </a:r>
          </a:p>
          <a:p>
            <a:pPr algn="just">
              <a:buFont typeface="Arial" pitchFamily="34" charset="0"/>
              <a:buChar char="•"/>
            </a:pPr>
            <a:r>
              <a:rPr lang="en-US" dirty="0">
                <a:solidFill>
                  <a:srgbClr val="FF0000"/>
                </a:solidFill>
              </a:rPr>
              <a:t> promote consistent treatment;</a:t>
            </a:r>
          </a:p>
          <a:p>
            <a:pPr algn="just">
              <a:buFont typeface="Arial" pitchFamily="34" charset="0"/>
              <a:buChar char="•"/>
            </a:pPr>
            <a:r>
              <a:rPr lang="en-US" dirty="0">
                <a:solidFill>
                  <a:srgbClr val="FF0000"/>
                </a:solidFill>
              </a:rPr>
              <a:t> keep complete and accurate documentation;</a:t>
            </a:r>
          </a:p>
          <a:p>
            <a:pPr algn="just">
              <a:buFont typeface="Arial" pitchFamily="34" charset="0"/>
              <a:buChar char="•"/>
            </a:pPr>
            <a:r>
              <a:rPr lang="en-US" dirty="0">
                <a:solidFill>
                  <a:srgbClr val="FF0000"/>
                </a:solidFill>
              </a:rPr>
              <a:t> keep the senior management fully informed;</a:t>
            </a:r>
          </a:p>
          <a:p>
            <a:pPr algn="just">
              <a:buFont typeface="Arial" pitchFamily="34" charset="0"/>
              <a:buChar char="•"/>
            </a:pPr>
            <a:r>
              <a:rPr lang="en-US" dirty="0">
                <a:solidFill>
                  <a:srgbClr val="FF0000"/>
                </a:solidFill>
              </a:rPr>
              <a:t> adopt a “</a:t>
            </a:r>
            <a:r>
              <a:rPr lang="en-US" i="1" dirty="0">
                <a:solidFill>
                  <a:srgbClr val="FF0000"/>
                </a:solidFill>
              </a:rPr>
              <a:t>no dating at work</a:t>
            </a:r>
            <a:r>
              <a:rPr lang="en-US" dirty="0">
                <a:solidFill>
                  <a:srgbClr val="FF0000"/>
                </a:solidFill>
              </a:rPr>
              <a:t>” policy;</a:t>
            </a:r>
          </a:p>
          <a:p>
            <a:pPr algn="just">
              <a:buFont typeface="Arial" pitchFamily="34" charset="0"/>
              <a:buChar char="•"/>
            </a:pPr>
            <a:r>
              <a:rPr lang="en-US" dirty="0">
                <a:solidFill>
                  <a:srgbClr val="FF0000"/>
                </a:solidFill>
              </a:rPr>
              <a:t> reevaluate your insurance, sexual harassment policy, general harassment policy and complaint procedures to fit your company’s needs.</a:t>
            </a:r>
          </a:p>
          <a:p>
            <a:pPr algn="just"/>
            <a:endParaRPr lang="en-US" dirty="0">
              <a:solidFill>
                <a:srgbClr val="FF0000"/>
              </a:solidFill>
            </a:endParaRPr>
          </a:p>
          <a:p>
            <a:pPr algn="just"/>
            <a:r>
              <a:rPr lang="en-US" dirty="0">
                <a:solidFill>
                  <a:srgbClr val="FF0000"/>
                </a:solidFill>
              </a:rPr>
              <a:t>It is sad that sexism or sexual harassment are still widely unreported in the workplace. Specifically, polling by </a:t>
            </a:r>
            <a:r>
              <a:rPr lang="en-US" dirty="0" err="1">
                <a:solidFill>
                  <a:srgbClr val="FF0000"/>
                </a:solidFill>
              </a:rPr>
              <a:t>Opinium</a:t>
            </a:r>
            <a:r>
              <a:rPr lang="en-US" dirty="0">
                <a:solidFill>
                  <a:srgbClr val="FF0000"/>
                </a:solidFill>
              </a:rPr>
              <a:t> Research has revealed that 58% of women who have experienced sexual harassment did not report it to their company. Employees often do not report such incidents because they do not know how to report it or are unsure of what will happen next. When it comes to seafarers the situation is even more complicated considering the different work environment.  If any seafarer complains of having been the victim of harassment and/or bullying, complaints must be taken seriously and investigated.</a:t>
            </a:r>
          </a:p>
          <a:p>
            <a:pPr algn="just"/>
            <a:r>
              <a:rPr lang="en-US" dirty="0">
                <a:solidFill>
                  <a:srgbClr val="FF0000"/>
                </a:solidFill>
              </a:rPr>
              <a:t>All in all, sexual harassment can never be accepted in a society, and shipping is no exception. It can be costly to both seafarers and employers, not only directly but also through the decreased workplace performance or productivity and the reputational harm. It is important that employers take the appropriate measures to minimize such incidents at sea and maximize workplace safety.</a:t>
            </a:r>
          </a:p>
          <a:p>
            <a:pPr algn="just"/>
            <a:endParaRPr lang="en-US" dirty="0">
              <a:solidFill>
                <a:srgbClr val="FF0000"/>
              </a:solidFill>
            </a:endParaRPr>
          </a:p>
          <a:p>
            <a:pPr algn="just"/>
            <a:r>
              <a:rPr lang="en-US" b="1" dirty="0">
                <a:solidFill>
                  <a:srgbClr val="FF0000"/>
                </a:solidFill>
              </a:rPr>
              <a:t>Actions taken</a:t>
            </a:r>
          </a:p>
          <a:p>
            <a:pPr algn="just"/>
            <a:r>
              <a:rPr lang="en-US" dirty="0">
                <a:solidFill>
                  <a:srgbClr val="FF0000"/>
                </a:solidFill>
              </a:rPr>
              <a:t>In case of a sexual harassment incident onboard, the seafarer can inform the Master or Chief Engineer or/and a helpline for support and advice.  Given that the abusers may be the Master of Chief Engineer, there has to be an independent person who can be approached, for example the company personnel officer. Also, it is important to ensure that companies have a clearly written policy statement on the elimination of harassment including contact information to enable seafarers to report any related incidents.</a:t>
            </a:r>
          </a:p>
          <a:p>
            <a:pPr algn="just"/>
            <a:r>
              <a:rPr lang="en-US" dirty="0">
                <a:solidFill>
                  <a:srgbClr val="FF0000"/>
                </a:solidFill>
              </a:rPr>
              <a:t>A 2016 report by ISWAN on crew welfare stressed that bullying, harassment and abuse continue to be key reasons for seafarers seeking help.</a:t>
            </a:r>
          </a:p>
          <a:p>
            <a:pPr algn="just"/>
            <a:r>
              <a:rPr lang="en-US" dirty="0">
                <a:solidFill>
                  <a:srgbClr val="FF0000"/>
                </a:solidFill>
              </a:rPr>
              <a:t>On the occasion of the International Woman's Day, the Heads of EU agencies and Joint undertakings announced they commit to zero tolerance towards sexual violence and harassment.</a:t>
            </a:r>
          </a:p>
          <a:p>
            <a:pPr algn="just"/>
            <a:r>
              <a:rPr lang="en-US" dirty="0">
                <a:solidFill>
                  <a:srgbClr val="FF0000"/>
                </a:solidFill>
              </a:rPr>
              <a:t>A recently published guide advises US merchant mariners and shore-based personnel on how to participate in a work environment free of sexual assault, harassment and other prohibited behaviors.</a:t>
            </a:r>
          </a:p>
          <a:p>
            <a:pPr algn="just"/>
            <a:r>
              <a:rPr lang="en-US" dirty="0">
                <a:solidFill>
                  <a:srgbClr val="FF0000"/>
                </a:solidFill>
              </a:rPr>
              <a:t>ICS, ITF</a:t>
            </a:r>
            <a:r>
              <a:rPr lang="en-US" baseline="0" dirty="0">
                <a:solidFill>
                  <a:srgbClr val="FF0000"/>
                </a:solidFill>
              </a:rPr>
              <a:t> </a:t>
            </a:r>
            <a:r>
              <a:rPr lang="en-US" dirty="0">
                <a:solidFill>
                  <a:srgbClr val="FF0000"/>
                </a:solidFill>
              </a:rPr>
              <a:t>updated the guidelines for all seafarers on how to eliminate workplace harassment and bullying which may aid women seafarers as well.</a:t>
            </a:r>
          </a:p>
          <a:p>
            <a:pPr algn="just"/>
            <a:r>
              <a:rPr lang="en-US" dirty="0">
                <a:solidFill>
                  <a:srgbClr val="FF0000"/>
                </a:solidFill>
              </a:rPr>
              <a:t>In late January, the India-based Anglo-Eastern Maritime Training Centre, ISWAN, and WISTA International released a new booklet on building and maintaining gender diversity onboard merchant ships.</a:t>
            </a: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53</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47500" lnSpcReduction="20000"/>
          </a:bodyPr>
          <a:lstStyle/>
          <a:p>
            <a:pPr algn="just"/>
            <a:r>
              <a:rPr lang="en-US" b="1" dirty="0"/>
              <a:t>Who protects female seafarers</a:t>
            </a:r>
            <a:r>
              <a:rPr lang="en-US" b="1" baseline="0" dirty="0"/>
              <a:t> </a:t>
            </a:r>
            <a:r>
              <a:rPr lang="en-US" b="1" dirty="0"/>
              <a:t>?</a:t>
            </a:r>
          </a:p>
          <a:p>
            <a:pPr algn="just"/>
            <a:endParaRPr lang="en-US" b="1" dirty="0"/>
          </a:p>
          <a:p>
            <a:pPr algn="just"/>
            <a:r>
              <a:rPr lang="en-US" dirty="0">
                <a:solidFill>
                  <a:srgbClr val="FF0000"/>
                </a:solidFill>
              </a:rPr>
              <a:t>The number of female seafarers in the world fleet is steadily increasing.</a:t>
            </a:r>
            <a:r>
              <a:rPr lang="en-US" baseline="0" dirty="0">
                <a:solidFill>
                  <a:srgbClr val="FF0000"/>
                </a:solidFill>
              </a:rPr>
              <a:t> </a:t>
            </a:r>
            <a:r>
              <a:rPr lang="en-US" dirty="0">
                <a:solidFill>
                  <a:srgbClr val="FF0000"/>
                </a:solidFill>
              </a:rPr>
              <a:t>In 2000, the International Maritime Organization (IMO) launched the 10-year "</a:t>
            </a:r>
            <a:r>
              <a:rPr lang="en-US" i="1" dirty="0">
                <a:solidFill>
                  <a:srgbClr val="FF0000"/>
                </a:solidFill>
              </a:rPr>
              <a:t>Women on Board</a:t>
            </a:r>
            <a:r>
              <a:rPr lang="en-US" dirty="0">
                <a:solidFill>
                  <a:srgbClr val="FF0000"/>
                </a:solidFill>
              </a:rPr>
              <a:t>" program, which has yielded but below expectations. At that time, the share of women in total was only 1-2% and most women were in economically developed countries.</a:t>
            </a:r>
          </a:p>
          <a:p>
            <a:pPr algn="just"/>
            <a:r>
              <a:rPr lang="en-US" dirty="0">
                <a:solidFill>
                  <a:srgbClr val="FF0000"/>
                </a:solidFill>
              </a:rPr>
              <a:t>In the European Union, the percentage was 4-5%, in Southeast Asia 0.5%. Philippines, the world's largest marine labor force provider, had only 223 women out of a total of 230000 sailors.</a:t>
            </a:r>
          </a:p>
          <a:p>
            <a:pPr algn="just"/>
            <a:r>
              <a:rPr lang="en-US" dirty="0">
                <a:solidFill>
                  <a:srgbClr val="FF0000"/>
                </a:solidFill>
              </a:rPr>
              <a:t>A study published in 2003 by the International Labor Organization shows that in 1997-2001 most women sailed in the following fleets: Denmark - 15.1% of the total, Norway - 10%, the UK - 8.3%, Finland - 5.6%, Belgium - 4.4%, Germany - 4.2% and Italy - 1.2%.</a:t>
            </a:r>
            <a:r>
              <a:rPr lang="en-US" baseline="0" dirty="0">
                <a:solidFill>
                  <a:srgbClr val="FF0000"/>
                </a:solidFill>
              </a:rPr>
              <a:t> </a:t>
            </a:r>
            <a:r>
              <a:rPr lang="en-US" dirty="0">
                <a:solidFill>
                  <a:srgbClr val="FF0000"/>
                </a:solidFill>
              </a:rPr>
              <a:t>At that time, most women were engaged on cruise ships in auxiliary activities (restaurants, hotels, shops, services, casinos). Their share in the total crew was 18%.</a:t>
            </a:r>
          </a:p>
          <a:p>
            <a:pPr algn="just"/>
            <a:r>
              <a:rPr lang="en-US" b="1" dirty="0">
                <a:solidFill>
                  <a:srgbClr val="FF0000"/>
                </a:solidFill>
              </a:rPr>
              <a:t>How have things evolved over a decade and a half?</a:t>
            </a:r>
          </a:p>
          <a:p>
            <a:pPr algn="just"/>
            <a:r>
              <a:rPr lang="en-US" dirty="0">
                <a:solidFill>
                  <a:srgbClr val="FF0000"/>
                </a:solidFill>
              </a:rPr>
              <a:t>According to the International Federation of Transporters, the share of women in the maritime labor market is currently estimated at 2%.</a:t>
            </a:r>
          </a:p>
          <a:p>
            <a:pPr algn="just"/>
            <a:r>
              <a:rPr lang="en-US" dirty="0">
                <a:solidFill>
                  <a:srgbClr val="FF0000"/>
                </a:solidFill>
              </a:rPr>
              <a:t>"</a:t>
            </a:r>
            <a:r>
              <a:rPr lang="en-US" i="1" dirty="0">
                <a:solidFill>
                  <a:srgbClr val="FF0000"/>
                </a:solidFill>
              </a:rPr>
              <a:t>Seafarers work mainly on cruise ships and ferry boats, often under pavilions of convenience. These are among the least paid and least protected jobs at sea. Female officers are fewer than male colleagues. Their low number shows that women can be subject to discrimination and harassment</a:t>
            </a:r>
            <a:r>
              <a:rPr lang="en-US" i="0" dirty="0">
                <a:solidFill>
                  <a:srgbClr val="FF0000"/>
                </a:solidFill>
              </a:rPr>
              <a:t>.</a:t>
            </a:r>
            <a:r>
              <a:rPr lang="en-US" dirty="0">
                <a:solidFill>
                  <a:srgbClr val="FF0000"/>
                </a:solidFill>
              </a:rPr>
              <a:t>“ - ITF appreciates.</a:t>
            </a:r>
          </a:p>
          <a:p>
            <a:pPr algn="just"/>
            <a:r>
              <a:rPr lang="en-US" dirty="0">
                <a:solidFill>
                  <a:srgbClr val="FF0000"/>
                </a:solidFill>
              </a:rPr>
              <a:t>A recent report shows that Brazil, Russia, India and China (BRIC Group countries) have the largest number of women officers in the maritime industry, respectively 26% of the total. They are followed by the G8 countries, with 18%.</a:t>
            </a:r>
          </a:p>
          <a:p>
            <a:pPr algn="just"/>
            <a:r>
              <a:rPr lang="en-US" b="1" dirty="0">
                <a:solidFill>
                  <a:srgbClr val="FF0000"/>
                </a:solidFill>
              </a:rPr>
              <a:t>Despite the increase in the number of women at sea, shipping continues to show misogyny. Women are discriminated against in terms of employment, pay and promotion, too few vessels have distinct sanitary groups for women</a:t>
            </a:r>
            <a:r>
              <a:rPr lang="en-US" b="1" baseline="0" dirty="0">
                <a:solidFill>
                  <a:srgbClr val="FF0000"/>
                </a:solidFill>
              </a:rPr>
              <a:t> </a:t>
            </a:r>
            <a:r>
              <a:rPr lang="en-US" b="1" dirty="0">
                <a:solidFill>
                  <a:srgbClr val="FF0000"/>
                </a:solidFill>
              </a:rPr>
              <a:t>and abuses and harassment by colleagues and bosses are frequent.</a:t>
            </a:r>
          </a:p>
          <a:p>
            <a:pPr algn="just"/>
            <a:r>
              <a:rPr lang="en-US" dirty="0">
                <a:solidFill>
                  <a:srgbClr val="FF0000"/>
                </a:solidFill>
              </a:rPr>
              <a:t>The reaction of sailors has not been delayed. Worldwide, there is a tendency to organize them into structures to defend their rights. ITF-affiliated unions have 23000 members among sailors. WOMESA - South African and Western African Maritime Sector Women's Organization counts 50 founding members from 24 countries.</a:t>
            </a:r>
          </a:p>
          <a:p>
            <a:pPr algn="just"/>
            <a:r>
              <a:rPr lang="en-US" dirty="0">
                <a:solidFill>
                  <a:srgbClr val="FF0000"/>
                </a:solidFill>
              </a:rPr>
              <a:t>In Romania, maritime universities have given thousands of graduates over the past 25 years, but most of them have chosen to remain</a:t>
            </a:r>
            <a:r>
              <a:rPr lang="en-US" baseline="0" dirty="0">
                <a:solidFill>
                  <a:srgbClr val="FF0000"/>
                </a:solidFill>
              </a:rPr>
              <a:t> on shore</a:t>
            </a:r>
            <a:r>
              <a:rPr lang="en-US" dirty="0">
                <a:solidFill>
                  <a:srgbClr val="FF0000"/>
                </a:solidFill>
              </a:rPr>
              <a:t>. The crisis of the practice places for cadets is the main obstacle to a career at sea, especially for women.</a:t>
            </a:r>
            <a:r>
              <a:rPr lang="en-US" baseline="0" dirty="0">
                <a:solidFill>
                  <a:srgbClr val="FF0000"/>
                </a:solidFill>
              </a:rPr>
              <a:t> </a:t>
            </a:r>
            <a:r>
              <a:rPr lang="en-US" dirty="0">
                <a:solidFill>
                  <a:srgbClr val="FF0000"/>
                </a:solidFill>
              </a:rPr>
              <a:t>However, thousands of female Romanians work on cruise ships as auxiliary personnel.</a:t>
            </a:r>
          </a:p>
          <a:p>
            <a:pPr algn="just"/>
            <a:r>
              <a:rPr lang="en-US" dirty="0">
                <a:solidFill>
                  <a:srgbClr val="FF0000"/>
                </a:solidFill>
              </a:rPr>
              <a:t>Surprisingly, although they need more social protection than men, Romanian female seafarers prefer to remain outside professional organizations. Only 22 women are part of the Free Trade Union of Navigators, two of whom are officers, and the other auxiliary staff.</a:t>
            </a:r>
          </a:p>
          <a:p>
            <a:pPr algn="just"/>
            <a:r>
              <a:rPr lang="en-US" dirty="0">
                <a:solidFill>
                  <a:srgbClr val="FF0000"/>
                </a:solidFill>
              </a:rPr>
              <a:t>"During this year, more than 20 women have reported us a number of incidents: abuse by employers, violations of contractual provisions, sexual harassment. For example, four women who were employed</a:t>
            </a:r>
            <a:r>
              <a:rPr lang="en-US" baseline="0" dirty="0">
                <a:solidFill>
                  <a:srgbClr val="FF0000"/>
                </a:solidFill>
              </a:rPr>
              <a:t> as maids</a:t>
            </a:r>
            <a:r>
              <a:rPr lang="en-US" dirty="0">
                <a:solidFill>
                  <a:srgbClr val="FF0000"/>
                </a:solidFill>
              </a:rPr>
              <a:t> on a cruise ship complained to the master that they were also commissioned to perform work other than those for which they were contractually licensed. He</a:t>
            </a:r>
            <a:r>
              <a:rPr lang="en-US" baseline="0" dirty="0">
                <a:solidFill>
                  <a:srgbClr val="FF0000"/>
                </a:solidFill>
              </a:rPr>
              <a:t> sent </a:t>
            </a:r>
            <a:r>
              <a:rPr lang="en-US" dirty="0">
                <a:solidFill>
                  <a:srgbClr val="FF0000"/>
                </a:solidFill>
              </a:rPr>
              <a:t>them home without paying their salaries and repatriation expenses.</a:t>
            </a:r>
          </a:p>
          <a:p>
            <a:pPr algn="just"/>
            <a:r>
              <a:rPr lang="en-US" dirty="0">
                <a:solidFill>
                  <a:srgbClr val="FF0000"/>
                </a:solidFill>
              </a:rPr>
              <a:t>A young woman who was also working on a cruise ship came under control at the on-board hospital, where she learned she was pregnant. Despite the assurance that she will receive her prenatal rights, no money was paid.</a:t>
            </a:r>
          </a:p>
          <a:p>
            <a:pPr algn="just"/>
            <a:r>
              <a:rPr lang="en-US" dirty="0">
                <a:solidFill>
                  <a:srgbClr val="FF0000"/>
                </a:solidFill>
              </a:rPr>
              <a:t>In two other cases, women reported to masters that they were victims of abuses and sexual harassment from colleagues. Instead of making</a:t>
            </a:r>
            <a:r>
              <a:rPr lang="en-US" baseline="0" dirty="0">
                <a:solidFill>
                  <a:srgbClr val="FF0000"/>
                </a:solidFill>
              </a:rPr>
              <a:t> justice to them</a:t>
            </a:r>
            <a:r>
              <a:rPr lang="en-US" dirty="0">
                <a:solidFill>
                  <a:srgbClr val="FF0000"/>
                </a:solidFill>
              </a:rPr>
              <a:t>, they were sent home.</a:t>
            </a:r>
          </a:p>
          <a:p>
            <a:pPr algn="just"/>
            <a:r>
              <a:rPr lang="en-US" dirty="0">
                <a:solidFill>
                  <a:srgbClr val="FF0000"/>
                </a:solidFill>
              </a:rPr>
              <a:t>None of the women who addressed us was a union member. That is why, in most cases, we could only help with advice, because we could not intervene legally.</a:t>
            </a:r>
          </a:p>
          <a:p>
            <a:pPr algn="just"/>
            <a:r>
              <a:rPr lang="en-US" dirty="0">
                <a:solidFill>
                  <a:srgbClr val="FF0000"/>
                </a:solidFill>
              </a:rPr>
              <a:t>By comparison, none of the female sailors who are our trade union members are facing such problems because they are informed, they are in touch with the union and know how to act if problems arise "- said Adrian </a:t>
            </a:r>
            <a:r>
              <a:rPr lang="en-US" dirty="0" err="1">
                <a:solidFill>
                  <a:srgbClr val="FF0000"/>
                </a:solidFill>
              </a:rPr>
              <a:t>Mihălcioiu</a:t>
            </a:r>
            <a:r>
              <a:rPr lang="en-US" dirty="0">
                <a:solidFill>
                  <a:srgbClr val="FF0000"/>
                </a:solidFill>
              </a:rPr>
              <a:t>, leader of Free Trade Union of Navigators.</a:t>
            </a:r>
          </a:p>
          <a:p>
            <a:pPr marL="0" marR="0" indent="0" algn="just" defTabSz="914400" rtl="0" eaLnBrk="0" fontAlgn="base" latinLnBrk="0" hangingPunct="0">
              <a:lnSpc>
                <a:spcPct val="100000"/>
              </a:lnSpc>
              <a:spcBef>
                <a:spcPct val="30000"/>
              </a:spcBef>
              <a:spcAft>
                <a:spcPct val="0"/>
              </a:spcAft>
              <a:buClrTx/>
              <a:buSzTx/>
              <a:buFontTx/>
              <a:buNone/>
              <a:tabLst/>
              <a:defRPr/>
            </a:pPr>
            <a:r>
              <a:rPr lang="en-US" dirty="0">
                <a:solidFill>
                  <a:srgbClr val="FF0000"/>
                </a:solidFill>
              </a:rPr>
              <a:t>[</a:t>
            </a:r>
            <a:r>
              <a:rPr lang="ro-RO" i="1" dirty="0">
                <a:solidFill>
                  <a:srgbClr val="FF0000"/>
                </a:solidFill>
              </a:rPr>
              <a:t>https://www.cugetliber.ro/stiri-economie-cine-le-apara-pe-femeile-marinar-262809</a:t>
            </a:r>
            <a:r>
              <a:rPr lang="en-US" dirty="0">
                <a:solidFill>
                  <a:schemeClr val="tx1"/>
                </a:solidFill>
              </a:rPr>
              <a:t>]</a:t>
            </a:r>
            <a:endParaRPr lang="en-US" dirty="0"/>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54</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endParaRPr lang="en-US" dirty="0"/>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55</a:t>
            </a:fld>
            <a:endParaRPr lang="tr-TR"/>
          </a:p>
        </p:txBody>
      </p:sp>
    </p:spTree>
    <p:extLst>
      <p:ext uri="{BB962C8B-B14F-4D97-AF65-F5344CB8AC3E}">
        <p14:creationId xmlns:p14="http://schemas.microsoft.com/office/powerpoint/2010/main" val="9072473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endParaRPr lang="en-US" dirty="0"/>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56</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kern="1200" dirty="0">
                <a:solidFill>
                  <a:schemeClr val="tx1"/>
                </a:solidFill>
                <a:effectLst/>
                <a:latin typeface="Arial" charset="0"/>
                <a:ea typeface="+mn-ea"/>
                <a:cs typeface="+mn-cs"/>
              </a:rPr>
              <a:t>M.C. Romero </a:t>
            </a:r>
            <a:r>
              <a:rPr lang="en-GB" sz="1200" kern="1200" dirty="0" err="1">
                <a:solidFill>
                  <a:schemeClr val="tx1"/>
                </a:solidFill>
                <a:effectLst/>
                <a:latin typeface="Arial" charset="0"/>
                <a:ea typeface="+mn-ea"/>
                <a:cs typeface="+mn-cs"/>
              </a:rPr>
              <a:t>Lares</a:t>
            </a:r>
            <a:r>
              <a:rPr lang="en-GB" sz="1200" kern="1200" dirty="0">
                <a:solidFill>
                  <a:schemeClr val="tx1"/>
                </a:solidFill>
                <a:effectLst/>
                <a:latin typeface="Arial" charset="0"/>
                <a:ea typeface="+mn-ea"/>
                <a:cs typeface="+mn-cs"/>
              </a:rPr>
              <a:t>, A Case Study on Gender Equality and Women´s Empowerment Policies Developed by the World Maritime University for the Maritime Transport Sector, the International Journal  on Marine Navigation  and Safety of Sea Transportation, Volume 11, Number 4, December 2017;</a:t>
            </a:r>
            <a:endParaRPr lang="en-US" sz="1200" kern="1200" dirty="0">
              <a:solidFill>
                <a:schemeClr val="tx1"/>
              </a:solidFill>
              <a:effectLst/>
              <a:latin typeface="Arial" charset="0"/>
              <a:ea typeface="+mn-ea"/>
              <a:cs typeface="+mn-cs"/>
            </a:endParaRPr>
          </a:p>
          <a:p>
            <a:pPr lvl="0"/>
            <a:r>
              <a:rPr lang="en-GB" sz="1200" kern="1200" dirty="0">
                <a:solidFill>
                  <a:schemeClr val="tx1"/>
                </a:solidFill>
                <a:effectLst/>
                <a:latin typeface="Arial" charset="0"/>
                <a:ea typeface="+mn-ea"/>
                <a:cs typeface="+mn-cs"/>
              </a:rPr>
              <a:t>M. Zhao, Women seafarers in the EC, Seafarers’ International Research Centre, Cardiff, 1998. </a:t>
            </a:r>
            <a:endParaRPr lang="en-US" sz="1200" kern="1200" dirty="0">
              <a:solidFill>
                <a:schemeClr val="tx1"/>
              </a:solidFill>
              <a:effectLst/>
              <a:latin typeface="Arial" charset="0"/>
              <a:ea typeface="+mn-ea"/>
              <a:cs typeface="+mn-cs"/>
            </a:endParaRPr>
          </a:p>
          <a:p>
            <a:pPr lvl="0"/>
            <a:r>
              <a:rPr lang="en-GB" sz="1200" kern="1200" dirty="0">
                <a:solidFill>
                  <a:schemeClr val="tx1"/>
                </a:solidFill>
                <a:effectLst/>
                <a:latin typeface="Arial" charset="0"/>
                <a:ea typeface="+mn-ea"/>
                <a:cs typeface="+mn-cs"/>
              </a:rPr>
              <a:t>***, The Impact on Seafarers’ Living and Working Conditions of Changes in the Structure of the Shipping Industry, JMC/29/2001/3 Report, Geneva, 2001, pp. 79- 80. </a:t>
            </a:r>
            <a:endParaRPr lang="en-US" sz="1200" kern="1200" dirty="0">
              <a:solidFill>
                <a:schemeClr val="tx1"/>
              </a:solidFill>
              <a:effectLst/>
              <a:latin typeface="Arial" charset="0"/>
              <a:ea typeface="+mn-ea"/>
              <a:cs typeface="+mn-cs"/>
            </a:endParaRPr>
          </a:p>
          <a:p>
            <a:pPr lvl="0"/>
            <a:r>
              <a:rPr lang="en-GB" sz="1200" kern="1200" dirty="0">
                <a:solidFill>
                  <a:schemeClr val="tx1"/>
                </a:solidFill>
                <a:effectLst/>
                <a:latin typeface="Arial" charset="0"/>
                <a:ea typeface="+mn-ea"/>
                <a:cs typeface="+mn-cs"/>
              </a:rPr>
              <a:t>http://www.itfseafarers.org/ITI-womenseafarers.cfm. </a:t>
            </a:r>
            <a:endParaRPr lang="en-US" sz="1200" kern="1200" dirty="0">
              <a:solidFill>
                <a:schemeClr val="tx1"/>
              </a:solidFill>
              <a:effectLst/>
              <a:latin typeface="Arial" charset="0"/>
              <a:ea typeface="+mn-ea"/>
              <a:cs typeface="+mn-cs"/>
            </a:endParaRPr>
          </a:p>
          <a:p>
            <a:pPr lvl="0"/>
            <a:r>
              <a:rPr lang="en-GB" sz="1200" kern="1200" dirty="0">
                <a:solidFill>
                  <a:schemeClr val="tx1"/>
                </a:solidFill>
                <a:effectLst/>
                <a:latin typeface="Arial" charset="0"/>
                <a:ea typeface="+mn-ea"/>
                <a:cs typeface="+mn-cs"/>
              </a:rPr>
              <a:t>www.dockers-seafarers.org/news/womenseafarers-spotlight-jakarta-meeting </a:t>
            </a:r>
            <a:endParaRPr lang="en-US" sz="1200" kern="1200" dirty="0">
              <a:solidFill>
                <a:schemeClr val="tx1"/>
              </a:solidFill>
              <a:effectLst/>
              <a:latin typeface="Arial" charset="0"/>
              <a:ea typeface="+mn-ea"/>
              <a:cs typeface="+mn-cs"/>
            </a:endParaRPr>
          </a:p>
          <a:p>
            <a:pPr lvl="0"/>
            <a:r>
              <a:rPr lang="en-GB" sz="1200" kern="1200" dirty="0">
                <a:solidFill>
                  <a:schemeClr val="tx1"/>
                </a:solidFill>
                <a:effectLst/>
                <a:latin typeface="Arial" charset="0"/>
                <a:ea typeface="+mn-ea"/>
                <a:cs typeface="+mn-cs"/>
              </a:rPr>
              <a:t>M. </a:t>
            </a:r>
            <a:r>
              <a:rPr lang="en-GB" sz="1200" kern="1200" dirty="0" err="1">
                <a:solidFill>
                  <a:schemeClr val="tx1"/>
                </a:solidFill>
                <a:effectLst/>
                <a:latin typeface="Arial" charset="0"/>
                <a:ea typeface="+mn-ea"/>
                <a:cs typeface="+mn-cs"/>
              </a:rPr>
              <a:t>Magramo</a:t>
            </a:r>
            <a:r>
              <a:rPr lang="en-GB" sz="1200" kern="1200" dirty="0">
                <a:solidFill>
                  <a:schemeClr val="tx1"/>
                </a:solidFill>
                <a:effectLst/>
                <a:latin typeface="Arial" charset="0"/>
                <a:ea typeface="+mn-ea"/>
                <a:cs typeface="+mn-cs"/>
              </a:rPr>
              <a:t>, G. </a:t>
            </a:r>
            <a:r>
              <a:rPr lang="en-GB" sz="1200" kern="1200" dirty="0" err="1">
                <a:solidFill>
                  <a:schemeClr val="tx1"/>
                </a:solidFill>
                <a:effectLst/>
                <a:latin typeface="Arial" charset="0"/>
                <a:ea typeface="+mn-ea"/>
                <a:cs typeface="+mn-cs"/>
              </a:rPr>
              <a:t>Eler</a:t>
            </a:r>
            <a:r>
              <a:rPr lang="en-GB" sz="1200" kern="1200" dirty="0">
                <a:solidFill>
                  <a:schemeClr val="tx1"/>
                </a:solidFill>
                <a:effectLst/>
                <a:latin typeface="Arial" charset="0"/>
                <a:ea typeface="+mn-ea"/>
                <a:cs typeface="+mn-cs"/>
              </a:rPr>
              <a:t>, Women Seafarers: Solution to Shortage of Competent Officers?, International Journal on Marine Navigation and Safety of Sea Transportation, Vol. 6, No. 3, 2012, pp. 397-400, 2012. </a:t>
            </a:r>
            <a:endParaRPr lang="en-US" sz="1200" kern="1200" dirty="0">
              <a:solidFill>
                <a:schemeClr val="tx1"/>
              </a:solidFill>
              <a:effectLst/>
              <a:latin typeface="Arial" charset="0"/>
              <a:ea typeface="+mn-ea"/>
              <a:cs typeface="+mn-cs"/>
            </a:endParaRPr>
          </a:p>
          <a:p>
            <a:pPr lvl="0"/>
            <a:r>
              <a:rPr lang="en-GB" sz="1200" kern="1200" dirty="0">
                <a:solidFill>
                  <a:schemeClr val="tx1"/>
                </a:solidFill>
                <a:effectLst/>
                <a:latin typeface="Arial" charset="0"/>
                <a:ea typeface="+mn-ea"/>
                <a:cs typeface="+mn-cs"/>
              </a:rPr>
              <a:t>***, Women Seafarers, International Transport Workers' Federation available at </a:t>
            </a:r>
            <a:r>
              <a:rPr lang="en-GB" sz="1200" u="sng" kern="1200" dirty="0">
                <a:solidFill>
                  <a:schemeClr val="tx1"/>
                </a:solidFill>
                <a:effectLst/>
                <a:latin typeface="Arial" charset="0"/>
                <a:ea typeface="+mn-ea"/>
                <a:cs typeface="+mn-cs"/>
                <a:hlinkClick r:id="rId3"/>
              </a:rPr>
              <a:t>http://www.itfseafarers.org/ITI-womenseafarers.cfm</a:t>
            </a:r>
            <a:r>
              <a:rPr lang="en-GB" sz="1200" kern="1200" dirty="0">
                <a:solidFill>
                  <a:schemeClr val="tx1"/>
                </a:solidFill>
                <a:effectLst/>
                <a:latin typeface="Arial" charset="0"/>
                <a:ea typeface="+mn-ea"/>
                <a:cs typeface="+mn-cs"/>
              </a:rPr>
              <a:t>.</a:t>
            </a:r>
            <a:endParaRPr lang="en-US" sz="1200" kern="1200" dirty="0">
              <a:solidFill>
                <a:schemeClr val="tx1"/>
              </a:solidFill>
              <a:effectLst/>
              <a:latin typeface="Arial" charset="0"/>
              <a:ea typeface="+mn-ea"/>
              <a:cs typeface="+mn-cs"/>
            </a:endParaRPr>
          </a:p>
          <a:p>
            <a:pPr lvl="0"/>
            <a:r>
              <a:rPr lang="en-GB" sz="1200" kern="1200" dirty="0">
                <a:solidFill>
                  <a:schemeClr val="tx1"/>
                </a:solidFill>
                <a:effectLst/>
                <a:latin typeface="Arial" charset="0"/>
                <a:ea typeface="+mn-ea"/>
                <a:cs typeface="+mn-cs"/>
              </a:rPr>
              <a:t>Dr Kate Pike, Emma Broadhurst, Dr </a:t>
            </a:r>
            <a:r>
              <a:rPr lang="en-GB" sz="1200" kern="1200" dirty="0" err="1">
                <a:solidFill>
                  <a:schemeClr val="tx1"/>
                </a:solidFill>
                <a:effectLst/>
                <a:latin typeface="Arial" charset="0"/>
                <a:ea typeface="+mn-ea"/>
                <a:cs typeface="+mn-cs"/>
              </a:rPr>
              <a:t>Minghua</a:t>
            </a:r>
            <a:r>
              <a:rPr lang="en-GB" sz="1200" kern="1200" dirty="0">
                <a:solidFill>
                  <a:schemeClr val="tx1"/>
                </a:solidFill>
                <a:effectLst/>
                <a:latin typeface="Arial" charset="0"/>
                <a:ea typeface="+mn-ea"/>
                <a:cs typeface="+mn-cs"/>
              </a:rPr>
              <a:t> Zhao, Dr </a:t>
            </a:r>
            <a:r>
              <a:rPr lang="en-GB" sz="1200" kern="1200" dirty="0" err="1">
                <a:solidFill>
                  <a:schemeClr val="tx1"/>
                </a:solidFill>
                <a:effectLst/>
                <a:latin typeface="Arial" charset="0"/>
                <a:ea typeface="+mn-ea"/>
                <a:cs typeface="+mn-cs"/>
              </a:rPr>
              <a:t>Pengfei</a:t>
            </a:r>
            <a:r>
              <a:rPr lang="en-GB" sz="1200" kern="1200" dirty="0">
                <a:solidFill>
                  <a:schemeClr val="tx1"/>
                </a:solidFill>
                <a:effectLst/>
                <a:latin typeface="Arial" charset="0"/>
                <a:ea typeface="+mn-ea"/>
                <a:cs typeface="+mn-cs"/>
              </a:rPr>
              <a:t> Zhang, Amos </a:t>
            </a:r>
            <a:r>
              <a:rPr lang="en-GB" sz="1200" kern="1200" dirty="0" err="1">
                <a:solidFill>
                  <a:schemeClr val="tx1"/>
                </a:solidFill>
                <a:effectLst/>
                <a:latin typeface="Arial" charset="0"/>
                <a:ea typeface="+mn-ea"/>
                <a:cs typeface="+mn-cs"/>
              </a:rPr>
              <a:t>Kuje</a:t>
            </a:r>
            <a:r>
              <a:rPr lang="en-GB" sz="1200" kern="1200" dirty="0">
                <a:solidFill>
                  <a:schemeClr val="tx1"/>
                </a:solidFill>
                <a:effectLst/>
                <a:latin typeface="Arial" charset="0"/>
                <a:ea typeface="+mn-ea"/>
                <a:cs typeface="+mn-cs"/>
              </a:rPr>
              <a:t>, Nancy </a:t>
            </a:r>
            <a:r>
              <a:rPr lang="en-GB" sz="1200" kern="1200" dirty="0" err="1">
                <a:solidFill>
                  <a:schemeClr val="tx1"/>
                </a:solidFill>
                <a:effectLst/>
                <a:latin typeface="Arial" charset="0"/>
                <a:ea typeface="+mn-ea"/>
                <a:cs typeface="+mn-cs"/>
              </a:rPr>
              <a:t>Oluoha</a:t>
            </a:r>
            <a:r>
              <a:rPr lang="en-GB" sz="1200" kern="1200" dirty="0">
                <a:solidFill>
                  <a:schemeClr val="tx1"/>
                </a:solidFill>
                <a:effectLst/>
                <a:latin typeface="Arial" charset="0"/>
                <a:ea typeface="+mn-ea"/>
                <a:cs typeface="+mn-cs"/>
              </a:rPr>
              <a:t>, The Gender Empowerment and Multi-cultural Crew (GEM) Project Report, 2015 – 2016;</a:t>
            </a:r>
            <a:endParaRPr lang="en-US" sz="1200" kern="1200" dirty="0">
              <a:solidFill>
                <a:schemeClr val="tx1"/>
              </a:solidFill>
              <a:effectLst/>
              <a:latin typeface="Arial" charset="0"/>
              <a:ea typeface="+mn-ea"/>
              <a:cs typeface="+mn-cs"/>
            </a:endParaRPr>
          </a:p>
          <a:p>
            <a:pPr lvl="0"/>
            <a:r>
              <a:rPr lang="en-GB" sz="1200" kern="1200" dirty="0">
                <a:solidFill>
                  <a:schemeClr val="tx1"/>
                </a:solidFill>
                <a:effectLst/>
                <a:latin typeface="Arial" charset="0"/>
                <a:ea typeface="+mn-ea"/>
                <a:cs typeface="+mn-cs"/>
              </a:rPr>
              <a:t>Gender Diversity Towards Building and Maintaining a Diverse Shipboard Team</a:t>
            </a:r>
            <a:endParaRPr lang="en-US" sz="1200" kern="1200" dirty="0">
              <a:solidFill>
                <a:schemeClr val="tx1"/>
              </a:solidFill>
              <a:effectLst/>
              <a:latin typeface="Arial" charset="0"/>
              <a:ea typeface="+mn-ea"/>
              <a:cs typeface="+mn-cs"/>
            </a:endParaRPr>
          </a:p>
          <a:p>
            <a:pPr lvl="0"/>
            <a:r>
              <a:rPr lang="en-GB" sz="1200" kern="1200" dirty="0" err="1">
                <a:solidFill>
                  <a:schemeClr val="tx1"/>
                </a:solidFill>
                <a:effectLst/>
                <a:latin typeface="Arial" charset="0"/>
                <a:ea typeface="+mn-ea"/>
                <a:cs typeface="+mn-cs"/>
              </a:rPr>
              <a:t>Pencea</a:t>
            </a:r>
            <a:r>
              <a:rPr lang="en-GB" sz="1200" kern="1200" dirty="0">
                <a:solidFill>
                  <a:schemeClr val="tx1"/>
                </a:solidFill>
                <a:effectLst/>
                <a:latin typeface="Arial" charset="0"/>
                <a:ea typeface="+mn-ea"/>
                <a:cs typeface="+mn-cs"/>
              </a:rPr>
              <a:t> </a:t>
            </a:r>
            <a:r>
              <a:rPr lang="en-GB" sz="1200" kern="1200" dirty="0" err="1">
                <a:solidFill>
                  <a:schemeClr val="tx1"/>
                </a:solidFill>
                <a:effectLst/>
                <a:latin typeface="Arial" charset="0"/>
                <a:ea typeface="+mn-ea"/>
                <a:cs typeface="+mn-cs"/>
              </a:rPr>
              <a:t>Mădălina</a:t>
            </a:r>
            <a:r>
              <a:rPr lang="en-GB" sz="1200" kern="1200" dirty="0">
                <a:solidFill>
                  <a:schemeClr val="tx1"/>
                </a:solidFill>
                <a:effectLst/>
                <a:latin typeface="Arial" charset="0"/>
                <a:ea typeface="+mn-ea"/>
                <a:cs typeface="+mn-cs"/>
              </a:rPr>
              <a:t>, </a:t>
            </a:r>
            <a:r>
              <a:rPr lang="en-GB" sz="1200" kern="1200" dirty="0" err="1">
                <a:solidFill>
                  <a:schemeClr val="tx1"/>
                </a:solidFill>
                <a:effectLst/>
                <a:latin typeface="Arial" charset="0"/>
                <a:ea typeface="+mn-ea"/>
                <a:cs typeface="+mn-cs"/>
              </a:rPr>
              <a:t>Proiect</a:t>
            </a:r>
            <a:r>
              <a:rPr lang="en-GB" sz="1200" kern="1200" dirty="0">
                <a:solidFill>
                  <a:schemeClr val="tx1"/>
                </a:solidFill>
                <a:effectLst/>
                <a:latin typeface="Arial" charset="0"/>
                <a:ea typeface="+mn-ea"/>
                <a:cs typeface="+mn-cs"/>
              </a:rPr>
              <a:t> de </a:t>
            </a:r>
            <a:r>
              <a:rPr lang="en-GB" sz="1200" kern="1200" dirty="0" err="1">
                <a:solidFill>
                  <a:schemeClr val="tx1"/>
                </a:solidFill>
                <a:effectLst/>
                <a:latin typeface="Arial" charset="0"/>
                <a:ea typeface="+mn-ea"/>
                <a:cs typeface="+mn-cs"/>
              </a:rPr>
              <a:t>diplomă</a:t>
            </a:r>
            <a:r>
              <a:rPr lang="en-GB" sz="1200" kern="1200" dirty="0">
                <a:solidFill>
                  <a:schemeClr val="tx1"/>
                </a:solidFill>
                <a:effectLst/>
                <a:latin typeface="Arial" charset="0"/>
                <a:ea typeface="+mn-ea"/>
                <a:cs typeface="+mn-cs"/>
              </a:rPr>
              <a:t>- </a:t>
            </a:r>
            <a:r>
              <a:rPr lang="en-GB" sz="1200" kern="1200" dirty="0" err="1">
                <a:solidFill>
                  <a:schemeClr val="tx1"/>
                </a:solidFill>
                <a:effectLst/>
                <a:latin typeface="Arial" charset="0"/>
                <a:ea typeface="+mn-ea"/>
                <a:cs typeface="+mn-cs"/>
              </a:rPr>
              <a:t>Proiectarea</a:t>
            </a:r>
            <a:r>
              <a:rPr lang="en-GB" sz="1200" kern="1200" dirty="0">
                <a:solidFill>
                  <a:schemeClr val="tx1"/>
                </a:solidFill>
                <a:effectLst/>
                <a:latin typeface="Arial" charset="0"/>
                <a:ea typeface="+mn-ea"/>
                <a:cs typeface="+mn-cs"/>
              </a:rPr>
              <a:t> </a:t>
            </a:r>
            <a:r>
              <a:rPr lang="en-GB" sz="1200" kern="1200" dirty="0" err="1">
                <a:solidFill>
                  <a:schemeClr val="tx1"/>
                </a:solidFill>
                <a:effectLst/>
                <a:latin typeface="Arial" charset="0"/>
                <a:ea typeface="+mn-ea"/>
                <a:cs typeface="+mn-cs"/>
              </a:rPr>
              <a:t>voiajului</a:t>
            </a:r>
            <a:r>
              <a:rPr lang="en-GB" sz="1200" kern="1200" dirty="0">
                <a:solidFill>
                  <a:schemeClr val="tx1"/>
                </a:solidFill>
                <a:effectLst/>
                <a:latin typeface="Arial" charset="0"/>
                <a:ea typeface="+mn-ea"/>
                <a:cs typeface="+mn-cs"/>
              </a:rPr>
              <a:t> </a:t>
            </a:r>
            <a:r>
              <a:rPr lang="en-GB" sz="1200" kern="1200" dirty="0" err="1">
                <a:solidFill>
                  <a:schemeClr val="tx1"/>
                </a:solidFill>
                <a:effectLst/>
                <a:latin typeface="Arial" charset="0"/>
                <a:ea typeface="+mn-ea"/>
                <a:cs typeface="+mn-cs"/>
              </a:rPr>
              <a:t>unei</a:t>
            </a:r>
            <a:r>
              <a:rPr lang="en-GB" sz="1200" kern="1200" dirty="0">
                <a:solidFill>
                  <a:schemeClr val="tx1"/>
                </a:solidFill>
                <a:effectLst/>
                <a:latin typeface="Arial" charset="0"/>
                <a:ea typeface="+mn-ea"/>
                <a:cs typeface="+mn-cs"/>
              </a:rPr>
              <a:t> nave de </a:t>
            </a:r>
            <a:r>
              <a:rPr lang="en-GB" sz="1200" kern="1200" dirty="0" err="1">
                <a:solidFill>
                  <a:schemeClr val="tx1"/>
                </a:solidFill>
                <a:effectLst/>
                <a:latin typeface="Arial" charset="0"/>
                <a:ea typeface="+mn-ea"/>
                <a:cs typeface="+mn-cs"/>
              </a:rPr>
              <a:t>mărfuri</a:t>
            </a:r>
            <a:r>
              <a:rPr lang="en-GB" sz="1200" kern="1200" dirty="0">
                <a:solidFill>
                  <a:schemeClr val="tx1"/>
                </a:solidFill>
                <a:effectLst/>
                <a:latin typeface="Arial" charset="0"/>
                <a:ea typeface="+mn-ea"/>
                <a:cs typeface="+mn-cs"/>
              </a:rPr>
              <a:t> </a:t>
            </a:r>
            <a:r>
              <a:rPr lang="en-GB" sz="1200" kern="1200" dirty="0" err="1">
                <a:solidFill>
                  <a:schemeClr val="tx1"/>
                </a:solidFill>
                <a:effectLst/>
                <a:latin typeface="Arial" charset="0"/>
                <a:ea typeface="+mn-ea"/>
                <a:cs typeface="+mn-cs"/>
              </a:rPr>
              <a:t>generale</a:t>
            </a:r>
            <a:r>
              <a:rPr lang="en-GB" sz="1200" kern="1200" dirty="0">
                <a:solidFill>
                  <a:schemeClr val="tx1"/>
                </a:solidFill>
                <a:effectLst/>
                <a:latin typeface="Arial" charset="0"/>
                <a:ea typeface="+mn-ea"/>
                <a:cs typeface="+mn-cs"/>
              </a:rPr>
              <a:t> de 4536 </a:t>
            </a:r>
            <a:r>
              <a:rPr lang="en-GB" sz="1200" kern="1200" dirty="0" err="1">
                <a:solidFill>
                  <a:schemeClr val="tx1"/>
                </a:solidFill>
                <a:effectLst/>
                <a:latin typeface="Arial" charset="0"/>
                <a:ea typeface="+mn-ea"/>
                <a:cs typeface="+mn-cs"/>
              </a:rPr>
              <a:t>tdw</a:t>
            </a:r>
            <a:r>
              <a:rPr lang="en-GB" sz="1200" kern="1200" dirty="0">
                <a:solidFill>
                  <a:schemeClr val="tx1"/>
                </a:solidFill>
                <a:effectLst/>
                <a:latin typeface="Arial" charset="0"/>
                <a:ea typeface="+mn-ea"/>
                <a:cs typeface="+mn-cs"/>
              </a:rPr>
              <a:t> pe </a:t>
            </a:r>
            <a:r>
              <a:rPr lang="en-GB" sz="1200" kern="1200" dirty="0" err="1">
                <a:solidFill>
                  <a:schemeClr val="tx1"/>
                </a:solidFill>
                <a:effectLst/>
                <a:latin typeface="Arial" charset="0"/>
                <a:ea typeface="+mn-ea"/>
                <a:cs typeface="+mn-cs"/>
              </a:rPr>
              <a:t>ruta</a:t>
            </a:r>
            <a:r>
              <a:rPr lang="en-GB" sz="1200" kern="1200" dirty="0">
                <a:solidFill>
                  <a:schemeClr val="tx1"/>
                </a:solidFill>
                <a:effectLst/>
                <a:latin typeface="Arial" charset="0"/>
                <a:ea typeface="+mn-ea"/>
                <a:cs typeface="+mn-cs"/>
              </a:rPr>
              <a:t> Santos- </a:t>
            </a:r>
            <a:r>
              <a:rPr lang="en-GB" sz="1200" kern="1200" dirty="0" err="1">
                <a:solidFill>
                  <a:schemeClr val="tx1"/>
                </a:solidFill>
                <a:effectLst/>
                <a:latin typeface="Arial" charset="0"/>
                <a:ea typeface="+mn-ea"/>
                <a:cs typeface="+mn-cs"/>
              </a:rPr>
              <a:t>Kamsar</a:t>
            </a:r>
            <a:r>
              <a:rPr lang="en-GB" sz="1200" kern="1200" dirty="0">
                <a:solidFill>
                  <a:schemeClr val="tx1"/>
                </a:solidFill>
                <a:effectLst/>
                <a:latin typeface="Arial" charset="0"/>
                <a:ea typeface="+mn-ea"/>
                <a:cs typeface="+mn-cs"/>
              </a:rPr>
              <a:t> (</a:t>
            </a:r>
            <a:r>
              <a:rPr lang="en-GB" sz="1200" kern="1200" dirty="0" err="1">
                <a:solidFill>
                  <a:schemeClr val="tx1"/>
                </a:solidFill>
                <a:effectLst/>
                <a:latin typeface="Arial" charset="0"/>
                <a:ea typeface="+mn-ea"/>
                <a:cs typeface="+mn-cs"/>
              </a:rPr>
              <a:t>Guineea</a:t>
            </a:r>
            <a:r>
              <a:rPr lang="en-GB" sz="1200" kern="1200" dirty="0">
                <a:solidFill>
                  <a:schemeClr val="tx1"/>
                </a:solidFill>
                <a:effectLst/>
                <a:latin typeface="Arial" charset="0"/>
                <a:ea typeface="+mn-ea"/>
                <a:cs typeface="+mn-cs"/>
              </a:rPr>
              <a:t>). </a:t>
            </a:r>
            <a:r>
              <a:rPr lang="en-GB" sz="1200" kern="1200" dirty="0" err="1">
                <a:solidFill>
                  <a:schemeClr val="tx1"/>
                </a:solidFill>
                <a:effectLst/>
                <a:latin typeface="Arial" charset="0"/>
                <a:ea typeface="+mn-ea"/>
                <a:cs typeface="+mn-cs"/>
              </a:rPr>
              <a:t>Studiu</a:t>
            </a:r>
            <a:r>
              <a:rPr lang="en-GB" sz="1200" kern="1200" dirty="0">
                <a:solidFill>
                  <a:schemeClr val="tx1"/>
                </a:solidFill>
                <a:effectLst/>
                <a:latin typeface="Arial" charset="0"/>
                <a:ea typeface="+mn-ea"/>
                <a:cs typeface="+mn-cs"/>
              </a:rPr>
              <a:t> </a:t>
            </a:r>
            <a:r>
              <a:rPr lang="en-GB" sz="1200" kern="1200" dirty="0" err="1">
                <a:solidFill>
                  <a:schemeClr val="tx1"/>
                </a:solidFill>
                <a:effectLst/>
                <a:latin typeface="Arial" charset="0"/>
                <a:ea typeface="+mn-ea"/>
                <a:cs typeface="+mn-cs"/>
              </a:rPr>
              <a:t>privind</a:t>
            </a:r>
            <a:r>
              <a:rPr lang="en-GB" sz="1200" kern="1200" dirty="0">
                <a:solidFill>
                  <a:schemeClr val="tx1"/>
                </a:solidFill>
                <a:effectLst/>
                <a:latin typeface="Arial" charset="0"/>
                <a:ea typeface="+mn-ea"/>
                <a:cs typeface="+mn-cs"/>
              </a:rPr>
              <a:t> </a:t>
            </a:r>
            <a:r>
              <a:rPr lang="en-GB" sz="1200" kern="1200" dirty="0" err="1">
                <a:solidFill>
                  <a:schemeClr val="tx1"/>
                </a:solidFill>
                <a:effectLst/>
                <a:latin typeface="Arial" charset="0"/>
                <a:ea typeface="+mn-ea"/>
                <a:cs typeface="+mn-cs"/>
              </a:rPr>
              <a:t>influenta</a:t>
            </a:r>
            <a:r>
              <a:rPr lang="en-GB" sz="1200" kern="1200" dirty="0">
                <a:solidFill>
                  <a:schemeClr val="tx1"/>
                </a:solidFill>
                <a:effectLst/>
                <a:latin typeface="Arial" charset="0"/>
                <a:ea typeface="+mn-ea"/>
                <a:cs typeface="+mn-cs"/>
              </a:rPr>
              <a:t> </a:t>
            </a:r>
            <a:r>
              <a:rPr lang="en-GB" sz="1200" kern="1200" dirty="0" err="1">
                <a:solidFill>
                  <a:schemeClr val="tx1"/>
                </a:solidFill>
                <a:effectLst/>
                <a:latin typeface="Arial" charset="0"/>
                <a:ea typeface="+mn-ea"/>
                <a:cs typeface="+mn-cs"/>
              </a:rPr>
              <a:t>multiculturalității</a:t>
            </a:r>
            <a:r>
              <a:rPr lang="en-GB" sz="1200" kern="1200" dirty="0">
                <a:solidFill>
                  <a:schemeClr val="tx1"/>
                </a:solidFill>
                <a:effectLst/>
                <a:latin typeface="Arial" charset="0"/>
                <a:ea typeface="+mn-ea"/>
                <a:cs typeface="+mn-cs"/>
              </a:rPr>
              <a:t> </a:t>
            </a:r>
            <a:r>
              <a:rPr lang="en-GB" sz="1200" kern="1200" dirty="0" err="1">
                <a:solidFill>
                  <a:schemeClr val="tx1"/>
                </a:solidFill>
                <a:effectLst/>
                <a:latin typeface="Arial" charset="0"/>
                <a:ea typeface="+mn-ea"/>
                <a:cs typeface="+mn-cs"/>
              </a:rPr>
              <a:t>asupra</a:t>
            </a:r>
            <a:r>
              <a:rPr lang="en-GB" sz="1200" kern="1200" dirty="0">
                <a:solidFill>
                  <a:schemeClr val="tx1"/>
                </a:solidFill>
                <a:effectLst/>
                <a:latin typeface="Arial" charset="0"/>
                <a:ea typeface="+mn-ea"/>
                <a:cs typeface="+mn-cs"/>
              </a:rPr>
              <a:t> </a:t>
            </a:r>
            <a:r>
              <a:rPr lang="en-GB" sz="1200" kern="1200" dirty="0" err="1">
                <a:solidFill>
                  <a:schemeClr val="tx1"/>
                </a:solidFill>
                <a:effectLst/>
                <a:latin typeface="Arial" charset="0"/>
                <a:ea typeface="+mn-ea"/>
                <a:cs typeface="+mn-cs"/>
              </a:rPr>
              <a:t>transportului</a:t>
            </a:r>
            <a:r>
              <a:rPr lang="en-GB" sz="1200" kern="1200" dirty="0">
                <a:solidFill>
                  <a:schemeClr val="tx1"/>
                </a:solidFill>
                <a:effectLst/>
                <a:latin typeface="Arial" charset="0"/>
                <a:ea typeface="+mn-ea"/>
                <a:cs typeface="+mn-cs"/>
              </a:rPr>
              <a:t> de </a:t>
            </a:r>
            <a:r>
              <a:rPr lang="en-GB" sz="1200" kern="1200" dirty="0" err="1">
                <a:solidFill>
                  <a:schemeClr val="tx1"/>
                </a:solidFill>
                <a:effectLst/>
                <a:latin typeface="Arial" charset="0"/>
                <a:ea typeface="+mn-ea"/>
                <a:cs typeface="+mn-cs"/>
              </a:rPr>
              <a:t>mărfuri</a:t>
            </a:r>
            <a:r>
              <a:rPr lang="en-GB" sz="1200" kern="1200" dirty="0">
                <a:solidFill>
                  <a:schemeClr val="tx1"/>
                </a:solidFill>
                <a:effectLst/>
                <a:latin typeface="Arial" charset="0"/>
                <a:ea typeface="+mn-ea"/>
                <a:cs typeface="+mn-cs"/>
              </a:rPr>
              <a:t> </a:t>
            </a:r>
            <a:r>
              <a:rPr lang="en-GB" sz="1200" kern="1200" dirty="0" err="1">
                <a:solidFill>
                  <a:schemeClr val="tx1"/>
                </a:solidFill>
                <a:effectLst/>
                <a:latin typeface="Arial" charset="0"/>
                <a:ea typeface="+mn-ea"/>
                <a:cs typeface="+mn-cs"/>
              </a:rPr>
              <a:t>în</a:t>
            </a:r>
            <a:r>
              <a:rPr lang="en-GB" sz="1200" kern="1200" dirty="0">
                <a:solidFill>
                  <a:schemeClr val="tx1"/>
                </a:solidFill>
                <a:effectLst/>
                <a:latin typeface="Arial" charset="0"/>
                <a:ea typeface="+mn-ea"/>
                <a:cs typeface="+mn-cs"/>
              </a:rPr>
              <a:t> </a:t>
            </a:r>
            <a:r>
              <a:rPr lang="en-GB" sz="1200" kern="1200" dirty="0" err="1">
                <a:solidFill>
                  <a:schemeClr val="tx1"/>
                </a:solidFill>
                <a:effectLst/>
                <a:latin typeface="Arial" charset="0"/>
                <a:ea typeface="+mn-ea"/>
                <a:cs typeface="+mn-cs"/>
              </a:rPr>
              <a:t>domeniul</a:t>
            </a:r>
            <a:r>
              <a:rPr lang="en-GB" sz="1200" kern="1200" dirty="0">
                <a:solidFill>
                  <a:schemeClr val="tx1"/>
                </a:solidFill>
                <a:effectLst/>
                <a:latin typeface="Arial" charset="0"/>
                <a:ea typeface="+mn-ea"/>
                <a:cs typeface="+mn-cs"/>
              </a:rPr>
              <a:t> naval.</a:t>
            </a:r>
            <a:endParaRPr lang="en-US" sz="1200" kern="1200" dirty="0">
              <a:solidFill>
                <a:schemeClr val="tx1"/>
              </a:solidFill>
              <a:effectLst/>
              <a:latin typeface="Arial" charset="0"/>
              <a:ea typeface="+mn-ea"/>
              <a:cs typeface="+mn-cs"/>
            </a:endParaRPr>
          </a:p>
          <a:p>
            <a:pPr lvl="0"/>
            <a:r>
              <a:rPr lang="en-GB" sz="1200" kern="1200" dirty="0" err="1">
                <a:solidFill>
                  <a:schemeClr val="tx1"/>
                </a:solidFill>
                <a:effectLst/>
                <a:latin typeface="Arial" charset="0"/>
                <a:ea typeface="+mn-ea"/>
                <a:cs typeface="+mn-cs"/>
              </a:rPr>
              <a:t>Cowburn</a:t>
            </a:r>
            <a:r>
              <a:rPr lang="en-GB" sz="1200" kern="1200" dirty="0">
                <a:solidFill>
                  <a:schemeClr val="tx1"/>
                </a:solidFill>
                <a:effectLst/>
                <a:latin typeface="Arial" charset="0"/>
                <a:ea typeface="+mn-ea"/>
                <a:cs typeface="+mn-cs"/>
              </a:rPr>
              <a:t> A. and </a:t>
            </a:r>
            <a:r>
              <a:rPr lang="en-GB" sz="1200" kern="1200" dirty="0" err="1">
                <a:solidFill>
                  <a:schemeClr val="tx1"/>
                </a:solidFill>
                <a:effectLst/>
                <a:latin typeface="Arial" charset="0"/>
                <a:ea typeface="+mn-ea"/>
                <a:cs typeface="+mn-cs"/>
              </a:rPr>
              <a:t>Wahren</a:t>
            </a:r>
            <a:r>
              <a:rPr lang="en-GB" sz="1200" kern="1200" dirty="0">
                <a:solidFill>
                  <a:schemeClr val="tx1"/>
                </a:solidFill>
                <a:effectLst/>
                <a:latin typeface="Arial" charset="0"/>
                <a:ea typeface="+mn-ea"/>
                <a:cs typeface="+mn-cs"/>
              </a:rPr>
              <a:t> E., Bridge Resource Management, SAS Academy, 2005</a:t>
            </a:r>
            <a:endParaRPr lang="en-US" sz="1200" kern="1200" dirty="0">
              <a:solidFill>
                <a:schemeClr val="tx1"/>
              </a:solidFill>
              <a:effectLst/>
              <a:latin typeface="Arial" charset="0"/>
              <a:ea typeface="+mn-ea"/>
              <a:cs typeface="+mn-cs"/>
            </a:endParaRPr>
          </a:p>
          <a:p>
            <a:pPr lvl="0"/>
            <a:r>
              <a:rPr lang="en-GB" sz="1200" kern="1200" dirty="0">
                <a:solidFill>
                  <a:schemeClr val="tx1"/>
                </a:solidFill>
                <a:effectLst/>
                <a:latin typeface="Arial" charset="0"/>
                <a:ea typeface="+mn-ea"/>
                <a:cs typeface="+mn-cs"/>
              </a:rPr>
              <a:t>Avram, E., Cooper, C.L., (</a:t>
            </a:r>
            <a:r>
              <a:rPr lang="en-GB" sz="1200" kern="1200" dirty="0" err="1">
                <a:solidFill>
                  <a:schemeClr val="tx1"/>
                </a:solidFill>
                <a:effectLst/>
                <a:latin typeface="Arial" charset="0"/>
                <a:ea typeface="+mn-ea"/>
                <a:cs typeface="+mn-cs"/>
              </a:rPr>
              <a:t>coord</a:t>
            </a:r>
            <a:r>
              <a:rPr lang="en-GB" sz="1200" kern="1200" dirty="0">
                <a:solidFill>
                  <a:schemeClr val="tx1"/>
                </a:solidFill>
                <a:effectLst/>
                <a:latin typeface="Arial" charset="0"/>
                <a:ea typeface="+mn-ea"/>
                <a:cs typeface="+mn-cs"/>
              </a:rPr>
              <a:t>.), </a:t>
            </a:r>
            <a:r>
              <a:rPr lang="en-GB" sz="1200" kern="1200" dirty="0" err="1">
                <a:solidFill>
                  <a:schemeClr val="tx1"/>
                </a:solidFill>
                <a:effectLst/>
                <a:latin typeface="Arial" charset="0"/>
                <a:ea typeface="+mn-ea"/>
                <a:cs typeface="+mn-cs"/>
              </a:rPr>
              <a:t>Psihologie</a:t>
            </a:r>
            <a:r>
              <a:rPr lang="en-GB" sz="1200" kern="1200" dirty="0">
                <a:solidFill>
                  <a:schemeClr val="tx1"/>
                </a:solidFill>
                <a:effectLst/>
                <a:latin typeface="Arial" charset="0"/>
                <a:ea typeface="+mn-ea"/>
                <a:cs typeface="+mn-cs"/>
              </a:rPr>
              <a:t> </a:t>
            </a:r>
            <a:r>
              <a:rPr lang="en-GB" sz="1200" kern="1200" dirty="0" err="1">
                <a:solidFill>
                  <a:schemeClr val="tx1"/>
                </a:solidFill>
                <a:effectLst/>
                <a:latin typeface="Arial" charset="0"/>
                <a:ea typeface="+mn-ea"/>
                <a:cs typeface="+mn-cs"/>
              </a:rPr>
              <a:t>organizațional-managerială</a:t>
            </a:r>
            <a:r>
              <a:rPr lang="en-GB" sz="1200" kern="1200" dirty="0">
                <a:solidFill>
                  <a:schemeClr val="tx1"/>
                </a:solidFill>
                <a:effectLst/>
                <a:latin typeface="Arial" charset="0"/>
                <a:ea typeface="+mn-ea"/>
                <a:cs typeface="+mn-cs"/>
              </a:rPr>
              <a:t>. </a:t>
            </a:r>
            <a:r>
              <a:rPr lang="en-GB" sz="1200" kern="1200" dirty="0" err="1">
                <a:solidFill>
                  <a:schemeClr val="tx1"/>
                </a:solidFill>
                <a:effectLst/>
                <a:latin typeface="Arial" charset="0"/>
                <a:ea typeface="+mn-ea"/>
                <a:cs typeface="+mn-cs"/>
              </a:rPr>
              <a:t>Tendințe</a:t>
            </a:r>
            <a:r>
              <a:rPr lang="en-GB" sz="1200" kern="1200" dirty="0">
                <a:solidFill>
                  <a:schemeClr val="tx1"/>
                </a:solidFill>
                <a:effectLst/>
                <a:latin typeface="Arial" charset="0"/>
                <a:ea typeface="+mn-ea"/>
                <a:cs typeface="+mn-cs"/>
              </a:rPr>
              <a:t> </a:t>
            </a:r>
            <a:r>
              <a:rPr lang="en-GB" sz="1200" kern="1200" dirty="0" err="1">
                <a:solidFill>
                  <a:schemeClr val="tx1"/>
                </a:solidFill>
                <a:effectLst/>
                <a:latin typeface="Arial" charset="0"/>
                <a:ea typeface="+mn-ea"/>
                <a:cs typeface="+mn-cs"/>
              </a:rPr>
              <a:t>actuale</a:t>
            </a:r>
            <a:r>
              <a:rPr lang="en-GB" sz="1200" kern="1200" dirty="0">
                <a:solidFill>
                  <a:schemeClr val="tx1"/>
                </a:solidFill>
                <a:effectLst/>
                <a:latin typeface="Arial" charset="0"/>
                <a:ea typeface="+mn-ea"/>
                <a:cs typeface="+mn-cs"/>
              </a:rPr>
              <a:t>, Ed. </a:t>
            </a:r>
            <a:r>
              <a:rPr lang="en-GB" sz="1200" kern="1200" dirty="0" err="1">
                <a:solidFill>
                  <a:schemeClr val="tx1"/>
                </a:solidFill>
                <a:effectLst/>
                <a:latin typeface="Arial" charset="0"/>
                <a:ea typeface="+mn-ea"/>
                <a:cs typeface="+mn-cs"/>
              </a:rPr>
              <a:t>Polirom</a:t>
            </a:r>
            <a:r>
              <a:rPr lang="en-GB" sz="1200" kern="1200" dirty="0">
                <a:solidFill>
                  <a:schemeClr val="tx1"/>
                </a:solidFill>
                <a:effectLst/>
                <a:latin typeface="Arial" charset="0"/>
                <a:ea typeface="+mn-ea"/>
                <a:cs typeface="+mn-cs"/>
              </a:rPr>
              <a:t>, </a:t>
            </a:r>
            <a:r>
              <a:rPr lang="en-GB" sz="1200" kern="1200" dirty="0" err="1">
                <a:solidFill>
                  <a:schemeClr val="tx1"/>
                </a:solidFill>
                <a:effectLst/>
                <a:latin typeface="Arial" charset="0"/>
                <a:ea typeface="+mn-ea"/>
                <a:cs typeface="+mn-cs"/>
              </a:rPr>
              <a:t>Iași</a:t>
            </a:r>
            <a:r>
              <a:rPr lang="en-GB" sz="1200" kern="1200" dirty="0">
                <a:solidFill>
                  <a:schemeClr val="tx1"/>
                </a:solidFill>
                <a:effectLst/>
                <a:latin typeface="Arial" charset="0"/>
                <a:ea typeface="+mn-ea"/>
                <a:cs typeface="+mn-cs"/>
              </a:rPr>
              <a:t>, 2008</a:t>
            </a:r>
            <a:endParaRPr lang="en-US" sz="1200" kern="1200" dirty="0">
              <a:solidFill>
                <a:schemeClr val="tx1"/>
              </a:solidFill>
              <a:effectLst/>
              <a:latin typeface="Arial" charset="0"/>
              <a:ea typeface="+mn-ea"/>
              <a:cs typeface="+mn-cs"/>
            </a:endParaRPr>
          </a:p>
          <a:p>
            <a:pPr lvl="0"/>
            <a:r>
              <a:rPr lang="en-GB" sz="1200" kern="1200" dirty="0">
                <a:solidFill>
                  <a:schemeClr val="tx1"/>
                </a:solidFill>
                <a:effectLst/>
                <a:latin typeface="Arial" charset="0"/>
                <a:ea typeface="+mn-ea"/>
                <a:cs typeface="+mn-cs"/>
              </a:rPr>
              <a:t>Swift, A.J., Bridge Team Management,  Nautical Institute, 2000 </a:t>
            </a:r>
            <a:endParaRPr lang="en-US" sz="1200" kern="1200" dirty="0">
              <a:solidFill>
                <a:schemeClr val="tx1"/>
              </a:solidFill>
              <a:effectLst/>
              <a:latin typeface="Arial" charset="0"/>
              <a:ea typeface="+mn-ea"/>
              <a:cs typeface="+mn-cs"/>
            </a:endParaRPr>
          </a:p>
          <a:p>
            <a:pPr lvl="0"/>
            <a:r>
              <a:rPr lang="en-GB" sz="1200" kern="1200" dirty="0" err="1">
                <a:solidFill>
                  <a:schemeClr val="tx1"/>
                </a:solidFill>
                <a:effectLst/>
                <a:latin typeface="Arial" charset="0"/>
                <a:ea typeface="+mn-ea"/>
                <a:cs typeface="+mn-cs"/>
              </a:rPr>
              <a:t>Zlate</a:t>
            </a:r>
            <a:r>
              <a:rPr lang="en-GB" sz="1200" kern="1200" dirty="0">
                <a:solidFill>
                  <a:schemeClr val="tx1"/>
                </a:solidFill>
                <a:effectLst/>
                <a:latin typeface="Arial" charset="0"/>
                <a:ea typeface="+mn-ea"/>
                <a:cs typeface="+mn-cs"/>
              </a:rPr>
              <a:t>, M., </a:t>
            </a:r>
            <a:r>
              <a:rPr lang="en-GB" sz="1200" kern="1200" dirty="0" err="1">
                <a:solidFill>
                  <a:schemeClr val="tx1"/>
                </a:solidFill>
                <a:effectLst/>
                <a:latin typeface="Arial" charset="0"/>
                <a:ea typeface="+mn-ea"/>
                <a:cs typeface="+mn-cs"/>
              </a:rPr>
              <a:t>Tratat</a:t>
            </a:r>
            <a:r>
              <a:rPr lang="en-GB" sz="1200" kern="1200" dirty="0">
                <a:solidFill>
                  <a:schemeClr val="tx1"/>
                </a:solidFill>
                <a:effectLst/>
                <a:latin typeface="Arial" charset="0"/>
                <a:ea typeface="+mn-ea"/>
                <a:cs typeface="+mn-cs"/>
              </a:rPr>
              <a:t> de </a:t>
            </a:r>
            <a:r>
              <a:rPr lang="en-GB" sz="1200" kern="1200" dirty="0" err="1">
                <a:solidFill>
                  <a:schemeClr val="tx1"/>
                </a:solidFill>
                <a:effectLst/>
                <a:latin typeface="Arial" charset="0"/>
                <a:ea typeface="+mn-ea"/>
                <a:cs typeface="+mn-cs"/>
              </a:rPr>
              <a:t>Psihologie</a:t>
            </a:r>
            <a:r>
              <a:rPr lang="en-GB" sz="1200" kern="1200" dirty="0">
                <a:solidFill>
                  <a:schemeClr val="tx1"/>
                </a:solidFill>
                <a:effectLst/>
                <a:latin typeface="Arial" charset="0"/>
                <a:ea typeface="+mn-ea"/>
                <a:cs typeface="+mn-cs"/>
              </a:rPr>
              <a:t> </a:t>
            </a:r>
            <a:r>
              <a:rPr lang="en-GB" sz="1200" kern="1200" dirty="0" err="1">
                <a:solidFill>
                  <a:schemeClr val="tx1"/>
                </a:solidFill>
                <a:effectLst/>
                <a:latin typeface="Arial" charset="0"/>
                <a:ea typeface="+mn-ea"/>
                <a:cs typeface="+mn-cs"/>
              </a:rPr>
              <a:t>organizațional-managerială</a:t>
            </a:r>
            <a:r>
              <a:rPr lang="en-GB" sz="1200" kern="1200" dirty="0">
                <a:solidFill>
                  <a:schemeClr val="tx1"/>
                </a:solidFill>
                <a:effectLst/>
                <a:latin typeface="Arial" charset="0"/>
                <a:ea typeface="+mn-ea"/>
                <a:cs typeface="+mn-cs"/>
              </a:rPr>
              <a:t>, vol. II, Ed. </a:t>
            </a:r>
            <a:r>
              <a:rPr lang="en-GB" sz="1200" kern="1200" dirty="0" err="1">
                <a:solidFill>
                  <a:schemeClr val="tx1"/>
                </a:solidFill>
                <a:effectLst/>
                <a:latin typeface="Arial" charset="0"/>
                <a:ea typeface="+mn-ea"/>
                <a:cs typeface="+mn-cs"/>
              </a:rPr>
              <a:t>Polirom</a:t>
            </a:r>
            <a:r>
              <a:rPr lang="en-GB" sz="1200" kern="1200" dirty="0">
                <a:solidFill>
                  <a:schemeClr val="tx1"/>
                </a:solidFill>
                <a:effectLst/>
                <a:latin typeface="Arial" charset="0"/>
                <a:ea typeface="+mn-ea"/>
                <a:cs typeface="+mn-cs"/>
              </a:rPr>
              <a:t>, </a:t>
            </a:r>
            <a:r>
              <a:rPr lang="en-GB" sz="1200" kern="1200" dirty="0" err="1">
                <a:solidFill>
                  <a:schemeClr val="tx1"/>
                </a:solidFill>
                <a:effectLst/>
                <a:latin typeface="Arial" charset="0"/>
                <a:ea typeface="+mn-ea"/>
                <a:cs typeface="+mn-cs"/>
              </a:rPr>
              <a:t>Iași</a:t>
            </a:r>
            <a:r>
              <a:rPr lang="en-GB" sz="1200" kern="1200" dirty="0">
                <a:solidFill>
                  <a:schemeClr val="tx1"/>
                </a:solidFill>
                <a:effectLst/>
                <a:latin typeface="Arial" charset="0"/>
                <a:ea typeface="+mn-ea"/>
                <a:cs typeface="+mn-cs"/>
              </a:rPr>
              <a:t>, 2007</a:t>
            </a:r>
            <a:endParaRPr lang="en-US" sz="1200" kern="1200" dirty="0">
              <a:solidFill>
                <a:schemeClr val="tx1"/>
              </a:solidFill>
              <a:effectLst/>
              <a:latin typeface="Arial" charset="0"/>
              <a:ea typeface="+mn-ea"/>
              <a:cs typeface="+mn-cs"/>
            </a:endParaRPr>
          </a:p>
          <a:p>
            <a:pPr lvl="0"/>
            <a:r>
              <a:rPr lang="en-GB" sz="1200" kern="1200" dirty="0">
                <a:solidFill>
                  <a:schemeClr val="tx1"/>
                </a:solidFill>
                <a:effectLst/>
                <a:latin typeface="Arial" charset="0"/>
                <a:ea typeface="+mn-ea"/>
                <a:cs typeface="+mn-cs"/>
              </a:rPr>
              <a:t>***, safety4sea.com/preventing-sexual-assault-in-maritime-sector</a:t>
            </a:r>
            <a:endParaRPr lang="en-US" sz="1200" kern="1200" dirty="0">
              <a:solidFill>
                <a:schemeClr val="tx1"/>
              </a:solidFill>
              <a:effectLst/>
              <a:latin typeface="Arial" charset="0"/>
              <a:ea typeface="+mn-ea"/>
              <a:cs typeface="+mn-cs"/>
            </a:endParaRPr>
          </a:p>
          <a:p>
            <a:pPr lvl="0"/>
            <a:r>
              <a:rPr lang="en-GB" sz="1200" kern="1200" dirty="0">
                <a:solidFill>
                  <a:schemeClr val="tx1"/>
                </a:solidFill>
                <a:effectLst/>
                <a:latin typeface="Arial" charset="0"/>
                <a:ea typeface="+mn-ea"/>
                <a:cs typeface="+mn-cs"/>
              </a:rPr>
              <a:t>***, safety4sea.com/eliminate-sexual-harassment-onboard</a:t>
            </a:r>
            <a:endParaRPr lang="en-US" sz="1200" kern="1200" dirty="0">
              <a:solidFill>
                <a:schemeClr val="tx1"/>
              </a:solidFill>
              <a:effectLst/>
              <a:latin typeface="Arial" charset="0"/>
              <a:ea typeface="+mn-ea"/>
              <a:cs typeface="+mn-cs"/>
            </a:endParaRPr>
          </a:p>
          <a:p>
            <a:endParaRPr lang="tr-TR" sz="1200" kern="1200" dirty="0">
              <a:solidFill>
                <a:schemeClr val="tx1"/>
              </a:solidFill>
              <a:latin typeface="Arial" charset="0"/>
              <a:ea typeface="+mn-ea"/>
              <a:cs typeface="+mn-cs"/>
            </a:endParaRPr>
          </a:p>
        </p:txBody>
      </p:sp>
      <p:sp>
        <p:nvSpPr>
          <p:cNvPr id="4" name="Slide Number Placeholder 3"/>
          <p:cNvSpPr>
            <a:spLocks noGrp="1"/>
          </p:cNvSpPr>
          <p:nvPr>
            <p:ph type="sldNum" sz="quarter" idx="10"/>
          </p:nvPr>
        </p:nvSpPr>
        <p:spPr/>
        <p:txBody>
          <a:bodyPr/>
          <a:lstStyle/>
          <a:p>
            <a:pPr>
              <a:defRPr/>
            </a:pPr>
            <a:fld id="{5C5F69A7-BB6B-4972-A66D-B37668A31147}" type="slidenum">
              <a:rPr lang="tr-TR">
                <a:solidFill>
                  <a:srgbClr val="000000"/>
                </a:solidFill>
              </a:rPr>
              <a:pPr>
                <a:defRPr/>
              </a:pPr>
              <a:t>57</a:t>
            </a:fld>
            <a:endParaRPr lang="tr-TR">
              <a:solidFill>
                <a:srgbClr val="000000"/>
              </a:solidFill>
            </a:endParaRPr>
          </a:p>
        </p:txBody>
      </p:sp>
    </p:spTree>
    <p:extLst>
      <p:ext uri="{BB962C8B-B14F-4D97-AF65-F5344CB8AC3E}">
        <p14:creationId xmlns:p14="http://schemas.microsoft.com/office/powerpoint/2010/main" val="79468529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85000" lnSpcReduction="20000"/>
          </a:bodyPr>
          <a:lstStyle/>
          <a:p>
            <a:pPr marL="457200" indent="-457200" algn="just">
              <a:buNone/>
            </a:pPr>
            <a:r>
              <a:rPr lang="en-US" sz="2300" dirty="0">
                <a:effectLst/>
                <a:latin typeface="Arial" pitchFamily="34" charset="0"/>
                <a:cs typeface="Arial" pitchFamily="34" charset="0"/>
              </a:rPr>
              <a:t>1. What phenomena are associated with organizational dysfunction ?</a:t>
            </a:r>
          </a:p>
          <a:p>
            <a:pPr marL="914400" lvl="1" indent="-457200" algn="just">
              <a:buNone/>
            </a:pPr>
            <a:r>
              <a:rPr lang="ro-RO" sz="2400" i="0" dirty="0">
                <a:solidFill>
                  <a:srgbClr val="FFFF00"/>
                </a:solidFill>
                <a:effectLst/>
                <a:latin typeface="Arial" pitchFamily="34" charset="0"/>
                <a:cs typeface="Arial" pitchFamily="34" charset="0"/>
              </a:rPr>
              <a:t>stress, burnout, workaholism, mobbing</a:t>
            </a:r>
            <a:endParaRPr lang="en-US" sz="2300" i="0" dirty="0">
              <a:effectLst/>
              <a:latin typeface="Arial" pitchFamily="34" charset="0"/>
              <a:cs typeface="Arial" pitchFamily="34" charset="0"/>
            </a:endParaRPr>
          </a:p>
          <a:p>
            <a:pPr algn="just"/>
            <a:r>
              <a:rPr lang="en-US" sz="2300" dirty="0">
                <a:effectLst/>
                <a:latin typeface="Arial" pitchFamily="34" charset="0"/>
                <a:cs typeface="Arial" pitchFamily="34" charset="0"/>
              </a:rPr>
              <a:t>2. Which statements is true</a:t>
            </a:r>
            <a:r>
              <a:rPr lang="en-US" sz="2300" baseline="0" dirty="0">
                <a:effectLst/>
                <a:latin typeface="Arial" pitchFamily="34" charset="0"/>
                <a:cs typeface="Arial" pitchFamily="34" charset="0"/>
              </a:rPr>
              <a:t> </a:t>
            </a:r>
            <a:r>
              <a:rPr lang="en-US" sz="2300" dirty="0">
                <a:effectLst/>
                <a:latin typeface="Arial" pitchFamily="34" charset="0"/>
                <a:cs typeface="Arial" pitchFamily="34" charset="0"/>
              </a:rPr>
              <a:t>?</a:t>
            </a:r>
          </a:p>
          <a:p>
            <a:pPr lvl="1" algn="just"/>
            <a:r>
              <a:rPr lang="en-US" sz="2300" dirty="0">
                <a:effectLst/>
                <a:latin typeface="Arial" pitchFamily="34" charset="0"/>
                <a:ea typeface="+mn-ea"/>
                <a:cs typeface="Arial" pitchFamily="34" charset="0"/>
              </a:rPr>
              <a:t>A,</a:t>
            </a:r>
            <a:r>
              <a:rPr lang="en-US" sz="2300" baseline="0" dirty="0">
                <a:effectLst/>
                <a:latin typeface="Arial" pitchFamily="34" charset="0"/>
                <a:ea typeface="+mn-ea"/>
                <a:cs typeface="Arial" pitchFamily="34" charset="0"/>
              </a:rPr>
              <a:t> B</a:t>
            </a:r>
          </a:p>
          <a:p>
            <a:pPr algn="just"/>
            <a:r>
              <a:rPr lang="en-US" sz="2300" dirty="0">
                <a:effectLst/>
                <a:latin typeface="Arial" pitchFamily="34" charset="0"/>
                <a:ea typeface="+mn-ea"/>
                <a:cs typeface="Arial" pitchFamily="34" charset="0"/>
              </a:rPr>
              <a:t>3. Which are the 4 stages of  mobbing evolution in time ?</a:t>
            </a:r>
          </a:p>
          <a:p>
            <a:pPr lvl="1" algn="just">
              <a:buNone/>
            </a:pPr>
            <a:r>
              <a:rPr lang="en-US" b="0" dirty="0">
                <a:effectLst/>
                <a:latin typeface="Arial" pitchFamily="34" charset="0"/>
                <a:cs typeface="Arial" pitchFamily="34" charset="0"/>
              </a:rPr>
              <a:t>1. </a:t>
            </a:r>
            <a:r>
              <a:rPr lang="en-US" b="0" dirty="0">
                <a:solidFill>
                  <a:srgbClr val="FFFF00"/>
                </a:solidFill>
                <a:effectLst/>
                <a:latin typeface="Arial" pitchFamily="34" charset="0"/>
                <a:cs typeface="Arial" pitchFamily="34" charset="0"/>
              </a:rPr>
              <a:t>critical incidents that degenerate into mobbing</a:t>
            </a:r>
            <a:r>
              <a:rPr lang="en-US" b="0" dirty="0">
                <a:solidFill>
                  <a:schemeClr val="tx1"/>
                </a:solidFill>
                <a:effectLst/>
                <a:latin typeface="Arial" pitchFamily="34" charset="0"/>
                <a:cs typeface="Arial" pitchFamily="34" charset="0"/>
              </a:rPr>
              <a:t>;</a:t>
            </a:r>
            <a:endParaRPr lang="en-US" b="0" dirty="0">
              <a:effectLst/>
              <a:latin typeface="Arial" pitchFamily="34" charset="0"/>
              <a:cs typeface="Arial" pitchFamily="34" charset="0"/>
            </a:endParaRPr>
          </a:p>
          <a:p>
            <a:pPr lvl="1" algn="just">
              <a:buNone/>
            </a:pPr>
            <a:r>
              <a:rPr lang="en-US" b="0" dirty="0">
                <a:effectLst/>
                <a:latin typeface="Arial" pitchFamily="34" charset="0"/>
                <a:cs typeface="Arial" pitchFamily="34" charset="0"/>
              </a:rPr>
              <a:t>2. </a:t>
            </a:r>
            <a:r>
              <a:rPr lang="en-US" b="0" dirty="0">
                <a:solidFill>
                  <a:srgbClr val="FFFF00"/>
                </a:solidFill>
                <a:effectLst/>
                <a:latin typeface="Arial" pitchFamily="34" charset="0"/>
                <a:cs typeface="Arial" pitchFamily="34" charset="0"/>
              </a:rPr>
              <a:t>increasing the frequency of hostile behaviors;</a:t>
            </a:r>
            <a:endParaRPr lang="en-US" b="0" dirty="0">
              <a:effectLst/>
              <a:latin typeface="Arial" pitchFamily="34" charset="0"/>
              <a:cs typeface="Arial" pitchFamily="34" charset="0"/>
            </a:endParaRPr>
          </a:p>
          <a:p>
            <a:pPr lvl="1" algn="just">
              <a:buNone/>
            </a:pPr>
            <a:r>
              <a:rPr lang="en-US" b="0" dirty="0">
                <a:effectLst/>
                <a:latin typeface="Arial" pitchFamily="34" charset="0"/>
                <a:cs typeface="Arial" pitchFamily="34" charset="0"/>
              </a:rPr>
              <a:t>3. </a:t>
            </a:r>
            <a:r>
              <a:rPr lang="en-US" b="0" dirty="0">
                <a:solidFill>
                  <a:srgbClr val="FFFF00"/>
                </a:solidFill>
                <a:effectLst/>
                <a:latin typeface="Arial" pitchFamily="34" charset="0"/>
                <a:cs typeface="Arial" pitchFamily="34" charset="0"/>
              </a:rPr>
              <a:t>making management aware of events;</a:t>
            </a:r>
            <a:endParaRPr lang="en-US" b="0" dirty="0">
              <a:effectLst/>
              <a:latin typeface="Arial" pitchFamily="34" charset="0"/>
              <a:cs typeface="Arial" pitchFamily="34" charset="0"/>
            </a:endParaRPr>
          </a:p>
          <a:p>
            <a:pPr lvl="1" algn="just">
              <a:buNone/>
            </a:pPr>
            <a:r>
              <a:rPr lang="en-US" b="0" dirty="0">
                <a:effectLst/>
                <a:latin typeface="Arial" pitchFamily="34" charset="0"/>
                <a:cs typeface="Arial" pitchFamily="34" charset="0"/>
              </a:rPr>
              <a:t>4. </a:t>
            </a:r>
            <a:r>
              <a:rPr lang="en-US" b="0" dirty="0">
                <a:solidFill>
                  <a:srgbClr val="FFFF00"/>
                </a:solidFill>
                <a:effectLst/>
                <a:latin typeface="Arial" pitchFamily="34" charset="0"/>
                <a:cs typeface="Arial" pitchFamily="34" charset="0"/>
              </a:rPr>
              <a:t>stigmatization, social isolation, removal of the victim from the workplace</a:t>
            </a:r>
            <a:r>
              <a:rPr lang="en-US" b="0" dirty="0">
                <a:effectLst/>
                <a:latin typeface="Arial" pitchFamily="34" charset="0"/>
                <a:cs typeface="Arial" pitchFamily="34" charset="0"/>
              </a:rPr>
              <a:t>.</a:t>
            </a:r>
          </a:p>
          <a:p>
            <a:pPr lvl="0" algn="just">
              <a:buNone/>
            </a:pPr>
            <a:r>
              <a:rPr lang="en-US" sz="2300" b="0" dirty="0">
                <a:effectLst/>
                <a:latin typeface="Arial" pitchFamily="34" charset="0"/>
                <a:ea typeface="+mn-ea"/>
                <a:cs typeface="Arial" pitchFamily="34" charset="0"/>
              </a:rPr>
              <a:t>4.</a:t>
            </a:r>
            <a:r>
              <a:rPr lang="en-US" sz="2300" b="0" baseline="0" dirty="0">
                <a:effectLst/>
                <a:latin typeface="Arial" pitchFamily="34" charset="0"/>
                <a:ea typeface="+mn-ea"/>
                <a:cs typeface="Arial" pitchFamily="34" charset="0"/>
              </a:rPr>
              <a:t> </a:t>
            </a:r>
            <a:r>
              <a:rPr lang="en-US" sz="2300" dirty="0">
                <a:effectLst/>
                <a:latin typeface="Arial" pitchFamily="34" charset="0"/>
                <a:ea typeface="+mn-ea"/>
                <a:cs typeface="Arial" pitchFamily="34" charset="0"/>
              </a:rPr>
              <a:t>What effects of mobbing act at psycho-individual level ?</a:t>
            </a:r>
            <a:endParaRPr lang="en-US" sz="1200" dirty="0">
              <a:effectLst/>
              <a:latin typeface="Arial" charset="0"/>
              <a:ea typeface="+mn-ea"/>
              <a:cs typeface="+mn-cs"/>
            </a:endParaRPr>
          </a:p>
          <a:p>
            <a:pPr lvl="1" algn="just">
              <a:buNone/>
            </a:pPr>
            <a:r>
              <a:rPr lang="en-US" sz="1200" dirty="0">
                <a:effectLst/>
                <a:latin typeface="Arial" charset="0"/>
                <a:ea typeface="+mn-ea"/>
                <a:cs typeface="+mn-cs"/>
              </a:rPr>
              <a:t>B</a:t>
            </a:r>
            <a:endParaRPr lang="en-US" sz="2300" dirty="0">
              <a:effectLst/>
              <a:latin typeface="Arial" pitchFamily="34" charset="0"/>
              <a:ea typeface="+mn-ea"/>
              <a:cs typeface="Arial" pitchFamily="34" charset="0"/>
            </a:endParaRP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58</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55000" lnSpcReduction="20000"/>
          </a:bodyPr>
          <a:lstStyle/>
          <a:p>
            <a:pPr algn="just"/>
            <a:r>
              <a:rPr lang="en-US" sz="2300" dirty="0">
                <a:effectLst/>
                <a:latin typeface="Arial" pitchFamily="34" charset="0"/>
                <a:cs typeface="Arial" pitchFamily="34" charset="0"/>
              </a:rPr>
              <a:t>5. What measure to overcome mobbing is the last to use ?</a:t>
            </a:r>
          </a:p>
          <a:p>
            <a:pPr lvl="1" algn="just"/>
            <a:r>
              <a:rPr lang="en-US" sz="2300" dirty="0">
                <a:effectLst/>
                <a:latin typeface="Arial" pitchFamily="34" charset="0"/>
                <a:cs typeface="Arial" pitchFamily="34" charset="0"/>
              </a:rPr>
              <a:t>D</a:t>
            </a:r>
          </a:p>
          <a:p>
            <a:pPr algn="just"/>
            <a:r>
              <a:rPr lang="en-US" sz="2300" dirty="0">
                <a:effectLst/>
                <a:latin typeface="Arial" pitchFamily="34" charset="0"/>
                <a:cs typeface="Arial" pitchFamily="34" charset="0"/>
              </a:rPr>
              <a:t>6. Which are the effective attitudes derived from the </a:t>
            </a:r>
            <a:r>
              <a:rPr lang="en-US" sz="2300" i="1" dirty="0">
                <a:effectLst/>
                <a:latin typeface="Arial" pitchFamily="34" charset="0"/>
                <a:cs typeface="Arial" pitchFamily="34" charset="0"/>
              </a:rPr>
              <a:t>cultural wheel</a:t>
            </a:r>
            <a:r>
              <a:rPr lang="en-US" sz="2300" dirty="0">
                <a:effectLst/>
                <a:latin typeface="Arial" pitchFamily="34" charset="0"/>
                <a:cs typeface="Arial" pitchFamily="34" charset="0"/>
              </a:rPr>
              <a:t> concept to practice onboard ships ?</a:t>
            </a:r>
          </a:p>
          <a:p>
            <a:pPr marL="457200" marR="0" lvl="1" indent="0" algn="just" defTabSz="914400" rtl="0" eaLnBrk="0" fontAlgn="base" latinLnBrk="0" hangingPunct="0">
              <a:lnSpc>
                <a:spcPct val="100000"/>
              </a:lnSpc>
              <a:spcBef>
                <a:spcPct val="30000"/>
              </a:spcBef>
              <a:spcAft>
                <a:spcPct val="0"/>
              </a:spcAft>
              <a:buClrTx/>
              <a:buSzTx/>
              <a:buFontTx/>
              <a:buNone/>
              <a:tabLst/>
              <a:defRPr/>
            </a:pPr>
            <a:r>
              <a:rPr lang="en-US" sz="2400" b="0" kern="1200" dirty="0">
                <a:solidFill>
                  <a:schemeClr val="tx1"/>
                </a:solidFill>
                <a:effectLst/>
                <a:latin typeface="Arial" charset="0"/>
                <a:ea typeface="+mn-ea"/>
                <a:cs typeface="+mn-cs"/>
              </a:rPr>
              <a:t>R</a:t>
            </a:r>
            <a:r>
              <a:rPr lang="ro-RO" sz="2400" b="0" kern="1200" dirty="0">
                <a:solidFill>
                  <a:schemeClr val="tx1"/>
                </a:solidFill>
                <a:effectLst/>
                <a:latin typeface="Arial" charset="0"/>
                <a:ea typeface="+mn-ea"/>
                <a:cs typeface="+mn-cs"/>
              </a:rPr>
              <a:t>espect - </a:t>
            </a:r>
            <a:r>
              <a:rPr lang="en-US" sz="2400" b="0" kern="1200" dirty="0">
                <a:solidFill>
                  <a:schemeClr val="tx1"/>
                </a:solidFill>
                <a:effectLst/>
                <a:latin typeface="Arial" charset="0"/>
                <a:ea typeface="+mn-ea"/>
                <a:cs typeface="+mn-cs"/>
              </a:rPr>
              <a:t>U</a:t>
            </a:r>
            <a:r>
              <a:rPr lang="ro-RO" sz="2400" b="0" kern="1200" dirty="0">
                <a:solidFill>
                  <a:schemeClr val="tx1"/>
                </a:solidFill>
                <a:effectLst/>
                <a:latin typeface="Arial" charset="0"/>
                <a:ea typeface="+mn-ea"/>
                <a:cs typeface="+mn-cs"/>
              </a:rPr>
              <a:t>nderstanding the individual - </a:t>
            </a:r>
            <a:r>
              <a:rPr lang="en-US" sz="2400" b="0" kern="1200" dirty="0">
                <a:solidFill>
                  <a:schemeClr val="tx1"/>
                </a:solidFill>
                <a:effectLst/>
                <a:latin typeface="Arial" charset="0"/>
                <a:ea typeface="+mn-ea"/>
                <a:cs typeface="+mn-cs"/>
              </a:rPr>
              <a:t>L</a:t>
            </a:r>
            <a:r>
              <a:rPr lang="ro-RO" sz="2400" b="0" kern="1200" dirty="0">
                <a:solidFill>
                  <a:schemeClr val="tx1"/>
                </a:solidFill>
                <a:effectLst/>
                <a:latin typeface="Arial" charset="0"/>
                <a:ea typeface="+mn-ea"/>
                <a:cs typeface="+mn-cs"/>
              </a:rPr>
              <a:t>earn people motivation – </a:t>
            </a:r>
            <a:r>
              <a:rPr lang="en-US" sz="2400" b="0" kern="1200" dirty="0">
                <a:solidFill>
                  <a:schemeClr val="tx1"/>
                </a:solidFill>
                <a:effectLst/>
                <a:latin typeface="Arial" charset="0"/>
                <a:ea typeface="+mn-ea"/>
                <a:cs typeface="+mn-cs"/>
              </a:rPr>
              <a:t>I</a:t>
            </a:r>
            <a:r>
              <a:rPr lang="ro-RO" sz="2400" b="0" kern="1200" dirty="0">
                <a:solidFill>
                  <a:schemeClr val="tx1"/>
                </a:solidFill>
                <a:effectLst/>
                <a:latin typeface="Arial" charset="0"/>
                <a:ea typeface="+mn-ea"/>
                <a:cs typeface="+mn-cs"/>
              </a:rPr>
              <a:t>nterpreter as link between cultures - </a:t>
            </a:r>
            <a:r>
              <a:rPr lang="en-US" sz="2400" b="0" kern="1200" dirty="0">
                <a:solidFill>
                  <a:schemeClr val="tx1"/>
                </a:solidFill>
                <a:effectLst/>
                <a:latin typeface="Arial" charset="0"/>
                <a:ea typeface="+mn-ea"/>
                <a:cs typeface="+mn-cs"/>
              </a:rPr>
              <a:t>E</a:t>
            </a:r>
            <a:r>
              <a:rPr lang="ro-RO" sz="2400" b="0" kern="1200" dirty="0">
                <a:solidFill>
                  <a:schemeClr val="tx1"/>
                </a:solidFill>
                <a:effectLst/>
                <a:latin typeface="Arial" charset="0"/>
                <a:ea typeface="+mn-ea"/>
                <a:cs typeface="+mn-cs"/>
              </a:rPr>
              <a:t>xplain actions in simple way - </a:t>
            </a:r>
            <a:r>
              <a:rPr lang="en-US" sz="2400" b="0" kern="1200" dirty="0">
                <a:solidFill>
                  <a:schemeClr val="tx1"/>
                </a:solidFill>
                <a:effectLst/>
                <a:latin typeface="Arial" charset="0"/>
                <a:ea typeface="+mn-ea"/>
                <a:cs typeface="+mn-cs"/>
              </a:rPr>
              <a:t>P</a:t>
            </a:r>
            <a:r>
              <a:rPr lang="ro-RO" sz="2400" b="0" kern="1200" dirty="0">
                <a:solidFill>
                  <a:schemeClr val="tx1"/>
                </a:solidFill>
                <a:effectLst/>
                <a:latin typeface="Arial" charset="0"/>
                <a:ea typeface="+mn-ea"/>
                <a:cs typeface="+mn-cs"/>
              </a:rPr>
              <a:t>rocedures to avoid misunderstandings - </a:t>
            </a:r>
            <a:r>
              <a:rPr lang="en-US" sz="2400" b="0" kern="1200" dirty="0">
                <a:solidFill>
                  <a:schemeClr val="tx1"/>
                </a:solidFill>
                <a:effectLst/>
                <a:latin typeface="Arial" charset="0"/>
                <a:ea typeface="+mn-ea"/>
                <a:cs typeface="+mn-cs"/>
              </a:rPr>
              <a:t>C</a:t>
            </a:r>
            <a:r>
              <a:rPr lang="ro-RO" sz="2400" b="0" kern="1200" dirty="0">
                <a:solidFill>
                  <a:schemeClr val="tx1"/>
                </a:solidFill>
                <a:effectLst/>
                <a:latin typeface="Arial" charset="0"/>
                <a:ea typeface="+mn-ea"/>
                <a:cs typeface="+mn-cs"/>
              </a:rPr>
              <a:t>onsistent aprroach to avoid confusion</a:t>
            </a:r>
            <a:endParaRPr lang="en-US" sz="2300" dirty="0">
              <a:effectLst/>
              <a:latin typeface="Arial" pitchFamily="34" charset="0"/>
              <a:cs typeface="Arial" pitchFamily="34" charset="0"/>
            </a:endParaRPr>
          </a:p>
          <a:p>
            <a:pPr algn="just"/>
            <a:r>
              <a:rPr lang="en-US" sz="2300" dirty="0">
                <a:effectLst/>
                <a:latin typeface="Arial" pitchFamily="34" charset="0"/>
                <a:cs typeface="Arial" pitchFamily="34" charset="0"/>
              </a:rPr>
              <a:t>7. What does sexual harassment means ?</a:t>
            </a:r>
          </a:p>
          <a:p>
            <a:pPr lvl="1" algn="just"/>
            <a:r>
              <a:rPr lang="ro-RO" sz="2400" i="0" dirty="0">
                <a:effectLst/>
                <a:latin typeface="Arial" pitchFamily="34" charset="0"/>
                <a:cs typeface="Arial" pitchFamily="34" charset="0"/>
              </a:rPr>
              <a:t>Sexual</a:t>
            </a:r>
            <a:r>
              <a:rPr lang="en-US" sz="2400" i="0" dirty="0">
                <a:effectLst/>
                <a:latin typeface="Arial" pitchFamily="34" charset="0"/>
                <a:cs typeface="Arial" pitchFamily="34" charset="0"/>
              </a:rPr>
              <a:t> harassment means unwanted conduct of a sexual nature or other</a:t>
            </a:r>
            <a:r>
              <a:rPr lang="ro-RO" sz="2400" i="0" dirty="0">
                <a:effectLst/>
                <a:latin typeface="Arial" pitchFamily="34" charset="0"/>
                <a:cs typeface="Arial" pitchFamily="34" charset="0"/>
              </a:rPr>
              <a:t> </a:t>
            </a:r>
            <a:r>
              <a:rPr lang="en-US" sz="2400" i="0" dirty="0">
                <a:effectLst/>
                <a:latin typeface="Arial" pitchFamily="34" charset="0"/>
                <a:cs typeface="Arial" pitchFamily="34" charset="0"/>
              </a:rPr>
              <a:t>conduct based on sex</a:t>
            </a:r>
            <a:r>
              <a:rPr lang="ro-RO" sz="2400" i="0" dirty="0">
                <a:effectLst/>
                <a:latin typeface="Arial" pitchFamily="34" charset="0"/>
                <a:cs typeface="Arial" pitchFamily="34" charset="0"/>
              </a:rPr>
              <a:t>,</a:t>
            </a:r>
            <a:r>
              <a:rPr lang="en-US" sz="2400" i="0" dirty="0">
                <a:effectLst/>
                <a:latin typeface="Arial" pitchFamily="34" charset="0"/>
                <a:cs typeface="Arial" pitchFamily="34" charset="0"/>
              </a:rPr>
              <a:t> </a:t>
            </a:r>
            <a:r>
              <a:rPr lang="en-US" sz="2400" b="1" i="0" dirty="0">
                <a:solidFill>
                  <a:srgbClr val="FFFF00"/>
                </a:solidFill>
                <a:effectLst/>
                <a:latin typeface="Arial" pitchFamily="34" charset="0"/>
                <a:cs typeface="Arial" pitchFamily="34" charset="0"/>
              </a:rPr>
              <a:t>affecting the dignity of women and men at work</a:t>
            </a:r>
            <a:r>
              <a:rPr lang="en-US" sz="2400" i="0" dirty="0">
                <a:effectLst/>
                <a:latin typeface="Arial" pitchFamily="34" charset="0"/>
                <a:cs typeface="Arial" pitchFamily="34" charset="0"/>
              </a:rPr>
              <a:t>.</a:t>
            </a:r>
            <a:endParaRPr lang="en-US" sz="2300" i="0" dirty="0">
              <a:effectLst/>
              <a:latin typeface="Arial" pitchFamily="34" charset="0"/>
              <a:cs typeface="Arial" pitchFamily="34" charset="0"/>
            </a:endParaRPr>
          </a:p>
          <a:p>
            <a:pPr algn="just"/>
            <a:r>
              <a:rPr lang="en-US" sz="2300" dirty="0">
                <a:effectLst/>
                <a:latin typeface="Arial" pitchFamily="34" charset="0"/>
                <a:cs typeface="Arial" pitchFamily="34" charset="0"/>
              </a:rPr>
              <a:t>8. What is the main action to be taken in case of sexual harassment onboard ships?</a:t>
            </a:r>
          </a:p>
          <a:p>
            <a:pPr marL="457200" marR="0" lvl="1" indent="0" algn="just" defTabSz="914400" rtl="0" eaLnBrk="0" fontAlgn="base" latinLnBrk="0" hangingPunct="0">
              <a:lnSpc>
                <a:spcPct val="100000"/>
              </a:lnSpc>
              <a:spcBef>
                <a:spcPct val="30000"/>
              </a:spcBef>
              <a:spcAft>
                <a:spcPct val="0"/>
              </a:spcAft>
              <a:buClrTx/>
              <a:buSzTx/>
              <a:buFontTx/>
              <a:buNone/>
              <a:tabLst/>
              <a:defRPr/>
            </a:pPr>
            <a:r>
              <a:rPr lang="en-US" sz="2000" b="0" dirty="0">
                <a:solidFill>
                  <a:srgbClr val="FFFF00"/>
                </a:solidFill>
                <a:effectLst/>
                <a:latin typeface="Arial" pitchFamily="34" charset="0"/>
                <a:cs typeface="Arial" pitchFamily="34" charset="0"/>
              </a:rPr>
              <a:t>Report</a:t>
            </a:r>
            <a:r>
              <a:rPr lang="en-US" sz="2000" b="0" dirty="0">
                <a:effectLst/>
                <a:latin typeface="Arial" pitchFamily="34" charset="0"/>
                <a:cs typeface="Arial" pitchFamily="34" charset="0"/>
              </a:rPr>
              <a:t> any prohibited behaviors to the appropriate person, </a:t>
            </a:r>
            <a:r>
              <a:rPr lang="en-US" sz="2000" b="0" dirty="0">
                <a:solidFill>
                  <a:srgbClr val="FFFF00"/>
                </a:solidFill>
                <a:effectLst/>
                <a:latin typeface="Arial" pitchFamily="34" charset="0"/>
                <a:cs typeface="Arial" pitchFamily="34" charset="0"/>
              </a:rPr>
              <a:t>as soon as it happens</a:t>
            </a:r>
            <a:r>
              <a:rPr lang="en-US" sz="2000" b="0" dirty="0">
                <a:effectLst/>
                <a:latin typeface="Arial" pitchFamily="34" charset="0"/>
                <a:cs typeface="Arial" pitchFamily="34" charset="0"/>
              </a:rPr>
              <a:t>.</a:t>
            </a:r>
            <a:endParaRPr lang="en-US" sz="2300" b="0" dirty="0">
              <a:effectLst/>
              <a:latin typeface="Arial" pitchFamily="34" charset="0"/>
              <a:cs typeface="Arial" pitchFamily="34" charset="0"/>
            </a:endParaRPr>
          </a:p>
          <a:p>
            <a:pPr algn="just"/>
            <a:r>
              <a:rPr lang="en-US" sz="2300" dirty="0">
                <a:effectLst/>
                <a:latin typeface="Arial" pitchFamily="34" charset="0"/>
                <a:cs typeface="Arial" pitchFamily="34" charset="0"/>
              </a:rPr>
              <a:t>9. What kind of discrimination can women suffer onboard ships?</a:t>
            </a:r>
          </a:p>
          <a:p>
            <a:pPr marL="457200" marR="0" lvl="1" indent="0" algn="just" defTabSz="914400" rtl="0" eaLnBrk="0" fontAlgn="base" latinLnBrk="0" hangingPunct="0">
              <a:lnSpc>
                <a:spcPct val="100000"/>
              </a:lnSpc>
              <a:spcBef>
                <a:spcPct val="30000"/>
              </a:spcBef>
              <a:spcAft>
                <a:spcPct val="0"/>
              </a:spcAft>
              <a:buClrTx/>
              <a:buSzTx/>
              <a:buFontTx/>
              <a:buNone/>
              <a:tabLst/>
              <a:defRPr/>
            </a:pPr>
            <a:r>
              <a:rPr lang="en-US" sz="2000" b="0" dirty="0">
                <a:effectLst/>
                <a:latin typeface="Arial" pitchFamily="34" charset="0"/>
                <a:cs typeface="Arial" pitchFamily="34" charset="0"/>
              </a:rPr>
              <a:t>Women are </a:t>
            </a:r>
            <a:r>
              <a:rPr lang="en-US" sz="2000" b="0" dirty="0">
                <a:solidFill>
                  <a:srgbClr val="FFFF00"/>
                </a:solidFill>
                <a:effectLst/>
                <a:latin typeface="Arial" pitchFamily="34" charset="0"/>
                <a:cs typeface="Arial" pitchFamily="34" charset="0"/>
              </a:rPr>
              <a:t>discriminated against in terms of employment, pay and promotion</a:t>
            </a:r>
            <a:r>
              <a:rPr lang="en-US" sz="2000" b="0" dirty="0">
                <a:effectLst/>
                <a:latin typeface="Arial" pitchFamily="34" charset="0"/>
                <a:cs typeface="Arial" pitchFamily="34" charset="0"/>
              </a:rPr>
              <a:t>, too few vessels have distinct sanitary groups for women, and abuses and harassment by colleagues and bosses are frequent.</a:t>
            </a:r>
            <a:endParaRPr lang="en-US" sz="2300" dirty="0">
              <a:effectLst/>
              <a:latin typeface="Arial" pitchFamily="34" charset="0"/>
              <a:cs typeface="Arial" pitchFamily="34" charset="0"/>
            </a:endParaRPr>
          </a:p>
          <a:p>
            <a:pPr algn="just"/>
            <a:r>
              <a:rPr lang="en-US" sz="2300" dirty="0">
                <a:effectLst/>
                <a:latin typeface="Arial" pitchFamily="34" charset="0"/>
                <a:cs typeface="Arial" pitchFamily="34" charset="0"/>
              </a:rPr>
              <a:t>10. In your opinion, what measures can be taken to overcome the obstacles faced by women seafarers ?</a:t>
            </a: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59</a:t>
            </a:fld>
            <a:endParaRPr lang="tr-TR"/>
          </a:p>
        </p:txBody>
      </p:sp>
    </p:spTree>
    <p:extLst>
      <p:ext uri="{BB962C8B-B14F-4D97-AF65-F5344CB8AC3E}">
        <p14:creationId xmlns:p14="http://schemas.microsoft.com/office/powerpoint/2010/main" val="63884305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pPr lvl="0"/>
            <a:r>
              <a:rPr lang="en-GB" sz="1200" i="1" kern="1200" dirty="0">
                <a:solidFill>
                  <a:schemeClr val="tx1"/>
                </a:solidFill>
                <a:effectLst/>
                <a:latin typeface="Arial" charset="0"/>
                <a:ea typeface="+mn-ea"/>
                <a:cs typeface="+mn-cs"/>
              </a:rPr>
              <a:t>11. Cultural barriers in maritime sector refers mainly to the: </a:t>
            </a:r>
            <a:endParaRPr lang="en-US" sz="1200" kern="1200" dirty="0">
              <a:solidFill>
                <a:schemeClr val="tx1"/>
              </a:solidFill>
              <a:effectLst/>
              <a:latin typeface="Arial" charset="0"/>
              <a:ea typeface="+mn-ea"/>
              <a:cs typeface="+mn-cs"/>
            </a:endParaRPr>
          </a:p>
          <a:p>
            <a:pPr lvl="0"/>
            <a:r>
              <a:rPr lang="en-GB" sz="1200" b="1" kern="1200" dirty="0">
                <a:solidFill>
                  <a:schemeClr val="tx1"/>
                </a:solidFill>
                <a:effectLst/>
                <a:latin typeface="Arial" charset="0"/>
                <a:ea typeface="+mn-ea"/>
                <a:cs typeface="+mn-cs"/>
              </a:rPr>
              <a:t>A. gender stereotypes where men are perceived as more effective;</a:t>
            </a:r>
            <a:endParaRPr lang="en-US" sz="1200" kern="1200" dirty="0">
              <a:solidFill>
                <a:schemeClr val="tx1"/>
              </a:solidFill>
              <a:effectLst/>
              <a:latin typeface="Arial" charset="0"/>
              <a:ea typeface="+mn-ea"/>
              <a:cs typeface="+mn-cs"/>
            </a:endParaRPr>
          </a:p>
          <a:p>
            <a:pPr lvl="0"/>
            <a:r>
              <a:rPr lang="en-GB" sz="1200" kern="1200" dirty="0">
                <a:solidFill>
                  <a:schemeClr val="tx1"/>
                </a:solidFill>
                <a:effectLst/>
                <a:latin typeface="Arial" charset="0"/>
                <a:ea typeface="+mn-ea"/>
                <a:cs typeface="+mn-cs"/>
              </a:rPr>
              <a:t>B. women seem to be deficient in managing impressions;</a:t>
            </a:r>
            <a:endParaRPr lang="en-US" sz="1200" kern="1200" dirty="0">
              <a:solidFill>
                <a:schemeClr val="tx1"/>
              </a:solidFill>
              <a:effectLst/>
              <a:latin typeface="Arial" charset="0"/>
              <a:ea typeface="+mn-ea"/>
              <a:cs typeface="+mn-cs"/>
            </a:endParaRPr>
          </a:p>
          <a:p>
            <a:pPr lvl="0"/>
            <a:r>
              <a:rPr lang="en-GB" sz="1200" kern="1200" dirty="0">
                <a:solidFill>
                  <a:schemeClr val="tx1"/>
                </a:solidFill>
                <a:effectLst/>
                <a:latin typeface="Arial" charset="0"/>
                <a:ea typeface="+mn-ea"/>
                <a:cs typeface="+mn-cs"/>
              </a:rPr>
              <a:t>C. bullying and mobbing situations.</a:t>
            </a:r>
          </a:p>
          <a:p>
            <a:pPr lvl="0"/>
            <a:endParaRPr lang="en-GB" sz="1200" kern="1200" dirty="0">
              <a:solidFill>
                <a:schemeClr val="tx1"/>
              </a:solidFill>
              <a:effectLst/>
              <a:latin typeface="Arial" charset="0"/>
              <a:ea typeface="+mn-ea"/>
              <a:cs typeface="+mn-cs"/>
            </a:endParaRPr>
          </a:p>
          <a:p>
            <a:pPr lvl="0"/>
            <a:r>
              <a:rPr lang="en-GB" sz="1200" i="0" kern="1200" dirty="0">
                <a:solidFill>
                  <a:schemeClr val="tx1"/>
                </a:solidFill>
                <a:effectLst/>
                <a:latin typeface="Arial" charset="0"/>
                <a:ea typeface="+mn-ea"/>
                <a:cs typeface="+mn-cs"/>
              </a:rPr>
              <a:t>12. Behavioural barriers in maritime sector refers mainly to the fact that the women seem to be deficient in managing impressions through strategies such as: </a:t>
            </a:r>
            <a:endParaRPr lang="en-US" sz="1200" i="0" kern="1200" dirty="0">
              <a:solidFill>
                <a:schemeClr val="tx1"/>
              </a:solidFill>
              <a:effectLst/>
              <a:latin typeface="Arial" charset="0"/>
              <a:ea typeface="+mn-ea"/>
              <a:cs typeface="+mn-cs"/>
            </a:endParaRPr>
          </a:p>
          <a:p>
            <a:pPr lvl="0"/>
            <a:r>
              <a:rPr lang="en-GB" sz="1200" b="1" kern="1200" dirty="0">
                <a:solidFill>
                  <a:schemeClr val="tx1"/>
                </a:solidFill>
                <a:effectLst/>
                <a:latin typeface="Arial" charset="0"/>
                <a:ea typeface="+mn-ea"/>
                <a:cs typeface="+mn-cs"/>
              </a:rPr>
              <a:t>A. building friendly relationships with hierarchical superiors;</a:t>
            </a:r>
            <a:endParaRPr lang="en-US" sz="1200" kern="1200" dirty="0">
              <a:solidFill>
                <a:schemeClr val="tx1"/>
              </a:solidFill>
              <a:effectLst/>
              <a:latin typeface="Arial" charset="0"/>
              <a:ea typeface="+mn-ea"/>
              <a:cs typeface="+mn-cs"/>
            </a:endParaRPr>
          </a:p>
          <a:p>
            <a:pPr lvl="0"/>
            <a:r>
              <a:rPr lang="en-GB" sz="1200" kern="1200" dirty="0">
                <a:solidFill>
                  <a:schemeClr val="tx1"/>
                </a:solidFill>
                <a:effectLst/>
                <a:latin typeface="Arial" charset="0"/>
                <a:ea typeface="+mn-ea"/>
                <a:cs typeface="+mn-cs"/>
              </a:rPr>
              <a:t>B. bullying their colleagues in the crew;</a:t>
            </a:r>
            <a:endParaRPr lang="en-US" sz="1200" kern="1200" dirty="0">
              <a:solidFill>
                <a:schemeClr val="tx1"/>
              </a:solidFill>
              <a:effectLst/>
              <a:latin typeface="Arial" charset="0"/>
              <a:ea typeface="+mn-ea"/>
              <a:cs typeface="+mn-cs"/>
            </a:endParaRPr>
          </a:p>
          <a:p>
            <a:pPr lvl="0"/>
            <a:r>
              <a:rPr lang="en-GB" sz="1200" b="1" kern="1200" dirty="0">
                <a:solidFill>
                  <a:schemeClr val="tx1"/>
                </a:solidFill>
                <a:effectLst/>
                <a:latin typeface="Arial" charset="0"/>
                <a:ea typeface="+mn-ea"/>
                <a:cs typeface="+mn-cs"/>
              </a:rPr>
              <a:t>C. ensuring visibility of their own performance and loyalty to the organization.</a:t>
            </a:r>
            <a:endParaRPr lang="en-US" sz="1200" kern="1200" dirty="0">
              <a:solidFill>
                <a:schemeClr val="tx1"/>
              </a:solidFill>
              <a:effectLst/>
              <a:latin typeface="Arial" charset="0"/>
              <a:ea typeface="+mn-ea"/>
              <a:cs typeface="+mn-cs"/>
            </a:endParaRPr>
          </a:p>
          <a:p>
            <a:pPr lvl="0"/>
            <a:r>
              <a:rPr lang="en-GB" sz="1200" kern="1200" dirty="0">
                <a:solidFill>
                  <a:schemeClr val="tx1"/>
                </a:solidFill>
                <a:effectLst/>
                <a:latin typeface="Arial" charset="0"/>
                <a:ea typeface="+mn-ea"/>
                <a:cs typeface="+mn-cs"/>
              </a:rPr>
              <a:t>D. providing the colleagues with confidentiality.</a:t>
            </a:r>
            <a:endParaRPr lang="en-US" sz="1200" kern="1200" dirty="0">
              <a:solidFill>
                <a:schemeClr val="tx1"/>
              </a:solidFill>
              <a:effectLst/>
              <a:latin typeface="Arial" charset="0"/>
              <a:ea typeface="+mn-ea"/>
              <a:cs typeface="+mn-cs"/>
            </a:endParaRPr>
          </a:p>
          <a:p>
            <a:pPr lvl="0"/>
            <a:endParaRPr lang="en-US" sz="1200" kern="1200" dirty="0">
              <a:solidFill>
                <a:schemeClr val="tx1"/>
              </a:solidFill>
              <a:effectLst/>
              <a:latin typeface="Arial" charset="0"/>
              <a:ea typeface="+mn-ea"/>
              <a:cs typeface="+mn-cs"/>
            </a:endParaRP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60</a:t>
            </a:fld>
            <a:endParaRPr lang="tr-TR"/>
          </a:p>
        </p:txBody>
      </p:sp>
    </p:spTree>
    <p:extLst>
      <p:ext uri="{BB962C8B-B14F-4D97-AF65-F5344CB8AC3E}">
        <p14:creationId xmlns:p14="http://schemas.microsoft.com/office/powerpoint/2010/main" val="120192042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r>
              <a:rPr lang="en-GB" sz="1200" kern="1200" dirty="0">
                <a:solidFill>
                  <a:schemeClr val="tx1"/>
                </a:solidFill>
                <a:effectLst/>
                <a:latin typeface="Arial" charset="0"/>
                <a:ea typeface="+mn-ea"/>
                <a:cs typeface="+mn-cs"/>
              </a:rPr>
              <a:t>13.  The storming stage for a crew functionality refers to: </a:t>
            </a:r>
            <a:endParaRPr lang="en-US" sz="1200"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a. an initial integration period for group members; </a:t>
            </a:r>
            <a:endParaRPr lang="en-US" sz="1200" kern="1200" dirty="0">
              <a:solidFill>
                <a:schemeClr val="tx1"/>
              </a:solidFill>
              <a:effectLst/>
              <a:latin typeface="Arial" charset="0"/>
              <a:ea typeface="+mn-ea"/>
              <a:cs typeface="+mn-cs"/>
            </a:endParaRPr>
          </a:p>
          <a:p>
            <a:r>
              <a:rPr lang="en-GB" sz="1200" b="1" kern="1200" dirty="0">
                <a:solidFill>
                  <a:schemeClr val="tx1"/>
                </a:solidFill>
                <a:effectLst/>
                <a:latin typeface="Arial" charset="0"/>
                <a:ea typeface="+mn-ea"/>
                <a:cs typeface="+mn-cs"/>
              </a:rPr>
              <a:t>b. an emotionally charged and tension-filled period for group members;</a:t>
            </a:r>
            <a:endParaRPr lang="en-US" sz="1200"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c. a training phase of the group consolidation.</a:t>
            </a:r>
            <a:endParaRPr lang="en-US" sz="1200" kern="1200" dirty="0">
              <a:solidFill>
                <a:schemeClr val="tx1"/>
              </a:solidFill>
              <a:effectLst/>
              <a:latin typeface="Arial" charset="0"/>
              <a:ea typeface="+mn-ea"/>
              <a:cs typeface="+mn-cs"/>
            </a:endParaRPr>
          </a:p>
          <a:p>
            <a:pPr lvl="0"/>
            <a:endParaRPr lang="en-US" sz="1200"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14. The normalization stage for a crew functionality refers to: </a:t>
            </a:r>
            <a:endParaRPr lang="en-US" sz="1200"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a. is the point where the group starts to cooperate;</a:t>
            </a:r>
            <a:endParaRPr lang="en-US" sz="1200" kern="1200" dirty="0">
              <a:solidFill>
                <a:schemeClr val="tx1"/>
              </a:solidFill>
              <a:effectLst/>
              <a:latin typeface="Arial" charset="0"/>
              <a:ea typeface="+mn-ea"/>
              <a:cs typeface="+mn-cs"/>
            </a:endParaRPr>
          </a:p>
          <a:p>
            <a:r>
              <a:rPr lang="en-GB" sz="1200" b="1" kern="1200" dirty="0">
                <a:solidFill>
                  <a:schemeClr val="tx1"/>
                </a:solidFill>
                <a:effectLst/>
                <a:latin typeface="Arial" charset="0"/>
                <a:ea typeface="+mn-ea"/>
                <a:cs typeface="+mn-cs"/>
              </a:rPr>
              <a:t>b. is the point where the group really begins to be together as a coordinated unit;</a:t>
            </a:r>
            <a:endParaRPr lang="en-US" sz="1200" kern="1200" dirty="0">
              <a:solidFill>
                <a:schemeClr val="tx1"/>
              </a:solidFill>
              <a:effectLst/>
              <a:latin typeface="Arial" charset="0"/>
              <a:ea typeface="+mn-ea"/>
              <a:cs typeface="+mn-cs"/>
            </a:endParaRPr>
          </a:p>
          <a:p>
            <a:r>
              <a:rPr lang="en-US" sz="1200" kern="1200" dirty="0">
                <a:solidFill>
                  <a:schemeClr val="tx1"/>
                </a:solidFill>
                <a:effectLst/>
                <a:latin typeface="Arial" charset="0"/>
                <a:ea typeface="+mn-ea"/>
                <a:cs typeface="+mn-cs"/>
              </a:rPr>
              <a:t>c. the group initiate the communication.</a:t>
            </a:r>
          </a:p>
          <a:p>
            <a:pPr lvl="0"/>
            <a:endParaRPr lang="en-US" sz="1200" kern="1200" dirty="0">
              <a:solidFill>
                <a:schemeClr val="tx1"/>
              </a:solidFill>
              <a:effectLst/>
              <a:latin typeface="Arial" charset="0"/>
              <a:ea typeface="+mn-ea"/>
              <a:cs typeface="+mn-cs"/>
            </a:endParaRPr>
          </a:p>
          <a:p>
            <a:pPr lvl="0"/>
            <a:endParaRPr lang="en-US" sz="1200" kern="1200" dirty="0">
              <a:solidFill>
                <a:schemeClr val="tx1"/>
              </a:solidFill>
              <a:effectLst/>
              <a:latin typeface="Arial" charset="0"/>
              <a:ea typeface="+mn-ea"/>
              <a:cs typeface="+mn-cs"/>
            </a:endParaRP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61</a:t>
            </a:fld>
            <a:endParaRPr lang="tr-TR"/>
          </a:p>
        </p:txBody>
      </p:sp>
    </p:spTree>
    <p:extLst>
      <p:ext uri="{BB962C8B-B14F-4D97-AF65-F5344CB8AC3E}">
        <p14:creationId xmlns:p14="http://schemas.microsoft.com/office/powerpoint/2010/main" val="39787862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8</a:t>
            </a:fld>
            <a:endParaRPr lang="tr-TR"/>
          </a:p>
        </p:txBody>
      </p:sp>
    </p:spTree>
    <p:extLst>
      <p:ext uri="{BB962C8B-B14F-4D97-AF65-F5344CB8AC3E}">
        <p14:creationId xmlns:p14="http://schemas.microsoft.com/office/powerpoint/2010/main" val="27892811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r>
              <a:rPr lang="en-GB" sz="1200" kern="1200" dirty="0">
                <a:solidFill>
                  <a:schemeClr val="tx1"/>
                </a:solidFill>
                <a:effectLst/>
                <a:latin typeface="Arial" charset="0"/>
                <a:ea typeface="+mn-ea"/>
                <a:cs typeface="+mn-cs"/>
              </a:rPr>
              <a:t>15. According to </a:t>
            </a:r>
            <a:r>
              <a:rPr lang="en-GB" sz="1200" i="1" kern="1200" dirty="0" err="1">
                <a:solidFill>
                  <a:schemeClr val="tx1"/>
                </a:solidFill>
                <a:effectLst/>
                <a:latin typeface="Arial" charset="0"/>
                <a:ea typeface="+mn-ea"/>
                <a:cs typeface="+mn-cs"/>
              </a:rPr>
              <a:t>Leymann</a:t>
            </a:r>
            <a:r>
              <a:rPr lang="en-GB" sz="1200" kern="1200" dirty="0">
                <a:solidFill>
                  <a:schemeClr val="tx1"/>
                </a:solidFill>
                <a:effectLst/>
                <a:latin typeface="Arial" charset="0"/>
                <a:ea typeface="+mn-ea"/>
                <a:cs typeface="+mn-cs"/>
              </a:rPr>
              <a:t> in case of mobbing, the next behavioural attitudes could be identified:</a:t>
            </a:r>
            <a:endParaRPr lang="en-US" sz="1200" kern="1200" dirty="0">
              <a:solidFill>
                <a:schemeClr val="tx1"/>
              </a:solidFill>
              <a:effectLst/>
              <a:latin typeface="Arial" charset="0"/>
              <a:ea typeface="+mn-ea"/>
              <a:cs typeface="+mn-cs"/>
            </a:endParaRPr>
          </a:p>
          <a:p>
            <a:pPr lvl="1"/>
            <a:r>
              <a:rPr lang="en-GB" sz="1200" kern="1200" dirty="0">
                <a:solidFill>
                  <a:schemeClr val="tx1"/>
                </a:solidFill>
                <a:effectLst/>
                <a:latin typeface="Arial" charset="0"/>
                <a:ea typeface="+mn-ea"/>
                <a:cs typeface="+mn-cs"/>
              </a:rPr>
              <a:t>a. free expression of the will in the group;</a:t>
            </a:r>
            <a:endParaRPr lang="en-US" sz="1200" kern="1200" dirty="0">
              <a:solidFill>
                <a:schemeClr val="tx1"/>
              </a:solidFill>
              <a:effectLst/>
              <a:latin typeface="Arial" charset="0"/>
              <a:ea typeface="+mn-ea"/>
              <a:cs typeface="+mn-cs"/>
            </a:endParaRPr>
          </a:p>
          <a:p>
            <a:pPr lvl="1"/>
            <a:r>
              <a:rPr lang="en-GB" sz="1200" b="1" kern="1200" dirty="0">
                <a:solidFill>
                  <a:schemeClr val="tx1"/>
                </a:solidFill>
                <a:effectLst/>
                <a:latin typeface="Arial" charset="0"/>
                <a:ea typeface="+mn-ea"/>
                <a:cs typeface="+mn-cs"/>
              </a:rPr>
              <a:t>b. actions aimed for preventing the victim from expressing himself/herself;</a:t>
            </a:r>
            <a:endParaRPr lang="en-US" sz="1200" kern="1200" dirty="0">
              <a:solidFill>
                <a:schemeClr val="tx1"/>
              </a:solidFill>
              <a:effectLst/>
              <a:latin typeface="Arial" charset="0"/>
              <a:ea typeface="+mn-ea"/>
              <a:cs typeface="+mn-cs"/>
            </a:endParaRPr>
          </a:p>
          <a:p>
            <a:pPr lvl="1"/>
            <a:r>
              <a:rPr lang="en-GB" sz="1200" b="1" kern="1200" dirty="0">
                <a:solidFill>
                  <a:schemeClr val="tx1"/>
                </a:solidFill>
                <a:effectLst/>
                <a:latin typeface="Arial" charset="0"/>
                <a:ea typeface="+mn-ea"/>
                <a:cs typeface="+mn-cs"/>
              </a:rPr>
              <a:t>c. actions aimed for victim’s isolation;</a:t>
            </a:r>
            <a:endParaRPr lang="en-US" sz="1200" kern="1200" dirty="0">
              <a:solidFill>
                <a:schemeClr val="tx1"/>
              </a:solidFill>
              <a:effectLst/>
              <a:latin typeface="Arial" charset="0"/>
              <a:ea typeface="+mn-ea"/>
              <a:cs typeface="+mn-cs"/>
            </a:endParaRPr>
          </a:p>
          <a:p>
            <a:pPr lvl="1"/>
            <a:r>
              <a:rPr lang="en-GB" sz="1200" b="1" kern="1200" dirty="0">
                <a:solidFill>
                  <a:schemeClr val="tx1"/>
                </a:solidFill>
                <a:effectLst/>
                <a:latin typeface="Arial" charset="0"/>
                <a:ea typeface="+mn-ea"/>
                <a:cs typeface="+mn-cs"/>
              </a:rPr>
              <a:t>d. victim's professional discrepancy;</a:t>
            </a:r>
            <a:endParaRPr lang="en-US" sz="1200" kern="1200" dirty="0">
              <a:solidFill>
                <a:schemeClr val="tx1"/>
              </a:solidFill>
              <a:effectLst/>
              <a:latin typeface="Arial" charset="0"/>
              <a:ea typeface="+mn-ea"/>
              <a:cs typeface="+mn-cs"/>
            </a:endParaRPr>
          </a:p>
          <a:p>
            <a:pPr lvl="1"/>
            <a:r>
              <a:rPr lang="en-GB" sz="1200" kern="1200" dirty="0">
                <a:solidFill>
                  <a:schemeClr val="tx1"/>
                </a:solidFill>
                <a:effectLst/>
                <a:latin typeface="Arial" charset="0"/>
                <a:ea typeface="+mn-ea"/>
                <a:cs typeface="+mn-cs"/>
              </a:rPr>
              <a:t>e. the continuous praising of the victim performance.</a:t>
            </a:r>
            <a:endParaRPr lang="en-US" sz="1200" kern="1200" dirty="0">
              <a:solidFill>
                <a:schemeClr val="tx1"/>
              </a:solidFill>
              <a:effectLst/>
              <a:latin typeface="Arial" charset="0"/>
              <a:ea typeface="+mn-ea"/>
              <a:cs typeface="+mn-cs"/>
            </a:endParaRPr>
          </a:p>
          <a:p>
            <a:r>
              <a:rPr lang="en-GB" sz="1200" b="1" kern="1200" dirty="0">
                <a:solidFill>
                  <a:schemeClr val="tx1"/>
                </a:solidFill>
                <a:effectLst/>
                <a:latin typeface="Arial" charset="0"/>
                <a:ea typeface="+mn-ea"/>
                <a:cs typeface="+mn-cs"/>
              </a:rPr>
              <a:t> </a:t>
            </a:r>
            <a:endParaRPr lang="en-US" sz="1200"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16. The design of tasks, referring to the excessive operationalization of work, could be a source of </a:t>
            </a:r>
            <a:endParaRPr lang="en-US" sz="1200" kern="1200" dirty="0">
              <a:solidFill>
                <a:schemeClr val="tx1"/>
              </a:solidFill>
              <a:effectLst/>
              <a:latin typeface="Arial" charset="0"/>
              <a:ea typeface="+mn-ea"/>
              <a:cs typeface="+mn-cs"/>
            </a:endParaRPr>
          </a:p>
          <a:p>
            <a:pPr lvl="1"/>
            <a:r>
              <a:rPr lang="en-GB" sz="1200" b="1" kern="1200" dirty="0">
                <a:solidFill>
                  <a:schemeClr val="tx1"/>
                </a:solidFill>
                <a:effectLst/>
                <a:latin typeface="Arial" charset="0"/>
                <a:ea typeface="+mn-ea"/>
                <a:cs typeface="+mn-cs"/>
              </a:rPr>
              <a:t>a. mobbing;</a:t>
            </a:r>
            <a:endParaRPr lang="en-US" sz="1200" kern="1200" dirty="0">
              <a:solidFill>
                <a:schemeClr val="tx1"/>
              </a:solidFill>
              <a:effectLst/>
              <a:latin typeface="Arial" charset="0"/>
              <a:ea typeface="+mn-ea"/>
              <a:cs typeface="+mn-cs"/>
            </a:endParaRPr>
          </a:p>
          <a:p>
            <a:pPr lvl="1"/>
            <a:r>
              <a:rPr lang="en-GB" sz="1200" kern="1200" dirty="0">
                <a:solidFill>
                  <a:schemeClr val="tx1"/>
                </a:solidFill>
                <a:effectLst/>
                <a:latin typeface="Arial" charset="0"/>
                <a:ea typeface="+mn-ea"/>
                <a:cs typeface="+mn-cs"/>
              </a:rPr>
              <a:t>b. bullying;</a:t>
            </a:r>
            <a:endParaRPr lang="en-US" sz="1200" kern="1200" dirty="0">
              <a:solidFill>
                <a:schemeClr val="tx1"/>
              </a:solidFill>
              <a:effectLst/>
              <a:latin typeface="Arial" charset="0"/>
              <a:ea typeface="+mn-ea"/>
              <a:cs typeface="+mn-cs"/>
            </a:endParaRPr>
          </a:p>
          <a:p>
            <a:pPr lvl="1"/>
            <a:r>
              <a:rPr lang="en-GB" sz="1200" kern="1200" dirty="0">
                <a:solidFill>
                  <a:schemeClr val="tx1"/>
                </a:solidFill>
                <a:effectLst/>
                <a:latin typeface="Arial" charset="0"/>
                <a:ea typeface="+mn-ea"/>
                <a:cs typeface="+mn-cs"/>
              </a:rPr>
              <a:t>c. harassment;</a:t>
            </a:r>
            <a:endParaRPr lang="en-US" sz="1200" kern="1200" dirty="0">
              <a:solidFill>
                <a:schemeClr val="tx1"/>
              </a:solidFill>
              <a:effectLst/>
              <a:latin typeface="Arial" charset="0"/>
              <a:ea typeface="+mn-ea"/>
              <a:cs typeface="+mn-cs"/>
            </a:endParaRPr>
          </a:p>
          <a:p>
            <a:pPr lvl="1"/>
            <a:r>
              <a:rPr lang="en-GB" sz="1200" kern="1200" dirty="0">
                <a:solidFill>
                  <a:schemeClr val="tx1"/>
                </a:solidFill>
                <a:effectLst/>
                <a:latin typeface="Arial" charset="0"/>
                <a:ea typeface="+mn-ea"/>
                <a:cs typeface="+mn-cs"/>
              </a:rPr>
              <a:t>d. self confidence.</a:t>
            </a:r>
            <a:endParaRPr lang="en-US" sz="1200" kern="1200" dirty="0">
              <a:solidFill>
                <a:schemeClr val="tx1"/>
              </a:solidFill>
              <a:effectLst/>
              <a:latin typeface="Arial" charset="0"/>
              <a:ea typeface="+mn-ea"/>
              <a:cs typeface="+mn-cs"/>
            </a:endParaRPr>
          </a:p>
          <a:p>
            <a:pPr lvl="0"/>
            <a:endParaRPr lang="en-US" sz="1200" kern="1200" dirty="0">
              <a:solidFill>
                <a:schemeClr val="tx1"/>
              </a:solidFill>
              <a:effectLst/>
              <a:latin typeface="Arial" charset="0"/>
              <a:ea typeface="+mn-ea"/>
              <a:cs typeface="+mn-cs"/>
            </a:endParaRP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62</a:t>
            </a:fld>
            <a:endParaRPr lang="tr-TR"/>
          </a:p>
        </p:txBody>
      </p:sp>
    </p:spTree>
    <p:extLst>
      <p:ext uri="{BB962C8B-B14F-4D97-AF65-F5344CB8AC3E}">
        <p14:creationId xmlns:p14="http://schemas.microsoft.com/office/powerpoint/2010/main" val="51544896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92500" lnSpcReduction="10000"/>
          </a:bodyPr>
          <a:lstStyle/>
          <a:p>
            <a:r>
              <a:rPr lang="en-GB" sz="1200" kern="1200" dirty="0">
                <a:solidFill>
                  <a:schemeClr val="tx1"/>
                </a:solidFill>
                <a:effectLst/>
                <a:latin typeface="Arial" charset="0"/>
                <a:ea typeface="+mn-ea"/>
                <a:cs typeface="+mn-cs"/>
              </a:rPr>
              <a:t>17. Evolution in time of mobbing is passing usually through 4 phases:</a:t>
            </a:r>
            <a:endParaRPr lang="en-US" sz="1200" kern="1200" dirty="0">
              <a:solidFill>
                <a:schemeClr val="tx1"/>
              </a:solidFill>
              <a:effectLst/>
              <a:latin typeface="Arial" charset="0"/>
              <a:ea typeface="+mn-ea"/>
              <a:cs typeface="+mn-cs"/>
            </a:endParaRPr>
          </a:p>
          <a:p>
            <a:pPr lvl="1"/>
            <a:r>
              <a:rPr lang="en-GB" sz="1200" b="1" kern="1200" dirty="0">
                <a:solidFill>
                  <a:schemeClr val="tx1"/>
                </a:solidFill>
                <a:effectLst/>
                <a:latin typeface="Arial" charset="0"/>
                <a:ea typeface="+mn-ea"/>
                <a:cs typeface="+mn-cs"/>
              </a:rPr>
              <a:t>a. critical incidents;</a:t>
            </a:r>
            <a:endParaRPr lang="en-US" sz="1200" kern="1200" dirty="0">
              <a:solidFill>
                <a:schemeClr val="tx1"/>
              </a:solidFill>
              <a:effectLst/>
              <a:latin typeface="Arial" charset="0"/>
              <a:ea typeface="+mn-ea"/>
              <a:cs typeface="+mn-cs"/>
            </a:endParaRPr>
          </a:p>
          <a:p>
            <a:pPr lvl="1"/>
            <a:r>
              <a:rPr lang="en-GB" sz="1200" kern="1200" dirty="0">
                <a:solidFill>
                  <a:schemeClr val="tx1"/>
                </a:solidFill>
                <a:effectLst/>
                <a:latin typeface="Arial" charset="0"/>
                <a:ea typeface="+mn-ea"/>
                <a:cs typeface="+mn-cs"/>
              </a:rPr>
              <a:t>b. sexual harassment;</a:t>
            </a:r>
            <a:endParaRPr lang="en-US" sz="1200" kern="1200" dirty="0">
              <a:solidFill>
                <a:schemeClr val="tx1"/>
              </a:solidFill>
              <a:effectLst/>
              <a:latin typeface="Arial" charset="0"/>
              <a:ea typeface="+mn-ea"/>
              <a:cs typeface="+mn-cs"/>
            </a:endParaRPr>
          </a:p>
          <a:p>
            <a:pPr lvl="1"/>
            <a:r>
              <a:rPr lang="en-GB" sz="1200" b="1" kern="1200" dirty="0">
                <a:solidFill>
                  <a:schemeClr val="tx1"/>
                </a:solidFill>
                <a:effectLst/>
                <a:latin typeface="Arial" charset="0"/>
                <a:ea typeface="+mn-ea"/>
                <a:cs typeface="+mn-cs"/>
              </a:rPr>
              <a:t>c. increased frequency of hostile behaviours;</a:t>
            </a:r>
            <a:endParaRPr lang="en-US" sz="1200" kern="1200" dirty="0">
              <a:solidFill>
                <a:schemeClr val="tx1"/>
              </a:solidFill>
              <a:effectLst/>
              <a:latin typeface="Arial" charset="0"/>
              <a:ea typeface="+mn-ea"/>
              <a:cs typeface="+mn-cs"/>
            </a:endParaRPr>
          </a:p>
          <a:p>
            <a:pPr lvl="1"/>
            <a:r>
              <a:rPr lang="en-GB" sz="1200" kern="1200" dirty="0">
                <a:solidFill>
                  <a:schemeClr val="tx1"/>
                </a:solidFill>
                <a:effectLst/>
                <a:latin typeface="Arial" charset="0"/>
                <a:ea typeface="+mn-ea"/>
                <a:cs typeface="+mn-cs"/>
              </a:rPr>
              <a:t>d. overtasking attitude in relation with the superiors;</a:t>
            </a:r>
            <a:endParaRPr lang="en-US" sz="1200" kern="1200" dirty="0">
              <a:solidFill>
                <a:schemeClr val="tx1"/>
              </a:solidFill>
              <a:effectLst/>
              <a:latin typeface="Arial" charset="0"/>
              <a:ea typeface="+mn-ea"/>
              <a:cs typeface="+mn-cs"/>
            </a:endParaRPr>
          </a:p>
          <a:p>
            <a:pPr lvl="1"/>
            <a:r>
              <a:rPr lang="en-GB" sz="1200" b="1" kern="1200" dirty="0">
                <a:solidFill>
                  <a:schemeClr val="tx1"/>
                </a:solidFill>
                <a:effectLst/>
                <a:latin typeface="Arial" charset="0"/>
                <a:ea typeface="+mn-ea"/>
                <a:cs typeface="+mn-cs"/>
              </a:rPr>
              <a:t>e. management acknowledgment; </a:t>
            </a:r>
            <a:endParaRPr lang="en-US" sz="1200" kern="1200" dirty="0">
              <a:solidFill>
                <a:schemeClr val="tx1"/>
              </a:solidFill>
              <a:effectLst/>
              <a:latin typeface="Arial" charset="0"/>
              <a:ea typeface="+mn-ea"/>
              <a:cs typeface="+mn-cs"/>
            </a:endParaRPr>
          </a:p>
          <a:p>
            <a:pPr lvl="1"/>
            <a:r>
              <a:rPr lang="en-GB" sz="1200" b="1" kern="1200" dirty="0">
                <a:solidFill>
                  <a:schemeClr val="tx1"/>
                </a:solidFill>
                <a:effectLst/>
                <a:latin typeface="Arial" charset="0"/>
                <a:ea typeface="+mn-ea"/>
                <a:cs typeface="+mn-cs"/>
              </a:rPr>
              <a:t>f. stigmatization, social isolation;</a:t>
            </a:r>
            <a:endParaRPr lang="en-US" sz="1200" kern="1200" dirty="0">
              <a:solidFill>
                <a:schemeClr val="tx1"/>
              </a:solidFill>
              <a:effectLst/>
              <a:latin typeface="Arial" charset="0"/>
              <a:ea typeface="+mn-ea"/>
              <a:cs typeface="+mn-cs"/>
            </a:endParaRPr>
          </a:p>
          <a:p>
            <a:pPr lvl="1"/>
            <a:r>
              <a:rPr lang="en-GB" sz="1200" kern="1200" dirty="0">
                <a:solidFill>
                  <a:schemeClr val="tx1"/>
                </a:solidFill>
                <a:effectLst/>
                <a:latin typeface="Arial" charset="0"/>
                <a:ea typeface="+mn-ea"/>
                <a:cs typeface="+mn-cs"/>
              </a:rPr>
              <a:t>g. intellectual aggression. </a:t>
            </a:r>
            <a:endParaRPr lang="en-US" sz="1200" kern="1200" dirty="0">
              <a:solidFill>
                <a:schemeClr val="tx1"/>
              </a:solidFill>
              <a:effectLst/>
              <a:latin typeface="Arial" charset="0"/>
              <a:ea typeface="+mn-ea"/>
              <a:cs typeface="+mn-cs"/>
            </a:endParaRPr>
          </a:p>
          <a:p>
            <a:endParaRPr lang="en-GB" sz="1200"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18.</a:t>
            </a:r>
            <a:r>
              <a:rPr lang="en-GB" sz="1200" b="1" kern="1200" dirty="0">
                <a:solidFill>
                  <a:schemeClr val="tx1"/>
                </a:solidFill>
                <a:effectLst/>
                <a:latin typeface="Arial" charset="0"/>
                <a:ea typeface="+mn-ea"/>
                <a:cs typeface="+mn-cs"/>
              </a:rPr>
              <a:t> </a:t>
            </a:r>
            <a:r>
              <a:rPr lang="en-GB" sz="1200" kern="1200" dirty="0">
                <a:solidFill>
                  <a:schemeClr val="tx1"/>
                </a:solidFill>
                <a:effectLst/>
                <a:latin typeface="Arial" charset="0"/>
                <a:ea typeface="+mn-ea"/>
                <a:cs typeface="+mn-cs"/>
              </a:rPr>
              <a:t>………………………………………………………</a:t>
            </a:r>
            <a:r>
              <a:rPr lang="en-GB" sz="1200" b="1" kern="1200" dirty="0">
                <a:solidFill>
                  <a:schemeClr val="tx1"/>
                </a:solidFill>
                <a:effectLst/>
                <a:latin typeface="Arial" charset="0"/>
                <a:ea typeface="+mn-ea"/>
                <a:cs typeface="+mn-cs"/>
              </a:rPr>
              <a:t> </a:t>
            </a:r>
            <a:r>
              <a:rPr lang="en-GB" sz="1200" kern="1200" dirty="0">
                <a:solidFill>
                  <a:schemeClr val="tx1"/>
                </a:solidFill>
                <a:effectLst/>
                <a:latin typeface="Arial" charset="0"/>
                <a:ea typeface="+mn-ea"/>
                <a:cs typeface="+mn-cs"/>
              </a:rPr>
              <a:t>are factors that mediate and condition, in certain situations, the formation of our system of representations about persons, groups, situations and social events:</a:t>
            </a:r>
            <a:r>
              <a:rPr lang="en-GB" sz="1200" b="1" kern="1200" dirty="0">
                <a:solidFill>
                  <a:schemeClr val="tx1"/>
                </a:solidFill>
                <a:effectLst/>
                <a:latin typeface="Arial" charset="0"/>
                <a:ea typeface="+mn-ea"/>
                <a:cs typeface="+mn-cs"/>
              </a:rPr>
              <a:t> </a:t>
            </a:r>
            <a:endParaRPr lang="en-US" sz="1200"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a. mobbing and bullying;</a:t>
            </a:r>
            <a:endParaRPr lang="en-US" sz="1200"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b. social harassment;</a:t>
            </a:r>
            <a:endParaRPr lang="en-US" sz="1200" kern="1200" dirty="0">
              <a:solidFill>
                <a:schemeClr val="tx1"/>
              </a:solidFill>
              <a:effectLst/>
              <a:latin typeface="Arial" charset="0"/>
              <a:ea typeface="+mn-ea"/>
              <a:cs typeface="+mn-cs"/>
            </a:endParaRPr>
          </a:p>
          <a:p>
            <a:r>
              <a:rPr lang="en-GB" sz="1200" b="1" kern="1200" dirty="0">
                <a:solidFill>
                  <a:schemeClr val="tx1"/>
                </a:solidFill>
                <a:effectLst/>
                <a:latin typeface="Arial" charset="0"/>
                <a:ea typeface="+mn-ea"/>
                <a:cs typeface="+mn-cs"/>
              </a:rPr>
              <a:t>c. prejudices and social stereotypes;</a:t>
            </a:r>
            <a:endParaRPr lang="en-US" sz="1200"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d. malpractices attitudes. </a:t>
            </a:r>
            <a:endParaRPr lang="en-US" sz="1200" kern="1200" dirty="0">
              <a:solidFill>
                <a:schemeClr val="tx1"/>
              </a:solidFill>
              <a:effectLst/>
              <a:latin typeface="Arial" charset="0"/>
              <a:ea typeface="+mn-ea"/>
              <a:cs typeface="+mn-cs"/>
            </a:endParaRPr>
          </a:p>
          <a:p>
            <a:pPr lvl="0"/>
            <a:endParaRPr lang="en-US" sz="1200" kern="1200" dirty="0">
              <a:solidFill>
                <a:schemeClr val="tx1"/>
              </a:solidFill>
              <a:effectLst/>
              <a:latin typeface="Arial" charset="0"/>
              <a:ea typeface="+mn-ea"/>
              <a:cs typeface="+mn-cs"/>
            </a:endParaRP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63</a:t>
            </a:fld>
            <a:endParaRPr lang="tr-TR"/>
          </a:p>
        </p:txBody>
      </p:sp>
    </p:spTree>
    <p:extLst>
      <p:ext uri="{BB962C8B-B14F-4D97-AF65-F5344CB8AC3E}">
        <p14:creationId xmlns:p14="http://schemas.microsoft.com/office/powerpoint/2010/main" val="161698826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fontScale="92500"/>
          </a:bodyPr>
          <a:lstStyle/>
          <a:p>
            <a:r>
              <a:rPr lang="en-GB" sz="1200" kern="1200" dirty="0">
                <a:solidFill>
                  <a:schemeClr val="tx1"/>
                </a:solidFill>
                <a:effectLst/>
                <a:latin typeface="Arial" charset="0"/>
                <a:ea typeface="+mn-ea"/>
                <a:cs typeface="+mn-cs"/>
              </a:rPr>
              <a:t>19. Considering the major characteristics of the social stereotypes/prejudices, check the correct assertions:</a:t>
            </a:r>
            <a:endParaRPr lang="en-US" sz="1200" kern="1200" dirty="0">
              <a:solidFill>
                <a:schemeClr val="tx1"/>
              </a:solidFill>
              <a:effectLst/>
              <a:latin typeface="Arial" charset="0"/>
              <a:ea typeface="+mn-ea"/>
              <a:cs typeface="+mn-cs"/>
            </a:endParaRPr>
          </a:p>
          <a:p>
            <a:r>
              <a:rPr lang="en-GB" sz="1200" b="1" kern="1200" dirty="0">
                <a:solidFill>
                  <a:schemeClr val="tx1"/>
                </a:solidFill>
                <a:effectLst/>
                <a:latin typeface="Arial" charset="0"/>
                <a:ea typeface="+mn-ea"/>
                <a:cs typeface="+mn-cs"/>
              </a:rPr>
              <a:t>	a. people tend to easily characterize large human groups in terms of common and relatively crude attributes;</a:t>
            </a:r>
            <a:endParaRPr lang="en-US" sz="1200"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	b. stereotypes/prejudices cannot be change over time, with a specific dynamic;</a:t>
            </a:r>
            <a:endParaRPr lang="en-US" sz="1200" kern="1200" dirty="0">
              <a:solidFill>
                <a:schemeClr val="tx1"/>
              </a:solidFill>
              <a:effectLst/>
              <a:latin typeface="Arial" charset="0"/>
              <a:ea typeface="+mn-ea"/>
              <a:cs typeface="+mn-cs"/>
            </a:endParaRPr>
          </a:p>
          <a:p>
            <a:r>
              <a:rPr lang="en-GB" sz="1200" b="1" kern="1200" dirty="0">
                <a:solidFill>
                  <a:schemeClr val="tx1"/>
                </a:solidFill>
                <a:effectLst/>
                <a:latin typeface="Arial" charset="0"/>
                <a:ea typeface="+mn-ea"/>
                <a:cs typeface="+mn-cs"/>
              </a:rPr>
              <a:t>	c. the modification of stereotypes/prejudices generally occurs in response to social, economic or political changes of a certain magnitude;</a:t>
            </a:r>
            <a:endParaRPr lang="en-US" sz="1200"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	d. stereotypes/prejudices cannot be acquired at an early age.</a:t>
            </a:r>
            <a:endParaRPr lang="en-US" sz="1200"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 </a:t>
            </a:r>
            <a:endParaRPr lang="en-US" sz="1200"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20. The next actions/situations could be considered examples of</a:t>
            </a:r>
            <a:r>
              <a:rPr lang="en-GB" sz="1200" b="1" kern="1200" dirty="0">
                <a:solidFill>
                  <a:schemeClr val="tx1"/>
                </a:solidFill>
                <a:effectLst/>
                <a:latin typeface="Arial" charset="0"/>
                <a:ea typeface="+mn-ea"/>
                <a:cs typeface="+mn-cs"/>
              </a:rPr>
              <a:t> </a:t>
            </a:r>
            <a:r>
              <a:rPr lang="en-GB" sz="1200" kern="1200" dirty="0">
                <a:solidFill>
                  <a:schemeClr val="tx1"/>
                </a:solidFill>
                <a:effectLst/>
                <a:latin typeface="Arial" charset="0"/>
                <a:ea typeface="+mn-ea"/>
                <a:cs typeface="+mn-cs"/>
              </a:rPr>
              <a:t>……………………….………………..,</a:t>
            </a:r>
            <a:r>
              <a:rPr lang="en-GB" sz="1200" b="1" kern="1200" dirty="0">
                <a:solidFill>
                  <a:schemeClr val="tx1"/>
                </a:solidFill>
                <a:effectLst/>
                <a:latin typeface="Arial" charset="0"/>
                <a:ea typeface="+mn-ea"/>
                <a:cs typeface="+mn-cs"/>
              </a:rPr>
              <a:t> </a:t>
            </a:r>
            <a:r>
              <a:rPr lang="en-GB" sz="1200" kern="1200" dirty="0">
                <a:solidFill>
                  <a:schemeClr val="tx1"/>
                </a:solidFill>
                <a:effectLst/>
                <a:latin typeface="Arial" charset="0"/>
                <a:ea typeface="+mn-ea"/>
                <a:cs typeface="+mn-cs"/>
              </a:rPr>
              <a:t>as mentioned by ICS/ITWF</a:t>
            </a:r>
            <a:r>
              <a:rPr lang="en-GB" sz="1200" b="1" kern="1200" dirty="0">
                <a:solidFill>
                  <a:schemeClr val="tx1"/>
                </a:solidFill>
                <a:effectLst/>
                <a:latin typeface="Arial" charset="0"/>
                <a:ea typeface="+mn-ea"/>
                <a:cs typeface="+mn-cs"/>
              </a:rPr>
              <a:t>:</a:t>
            </a:r>
            <a:endParaRPr lang="en-US" sz="1200" kern="1200" dirty="0">
              <a:solidFill>
                <a:schemeClr val="tx1"/>
              </a:solidFill>
              <a:effectLst/>
              <a:latin typeface="Arial" charset="0"/>
              <a:ea typeface="+mn-ea"/>
              <a:cs typeface="+mn-cs"/>
            </a:endParaRPr>
          </a:p>
          <a:p>
            <a:pPr lvl="1"/>
            <a:r>
              <a:rPr lang="en-GB" sz="1200" kern="1200" dirty="0">
                <a:solidFill>
                  <a:schemeClr val="tx1"/>
                </a:solidFill>
                <a:effectLst/>
                <a:latin typeface="Arial" charset="0"/>
                <a:ea typeface="+mn-ea"/>
                <a:cs typeface="+mn-cs"/>
              </a:rPr>
              <a:t>	a. displaying or circulating offensive or suggestive material;</a:t>
            </a:r>
            <a:endParaRPr lang="en-US" sz="1200" kern="1200" dirty="0">
              <a:solidFill>
                <a:schemeClr val="tx1"/>
              </a:solidFill>
              <a:effectLst/>
              <a:latin typeface="Arial" charset="0"/>
              <a:ea typeface="+mn-ea"/>
              <a:cs typeface="+mn-cs"/>
            </a:endParaRPr>
          </a:p>
          <a:p>
            <a:pPr lvl="1"/>
            <a:r>
              <a:rPr lang="en-GB" sz="1200" kern="1200" dirty="0">
                <a:solidFill>
                  <a:schemeClr val="tx1"/>
                </a:solidFill>
                <a:effectLst/>
                <a:latin typeface="Arial" charset="0"/>
                <a:ea typeface="+mn-ea"/>
                <a:cs typeface="+mn-cs"/>
              </a:rPr>
              <a:t>	b. innuendo, mockery, lewd or sexist/racist/homophobic jokes or remarks;</a:t>
            </a:r>
            <a:endParaRPr lang="en-US" sz="1200" kern="1200" dirty="0">
              <a:solidFill>
                <a:schemeClr val="tx1"/>
              </a:solidFill>
              <a:effectLst/>
              <a:latin typeface="Arial" charset="0"/>
              <a:ea typeface="+mn-ea"/>
              <a:cs typeface="+mn-cs"/>
            </a:endParaRPr>
          </a:p>
          <a:p>
            <a:pPr lvl="1"/>
            <a:r>
              <a:rPr lang="en-GB" sz="1200" kern="1200" dirty="0">
                <a:solidFill>
                  <a:schemeClr val="tx1"/>
                </a:solidFill>
                <a:effectLst/>
                <a:latin typeface="Arial" charset="0"/>
                <a:ea typeface="+mn-ea"/>
                <a:cs typeface="+mn-cs"/>
              </a:rPr>
              <a:t>	c. use of offensive language in describing or making fun of someone with a disability;</a:t>
            </a:r>
            <a:endParaRPr lang="en-US" sz="1200" kern="1200" dirty="0">
              <a:solidFill>
                <a:schemeClr val="tx1"/>
              </a:solidFill>
              <a:effectLst/>
              <a:latin typeface="Arial" charset="0"/>
              <a:ea typeface="+mn-ea"/>
              <a:cs typeface="+mn-cs"/>
            </a:endParaRPr>
          </a:p>
          <a:p>
            <a:pPr lvl="1"/>
            <a:r>
              <a:rPr lang="en-GB" sz="1200" kern="1200" dirty="0">
                <a:solidFill>
                  <a:schemeClr val="tx1"/>
                </a:solidFill>
                <a:effectLst/>
                <a:latin typeface="Arial" charset="0"/>
                <a:ea typeface="+mn-ea"/>
                <a:cs typeface="+mn-cs"/>
              </a:rPr>
              <a:t>	d. comments about a person’s physical appearance or character which cause embarrassment or distress;</a:t>
            </a:r>
            <a:endParaRPr lang="en-US" sz="1200" kern="1200" dirty="0">
              <a:solidFill>
                <a:schemeClr val="tx1"/>
              </a:solidFill>
              <a:effectLst/>
              <a:latin typeface="Arial" charset="0"/>
              <a:ea typeface="+mn-ea"/>
              <a:cs typeface="+mn-cs"/>
            </a:endParaRPr>
          </a:p>
          <a:p>
            <a:pPr lvl="0"/>
            <a:endParaRPr lang="en-US" sz="1200" kern="1200" dirty="0">
              <a:solidFill>
                <a:schemeClr val="tx1"/>
              </a:solidFill>
              <a:effectLst/>
              <a:latin typeface="Arial" charset="0"/>
              <a:ea typeface="+mn-ea"/>
              <a:cs typeface="+mn-cs"/>
            </a:endParaRP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64</a:t>
            </a:fld>
            <a:endParaRPr lang="tr-TR"/>
          </a:p>
        </p:txBody>
      </p:sp>
    </p:spTree>
    <p:extLst>
      <p:ext uri="{BB962C8B-B14F-4D97-AF65-F5344CB8AC3E}">
        <p14:creationId xmlns:p14="http://schemas.microsoft.com/office/powerpoint/2010/main" val="10451822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a:solidFill>
                  <a:srgbClr val="000000"/>
                </a:solidFill>
              </a:rPr>
              <a:pPr>
                <a:defRPr/>
              </a:pPr>
              <a:t>9</a:t>
            </a:fld>
            <a:endParaRPr lang="tr-TR">
              <a:solidFill>
                <a:srgbClr val="000000"/>
              </a:solidFill>
            </a:endParaRPr>
          </a:p>
        </p:txBody>
      </p:sp>
    </p:spTree>
    <p:extLst>
      <p:ext uri="{BB962C8B-B14F-4D97-AF65-F5344CB8AC3E}">
        <p14:creationId xmlns:p14="http://schemas.microsoft.com/office/powerpoint/2010/main" val="18894330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a:solidFill>
                  <a:srgbClr val="000000"/>
                </a:solidFill>
              </a:rPr>
              <a:pPr>
                <a:defRPr/>
              </a:pPr>
              <a:t>10</a:t>
            </a:fld>
            <a:endParaRPr lang="tr-TR">
              <a:solidFill>
                <a:srgbClr val="000000"/>
              </a:solidFill>
            </a:endParaRPr>
          </a:p>
        </p:txBody>
      </p:sp>
    </p:spTree>
    <p:extLst>
      <p:ext uri="{BB962C8B-B14F-4D97-AF65-F5344CB8AC3E}">
        <p14:creationId xmlns:p14="http://schemas.microsoft.com/office/powerpoint/2010/main" val="31486355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r>
              <a:rPr lang="en-US" sz="1200" b="1" kern="1200" dirty="0">
                <a:solidFill>
                  <a:schemeClr val="tx1"/>
                </a:solidFill>
                <a:effectLst/>
                <a:latin typeface="Arial" charset="0"/>
                <a:ea typeface="+mn-ea"/>
                <a:cs typeface="+mn-cs"/>
              </a:rPr>
              <a:t>ASPECTS OF GENDER PROBLEMS IN MARITIME PROFESSIONS</a:t>
            </a:r>
          </a:p>
          <a:p>
            <a:r>
              <a:rPr lang="en-US" sz="1200" kern="1200" dirty="0">
                <a:solidFill>
                  <a:schemeClr val="tx1"/>
                </a:solidFill>
                <a:effectLst/>
                <a:latin typeface="Arial" charset="0"/>
                <a:ea typeface="+mn-ea"/>
                <a:cs typeface="+mn-cs"/>
              </a:rPr>
              <a:t>Literature abounds in concepts describing the "odyssey" of the woman's pathway - leader to top hierarchical positions in contemporary organizations, even in the naval industry. Systematically studying effective gender leadership in modern organizations, </a:t>
            </a:r>
            <a:r>
              <a:rPr lang="en-US" sz="1200" kern="1200" dirty="0" err="1">
                <a:solidFill>
                  <a:schemeClr val="tx1"/>
                </a:solidFill>
                <a:effectLst/>
                <a:latin typeface="Arial" charset="0"/>
                <a:ea typeface="+mn-ea"/>
                <a:cs typeface="+mn-cs"/>
              </a:rPr>
              <a:t>Curşeu</a:t>
            </a:r>
            <a:r>
              <a:rPr lang="en-US" sz="1200" kern="1200" dirty="0">
                <a:solidFill>
                  <a:schemeClr val="tx1"/>
                </a:solidFill>
                <a:effectLst/>
                <a:latin typeface="Arial" charset="0"/>
                <a:ea typeface="+mn-ea"/>
                <a:cs typeface="+mn-cs"/>
              </a:rPr>
              <a:t> and </a:t>
            </a:r>
            <a:r>
              <a:rPr lang="en-US" sz="1200" kern="1200" dirty="0" err="1">
                <a:solidFill>
                  <a:schemeClr val="tx1"/>
                </a:solidFill>
                <a:effectLst/>
                <a:latin typeface="Arial" charset="0"/>
                <a:ea typeface="+mn-ea"/>
                <a:cs typeface="+mn-cs"/>
              </a:rPr>
              <a:t>Boroş</a:t>
            </a:r>
            <a:r>
              <a:rPr lang="en-US" sz="1200" kern="1200" dirty="0">
                <a:solidFill>
                  <a:schemeClr val="tx1"/>
                </a:solidFill>
                <a:effectLst/>
                <a:latin typeface="Arial" charset="0"/>
                <a:ea typeface="+mn-ea"/>
                <a:cs typeface="+mn-cs"/>
              </a:rPr>
              <a:t> (2008, p. 127) catalogue</a:t>
            </a:r>
            <a:r>
              <a:rPr lang="en-US" sz="1200" kern="1200" baseline="0" dirty="0">
                <a:solidFill>
                  <a:schemeClr val="tx1"/>
                </a:solidFill>
                <a:effectLst/>
                <a:latin typeface="Arial" charset="0"/>
                <a:ea typeface="+mn-ea"/>
                <a:cs typeface="+mn-cs"/>
              </a:rPr>
              <a:t> </a:t>
            </a:r>
            <a:r>
              <a:rPr lang="en-US" sz="1200" kern="1200" dirty="0">
                <a:solidFill>
                  <a:schemeClr val="tx1"/>
                </a:solidFill>
                <a:effectLst/>
                <a:latin typeface="Arial" charset="0"/>
                <a:ea typeface="+mn-ea"/>
                <a:cs typeface="+mn-cs"/>
              </a:rPr>
              <a:t>and enumerate gender-related concepts in leadership such as: glass ceiling (Singh and </a:t>
            </a:r>
            <a:r>
              <a:rPr lang="en-US" sz="1200" kern="1200" dirty="0" err="1">
                <a:solidFill>
                  <a:schemeClr val="tx1"/>
                </a:solidFill>
                <a:effectLst/>
                <a:latin typeface="Arial" charset="0"/>
                <a:ea typeface="+mn-ea"/>
                <a:cs typeface="+mn-cs"/>
              </a:rPr>
              <a:t>Vinnicombe</a:t>
            </a:r>
            <a:r>
              <a:rPr lang="en-US" sz="1200" kern="1200" dirty="0">
                <a:solidFill>
                  <a:schemeClr val="tx1"/>
                </a:solidFill>
                <a:effectLst/>
                <a:latin typeface="Arial" charset="0"/>
                <a:ea typeface="+mn-ea"/>
                <a:cs typeface="+mn-cs"/>
              </a:rPr>
              <a:t>, 2004), the glass elevator (glass elevator - Williams, 1992), the glass cliff (Ryan and </a:t>
            </a:r>
            <a:r>
              <a:rPr lang="en-US" sz="1200" kern="1200" dirty="0" err="1">
                <a:solidFill>
                  <a:schemeClr val="tx1"/>
                </a:solidFill>
                <a:effectLst/>
                <a:latin typeface="Arial" charset="0"/>
                <a:ea typeface="+mn-ea"/>
                <a:cs typeface="+mn-cs"/>
              </a:rPr>
              <a:t>Haslam</a:t>
            </a:r>
            <a:r>
              <a:rPr lang="en-US" sz="1200" kern="1200" dirty="0">
                <a:solidFill>
                  <a:schemeClr val="tx1"/>
                </a:solidFill>
                <a:effectLst/>
                <a:latin typeface="Arial" charset="0"/>
                <a:ea typeface="+mn-ea"/>
                <a:cs typeface="+mn-cs"/>
              </a:rPr>
              <a:t>, 2005).</a:t>
            </a:r>
            <a:r>
              <a:rPr lang="ro-RO" sz="1200" kern="1200" dirty="0">
                <a:solidFill>
                  <a:schemeClr val="tx1"/>
                </a:solidFill>
                <a:effectLst/>
                <a:latin typeface="Arial" charset="0"/>
                <a:ea typeface="+mn-ea"/>
                <a:cs typeface="+mn-cs"/>
              </a:rPr>
              <a:t>       </a:t>
            </a:r>
            <a:endParaRPr lang="ro-RO" sz="1200" dirty="0">
              <a:latin typeface="Times New Roman" pitchFamily="18" charset="0"/>
              <a:cs typeface="Times New Roman" pitchFamily="18" charset="0"/>
            </a:endParaRPr>
          </a:p>
        </p:txBody>
      </p:sp>
      <p:sp>
        <p:nvSpPr>
          <p:cNvPr id="4" name="Substituent număr diapozitiv 3"/>
          <p:cNvSpPr>
            <a:spLocks noGrp="1"/>
          </p:cNvSpPr>
          <p:nvPr>
            <p:ph type="sldNum" sz="quarter" idx="10"/>
          </p:nvPr>
        </p:nvSpPr>
        <p:spPr/>
        <p:txBody>
          <a:bodyPr/>
          <a:lstStyle/>
          <a:p>
            <a:pPr>
              <a:defRPr/>
            </a:pPr>
            <a:fld id="{5C5F69A7-BB6B-4972-A66D-B37668A31147}" type="slidenum">
              <a:rPr lang="tr-TR" smtClean="0"/>
              <a:pPr>
                <a:defRPr/>
              </a:pPr>
              <a:t>11</a:t>
            </a:fld>
            <a:endParaRPr lang="tr-TR"/>
          </a:p>
        </p:txBody>
      </p:sp>
    </p:spTree>
    <p:extLst>
      <p:ext uri="{BB962C8B-B14F-4D97-AF65-F5344CB8AC3E}">
        <p14:creationId xmlns:p14="http://schemas.microsoft.com/office/powerpoint/2010/main" val="638843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47"/>
            </a:gs>
            <a:gs pos="50000">
              <a:srgbClr val="000099"/>
            </a:gs>
            <a:gs pos="100000">
              <a:srgbClr val="000047"/>
            </a:gs>
          </a:gsLst>
          <a:lin ang="5400000" scaled="1"/>
        </a:gradFill>
        <a:effectLst/>
      </p:bgPr>
    </p:bg>
    <p:spTree>
      <p:nvGrpSpPr>
        <p:cNvPr id="1" name=""/>
        <p:cNvGrpSpPr/>
        <p:nvPr/>
      </p:nvGrpSpPr>
      <p:grpSpPr>
        <a:xfrm>
          <a:off x="0" y="0"/>
          <a:ext cx="0" cy="0"/>
          <a:chOff x="0" y="0"/>
          <a:chExt cx="0" cy="0"/>
        </a:xfrm>
      </p:grpSpPr>
      <p:sp>
        <p:nvSpPr>
          <p:cNvPr id="15" name="Rectangle 14"/>
          <p:cNvSpPr/>
          <p:nvPr/>
        </p:nvSpPr>
        <p:spPr bwMode="auto">
          <a:xfrm>
            <a:off x="0" y="0"/>
            <a:ext cx="9144000" cy="936104"/>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a:ln>
                <a:noFill/>
              </a:ln>
              <a:solidFill>
                <a:schemeClr val="tx1"/>
              </a:solidFill>
              <a:effectLst/>
              <a:latin typeface="Arial" charset="0"/>
            </a:endParaRPr>
          </a:p>
        </p:txBody>
      </p:sp>
      <p:sp>
        <p:nvSpPr>
          <p:cNvPr id="533508" name="Text Box 4"/>
          <p:cNvSpPr txBox="1">
            <a:spLocks noChangeArrowheads="1"/>
          </p:cNvSpPr>
          <p:nvPr/>
        </p:nvSpPr>
        <p:spPr bwMode="auto">
          <a:xfrm>
            <a:off x="0" y="0"/>
            <a:ext cx="9144000" cy="6824662"/>
          </a:xfrm>
          <a:prstGeom prst="rect">
            <a:avLst/>
          </a:prstGeom>
          <a:noFill/>
          <a:ln w="76200" cmpd="tri">
            <a:solidFill>
              <a:schemeClr val="tx1"/>
            </a:solidFill>
            <a:miter lim="800000"/>
            <a:headEnd/>
            <a:tailEnd/>
          </a:ln>
          <a:effectLst/>
        </p:spPr>
        <p:txBody>
          <a:bodyPr/>
          <a:lstStyle/>
          <a:p>
            <a:pPr algn="ctr" eaLnBrk="1" hangingPunct="1">
              <a:defRPr/>
            </a:pPr>
            <a:endParaRPr lang="en-US" sz="1600" dirty="0">
              <a:latin typeface="Tahoma" pitchFamily="34" charset="0"/>
            </a:endParaRPr>
          </a:p>
        </p:txBody>
      </p:sp>
      <p:pic>
        <p:nvPicPr>
          <p:cNvPr id="8" name="Picture 7"/>
          <p:cNvPicPr/>
          <p:nvPr/>
        </p:nvPicPr>
        <p:blipFill>
          <a:blip r:embed="rId5" cstate="print"/>
          <a:srcRect/>
          <a:stretch>
            <a:fillRect/>
          </a:stretch>
        </p:blipFill>
        <p:spPr bwMode="auto">
          <a:xfrm>
            <a:off x="2565070" y="0"/>
            <a:ext cx="1070826" cy="904875"/>
          </a:xfrm>
          <a:prstGeom prst="rect">
            <a:avLst/>
          </a:prstGeom>
          <a:noFill/>
          <a:ln w="9525">
            <a:noFill/>
            <a:miter lim="800000"/>
            <a:headEnd/>
            <a:tailEnd/>
          </a:ln>
        </p:spPr>
      </p:pic>
      <p:pic>
        <p:nvPicPr>
          <p:cNvPr id="10" name="Picture 9"/>
          <p:cNvPicPr/>
          <p:nvPr/>
        </p:nvPicPr>
        <p:blipFill>
          <a:blip r:embed="rId6" cstate="print"/>
          <a:srcRect/>
          <a:stretch>
            <a:fillRect/>
          </a:stretch>
        </p:blipFill>
        <p:spPr bwMode="auto">
          <a:xfrm>
            <a:off x="4211960" y="-27384"/>
            <a:ext cx="3168352" cy="908720"/>
          </a:xfrm>
          <a:prstGeom prst="rect">
            <a:avLst/>
          </a:prstGeom>
          <a:noFill/>
          <a:ln w="9525">
            <a:noFill/>
            <a:miter lim="800000"/>
            <a:headEnd/>
            <a:tailEnd/>
          </a:ln>
        </p:spPr>
      </p:pic>
      <p:pic>
        <p:nvPicPr>
          <p:cNvPr id="12" name="Picture 11"/>
          <p:cNvPicPr/>
          <p:nvPr/>
        </p:nvPicPr>
        <p:blipFill>
          <a:blip r:embed="rId7" cstate="print"/>
          <a:srcRect/>
          <a:stretch>
            <a:fillRect/>
          </a:stretch>
        </p:blipFill>
        <p:spPr bwMode="auto">
          <a:xfrm>
            <a:off x="7524328" y="0"/>
            <a:ext cx="1460666" cy="908720"/>
          </a:xfrm>
          <a:prstGeom prst="rect">
            <a:avLst/>
          </a:prstGeom>
          <a:noFill/>
          <a:ln w="9525">
            <a:noFill/>
            <a:miter lim="800000"/>
            <a:headEnd/>
            <a:tailEnd/>
          </a:ln>
        </p:spPr>
      </p:pic>
      <p:pic>
        <p:nvPicPr>
          <p:cNvPr id="13" name="Picture 12"/>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2909" y="133288"/>
            <a:ext cx="1828800" cy="587375"/>
          </a:xfrm>
          <a:prstGeom prst="rect">
            <a:avLst/>
          </a:prstGeom>
          <a:noFill/>
          <a:ln>
            <a:noFill/>
          </a:ln>
        </p:spPr>
      </p:pic>
    </p:spTree>
  </p:cSld>
  <p:clrMap bg1="dk2" tx1="lt1" bg2="dk1" tx2="lt2" accent1="accent1" accent2="accent2" accent3="accent3" accent4="accent4" accent5="accent5" accent6="accent6" hlink="hlink" folHlink="folHlink"/>
  <p:sldLayoutIdLst>
    <p:sldLayoutId id="2147483664" r:id="rId1"/>
    <p:sldLayoutId id="2147483663" r:id="rId2"/>
    <p:sldLayoutId id="2147483653" r:id="rId3"/>
  </p:sldLayoutIdLst>
  <p:transition/>
  <p:hf hdr="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http://www.itfseafarers.org/ITI-womenseafarers.cfm" TargetMode="External"/><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p:cNvSpPr txBox="1">
            <a:spLocks/>
          </p:cNvSpPr>
          <p:nvPr/>
        </p:nvSpPr>
        <p:spPr>
          <a:xfrm>
            <a:off x="6876256" y="6381328"/>
            <a:ext cx="2133600" cy="365125"/>
          </a:xfrm>
          <a:prstGeom prst="rect">
            <a:avLst/>
          </a:prstGeom>
        </p:spPr>
        <p:txBody>
          <a:bodyPr/>
          <a:ls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endParaRPr lang="en-US" sz="1100" b="1" dirty="0"/>
          </a:p>
        </p:txBody>
      </p:sp>
      <p:sp>
        <p:nvSpPr>
          <p:cNvPr id="204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9"/>
          <p:cNvSpPr/>
          <p:nvPr/>
        </p:nvSpPr>
        <p:spPr>
          <a:xfrm>
            <a:off x="179512" y="5582850"/>
            <a:ext cx="8964488" cy="1169551"/>
          </a:xfrm>
          <a:prstGeom prst="rect">
            <a:avLst/>
          </a:prstGeom>
        </p:spPr>
        <p:txBody>
          <a:bodyPr wrap="square">
            <a:spAutoFit/>
          </a:bodyPr>
          <a:lstStyle/>
          <a:p>
            <a:endParaRPr lang="tr-TR" sz="1400" dirty="0"/>
          </a:p>
          <a:p>
            <a:r>
              <a:rPr lang="tr-TR" sz="1400" dirty="0"/>
              <a:t>*MENTORESS </a:t>
            </a:r>
            <a:r>
              <a:rPr lang="tr-TR" sz="1400" dirty="0" err="1"/>
              <a:t>Maritime</a:t>
            </a:r>
            <a:r>
              <a:rPr lang="tr-TR" sz="1400" dirty="0"/>
              <a:t> </a:t>
            </a:r>
            <a:r>
              <a:rPr lang="tr-TR" sz="1400" dirty="0" err="1"/>
              <a:t>Education</a:t>
            </a:r>
            <a:r>
              <a:rPr lang="tr-TR" sz="1400" dirty="0"/>
              <a:t> Network </a:t>
            </a:r>
            <a:r>
              <a:rPr lang="tr-TR" sz="1400" dirty="0" err="1"/>
              <a:t>to</a:t>
            </a:r>
            <a:r>
              <a:rPr lang="tr-TR" sz="1400" dirty="0"/>
              <a:t> Orient </a:t>
            </a:r>
            <a:r>
              <a:rPr lang="tr-TR" sz="1400" dirty="0" err="1"/>
              <a:t>and</a:t>
            </a:r>
            <a:r>
              <a:rPr lang="tr-TR" sz="1400" dirty="0"/>
              <a:t> </a:t>
            </a:r>
            <a:r>
              <a:rPr lang="tr-TR" sz="1400" dirty="0" err="1"/>
              <a:t>Retain</a:t>
            </a:r>
            <a:r>
              <a:rPr lang="tr-TR" sz="1400" dirty="0"/>
              <a:t> </a:t>
            </a:r>
            <a:r>
              <a:rPr lang="tr-TR" sz="1400" dirty="0" err="1"/>
              <a:t>Women</a:t>
            </a:r>
            <a:r>
              <a:rPr lang="tr-TR" sz="1400" dirty="0"/>
              <a:t> </a:t>
            </a:r>
            <a:r>
              <a:rPr lang="tr-TR" sz="1400" dirty="0" err="1"/>
              <a:t>for</a:t>
            </a:r>
            <a:r>
              <a:rPr lang="tr-TR" sz="1400" dirty="0"/>
              <a:t> </a:t>
            </a:r>
            <a:r>
              <a:rPr lang="tr-TR" sz="1400" dirty="0" err="1"/>
              <a:t>Efficient</a:t>
            </a:r>
            <a:r>
              <a:rPr lang="tr-TR" sz="1400" dirty="0"/>
              <a:t> </a:t>
            </a:r>
            <a:r>
              <a:rPr lang="tr-TR" sz="1400" dirty="0" err="1"/>
              <a:t>Seagoing</a:t>
            </a:r>
            <a:r>
              <a:rPr lang="tr-TR" sz="1400" dirty="0"/>
              <a:t> Services</a:t>
            </a:r>
          </a:p>
          <a:p>
            <a:r>
              <a:rPr lang="tr-TR" sz="1400" dirty="0"/>
              <a:t>“Funded by the Erasmus+ Program of the European Union. However, European Commission and Turkish National Agency cannot be held responsi­ble for any use which may be made of the information contained therein”</a:t>
            </a:r>
          </a:p>
        </p:txBody>
      </p:sp>
      <p:sp>
        <p:nvSpPr>
          <p:cNvPr id="12" name="TextBox 11"/>
          <p:cNvSpPr txBox="1"/>
          <p:nvPr/>
        </p:nvSpPr>
        <p:spPr>
          <a:xfrm>
            <a:off x="308672" y="1762066"/>
            <a:ext cx="8712968" cy="1815882"/>
          </a:xfrm>
          <a:prstGeom prst="rect">
            <a:avLst/>
          </a:prstGeom>
          <a:noFill/>
        </p:spPr>
        <p:txBody>
          <a:bodyPr wrap="square" rtlCol="0">
            <a:spAutoFit/>
          </a:bodyPr>
          <a:lstStyle/>
          <a:p>
            <a:pPr algn="ctr"/>
            <a:r>
              <a:rPr lang="tr-TR" sz="2800" b="1" dirty="0"/>
              <a:t>ENHANCING QUALITY IN HIGHER EDUCATION THROUGH  INTERNATIONAL  COLLABORATION: PROJECT </a:t>
            </a:r>
            <a:r>
              <a:rPr lang="en-US" sz="2800" b="1" dirty="0"/>
              <a:t>“</a:t>
            </a:r>
            <a:r>
              <a:rPr lang="tr-TR" sz="2800" b="1" dirty="0"/>
              <a:t>MENTORESS</a:t>
            </a:r>
            <a:r>
              <a:rPr lang="en-US" sz="2800" b="1" dirty="0"/>
              <a:t>”</a:t>
            </a:r>
            <a:endParaRPr lang="tr-TR" sz="2800" b="1" dirty="0"/>
          </a:p>
          <a:p>
            <a:pPr algn="ctr"/>
            <a:endParaRPr lang="tr-TR" sz="2800" b="1" dirty="0"/>
          </a:p>
        </p:txBody>
      </p:sp>
      <p:pic>
        <p:nvPicPr>
          <p:cNvPr id="2" name="Picture 1"/>
          <p:cNvPicPr>
            <a:picLocks noChangeAspect="1"/>
          </p:cNvPicPr>
          <p:nvPr/>
        </p:nvPicPr>
        <p:blipFill>
          <a:blip r:embed="rId2" cstate="print"/>
          <a:stretch>
            <a:fillRect/>
          </a:stretch>
        </p:blipFill>
        <p:spPr>
          <a:xfrm>
            <a:off x="2915816" y="3789040"/>
            <a:ext cx="3240360" cy="1584175"/>
          </a:xfrm>
          <a:prstGeom prst="rect">
            <a:avLst/>
          </a:prstGeom>
        </p:spPr>
      </p:pic>
    </p:spTree>
    <p:extLst>
      <p:ext uri="{BB962C8B-B14F-4D97-AF65-F5344CB8AC3E}">
        <p14:creationId xmlns:p14="http://schemas.microsoft.com/office/powerpoint/2010/main" val="151766870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985634"/>
            <a:ext cx="8496944" cy="792087"/>
          </a:xfrm>
        </p:spPr>
        <p:txBody>
          <a:bodyPr/>
          <a:lstStyle/>
          <a:p>
            <a:r>
              <a:rPr lang="tr-TR" sz="3600" dirty="0">
                <a:effectLst/>
              </a:rPr>
              <a:t> </a:t>
            </a:r>
            <a:r>
              <a:rPr lang="tr-TR" sz="2400" b="1" dirty="0">
                <a:latin typeface="Bookman Old Style" pitchFamily="18" charset="0"/>
              </a:rPr>
              <a:t>MENTORESS </a:t>
            </a:r>
            <a:br>
              <a:rPr lang="tr-TR" sz="2800" dirty="0">
                <a:effectLst/>
              </a:rPr>
            </a:br>
            <a:endParaRPr lang="tr-TR" sz="2800" dirty="0"/>
          </a:p>
        </p:txBody>
      </p:sp>
      <p:sp>
        <p:nvSpPr>
          <p:cNvPr id="3" name="Subtitle 2"/>
          <p:cNvSpPr>
            <a:spLocks noGrp="1"/>
          </p:cNvSpPr>
          <p:nvPr>
            <p:ph type="subTitle" idx="1"/>
          </p:nvPr>
        </p:nvSpPr>
        <p:spPr>
          <a:xfrm>
            <a:off x="575556" y="1777721"/>
            <a:ext cx="7704856" cy="4392488"/>
          </a:xfrm>
        </p:spPr>
        <p:txBody>
          <a:bodyPr/>
          <a:lstStyle/>
          <a:p>
            <a:r>
              <a:rPr lang="tr-TR" sz="2400" b="1" dirty="0">
                <a:effectLst/>
                <a:latin typeface="Arial" panose="020B0604020202020204" pitchFamily="34" charset="0"/>
                <a:cs typeface="Arial" panose="020B0604020202020204" pitchFamily="34" charset="0"/>
              </a:rPr>
              <a:t>CHAPTER LEARNING OUTCOMES</a:t>
            </a:r>
          </a:p>
          <a:p>
            <a:endParaRPr lang="tr-TR" sz="1800" b="1" dirty="0">
              <a:effectLst/>
              <a:latin typeface="Arial" panose="020B0604020202020204" pitchFamily="34" charset="0"/>
              <a:cs typeface="Arial" panose="020B0604020202020204" pitchFamily="34" charset="0"/>
            </a:endParaRPr>
          </a:p>
          <a:p>
            <a:pPr algn="just"/>
            <a:r>
              <a:rPr lang="en-GB" sz="2400" dirty="0">
                <a:effectLst/>
                <a:latin typeface="Arial" panose="020B0604020202020204" pitchFamily="34" charset="0"/>
                <a:cs typeface="Arial" panose="020B0604020202020204" pitchFamily="34" charset="0"/>
              </a:rPr>
              <a:t>Students passing the present chapter successfully will acquire knowledge and skills </a:t>
            </a:r>
            <a:r>
              <a:rPr lang="tr-TR" sz="2400" dirty="0">
                <a:effectLst/>
                <a:latin typeface="Arial" panose="020B0604020202020204" pitchFamily="34" charset="0"/>
                <a:cs typeface="Arial" panose="020B0604020202020204" pitchFamily="34" charset="0"/>
              </a:rPr>
              <a:t>to be </a:t>
            </a:r>
            <a:r>
              <a:rPr lang="en-GB" sz="2400" dirty="0">
                <a:effectLst/>
                <a:latin typeface="Arial" panose="020B0604020202020204" pitchFamily="34" charset="0"/>
                <a:cs typeface="Arial" panose="020B0604020202020204" pitchFamily="34" charset="0"/>
              </a:rPr>
              <a:t>able to:</a:t>
            </a:r>
            <a:endParaRPr lang="tr-TR" sz="2400" dirty="0">
              <a:effectLst/>
              <a:latin typeface="Arial" panose="020B0604020202020204" pitchFamily="34" charset="0"/>
              <a:cs typeface="Arial" panose="020B0604020202020204" pitchFamily="34" charset="0"/>
            </a:endParaRPr>
          </a:p>
          <a:p>
            <a:endParaRPr lang="tr-TR" sz="2000" b="1" dirty="0">
              <a:effectLst/>
            </a:endParaRPr>
          </a:p>
          <a:p>
            <a:pPr marL="342900" lvl="0" indent="-342900" algn="just">
              <a:buFont typeface="Arial" panose="020B0604020202020204" pitchFamily="34" charset="0"/>
              <a:buChar char="•"/>
            </a:pPr>
            <a:r>
              <a:rPr lang="en-GB" sz="2400" b="1" dirty="0">
                <a:solidFill>
                  <a:srgbClr val="FF0000"/>
                </a:solidFill>
                <a:effectLst/>
                <a:latin typeface="Arial" panose="020B0604020202020204" pitchFamily="34" charset="0"/>
                <a:cs typeface="Arial" panose="020B0604020202020204" pitchFamily="34" charset="0"/>
              </a:rPr>
              <a:t>Understand</a:t>
            </a:r>
            <a:r>
              <a:rPr lang="en-GB" sz="2400" dirty="0">
                <a:effectLst/>
                <a:latin typeface="Arial" panose="020B0604020202020204" pitchFamily="34" charset="0"/>
                <a:cs typeface="Arial" panose="020B0604020202020204" pitchFamily="34" charset="0"/>
              </a:rPr>
              <a:t> </a:t>
            </a:r>
            <a:r>
              <a:rPr lang="en-US" sz="2400" dirty="0">
                <a:effectLst/>
                <a:latin typeface="Arial" panose="020B0604020202020204" pitchFamily="34" charset="0"/>
                <a:cs typeface="Arial" panose="020B0604020202020204" pitchFamily="34" charset="0"/>
              </a:rPr>
              <a:t>the barriers for women insertion onboard maritime ships as crew members;</a:t>
            </a:r>
            <a:r>
              <a:rPr lang="tr-TR" sz="2400" dirty="0">
                <a:effectLst/>
                <a:latin typeface="Arial" panose="020B0604020202020204" pitchFamily="34" charset="0"/>
                <a:cs typeface="Arial" panose="020B0604020202020204" pitchFamily="34" charset="0"/>
              </a:rPr>
              <a:t> </a:t>
            </a:r>
          </a:p>
          <a:p>
            <a:pPr marL="342900" lvl="0" indent="-342900" algn="just">
              <a:buFont typeface="Arial" panose="020B0604020202020204" pitchFamily="34" charset="0"/>
              <a:buChar char="•"/>
            </a:pPr>
            <a:r>
              <a:rPr lang="en-US" sz="2400" b="1" dirty="0">
                <a:solidFill>
                  <a:srgbClr val="FF0000"/>
                </a:solidFill>
                <a:effectLst/>
                <a:latin typeface="Arial" panose="020B0604020202020204" pitchFamily="34" charset="0"/>
                <a:cs typeface="Arial" panose="020B0604020202020204" pitchFamily="34" charset="0"/>
              </a:rPr>
              <a:t>Manage</a:t>
            </a:r>
            <a:r>
              <a:rPr lang="en-US" sz="2400" dirty="0">
                <a:effectLst/>
                <a:latin typeface="Arial" panose="020B0604020202020204" pitchFamily="34" charset="0"/>
                <a:cs typeface="Arial" panose="020B0604020202020204" pitchFamily="34" charset="0"/>
              </a:rPr>
              <a:t> the mobbing situation;</a:t>
            </a:r>
            <a:endParaRPr lang="tr-TR" sz="2400" dirty="0">
              <a:effectLst/>
              <a:latin typeface="Arial" panose="020B0604020202020204" pitchFamily="34" charset="0"/>
              <a:cs typeface="Arial" panose="020B0604020202020204" pitchFamily="34" charset="0"/>
            </a:endParaRPr>
          </a:p>
          <a:p>
            <a:pPr marL="342900" lvl="0" indent="-342900" algn="just">
              <a:buFont typeface="Arial" panose="020B0604020202020204" pitchFamily="34" charset="0"/>
              <a:buChar char="•"/>
            </a:pPr>
            <a:r>
              <a:rPr lang="en-US" sz="2400" b="1" dirty="0">
                <a:solidFill>
                  <a:srgbClr val="FF0000"/>
                </a:solidFill>
                <a:effectLst/>
                <a:latin typeface="Arial" panose="020B0604020202020204" pitchFamily="34" charset="0"/>
                <a:cs typeface="Arial" panose="020B0604020202020204" pitchFamily="34" charset="0"/>
              </a:rPr>
              <a:t>Deal</a:t>
            </a:r>
            <a:r>
              <a:rPr lang="en-US" sz="2400" dirty="0">
                <a:effectLst/>
                <a:latin typeface="Arial" panose="020B0604020202020204" pitchFamily="34" charset="0"/>
                <a:cs typeface="Arial" panose="020B0604020202020204" pitchFamily="34" charset="0"/>
              </a:rPr>
              <a:t> with harassment actions onboard maritime vessels;</a:t>
            </a:r>
          </a:p>
          <a:p>
            <a:pPr marL="342900" lvl="0" indent="-342900" algn="just">
              <a:buFont typeface="Arial" panose="020B0604020202020204" pitchFamily="34" charset="0"/>
              <a:buChar char="•"/>
            </a:pPr>
            <a:r>
              <a:rPr lang="en-US" sz="2400" b="1" dirty="0">
                <a:solidFill>
                  <a:srgbClr val="FF0000"/>
                </a:solidFill>
                <a:effectLst/>
                <a:latin typeface="Arial" panose="020B0604020202020204" pitchFamily="34" charset="0"/>
                <a:cs typeface="Arial" panose="020B0604020202020204" pitchFamily="34" charset="0"/>
              </a:rPr>
              <a:t>Overcome</a:t>
            </a:r>
            <a:r>
              <a:rPr lang="en-US" sz="2400" dirty="0">
                <a:effectLst/>
                <a:latin typeface="Arial" panose="020B0604020202020204" pitchFamily="34" charset="0"/>
                <a:cs typeface="Arial" panose="020B0604020202020204" pitchFamily="34" charset="0"/>
              </a:rPr>
              <a:t> the prejudice against the women efficiency and effectiveness as crew members.</a:t>
            </a:r>
            <a:endParaRPr lang="tr-TR" sz="2400" dirty="0">
              <a:effectLst/>
              <a:latin typeface="Arial" panose="020B0604020202020204" pitchFamily="34" charset="0"/>
              <a:cs typeface="Arial" panose="020B0604020202020204" pitchFamily="34" charset="0"/>
            </a:endParaRPr>
          </a:p>
          <a:p>
            <a:endParaRPr lang="tr-TR" b="1" dirty="0">
              <a:effectLst/>
              <a:latin typeface="Arial" panose="020B0604020202020204" pitchFamily="34" charset="0"/>
              <a:cs typeface="Arial" panose="020B0604020202020204" pitchFamily="34" charset="0"/>
            </a:endParaRPr>
          </a:p>
          <a:p>
            <a:endParaRPr lang="tr-TR" dirty="0">
              <a:effectLst/>
            </a:endParaRPr>
          </a:p>
          <a:p>
            <a:endParaRPr lang="tr-TR" dirty="0"/>
          </a:p>
        </p:txBody>
      </p:sp>
    </p:spTree>
    <p:extLst>
      <p:ext uri="{BB962C8B-B14F-4D97-AF65-F5344CB8AC3E}">
        <p14:creationId xmlns:p14="http://schemas.microsoft.com/office/powerpoint/2010/main" val="2708426339"/>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0" y="2079262"/>
            <a:ext cx="8964488" cy="4662106"/>
          </a:xfrm>
        </p:spPr>
        <p:txBody>
          <a:bodyPr/>
          <a:lstStyle/>
          <a:p>
            <a:pPr marL="0" indent="0" algn="ctr">
              <a:buNone/>
            </a:pPr>
            <a:r>
              <a:rPr lang="en-US" sz="2800" b="1" dirty="0">
                <a:cs typeface="Times New Roman" panose="02020603050405020304" pitchFamily="18" charset="0"/>
              </a:rPr>
              <a:t>ASPECTS OF GENDER PROBLEMS IN MARITIME PROFESSIONS</a:t>
            </a:r>
          </a:p>
          <a:p>
            <a:pPr marL="0" indent="0" algn="ctr">
              <a:buNone/>
            </a:pPr>
            <a:endParaRPr lang="en-US" b="1" dirty="0">
              <a:cs typeface="Times New Roman" panose="02020603050405020304" pitchFamily="18" charset="0"/>
            </a:endParaRPr>
          </a:p>
          <a:p>
            <a:pPr>
              <a:buFontTx/>
              <a:buChar char="-"/>
            </a:pPr>
            <a:r>
              <a:rPr lang="en-US" sz="2800" dirty="0">
                <a:cs typeface="Times New Roman" pitchFamily="18" charset="0"/>
              </a:rPr>
              <a:t>effective leadership of gender diversity describes concepts involved in the "odyssey" of women's professional development</a:t>
            </a:r>
            <a:r>
              <a:rPr lang="ro-RO" sz="2800" dirty="0">
                <a:cs typeface="Times New Roman" pitchFamily="18" charset="0"/>
              </a:rPr>
              <a:t>:</a:t>
            </a:r>
            <a:endParaRPr lang="en-US" sz="2800" dirty="0">
              <a:cs typeface="Times New Roman" pitchFamily="18" charset="0"/>
            </a:endParaRPr>
          </a:p>
          <a:p>
            <a:pPr>
              <a:buFontTx/>
              <a:buChar char="-"/>
            </a:pPr>
            <a:endParaRPr lang="ro-RO" sz="800" dirty="0">
              <a:cs typeface="Times New Roman" pitchFamily="18" charset="0"/>
            </a:endParaRPr>
          </a:p>
          <a:p>
            <a:pPr lvl="1">
              <a:buFont typeface="Arial" panose="020B0604020202020204" pitchFamily="34" charset="0"/>
              <a:buChar char="•"/>
            </a:pPr>
            <a:r>
              <a:rPr lang="ro-RO" b="1" i="1" kern="1200" dirty="0">
                <a:solidFill>
                  <a:srgbClr val="FFFF00"/>
                </a:solidFill>
                <a:effectLst/>
                <a:cs typeface="Times New Roman" panose="02020603050405020304" pitchFamily="18" charset="0"/>
              </a:rPr>
              <a:t>glass ceilling</a:t>
            </a:r>
            <a:r>
              <a:rPr lang="ro-RO" b="1" kern="1200" dirty="0">
                <a:solidFill>
                  <a:srgbClr val="FFFF00"/>
                </a:solidFill>
                <a:effectLst/>
                <a:cs typeface="Times New Roman" panose="02020603050405020304" pitchFamily="18" charset="0"/>
              </a:rPr>
              <a:t>  </a:t>
            </a:r>
            <a:r>
              <a:rPr lang="ro-RO" kern="1200" dirty="0">
                <a:effectLst/>
                <a:cs typeface="Times New Roman" panose="02020603050405020304" pitchFamily="18" charset="0"/>
              </a:rPr>
              <a:t>(Singh și Vinnicombe, 2004);</a:t>
            </a:r>
          </a:p>
          <a:p>
            <a:pPr lvl="1">
              <a:buFont typeface="Arial" panose="020B0604020202020204" pitchFamily="34" charset="0"/>
              <a:buChar char="•"/>
            </a:pPr>
            <a:r>
              <a:rPr lang="ro-RO" b="1" i="1" kern="1200" dirty="0">
                <a:solidFill>
                  <a:srgbClr val="FFFF00"/>
                </a:solidFill>
                <a:effectLst/>
                <a:cs typeface="Times New Roman" panose="02020603050405020304" pitchFamily="18" charset="0"/>
              </a:rPr>
              <a:t>glass </a:t>
            </a:r>
            <a:r>
              <a:rPr lang="en-US" b="1" i="1" kern="1200" dirty="0">
                <a:solidFill>
                  <a:srgbClr val="FFFF00"/>
                </a:solidFill>
                <a:effectLst/>
                <a:cs typeface="Times New Roman" panose="02020603050405020304" pitchFamily="18" charset="0"/>
              </a:rPr>
              <a:t>elevator </a:t>
            </a:r>
            <a:r>
              <a:rPr lang="ro-RO" kern="1200" dirty="0">
                <a:effectLst/>
                <a:cs typeface="Times New Roman" panose="02020603050405020304" pitchFamily="18" charset="0"/>
              </a:rPr>
              <a:t>(Williams, 1992);</a:t>
            </a:r>
          </a:p>
          <a:p>
            <a:pPr lvl="1">
              <a:buFont typeface="Arial" panose="020B0604020202020204" pitchFamily="34" charset="0"/>
              <a:buChar char="•"/>
            </a:pPr>
            <a:r>
              <a:rPr lang="ro-RO" b="1" i="1" kern="1200" dirty="0" err="1">
                <a:solidFill>
                  <a:srgbClr val="FFFF00"/>
                </a:solidFill>
                <a:effectLst/>
                <a:cs typeface="Times New Roman" panose="02020603050405020304" pitchFamily="18" charset="0"/>
              </a:rPr>
              <a:t>glass</a:t>
            </a:r>
            <a:r>
              <a:rPr lang="ro-RO" b="1" i="1" kern="1200" dirty="0">
                <a:solidFill>
                  <a:srgbClr val="FFFF00"/>
                </a:solidFill>
                <a:effectLst/>
                <a:cs typeface="Times New Roman" panose="02020603050405020304" pitchFamily="18" charset="0"/>
              </a:rPr>
              <a:t> </a:t>
            </a:r>
            <a:r>
              <a:rPr lang="ro-RO" b="1" i="1" kern="1200" dirty="0" err="1">
                <a:solidFill>
                  <a:srgbClr val="FFFF00"/>
                </a:solidFill>
                <a:effectLst/>
                <a:cs typeface="Times New Roman" panose="02020603050405020304" pitchFamily="18" charset="0"/>
              </a:rPr>
              <a:t>cliff</a:t>
            </a:r>
            <a:r>
              <a:rPr lang="ro-RO" b="1" kern="1200" dirty="0">
                <a:solidFill>
                  <a:srgbClr val="FFFF00"/>
                </a:solidFill>
                <a:effectLst/>
                <a:cs typeface="Times New Roman" panose="02020603050405020304" pitchFamily="18" charset="0"/>
              </a:rPr>
              <a:t> </a:t>
            </a:r>
            <a:r>
              <a:rPr lang="en-US" b="1" kern="1200" dirty="0">
                <a:solidFill>
                  <a:srgbClr val="FFFF00"/>
                </a:solidFill>
                <a:effectLst/>
                <a:cs typeface="Times New Roman" panose="02020603050405020304" pitchFamily="18" charset="0"/>
              </a:rPr>
              <a:t> </a:t>
            </a:r>
            <a:r>
              <a:rPr lang="ro-RO" kern="1200" dirty="0">
                <a:effectLst/>
                <a:cs typeface="Times New Roman" panose="02020603050405020304" pitchFamily="18" charset="0"/>
              </a:rPr>
              <a:t>(Ryan și </a:t>
            </a:r>
            <a:r>
              <a:rPr lang="ro-RO" kern="1200" dirty="0" err="1">
                <a:effectLst/>
                <a:cs typeface="Times New Roman" panose="02020603050405020304" pitchFamily="18" charset="0"/>
              </a:rPr>
              <a:t>Haslam</a:t>
            </a:r>
            <a:r>
              <a:rPr lang="ro-RO" kern="1200" dirty="0">
                <a:effectLst/>
                <a:cs typeface="Times New Roman" panose="02020603050405020304" pitchFamily="18" charset="0"/>
              </a:rPr>
              <a:t>, 2005).</a:t>
            </a:r>
          </a:p>
          <a:p>
            <a:pPr>
              <a:buFont typeface="Arial" panose="020B0604020202020204" pitchFamily="34" charset="0"/>
              <a:buChar char="•"/>
            </a:pPr>
            <a:endParaRPr lang="ro-RO" sz="2800" dirty="0">
              <a:effectLst/>
              <a:latin typeface="Times New Roman" pitchFamily="18" charset="0"/>
              <a:cs typeface="Times New Roman" pitchFamily="18" charset="0"/>
            </a:endParaRPr>
          </a:p>
        </p:txBody>
      </p:sp>
      <p:sp>
        <p:nvSpPr>
          <p:cNvPr id="3" name="Rectangle 2">
            <a:extLst>
              <a:ext uri="{FF2B5EF4-FFF2-40B4-BE49-F238E27FC236}">
                <a16:creationId xmlns:a16="http://schemas.microsoft.com/office/drawing/2014/main" id="{969C937F-FF94-401D-B2D3-D78A059CDAA2}"/>
              </a:ext>
            </a:extLst>
          </p:cNvPr>
          <p:cNvSpPr/>
          <p:nvPr/>
        </p:nvSpPr>
        <p:spPr>
          <a:xfrm>
            <a:off x="107504" y="980728"/>
            <a:ext cx="9036496" cy="1077218"/>
          </a:xfrm>
          <a:prstGeom prst="rect">
            <a:avLst/>
          </a:prstGeom>
        </p:spPr>
        <p:txBody>
          <a:bodyPr wrap="square">
            <a:spAutoFit/>
          </a:bodyPr>
          <a:lstStyle/>
          <a:p>
            <a:pPr algn="ctr"/>
            <a:r>
              <a:rPr lang="en-GB" sz="3200" b="1" dirty="0">
                <a:solidFill>
                  <a:srgbClr val="FFFF00"/>
                </a:solidFill>
              </a:rPr>
              <a:t>7.1. WOMEN AS CREW MEMBERS </a:t>
            </a:r>
          </a:p>
          <a:p>
            <a:pPr algn="ctr"/>
            <a:r>
              <a:rPr lang="en-GB" sz="3200" b="1" dirty="0">
                <a:solidFill>
                  <a:srgbClr val="FFFF00"/>
                </a:solidFill>
              </a:rPr>
              <a:t>ONBOARD SHIPS</a:t>
            </a:r>
            <a:endParaRPr lang="en-US" sz="3200" dirty="0">
              <a:solidFill>
                <a:srgbClr val="FFFF00"/>
              </a:solidFill>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0" y="1268760"/>
            <a:ext cx="8964488" cy="5256584"/>
          </a:xfrm>
        </p:spPr>
        <p:txBody>
          <a:bodyPr/>
          <a:lstStyle/>
          <a:p>
            <a:pPr marL="0" indent="0" algn="ctr">
              <a:buNone/>
            </a:pPr>
            <a:r>
              <a:rPr lang="en-US" sz="2800" b="1" dirty="0">
                <a:latin typeface="+mj-lt"/>
                <a:cs typeface="Times New Roman" panose="02020603050405020304" pitchFamily="18" charset="0"/>
              </a:rPr>
              <a:t>ASPECTS OF GENDER PROBLEMS IN MARITIME PROFESSIONS</a:t>
            </a:r>
          </a:p>
          <a:p>
            <a:pPr marL="0" indent="0" algn="ctr">
              <a:buNone/>
            </a:pPr>
            <a:endParaRPr lang="en-US" b="1" dirty="0">
              <a:latin typeface="+mj-lt"/>
              <a:cs typeface="Times New Roman" panose="02020603050405020304" pitchFamily="18" charset="0"/>
            </a:endParaRPr>
          </a:p>
          <a:p>
            <a:pPr marL="0" indent="0" algn="just">
              <a:spcBef>
                <a:spcPts val="0"/>
              </a:spcBef>
              <a:buNone/>
            </a:pPr>
            <a:r>
              <a:rPr lang="en-US" sz="2800" b="1" i="1" dirty="0">
                <a:solidFill>
                  <a:srgbClr val="FFFF00"/>
                </a:solidFill>
                <a:effectLst/>
                <a:latin typeface="+mj-lt"/>
                <a:cs typeface="Times New Roman" panose="02020603050405020304" pitchFamily="18" charset="0"/>
              </a:rPr>
              <a:t>G</a:t>
            </a:r>
            <a:r>
              <a:rPr lang="ro-RO" sz="2800" b="1" i="1" dirty="0" err="1">
                <a:solidFill>
                  <a:srgbClr val="FFFF00"/>
                </a:solidFill>
                <a:effectLst/>
                <a:latin typeface="+mj-lt"/>
                <a:cs typeface="Times New Roman" panose="02020603050405020304" pitchFamily="18" charset="0"/>
              </a:rPr>
              <a:t>lass</a:t>
            </a:r>
            <a:r>
              <a:rPr lang="ro-RO" sz="2800" b="1" i="1" dirty="0">
                <a:solidFill>
                  <a:srgbClr val="FFFF00"/>
                </a:solidFill>
                <a:effectLst/>
                <a:latin typeface="+mj-lt"/>
                <a:cs typeface="Times New Roman" panose="02020603050405020304" pitchFamily="18" charset="0"/>
              </a:rPr>
              <a:t> </a:t>
            </a:r>
            <a:r>
              <a:rPr lang="ro-RO" sz="2800" b="1" i="1" dirty="0" err="1">
                <a:solidFill>
                  <a:srgbClr val="FFFF00"/>
                </a:solidFill>
                <a:effectLst/>
                <a:latin typeface="+mj-lt"/>
                <a:cs typeface="Times New Roman" panose="02020603050405020304" pitchFamily="18" charset="0"/>
              </a:rPr>
              <a:t>ceilling</a:t>
            </a:r>
            <a:r>
              <a:rPr lang="ro-RO" sz="2800" b="1" i="1" dirty="0">
                <a:effectLst/>
                <a:latin typeface="+mj-lt"/>
                <a:cs typeface="Times New Roman" panose="02020603050405020304" pitchFamily="18" charset="0"/>
              </a:rPr>
              <a:t>: </a:t>
            </a:r>
            <a:r>
              <a:rPr lang="ro-RO" sz="2800" dirty="0">
                <a:latin typeface="+mj-lt"/>
                <a:cs typeface="Times New Roman" panose="02020603050405020304" pitchFamily="18" charset="0"/>
              </a:rPr>
              <a:t> </a:t>
            </a:r>
            <a:r>
              <a:rPr lang="en-US" sz="2800" dirty="0">
                <a:latin typeface="+mj-lt"/>
                <a:cs typeface="Times New Roman" panose="02020603050405020304" pitchFamily="18" charset="0"/>
              </a:rPr>
              <a:t>the possibility of women's ascension to leadership positions only to a certain point;</a:t>
            </a:r>
          </a:p>
          <a:p>
            <a:pPr marL="0" indent="0" algn="just">
              <a:spcBef>
                <a:spcPts val="0"/>
              </a:spcBef>
              <a:buNone/>
            </a:pPr>
            <a:endParaRPr lang="en-US" sz="2800" dirty="0">
              <a:latin typeface="+mj-lt"/>
              <a:cs typeface="Times New Roman" panose="02020603050405020304" pitchFamily="18" charset="0"/>
            </a:endParaRPr>
          </a:p>
          <a:p>
            <a:pPr marL="0" indent="0" algn="just">
              <a:spcBef>
                <a:spcPts val="0"/>
              </a:spcBef>
              <a:buFontTx/>
              <a:buChar char="-"/>
            </a:pPr>
            <a:r>
              <a:rPr lang="en-US" sz="2800" dirty="0">
                <a:latin typeface="+mj-lt"/>
                <a:cs typeface="Times New Roman" panose="02020603050405020304" pitchFamily="18" charset="0"/>
              </a:rPr>
              <a:t>differences between women and men: final outcome and value attached to work, the competitive spirit (women are far less oriented to competition than men), training barriers (women's participation in fewer trainings due to family obligations);</a:t>
            </a:r>
            <a:endParaRPr lang="ro-RO" sz="2400" dirty="0">
              <a:latin typeface="+mj-lt"/>
              <a:cs typeface="Times New Roman" panose="02020603050405020304" pitchFamily="18" charset="0"/>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0" y="1268760"/>
            <a:ext cx="9036496" cy="4525963"/>
          </a:xfrm>
        </p:spPr>
        <p:txBody>
          <a:bodyPr/>
          <a:lstStyle/>
          <a:p>
            <a:pPr marL="0" indent="0" algn="ctr">
              <a:buNone/>
            </a:pPr>
            <a:r>
              <a:rPr lang="en-US" sz="2800" b="1" dirty="0">
                <a:cs typeface="Times New Roman" panose="02020603050405020304" pitchFamily="18" charset="0"/>
              </a:rPr>
              <a:t>ASPECTS OF GENDER PROBLEMS IN MARITIME PROFESSIONS</a:t>
            </a:r>
          </a:p>
          <a:p>
            <a:pPr marL="0" indent="0" algn="just">
              <a:buNone/>
            </a:pPr>
            <a:endParaRPr lang="ro-RO" sz="2800" dirty="0">
              <a:cs typeface="Times New Roman" panose="02020603050405020304" pitchFamily="18" charset="0"/>
            </a:endParaRPr>
          </a:p>
          <a:p>
            <a:pPr marL="0" algn="just">
              <a:spcBef>
                <a:spcPts val="0"/>
              </a:spcBef>
              <a:buNone/>
            </a:pPr>
            <a:r>
              <a:rPr lang="en-US" sz="2800" b="1" i="1" kern="1200" dirty="0">
                <a:solidFill>
                  <a:srgbClr val="FFFF00"/>
                </a:solidFill>
                <a:effectLst/>
                <a:cs typeface="Times New Roman" panose="02020603050405020304" pitchFamily="18" charset="0"/>
              </a:rPr>
              <a:t>G</a:t>
            </a:r>
            <a:r>
              <a:rPr lang="ro-RO" sz="2800" b="1" i="1" kern="1200" dirty="0" err="1">
                <a:solidFill>
                  <a:srgbClr val="FFFF00"/>
                </a:solidFill>
                <a:effectLst/>
                <a:cs typeface="Times New Roman" panose="02020603050405020304" pitchFamily="18" charset="0"/>
              </a:rPr>
              <a:t>lass</a:t>
            </a:r>
            <a:r>
              <a:rPr lang="ro-RO" sz="2800" b="1" i="1" kern="1200" dirty="0">
                <a:solidFill>
                  <a:srgbClr val="FFFF00"/>
                </a:solidFill>
                <a:effectLst/>
                <a:cs typeface="Times New Roman" panose="02020603050405020304" pitchFamily="18" charset="0"/>
              </a:rPr>
              <a:t> </a:t>
            </a:r>
            <a:r>
              <a:rPr lang="en-US" sz="2800" b="1" i="1" kern="1200" dirty="0">
                <a:solidFill>
                  <a:srgbClr val="FFFF00"/>
                </a:solidFill>
                <a:effectLst/>
                <a:cs typeface="Times New Roman" panose="02020603050405020304" pitchFamily="18" charset="0"/>
              </a:rPr>
              <a:t>elevator</a:t>
            </a:r>
            <a:r>
              <a:rPr lang="ro-RO" sz="2400" b="1" i="1" kern="1200" dirty="0">
                <a:effectLst/>
                <a:cs typeface="Times New Roman" panose="02020603050405020304" pitchFamily="18" charset="0"/>
              </a:rPr>
              <a:t>: </a:t>
            </a:r>
            <a:r>
              <a:rPr lang="en-US" sz="2400" kern="1200" dirty="0">
                <a:effectLst/>
                <a:cs typeface="Times New Roman" panose="02020603050405020304" pitchFamily="18" charset="0"/>
              </a:rPr>
              <a:t>organizational, cultural or behavioral barriers:</a:t>
            </a:r>
            <a:endParaRPr lang="ro-RO" sz="2400" kern="1200" dirty="0">
              <a:effectLst/>
              <a:cs typeface="Times New Roman" panose="02020603050405020304" pitchFamily="18" charset="0"/>
            </a:endParaRPr>
          </a:p>
          <a:p>
            <a:pPr marL="0" algn="just">
              <a:spcBef>
                <a:spcPts val="0"/>
              </a:spcBef>
              <a:buFontTx/>
              <a:buChar char="-"/>
            </a:pPr>
            <a:r>
              <a:rPr lang="en-US" sz="2400" kern="1200" dirty="0">
                <a:effectLst/>
                <a:cs typeface="Times New Roman" panose="02020603050405020304" pitchFamily="18" charset="0"/>
              </a:rPr>
              <a:t>at the </a:t>
            </a:r>
            <a:r>
              <a:rPr lang="en-US" sz="2400" kern="1200" dirty="0">
                <a:solidFill>
                  <a:srgbClr val="FF0000"/>
                </a:solidFill>
                <a:effectLst/>
                <a:cs typeface="Times New Roman" panose="02020603050405020304" pitchFamily="18" charset="0"/>
              </a:rPr>
              <a:t>organizational level</a:t>
            </a:r>
            <a:r>
              <a:rPr lang="en-US" sz="2400" kern="1200" dirty="0">
                <a:effectLst/>
                <a:cs typeface="Times New Roman" panose="02020603050405020304" pitchFamily="18" charset="0"/>
              </a:rPr>
              <a:t>: unclear perspectives on career development, remuneration systems that disadvantage women, being less paid than others</a:t>
            </a:r>
            <a:r>
              <a:rPr lang="ro-RO" sz="2400" kern="1200" dirty="0">
                <a:effectLst/>
                <a:cs typeface="Times New Roman" panose="02020603050405020304" pitchFamily="18" charset="0"/>
              </a:rPr>
              <a:t>. </a:t>
            </a:r>
          </a:p>
          <a:p>
            <a:pPr marL="0" algn="just">
              <a:spcBef>
                <a:spcPts val="0"/>
              </a:spcBef>
              <a:buFontTx/>
              <a:buChar char="-"/>
            </a:pPr>
            <a:r>
              <a:rPr lang="en-US" sz="2400" kern="1200" dirty="0">
                <a:solidFill>
                  <a:srgbClr val="FF0000"/>
                </a:solidFill>
                <a:effectLst/>
                <a:cs typeface="Times New Roman" panose="02020603050405020304" pitchFamily="18" charset="0"/>
              </a:rPr>
              <a:t>cultural barriers</a:t>
            </a:r>
            <a:r>
              <a:rPr lang="ro-RO" sz="2400" kern="1200" dirty="0">
                <a:effectLst/>
                <a:cs typeface="Times New Roman" panose="02020603050405020304" pitchFamily="18" charset="0"/>
              </a:rPr>
              <a:t>: </a:t>
            </a:r>
            <a:r>
              <a:rPr lang="en-US" sz="2400" kern="1200" dirty="0">
                <a:effectLst/>
                <a:cs typeface="Times New Roman" panose="02020603050405020304" pitchFamily="18" charset="0"/>
              </a:rPr>
              <a:t>gender stereotypes in maritime professions where men are perceived as more effective</a:t>
            </a:r>
            <a:r>
              <a:rPr lang="ro-RO" sz="2400" kern="1200" dirty="0">
                <a:effectLst/>
                <a:cs typeface="Times New Roman" panose="02020603050405020304" pitchFamily="18" charset="0"/>
              </a:rPr>
              <a:t>;</a:t>
            </a:r>
          </a:p>
          <a:p>
            <a:pPr marL="0" indent="0" algn="just">
              <a:spcBef>
                <a:spcPts val="0"/>
              </a:spcBef>
              <a:buNone/>
            </a:pPr>
            <a:r>
              <a:rPr lang="ro-RO" sz="2400" kern="1200" dirty="0">
                <a:effectLst/>
                <a:cs typeface="Times New Roman" panose="02020603050405020304" pitchFamily="18" charset="0"/>
              </a:rPr>
              <a:t>- </a:t>
            </a:r>
            <a:r>
              <a:rPr lang="en-US" sz="2400" kern="1200" dirty="0">
                <a:solidFill>
                  <a:srgbClr val="FF0000"/>
                </a:solidFill>
                <a:effectLst/>
                <a:cs typeface="Times New Roman" panose="02020603050405020304" pitchFamily="18" charset="0"/>
              </a:rPr>
              <a:t>behavioral barriers </a:t>
            </a:r>
            <a:r>
              <a:rPr lang="en-US" sz="2400" kern="1200" dirty="0">
                <a:effectLst/>
                <a:cs typeface="Times New Roman" panose="02020603050405020304" pitchFamily="18" charset="0"/>
              </a:rPr>
              <a:t>by strategies</a:t>
            </a:r>
            <a:r>
              <a:rPr lang="ro-RO" sz="2400" kern="1200" dirty="0">
                <a:effectLst/>
                <a:cs typeface="Times New Roman" panose="02020603050405020304" pitchFamily="18" charset="0"/>
              </a:rPr>
              <a:t>: </a:t>
            </a:r>
            <a:r>
              <a:rPr lang="en-US" sz="2400" kern="1200" dirty="0">
                <a:effectLst/>
                <a:cs typeface="Times New Roman" panose="02020603050405020304" pitchFamily="18" charset="0"/>
              </a:rPr>
              <a:t>the public declaration of their own ambitions and achievements, friendly relations with hierarchical superiors and key people in the organization.</a:t>
            </a:r>
            <a:endParaRPr lang="ro-RO" sz="2800" dirty="0">
              <a:cs typeface="Times New Roman" pitchFamily="18" charset="0"/>
            </a:endParaRPr>
          </a:p>
          <a:p>
            <a:pPr algn="just">
              <a:spcBef>
                <a:spcPts val="0"/>
              </a:spcBef>
              <a:buFontTx/>
              <a:buChar char="-"/>
            </a:pPr>
            <a:endParaRPr lang="ro-RO" sz="2400" kern="1200" dirty="0">
              <a:effectLst/>
              <a:cs typeface="Times New Roman" panose="02020603050405020304" pitchFamily="18" charset="0"/>
            </a:endParaRPr>
          </a:p>
          <a:p>
            <a:pPr algn="just">
              <a:spcBef>
                <a:spcPts val="0"/>
              </a:spcBef>
              <a:buFontTx/>
              <a:buChar char="-"/>
            </a:pPr>
            <a:endParaRPr lang="ro-RO" sz="2800" b="1" i="1" kern="1200" dirty="0">
              <a:effectLst/>
              <a:cs typeface="Times New Roman" panose="02020603050405020304" pitchFamily="18" charset="0"/>
            </a:endParaRPr>
          </a:p>
          <a:p>
            <a:pPr algn="just">
              <a:buNone/>
            </a:pPr>
            <a:endParaRPr lang="ro-RO" sz="2800" i="1" kern="1200" dirty="0">
              <a:effectLst/>
              <a:cs typeface="Times New Roman" panose="02020603050405020304" pitchFamily="18" charset="0"/>
            </a:endParaRPr>
          </a:p>
          <a:p>
            <a:pPr algn="just">
              <a:buNone/>
            </a:pPr>
            <a:endParaRPr lang="ro-RO" sz="2800" kern="1200" dirty="0">
              <a:effectLst/>
              <a:cs typeface="Times New Roman" panose="02020603050405020304" pitchFamily="18" charset="0"/>
            </a:endParaRPr>
          </a:p>
          <a:p>
            <a:pPr algn="just">
              <a:buNone/>
            </a:pPr>
            <a:endParaRPr lang="ro-RO" sz="2800" dirty="0">
              <a:cs typeface="Times New Roman" pitchFamily="18" charset="0"/>
            </a:endParaRPr>
          </a:p>
          <a:p>
            <a:pPr>
              <a:buNone/>
            </a:pPr>
            <a:endParaRPr lang="ro-RO" sz="2400" dirty="0">
              <a:cs typeface="Times New Roman" pitchFamily="18" charset="0"/>
            </a:endParaRPr>
          </a:p>
          <a:p>
            <a:pPr>
              <a:buNone/>
            </a:pPr>
            <a:endParaRPr lang="ro-RO" sz="2400" dirty="0">
              <a:cs typeface="Times New Roman" pitchFamily="18" charset="0"/>
            </a:endParaRPr>
          </a:p>
          <a:p>
            <a:pPr>
              <a:buNone/>
            </a:pPr>
            <a:endParaRPr lang="ro-RO" sz="2400"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0" y="1124744"/>
            <a:ext cx="9144000" cy="5472608"/>
          </a:xfrm>
        </p:spPr>
        <p:txBody>
          <a:bodyPr/>
          <a:lstStyle/>
          <a:p>
            <a:pPr marL="0" indent="0" algn="ctr">
              <a:buNone/>
            </a:pPr>
            <a:r>
              <a:rPr lang="en-US" sz="2800" b="1" dirty="0">
                <a:latin typeface="+mj-lt"/>
                <a:cs typeface="Times New Roman" panose="02020603050405020304" pitchFamily="18" charset="0"/>
              </a:rPr>
              <a:t>ASPECTS OF GENDER PROBLEMS IN MARITIME PROFESSIONS</a:t>
            </a:r>
            <a:endParaRPr lang="ro-RO" sz="2800" b="1" dirty="0">
              <a:latin typeface="+mj-lt"/>
              <a:cs typeface="Times New Roman" panose="02020603050405020304" pitchFamily="18" charset="0"/>
            </a:endParaRPr>
          </a:p>
          <a:p>
            <a:pPr marL="0" indent="0" algn="just">
              <a:spcBef>
                <a:spcPts val="0"/>
              </a:spcBef>
              <a:buNone/>
            </a:pPr>
            <a:endParaRPr lang="en-US" sz="2800" kern="1200" dirty="0">
              <a:effectLst/>
              <a:latin typeface="+mj-lt"/>
              <a:cs typeface="Times New Roman" panose="02020603050405020304" pitchFamily="18" charset="0"/>
            </a:endParaRPr>
          </a:p>
          <a:p>
            <a:pPr marL="0" indent="0" algn="just">
              <a:spcBef>
                <a:spcPts val="0"/>
              </a:spcBef>
              <a:buNone/>
            </a:pPr>
            <a:r>
              <a:rPr lang="en-US" sz="2400" b="1" i="1" kern="1200" dirty="0">
                <a:solidFill>
                  <a:srgbClr val="FFFF00"/>
                </a:solidFill>
                <a:effectLst/>
                <a:latin typeface="+mj-lt"/>
                <a:cs typeface="Times New Roman" panose="02020603050405020304" pitchFamily="18" charset="0"/>
              </a:rPr>
              <a:t>The theory of social identity </a:t>
            </a:r>
            <a:r>
              <a:rPr lang="en-US" sz="2400" b="1" i="1" kern="1200" dirty="0">
                <a:effectLst/>
                <a:latin typeface="+mj-lt"/>
                <a:cs typeface="Times New Roman" panose="02020603050405020304" pitchFamily="18" charset="0"/>
              </a:rPr>
              <a:t>- </a:t>
            </a:r>
            <a:r>
              <a:rPr lang="en-US" sz="2400" kern="1200" dirty="0">
                <a:effectLst/>
                <a:latin typeface="+mj-lt"/>
                <a:cs typeface="Times New Roman" panose="02020603050405020304" pitchFamily="18" charset="0"/>
              </a:rPr>
              <a:t>the psychosocial theory that develops the problem of the formation and perpetuation of stereotypes, applicable to gender stereotypes in leadership</a:t>
            </a:r>
            <a:r>
              <a:rPr lang="ro-RO" sz="2400" kern="1200" dirty="0">
                <a:effectLst/>
                <a:latin typeface="+mj-lt"/>
                <a:cs typeface="Times New Roman" panose="02020603050405020304" pitchFamily="18" charset="0"/>
              </a:rPr>
              <a:t>:</a:t>
            </a:r>
          </a:p>
          <a:p>
            <a:pPr marL="0" indent="0" algn="just">
              <a:spcBef>
                <a:spcPts val="0"/>
              </a:spcBef>
              <a:buNone/>
            </a:pPr>
            <a:r>
              <a:rPr lang="ro-RO" sz="2400" kern="1200" dirty="0">
                <a:effectLst/>
                <a:latin typeface="+mj-lt"/>
                <a:cs typeface="Times New Roman" panose="02020603050405020304" pitchFamily="18" charset="0"/>
              </a:rPr>
              <a:t>-</a:t>
            </a:r>
            <a:r>
              <a:rPr lang="en-US" sz="2400" kern="1200" dirty="0">
                <a:effectLst/>
                <a:latin typeface="+mj-lt"/>
                <a:cs typeface="Times New Roman" panose="02020603050405020304" pitchFamily="18" charset="0"/>
              </a:rPr>
              <a:t>they are focused on the collective action generated by the development and activation of a group identity in sequences</a:t>
            </a:r>
            <a:r>
              <a:rPr lang="ro-RO" sz="2400" kern="1200" dirty="0">
                <a:effectLst/>
                <a:latin typeface="+mj-lt"/>
                <a:cs typeface="Times New Roman" panose="02020603050405020304" pitchFamily="18" charset="0"/>
              </a:rPr>
              <a:t>:</a:t>
            </a:r>
          </a:p>
          <a:p>
            <a:pPr marL="0" indent="0" algn="just">
              <a:spcBef>
                <a:spcPts val="0"/>
              </a:spcBef>
              <a:buNone/>
            </a:pPr>
            <a:r>
              <a:rPr lang="en-US" sz="2400" kern="1200" dirty="0">
                <a:effectLst/>
                <a:latin typeface="+mj-lt"/>
                <a:cs typeface="Times New Roman" panose="02020603050405020304" pitchFamily="18" charset="0"/>
              </a:rPr>
              <a:t>1. the members of the governing committees (mostly men) define the group identity by the gender variable;</a:t>
            </a:r>
          </a:p>
          <a:p>
            <a:pPr marL="0" indent="0" algn="just">
              <a:spcBef>
                <a:spcPts val="0"/>
              </a:spcBef>
              <a:buNone/>
            </a:pPr>
            <a:r>
              <a:rPr lang="ro-RO" sz="2400" kern="1200" dirty="0">
                <a:effectLst/>
                <a:latin typeface="+mj-lt"/>
                <a:cs typeface="Times New Roman" panose="02020603050405020304" pitchFamily="18" charset="0"/>
              </a:rPr>
              <a:t>2. </a:t>
            </a:r>
            <a:r>
              <a:rPr lang="en-US" sz="2400" kern="1200" dirty="0">
                <a:effectLst/>
                <a:latin typeface="+mj-lt"/>
                <a:cs typeface="Times New Roman" panose="02020603050405020304" pitchFamily="18" charset="0"/>
              </a:rPr>
              <a:t>by belonging to social groups and by social comparison processes, people aim to increase self-image</a:t>
            </a:r>
            <a:r>
              <a:rPr lang="ro-RO" sz="2400" kern="1200" dirty="0">
                <a:effectLst/>
                <a:latin typeface="+mj-lt"/>
                <a:cs typeface="Times New Roman" panose="02020603050405020304" pitchFamily="18" charset="0"/>
              </a:rPr>
              <a:t>.</a:t>
            </a:r>
            <a:endParaRPr lang="en-US" sz="2400" kern="1200" dirty="0">
              <a:effectLst/>
              <a:latin typeface="+mj-lt"/>
              <a:cs typeface="Times New Roman" panose="02020603050405020304" pitchFamily="18" charset="0"/>
            </a:endParaRPr>
          </a:p>
          <a:p>
            <a:pPr marL="0" indent="0" algn="just">
              <a:spcBef>
                <a:spcPts val="0"/>
              </a:spcBef>
              <a:buNone/>
            </a:pPr>
            <a:r>
              <a:rPr lang="en-US" sz="2400" kern="1200" dirty="0">
                <a:effectLst/>
                <a:latin typeface="+mj-lt"/>
                <a:cs typeface="Times New Roman" panose="02020603050405020304" pitchFamily="18" charset="0"/>
              </a:rPr>
              <a:t>Favoritism is generated in-group and discrimination in out-of-group. </a:t>
            </a:r>
            <a:endParaRPr lang="ro-RO" sz="2400" dirty="0">
              <a:latin typeface="+mj-lt"/>
              <a:cs typeface="Times New Roman" panose="02020603050405020304" pitchFamily="18" charset="0"/>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07504" y="1166018"/>
            <a:ext cx="8856984" cy="4525963"/>
          </a:xfrm>
        </p:spPr>
        <p:txBody>
          <a:bodyPr/>
          <a:lstStyle/>
          <a:p>
            <a:pPr marL="0" indent="0" algn="ctr">
              <a:buNone/>
            </a:pPr>
            <a:r>
              <a:rPr lang="en-US" sz="2800" b="1" dirty="0">
                <a:cs typeface="Times New Roman" panose="02020603050405020304" pitchFamily="18" charset="0"/>
              </a:rPr>
              <a:t>ASPECTS OF GENDER PROBLEMS IN MARITIME PROFESSIONS</a:t>
            </a:r>
          </a:p>
          <a:p>
            <a:pPr marL="0" indent="0" algn="ctr">
              <a:buNone/>
            </a:pPr>
            <a:endParaRPr lang="ro-RO" sz="2800" b="1" dirty="0">
              <a:cs typeface="Times New Roman" panose="02020603050405020304" pitchFamily="18" charset="0"/>
            </a:endParaRPr>
          </a:p>
          <a:p>
            <a:pPr marL="0" indent="0">
              <a:spcBef>
                <a:spcPts val="0"/>
              </a:spcBef>
              <a:buNone/>
            </a:pPr>
            <a:r>
              <a:rPr lang="en-US" sz="2400" b="1" dirty="0">
                <a:solidFill>
                  <a:srgbClr val="FFFF00"/>
                </a:solidFill>
                <a:cs typeface="Times New Roman" panose="02020603050405020304" pitchFamily="18" charset="0"/>
              </a:rPr>
              <a:t>Social identity theory</a:t>
            </a:r>
            <a:r>
              <a:rPr lang="en-US" sz="2400" dirty="0">
                <a:cs typeface="Times New Roman" panose="02020603050405020304" pitchFamily="18" charset="0"/>
              </a:rPr>
              <a:t>: ways of access for women in superior hierarchical positions:</a:t>
            </a:r>
          </a:p>
          <a:p>
            <a:pPr marL="0">
              <a:spcBef>
                <a:spcPts val="0"/>
              </a:spcBef>
              <a:buFontTx/>
              <a:buChar char="-"/>
            </a:pPr>
            <a:endParaRPr lang="ro-RO" sz="2400" dirty="0">
              <a:cs typeface="Times New Roman" panose="02020603050405020304" pitchFamily="18" charset="0"/>
            </a:endParaRPr>
          </a:p>
          <a:p>
            <a:pPr marL="400050" lvl="1" indent="-457200">
              <a:spcBef>
                <a:spcPts val="0"/>
              </a:spcBef>
              <a:buAutoNum type="arabicPeriod"/>
            </a:pPr>
            <a:r>
              <a:rPr lang="en-US" sz="2400" kern="1200" dirty="0">
                <a:effectLst/>
                <a:cs typeface="Times New Roman" panose="02020603050405020304" pitchFamily="18" charset="0"/>
              </a:rPr>
              <a:t>selection of new members so that group identity does not suffer, women are perceived as outsiders threatening the male identity of the group</a:t>
            </a:r>
            <a:r>
              <a:rPr lang="ro-RO" sz="2400" kern="1200" dirty="0">
                <a:effectLst/>
                <a:cs typeface="Times New Roman" panose="02020603050405020304" pitchFamily="18" charset="0"/>
              </a:rPr>
              <a:t>;</a:t>
            </a:r>
          </a:p>
          <a:p>
            <a:pPr marL="400050" lvl="1" indent="-457200">
              <a:spcBef>
                <a:spcPts val="0"/>
              </a:spcBef>
              <a:buAutoNum type="arabicPeriod"/>
            </a:pPr>
            <a:r>
              <a:rPr lang="en-US" sz="2400" kern="1200" dirty="0">
                <a:effectLst/>
                <a:cs typeface="Times New Roman" panose="02020603050405020304" pitchFamily="18" charset="0"/>
              </a:rPr>
              <a:t>favoritism shown to in-group, in the sense of overvaluing their qualities and achievements</a:t>
            </a:r>
            <a:r>
              <a:rPr lang="ro-RO" sz="2400" kern="1200" dirty="0">
                <a:effectLst/>
                <a:cs typeface="Times New Roman" panose="02020603050405020304" pitchFamily="18" charset="0"/>
              </a:rPr>
              <a:t>;</a:t>
            </a:r>
          </a:p>
          <a:p>
            <a:pPr marL="400050" lvl="1" indent="-457200">
              <a:spcBef>
                <a:spcPts val="0"/>
              </a:spcBef>
              <a:buFontTx/>
              <a:buAutoNum type="arabicPeriod"/>
            </a:pPr>
            <a:r>
              <a:rPr lang="en-US" sz="2400" kern="1200" dirty="0">
                <a:effectLst/>
                <a:cs typeface="Times New Roman" panose="02020603050405020304" pitchFamily="18" charset="0"/>
              </a:rPr>
              <a:t>creating and perpetuating stereotypes about out-of-group members: women are less able to cope with leading positions than men</a:t>
            </a:r>
            <a:r>
              <a:rPr lang="ro-RO" sz="2400" kern="1200" dirty="0">
                <a:effectLst/>
                <a:cs typeface="Times New Roman" panose="02020603050405020304" pitchFamily="18" charset="0"/>
              </a:rPr>
              <a:t>.</a:t>
            </a:r>
            <a:endParaRPr lang="ro-RO" sz="2400" dirty="0">
              <a:cs typeface="Times New Roman" pitchFamily="18" charset="0"/>
            </a:endParaRPr>
          </a:p>
          <a:p>
            <a:pPr marL="457200" indent="-457200">
              <a:buAutoNum type="arabicPeriod"/>
            </a:pPr>
            <a:endParaRPr lang="ro-RO" sz="2400" kern="1200" dirty="0">
              <a:effectLst/>
              <a:cs typeface="Times New Roman" panose="02020603050405020304" pitchFamily="18" charset="0"/>
            </a:endParaRPr>
          </a:p>
          <a:p>
            <a:pPr marL="0" indent="0">
              <a:buNone/>
            </a:pPr>
            <a:endParaRPr lang="ro-RO" sz="2400" dirty="0">
              <a:cs typeface="Times New Roman" panose="02020603050405020304" pitchFamily="18" charset="0"/>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0" y="1268760"/>
            <a:ext cx="9036496" cy="5472608"/>
          </a:xfrm>
        </p:spPr>
        <p:txBody>
          <a:bodyPr/>
          <a:lstStyle/>
          <a:p>
            <a:pPr marL="0" indent="0" algn="ctr">
              <a:buNone/>
            </a:pPr>
            <a:r>
              <a:rPr lang="en-US" sz="2800" b="1" dirty="0">
                <a:latin typeface="+mj-lt"/>
                <a:cs typeface="Times New Roman" panose="02020603050405020304" pitchFamily="18" charset="0"/>
              </a:rPr>
              <a:t>ASPECTS OF GENDER PROBLEMS IN MARITIME PROFESSIONS</a:t>
            </a:r>
          </a:p>
          <a:p>
            <a:pPr marL="0" indent="0">
              <a:buNone/>
            </a:pPr>
            <a:r>
              <a:rPr lang="en-US" sz="2800" b="1" i="1" kern="1200" dirty="0">
                <a:solidFill>
                  <a:srgbClr val="FFFF00"/>
                </a:solidFill>
                <a:effectLst/>
                <a:latin typeface="+mj-lt"/>
                <a:cs typeface="Times New Roman" panose="02020603050405020304" pitchFamily="18" charset="0"/>
              </a:rPr>
              <a:t>G</a:t>
            </a:r>
            <a:r>
              <a:rPr lang="ro-RO" sz="2800" b="1" i="1" kern="1200" dirty="0" err="1">
                <a:solidFill>
                  <a:srgbClr val="FFFF00"/>
                </a:solidFill>
                <a:effectLst/>
                <a:latin typeface="+mj-lt"/>
                <a:cs typeface="Times New Roman" panose="02020603050405020304" pitchFamily="18" charset="0"/>
              </a:rPr>
              <a:t>lass</a:t>
            </a:r>
            <a:r>
              <a:rPr lang="ro-RO" sz="2800" b="1" i="1" kern="1200" dirty="0">
                <a:solidFill>
                  <a:srgbClr val="FFFF00"/>
                </a:solidFill>
                <a:effectLst/>
                <a:latin typeface="+mj-lt"/>
                <a:cs typeface="Times New Roman" panose="02020603050405020304" pitchFamily="18" charset="0"/>
              </a:rPr>
              <a:t> cliff</a:t>
            </a:r>
            <a:r>
              <a:rPr lang="ro-RO" sz="2400" kern="1200" dirty="0">
                <a:effectLst/>
                <a:latin typeface="+mj-lt"/>
                <a:cs typeface="Times New Roman" panose="02020603050405020304" pitchFamily="18" charset="0"/>
              </a:rPr>
              <a:t>: </a:t>
            </a:r>
            <a:r>
              <a:rPr lang="en-US" sz="2400" kern="1200" dirty="0">
                <a:effectLst/>
                <a:latin typeface="+mj-lt"/>
                <a:cs typeface="Times New Roman" panose="02020603050405020304" pitchFamily="18" charset="0"/>
              </a:rPr>
              <a:t>explanations on the circumstances in which women can reach top hierarchical positions; perceptions such as "Think crisis-think female": hostile sexism, kind</a:t>
            </a:r>
            <a:r>
              <a:rPr lang="ro-RO" sz="2400" kern="1200" dirty="0">
                <a:effectLst/>
                <a:latin typeface="+mj-lt"/>
                <a:cs typeface="Times New Roman" panose="02020603050405020304" pitchFamily="18" charset="0"/>
              </a:rPr>
              <a:t>;</a:t>
            </a:r>
          </a:p>
          <a:p>
            <a:pPr marL="0" indent="0">
              <a:buNone/>
            </a:pPr>
            <a:r>
              <a:rPr lang="ro-RO" sz="2400" kern="1200" dirty="0">
                <a:effectLst/>
                <a:latin typeface="+mj-lt"/>
                <a:cs typeface="Times New Roman" panose="02020603050405020304" pitchFamily="18" charset="0"/>
              </a:rPr>
              <a:t>- </a:t>
            </a:r>
            <a:r>
              <a:rPr lang="en-US" sz="2400" kern="1200" dirty="0">
                <a:effectLst/>
                <a:latin typeface="+mj-lt"/>
                <a:cs typeface="Times New Roman" panose="02020603050405020304" pitchFamily="18" charset="0"/>
              </a:rPr>
              <a:t>gender dependence of leadership styles: women-leaders adopt a transformational leadership style while men adopt a transactional leadership style</a:t>
            </a:r>
            <a:r>
              <a:rPr lang="ro-RO" sz="2400" kern="1200" dirty="0">
                <a:effectLst/>
                <a:latin typeface="+mj-lt"/>
                <a:cs typeface="Times New Roman" panose="02020603050405020304" pitchFamily="18" charset="0"/>
              </a:rPr>
              <a:t>;</a:t>
            </a:r>
          </a:p>
          <a:p>
            <a:pPr marL="0" indent="0">
              <a:buNone/>
            </a:pPr>
            <a:r>
              <a:rPr lang="ro-RO" sz="2400" kern="1200" dirty="0">
                <a:effectLst/>
                <a:latin typeface="+mj-lt"/>
                <a:cs typeface="Times New Roman" panose="02020603050405020304" pitchFamily="18" charset="0"/>
              </a:rPr>
              <a:t>-</a:t>
            </a:r>
            <a:r>
              <a:rPr lang="en-US" sz="2400" kern="1200" dirty="0">
                <a:effectLst/>
                <a:latin typeface="+mj-lt"/>
                <a:cs typeface="Times New Roman" panose="02020603050405020304" pitchFamily="18" charset="0"/>
              </a:rPr>
              <a:t>women-leaders adopt a leadership style oriented towards interpersonal relationships while men focus on accomplishing tasks</a:t>
            </a:r>
            <a:r>
              <a:rPr lang="ro-RO" sz="2400" kern="1200" dirty="0">
                <a:effectLst/>
                <a:latin typeface="+mj-lt"/>
                <a:cs typeface="Times New Roman" panose="02020603050405020304" pitchFamily="18" charset="0"/>
              </a:rPr>
              <a:t>;</a:t>
            </a:r>
          </a:p>
          <a:p>
            <a:pPr marL="0" indent="0">
              <a:buNone/>
            </a:pPr>
            <a:r>
              <a:rPr lang="ro-RO" sz="2400" kern="1200" dirty="0">
                <a:effectLst/>
                <a:latin typeface="+mj-lt"/>
                <a:cs typeface="Times New Roman" panose="02020603050405020304" pitchFamily="18" charset="0"/>
              </a:rPr>
              <a:t>-</a:t>
            </a:r>
            <a:r>
              <a:rPr lang="en-US" sz="2400" kern="1200" dirty="0">
                <a:effectLst/>
                <a:latin typeface="+mj-lt"/>
                <a:cs typeface="Times New Roman" panose="02020603050405020304" pitchFamily="18" charset="0"/>
              </a:rPr>
              <a:t>women-leaders adopt a democratic and participatory leadership style while men adopt autocratic and directional style;</a:t>
            </a:r>
            <a:endParaRPr lang="ro-RO" sz="2400" kern="1200" dirty="0">
              <a:effectLst/>
              <a:latin typeface="+mj-lt"/>
              <a:cs typeface="Times New Roman" panose="02020603050405020304" pitchFamily="18" charset="0"/>
            </a:endParaRPr>
          </a:p>
          <a:p>
            <a:pPr>
              <a:buFontTx/>
              <a:buChar char="-"/>
            </a:pPr>
            <a:endParaRPr lang="ro-RO" sz="2400" kern="1200" dirty="0">
              <a:effectLst/>
              <a:latin typeface="+mj-lt"/>
              <a:cs typeface="Times New Roman" panose="02020603050405020304" pitchFamily="18" charset="0"/>
            </a:endParaRPr>
          </a:p>
          <a:p>
            <a:pPr marL="0" indent="0">
              <a:buNone/>
            </a:pPr>
            <a:endParaRPr lang="ro-RO" sz="2400" kern="1200" dirty="0">
              <a:effectLst/>
              <a:latin typeface="+mj-lt"/>
              <a:cs typeface="Times New Roman" panose="02020603050405020304" pitchFamily="18" charset="0"/>
            </a:endParaRPr>
          </a:p>
          <a:p>
            <a:pPr marL="457200" indent="-457200">
              <a:buAutoNum type="arabicPeriod"/>
            </a:pPr>
            <a:endParaRPr lang="ro-RO" sz="2400" kern="1200" dirty="0">
              <a:effectLst/>
              <a:latin typeface="+mj-lt"/>
              <a:cs typeface="Times New Roman" panose="02020603050405020304" pitchFamily="18" charset="0"/>
            </a:endParaRPr>
          </a:p>
          <a:p>
            <a:pPr marL="457200" indent="-457200">
              <a:buAutoNum type="arabicPeriod"/>
            </a:pPr>
            <a:endParaRPr lang="ro-RO" sz="2400" kern="1200" dirty="0">
              <a:effectLst/>
              <a:latin typeface="+mj-lt"/>
              <a:cs typeface="Times New Roman" panose="02020603050405020304" pitchFamily="18" charset="0"/>
            </a:endParaRPr>
          </a:p>
          <a:p>
            <a:pPr marL="0" indent="0">
              <a:buNone/>
            </a:pPr>
            <a:endParaRPr lang="ro-RO" sz="2400" kern="1200" dirty="0">
              <a:effectLst/>
              <a:latin typeface="+mj-lt"/>
              <a:cs typeface="Times New Roman" panose="02020603050405020304" pitchFamily="18" charset="0"/>
            </a:endParaRPr>
          </a:p>
          <a:p>
            <a:pPr>
              <a:buFontTx/>
              <a:buChar char="-"/>
            </a:pPr>
            <a:endParaRPr lang="ro-RO" sz="2400" dirty="0">
              <a:latin typeface="+mj-lt"/>
              <a:cs typeface="Times New Roman" panose="02020603050405020304" pitchFamily="18" charset="0"/>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251520" y="1196752"/>
            <a:ext cx="8712968" cy="5069160"/>
          </a:xfrm>
        </p:spPr>
        <p:txBody>
          <a:bodyPr/>
          <a:lstStyle/>
          <a:p>
            <a:pPr marL="0" indent="0" algn="ctr">
              <a:buNone/>
            </a:pPr>
            <a:r>
              <a:rPr lang="en-US" sz="2800" b="1" dirty="0">
                <a:latin typeface="+mj-lt"/>
                <a:cs typeface="Times New Roman" panose="02020603050405020304" pitchFamily="18" charset="0"/>
              </a:rPr>
              <a:t>ASPECTS OF GENDER PROBLEMS IN MARITIME PROFESSIONS</a:t>
            </a:r>
          </a:p>
          <a:p>
            <a:pPr marL="0" indent="0">
              <a:spcBef>
                <a:spcPts val="0"/>
              </a:spcBef>
              <a:buNone/>
            </a:pPr>
            <a:endParaRPr lang="en-US" sz="2400" kern="1200" dirty="0">
              <a:effectLst/>
              <a:latin typeface="+mj-lt"/>
              <a:cs typeface="Times New Roman" panose="02020603050405020304" pitchFamily="18" charset="0"/>
            </a:endParaRPr>
          </a:p>
          <a:p>
            <a:pPr marL="0" indent="0">
              <a:spcBef>
                <a:spcPts val="0"/>
              </a:spcBef>
              <a:buNone/>
            </a:pPr>
            <a:r>
              <a:rPr lang="ro-RO" sz="2400" kern="1200" dirty="0">
                <a:effectLst/>
                <a:latin typeface="+mj-lt"/>
                <a:cs typeface="Times New Roman" panose="02020603050405020304" pitchFamily="18" charset="0"/>
              </a:rPr>
              <a:t>- </a:t>
            </a:r>
            <a:r>
              <a:rPr lang="en-US" sz="2400" kern="1200" dirty="0">
                <a:solidFill>
                  <a:srgbClr val="FFFF00"/>
                </a:solidFill>
                <a:effectLst/>
                <a:latin typeface="+mj-lt"/>
                <a:cs typeface="Times New Roman" panose="02020603050405020304" pitchFamily="18" charset="0"/>
              </a:rPr>
              <a:t>gender differences </a:t>
            </a:r>
            <a:r>
              <a:rPr lang="en-US" sz="2400" kern="1200" dirty="0">
                <a:effectLst/>
                <a:latin typeface="+mj-lt"/>
                <a:cs typeface="Times New Roman" panose="02020603050405020304" pitchFamily="18" charset="0"/>
              </a:rPr>
              <a:t>regarding the emotional involvement in interpersonal relationships: women-leaders are more socio-emotionally oriented while men-leaders are action oriented - pragmatic;</a:t>
            </a:r>
            <a:endParaRPr lang="ro-RO" sz="2400" kern="1200" dirty="0">
              <a:effectLst/>
              <a:latin typeface="+mj-lt"/>
              <a:cs typeface="Times New Roman" panose="02020603050405020304" pitchFamily="18" charset="0"/>
            </a:endParaRPr>
          </a:p>
          <a:p>
            <a:pPr marL="0" indent="0">
              <a:buNone/>
            </a:pPr>
            <a:r>
              <a:rPr lang="ro-RO" sz="2400" kern="1200" dirty="0">
                <a:effectLst/>
                <a:latin typeface="+mj-lt"/>
                <a:cs typeface="Times New Roman" panose="02020603050405020304" pitchFamily="18" charset="0"/>
              </a:rPr>
              <a:t>-</a:t>
            </a:r>
            <a:r>
              <a:rPr lang="en-US" sz="2400" kern="1200" dirty="0">
                <a:effectLst/>
                <a:latin typeface="+mj-lt"/>
                <a:cs typeface="Times New Roman" panose="02020603050405020304" pitchFamily="18" charset="0"/>
              </a:rPr>
              <a:t> the </a:t>
            </a:r>
            <a:r>
              <a:rPr lang="en-US" sz="2400" kern="1200" dirty="0">
                <a:solidFill>
                  <a:srgbClr val="FFFF00"/>
                </a:solidFill>
                <a:effectLst/>
                <a:latin typeface="+mj-lt"/>
                <a:cs typeface="Times New Roman" panose="02020603050405020304" pitchFamily="18" charset="0"/>
              </a:rPr>
              <a:t>social expectation </a:t>
            </a:r>
            <a:r>
              <a:rPr lang="en-US" sz="2400" kern="1200" dirty="0">
                <a:effectLst/>
                <a:latin typeface="+mj-lt"/>
                <a:cs typeface="Times New Roman" panose="02020603050405020304" pitchFamily="18" charset="0"/>
              </a:rPr>
              <a:t>of social roles theory at the social level describes and explains the requirements and constraints associated with the role of leader</a:t>
            </a:r>
            <a:r>
              <a:rPr lang="ro-RO" sz="2400" kern="1200" dirty="0">
                <a:effectLst/>
                <a:latin typeface="+mj-lt"/>
                <a:cs typeface="Times New Roman" panose="02020603050405020304" pitchFamily="18" charset="0"/>
              </a:rPr>
              <a:t>;</a:t>
            </a:r>
          </a:p>
          <a:p>
            <a:pPr marL="0" indent="0">
              <a:buNone/>
            </a:pPr>
            <a:r>
              <a:rPr lang="ro-RO" sz="2400" kern="1200" dirty="0">
                <a:effectLst/>
                <a:latin typeface="+mj-lt"/>
                <a:cs typeface="Times New Roman" panose="02020603050405020304" pitchFamily="18" charset="0"/>
              </a:rPr>
              <a:t>- </a:t>
            </a:r>
            <a:r>
              <a:rPr lang="en-US" sz="2400" kern="1200" dirty="0">
                <a:effectLst/>
                <a:latin typeface="+mj-lt"/>
                <a:cs typeface="Times New Roman" panose="02020603050405020304" pitchFamily="18" charset="0"/>
              </a:rPr>
              <a:t>the </a:t>
            </a:r>
            <a:r>
              <a:rPr lang="en-US" sz="2400" kern="1200" dirty="0">
                <a:solidFill>
                  <a:srgbClr val="FFFF00"/>
                </a:solidFill>
                <a:effectLst/>
                <a:latin typeface="+mj-lt"/>
                <a:cs typeface="Times New Roman" panose="02020603050405020304" pitchFamily="18" charset="0"/>
              </a:rPr>
              <a:t>woman-leader stereotype </a:t>
            </a:r>
            <a:r>
              <a:rPr lang="en-US" sz="2400" kern="1200" dirty="0">
                <a:effectLst/>
                <a:latin typeface="+mj-lt"/>
                <a:cs typeface="Times New Roman" panose="02020603050405020304" pitchFamily="18" charset="0"/>
              </a:rPr>
              <a:t>in society is centered on three elements: the relationship with subordinates, the relationship and the interaction between the profession and the family as well as resistance to tension and challenges.</a:t>
            </a:r>
            <a:endParaRPr lang="ro-RO" sz="2400" kern="1200" dirty="0">
              <a:effectLst/>
              <a:latin typeface="+mj-lt"/>
              <a:cs typeface="Times New Roman" panose="02020603050405020304" pitchFamily="18" charset="0"/>
            </a:endParaRPr>
          </a:p>
          <a:p>
            <a:pPr marL="0" indent="0">
              <a:buNone/>
            </a:pPr>
            <a:r>
              <a:rPr lang="ro-RO" sz="2400" kern="1200" dirty="0">
                <a:effectLst/>
                <a:latin typeface="+mj-lt"/>
                <a:cs typeface="Times New Roman" panose="02020603050405020304" pitchFamily="18" charset="0"/>
              </a:rPr>
              <a:t> </a:t>
            </a:r>
          </a:p>
          <a:p>
            <a:pPr marL="0" indent="0">
              <a:buNone/>
            </a:pPr>
            <a:endParaRPr lang="ro-RO" sz="2400" kern="1200" dirty="0">
              <a:effectLst/>
              <a:latin typeface="+mj-lt"/>
              <a:cs typeface="Times New Roman" panose="02020603050405020304" pitchFamily="18" charset="0"/>
            </a:endParaRPr>
          </a:p>
          <a:p>
            <a:pPr marL="0" indent="0">
              <a:buNone/>
            </a:pPr>
            <a:endParaRPr lang="ro-RO" sz="2400" kern="1200" dirty="0">
              <a:effectLst/>
              <a:latin typeface="+mj-lt"/>
              <a:cs typeface="Times New Roman" panose="02020603050405020304" pitchFamily="18" charset="0"/>
            </a:endParaRPr>
          </a:p>
          <a:p>
            <a:pPr marL="0" indent="0">
              <a:buNone/>
            </a:pPr>
            <a:endParaRPr lang="ro-RO" sz="2400" kern="1200" dirty="0">
              <a:effectLst/>
              <a:latin typeface="+mj-lt"/>
              <a:cs typeface="Times New Roman" panose="02020603050405020304" pitchFamily="18" charset="0"/>
            </a:endParaRPr>
          </a:p>
          <a:p>
            <a:pPr marL="0" indent="0">
              <a:buNone/>
            </a:pPr>
            <a:endParaRPr lang="ro-RO" sz="2800" kern="1200" dirty="0">
              <a:effectLst/>
              <a:latin typeface="+mj-lt"/>
              <a:cs typeface="Times New Roman" panose="02020603050405020304" pitchFamily="18" charset="0"/>
            </a:endParaRPr>
          </a:p>
          <a:p>
            <a:pPr>
              <a:buFontTx/>
              <a:buChar char="-"/>
            </a:pPr>
            <a:endParaRPr lang="ro-RO" sz="2800" dirty="0">
              <a:latin typeface="+mj-lt"/>
            </a:endParaRPr>
          </a:p>
          <a:p>
            <a:pPr>
              <a:buFontTx/>
              <a:buChar char="-"/>
            </a:pPr>
            <a:endParaRPr lang="ro-RO" sz="2800" dirty="0">
              <a:latin typeface="+mj-lt"/>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251520" y="1124744"/>
            <a:ext cx="8640960" cy="5400600"/>
          </a:xfrm>
        </p:spPr>
        <p:txBody>
          <a:bodyPr/>
          <a:lstStyle/>
          <a:p>
            <a:pPr marL="0" indent="0" algn="ctr">
              <a:buNone/>
            </a:pPr>
            <a:r>
              <a:rPr lang="ro-RO" sz="2800" b="1" dirty="0">
                <a:latin typeface="+mj-lt"/>
                <a:cs typeface="Arial" panose="020B0604020202020204" pitchFamily="34" charset="0"/>
              </a:rPr>
              <a:t>WOMEN – </a:t>
            </a:r>
            <a:r>
              <a:rPr lang="en-US" sz="2800" b="1" dirty="0">
                <a:latin typeface="+mj-lt"/>
                <a:cs typeface="Arial" panose="020B0604020202020204" pitchFamily="34" charset="0"/>
              </a:rPr>
              <a:t>CREW</a:t>
            </a:r>
            <a:r>
              <a:rPr lang="ro-RO" sz="2800" b="1" dirty="0">
                <a:latin typeface="+mj-lt"/>
                <a:cs typeface="Arial" panose="020B0604020202020204" pitchFamily="34" charset="0"/>
              </a:rPr>
              <a:t> MEMBERS IN MARITIME PROFESSIONS</a:t>
            </a:r>
          </a:p>
          <a:p>
            <a:pPr marL="0" indent="0" algn="just">
              <a:buNone/>
            </a:pPr>
            <a:endParaRPr lang="en-GB" sz="2400" b="1" kern="1200" dirty="0">
              <a:effectLst/>
              <a:latin typeface="+mj-lt"/>
            </a:endParaRPr>
          </a:p>
          <a:p>
            <a:pPr marL="0" indent="0" algn="just">
              <a:buNone/>
            </a:pPr>
            <a:r>
              <a:rPr lang="en-GB" sz="2400" b="1" kern="1200" dirty="0">
                <a:solidFill>
                  <a:srgbClr val="FFFF00"/>
                </a:solidFill>
                <a:effectLst/>
                <a:latin typeface="+mj-lt"/>
              </a:rPr>
              <a:t>1. </a:t>
            </a:r>
            <a:r>
              <a:rPr lang="ro-RO" sz="2400" b="1" kern="1200" dirty="0">
                <a:solidFill>
                  <a:srgbClr val="FFFF00"/>
                </a:solidFill>
                <a:effectLst/>
                <a:latin typeface="+mj-lt"/>
              </a:rPr>
              <a:t>S</a:t>
            </a:r>
            <a:r>
              <a:rPr lang="en-GB" sz="2400" b="1" kern="1200" dirty="0">
                <a:solidFill>
                  <a:srgbClr val="FFFF00"/>
                </a:solidFill>
                <a:effectLst/>
                <a:latin typeface="+mj-lt"/>
              </a:rPr>
              <a:t>hip’s crew as a multicultural work team</a:t>
            </a:r>
          </a:p>
          <a:p>
            <a:pPr algn="just">
              <a:buFontTx/>
              <a:buChar char="-"/>
            </a:pPr>
            <a:r>
              <a:rPr lang="en-GB" sz="2400" kern="1200" dirty="0">
                <a:effectLst/>
                <a:latin typeface="+mj-lt"/>
              </a:rPr>
              <a:t>"restricted" social group which does not necessarily refer to the number of members as a small or large group, but to a professional type association in a special place - on board ships - for a certain period of time;</a:t>
            </a:r>
          </a:p>
          <a:p>
            <a:pPr algn="just">
              <a:buFontTx/>
              <a:buChar char="-"/>
            </a:pPr>
            <a:r>
              <a:rPr lang="en-GB" sz="2400" kern="1200" dirty="0">
                <a:effectLst/>
                <a:latin typeface="+mj-lt"/>
              </a:rPr>
              <a:t>the interaction between group members is centred and oriented towards the realization of the common goal, subordinated to the functional rules and procedures of the crew.</a:t>
            </a:r>
            <a:endParaRPr lang="ro-RO" sz="2800" kern="1200" dirty="0">
              <a:effectLst/>
              <a:latin typeface="+mj-lt"/>
              <a:cs typeface="Times New Roman" panose="02020603050405020304" pitchFamily="18" charset="0"/>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0" y="1052736"/>
            <a:ext cx="9144000" cy="5400600"/>
          </a:xfrm>
        </p:spPr>
        <p:txBody>
          <a:bodyPr/>
          <a:lstStyle/>
          <a:p>
            <a:pPr marL="0" indent="0" algn="ctr">
              <a:buNone/>
            </a:pPr>
            <a:r>
              <a:rPr lang="ro-RO" sz="2800" b="1" dirty="0">
                <a:latin typeface="+mj-lt"/>
                <a:cs typeface="Arial" panose="020B0604020202020204" pitchFamily="34" charset="0"/>
              </a:rPr>
              <a:t>WOMEN – </a:t>
            </a:r>
            <a:r>
              <a:rPr lang="en-US" sz="2800" b="1" dirty="0">
                <a:latin typeface="+mj-lt"/>
                <a:cs typeface="Arial" panose="020B0604020202020204" pitchFamily="34" charset="0"/>
              </a:rPr>
              <a:t>CREW</a:t>
            </a:r>
            <a:r>
              <a:rPr lang="ro-RO" sz="2800" b="1" dirty="0">
                <a:latin typeface="+mj-lt"/>
                <a:cs typeface="Arial" panose="020B0604020202020204" pitchFamily="34" charset="0"/>
              </a:rPr>
              <a:t> MEMBERS IN MARITIME PROFESSIONS</a:t>
            </a:r>
          </a:p>
          <a:p>
            <a:pPr algn="just">
              <a:buFontTx/>
              <a:buChar char="-"/>
            </a:pPr>
            <a:r>
              <a:rPr lang="en-GB" sz="2300" kern="1200" dirty="0">
                <a:effectLst/>
                <a:latin typeface="+mj-lt"/>
                <a:cs typeface="Arial" panose="020B0604020202020204" pitchFamily="34" charset="0"/>
              </a:rPr>
              <a:t>the stages of group development on board may be similar to those described by </a:t>
            </a:r>
            <a:r>
              <a:rPr lang="en-GB" sz="2300" i="1" kern="1200" dirty="0">
                <a:effectLst/>
                <a:latin typeface="+mj-lt"/>
                <a:cs typeface="Arial" panose="020B0604020202020204" pitchFamily="34" charset="0"/>
              </a:rPr>
              <a:t>Tuckman's model </a:t>
            </a:r>
            <a:r>
              <a:rPr lang="en-GB" sz="2300" kern="1200" dirty="0">
                <a:effectLst/>
                <a:latin typeface="+mj-lt"/>
                <a:cs typeface="Arial" panose="020B0604020202020204" pitchFamily="34" charset="0"/>
              </a:rPr>
              <a:t>(De Visscher, p. 292): forming, storming, norming, performing - motivationally supported by psychological, social, material needs and professional achievement;</a:t>
            </a:r>
          </a:p>
          <a:p>
            <a:pPr algn="just">
              <a:buFontTx/>
              <a:buChar char="-"/>
            </a:pPr>
            <a:r>
              <a:rPr lang="en-GB" sz="2300" kern="1200" dirty="0">
                <a:effectLst/>
                <a:latin typeface="+mj-lt"/>
                <a:cs typeface="Arial" panose="020B0604020202020204" pitchFamily="34" charset="0"/>
              </a:rPr>
              <a:t>not characterized by historicity, there is a greater number of errors in the interpersonal perception mediated by the awarding processes, each member of the forming group having idiosyncrasies, attitudes, behaviours, shaped by personal equations and their own cultural identities;</a:t>
            </a:r>
          </a:p>
          <a:p>
            <a:pPr algn="just">
              <a:buFontTx/>
              <a:buChar char="-"/>
            </a:pPr>
            <a:r>
              <a:rPr lang="en-GB" sz="2300" kern="1200" dirty="0">
                <a:effectLst/>
                <a:latin typeface="+mj-lt"/>
                <a:cs typeface="Arial" panose="020B0604020202020204" pitchFamily="34" charset="0"/>
              </a:rPr>
              <a:t>there is a well-articulated structure of related statuses and roles, in line with the organization chart and standard procedures defining work tasks through division of labour;</a:t>
            </a:r>
            <a:endParaRPr lang="ro-RO" sz="2300" dirty="0">
              <a:latin typeface="+mj-lt"/>
              <a:cs typeface="Arial" panose="020B0604020202020204" pitchFamily="34" charset="0"/>
            </a:endParaRPr>
          </a:p>
        </p:txBody>
      </p:sp>
    </p:spTree>
    <p:extLst>
      <p:ext uri="{BB962C8B-B14F-4D97-AF65-F5344CB8AC3E}">
        <p14:creationId xmlns:p14="http://schemas.microsoft.com/office/powerpoint/2010/main" val="207054868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p:cNvSpPr txBox="1">
            <a:spLocks/>
          </p:cNvSpPr>
          <p:nvPr/>
        </p:nvSpPr>
        <p:spPr>
          <a:xfrm>
            <a:off x="6876256" y="6381328"/>
            <a:ext cx="2133600" cy="365125"/>
          </a:xfrm>
          <a:prstGeom prst="rect">
            <a:avLst/>
          </a:prstGeom>
        </p:spPr>
        <p:txBody>
          <a:bodyPr/>
          <a:ls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endParaRPr lang="en-US" sz="1100" b="1" dirty="0"/>
          </a:p>
        </p:txBody>
      </p:sp>
      <p:sp>
        <p:nvSpPr>
          <p:cNvPr id="204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9"/>
          <p:cNvSpPr/>
          <p:nvPr/>
        </p:nvSpPr>
        <p:spPr>
          <a:xfrm>
            <a:off x="0" y="5858108"/>
            <a:ext cx="9144000" cy="523220"/>
          </a:xfrm>
          <a:prstGeom prst="rect">
            <a:avLst/>
          </a:prstGeom>
        </p:spPr>
        <p:txBody>
          <a:bodyPr wrap="square">
            <a:spAutoFit/>
          </a:bodyPr>
          <a:lstStyle/>
          <a:p>
            <a:endParaRPr lang="tr-TR" sz="1400" dirty="0"/>
          </a:p>
          <a:p>
            <a:endParaRPr lang="tr-TR" sz="1400" dirty="0"/>
          </a:p>
        </p:txBody>
      </p:sp>
      <p:sp>
        <p:nvSpPr>
          <p:cNvPr id="12" name="TextBox 11"/>
          <p:cNvSpPr txBox="1"/>
          <p:nvPr/>
        </p:nvSpPr>
        <p:spPr>
          <a:xfrm>
            <a:off x="971600" y="2132856"/>
            <a:ext cx="6984776" cy="1200329"/>
          </a:xfrm>
          <a:prstGeom prst="rect">
            <a:avLst/>
          </a:prstGeom>
          <a:noFill/>
        </p:spPr>
        <p:txBody>
          <a:bodyPr wrap="square" rtlCol="0">
            <a:spAutoFit/>
          </a:bodyPr>
          <a:lstStyle/>
          <a:p>
            <a:pPr algn="ctr"/>
            <a:r>
              <a:rPr lang="tr-TR" sz="2400" b="1" dirty="0"/>
              <a:t>MARITIME EDUCATION NETWORK </a:t>
            </a:r>
            <a:r>
              <a:rPr lang="en-GB" sz="2400" b="1" dirty="0"/>
              <a:t>T</a:t>
            </a:r>
            <a:r>
              <a:rPr lang="tr-TR" sz="2400" b="1" dirty="0"/>
              <a:t>O ORIENT AND RETAIN WOMEN</a:t>
            </a:r>
            <a:r>
              <a:rPr lang="en-GB" sz="2400" b="1" dirty="0"/>
              <a:t> FOR EFFICIENT SEAGOING SERVICES</a:t>
            </a:r>
            <a:endParaRPr lang="tr-TR" sz="2400" b="1" dirty="0"/>
          </a:p>
        </p:txBody>
      </p:sp>
      <p:pic>
        <p:nvPicPr>
          <p:cNvPr id="2" name="Picture 1"/>
          <p:cNvPicPr>
            <a:picLocks noChangeAspect="1"/>
          </p:cNvPicPr>
          <p:nvPr/>
        </p:nvPicPr>
        <p:blipFill>
          <a:blip r:embed="rId2" cstate="print"/>
          <a:stretch>
            <a:fillRect/>
          </a:stretch>
        </p:blipFill>
        <p:spPr>
          <a:xfrm>
            <a:off x="2447764" y="3465664"/>
            <a:ext cx="4032448" cy="2069068"/>
          </a:xfrm>
          <a:prstGeom prst="rect">
            <a:avLst/>
          </a:prstGeom>
        </p:spPr>
      </p:pic>
    </p:spTree>
    <p:extLst>
      <p:ext uri="{BB962C8B-B14F-4D97-AF65-F5344CB8AC3E}">
        <p14:creationId xmlns:p14="http://schemas.microsoft.com/office/powerpoint/2010/main" val="2333966920"/>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25760" y="1196752"/>
            <a:ext cx="8892480" cy="5400600"/>
          </a:xfrm>
        </p:spPr>
        <p:txBody>
          <a:bodyPr/>
          <a:lstStyle/>
          <a:p>
            <a:pPr marL="0" indent="0" algn="ctr">
              <a:buNone/>
            </a:pPr>
            <a:r>
              <a:rPr lang="ro-RO" sz="2800" b="1" dirty="0">
                <a:cs typeface="Arial" panose="020B0604020202020204" pitchFamily="34" charset="0"/>
              </a:rPr>
              <a:t>WOMEN – </a:t>
            </a:r>
            <a:r>
              <a:rPr lang="en-US" sz="2800" b="1" dirty="0">
                <a:cs typeface="Arial" panose="020B0604020202020204" pitchFamily="34" charset="0"/>
              </a:rPr>
              <a:t>CREW</a:t>
            </a:r>
            <a:r>
              <a:rPr lang="ro-RO" sz="2800" b="1" dirty="0">
                <a:cs typeface="Arial" panose="020B0604020202020204" pitchFamily="34" charset="0"/>
              </a:rPr>
              <a:t> MEMBERS IN MARITIME PROFESSIONS</a:t>
            </a:r>
          </a:p>
          <a:p>
            <a:pPr algn="just">
              <a:buFontTx/>
              <a:buChar char="-"/>
            </a:pPr>
            <a:r>
              <a:rPr lang="en-GB" sz="2300" kern="1200" dirty="0">
                <a:effectLst/>
                <a:cs typeface="Arial" panose="020B0604020202020204" pitchFamily="34" charset="0"/>
              </a:rPr>
              <a:t>there is some pressure towards uniformity, unity, facilitated by a mosaic of socio-affective linkages generated by </a:t>
            </a:r>
            <a:r>
              <a:rPr lang="en-GB" sz="2300" i="1" kern="1200" dirty="0">
                <a:effectLst/>
                <a:cs typeface="Arial" panose="020B0604020202020204" pitchFamily="34" charset="0"/>
              </a:rPr>
              <a:t>'face to face</a:t>
            </a:r>
            <a:r>
              <a:rPr lang="en-GB" sz="2300" kern="1200" dirty="0">
                <a:effectLst/>
                <a:cs typeface="Arial" panose="020B0604020202020204" pitchFamily="34" charset="0"/>
              </a:rPr>
              <a:t>' relationships and the type of leadership practiced;</a:t>
            </a:r>
          </a:p>
          <a:p>
            <a:pPr algn="just">
              <a:buFontTx/>
              <a:buChar char="-"/>
            </a:pPr>
            <a:r>
              <a:rPr lang="en-GB" sz="2300" kern="1200" dirty="0">
                <a:effectLst/>
                <a:cs typeface="Arial" panose="020B0604020202020204" pitchFamily="34" charset="0"/>
              </a:rPr>
              <a:t>the existence of a certain maritime tradition that transcends the culture, the common objectives and the nature of the activities specific to the missions to be fulfilled, those of safety and efficiency;</a:t>
            </a:r>
          </a:p>
          <a:p>
            <a:pPr algn="just">
              <a:buFontTx/>
              <a:buChar char="-"/>
            </a:pPr>
            <a:r>
              <a:rPr lang="en-GB" sz="2300" kern="1200" dirty="0">
                <a:effectLst/>
                <a:cs typeface="Arial" panose="020B0604020202020204" pitchFamily="34" charset="0"/>
              </a:rPr>
              <a:t>there are multi-ethnic, multicultural, multigenerational social micro-groups that learn to develop partner relational grids, to accept the other's alterity and "</a:t>
            </a:r>
            <a:r>
              <a:rPr lang="en-GB" sz="2300" i="1" kern="1200" dirty="0">
                <a:effectLst/>
                <a:cs typeface="Arial" panose="020B0604020202020204" pitchFamily="34" charset="0"/>
              </a:rPr>
              <a:t>dialogue</a:t>
            </a:r>
            <a:r>
              <a:rPr lang="en-GB" sz="2300" kern="1200" dirty="0">
                <a:effectLst/>
                <a:cs typeface="Arial" panose="020B0604020202020204" pitchFamily="34" charset="0"/>
              </a:rPr>
              <a:t>" with difference, respecting the norms, values, traditions, dominant patterns of the other’s culture without axiological or evaluative connotation;</a:t>
            </a:r>
            <a:endParaRPr lang="ro-RO" sz="2300" dirty="0">
              <a:cs typeface="Arial" panose="020B0604020202020204" pitchFamily="34" charset="0"/>
            </a:endParaRPr>
          </a:p>
        </p:txBody>
      </p:sp>
    </p:spTree>
    <p:extLst>
      <p:ext uri="{BB962C8B-B14F-4D97-AF65-F5344CB8AC3E}">
        <p14:creationId xmlns:p14="http://schemas.microsoft.com/office/powerpoint/2010/main" val="2832126119"/>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323528" y="1124744"/>
            <a:ext cx="8352928" cy="5400600"/>
          </a:xfrm>
        </p:spPr>
        <p:txBody>
          <a:bodyPr/>
          <a:lstStyle/>
          <a:p>
            <a:pPr marL="0" indent="0" algn="ctr">
              <a:buNone/>
            </a:pPr>
            <a:r>
              <a:rPr lang="ro-RO" sz="2800" b="1" dirty="0">
                <a:cs typeface="Arial" panose="020B0604020202020204" pitchFamily="34" charset="0"/>
              </a:rPr>
              <a:t>WOMEN – </a:t>
            </a:r>
            <a:r>
              <a:rPr lang="en-US" sz="2800" b="1" dirty="0">
                <a:cs typeface="Arial" panose="020B0604020202020204" pitchFamily="34" charset="0"/>
              </a:rPr>
              <a:t>CREW</a:t>
            </a:r>
            <a:r>
              <a:rPr lang="ro-RO" sz="2800" b="1" dirty="0">
                <a:cs typeface="Arial" panose="020B0604020202020204" pitchFamily="34" charset="0"/>
              </a:rPr>
              <a:t> MEMBERS IN MARITIME PROFESSIONS</a:t>
            </a:r>
          </a:p>
          <a:p>
            <a:pPr marL="0" indent="0" algn="just">
              <a:buNone/>
            </a:pPr>
            <a:r>
              <a:rPr lang="en-GB" sz="2400" dirty="0"/>
              <a:t>1. </a:t>
            </a:r>
            <a:r>
              <a:rPr lang="en-GB" sz="2400" b="1" dirty="0">
                <a:solidFill>
                  <a:srgbClr val="FFFF00"/>
                </a:solidFill>
              </a:rPr>
              <a:t>Forming</a:t>
            </a:r>
            <a:r>
              <a:rPr lang="en-GB" sz="2400" b="1" dirty="0"/>
              <a:t> </a:t>
            </a:r>
            <a:r>
              <a:rPr lang="en-GB" sz="2400" dirty="0"/>
              <a:t>- manifested on the level of relationships, through dependence and critical attitudes and, in the task plane, through orientation activities;</a:t>
            </a:r>
          </a:p>
          <a:p>
            <a:pPr marL="0" indent="0" algn="just">
              <a:buNone/>
            </a:pPr>
            <a:r>
              <a:rPr lang="en-GB" sz="2400" dirty="0"/>
              <a:t>2.  </a:t>
            </a:r>
            <a:r>
              <a:rPr lang="en-GB" sz="2400" b="1" dirty="0">
                <a:solidFill>
                  <a:srgbClr val="FFFF00"/>
                </a:solidFill>
              </a:rPr>
              <a:t>Storming</a:t>
            </a:r>
            <a:r>
              <a:rPr lang="en-GB" sz="2400" dirty="0"/>
              <a:t> - takes the form of interpersonal conflicts and emotional reactions to the demands of task;</a:t>
            </a:r>
          </a:p>
          <a:p>
            <a:pPr marL="0" indent="0" algn="just">
              <a:buNone/>
            </a:pPr>
            <a:r>
              <a:rPr lang="en-GB" sz="2400" dirty="0"/>
              <a:t>3. </a:t>
            </a:r>
            <a:r>
              <a:rPr lang="en-GB" sz="2400" b="1" dirty="0">
                <a:solidFill>
                  <a:srgbClr val="FFFF00"/>
                </a:solidFill>
              </a:rPr>
              <a:t>Norming</a:t>
            </a:r>
            <a:r>
              <a:rPr lang="en-GB" sz="2400" dirty="0"/>
              <a:t> - manifested through the interpersonal cohesion of the group and a free exchange of views on the task;</a:t>
            </a:r>
          </a:p>
          <a:p>
            <a:pPr marL="0" indent="0" algn="just">
              <a:buNone/>
            </a:pPr>
            <a:r>
              <a:rPr lang="en-GB" sz="2400" dirty="0"/>
              <a:t>4. </a:t>
            </a:r>
            <a:r>
              <a:rPr lang="en-GB" sz="2400" b="1" dirty="0">
                <a:solidFill>
                  <a:srgbClr val="FFFF00"/>
                </a:solidFill>
              </a:rPr>
              <a:t>Performing</a:t>
            </a:r>
            <a:r>
              <a:rPr lang="en-GB" sz="2400" dirty="0"/>
              <a:t> - a stage of maturity; recognition of functional roles on the interpersonal level and it is characterized by the emergence of solutions in the task plane.</a:t>
            </a:r>
            <a:endParaRPr lang="ro-RO" sz="2400" dirty="0"/>
          </a:p>
        </p:txBody>
      </p:sp>
    </p:spTree>
    <p:extLst>
      <p:ext uri="{BB962C8B-B14F-4D97-AF65-F5344CB8AC3E}">
        <p14:creationId xmlns:p14="http://schemas.microsoft.com/office/powerpoint/2010/main" val="1488782074"/>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323528" y="1124744"/>
            <a:ext cx="8352928" cy="5400600"/>
          </a:xfrm>
        </p:spPr>
        <p:txBody>
          <a:bodyPr/>
          <a:lstStyle/>
          <a:p>
            <a:pPr marL="0" indent="0" algn="just">
              <a:buNone/>
            </a:pPr>
            <a:r>
              <a:rPr lang="en-GB" sz="2300" b="1" dirty="0">
                <a:solidFill>
                  <a:srgbClr val="FFFF00"/>
                </a:solidFill>
                <a:latin typeface="+mj-lt"/>
                <a:cs typeface="Arial" panose="020B0604020202020204" pitchFamily="34" charset="0"/>
              </a:rPr>
              <a:t>1. Forming</a:t>
            </a:r>
          </a:p>
          <a:p>
            <a:pPr marL="0" indent="0" algn="just">
              <a:buNone/>
            </a:pPr>
            <a:r>
              <a:rPr lang="en-GB" sz="2300" kern="1200" dirty="0">
                <a:effectLst/>
                <a:latin typeface="+mj-lt"/>
                <a:cs typeface="Arial" panose="020B0604020202020204" pitchFamily="34" charset="0"/>
              </a:rPr>
              <a:t>Group members:</a:t>
            </a:r>
          </a:p>
          <a:p>
            <a:pPr marL="457200" lvl="1" indent="0" algn="just">
              <a:buNone/>
            </a:pPr>
            <a:r>
              <a:rPr lang="en-GB" sz="2300" kern="1200" dirty="0">
                <a:effectLst/>
                <a:latin typeface="+mj-lt"/>
                <a:cs typeface="Arial" panose="020B0604020202020204" pitchFamily="34" charset="0"/>
              </a:rPr>
              <a:t>-are slightly to moderately motivated;</a:t>
            </a:r>
          </a:p>
          <a:p>
            <a:pPr marL="457200" lvl="1" indent="0" algn="just">
              <a:buNone/>
            </a:pPr>
            <a:r>
              <a:rPr lang="en-GB" sz="2300" kern="1200" dirty="0">
                <a:effectLst/>
                <a:latin typeface="+mj-lt"/>
                <a:cs typeface="Arial" panose="020B0604020202020204" pitchFamily="34" charset="0"/>
              </a:rPr>
              <a:t>-have generally positive expectations about the results they will get;</a:t>
            </a:r>
          </a:p>
          <a:p>
            <a:pPr marL="457200" lvl="1" indent="0" algn="just">
              <a:buNone/>
            </a:pPr>
            <a:r>
              <a:rPr lang="en-GB" sz="2300" kern="1200" dirty="0">
                <a:effectLst/>
                <a:latin typeface="+mj-lt"/>
                <a:cs typeface="Arial" panose="020B0604020202020204" pitchFamily="34" charset="0"/>
              </a:rPr>
              <a:t>-show some anxiety and concern about the cause they are there for, what they will get, what will they  do, what the leader will do, what they are competent for;</a:t>
            </a:r>
          </a:p>
          <a:p>
            <a:pPr marL="457200" lvl="1" indent="0" algn="just">
              <a:buNone/>
            </a:pPr>
            <a:r>
              <a:rPr lang="en-GB" sz="2300" kern="1200" dirty="0">
                <a:effectLst/>
                <a:latin typeface="+mj-lt"/>
                <a:cs typeface="Arial" panose="020B0604020202020204" pitchFamily="34" charset="0"/>
              </a:rPr>
              <a:t>-are dependent on authority.</a:t>
            </a:r>
          </a:p>
          <a:p>
            <a:pPr marL="0" indent="0" algn="just">
              <a:buNone/>
            </a:pPr>
            <a:r>
              <a:rPr lang="en-GB" sz="2300" kern="1200" dirty="0">
                <a:effectLst/>
                <a:latin typeface="+mj-lt"/>
                <a:cs typeface="Arial" panose="020B0604020202020204" pitchFamily="34" charset="0"/>
              </a:rPr>
              <a:t>The activity of the group is characterized by:</a:t>
            </a:r>
          </a:p>
          <a:p>
            <a:pPr marL="457200" lvl="1" indent="0" algn="just">
              <a:buNone/>
            </a:pPr>
            <a:r>
              <a:rPr lang="en-GB" sz="2300" kern="1200" dirty="0">
                <a:effectLst/>
                <a:latin typeface="+mj-lt"/>
                <a:cs typeface="Arial" panose="020B0604020202020204" pitchFamily="34" charset="0"/>
              </a:rPr>
              <a:t>-low to moderate of task fulfilling;</a:t>
            </a:r>
          </a:p>
          <a:p>
            <a:pPr marL="457200" lvl="1" indent="0" algn="just">
              <a:buNone/>
            </a:pPr>
            <a:r>
              <a:rPr lang="en-GB" sz="2300" kern="1200" dirty="0">
                <a:effectLst/>
                <a:latin typeface="+mj-lt"/>
                <a:cs typeface="Arial" panose="020B0604020202020204" pitchFamily="34" charset="0"/>
              </a:rPr>
              <a:t>-energy is focused on defining the goals, on how to</a:t>
            </a:r>
          </a:p>
          <a:p>
            <a:pPr marL="457200" lvl="1" indent="0" algn="just">
              <a:buNone/>
            </a:pPr>
            <a:r>
              <a:rPr lang="en-GB" sz="2300" kern="1200" dirty="0">
                <a:effectLst/>
                <a:latin typeface="+mj-lt"/>
                <a:cs typeface="Arial" panose="020B0604020202020204" pitchFamily="34" charset="0"/>
              </a:rPr>
              <a:t>approach them and on the necessary skills/competences.</a:t>
            </a:r>
          </a:p>
        </p:txBody>
      </p:sp>
    </p:spTree>
    <p:extLst>
      <p:ext uri="{BB962C8B-B14F-4D97-AF65-F5344CB8AC3E}">
        <p14:creationId xmlns:p14="http://schemas.microsoft.com/office/powerpoint/2010/main" val="2531703298"/>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251520" y="1124744"/>
            <a:ext cx="8424936" cy="5400600"/>
          </a:xfrm>
        </p:spPr>
        <p:txBody>
          <a:bodyPr/>
          <a:lstStyle/>
          <a:p>
            <a:pPr marL="0" indent="0" algn="just">
              <a:buNone/>
            </a:pPr>
            <a:r>
              <a:rPr lang="en-GB" sz="2300" b="1" dirty="0">
                <a:solidFill>
                  <a:srgbClr val="FFFF00"/>
                </a:solidFill>
                <a:latin typeface="+mj-lt"/>
                <a:cs typeface="Arial" panose="020B0604020202020204" pitchFamily="34" charset="0"/>
              </a:rPr>
              <a:t>2. Storming</a:t>
            </a:r>
          </a:p>
          <a:p>
            <a:pPr marL="0" indent="0" algn="just">
              <a:buNone/>
            </a:pPr>
            <a:r>
              <a:rPr lang="en-GB" sz="2300" kern="1200" dirty="0">
                <a:effectLst/>
                <a:latin typeface="+mj-lt"/>
                <a:cs typeface="Arial" panose="020B0604020202020204" pitchFamily="34" charset="0"/>
              </a:rPr>
              <a:t>Group members:</a:t>
            </a:r>
            <a:endParaRPr lang="ro-RO" sz="2300" kern="1200" dirty="0">
              <a:effectLst/>
              <a:latin typeface="+mj-lt"/>
              <a:cs typeface="Arial" panose="020B0604020202020204" pitchFamily="34" charset="0"/>
            </a:endParaRPr>
          </a:p>
          <a:p>
            <a:pPr marL="457200" lvl="1" indent="0" algn="just">
              <a:buNone/>
            </a:pPr>
            <a:r>
              <a:rPr lang="en-GB" sz="2300" kern="1200" dirty="0">
                <a:effectLst/>
                <a:latin typeface="+mj-lt"/>
                <a:cs typeface="Arial" panose="020B0604020202020204" pitchFamily="34" charset="0"/>
              </a:rPr>
              <a:t>-feel a certain discrepancy between the initial hopes and expectations and the real situation;</a:t>
            </a:r>
            <a:endParaRPr lang="ro-RO" sz="2300" kern="1200" dirty="0">
              <a:effectLst/>
              <a:latin typeface="+mj-lt"/>
              <a:cs typeface="Arial" panose="020B0604020202020204" pitchFamily="34" charset="0"/>
            </a:endParaRPr>
          </a:p>
          <a:p>
            <a:pPr marL="457200" lvl="1" indent="0" algn="just">
              <a:buNone/>
            </a:pPr>
            <a:r>
              <a:rPr lang="en-GB" sz="2300" kern="1200" dirty="0">
                <a:effectLst/>
                <a:latin typeface="+mj-lt"/>
                <a:cs typeface="Arial" panose="020B0604020202020204" pitchFamily="34" charset="0"/>
              </a:rPr>
              <a:t>-become dissatisfied with dependence on authority;</a:t>
            </a:r>
            <a:endParaRPr lang="ro-RO" sz="2300" kern="1200" dirty="0">
              <a:effectLst/>
              <a:latin typeface="+mj-lt"/>
              <a:cs typeface="Arial" panose="020B0604020202020204" pitchFamily="34" charset="0"/>
            </a:endParaRPr>
          </a:p>
          <a:p>
            <a:pPr marL="457200" lvl="1" indent="0" algn="just">
              <a:buNone/>
            </a:pPr>
            <a:r>
              <a:rPr lang="en-GB" sz="2300" kern="1200" dirty="0">
                <a:effectLst/>
                <a:latin typeface="+mj-lt"/>
                <a:cs typeface="Arial" panose="020B0604020202020204" pitchFamily="34" charset="0"/>
              </a:rPr>
              <a:t>-often have feelings of frustration or anger in connection with the group's goals and aspirations;</a:t>
            </a:r>
            <a:endParaRPr lang="ro-RO" sz="2300" kern="1200" dirty="0">
              <a:effectLst/>
              <a:latin typeface="+mj-lt"/>
              <a:cs typeface="Arial" panose="020B0604020202020204" pitchFamily="34" charset="0"/>
            </a:endParaRPr>
          </a:p>
          <a:p>
            <a:pPr marL="457200" lvl="1" indent="0" algn="just">
              <a:buNone/>
            </a:pPr>
            <a:r>
              <a:rPr lang="en-GB" sz="2300" kern="1200" dirty="0">
                <a:effectLst/>
                <a:latin typeface="+mj-lt"/>
                <a:cs typeface="Arial" panose="020B0604020202020204" pitchFamily="34" charset="0"/>
              </a:rPr>
              <a:t>-may have negative reactions to the manager or other members of the group;</a:t>
            </a:r>
            <a:endParaRPr lang="ro-RO" sz="2300" kern="1200" dirty="0">
              <a:effectLst/>
              <a:latin typeface="+mj-lt"/>
              <a:cs typeface="Arial" panose="020B0604020202020204" pitchFamily="34" charset="0"/>
            </a:endParaRPr>
          </a:p>
          <a:p>
            <a:pPr marL="457200" lvl="1" indent="0" algn="just">
              <a:buNone/>
            </a:pPr>
            <a:r>
              <a:rPr lang="en-GB" sz="2300" kern="1200" dirty="0">
                <a:effectLst/>
                <a:latin typeface="+mj-lt"/>
                <a:cs typeface="Arial" panose="020B0604020202020204" pitchFamily="34" charset="0"/>
              </a:rPr>
              <a:t>-often have feelings of incompetence or confusion</a:t>
            </a:r>
            <a:r>
              <a:rPr lang="ro-RO" sz="2300" kern="1200" dirty="0">
                <a:effectLst/>
                <a:latin typeface="+mj-lt"/>
                <a:cs typeface="Arial" panose="020B0604020202020204" pitchFamily="34" charset="0"/>
              </a:rPr>
              <a:t>.</a:t>
            </a:r>
          </a:p>
          <a:p>
            <a:pPr marL="0" indent="0" algn="just">
              <a:buNone/>
            </a:pPr>
            <a:r>
              <a:rPr lang="en-GB" sz="2300" kern="1200" dirty="0">
                <a:effectLst/>
                <a:latin typeface="+mj-lt"/>
                <a:cs typeface="Arial" panose="020B0604020202020204" pitchFamily="34" charset="0"/>
              </a:rPr>
              <a:t>Group activity:</a:t>
            </a:r>
            <a:endParaRPr lang="ro-RO" sz="2300" kern="1200" dirty="0">
              <a:effectLst/>
              <a:latin typeface="+mj-lt"/>
              <a:cs typeface="Arial" panose="020B0604020202020204" pitchFamily="34" charset="0"/>
            </a:endParaRPr>
          </a:p>
          <a:p>
            <a:pPr marL="457200" lvl="1" indent="0" algn="just">
              <a:buNone/>
            </a:pPr>
            <a:r>
              <a:rPr lang="en-GB" sz="2300" kern="1200" dirty="0">
                <a:effectLst/>
                <a:latin typeface="+mj-lt"/>
                <a:cs typeface="Arial" panose="020B0604020202020204" pitchFamily="34" charset="0"/>
              </a:rPr>
              <a:t>-can be interrupted by negative feelings;</a:t>
            </a:r>
            <a:endParaRPr lang="ro-RO" sz="2300" kern="1200" dirty="0">
              <a:effectLst/>
              <a:latin typeface="+mj-lt"/>
              <a:cs typeface="Arial" panose="020B0604020202020204" pitchFamily="34" charset="0"/>
            </a:endParaRPr>
          </a:p>
          <a:p>
            <a:pPr marL="457200" lvl="1" indent="0" algn="just">
              <a:buNone/>
            </a:pPr>
            <a:r>
              <a:rPr lang="en-GB" sz="2300" kern="1200" dirty="0">
                <a:effectLst/>
                <a:latin typeface="+mj-lt"/>
                <a:cs typeface="Arial" panose="020B0604020202020204" pitchFamily="34" charset="0"/>
              </a:rPr>
              <a:t>-reflects a slight progress in achieving the task and in developing skills/competencies.</a:t>
            </a:r>
          </a:p>
          <a:p>
            <a:pPr algn="just"/>
            <a:endParaRPr lang="en-GB" sz="2300" kern="1200" dirty="0">
              <a:effectLst/>
              <a:latin typeface="+mj-lt"/>
              <a:cs typeface="Arial" panose="020B0604020202020204" pitchFamily="34" charset="0"/>
            </a:endParaRPr>
          </a:p>
        </p:txBody>
      </p:sp>
    </p:spTree>
    <p:extLst>
      <p:ext uri="{BB962C8B-B14F-4D97-AF65-F5344CB8AC3E}">
        <p14:creationId xmlns:p14="http://schemas.microsoft.com/office/powerpoint/2010/main" val="2352669208"/>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79512" y="1124744"/>
            <a:ext cx="8496944" cy="5400600"/>
          </a:xfrm>
        </p:spPr>
        <p:txBody>
          <a:bodyPr/>
          <a:lstStyle/>
          <a:p>
            <a:pPr marL="0" indent="0" algn="just">
              <a:buNone/>
            </a:pPr>
            <a:r>
              <a:rPr lang="ro-RO" sz="2300" b="1" dirty="0">
                <a:solidFill>
                  <a:srgbClr val="FFFF00"/>
                </a:solidFill>
                <a:latin typeface="+mj-lt"/>
                <a:cs typeface="Arial" panose="020B0604020202020204" pitchFamily="34" charset="0"/>
              </a:rPr>
              <a:t>3</a:t>
            </a:r>
            <a:r>
              <a:rPr lang="en-GB" sz="2300" b="1" dirty="0">
                <a:solidFill>
                  <a:srgbClr val="FFFF00"/>
                </a:solidFill>
                <a:latin typeface="+mj-lt"/>
                <a:cs typeface="Arial" panose="020B0604020202020204" pitchFamily="34" charset="0"/>
              </a:rPr>
              <a:t>. </a:t>
            </a:r>
            <a:r>
              <a:rPr lang="ro-RO" sz="2300" b="1" dirty="0">
                <a:solidFill>
                  <a:srgbClr val="FFFF00"/>
                </a:solidFill>
                <a:latin typeface="+mj-lt"/>
                <a:cs typeface="Arial" panose="020B0604020202020204" pitchFamily="34" charset="0"/>
              </a:rPr>
              <a:t>No</a:t>
            </a:r>
            <a:r>
              <a:rPr lang="en-GB" sz="2300" b="1" dirty="0" err="1">
                <a:solidFill>
                  <a:srgbClr val="FFFF00"/>
                </a:solidFill>
                <a:latin typeface="+mj-lt"/>
                <a:cs typeface="Arial" panose="020B0604020202020204" pitchFamily="34" charset="0"/>
              </a:rPr>
              <a:t>rming</a:t>
            </a:r>
            <a:endParaRPr lang="en-GB" sz="2300" b="1" dirty="0">
              <a:solidFill>
                <a:srgbClr val="FFFF00"/>
              </a:solidFill>
              <a:latin typeface="+mj-lt"/>
              <a:cs typeface="Arial" panose="020B0604020202020204" pitchFamily="34" charset="0"/>
            </a:endParaRPr>
          </a:p>
          <a:p>
            <a:pPr marL="0" indent="0" algn="just">
              <a:buNone/>
            </a:pPr>
            <a:r>
              <a:rPr lang="en-GB" sz="2200" kern="1200" dirty="0">
                <a:effectLst/>
                <a:latin typeface="+mj-lt"/>
                <a:cs typeface="Arial" panose="020B0604020202020204" pitchFamily="34" charset="0"/>
              </a:rPr>
              <a:t>Group members:</a:t>
            </a:r>
            <a:endParaRPr lang="ro-RO" sz="2200" kern="1200" dirty="0">
              <a:effectLst/>
              <a:latin typeface="+mj-lt"/>
              <a:cs typeface="Arial" panose="020B0604020202020204" pitchFamily="34" charset="0"/>
            </a:endParaRPr>
          </a:p>
          <a:p>
            <a:pPr lvl="1" algn="just"/>
            <a:r>
              <a:rPr lang="en-GB" sz="2200" kern="1200" dirty="0">
                <a:effectLst/>
                <a:latin typeface="+mj-lt"/>
                <a:cs typeface="Arial" panose="020B0604020202020204" pitchFamily="34" charset="0"/>
              </a:rPr>
              <a:t>are less dissatisfied as the modes of cooperation become clearer;</a:t>
            </a:r>
            <a:endParaRPr lang="ro-RO" sz="2200" kern="1200" dirty="0">
              <a:effectLst/>
              <a:latin typeface="+mj-lt"/>
              <a:cs typeface="Arial" panose="020B0604020202020204" pitchFamily="34" charset="0"/>
            </a:endParaRPr>
          </a:p>
          <a:p>
            <a:pPr lvl="1" algn="just"/>
            <a:r>
              <a:rPr lang="en-GB" sz="2200" kern="1200" dirty="0">
                <a:effectLst/>
                <a:latin typeface="+mj-lt"/>
                <a:cs typeface="Arial" panose="020B0604020202020204" pitchFamily="34" charset="0"/>
              </a:rPr>
              <a:t>cancel the differences between the initial expectation and the reality related to the goals, tasks and personal and group skills;</a:t>
            </a:r>
            <a:endParaRPr lang="ro-RO" sz="2200" kern="1200" dirty="0">
              <a:effectLst/>
              <a:latin typeface="+mj-lt"/>
              <a:cs typeface="Arial" panose="020B0604020202020204" pitchFamily="34" charset="0"/>
            </a:endParaRPr>
          </a:p>
          <a:p>
            <a:pPr lvl="1" algn="just"/>
            <a:r>
              <a:rPr lang="en-GB" sz="2200" kern="1200" dirty="0">
                <a:effectLst/>
                <a:latin typeface="+mj-lt"/>
                <a:cs typeface="Arial" panose="020B0604020202020204" pitchFamily="34" charset="0"/>
              </a:rPr>
              <a:t>lessen the animosity towards other members or the manager;</a:t>
            </a:r>
            <a:endParaRPr lang="ro-RO" sz="2200" kern="1200" dirty="0">
              <a:effectLst/>
              <a:latin typeface="+mj-lt"/>
              <a:cs typeface="Arial" panose="020B0604020202020204" pitchFamily="34" charset="0"/>
            </a:endParaRPr>
          </a:p>
          <a:p>
            <a:pPr lvl="1" algn="just"/>
            <a:r>
              <a:rPr lang="en-GB" sz="2200" kern="1200" dirty="0">
                <a:effectLst/>
                <a:latin typeface="+mj-lt"/>
                <a:cs typeface="Arial" panose="020B0604020202020204" pitchFamily="34" charset="0"/>
              </a:rPr>
              <a:t>develop feelings of mutual respect, harmony, trust, etc., which increase the cohesion of the group;</a:t>
            </a:r>
            <a:endParaRPr lang="ro-RO" sz="2200" kern="1200" dirty="0">
              <a:effectLst/>
              <a:latin typeface="+mj-lt"/>
              <a:cs typeface="Arial" panose="020B0604020202020204" pitchFamily="34" charset="0"/>
            </a:endParaRPr>
          </a:p>
          <a:p>
            <a:pPr lvl="1" algn="just"/>
            <a:r>
              <a:rPr lang="en-GB" sz="2200" kern="1200" dirty="0">
                <a:effectLst/>
                <a:latin typeface="+mj-lt"/>
                <a:cs typeface="Arial" panose="020B0604020202020204" pitchFamily="34" charset="0"/>
              </a:rPr>
              <a:t>feel pleasure in accomplishing the task, a pleasure that starts to dominate the previous negative feelings;</a:t>
            </a:r>
            <a:endParaRPr lang="ro-RO" sz="2200" kern="1200" dirty="0">
              <a:effectLst/>
              <a:latin typeface="+mj-lt"/>
              <a:cs typeface="Arial" panose="020B0604020202020204" pitchFamily="34" charset="0"/>
            </a:endParaRPr>
          </a:p>
          <a:p>
            <a:pPr lvl="1" algn="just"/>
            <a:r>
              <a:rPr lang="ro-RO" sz="2200" kern="1200" dirty="0">
                <a:effectLst/>
                <a:latin typeface="+mj-lt"/>
                <a:cs typeface="Arial" panose="020B0604020202020204" pitchFamily="34" charset="0"/>
              </a:rPr>
              <a:t>it </a:t>
            </a:r>
            <a:r>
              <a:rPr lang="en-GB" sz="2200" kern="1200" dirty="0">
                <a:effectLst/>
                <a:latin typeface="+mj-lt"/>
                <a:cs typeface="Arial" panose="020B0604020202020204" pitchFamily="34" charset="0"/>
              </a:rPr>
              <a:t>begins to feel self-esteem about the membership of the group and the realization of the task.</a:t>
            </a:r>
            <a:endParaRPr lang="en-GB" sz="2300" kern="1200" dirty="0">
              <a:effectLst/>
              <a:latin typeface="+mj-lt"/>
              <a:cs typeface="Arial" panose="020B0604020202020204" pitchFamily="34" charset="0"/>
            </a:endParaRPr>
          </a:p>
        </p:txBody>
      </p:sp>
    </p:spTree>
    <p:extLst>
      <p:ext uri="{BB962C8B-B14F-4D97-AF65-F5344CB8AC3E}">
        <p14:creationId xmlns:p14="http://schemas.microsoft.com/office/powerpoint/2010/main" val="606937725"/>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446856" y="1124744"/>
            <a:ext cx="8229600" cy="5400600"/>
          </a:xfrm>
        </p:spPr>
        <p:txBody>
          <a:bodyPr/>
          <a:lstStyle/>
          <a:p>
            <a:pPr marL="0" indent="0" algn="just">
              <a:buNone/>
            </a:pPr>
            <a:r>
              <a:rPr lang="ro-RO" sz="2300" b="1" dirty="0">
                <a:solidFill>
                  <a:srgbClr val="FFFF00"/>
                </a:solidFill>
                <a:latin typeface="+mj-lt"/>
                <a:cs typeface="Arial" panose="020B0604020202020204" pitchFamily="34" charset="0"/>
              </a:rPr>
              <a:t>3</a:t>
            </a:r>
            <a:r>
              <a:rPr lang="en-GB" sz="2300" b="1" dirty="0">
                <a:solidFill>
                  <a:srgbClr val="FFFF00"/>
                </a:solidFill>
                <a:latin typeface="+mj-lt"/>
                <a:cs typeface="Arial" panose="020B0604020202020204" pitchFamily="34" charset="0"/>
              </a:rPr>
              <a:t>. </a:t>
            </a:r>
            <a:r>
              <a:rPr lang="ro-RO" sz="2300" b="1" dirty="0">
                <a:solidFill>
                  <a:srgbClr val="FFFF00"/>
                </a:solidFill>
                <a:latin typeface="+mj-lt"/>
                <a:cs typeface="Arial" panose="020B0604020202020204" pitchFamily="34" charset="0"/>
              </a:rPr>
              <a:t>No</a:t>
            </a:r>
            <a:r>
              <a:rPr lang="en-GB" sz="2300" b="1" dirty="0" err="1">
                <a:solidFill>
                  <a:srgbClr val="FFFF00"/>
                </a:solidFill>
                <a:latin typeface="+mj-lt"/>
                <a:cs typeface="Arial" panose="020B0604020202020204" pitchFamily="34" charset="0"/>
              </a:rPr>
              <a:t>rming</a:t>
            </a:r>
            <a:endParaRPr lang="ro-RO" sz="2300" b="1" kern="1200" dirty="0">
              <a:solidFill>
                <a:srgbClr val="FFFF00"/>
              </a:solidFill>
              <a:effectLst/>
              <a:latin typeface="+mj-lt"/>
              <a:cs typeface="Arial" panose="020B0604020202020204" pitchFamily="34" charset="0"/>
            </a:endParaRPr>
          </a:p>
          <a:p>
            <a:pPr marL="0" indent="0" algn="just">
              <a:buNone/>
            </a:pPr>
            <a:r>
              <a:rPr lang="en-GB" sz="2300" kern="1200" dirty="0">
                <a:effectLst/>
                <a:latin typeface="+mj-lt"/>
                <a:cs typeface="Arial" panose="020B0604020202020204" pitchFamily="34" charset="0"/>
              </a:rPr>
              <a:t>Group activity:</a:t>
            </a:r>
            <a:endParaRPr lang="ro-RO" sz="2300" kern="1200" dirty="0">
              <a:effectLst/>
              <a:latin typeface="+mj-lt"/>
              <a:cs typeface="Arial" panose="020B0604020202020204" pitchFamily="34" charset="0"/>
            </a:endParaRPr>
          </a:p>
          <a:p>
            <a:pPr lvl="1" algn="just"/>
            <a:r>
              <a:rPr lang="en-GB" sz="2300" kern="1200" dirty="0">
                <a:effectLst/>
                <a:latin typeface="+mj-lt"/>
                <a:cs typeface="Arial" panose="020B0604020202020204" pitchFamily="34" charset="0"/>
              </a:rPr>
              <a:t>it is slightly enhanced as skills, competences and understanding develop;</a:t>
            </a:r>
            <a:endParaRPr lang="ro-RO" sz="2300" kern="1200" dirty="0">
              <a:effectLst/>
              <a:latin typeface="+mj-lt"/>
              <a:cs typeface="Arial" panose="020B0604020202020204" pitchFamily="34" charset="0"/>
            </a:endParaRPr>
          </a:p>
          <a:p>
            <a:pPr lvl="1" algn="just"/>
            <a:r>
              <a:rPr lang="en-GB" sz="2300" kern="1200" dirty="0">
                <a:effectLst/>
                <a:latin typeface="+mj-lt"/>
                <a:cs typeface="Arial" panose="020B0604020202020204" pitchFamily="34" charset="0"/>
              </a:rPr>
              <a:t>is stimulated by the positive feelings of members</a:t>
            </a:r>
            <a:r>
              <a:rPr lang="ro-RO" sz="2300" kern="1200" dirty="0">
                <a:effectLst/>
                <a:latin typeface="+mj-lt"/>
                <a:cs typeface="Arial" panose="020B0604020202020204" pitchFamily="34" charset="0"/>
              </a:rPr>
              <a:t>.</a:t>
            </a:r>
          </a:p>
          <a:p>
            <a:pPr algn="just"/>
            <a:endParaRPr lang="en-GB" sz="2300" kern="1200" dirty="0">
              <a:effectLst/>
              <a:latin typeface="+mj-lt"/>
              <a:cs typeface="Arial" panose="020B0604020202020204" pitchFamily="34" charset="0"/>
            </a:endParaRPr>
          </a:p>
        </p:txBody>
      </p:sp>
    </p:spTree>
    <p:extLst>
      <p:ext uri="{BB962C8B-B14F-4D97-AF65-F5344CB8AC3E}">
        <p14:creationId xmlns:p14="http://schemas.microsoft.com/office/powerpoint/2010/main" val="3962744164"/>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446856" y="1124744"/>
            <a:ext cx="8229600" cy="5400600"/>
          </a:xfrm>
        </p:spPr>
        <p:txBody>
          <a:bodyPr/>
          <a:lstStyle/>
          <a:p>
            <a:pPr marL="0" indent="0" algn="just">
              <a:buNone/>
            </a:pPr>
            <a:r>
              <a:rPr lang="ro-RO" sz="2300" b="1" dirty="0">
                <a:solidFill>
                  <a:srgbClr val="FFFF00"/>
                </a:solidFill>
                <a:latin typeface="+mj-lt"/>
                <a:cs typeface="Arial" panose="020B0604020202020204" pitchFamily="34" charset="0"/>
              </a:rPr>
              <a:t>4</a:t>
            </a:r>
            <a:r>
              <a:rPr lang="en-GB" sz="2300" b="1" dirty="0">
                <a:solidFill>
                  <a:srgbClr val="FFFF00"/>
                </a:solidFill>
                <a:latin typeface="+mj-lt"/>
                <a:cs typeface="Arial" panose="020B0604020202020204" pitchFamily="34" charset="0"/>
              </a:rPr>
              <a:t>. </a:t>
            </a:r>
            <a:r>
              <a:rPr lang="ro-RO" sz="2300" b="1" dirty="0" err="1">
                <a:solidFill>
                  <a:srgbClr val="FFFF00"/>
                </a:solidFill>
                <a:latin typeface="+mj-lt"/>
                <a:cs typeface="Arial" panose="020B0604020202020204" pitchFamily="34" charset="0"/>
              </a:rPr>
              <a:t>Perfor</a:t>
            </a:r>
            <a:r>
              <a:rPr lang="en-GB" sz="2300" b="1" dirty="0" err="1">
                <a:solidFill>
                  <a:srgbClr val="FFFF00"/>
                </a:solidFill>
                <a:latin typeface="+mj-lt"/>
                <a:cs typeface="Arial" panose="020B0604020202020204" pitchFamily="34" charset="0"/>
              </a:rPr>
              <a:t>ming</a:t>
            </a:r>
            <a:endParaRPr lang="ro-RO" sz="2300" b="1" kern="1200" dirty="0">
              <a:solidFill>
                <a:srgbClr val="FFFF00"/>
              </a:solidFill>
              <a:effectLst/>
              <a:latin typeface="+mj-lt"/>
              <a:cs typeface="Arial" panose="020B0604020202020204" pitchFamily="34" charset="0"/>
            </a:endParaRPr>
          </a:p>
          <a:p>
            <a:pPr algn="just"/>
            <a:r>
              <a:rPr lang="en-GB" sz="2300" kern="1200" dirty="0">
                <a:effectLst/>
                <a:latin typeface="+mj-lt"/>
              </a:rPr>
              <a:t>The stage</a:t>
            </a:r>
            <a:r>
              <a:rPr lang="ro-RO" sz="2300" kern="1200" dirty="0">
                <a:effectLst/>
                <a:latin typeface="+mj-lt"/>
              </a:rPr>
              <a:t> </a:t>
            </a:r>
            <a:r>
              <a:rPr lang="en-GB" sz="2300" kern="1200" dirty="0">
                <a:effectLst/>
                <a:latin typeface="+mj-lt"/>
              </a:rPr>
              <a:t>marks the emergence of a mature, organized and well-functioning group.</a:t>
            </a:r>
            <a:endParaRPr lang="ro-RO" sz="2300" kern="1200" dirty="0">
              <a:effectLst/>
              <a:latin typeface="+mj-lt"/>
            </a:endParaRPr>
          </a:p>
          <a:p>
            <a:pPr algn="just"/>
            <a:r>
              <a:rPr lang="en-GB" sz="2300" kern="1200" dirty="0">
                <a:effectLst/>
                <a:latin typeface="+mj-lt"/>
              </a:rPr>
              <a:t>The group is able to perform complex work tasks and solve internal disagreements in creative ways.</a:t>
            </a:r>
            <a:endParaRPr lang="ro-RO" sz="2300" kern="1200" dirty="0">
              <a:effectLst/>
              <a:latin typeface="+mj-lt"/>
            </a:endParaRPr>
          </a:p>
          <a:p>
            <a:pPr algn="just"/>
            <a:r>
              <a:rPr lang="en-GB" sz="2300" kern="1200" dirty="0">
                <a:effectLst/>
                <a:latin typeface="+mj-lt"/>
              </a:rPr>
              <a:t>The structure of the group is stable and the members are motivated by the objectives of the group. The main challenges are the improvement of the relationship and the performance of the group.</a:t>
            </a:r>
            <a:endParaRPr lang="ro-RO" sz="2300" kern="1200" dirty="0">
              <a:effectLst/>
              <a:latin typeface="+mj-lt"/>
            </a:endParaRPr>
          </a:p>
          <a:p>
            <a:pPr algn="just"/>
            <a:r>
              <a:rPr lang="en-GB" sz="2300" kern="1200" dirty="0">
                <a:effectLst/>
                <a:latin typeface="+mj-lt"/>
              </a:rPr>
              <a:t>Group members must be able to adapt successfully as opportunities and requirements change over time.</a:t>
            </a:r>
            <a:endParaRPr lang="ro-RO" sz="2300" kern="1200" dirty="0">
              <a:effectLst/>
              <a:latin typeface="+mj-lt"/>
            </a:endParaRPr>
          </a:p>
          <a:p>
            <a:pPr algn="just"/>
            <a:r>
              <a:rPr lang="en-GB" sz="2300" kern="1200" dirty="0">
                <a:effectLst/>
                <a:latin typeface="+mj-lt"/>
              </a:rPr>
              <a:t>A group that has reached this level of development will meet maturity criteria</a:t>
            </a:r>
            <a:r>
              <a:rPr lang="ro-RO" sz="2300" kern="1200" dirty="0">
                <a:effectLst/>
                <a:latin typeface="+mj-lt"/>
              </a:rPr>
              <a:t>.</a:t>
            </a:r>
            <a:endParaRPr lang="en-GB" sz="2300" kern="1200" dirty="0">
              <a:effectLst/>
              <a:latin typeface="+mj-lt"/>
            </a:endParaRPr>
          </a:p>
        </p:txBody>
      </p:sp>
    </p:spTree>
    <p:extLst>
      <p:ext uri="{BB962C8B-B14F-4D97-AF65-F5344CB8AC3E}">
        <p14:creationId xmlns:p14="http://schemas.microsoft.com/office/powerpoint/2010/main" val="2920267245"/>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446856" y="1124744"/>
            <a:ext cx="8229600" cy="5400600"/>
          </a:xfrm>
        </p:spPr>
        <p:txBody>
          <a:bodyPr/>
          <a:lstStyle/>
          <a:p>
            <a:pPr marL="0" indent="0" algn="just">
              <a:buNone/>
            </a:pPr>
            <a:r>
              <a:rPr lang="ro-RO" sz="2300" b="1" dirty="0">
                <a:solidFill>
                  <a:srgbClr val="FFFF00"/>
                </a:solidFill>
                <a:latin typeface="+mj-lt"/>
                <a:cs typeface="Arial" panose="020B0604020202020204" pitchFamily="34" charset="0"/>
              </a:rPr>
              <a:t>4</a:t>
            </a:r>
            <a:r>
              <a:rPr lang="en-GB" sz="2300" b="1" dirty="0">
                <a:solidFill>
                  <a:srgbClr val="FFFF00"/>
                </a:solidFill>
                <a:latin typeface="+mj-lt"/>
                <a:cs typeface="Arial" panose="020B0604020202020204" pitchFamily="34" charset="0"/>
              </a:rPr>
              <a:t>. </a:t>
            </a:r>
            <a:r>
              <a:rPr lang="ro-RO" sz="2300" b="1" dirty="0" err="1">
                <a:solidFill>
                  <a:srgbClr val="FFFF00"/>
                </a:solidFill>
                <a:latin typeface="+mj-lt"/>
                <a:cs typeface="Arial" panose="020B0604020202020204" pitchFamily="34" charset="0"/>
              </a:rPr>
              <a:t>Perfor</a:t>
            </a:r>
            <a:r>
              <a:rPr lang="en-GB" sz="2300" b="1" dirty="0" err="1">
                <a:solidFill>
                  <a:srgbClr val="FFFF00"/>
                </a:solidFill>
                <a:latin typeface="+mj-lt"/>
                <a:cs typeface="Arial" panose="020B0604020202020204" pitchFamily="34" charset="0"/>
              </a:rPr>
              <a:t>ming</a:t>
            </a:r>
            <a:endParaRPr lang="ro-RO" sz="2300" b="1" kern="1200" dirty="0">
              <a:solidFill>
                <a:srgbClr val="FFFF00"/>
              </a:solidFill>
              <a:effectLst/>
              <a:latin typeface="+mj-lt"/>
              <a:cs typeface="Arial" panose="020B0604020202020204" pitchFamily="34" charset="0"/>
            </a:endParaRPr>
          </a:p>
          <a:p>
            <a:pPr marL="0" indent="0" algn="just">
              <a:buNone/>
            </a:pPr>
            <a:r>
              <a:rPr lang="en-GB" sz="2300" kern="1200" dirty="0">
                <a:effectLst/>
                <a:latin typeface="+mj-lt"/>
              </a:rPr>
              <a:t>Group members:</a:t>
            </a:r>
          </a:p>
          <a:p>
            <a:pPr lvl="1" algn="just"/>
            <a:r>
              <a:rPr lang="en-GB" sz="2300" kern="1200" dirty="0">
                <a:effectLst/>
                <a:latin typeface="+mj-lt"/>
              </a:rPr>
              <a:t>have positive feelings of satisfaction for group membership;</a:t>
            </a:r>
          </a:p>
          <a:p>
            <a:pPr lvl="1" algn="just"/>
            <a:r>
              <a:rPr lang="en-GB" sz="2300" kern="1200" dirty="0">
                <a:effectLst/>
                <a:latin typeface="+mj-lt"/>
              </a:rPr>
              <a:t>work well together and accept the nature of their relationship;</a:t>
            </a:r>
          </a:p>
          <a:p>
            <a:pPr lvl="1" algn="just"/>
            <a:r>
              <a:rPr lang="en-GB" sz="2300" kern="1200" dirty="0">
                <a:effectLst/>
                <a:latin typeface="+mj-lt"/>
              </a:rPr>
              <a:t>feel autonomous: do not feel dependent on the designated leader;</a:t>
            </a:r>
          </a:p>
          <a:p>
            <a:pPr lvl="1" algn="just"/>
            <a:r>
              <a:rPr lang="en-GB" sz="2300" kern="1200" dirty="0">
                <a:effectLst/>
                <a:latin typeface="+mj-lt"/>
              </a:rPr>
              <a:t>recognize, support and come</a:t>
            </a:r>
            <a:r>
              <a:rPr lang="ro-RO" sz="2300" kern="1200" dirty="0">
                <a:effectLst/>
                <a:latin typeface="+mj-lt"/>
              </a:rPr>
              <a:t> </a:t>
            </a:r>
            <a:r>
              <a:rPr lang="ro-RO" sz="2300" kern="1200" dirty="0" err="1">
                <a:effectLst/>
                <a:latin typeface="+mj-lt"/>
              </a:rPr>
              <a:t>forward</a:t>
            </a:r>
            <a:r>
              <a:rPr lang="en-GB" sz="2300" kern="1200" dirty="0">
                <a:effectLst/>
                <a:latin typeface="+mj-lt"/>
              </a:rPr>
              <a:t> to the skills and achievements of others;</a:t>
            </a:r>
          </a:p>
          <a:p>
            <a:pPr lvl="1" algn="just"/>
            <a:r>
              <a:rPr lang="en-GB" sz="2300" kern="1200" dirty="0">
                <a:effectLst/>
                <a:latin typeface="+mj-lt"/>
              </a:rPr>
              <a:t>focuses their energy rather on the realization of the task than on dissatisfaction and resistance;</a:t>
            </a:r>
          </a:p>
          <a:p>
            <a:pPr lvl="1" algn="just"/>
            <a:r>
              <a:rPr lang="en-GB" sz="2300" kern="1200" dirty="0">
                <a:effectLst/>
                <a:latin typeface="+mj-lt"/>
              </a:rPr>
              <a:t>relate to each other or to the group in terms of complementary tasks and interpersonal support.</a:t>
            </a:r>
          </a:p>
          <a:p>
            <a:pPr algn="just"/>
            <a:endParaRPr lang="en-GB" sz="2300" kern="1200" dirty="0">
              <a:effectLst/>
              <a:latin typeface="+mj-lt"/>
              <a:cs typeface="Arial" panose="020B0604020202020204" pitchFamily="34" charset="0"/>
            </a:endParaRPr>
          </a:p>
        </p:txBody>
      </p:sp>
    </p:spTree>
    <p:extLst>
      <p:ext uri="{BB962C8B-B14F-4D97-AF65-F5344CB8AC3E}">
        <p14:creationId xmlns:p14="http://schemas.microsoft.com/office/powerpoint/2010/main" val="750858219"/>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446856" y="1124744"/>
            <a:ext cx="8229600" cy="5400600"/>
          </a:xfrm>
        </p:spPr>
        <p:txBody>
          <a:bodyPr/>
          <a:lstStyle/>
          <a:p>
            <a:pPr marL="0" indent="0" algn="just">
              <a:buNone/>
            </a:pPr>
            <a:r>
              <a:rPr lang="ro-RO" sz="2300" b="1" dirty="0">
                <a:solidFill>
                  <a:srgbClr val="FFFF00"/>
                </a:solidFill>
                <a:latin typeface="+mj-lt"/>
                <a:cs typeface="Arial" panose="020B0604020202020204" pitchFamily="34" charset="0"/>
              </a:rPr>
              <a:t>4</a:t>
            </a:r>
            <a:r>
              <a:rPr lang="en-GB" sz="2300" b="1" dirty="0">
                <a:solidFill>
                  <a:srgbClr val="FFFF00"/>
                </a:solidFill>
                <a:latin typeface="+mj-lt"/>
                <a:cs typeface="Arial" panose="020B0604020202020204" pitchFamily="34" charset="0"/>
              </a:rPr>
              <a:t>. </a:t>
            </a:r>
            <a:r>
              <a:rPr lang="ro-RO" sz="2300" b="1" dirty="0" err="1">
                <a:solidFill>
                  <a:srgbClr val="FFFF00"/>
                </a:solidFill>
                <a:latin typeface="+mj-lt"/>
                <a:cs typeface="Arial" panose="020B0604020202020204" pitchFamily="34" charset="0"/>
              </a:rPr>
              <a:t>Perfor</a:t>
            </a:r>
            <a:r>
              <a:rPr lang="en-GB" sz="2300" b="1" dirty="0" err="1">
                <a:solidFill>
                  <a:srgbClr val="FFFF00"/>
                </a:solidFill>
                <a:latin typeface="+mj-lt"/>
                <a:cs typeface="Arial" panose="020B0604020202020204" pitchFamily="34" charset="0"/>
              </a:rPr>
              <a:t>ming</a:t>
            </a:r>
            <a:endParaRPr lang="ro-RO" sz="2300" b="1" kern="1200" dirty="0">
              <a:solidFill>
                <a:srgbClr val="FFFF00"/>
              </a:solidFill>
              <a:effectLst/>
              <a:latin typeface="+mj-lt"/>
              <a:cs typeface="Arial" panose="020B0604020202020204" pitchFamily="34" charset="0"/>
            </a:endParaRPr>
          </a:p>
          <a:p>
            <a:pPr marL="0" indent="0" algn="just">
              <a:buNone/>
            </a:pPr>
            <a:r>
              <a:rPr lang="en-GB" sz="2300" kern="1200" dirty="0">
                <a:effectLst/>
                <a:latin typeface="+mj-lt"/>
              </a:rPr>
              <a:t>Group activity:</a:t>
            </a:r>
          </a:p>
          <a:p>
            <a:pPr lvl="1" algn="just"/>
            <a:r>
              <a:rPr lang="en-GB" sz="2300" kern="1200" dirty="0">
                <a:effectLst/>
                <a:latin typeface="+mj-lt"/>
              </a:rPr>
              <a:t>is stimulated by the reward of a well-done job and group cohesion;</a:t>
            </a:r>
          </a:p>
          <a:p>
            <a:pPr lvl="1" algn="just"/>
            <a:r>
              <a:rPr lang="en-GB" sz="2300" kern="1200" dirty="0">
                <a:effectLst/>
                <a:latin typeface="+mj-lt"/>
              </a:rPr>
              <a:t>it is easier, more efficient and more rewarding with a continuous development of abilities, knowledge and trust.</a:t>
            </a:r>
          </a:p>
          <a:p>
            <a:pPr algn="just"/>
            <a:endParaRPr lang="en-GB" sz="2300" kern="1200" dirty="0">
              <a:effectLst/>
              <a:latin typeface="+mj-lt"/>
            </a:endParaRPr>
          </a:p>
          <a:p>
            <a:pPr marL="0" indent="0" algn="just">
              <a:buNone/>
            </a:pPr>
            <a:r>
              <a:rPr lang="en-GB" sz="2300" kern="1200" dirty="0">
                <a:effectLst/>
                <a:latin typeface="+mj-lt"/>
              </a:rPr>
              <a:t>This stage continues, with moderate fluctuations in the feelings of satisfaction, to the final stage or until the end of the group's activity.</a:t>
            </a:r>
          </a:p>
        </p:txBody>
      </p:sp>
    </p:spTree>
    <p:extLst>
      <p:ext uri="{BB962C8B-B14F-4D97-AF65-F5344CB8AC3E}">
        <p14:creationId xmlns:p14="http://schemas.microsoft.com/office/powerpoint/2010/main" val="2420847353"/>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446856" y="1124744"/>
            <a:ext cx="8229600" cy="5400600"/>
          </a:xfrm>
        </p:spPr>
        <p:txBody>
          <a:bodyPr/>
          <a:lstStyle/>
          <a:p>
            <a:pPr marL="0" indent="0" algn="ctr">
              <a:buNone/>
            </a:pPr>
            <a:endParaRPr lang="en-US" sz="2800" b="1" dirty="0">
              <a:latin typeface="Arial" panose="020B0604020202020204" pitchFamily="34" charset="0"/>
              <a:cs typeface="Arial" panose="020B0604020202020204" pitchFamily="34" charset="0"/>
            </a:endParaRPr>
          </a:p>
          <a:p>
            <a:pPr marL="0" indent="0" algn="just">
              <a:buNone/>
            </a:pPr>
            <a:r>
              <a:rPr lang="en-GB" sz="2300" b="1" dirty="0">
                <a:solidFill>
                  <a:srgbClr val="FFFF00"/>
                </a:solidFill>
                <a:latin typeface="Arial" panose="020B0604020202020204" pitchFamily="34" charset="0"/>
                <a:cs typeface="Arial" panose="020B0604020202020204" pitchFamily="34" charset="0"/>
              </a:rPr>
              <a:t>5. Dissolution</a:t>
            </a:r>
            <a:endParaRPr lang="en-GB" sz="2400" b="1" kern="1200" dirty="0">
              <a:solidFill>
                <a:srgbClr val="FFFF00"/>
              </a:solidFill>
              <a:effectLst/>
              <a:latin typeface="Arial" charset="0"/>
            </a:endParaRPr>
          </a:p>
          <a:p>
            <a:pPr algn="just"/>
            <a:r>
              <a:rPr lang="en-GB" sz="2300" kern="1200" dirty="0">
                <a:effectLst/>
                <a:latin typeface="Arial" charset="0"/>
              </a:rPr>
              <a:t>A well integrated group is able to demobilize at a certain time, especially when the group has a temporary existence, like naval crews.</a:t>
            </a:r>
          </a:p>
          <a:p>
            <a:pPr algn="just"/>
            <a:r>
              <a:rPr lang="en-GB" sz="2300" kern="1200" dirty="0">
                <a:effectLst/>
                <a:latin typeface="Arial" charset="0"/>
              </a:rPr>
              <a:t>The members of these groups must gather quickly, do their job within a defined time frame and then dissolve, with the possibility to reunite if necessary.</a:t>
            </a:r>
          </a:p>
          <a:p>
            <a:pPr algn="just"/>
            <a:r>
              <a:rPr lang="en-GB" sz="2300" kern="1200" dirty="0">
                <a:effectLst/>
                <a:latin typeface="Arial" charset="0"/>
              </a:rPr>
              <a:t>The desire of members to demobilize when the task is over and to be able to work well in the future is an important test for the success of the group in maritime domain.</a:t>
            </a:r>
          </a:p>
        </p:txBody>
      </p:sp>
    </p:spTree>
    <p:extLst>
      <p:ext uri="{BB962C8B-B14F-4D97-AF65-F5344CB8AC3E}">
        <p14:creationId xmlns:p14="http://schemas.microsoft.com/office/powerpoint/2010/main" val="4001984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5516" y="1052736"/>
            <a:ext cx="8424936" cy="720079"/>
          </a:xfrm>
        </p:spPr>
        <p:txBody>
          <a:bodyPr/>
          <a:lstStyle/>
          <a:p>
            <a:br>
              <a:rPr lang="tr-TR" sz="1600" b="1" dirty="0">
                <a:latin typeface="Arial" panose="020B0604020202020204" pitchFamily="34" charset="0"/>
                <a:cs typeface="Arial" panose="020B0604020202020204" pitchFamily="34" charset="0"/>
              </a:rPr>
            </a:br>
            <a:r>
              <a:rPr lang="tr-TR" sz="2400" b="1" dirty="0">
                <a:latin typeface="Bookman Old Style" pitchFamily="18" charset="0"/>
              </a:rPr>
              <a:t>MENTORESS</a:t>
            </a:r>
            <a:br>
              <a:rPr lang="tr-TR" sz="1600" b="1" dirty="0">
                <a:latin typeface="Bookman Old Style" pitchFamily="18" charset="0"/>
              </a:rPr>
            </a:br>
            <a:br>
              <a:rPr lang="tr-TR" sz="2800" b="1" dirty="0">
                <a:effectLst/>
              </a:rPr>
            </a:br>
            <a:br>
              <a:rPr lang="tr-TR" sz="2800" dirty="0">
                <a:effectLst/>
              </a:rPr>
            </a:br>
            <a:endParaRPr lang="tr-TR" sz="2800" dirty="0"/>
          </a:p>
        </p:txBody>
      </p:sp>
      <p:sp>
        <p:nvSpPr>
          <p:cNvPr id="3" name="Subtitle 2"/>
          <p:cNvSpPr>
            <a:spLocks noGrp="1"/>
          </p:cNvSpPr>
          <p:nvPr>
            <p:ph type="subTitle" idx="1"/>
          </p:nvPr>
        </p:nvSpPr>
        <p:spPr>
          <a:xfrm>
            <a:off x="755576" y="1916833"/>
            <a:ext cx="7344816" cy="720079"/>
          </a:xfrm>
        </p:spPr>
        <p:txBody>
          <a:bodyPr/>
          <a:lstStyle/>
          <a:p>
            <a:endParaRPr lang="tr-TR" sz="1800" b="1" dirty="0">
              <a:effectLst/>
              <a:latin typeface="Arial" panose="020B0604020202020204" pitchFamily="34" charset="0"/>
              <a:cs typeface="Arial" panose="020B0604020202020204" pitchFamily="34" charset="0"/>
            </a:endParaRPr>
          </a:p>
          <a:p>
            <a:r>
              <a:rPr lang="tr-TR" sz="2400" b="1" dirty="0">
                <a:effectLst/>
                <a:latin typeface="Arial" panose="020B0604020202020204" pitchFamily="34" charset="0"/>
                <a:cs typeface="Arial" panose="020B0604020202020204" pitchFamily="34" charset="0"/>
              </a:rPr>
              <a:t>COURSE OBJECTIVES</a:t>
            </a:r>
          </a:p>
          <a:p>
            <a:endParaRPr lang="tr-TR" sz="2000" b="1" dirty="0">
              <a:effectLst/>
            </a:endParaRPr>
          </a:p>
          <a:p>
            <a:pPr marL="342900" lvl="0" indent="-342900" algn="just">
              <a:buFont typeface="Arial" panose="020B0604020202020204" pitchFamily="34" charset="0"/>
              <a:buChar char="•"/>
            </a:pPr>
            <a:r>
              <a:rPr lang="en-GB" sz="2400" dirty="0">
                <a:effectLst/>
                <a:latin typeface="Arial" panose="020B0604020202020204" pitchFamily="34" charset="0"/>
                <a:cs typeface="Arial" panose="020B0604020202020204" pitchFamily="34" charset="0"/>
              </a:rPr>
              <a:t>Understanding contemporary approaches on discrimination in particular gender discrimination.</a:t>
            </a:r>
            <a:endParaRPr lang="tr-TR" sz="2400" dirty="0">
              <a:effectLst/>
              <a:latin typeface="Arial" panose="020B0604020202020204" pitchFamily="34" charset="0"/>
              <a:cs typeface="Arial" panose="020B0604020202020204" pitchFamily="34" charset="0"/>
            </a:endParaRPr>
          </a:p>
          <a:p>
            <a:pPr lvl="0" algn="just"/>
            <a:endParaRPr lang="tr-TR" sz="2400" dirty="0">
              <a:effectLst/>
              <a:latin typeface="Arial" panose="020B0604020202020204" pitchFamily="34" charset="0"/>
              <a:cs typeface="Arial" panose="020B0604020202020204" pitchFamily="34" charset="0"/>
            </a:endParaRPr>
          </a:p>
          <a:p>
            <a:pPr marL="342900" lvl="0" indent="-342900" algn="just">
              <a:buFont typeface="Arial" panose="020B0604020202020204" pitchFamily="34" charset="0"/>
              <a:buChar char="•"/>
            </a:pPr>
            <a:r>
              <a:rPr lang="en-GB" sz="2400" dirty="0">
                <a:effectLst/>
                <a:latin typeface="Arial" panose="020B0604020202020204" pitchFamily="34" charset="0"/>
                <a:cs typeface="Arial" panose="020B0604020202020204" pitchFamily="34" charset="0"/>
              </a:rPr>
              <a:t>Learning different tools and methods to overcome discrimination and best practices throughout the world.</a:t>
            </a:r>
            <a:endParaRPr lang="tr-TR" sz="2400" dirty="0">
              <a:effectLst/>
              <a:latin typeface="Arial" panose="020B0604020202020204" pitchFamily="34" charset="0"/>
              <a:cs typeface="Arial" panose="020B0604020202020204" pitchFamily="34" charset="0"/>
            </a:endParaRPr>
          </a:p>
          <a:p>
            <a:endParaRPr lang="tr-TR" b="1" dirty="0">
              <a:effectLst/>
            </a:endParaRPr>
          </a:p>
          <a:p>
            <a:endParaRPr lang="tr-TR" b="1" dirty="0">
              <a:effectLst/>
            </a:endParaRPr>
          </a:p>
          <a:p>
            <a:endParaRPr lang="tr-TR" dirty="0">
              <a:effectLst/>
            </a:endParaRPr>
          </a:p>
          <a:p>
            <a:endParaRPr lang="tr-TR" dirty="0"/>
          </a:p>
        </p:txBody>
      </p:sp>
    </p:spTree>
    <p:extLst>
      <p:ext uri="{BB962C8B-B14F-4D97-AF65-F5344CB8AC3E}">
        <p14:creationId xmlns:p14="http://schemas.microsoft.com/office/powerpoint/2010/main" val="2260420627"/>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79512" y="980728"/>
            <a:ext cx="8820472" cy="5877272"/>
          </a:xfrm>
        </p:spPr>
        <p:txBody>
          <a:bodyPr/>
          <a:lstStyle/>
          <a:p>
            <a:pPr algn="ctr">
              <a:buNone/>
            </a:pPr>
            <a:r>
              <a:rPr lang="en-GB" b="1" dirty="0">
                <a:solidFill>
                  <a:srgbClr val="FFFF00"/>
                </a:solidFill>
                <a:effectLst/>
                <a:latin typeface="+mj-lt"/>
              </a:rPr>
              <a:t>7.2. Mentoring Guide on women </a:t>
            </a:r>
            <a:r>
              <a:rPr lang="en-US" b="1" dirty="0">
                <a:solidFill>
                  <a:srgbClr val="FFFF00"/>
                </a:solidFill>
                <a:effectLst/>
                <a:latin typeface="+mj-lt"/>
              </a:rPr>
              <a:t>into maritime profession</a:t>
            </a:r>
            <a:endParaRPr lang="en-US" dirty="0">
              <a:solidFill>
                <a:srgbClr val="FFFF00"/>
              </a:solidFill>
              <a:effectLst/>
              <a:latin typeface="+mj-lt"/>
              <a:cs typeface="Arial" pitchFamily="34" charset="0"/>
            </a:endParaRPr>
          </a:p>
          <a:p>
            <a:pPr algn="ctr">
              <a:buNone/>
            </a:pPr>
            <a:endParaRPr lang="en-US" sz="2400" dirty="0">
              <a:effectLst/>
              <a:latin typeface="+mj-lt"/>
              <a:cs typeface="Arial" pitchFamily="34" charset="0"/>
            </a:endParaRPr>
          </a:p>
          <a:p>
            <a:pPr algn="ctr">
              <a:buNone/>
            </a:pPr>
            <a:r>
              <a:rPr lang="en-US" sz="2400" b="1" dirty="0">
                <a:solidFill>
                  <a:srgbClr val="FFFF00"/>
                </a:solidFill>
                <a:effectLst/>
                <a:latin typeface="+mj-lt"/>
                <a:cs typeface="Arial" pitchFamily="34" charset="0"/>
              </a:rPr>
              <a:t>OPTIMAL HEALTH </a:t>
            </a:r>
            <a:r>
              <a:rPr lang="ro-RO" sz="2400" b="1" dirty="0">
                <a:solidFill>
                  <a:srgbClr val="FFFF00"/>
                </a:solidFill>
                <a:effectLst/>
                <a:latin typeface="+mj-lt"/>
                <a:cs typeface="Arial" pitchFamily="34" charset="0"/>
              </a:rPr>
              <a:t>OF</a:t>
            </a:r>
            <a:r>
              <a:rPr lang="en-US" sz="2400" b="1" dirty="0">
                <a:solidFill>
                  <a:srgbClr val="FFFF00"/>
                </a:solidFill>
                <a:effectLst/>
                <a:latin typeface="+mj-lt"/>
                <a:cs typeface="Arial" pitchFamily="34" charset="0"/>
              </a:rPr>
              <a:t> ORGANIZATIONAL SYSTEMS</a:t>
            </a:r>
            <a:endParaRPr lang="ro-RO" sz="2400" b="1" dirty="0">
              <a:solidFill>
                <a:srgbClr val="FFFF00"/>
              </a:solidFill>
              <a:effectLst/>
              <a:latin typeface="+mj-lt"/>
              <a:cs typeface="Arial" pitchFamily="34" charset="0"/>
            </a:endParaRPr>
          </a:p>
          <a:p>
            <a:pPr algn="ctr">
              <a:buNone/>
            </a:pPr>
            <a:endParaRPr lang="ro-RO" sz="800" dirty="0">
              <a:effectLst/>
              <a:latin typeface="+mj-lt"/>
              <a:cs typeface="Arial" pitchFamily="34" charset="0"/>
            </a:endParaRPr>
          </a:p>
          <a:p>
            <a:pPr algn="just"/>
            <a:r>
              <a:rPr lang="ro-RO" sz="2400" dirty="0">
                <a:effectLst/>
                <a:latin typeface="+mj-lt"/>
                <a:cs typeface="Arial" pitchFamily="34" charset="0"/>
              </a:rPr>
              <a:t>It is </a:t>
            </a:r>
            <a:r>
              <a:rPr lang="en-US" sz="2400" dirty="0">
                <a:effectLst/>
                <a:latin typeface="+mj-lt"/>
                <a:cs typeface="Arial" pitchFamily="34" charset="0"/>
              </a:rPr>
              <a:t>characterized by organ</a:t>
            </a:r>
            <a:r>
              <a:rPr lang="ro-RO" sz="2400" dirty="0">
                <a:effectLst/>
                <a:latin typeface="+mj-lt"/>
                <a:cs typeface="Arial" pitchFamily="34" charset="0"/>
              </a:rPr>
              <a:t>izing</a:t>
            </a:r>
            <a:r>
              <a:rPr lang="en-US" sz="2400" dirty="0">
                <a:effectLst/>
                <a:latin typeface="+mj-lt"/>
                <a:cs typeface="Arial" pitchFamily="34" charset="0"/>
              </a:rPr>
              <a:t>, leadership, decision-making, participatory</a:t>
            </a:r>
            <a:r>
              <a:rPr lang="ro-RO" sz="2400" dirty="0">
                <a:effectLst/>
                <a:latin typeface="+mj-lt"/>
                <a:cs typeface="Arial" pitchFamily="34" charset="0"/>
              </a:rPr>
              <a:t> and</a:t>
            </a:r>
            <a:r>
              <a:rPr lang="en-US" sz="2400" dirty="0">
                <a:effectLst/>
                <a:latin typeface="+mj-lt"/>
                <a:cs typeface="Arial" pitchFamily="34" charset="0"/>
              </a:rPr>
              <a:t> effective</a:t>
            </a:r>
            <a:r>
              <a:rPr lang="ro-RO" sz="2400" dirty="0">
                <a:effectLst/>
                <a:latin typeface="+mj-lt"/>
                <a:cs typeface="Arial" pitchFamily="34" charset="0"/>
              </a:rPr>
              <a:t> behaviors with </a:t>
            </a:r>
            <a:r>
              <a:rPr lang="en-US" sz="2400" dirty="0">
                <a:effectLst/>
                <a:latin typeface="+mj-lt"/>
                <a:cs typeface="Arial" pitchFamily="34" charset="0"/>
              </a:rPr>
              <a:t>desirable </a:t>
            </a:r>
            <a:r>
              <a:rPr lang="ro-RO" sz="2400" dirty="0">
                <a:effectLst/>
                <a:latin typeface="+mj-lt"/>
                <a:cs typeface="Arial" pitchFamily="34" charset="0"/>
              </a:rPr>
              <a:t>effects.</a:t>
            </a:r>
          </a:p>
          <a:p>
            <a:pPr algn="just">
              <a:buNone/>
            </a:pPr>
            <a:endParaRPr lang="en-US" sz="800" dirty="0">
              <a:effectLst/>
              <a:latin typeface="+mj-lt"/>
              <a:cs typeface="Arial" pitchFamily="34" charset="0"/>
            </a:endParaRPr>
          </a:p>
          <a:p>
            <a:pPr algn="just"/>
            <a:r>
              <a:rPr lang="ro-RO" sz="2400" dirty="0">
                <a:effectLst/>
                <a:latin typeface="+mj-lt"/>
                <a:cs typeface="Arial" pitchFamily="34" charset="0"/>
              </a:rPr>
              <a:t>The </a:t>
            </a:r>
            <a:r>
              <a:rPr lang="en-US" sz="2400" dirty="0">
                <a:effectLst/>
                <a:latin typeface="+mj-lt"/>
                <a:cs typeface="Arial" pitchFamily="34" charset="0"/>
              </a:rPr>
              <a:t>psycho-organizational climate</a:t>
            </a:r>
            <a:r>
              <a:rPr lang="ro-RO" sz="2400" dirty="0">
                <a:effectLst/>
                <a:latin typeface="+mj-lt"/>
                <a:cs typeface="Arial" pitchFamily="34" charset="0"/>
              </a:rPr>
              <a:t> is </a:t>
            </a:r>
            <a:r>
              <a:rPr lang="en-US" sz="2400" dirty="0">
                <a:effectLst/>
                <a:latin typeface="+mj-lt"/>
                <a:cs typeface="Arial" pitchFamily="34" charset="0"/>
              </a:rPr>
              <a:t>productive</a:t>
            </a:r>
            <a:r>
              <a:rPr lang="ro-RO" sz="2400" dirty="0">
                <a:effectLst/>
                <a:latin typeface="+mj-lt"/>
                <a:cs typeface="Arial" pitchFamily="34" charset="0"/>
              </a:rPr>
              <a:t> with </a:t>
            </a:r>
            <a:r>
              <a:rPr lang="en-US" sz="2400" b="1" dirty="0">
                <a:solidFill>
                  <a:srgbClr val="FFFF00"/>
                </a:solidFill>
                <a:effectLst/>
                <a:latin typeface="+mj-lt"/>
                <a:cs typeface="Arial" pitchFamily="34" charset="0"/>
              </a:rPr>
              <a:t>motivated behaviors, job satisfaction</a:t>
            </a:r>
            <a:r>
              <a:rPr lang="ro-RO" sz="2400" b="1" dirty="0">
                <a:solidFill>
                  <a:srgbClr val="FFFF00"/>
                </a:solidFill>
                <a:effectLst/>
                <a:latin typeface="+mj-lt"/>
                <a:cs typeface="Arial" pitchFamily="34" charset="0"/>
              </a:rPr>
              <a:t> of employees, </a:t>
            </a:r>
            <a:r>
              <a:rPr lang="en-US" sz="2400" b="1" dirty="0">
                <a:solidFill>
                  <a:srgbClr val="FFFF00"/>
                </a:solidFill>
                <a:effectLst/>
                <a:latin typeface="+mj-lt"/>
                <a:cs typeface="Arial" pitchFamily="34" charset="0"/>
              </a:rPr>
              <a:t>securing contexts</a:t>
            </a:r>
            <a:r>
              <a:rPr lang="ro-RO" sz="2400" b="1" dirty="0">
                <a:solidFill>
                  <a:srgbClr val="FFFF00"/>
                </a:solidFill>
                <a:effectLst/>
                <a:latin typeface="+mj-lt"/>
                <a:cs typeface="Arial" pitchFamily="34" charset="0"/>
              </a:rPr>
              <a:t> and</a:t>
            </a:r>
            <a:r>
              <a:rPr lang="en-US" sz="2400" b="1" dirty="0">
                <a:solidFill>
                  <a:srgbClr val="FFFF00"/>
                </a:solidFill>
                <a:effectLst/>
                <a:latin typeface="+mj-lt"/>
                <a:cs typeface="Arial" pitchFamily="34" charset="0"/>
              </a:rPr>
              <a:t> increased efficiency.</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79512" y="980728"/>
            <a:ext cx="8820472" cy="5877272"/>
          </a:xfrm>
        </p:spPr>
        <p:txBody>
          <a:bodyPr/>
          <a:lstStyle/>
          <a:p>
            <a:pPr algn="ctr">
              <a:buNone/>
            </a:pPr>
            <a:endParaRPr lang="en-US" sz="2800" dirty="0">
              <a:effectLst/>
              <a:cs typeface="Arial" pitchFamily="34" charset="0"/>
            </a:endParaRPr>
          </a:p>
          <a:p>
            <a:pPr algn="ctr">
              <a:buNone/>
            </a:pPr>
            <a:r>
              <a:rPr lang="ro-RO" sz="2800" b="1" dirty="0">
                <a:effectLst/>
                <a:cs typeface="Arial" pitchFamily="34" charset="0"/>
              </a:rPr>
              <a:t>ORGANIZATIONAL PSYCHOPATHOLOGY</a:t>
            </a:r>
          </a:p>
          <a:p>
            <a:pPr algn="ctr">
              <a:buNone/>
            </a:pPr>
            <a:endParaRPr lang="ro-RO" sz="800" dirty="0">
              <a:effectLst/>
              <a:cs typeface="Arial" pitchFamily="34" charset="0"/>
            </a:endParaRPr>
          </a:p>
          <a:p>
            <a:pPr algn="just"/>
            <a:r>
              <a:rPr lang="ro-RO" sz="2400" dirty="0">
                <a:effectLst/>
                <a:cs typeface="Arial" pitchFamily="34" charset="0"/>
              </a:rPr>
              <a:t>In a broad sense, denotes </a:t>
            </a:r>
            <a:r>
              <a:rPr lang="ro-RO" sz="2400" b="1" u="sng" dirty="0">
                <a:solidFill>
                  <a:srgbClr val="FFFF00"/>
                </a:solidFill>
                <a:effectLst/>
                <a:cs typeface="Arial" pitchFamily="34" charset="0"/>
              </a:rPr>
              <a:t>organizational dysfunctions</a:t>
            </a:r>
            <a:r>
              <a:rPr lang="ro-RO" sz="2400" dirty="0">
                <a:effectLst/>
                <a:cs typeface="Arial" pitchFamily="34" charset="0"/>
              </a:rPr>
              <a:t> that create, accelerate and accentuate phenomena such as: </a:t>
            </a:r>
            <a:r>
              <a:rPr lang="ro-RO" sz="2400" i="1" dirty="0">
                <a:solidFill>
                  <a:srgbClr val="FFFF00"/>
                </a:solidFill>
                <a:effectLst/>
                <a:cs typeface="Arial" pitchFamily="34" charset="0"/>
              </a:rPr>
              <a:t>stress, burnout, workaholism, mobbing</a:t>
            </a:r>
            <a:r>
              <a:rPr lang="ro-RO" sz="2400" dirty="0">
                <a:solidFill>
                  <a:srgbClr val="FFFF00"/>
                </a:solidFill>
                <a:effectLst/>
                <a:cs typeface="Arial" pitchFamily="34" charset="0"/>
              </a:rPr>
              <a:t>.</a:t>
            </a:r>
          </a:p>
          <a:p>
            <a:pPr algn="just"/>
            <a:endParaRPr lang="ro-RO" sz="2400" dirty="0">
              <a:effectLst/>
              <a:cs typeface="Arial" pitchFamily="34" charset="0"/>
            </a:endParaRPr>
          </a:p>
          <a:p>
            <a:pPr algn="just"/>
            <a:r>
              <a:rPr lang="ro-RO" sz="2400" dirty="0">
                <a:effectLst/>
                <a:cs typeface="Arial" pitchFamily="34" charset="0"/>
              </a:rPr>
              <a:t>In a narrow sense, refers to </a:t>
            </a:r>
            <a:r>
              <a:rPr lang="ro-RO" sz="2400" b="1" u="sng" dirty="0">
                <a:solidFill>
                  <a:srgbClr val="FFFF00"/>
                </a:solidFill>
                <a:effectLst/>
                <a:cs typeface="Arial" pitchFamily="34" charset="0"/>
              </a:rPr>
              <a:t>neurotic psycho-behavioral disturbances</a:t>
            </a:r>
            <a:r>
              <a:rPr lang="ro-RO" sz="2400" dirty="0">
                <a:effectLst/>
                <a:cs typeface="Arial" pitchFamily="34" charset="0"/>
              </a:rPr>
              <a:t> in particular of the leading group (leader), which are broadcast throughout the organization; relevant phenomena: </a:t>
            </a:r>
            <a:r>
              <a:rPr lang="ro-RO" sz="2400" i="1" dirty="0">
                <a:solidFill>
                  <a:srgbClr val="FFFF00"/>
                </a:solidFill>
                <a:effectLst/>
                <a:cs typeface="Arial" pitchFamily="34" charset="0"/>
              </a:rPr>
              <a:t>discrimination, stereotyping, bias, sexual harassment</a:t>
            </a:r>
            <a:r>
              <a:rPr lang="ro-RO" sz="2400" dirty="0">
                <a:solidFill>
                  <a:srgbClr val="FFFF00"/>
                </a:solidFill>
                <a:effectLst/>
                <a:cs typeface="Arial" pitchFamily="34" charset="0"/>
              </a:rPr>
              <a:t>.</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79512" y="980728"/>
            <a:ext cx="8820472" cy="5877272"/>
          </a:xfrm>
        </p:spPr>
        <p:txBody>
          <a:bodyPr/>
          <a:lstStyle/>
          <a:p>
            <a:pPr algn="ctr">
              <a:buNone/>
            </a:pPr>
            <a:endParaRPr lang="en-US" sz="2400" dirty="0">
              <a:effectLst/>
              <a:latin typeface="+mj-lt"/>
              <a:cs typeface="Arial" pitchFamily="34" charset="0"/>
            </a:endParaRPr>
          </a:p>
          <a:p>
            <a:pPr algn="ctr">
              <a:buNone/>
            </a:pPr>
            <a:r>
              <a:rPr lang="ro-RO" sz="2400" b="1" dirty="0">
                <a:effectLst/>
                <a:latin typeface="+mj-lt"/>
                <a:cs typeface="Arial" pitchFamily="34" charset="0"/>
              </a:rPr>
              <a:t>ORGANIZATIONAL PSYCHOPATHOLOGY</a:t>
            </a:r>
          </a:p>
          <a:p>
            <a:pPr algn="ctr">
              <a:buNone/>
            </a:pPr>
            <a:endParaRPr lang="ro-RO" sz="800" dirty="0">
              <a:effectLst/>
              <a:latin typeface="+mj-lt"/>
              <a:cs typeface="Arial" pitchFamily="34" charset="0"/>
            </a:endParaRPr>
          </a:p>
          <a:p>
            <a:pPr algn="just"/>
            <a:r>
              <a:rPr lang="ro-RO" sz="2400" dirty="0">
                <a:effectLst/>
                <a:latin typeface="+mj-lt"/>
                <a:cs typeface="Arial" pitchFamily="34" charset="0"/>
              </a:rPr>
              <a:t>These</a:t>
            </a:r>
            <a:r>
              <a:rPr lang="en-US" sz="2400" dirty="0">
                <a:effectLst/>
                <a:latin typeface="+mj-lt"/>
                <a:cs typeface="Arial" pitchFamily="34" charset="0"/>
              </a:rPr>
              <a:t> aspects of organizational pathology </a:t>
            </a:r>
            <a:r>
              <a:rPr lang="ro-RO" sz="2400" dirty="0">
                <a:effectLst/>
                <a:latin typeface="+mj-lt"/>
                <a:cs typeface="Arial" pitchFamily="34" charset="0"/>
              </a:rPr>
              <a:t>are</a:t>
            </a:r>
            <a:r>
              <a:rPr lang="en-US" sz="2400" dirty="0">
                <a:effectLst/>
                <a:latin typeface="+mj-lt"/>
                <a:cs typeface="Arial" pitchFamily="34" charset="0"/>
              </a:rPr>
              <a:t> </a:t>
            </a:r>
            <a:r>
              <a:rPr lang="ro-RO" sz="2400" dirty="0">
                <a:effectLst/>
                <a:latin typeface="+mj-lt"/>
                <a:cs typeface="Arial" pitchFamily="34" charset="0"/>
              </a:rPr>
              <a:t>dis</a:t>
            </a:r>
            <a:r>
              <a:rPr lang="en-US" sz="2400" dirty="0">
                <a:effectLst/>
                <a:latin typeface="+mj-lt"/>
                <a:cs typeface="Arial" pitchFamily="34" charset="0"/>
              </a:rPr>
              <a:t>adaptive phenomena in </a:t>
            </a:r>
            <a:r>
              <a:rPr lang="ro-RO" sz="2400" dirty="0">
                <a:effectLst/>
                <a:latin typeface="+mj-lt"/>
                <a:cs typeface="Arial" pitchFamily="34" charset="0"/>
              </a:rPr>
              <a:t>exerciting </a:t>
            </a:r>
            <a:r>
              <a:rPr lang="en-US" sz="2400" dirty="0">
                <a:effectLst/>
                <a:latin typeface="+mj-lt"/>
                <a:cs typeface="Arial" pitchFamily="34" charset="0"/>
              </a:rPr>
              <a:t>leadership in maritime organizational environments that influence not only the </a:t>
            </a:r>
            <a:r>
              <a:rPr lang="en-US" sz="2400" b="1" u="sng" dirty="0">
                <a:solidFill>
                  <a:srgbClr val="FFFF00"/>
                </a:solidFill>
                <a:effectLst/>
                <a:latin typeface="+mj-lt"/>
                <a:cs typeface="Arial" pitchFamily="34" charset="0"/>
              </a:rPr>
              <a:t>personal life</a:t>
            </a:r>
            <a:r>
              <a:rPr lang="en-US" sz="2400" b="1" dirty="0">
                <a:solidFill>
                  <a:srgbClr val="FFFF00"/>
                </a:solidFill>
                <a:effectLst/>
                <a:latin typeface="+mj-lt"/>
                <a:cs typeface="Arial" pitchFamily="34" charset="0"/>
              </a:rPr>
              <a:t> </a:t>
            </a:r>
            <a:r>
              <a:rPr lang="en-US" sz="2400" dirty="0">
                <a:effectLst/>
                <a:latin typeface="+mj-lt"/>
                <a:cs typeface="Arial" pitchFamily="34" charset="0"/>
              </a:rPr>
              <a:t>of </a:t>
            </a:r>
            <a:r>
              <a:rPr lang="ro-RO" sz="2400" dirty="0">
                <a:effectLst/>
                <a:latin typeface="+mj-lt"/>
                <a:cs typeface="Arial" pitchFamily="34" charset="0"/>
              </a:rPr>
              <a:t>crew</a:t>
            </a:r>
            <a:r>
              <a:rPr lang="en-US" sz="2400" dirty="0">
                <a:effectLst/>
                <a:latin typeface="+mj-lt"/>
                <a:cs typeface="Arial" pitchFamily="34" charset="0"/>
              </a:rPr>
              <a:t> members</a:t>
            </a:r>
            <a:r>
              <a:rPr lang="ro-RO" sz="2400" dirty="0">
                <a:effectLst/>
                <a:latin typeface="+mj-lt"/>
                <a:cs typeface="Arial" pitchFamily="34" charset="0"/>
              </a:rPr>
              <a:t> </a:t>
            </a:r>
            <a:r>
              <a:rPr lang="en-US" sz="2400" dirty="0">
                <a:effectLst/>
                <a:latin typeface="+mj-lt"/>
                <a:cs typeface="Arial" pitchFamily="34" charset="0"/>
              </a:rPr>
              <a:t>but also their </a:t>
            </a:r>
            <a:r>
              <a:rPr lang="en-US" sz="2400" b="1" u="sng" dirty="0">
                <a:solidFill>
                  <a:srgbClr val="FFFF00"/>
                </a:solidFill>
                <a:effectLst/>
                <a:latin typeface="+mj-lt"/>
                <a:cs typeface="Arial" pitchFamily="34" charset="0"/>
              </a:rPr>
              <a:t>socio</a:t>
            </a:r>
            <a:r>
              <a:rPr lang="ro-RO" sz="2400" b="1" u="sng" dirty="0">
                <a:solidFill>
                  <a:srgbClr val="FFFF00"/>
                </a:solidFill>
                <a:effectLst/>
                <a:latin typeface="+mj-lt"/>
                <a:cs typeface="Arial" pitchFamily="34" charset="0"/>
              </a:rPr>
              <a:t>-</a:t>
            </a:r>
            <a:r>
              <a:rPr lang="en-US" sz="2400" b="1" u="sng" dirty="0">
                <a:solidFill>
                  <a:srgbClr val="FFFF00"/>
                </a:solidFill>
                <a:effectLst/>
                <a:latin typeface="+mj-lt"/>
                <a:cs typeface="Arial" pitchFamily="34" charset="0"/>
              </a:rPr>
              <a:t>professional life</a:t>
            </a:r>
            <a:r>
              <a:rPr lang="en-US" sz="2400" b="1" dirty="0">
                <a:solidFill>
                  <a:srgbClr val="FFFF00"/>
                </a:solidFill>
                <a:effectLst/>
                <a:latin typeface="+mj-lt"/>
                <a:cs typeface="Arial" pitchFamily="34" charset="0"/>
              </a:rPr>
              <a:t>.</a:t>
            </a:r>
            <a:endParaRPr lang="ro-RO" sz="2400" b="1" dirty="0">
              <a:solidFill>
                <a:srgbClr val="FFFF00"/>
              </a:solidFill>
              <a:effectLst/>
              <a:latin typeface="+mj-lt"/>
              <a:cs typeface="Arial" pitchFamily="34" charset="0"/>
            </a:endParaRPr>
          </a:p>
          <a:p>
            <a:pPr algn="just"/>
            <a:endParaRPr lang="ro-RO" sz="2400" dirty="0">
              <a:effectLst/>
              <a:latin typeface="+mj-lt"/>
              <a:cs typeface="Arial" pitchFamily="34" charset="0"/>
            </a:endParaRPr>
          </a:p>
          <a:p>
            <a:pPr algn="just"/>
            <a:r>
              <a:rPr lang="ro-RO" sz="2400" dirty="0">
                <a:effectLst/>
                <a:latin typeface="+mj-lt"/>
                <a:cs typeface="Arial" pitchFamily="34" charset="0"/>
              </a:rPr>
              <a:t>T</a:t>
            </a:r>
            <a:r>
              <a:rPr lang="en-US" sz="2400" dirty="0">
                <a:effectLst/>
                <a:latin typeface="+mj-lt"/>
                <a:cs typeface="Arial" pitchFamily="34" charset="0"/>
              </a:rPr>
              <a:t>hey affect the </a:t>
            </a:r>
            <a:r>
              <a:rPr lang="en-US" sz="2400" b="1" u="sng" dirty="0">
                <a:solidFill>
                  <a:srgbClr val="FFFF00"/>
                </a:solidFill>
                <a:effectLst/>
                <a:latin typeface="+mj-lt"/>
                <a:cs typeface="Arial" pitchFamily="34" charset="0"/>
              </a:rPr>
              <a:t>working capacity</a:t>
            </a:r>
            <a:r>
              <a:rPr lang="en-US" sz="2400" b="1" dirty="0">
                <a:solidFill>
                  <a:srgbClr val="FFFF00"/>
                </a:solidFill>
                <a:effectLst/>
                <a:latin typeface="+mj-lt"/>
                <a:cs typeface="Arial" pitchFamily="34" charset="0"/>
              </a:rPr>
              <a:t> </a:t>
            </a:r>
            <a:r>
              <a:rPr lang="en-US" sz="2400" dirty="0">
                <a:effectLst/>
                <a:latin typeface="+mj-lt"/>
                <a:cs typeface="Arial" pitchFamily="34" charset="0"/>
              </a:rPr>
              <a:t>of the crew members regardless of their gender, formal </a:t>
            </a:r>
            <a:r>
              <a:rPr lang="ro-RO" sz="2400" dirty="0">
                <a:effectLst/>
                <a:latin typeface="+mj-lt"/>
                <a:cs typeface="Arial" pitchFamily="34" charset="0"/>
              </a:rPr>
              <a:t>or</a:t>
            </a:r>
            <a:r>
              <a:rPr lang="en-US" sz="2400" dirty="0">
                <a:effectLst/>
                <a:latin typeface="+mj-lt"/>
                <a:cs typeface="Arial" pitchFamily="34" charset="0"/>
              </a:rPr>
              <a:t> informal relationships</a:t>
            </a:r>
            <a:r>
              <a:rPr lang="ro-RO" sz="2400" dirty="0">
                <a:effectLst/>
                <a:latin typeface="+mj-lt"/>
                <a:cs typeface="Arial" pitchFamily="34" charset="0"/>
              </a:rPr>
              <a:t> between them or</a:t>
            </a:r>
            <a:r>
              <a:rPr lang="en-US" sz="2400" dirty="0">
                <a:effectLst/>
                <a:latin typeface="+mj-lt"/>
                <a:cs typeface="Arial" pitchFamily="34" charset="0"/>
              </a:rPr>
              <a:t> well-being, and, above all, </a:t>
            </a:r>
            <a:r>
              <a:rPr lang="ro-RO" sz="2400" dirty="0">
                <a:effectLst/>
                <a:latin typeface="+mj-lt"/>
                <a:cs typeface="Arial" pitchFamily="34" charset="0"/>
              </a:rPr>
              <a:t>affect </a:t>
            </a:r>
            <a:r>
              <a:rPr lang="en-US" sz="2400" b="1" u="sng" dirty="0">
                <a:solidFill>
                  <a:srgbClr val="FFFF00"/>
                </a:solidFill>
                <a:effectLst/>
                <a:latin typeface="+mj-lt"/>
                <a:cs typeface="Arial" pitchFamily="34" charset="0"/>
              </a:rPr>
              <a:t>labor efficiency</a:t>
            </a:r>
            <a:r>
              <a:rPr lang="en-US" sz="2400" dirty="0">
                <a:effectLst/>
                <a:latin typeface="+mj-lt"/>
                <a:cs typeface="Arial" pitchFamily="34" charset="0"/>
              </a:rPr>
              <a:t>.</a:t>
            </a:r>
            <a:endParaRPr lang="ro-RO" sz="2400" dirty="0">
              <a:effectLst/>
              <a:latin typeface="+mj-lt"/>
              <a:cs typeface="Arial" pitchFamily="34" charset="0"/>
            </a:endParaRP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79512" y="980728"/>
            <a:ext cx="8820472" cy="5877272"/>
          </a:xfrm>
        </p:spPr>
        <p:txBody>
          <a:bodyPr/>
          <a:lstStyle/>
          <a:p>
            <a:pPr algn="ctr">
              <a:buNone/>
            </a:pPr>
            <a:r>
              <a:rPr lang="en-US" b="1" dirty="0">
                <a:solidFill>
                  <a:srgbClr val="FFFF00"/>
                </a:solidFill>
                <a:effectLst/>
                <a:latin typeface="+mj-lt"/>
                <a:cs typeface="Arial" pitchFamily="34" charset="0"/>
              </a:rPr>
              <a:t>7.2.1. MOBBING</a:t>
            </a:r>
          </a:p>
          <a:p>
            <a:pPr algn="ctr">
              <a:buNone/>
            </a:pPr>
            <a:endParaRPr lang="ro-RO" sz="800" dirty="0">
              <a:effectLst/>
              <a:latin typeface="+mj-lt"/>
              <a:cs typeface="Arial" pitchFamily="34" charset="0"/>
            </a:endParaRPr>
          </a:p>
          <a:p>
            <a:pPr algn="just"/>
            <a:r>
              <a:rPr lang="ro-RO" sz="2400" dirty="0">
                <a:effectLst/>
                <a:latin typeface="+mj-lt"/>
                <a:cs typeface="Arial" pitchFamily="34" charset="0"/>
              </a:rPr>
              <a:t>T</a:t>
            </a:r>
            <a:r>
              <a:rPr lang="en-US" sz="2400" dirty="0">
                <a:effectLst/>
                <a:latin typeface="+mj-lt"/>
                <a:cs typeface="Arial" pitchFamily="34" charset="0"/>
              </a:rPr>
              <a:t>he term was first used by</a:t>
            </a:r>
            <a:r>
              <a:rPr lang="ro-RO" sz="2400" dirty="0">
                <a:effectLst/>
                <a:latin typeface="+mj-lt"/>
                <a:cs typeface="Arial" pitchFamily="34" charset="0"/>
              </a:rPr>
              <a:t> </a:t>
            </a:r>
            <a:r>
              <a:rPr lang="en-US" sz="2400" i="1" dirty="0">
                <a:effectLst/>
                <a:latin typeface="+mj-lt"/>
                <a:cs typeface="Arial" pitchFamily="34" charset="0"/>
              </a:rPr>
              <a:t>Lorenz</a:t>
            </a:r>
            <a:r>
              <a:rPr lang="en-US" sz="2400" dirty="0">
                <a:effectLst/>
                <a:latin typeface="+mj-lt"/>
                <a:cs typeface="Arial" pitchFamily="34" charset="0"/>
              </a:rPr>
              <a:t> and launched in organizational environments by </a:t>
            </a:r>
            <a:r>
              <a:rPr lang="en-US" sz="2400" i="1" dirty="0" err="1">
                <a:effectLst/>
                <a:latin typeface="+mj-lt"/>
                <a:cs typeface="Arial" pitchFamily="34" charset="0"/>
              </a:rPr>
              <a:t>Leymann</a:t>
            </a:r>
            <a:r>
              <a:rPr lang="en-US" sz="2400" dirty="0">
                <a:effectLst/>
                <a:latin typeface="+mj-lt"/>
                <a:cs typeface="Arial" pitchFamily="34" charset="0"/>
              </a:rPr>
              <a:t> by analogy with the term </a:t>
            </a:r>
            <a:r>
              <a:rPr lang="en-US" sz="2400" i="1" dirty="0">
                <a:effectLst/>
                <a:latin typeface="+mj-lt"/>
                <a:cs typeface="Arial" pitchFamily="34" charset="0"/>
              </a:rPr>
              <a:t>bullying</a:t>
            </a:r>
            <a:r>
              <a:rPr lang="en-US" sz="2400" dirty="0">
                <a:effectLst/>
                <a:latin typeface="+mj-lt"/>
                <a:cs typeface="Arial" pitchFamily="34" charset="0"/>
              </a:rPr>
              <a:t> (</a:t>
            </a:r>
            <a:r>
              <a:rPr lang="en-US" sz="2400" i="1" dirty="0" err="1">
                <a:effectLst/>
                <a:latin typeface="+mj-lt"/>
                <a:cs typeface="Arial" pitchFamily="34" charset="0"/>
              </a:rPr>
              <a:t>Olweus</a:t>
            </a:r>
            <a:r>
              <a:rPr lang="ro-RO" sz="2400" dirty="0">
                <a:effectLst/>
                <a:latin typeface="+mj-lt"/>
                <a:cs typeface="Arial" pitchFamily="34" charset="0"/>
              </a:rPr>
              <a:t>,</a:t>
            </a:r>
            <a:r>
              <a:rPr lang="en-US" sz="2400" dirty="0">
                <a:effectLst/>
                <a:latin typeface="+mj-lt"/>
                <a:cs typeface="Arial" pitchFamily="34" charset="0"/>
              </a:rPr>
              <a:t>1993)</a:t>
            </a:r>
            <a:r>
              <a:rPr lang="ro-RO" sz="2400" dirty="0">
                <a:effectLst/>
                <a:latin typeface="+mj-lt"/>
                <a:cs typeface="Arial" pitchFamily="34" charset="0"/>
              </a:rPr>
              <a:t>.</a:t>
            </a:r>
          </a:p>
          <a:p>
            <a:pPr algn="just"/>
            <a:endParaRPr lang="en-US" sz="2400" dirty="0">
              <a:effectLst/>
              <a:latin typeface="+mj-lt"/>
              <a:cs typeface="Arial" pitchFamily="34" charset="0"/>
            </a:endParaRPr>
          </a:p>
          <a:p>
            <a:pPr algn="just"/>
            <a:r>
              <a:rPr lang="en-US" sz="2400" dirty="0">
                <a:effectLst/>
                <a:latin typeface="+mj-lt"/>
                <a:cs typeface="Arial" pitchFamily="34" charset="0"/>
              </a:rPr>
              <a:t>"</a:t>
            </a:r>
            <a:r>
              <a:rPr lang="en-US" sz="2400" i="1" dirty="0">
                <a:effectLst/>
                <a:latin typeface="+mj-lt"/>
                <a:cs typeface="Arial" pitchFamily="34" charset="0"/>
              </a:rPr>
              <a:t>By mobbing we understand a communicative situation that threatens to cause serious physical and mental harm to the individual. Mobbing is a </a:t>
            </a:r>
            <a:r>
              <a:rPr lang="en-US" sz="2400" i="1" dirty="0">
                <a:solidFill>
                  <a:srgbClr val="FFFF00"/>
                </a:solidFill>
                <a:effectLst/>
                <a:latin typeface="+mj-lt"/>
                <a:cs typeface="Arial" pitchFamily="34" charset="0"/>
              </a:rPr>
              <a:t>process of destruction</a:t>
            </a:r>
            <a:r>
              <a:rPr lang="en-US" sz="2400" i="1" dirty="0">
                <a:effectLst/>
                <a:latin typeface="+mj-lt"/>
                <a:cs typeface="Arial" pitchFamily="34" charset="0"/>
              </a:rPr>
              <a:t>; it is constituted by </a:t>
            </a:r>
            <a:r>
              <a:rPr lang="en-US" sz="2400" i="1" dirty="0">
                <a:solidFill>
                  <a:srgbClr val="FFFF00"/>
                </a:solidFill>
                <a:effectLst/>
                <a:latin typeface="+mj-lt"/>
                <a:cs typeface="Arial" pitchFamily="34" charset="0"/>
              </a:rPr>
              <a:t>hostile actions</a:t>
            </a:r>
            <a:r>
              <a:rPr lang="en-US" sz="2400" i="1" dirty="0">
                <a:effectLst/>
                <a:latin typeface="+mj-lt"/>
                <a:cs typeface="Arial" pitchFamily="34" charset="0"/>
              </a:rPr>
              <a:t> which, taken in isolation, may seem anode, but by </a:t>
            </a:r>
            <a:r>
              <a:rPr lang="en-US" sz="2400" i="1" dirty="0">
                <a:solidFill>
                  <a:srgbClr val="FFFF00"/>
                </a:solidFill>
                <a:effectLst/>
                <a:latin typeface="+mj-lt"/>
                <a:cs typeface="Arial" pitchFamily="34" charset="0"/>
              </a:rPr>
              <a:t>constant repetition </a:t>
            </a:r>
            <a:r>
              <a:rPr lang="en-US" sz="2400" i="1" dirty="0">
                <a:effectLst/>
                <a:latin typeface="+mj-lt"/>
                <a:cs typeface="Arial" pitchFamily="34" charset="0"/>
              </a:rPr>
              <a:t>they have dangerous effects.</a:t>
            </a:r>
            <a:r>
              <a:rPr lang="en-US" sz="2400" dirty="0">
                <a:effectLst/>
                <a:latin typeface="+mj-lt"/>
                <a:cs typeface="Arial" pitchFamily="34" charset="0"/>
              </a:rPr>
              <a:t>"(</a:t>
            </a:r>
            <a:r>
              <a:rPr lang="en-US" sz="2400" i="1" dirty="0" err="1">
                <a:effectLst/>
                <a:latin typeface="+mj-lt"/>
                <a:cs typeface="Arial" pitchFamily="34" charset="0"/>
              </a:rPr>
              <a:t>Leymann</a:t>
            </a:r>
            <a:r>
              <a:rPr lang="en-US" sz="2400" dirty="0">
                <a:effectLst/>
                <a:latin typeface="+mj-lt"/>
                <a:cs typeface="Arial" pitchFamily="34" charset="0"/>
              </a:rPr>
              <a:t>, 1990)</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79512" y="980728"/>
            <a:ext cx="8820472" cy="5877272"/>
          </a:xfrm>
        </p:spPr>
        <p:txBody>
          <a:bodyPr/>
          <a:lstStyle/>
          <a:p>
            <a:pPr algn="ctr">
              <a:buNone/>
            </a:pPr>
            <a:endParaRPr lang="en-US" sz="800" dirty="0">
              <a:effectLst/>
              <a:latin typeface="+mj-lt"/>
              <a:cs typeface="Arial" pitchFamily="34" charset="0"/>
            </a:endParaRPr>
          </a:p>
          <a:p>
            <a:pPr algn="ctr">
              <a:buNone/>
            </a:pPr>
            <a:endParaRPr lang="ro-RO" sz="800" dirty="0">
              <a:effectLst/>
              <a:latin typeface="+mj-lt"/>
              <a:cs typeface="Arial" pitchFamily="34" charset="0"/>
            </a:endParaRPr>
          </a:p>
          <a:p>
            <a:pPr algn="just"/>
            <a:r>
              <a:rPr lang="en-US" sz="2400" dirty="0">
                <a:effectLst/>
                <a:latin typeface="+mj-lt"/>
                <a:cs typeface="Arial" pitchFamily="34" charset="0"/>
              </a:rPr>
              <a:t>Only hostile, aggressive situations involving confrontations, moral maltreatments, contempt of personality, emotional harassment or mockery fall into the sphere of mobbing, which are systematically and prolonged.</a:t>
            </a:r>
          </a:p>
          <a:p>
            <a:pPr algn="just"/>
            <a:endParaRPr lang="en-US" sz="800" dirty="0">
              <a:effectLst/>
              <a:latin typeface="+mj-lt"/>
              <a:cs typeface="Arial" pitchFamily="34" charset="0"/>
            </a:endParaRPr>
          </a:p>
          <a:p>
            <a:pPr algn="just"/>
            <a:r>
              <a:rPr lang="en-US" sz="2400" dirty="0">
                <a:effectLst/>
                <a:latin typeface="+mj-lt"/>
                <a:cs typeface="Arial" pitchFamily="34" charset="0"/>
              </a:rPr>
              <a:t>Frequency and repetition over time allow such actions to become destructive in psychological level and are considered to be "</a:t>
            </a:r>
            <a:r>
              <a:rPr lang="en-US" sz="2400" b="1" dirty="0">
                <a:solidFill>
                  <a:srgbClr val="FFFF00"/>
                </a:solidFill>
                <a:effectLst/>
                <a:latin typeface="+mj-lt"/>
                <a:cs typeface="Arial" pitchFamily="34" charset="0"/>
              </a:rPr>
              <a:t>psychic terror at work</a:t>
            </a:r>
            <a:r>
              <a:rPr lang="en-US" sz="2400" dirty="0">
                <a:effectLst/>
                <a:latin typeface="+mj-lt"/>
                <a:cs typeface="Arial" pitchFamily="34" charset="0"/>
              </a:rPr>
              <a:t>" with unprecedentedly large personal and organizational effects.</a:t>
            </a:r>
          </a:p>
          <a:p>
            <a:pPr algn="just"/>
            <a:endParaRPr lang="en-US" sz="800" dirty="0">
              <a:effectLst/>
              <a:latin typeface="+mj-lt"/>
              <a:cs typeface="Arial" pitchFamily="34" charset="0"/>
            </a:endParaRPr>
          </a:p>
          <a:p>
            <a:pPr algn="just"/>
            <a:r>
              <a:rPr lang="en-US" sz="2400" dirty="0">
                <a:effectLst/>
                <a:latin typeface="+mj-lt"/>
                <a:cs typeface="Arial" pitchFamily="34" charset="0"/>
              </a:rPr>
              <a:t>Mobbing can be: descendant, ascendant, horizontal or  combined, taking place between colleagues, subordinates, subordinates and their boss, between heads and subordinates.</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79512" y="980728"/>
            <a:ext cx="8820472" cy="5877272"/>
          </a:xfrm>
        </p:spPr>
        <p:txBody>
          <a:bodyPr/>
          <a:lstStyle/>
          <a:p>
            <a:pPr algn="ctr">
              <a:buNone/>
            </a:pPr>
            <a:r>
              <a:rPr lang="ro-RO" sz="2400" b="1" dirty="0">
                <a:effectLst/>
                <a:latin typeface="+mj-lt"/>
                <a:cs typeface="Arial" pitchFamily="34" charset="0"/>
              </a:rPr>
              <a:t>SPECIFIC </a:t>
            </a:r>
            <a:r>
              <a:rPr lang="en-US" sz="2400" b="1" dirty="0">
                <a:effectLst/>
                <a:latin typeface="+mj-lt"/>
                <a:cs typeface="Arial" pitchFamily="34" charset="0"/>
              </a:rPr>
              <a:t>BEHAVIOR</a:t>
            </a:r>
            <a:r>
              <a:rPr lang="ro-RO" sz="2400" b="1" dirty="0">
                <a:effectLst/>
                <a:latin typeface="+mj-lt"/>
                <a:cs typeface="Arial" pitchFamily="34" charset="0"/>
              </a:rPr>
              <a:t> A</a:t>
            </a:r>
            <a:r>
              <a:rPr lang="en-US" sz="2400" b="1" dirty="0">
                <a:effectLst/>
                <a:latin typeface="+mj-lt"/>
                <a:cs typeface="Arial" pitchFamily="34" charset="0"/>
              </a:rPr>
              <a:t>BUSERS TOWARDS MOB</a:t>
            </a:r>
            <a:r>
              <a:rPr lang="ro-RO" sz="2400" b="1" dirty="0">
                <a:effectLst/>
                <a:latin typeface="+mj-lt"/>
                <a:cs typeface="Arial" pitchFamily="34" charset="0"/>
              </a:rPr>
              <a:t>BING VICTIMS</a:t>
            </a:r>
            <a:endParaRPr lang="en-US" sz="2400" b="1" dirty="0">
              <a:effectLst/>
              <a:latin typeface="+mj-lt"/>
              <a:cs typeface="Arial" pitchFamily="34" charset="0"/>
            </a:endParaRPr>
          </a:p>
          <a:p>
            <a:pPr algn="ctr">
              <a:buNone/>
            </a:pPr>
            <a:endParaRPr lang="ro-RO" sz="800" dirty="0">
              <a:effectLst/>
              <a:latin typeface="+mj-lt"/>
              <a:cs typeface="Arial" pitchFamily="34" charset="0"/>
            </a:endParaRPr>
          </a:p>
          <a:p>
            <a:pPr marL="0" indent="0" algn="just">
              <a:buNone/>
            </a:pPr>
            <a:r>
              <a:rPr lang="ro-RO" sz="2200" dirty="0">
                <a:effectLst/>
                <a:latin typeface="+mj-lt"/>
                <a:cs typeface="Arial" pitchFamily="34" charset="0"/>
              </a:rPr>
              <a:t>1. </a:t>
            </a:r>
            <a:r>
              <a:rPr lang="ro-RO" sz="2200" b="1" dirty="0">
                <a:solidFill>
                  <a:srgbClr val="FFFF00"/>
                </a:solidFill>
                <a:effectLst/>
                <a:latin typeface="+mj-lt"/>
                <a:cs typeface="Arial" pitchFamily="34" charset="0"/>
              </a:rPr>
              <a:t>actions</a:t>
            </a:r>
            <a:r>
              <a:rPr lang="en-US" sz="2200" b="1" dirty="0">
                <a:solidFill>
                  <a:srgbClr val="FFFF00"/>
                </a:solidFill>
                <a:effectLst/>
                <a:latin typeface="+mj-lt"/>
                <a:cs typeface="Arial" pitchFamily="34" charset="0"/>
              </a:rPr>
              <a:t> to prevent the victim from expressing himself</a:t>
            </a:r>
            <a:r>
              <a:rPr lang="ro-RO" sz="2200" b="1" dirty="0">
                <a:solidFill>
                  <a:srgbClr val="FFFF00"/>
                </a:solidFill>
                <a:effectLst/>
                <a:latin typeface="+mj-lt"/>
                <a:cs typeface="Arial" pitchFamily="34" charset="0"/>
              </a:rPr>
              <a:t>/</a:t>
            </a:r>
            <a:r>
              <a:rPr lang="en-US" sz="2200" b="1" dirty="0">
                <a:solidFill>
                  <a:srgbClr val="FFFF00"/>
                </a:solidFill>
                <a:effectLst/>
                <a:latin typeface="+mj-lt"/>
                <a:cs typeface="Arial" pitchFamily="34" charset="0"/>
              </a:rPr>
              <a:t>herself</a:t>
            </a:r>
            <a:r>
              <a:rPr lang="ro-RO" sz="2200" b="1" dirty="0">
                <a:solidFill>
                  <a:srgbClr val="FFFF00"/>
                </a:solidFill>
                <a:effectLst/>
                <a:latin typeface="+mj-lt"/>
                <a:cs typeface="Arial" pitchFamily="34" charset="0"/>
              </a:rPr>
              <a:t> </a:t>
            </a:r>
            <a:r>
              <a:rPr lang="ro-RO" sz="2200" dirty="0">
                <a:effectLst/>
                <a:latin typeface="+mj-lt"/>
                <a:cs typeface="Arial" pitchFamily="34" charset="0"/>
              </a:rPr>
              <a:t>(constant interruption when speaking,</a:t>
            </a:r>
            <a:r>
              <a:rPr lang="en-US" sz="2200" dirty="0">
                <a:effectLst/>
                <a:latin typeface="+mj-lt"/>
                <a:cs typeface="Arial" pitchFamily="34" charset="0"/>
              </a:rPr>
              <a:t> </a:t>
            </a:r>
            <a:r>
              <a:rPr lang="ro-RO" sz="2200" dirty="0">
                <a:effectLst/>
                <a:latin typeface="+mj-lt"/>
                <a:cs typeface="Arial" pitchFamily="34" charset="0"/>
              </a:rPr>
              <a:t>verbal/ written threat);</a:t>
            </a:r>
          </a:p>
          <a:p>
            <a:pPr marL="0" indent="0" algn="just">
              <a:buNone/>
            </a:pPr>
            <a:r>
              <a:rPr lang="ro-RO" sz="2200" dirty="0">
                <a:effectLst/>
                <a:latin typeface="+mj-lt"/>
                <a:cs typeface="Arial" pitchFamily="34" charset="0"/>
              </a:rPr>
              <a:t>2. </a:t>
            </a:r>
            <a:r>
              <a:rPr lang="en-US" sz="2200" b="1" dirty="0">
                <a:solidFill>
                  <a:srgbClr val="FFFF00"/>
                </a:solidFill>
                <a:effectLst/>
                <a:latin typeface="+mj-lt"/>
                <a:cs typeface="Arial" pitchFamily="34" charset="0"/>
              </a:rPr>
              <a:t>actions</a:t>
            </a:r>
            <a:r>
              <a:rPr lang="ro-RO" sz="2200" b="1" dirty="0">
                <a:solidFill>
                  <a:srgbClr val="FFFF00"/>
                </a:solidFill>
                <a:effectLst/>
                <a:latin typeface="+mj-lt"/>
                <a:cs typeface="Arial" pitchFamily="34" charset="0"/>
              </a:rPr>
              <a:t> </a:t>
            </a:r>
            <a:r>
              <a:rPr lang="en-US" sz="2200" b="1" dirty="0">
                <a:solidFill>
                  <a:srgbClr val="FFFF00"/>
                </a:solidFill>
                <a:effectLst/>
                <a:latin typeface="+mj-lt"/>
                <a:cs typeface="Arial" pitchFamily="34" charset="0"/>
              </a:rPr>
              <a:t>aimed </a:t>
            </a:r>
            <a:r>
              <a:rPr lang="ro-RO" sz="2200" b="1" dirty="0">
                <a:solidFill>
                  <a:srgbClr val="FFFF00"/>
                </a:solidFill>
                <a:effectLst/>
                <a:latin typeface="+mj-lt"/>
                <a:cs typeface="Arial" pitchFamily="34" charset="0"/>
              </a:rPr>
              <a:t>for </a:t>
            </a:r>
            <a:r>
              <a:rPr lang="en-US" sz="2200" b="1" dirty="0">
                <a:solidFill>
                  <a:srgbClr val="FFFF00"/>
                </a:solidFill>
                <a:effectLst/>
                <a:latin typeface="+mj-lt"/>
                <a:cs typeface="Arial" pitchFamily="34" charset="0"/>
              </a:rPr>
              <a:t>isolation of the victim</a:t>
            </a:r>
            <a:r>
              <a:rPr lang="ro-RO" sz="2200" dirty="0">
                <a:solidFill>
                  <a:srgbClr val="FFFF00"/>
                </a:solidFill>
                <a:effectLst/>
                <a:latin typeface="+mj-lt"/>
                <a:cs typeface="Arial" pitchFamily="34" charset="0"/>
              </a:rPr>
              <a:t> </a:t>
            </a:r>
            <a:r>
              <a:rPr lang="ro-RO" sz="2200" dirty="0">
                <a:effectLst/>
                <a:latin typeface="+mj-lt"/>
                <a:cs typeface="Arial" pitchFamily="34" charset="0"/>
              </a:rPr>
              <a:t>(the victim is never spoken, another job assignment)</a:t>
            </a:r>
            <a:r>
              <a:rPr lang="en-US" sz="2200" dirty="0">
                <a:effectLst/>
                <a:latin typeface="+mj-lt"/>
                <a:cs typeface="Arial" pitchFamily="34" charset="0"/>
              </a:rPr>
              <a:t>;</a:t>
            </a:r>
          </a:p>
          <a:p>
            <a:pPr marL="0" indent="0" algn="just">
              <a:buNone/>
            </a:pPr>
            <a:r>
              <a:rPr lang="en-US" sz="2200" dirty="0">
                <a:effectLst/>
                <a:latin typeface="+mj-lt"/>
                <a:cs typeface="Arial" pitchFamily="34" charset="0"/>
              </a:rPr>
              <a:t>3. </a:t>
            </a:r>
            <a:r>
              <a:rPr lang="en-US" sz="2200" b="1" dirty="0">
                <a:solidFill>
                  <a:srgbClr val="FFFF00"/>
                </a:solidFill>
                <a:effectLst/>
                <a:latin typeface="+mj-lt"/>
                <a:cs typeface="Arial" pitchFamily="34" charset="0"/>
              </a:rPr>
              <a:t>actions involving the victim's disregard </a:t>
            </a:r>
            <a:r>
              <a:rPr lang="ro-RO" sz="2200" b="1" dirty="0">
                <a:solidFill>
                  <a:srgbClr val="FFFF00"/>
                </a:solidFill>
                <a:effectLst/>
                <a:latin typeface="+mj-lt"/>
                <a:cs typeface="Arial" pitchFamily="34" charset="0"/>
              </a:rPr>
              <a:t>in front of</a:t>
            </a:r>
            <a:r>
              <a:rPr lang="en-US" sz="2200" b="1" dirty="0">
                <a:solidFill>
                  <a:srgbClr val="FFFF00"/>
                </a:solidFill>
                <a:effectLst/>
                <a:latin typeface="+mj-lt"/>
                <a:cs typeface="Arial" pitchFamily="34" charset="0"/>
              </a:rPr>
              <a:t> his/her colleagues</a:t>
            </a:r>
            <a:r>
              <a:rPr lang="ro-RO" sz="2200" dirty="0">
                <a:effectLst/>
                <a:latin typeface="+mj-lt"/>
                <a:cs typeface="Arial" pitchFamily="34" charset="0"/>
              </a:rPr>
              <a:t> (slander, rumors on the victim, ridiculing</a:t>
            </a:r>
            <a:r>
              <a:rPr lang="en-US" sz="2200" dirty="0">
                <a:effectLst/>
                <a:latin typeface="+mj-lt"/>
                <a:cs typeface="Arial" pitchFamily="34" charset="0"/>
              </a:rPr>
              <a:t> or</a:t>
            </a:r>
            <a:r>
              <a:rPr lang="ro-RO" sz="2200" dirty="0">
                <a:effectLst/>
                <a:latin typeface="+mj-lt"/>
                <a:cs typeface="Arial" pitchFamily="34" charset="0"/>
              </a:rPr>
              <a:t> imitating</a:t>
            </a:r>
            <a:r>
              <a:rPr lang="en-US" sz="2200" dirty="0">
                <a:effectLst/>
                <a:latin typeface="+mj-lt"/>
                <a:cs typeface="Arial" pitchFamily="34" charset="0"/>
              </a:rPr>
              <a:t> the </a:t>
            </a:r>
            <a:r>
              <a:rPr lang="ro-RO" sz="2200" dirty="0">
                <a:effectLst/>
                <a:latin typeface="+mj-lt"/>
                <a:cs typeface="Arial" pitchFamily="34" charset="0"/>
              </a:rPr>
              <a:t>victim)</a:t>
            </a:r>
            <a:r>
              <a:rPr lang="en-US" sz="2200" dirty="0">
                <a:effectLst/>
                <a:latin typeface="+mj-lt"/>
                <a:cs typeface="Arial" pitchFamily="34" charset="0"/>
              </a:rPr>
              <a:t>;</a:t>
            </a:r>
          </a:p>
          <a:p>
            <a:pPr marL="0" indent="0" algn="just">
              <a:buNone/>
            </a:pPr>
            <a:r>
              <a:rPr lang="en-US" sz="2200" dirty="0">
                <a:effectLst/>
                <a:latin typeface="+mj-lt"/>
                <a:cs typeface="Arial" pitchFamily="34" charset="0"/>
              </a:rPr>
              <a:t>4. </a:t>
            </a:r>
            <a:r>
              <a:rPr lang="en-US" sz="2200" b="1" dirty="0">
                <a:solidFill>
                  <a:srgbClr val="FFFF00"/>
                </a:solidFill>
                <a:effectLst/>
                <a:latin typeface="+mj-lt"/>
                <a:cs typeface="Arial" pitchFamily="34" charset="0"/>
              </a:rPr>
              <a:t>professional </a:t>
            </a:r>
            <a:r>
              <a:rPr lang="ro-RO" sz="2200" b="1" dirty="0">
                <a:solidFill>
                  <a:srgbClr val="FFFF00"/>
                </a:solidFill>
                <a:effectLst/>
                <a:latin typeface="+mj-lt"/>
                <a:cs typeface="Arial" pitchFamily="34" charset="0"/>
              </a:rPr>
              <a:t>discrepancy</a:t>
            </a:r>
            <a:r>
              <a:rPr lang="en-US" sz="2200" b="1" dirty="0">
                <a:solidFill>
                  <a:srgbClr val="FFFF00"/>
                </a:solidFill>
                <a:effectLst/>
                <a:latin typeface="+mj-lt"/>
                <a:cs typeface="Arial" pitchFamily="34" charset="0"/>
              </a:rPr>
              <a:t> of the victim </a:t>
            </a:r>
            <a:r>
              <a:rPr lang="en-US" sz="2200" dirty="0">
                <a:effectLst/>
                <a:latin typeface="+mj-lt"/>
                <a:cs typeface="Arial" pitchFamily="34" charset="0"/>
              </a:rPr>
              <a:t>(tasks are not assigned to it, entrusting unnecessary or absurd tasks, providing activities below the competencies);</a:t>
            </a:r>
          </a:p>
          <a:p>
            <a:pPr marL="0" indent="0" algn="just">
              <a:buNone/>
            </a:pPr>
            <a:r>
              <a:rPr lang="en-US" sz="2200" dirty="0">
                <a:effectLst/>
                <a:latin typeface="+mj-lt"/>
                <a:cs typeface="Arial" pitchFamily="34" charset="0"/>
              </a:rPr>
              <a:t>5. </a:t>
            </a:r>
            <a:r>
              <a:rPr lang="en-US" sz="2200" b="1" dirty="0">
                <a:solidFill>
                  <a:srgbClr val="FFFF00"/>
                </a:solidFill>
                <a:effectLst/>
                <a:latin typeface="+mj-lt"/>
                <a:cs typeface="Arial" pitchFamily="34" charset="0"/>
              </a:rPr>
              <a:t>compromise victim's health </a:t>
            </a:r>
            <a:r>
              <a:rPr lang="en-US" sz="2200" dirty="0">
                <a:effectLst/>
                <a:latin typeface="+mj-lt"/>
                <a:cs typeface="Arial" pitchFamily="34" charset="0"/>
              </a:rPr>
              <a:t>(entrusting dangerous and harmful tasks to health, threat of physical violence, sexual assault).</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79512" y="1196752"/>
            <a:ext cx="8820472" cy="5661248"/>
          </a:xfrm>
        </p:spPr>
        <p:txBody>
          <a:bodyPr/>
          <a:lstStyle/>
          <a:p>
            <a:pPr algn="ctr">
              <a:buNone/>
            </a:pPr>
            <a:r>
              <a:rPr lang="en-US" sz="2800" b="1" dirty="0">
                <a:effectLst/>
                <a:latin typeface="+mj-lt"/>
                <a:cs typeface="Arial" pitchFamily="34" charset="0"/>
              </a:rPr>
              <a:t>THE DYNAMICS OF MOBBING</a:t>
            </a:r>
          </a:p>
          <a:p>
            <a:pPr algn="ctr">
              <a:buNone/>
            </a:pPr>
            <a:endParaRPr lang="en-US" sz="2800" dirty="0">
              <a:effectLst/>
              <a:latin typeface="+mj-lt"/>
              <a:cs typeface="Arial" pitchFamily="34" charset="0"/>
            </a:endParaRPr>
          </a:p>
          <a:p>
            <a:pPr algn="ctr">
              <a:buNone/>
            </a:pPr>
            <a:endParaRPr lang="ro-RO" sz="800" dirty="0">
              <a:effectLst/>
              <a:latin typeface="+mj-lt"/>
              <a:cs typeface="Arial" pitchFamily="34" charset="0"/>
            </a:endParaRPr>
          </a:p>
          <a:p>
            <a:pPr marL="0" indent="0" algn="just">
              <a:buNone/>
            </a:pPr>
            <a:r>
              <a:rPr lang="en-US" sz="2400" dirty="0">
                <a:effectLst/>
                <a:latin typeface="+mj-lt"/>
                <a:cs typeface="Arial" pitchFamily="34" charset="0"/>
              </a:rPr>
              <a:t>The evolution in time was divided in 4 stages:</a:t>
            </a:r>
          </a:p>
          <a:p>
            <a:pPr lvl="1" algn="just">
              <a:buNone/>
            </a:pPr>
            <a:r>
              <a:rPr lang="en-US" sz="2400" dirty="0">
                <a:effectLst/>
                <a:latin typeface="+mj-lt"/>
                <a:cs typeface="Arial" pitchFamily="34" charset="0"/>
              </a:rPr>
              <a:t>1. </a:t>
            </a:r>
            <a:r>
              <a:rPr lang="en-US" sz="2400" b="1" dirty="0">
                <a:solidFill>
                  <a:srgbClr val="FFFF00"/>
                </a:solidFill>
                <a:effectLst/>
                <a:latin typeface="+mj-lt"/>
                <a:cs typeface="Arial" pitchFamily="34" charset="0"/>
              </a:rPr>
              <a:t>critical incidents</a:t>
            </a:r>
            <a:r>
              <a:rPr lang="en-US" sz="2400" dirty="0">
                <a:solidFill>
                  <a:srgbClr val="FFFF00"/>
                </a:solidFill>
                <a:effectLst/>
                <a:latin typeface="+mj-lt"/>
                <a:cs typeface="Arial" pitchFamily="34" charset="0"/>
              </a:rPr>
              <a:t> </a:t>
            </a:r>
            <a:r>
              <a:rPr lang="en-US" sz="2400" dirty="0">
                <a:effectLst/>
                <a:latin typeface="+mj-lt"/>
                <a:cs typeface="Arial" pitchFamily="34" charset="0"/>
              </a:rPr>
              <a:t>(opinion divergences, conflicts, power struggle) </a:t>
            </a:r>
            <a:r>
              <a:rPr lang="en-US" sz="2400" b="1" dirty="0">
                <a:effectLst/>
                <a:latin typeface="+mj-lt"/>
                <a:cs typeface="Arial" pitchFamily="34" charset="0"/>
              </a:rPr>
              <a:t>that degenerate into mobbing</a:t>
            </a:r>
            <a:r>
              <a:rPr lang="en-US" sz="2400" dirty="0">
                <a:effectLst/>
                <a:latin typeface="+mj-lt"/>
                <a:cs typeface="Arial" pitchFamily="34" charset="0"/>
              </a:rPr>
              <a:t>;</a:t>
            </a:r>
          </a:p>
          <a:p>
            <a:pPr lvl="1" algn="just">
              <a:buNone/>
            </a:pPr>
            <a:r>
              <a:rPr lang="en-US" sz="2400" dirty="0">
                <a:effectLst/>
                <a:latin typeface="+mj-lt"/>
                <a:cs typeface="Arial" pitchFamily="34" charset="0"/>
              </a:rPr>
              <a:t>2</a:t>
            </a:r>
            <a:r>
              <a:rPr lang="en-US" sz="2400" dirty="0">
                <a:solidFill>
                  <a:srgbClr val="FFFF00"/>
                </a:solidFill>
                <a:effectLst/>
                <a:latin typeface="+mj-lt"/>
                <a:cs typeface="Arial" pitchFamily="34" charset="0"/>
              </a:rPr>
              <a:t>. </a:t>
            </a:r>
            <a:r>
              <a:rPr lang="en-US" sz="2400" b="1" dirty="0">
                <a:solidFill>
                  <a:srgbClr val="FFFF00"/>
                </a:solidFill>
                <a:effectLst/>
                <a:latin typeface="+mj-lt"/>
                <a:cs typeface="Arial" pitchFamily="34" charset="0"/>
              </a:rPr>
              <a:t>increasing the frequency of hostile behaviors</a:t>
            </a:r>
            <a:r>
              <a:rPr lang="en-US" sz="2400" dirty="0">
                <a:solidFill>
                  <a:srgbClr val="FFFF00"/>
                </a:solidFill>
                <a:effectLst/>
                <a:latin typeface="+mj-lt"/>
                <a:cs typeface="Arial" pitchFamily="34" charset="0"/>
              </a:rPr>
              <a:t> </a:t>
            </a:r>
            <a:r>
              <a:rPr lang="en-US" sz="2400" dirty="0">
                <a:effectLst/>
                <a:latin typeface="+mj-lt"/>
                <a:cs typeface="Arial" pitchFamily="34" charset="0"/>
              </a:rPr>
              <a:t>– the gradual installation of mobbing;</a:t>
            </a:r>
          </a:p>
          <a:p>
            <a:pPr lvl="1" algn="just">
              <a:buNone/>
            </a:pPr>
            <a:r>
              <a:rPr lang="en-US" sz="2400" dirty="0">
                <a:effectLst/>
                <a:latin typeface="+mj-lt"/>
                <a:cs typeface="Arial" pitchFamily="34" charset="0"/>
              </a:rPr>
              <a:t>3. </a:t>
            </a:r>
            <a:r>
              <a:rPr lang="en-US" sz="2400" b="1" dirty="0">
                <a:solidFill>
                  <a:srgbClr val="FFFF00"/>
                </a:solidFill>
                <a:effectLst/>
                <a:latin typeface="+mj-lt"/>
                <a:cs typeface="Arial" pitchFamily="34" charset="0"/>
              </a:rPr>
              <a:t>making management aware of events</a:t>
            </a:r>
            <a:r>
              <a:rPr lang="en-US" sz="2400" dirty="0">
                <a:solidFill>
                  <a:srgbClr val="FFFF00"/>
                </a:solidFill>
                <a:effectLst/>
                <a:latin typeface="+mj-lt"/>
                <a:cs typeface="Arial" pitchFamily="34" charset="0"/>
              </a:rPr>
              <a:t> </a:t>
            </a:r>
            <a:r>
              <a:rPr lang="en-US" sz="2400" dirty="0">
                <a:effectLst/>
                <a:latin typeface="+mj-lt"/>
                <a:cs typeface="Arial" pitchFamily="34" charset="0"/>
              </a:rPr>
              <a:t>and then manifesting attitudes ranging from non-involvement to perpetuating the victim's attitude of condemnation;</a:t>
            </a:r>
          </a:p>
          <a:p>
            <a:pPr lvl="1" algn="just">
              <a:buNone/>
            </a:pPr>
            <a:r>
              <a:rPr lang="en-US" sz="2400" dirty="0">
                <a:effectLst/>
                <a:latin typeface="+mj-lt"/>
                <a:cs typeface="Arial" pitchFamily="34" charset="0"/>
              </a:rPr>
              <a:t>4. </a:t>
            </a:r>
            <a:r>
              <a:rPr lang="en-US" sz="2400" b="1" dirty="0">
                <a:solidFill>
                  <a:srgbClr val="FFFF00"/>
                </a:solidFill>
                <a:effectLst/>
                <a:latin typeface="+mj-lt"/>
                <a:cs typeface="Arial" pitchFamily="34" charset="0"/>
              </a:rPr>
              <a:t>stigmatization, social isolation, removal of the victim from the workplace</a:t>
            </a:r>
            <a:r>
              <a:rPr lang="en-US" sz="2400" dirty="0">
                <a:solidFill>
                  <a:srgbClr val="FFFF00"/>
                </a:solidFill>
                <a:effectLst/>
                <a:latin typeface="+mj-lt"/>
                <a:cs typeface="Arial" pitchFamily="34" charset="0"/>
              </a:rPr>
              <a:t>.</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79512" y="980728"/>
            <a:ext cx="8820472" cy="5877272"/>
          </a:xfrm>
        </p:spPr>
        <p:txBody>
          <a:bodyPr/>
          <a:lstStyle/>
          <a:p>
            <a:pPr algn="ctr">
              <a:buNone/>
            </a:pPr>
            <a:endParaRPr lang="en-US" sz="2400" b="1" dirty="0">
              <a:effectLst/>
              <a:latin typeface="+mj-lt"/>
              <a:cs typeface="Arial" pitchFamily="34" charset="0"/>
            </a:endParaRPr>
          </a:p>
          <a:p>
            <a:pPr algn="ctr">
              <a:buNone/>
            </a:pPr>
            <a:r>
              <a:rPr lang="en-US" sz="2400" b="1" dirty="0">
                <a:effectLst/>
                <a:latin typeface="+mj-lt"/>
                <a:cs typeface="Arial" pitchFamily="34" charset="0"/>
              </a:rPr>
              <a:t>CAUSES OF MOBBING – AN ORGANISATIONAL MANAGEMENT PROBLEM</a:t>
            </a:r>
          </a:p>
          <a:p>
            <a:pPr algn="ctr">
              <a:buNone/>
            </a:pPr>
            <a:endParaRPr lang="en-US" sz="2400" b="1" dirty="0">
              <a:effectLst/>
              <a:latin typeface="+mj-lt"/>
              <a:cs typeface="Arial" pitchFamily="34" charset="0"/>
            </a:endParaRPr>
          </a:p>
          <a:p>
            <a:pPr algn="ctr">
              <a:buNone/>
            </a:pPr>
            <a:endParaRPr lang="ro-RO" sz="800" dirty="0">
              <a:effectLst/>
              <a:latin typeface="+mj-lt"/>
              <a:cs typeface="Arial" pitchFamily="34" charset="0"/>
            </a:endParaRPr>
          </a:p>
          <a:p>
            <a:pPr algn="just"/>
            <a:r>
              <a:rPr lang="en-US" sz="2400" dirty="0">
                <a:effectLst/>
                <a:latin typeface="+mj-lt"/>
                <a:cs typeface="Arial" pitchFamily="34" charset="0"/>
              </a:rPr>
              <a:t>The appearance of mobbing is usually preceded by a </a:t>
            </a:r>
            <a:r>
              <a:rPr lang="en-US" sz="2400" b="1" dirty="0">
                <a:solidFill>
                  <a:srgbClr val="FFFF00"/>
                </a:solidFill>
                <a:effectLst/>
                <a:latin typeface="+mj-lt"/>
                <a:cs typeface="Arial" pitchFamily="34" charset="0"/>
              </a:rPr>
              <a:t>conflict situation </a:t>
            </a:r>
            <a:r>
              <a:rPr lang="ro-RO" sz="2400" dirty="0">
                <a:effectLst/>
                <a:latin typeface="+mj-lt"/>
                <a:cs typeface="Arial" pitchFamily="34" charset="0"/>
              </a:rPr>
              <a:t>(</a:t>
            </a:r>
            <a:r>
              <a:rPr lang="ro-RO" sz="2400" dirty="0">
                <a:solidFill>
                  <a:srgbClr val="FF0000"/>
                </a:solidFill>
                <a:effectLst/>
                <a:latin typeface="+mj-lt"/>
                <a:cs typeface="Arial" pitchFamily="34" charset="0"/>
              </a:rPr>
              <a:t>ONBOARD SHIPS THE CREW SHOULD COMPLY WITH THE RULES TO AVOID THE CONFLICTS</a:t>
            </a:r>
            <a:r>
              <a:rPr lang="ro-RO" sz="2400" dirty="0">
                <a:effectLst/>
                <a:latin typeface="+mj-lt"/>
                <a:cs typeface="Arial" pitchFamily="34" charset="0"/>
              </a:rPr>
              <a:t>)</a:t>
            </a:r>
            <a:r>
              <a:rPr lang="en-US" sz="2400" dirty="0">
                <a:effectLst/>
                <a:latin typeface="+mj-lt"/>
                <a:cs typeface="Arial" pitchFamily="34" charset="0"/>
              </a:rPr>
              <a:t>.</a:t>
            </a:r>
          </a:p>
          <a:p>
            <a:pPr algn="just"/>
            <a:endParaRPr lang="en-US" sz="2400" dirty="0">
              <a:effectLst/>
              <a:latin typeface="+mj-lt"/>
              <a:cs typeface="Arial" pitchFamily="34" charset="0"/>
            </a:endParaRPr>
          </a:p>
          <a:p>
            <a:pPr algn="just"/>
            <a:r>
              <a:rPr lang="en-US" sz="2400" dirty="0">
                <a:effectLst/>
                <a:latin typeface="+mj-lt"/>
                <a:cs typeface="Arial" pitchFamily="34" charset="0"/>
              </a:rPr>
              <a:t>Subjective cause: the "</a:t>
            </a:r>
            <a:r>
              <a:rPr lang="en-US" sz="2400" b="1" i="1" dirty="0">
                <a:solidFill>
                  <a:srgbClr val="FFFF00"/>
                </a:solidFill>
                <a:effectLst/>
                <a:latin typeface="+mj-lt"/>
                <a:cs typeface="Arial" pitchFamily="34" charset="0"/>
              </a:rPr>
              <a:t>psychological labor contract</a:t>
            </a:r>
            <a:r>
              <a:rPr lang="en-US" sz="2400" dirty="0">
                <a:effectLst/>
                <a:latin typeface="+mj-lt"/>
                <a:cs typeface="Arial" pitchFamily="34" charset="0"/>
              </a:rPr>
              <a:t>“, in addition to the formal employment contract. Employee and employer feed personal expectations whose disappointment is bitter</a:t>
            </a:r>
            <a:r>
              <a:rPr lang="ro-RO" sz="2400" dirty="0">
                <a:effectLst/>
                <a:latin typeface="+mj-lt"/>
                <a:cs typeface="Arial" pitchFamily="34" charset="0"/>
              </a:rPr>
              <a:t>.</a:t>
            </a:r>
            <a:endParaRPr lang="en-US" sz="2400" dirty="0">
              <a:effectLst/>
              <a:latin typeface="+mj-lt"/>
              <a:cs typeface="Arial" pitchFamily="34" charset="0"/>
            </a:endParaRPr>
          </a:p>
          <a:p>
            <a:pPr algn="just"/>
            <a:endParaRPr lang="en-US" sz="800" dirty="0">
              <a:effectLst/>
              <a:latin typeface="+mj-lt"/>
              <a:cs typeface="Arial" pitchFamily="34" charset="0"/>
            </a:endParaRP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79512" y="908720"/>
            <a:ext cx="8820472" cy="5949280"/>
          </a:xfrm>
        </p:spPr>
        <p:txBody>
          <a:bodyPr/>
          <a:lstStyle/>
          <a:p>
            <a:pPr algn="ctr">
              <a:buNone/>
            </a:pPr>
            <a:endParaRPr lang="ro-RO" sz="800" dirty="0">
              <a:effectLst/>
              <a:latin typeface="+mj-lt"/>
              <a:cs typeface="Arial" pitchFamily="34" charset="0"/>
            </a:endParaRPr>
          </a:p>
          <a:p>
            <a:pPr marL="0" indent="0" algn="just">
              <a:buNone/>
            </a:pPr>
            <a:r>
              <a:rPr lang="en-US" sz="2400" b="1" dirty="0">
                <a:effectLst/>
                <a:latin typeface="+mj-lt"/>
                <a:cs typeface="Arial" pitchFamily="34" charset="0"/>
              </a:rPr>
              <a:t>Objective causes</a:t>
            </a:r>
            <a:r>
              <a:rPr lang="en-US" sz="2400" dirty="0">
                <a:effectLst/>
                <a:latin typeface="+mj-lt"/>
                <a:cs typeface="Arial" pitchFamily="34" charset="0"/>
              </a:rPr>
              <a:t>: includes 3 main factors:</a:t>
            </a:r>
          </a:p>
          <a:p>
            <a:pPr algn="just"/>
            <a:r>
              <a:rPr lang="en-US" sz="2000" b="1" dirty="0">
                <a:solidFill>
                  <a:srgbClr val="FFFF00"/>
                </a:solidFill>
                <a:effectLst/>
                <a:latin typeface="+mj-lt"/>
                <a:cs typeface="Arial" pitchFamily="34" charset="0"/>
              </a:rPr>
              <a:t>A. Organization of work:</a:t>
            </a:r>
          </a:p>
          <a:p>
            <a:pPr lvl="1" algn="just"/>
            <a:r>
              <a:rPr lang="en-US" sz="2000" dirty="0">
                <a:effectLst/>
                <a:latin typeface="+mj-lt"/>
                <a:cs typeface="Arial" pitchFamily="34" charset="0"/>
              </a:rPr>
              <a:t>quantitative overloading of the post;</a:t>
            </a:r>
          </a:p>
          <a:p>
            <a:pPr lvl="1" algn="just"/>
            <a:r>
              <a:rPr lang="en-US" sz="2000" dirty="0">
                <a:effectLst/>
                <a:latin typeface="+mj-lt"/>
                <a:cs typeface="Arial" pitchFamily="34" charset="0"/>
              </a:rPr>
              <a:t>qualitative sublimation;</a:t>
            </a:r>
          </a:p>
          <a:p>
            <a:pPr lvl="1" algn="just"/>
            <a:r>
              <a:rPr lang="en-US" sz="2000" dirty="0">
                <a:effectLst/>
                <a:latin typeface="+mj-lt"/>
                <a:cs typeface="Arial" pitchFamily="34" charset="0"/>
              </a:rPr>
              <a:t>lack of clear rules and delimitations, interference of duties.</a:t>
            </a:r>
          </a:p>
          <a:p>
            <a:pPr algn="just"/>
            <a:r>
              <a:rPr lang="en-US" sz="2000" b="1" dirty="0">
                <a:solidFill>
                  <a:srgbClr val="FFFF00"/>
                </a:solidFill>
                <a:effectLst/>
                <a:latin typeface="+mj-lt"/>
                <a:cs typeface="Arial" pitchFamily="34" charset="0"/>
              </a:rPr>
              <a:t>B. Conceiving tasks:</a:t>
            </a:r>
          </a:p>
          <a:p>
            <a:pPr lvl="1" algn="just"/>
            <a:r>
              <a:rPr lang="en-US" sz="2000" dirty="0">
                <a:effectLst/>
                <a:latin typeface="+mj-lt"/>
                <a:cs typeface="Arial" pitchFamily="34" charset="0"/>
              </a:rPr>
              <a:t>excessive operationalization of work has boosted stress, monotony, intellectual subsidence; in these situation mobbing is a </a:t>
            </a:r>
            <a:r>
              <a:rPr lang="en-US" sz="2000" i="1" dirty="0">
                <a:effectLst/>
                <a:latin typeface="+mj-lt"/>
                <a:cs typeface="Arial" pitchFamily="34" charset="0"/>
              </a:rPr>
              <a:t>mobbing of boredom/ monotony/ subsistence</a:t>
            </a:r>
            <a:r>
              <a:rPr lang="en-US" sz="2000" dirty="0">
                <a:effectLst/>
                <a:latin typeface="+mj-lt"/>
                <a:cs typeface="Arial" pitchFamily="34" charset="0"/>
              </a:rPr>
              <a:t>.</a:t>
            </a:r>
          </a:p>
          <a:p>
            <a:pPr algn="just"/>
            <a:r>
              <a:rPr lang="en-US" sz="2000" b="1" dirty="0">
                <a:solidFill>
                  <a:srgbClr val="FFFF00"/>
                </a:solidFill>
                <a:effectLst/>
                <a:latin typeface="+mj-lt"/>
                <a:cs typeface="Arial" pitchFamily="34" charset="0"/>
              </a:rPr>
              <a:t>C. Coordination and control/directing employees:</a:t>
            </a:r>
          </a:p>
          <a:p>
            <a:pPr lvl="1" algn="just"/>
            <a:r>
              <a:rPr lang="en-US" sz="2000" dirty="0">
                <a:effectLst/>
                <a:latin typeface="+mj-lt"/>
                <a:cs typeface="Arial" pitchFamily="34" charset="0"/>
              </a:rPr>
              <a:t>stiffening style in leadership exercise;</a:t>
            </a:r>
          </a:p>
          <a:p>
            <a:pPr lvl="1" algn="just"/>
            <a:r>
              <a:rPr lang="en-US" sz="2000" dirty="0">
                <a:effectLst/>
                <a:latin typeface="+mj-lt"/>
                <a:cs typeface="Arial" pitchFamily="34" charset="0"/>
              </a:rPr>
              <a:t>leader's inability to manage conflicts (the neglect of conflicts, its biased involvement in the conflict, the denial of the existence of conflicts).</a:t>
            </a:r>
            <a:endParaRPr lang="en-US" sz="1050" dirty="0">
              <a:effectLst/>
              <a:latin typeface="+mj-lt"/>
              <a:cs typeface="Arial" pitchFamily="34" charset="0"/>
            </a:endParaRPr>
          </a:p>
          <a:p>
            <a:pPr algn="ctr">
              <a:buNone/>
            </a:pPr>
            <a:r>
              <a:rPr lang="en-US" sz="2000" b="1" dirty="0">
                <a:solidFill>
                  <a:srgbClr val="FFFF00"/>
                </a:solidFill>
                <a:effectLst/>
                <a:latin typeface="+mj-lt"/>
                <a:cs typeface="Arial" pitchFamily="34" charset="0"/>
              </a:rPr>
              <a:t>A + B + C = THE SOCIAL CAPACITY OF THE TEAM</a:t>
            </a:r>
          </a:p>
          <a:p>
            <a:pPr algn="ctr">
              <a:buNone/>
            </a:pPr>
            <a:r>
              <a:rPr lang="en-US" sz="2000" b="1" dirty="0">
                <a:solidFill>
                  <a:srgbClr val="FFFF00"/>
                </a:solidFill>
                <a:effectLst/>
                <a:latin typeface="+mj-lt"/>
                <a:cs typeface="Arial" pitchFamily="34" charset="0"/>
              </a:rPr>
              <a:t>BREAKING THE EMOTIONAL BALANCE → MOBBING</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61764" y="1196752"/>
            <a:ext cx="8820472" cy="5877272"/>
          </a:xfrm>
        </p:spPr>
        <p:txBody>
          <a:bodyPr/>
          <a:lstStyle/>
          <a:p>
            <a:pPr algn="ctr">
              <a:buNone/>
            </a:pPr>
            <a:r>
              <a:rPr lang="en-US" sz="2800" b="1" dirty="0">
                <a:effectLst/>
                <a:latin typeface="+mj-lt"/>
                <a:cs typeface="Arial" pitchFamily="34" charset="0"/>
              </a:rPr>
              <a:t>EFFECTS OF MOBBING</a:t>
            </a:r>
          </a:p>
          <a:p>
            <a:pPr algn="ctr">
              <a:buNone/>
            </a:pPr>
            <a:endParaRPr lang="en-US" sz="800" dirty="0">
              <a:effectLst/>
              <a:latin typeface="+mj-lt"/>
              <a:cs typeface="Arial" pitchFamily="34" charset="0"/>
            </a:endParaRPr>
          </a:p>
          <a:p>
            <a:pPr algn="just"/>
            <a:r>
              <a:rPr lang="en-US" sz="2400" b="1" dirty="0">
                <a:solidFill>
                  <a:srgbClr val="FFFF00"/>
                </a:solidFill>
                <a:effectLst/>
                <a:latin typeface="+mj-lt"/>
                <a:cs typeface="Arial" pitchFamily="34" charset="0"/>
              </a:rPr>
              <a:t>At the psycho-individual level</a:t>
            </a:r>
            <a:r>
              <a:rPr lang="en-US" sz="2400" dirty="0">
                <a:effectLst/>
                <a:latin typeface="+mj-lt"/>
                <a:cs typeface="Arial" pitchFamily="34" charset="0"/>
              </a:rPr>
              <a:t>: anxiety, PTSS, behavioral disorders, loss of professional motivation, decreased satisfaction, performance and performance, early medical retirement.</a:t>
            </a:r>
          </a:p>
          <a:p>
            <a:pPr algn="just"/>
            <a:endParaRPr lang="en-US" sz="2400" dirty="0">
              <a:effectLst/>
              <a:latin typeface="+mj-lt"/>
              <a:cs typeface="Arial" pitchFamily="34" charset="0"/>
            </a:endParaRPr>
          </a:p>
          <a:p>
            <a:pPr algn="just"/>
            <a:r>
              <a:rPr lang="en-US" sz="2400" b="1" dirty="0">
                <a:solidFill>
                  <a:srgbClr val="FFFF00"/>
                </a:solidFill>
                <a:effectLst/>
                <a:latin typeface="+mj-lt"/>
                <a:cs typeface="Arial" pitchFamily="34" charset="0"/>
              </a:rPr>
              <a:t>At group and organizational level</a:t>
            </a:r>
            <a:r>
              <a:rPr lang="en-US" sz="2400" dirty="0">
                <a:effectLst/>
                <a:latin typeface="+mj-lt"/>
                <a:cs typeface="Arial" pitchFamily="34" charset="0"/>
              </a:rPr>
              <a:t>: degradation of professional relationships, absenteeism, sick leave, lack of involvement and mutual support, fluctuations of staff.</a:t>
            </a:r>
          </a:p>
          <a:p>
            <a:pPr algn="just"/>
            <a:endParaRPr lang="en-US" sz="2400" dirty="0">
              <a:effectLst/>
              <a:latin typeface="+mj-lt"/>
              <a:cs typeface="Arial" pitchFamily="34" charset="0"/>
            </a:endParaRPr>
          </a:p>
          <a:p>
            <a:pPr algn="just"/>
            <a:r>
              <a:rPr lang="en-US" sz="2400" b="1" dirty="0">
                <a:solidFill>
                  <a:srgbClr val="FFFF00"/>
                </a:solidFill>
                <a:effectLst/>
                <a:latin typeface="+mj-lt"/>
                <a:cs typeface="Arial" pitchFamily="34" charset="0"/>
              </a:rPr>
              <a:t>At the society level</a:t>
            </a:r>
            <a:r>
              <a:rPr lang="en-US" sz="2400" dirty="0">
                <a:effectLst/>
                <a:latin typeface="+mj-lt"/>
                <a:cs typeface="Arial" pitchFamily="34" charset="0"/>
              </a:rPr>
              <a:t>: breaking the social balance, huge costs for unemployment, psycho-socio-</a:t>
            </a:r>
            <a:r>
              <a:rPr lang="en-US" sz="2400" dirty="0" err="1">
                <a:effectLst/>
                <a:latin typeface="+mj-lt"/>
                <a:cs typeface="Arial" pitchFamily="34" charset="0"/>
              </a:rPr>
              <a:t>proffesional</a:t>
            </a:r>
            <a:r>
              <a:rPr lang="en-US" sz="2400" dirty="0">
                <a:effectLst/>
                <a:latin typeface="+mj-lt"/>
                <a:cs typeface="Arial" pitchFamily="34" charset="0"/>
              </a:rPr>
              <a:t> rehabilitation.</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967" y="1052736"/>
            <a:ext cx="8568952" cy="792087"/>
          </a:xfrm>
        </p:spPr>
        <p:txBody>
          <a:bodyPr/>
          <a:lstStyle/>
          <a:p>
            <a:r>
              <a:rPr lang="tr-TR" sz="3600" dirty="0">
                <a:effectLst/>
              </a:rPr>
              <a:t> </a:t>
            </a:r>
            <a:r>
              <a:rPr lang="tr-TR" sz="2400" b="1" dirty="0">
                <a:latin typeface="Bookman Old Style" pitchFamily="18" charset="0"/>
              </a:rPr>
              <a:t>MENTORESS </a:t>
            </a:r>
            <a:br>
              <a:rPr lang="tr-TR" sz="2800" dirty="0">
                <a:effectLst/>
                <a:latin typeface="Arial" panose="020B0604020202020204" pitchFamily="34" charset="0"/>
                <a:cs typeface="Arial" panose="020B0604020202020204" pitchFamily="34" charset="0"/>
              </a:rPr>
            </a:br>
            <a:endParaRPr lang="tr-TR" sz="28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444015" y="2060848"/>
            <a:ext cx="7704856" cy="1800199"/>
          </a:xfrm>
        </p:spPr>
        <p:txBody>
          <a:bodyPr/>
          <a:lstStyle/>
          <a:p>
            <a:r>
              <a:rPr lang="tr-TR" sz="2400" b="1" dirty="0">
                <a:effectLst/>
                <a:latin typeface="Arial" panose="020B0604020202020204" pitchFamily="34" charset="0"/>
                <a:cs typeface="Arial" panose="020B0604020202020204" pitchFamily="34" charset="0"/>
              </a:rPr>
              <a:t>COURSE OBJECTIVES</a:t>
            </a:r>
          </a:p>
          <a:p>
            <a:endParaRPr lang="tr-TR" sz="2000" b="1" dirty="0">
              <a:effectLst/>
            </a:endParaRPr>
          </a:p>
          <a:p>
            <a:pPr marL="342900" lvl="0" indent="-342900" algn="just">
              <a:buFont typeface="Arial" panose="020B0604020202020204" pitchFamily="34" charset="0"/>
              <a:buChar char="•"/>
            </a:pPr>
            <a:r>
              <a:rPr lang="en-GB" sz="2400" dirty="0">
                <a:effectLst/>
                <a:latin typeface="Arial" panose="020B0604020202020204" pitchFamily="34" charset="0"/>
                <a:cs typeface="Arial" panose="020B0604020202020204" pitchFamily="34" charset="0"/>
              </a:rPr>
              <a:t>The importance of the gender diversity in different work environments to increase effectiveness in workplaces with an emphasis on maritime life.</a:t>
            </a:r>
            <a:endParaRPr lang="tr-TR" sz="2400" dirty="0">
              <a:effectLst/>
              <a:latin typeface="Arial" panose="020B0604020202020204" pitchFamily="34" charset="0"/>
              <a:cs typeface="Arial" panose="020B0604020202020204" pitchFamily="34" charset="0"/>
            </a:endParaRPr>
          </a:p>
          <a:p>
            <a:pPr marL="342900" lvl="0" indent="-342900" algn="just">
              <a:buFont typeface="Arial" panose="020B0604020202020204" pitchFamily="34" charset="0"/>
              <a:buChar char="•"/>
            </a:pPr>
            <a:endParaRPr lang="tr-TR" sz="2400" dirty="0">
              <a:effectLst/>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n-GB" sz="2400" dirty="0">
                <a:effectLst/>
                <a:latin typeface="Arial" panose="020B0604020202020204" pitchFamily="34" charset="0"/>
                <a:cs typeface="Arial" panose="020B0604020202020204" pitchFamily="34" charset="0"/>
              </a:rPr>
              <a:t>Creation of synergy to overcome gender discrimination related problems and using leadership skills to integrate the female in maritime environment.</a:t>
            </a:r>
            <a:endParaRPr lang="tr-TR" b="1" dirty="0">
              <a:effectLst/>
              <a:latin typeface="Arial" panose="020B0604020202020204" pitchFamily="34" charset="0"/>
              <a:cs typeface="Arial" panose="020B0604020202020204" pitchFamily="34" charset="0"/>
            </a:endParaRPr>
          </a:p>
          <a:p>
            <a:endParaRPr lang="tr-TR" b="1" dirty="0">
              <a:effectLst/>
            </a:endParaRPr>
          </a:p>
          <a:p>
            <a:endParaRPr lang="tr-TR" dirty="0">
              <a:effectLst/>
            </a:endParaRPr>
          </a:p>
          <a:p>
            <a:endParaRPr lang="tr-TR" dirty="0"/>
          </a:p>
        </p:txBody>
      </p:sp>
    </p:spTree>
    <p:extLst>
      <p:ext uri="{BB962C8B-B14F-4D97-AF65-F5344CB8AC3E}">
        <p14:creationId xmlns:p14="http://schemas.microsoft.com/office/powerpoint/2010/main" val="1403251122"/>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61764" y="1052736"/>
            <a:ext cx="8820472" cy="5877272"/>
          </a:xfrm>
        </p:spPr>
        <p:txBody>
          <a:bodyPr/>
          <a:lstStyle/>
          <a:p>
            <a:pPr algn="ctr">
              <a:buNone/>
            </a:pPr>
            <a:r>
              <a:rPr lang="en-US" sz="2800" b="1" dirty="0">
                <a:effectLst/>
                <a:latin typeface="+mj-lt"/>
                <a:cs typeface="Arial" pitchFamily="34" charset="0"/>
              </a:rPr>
              <a:t>MEASURES TO COUNTERACT MOBBING</a:t>
            </a:r>
          </a:p>
          <a:p>
            <a:pPr algn="ctr"/>
            <a:endParaRPr lang="en-US" sz="800" dirty="0">
              <a:effectLst/>
              <a:latin typeface="+mj-lt"/>
              <a:cs typeface="Arial" pitchFamily="34" charset="0"/>
            </a:endParaRPr>
          </a:p>
          <a:p>
            <a:pPr marL="0" indent="0" algn="just">
              <a:buNone/>
            </a:pPr>
            <a:r>
              <a:rPr lang="en-US" sz="2400" b="1" dirty="0">
                <a:effectLst/>
                <a:latin typeface="+mj-lt"/>
                <a:cs typeface="Arial" pitchFamily="34" charset="0"/>
              </a:rPr>
              <a:t>1. </a:t>
            </a:r>
            <a:r>
              <a:rPr lang="en-US" sz="2400" b="1" dirty="0">
                <a:solidFill>
                  <a:srgbClr val="FFFF00"/>
                </a:solidFill>
                <a:effectLst/>
                <a:latin typeface="+mj-lt"/>
                <a:cs typeface="Arial" pitchFamily="34" charset="0"/>
              </a:rPr>
              <a:t>Prevention</a:t>
            </a:r>
            <a:r>
              <a:rPr lang="en-US" sz="2400" dirty="0">
                <a:effectLst/>
                <a:latin typeface="+mj-lt"/>
                <a:cs typeface="Arial" pitchFamily="34" charset="0"/>
              </a:rPr>
              <a:t>: inventory of company issues, monitoring their dynamics and formulating ethical and behavioral norms through educational programs or early managerial interventions.</a:t>
            </a:r>
          </a:p>
          <a:p>
            <a:pPr marL="0" indent="0" algn="just">
              <a:buNone/>
            </a:pPr>
            <a:endParaRPr lang="en-US" sz="2400" dirty="0">
              <a:effectLst/>
              <a:latin typeface="+mj-lt"/>
              <a:cs typeface="Arial" pitchFamily="34" charset="0"/>
            </a:endParaRPr>
          </a:p>
          <a:p>
            <a:pPr marL="0" indent="0" algn="just">
              <a:buNone/>
            </a:pPr>
            <a:r>
              <a:rPr lang="en-US" sz="2400" b="1" dirty="0">
                <a:effectLst/>
                <a:latin typeface="+mj-lt"/>
                <a:cs typeface="Arial" pitchFamily="34" charset="0"/>
              </a:rPr>
              <a:t>2. </a:t>
            </a:r>
            <a:r>
              <a:rPr lang="en-US" sz="2400" b="1" dirty="0">
                <a:solidFill>
                  <a:srgbClr val="FFFF00"/>
                </a:solidFill>
                <a:effectLst/>
                <a:latin typeface="+mj-lt"/>
                <a:cs typeface="Arial" pitchFamily="34" charset="0"/>
              </a:rPr>
              <a:t>Reconciliation of parties</a:t>
            </a:r>
            <a:r>
              <a:rPr lang="en-US" sz="2400" dirty="0">
                <a:effectLst/>
                <a:latin typeface="+mj-lt"/>
                <a:cs typeface="Arial" pitchFamily="34" charset="0"/>
              </a:rPr>
              <a:t>: mediation.</a:t>
            </a:r>
          </a:p>
          <a:p>
            <a:pPr marL="0" indent="0" algn="just">
              <a:buNone/>
            </a:pPr>
            <a:endParaRPr lang="en-US" sz="2400" dirty="0">
              <a:effectLst/>
              <a:latin typeface="+mj-lt"/>
              <a:cs typeface="Arial" pitchFamily="34" charset="0"/>
            </a:endParaRPr>
          </a:p>
          <a:p>
            <a:pPr marL="0" indent="0" algn="just">
              <a:buNone/>
            </a:pPr>
            <a:r>
              <a:rPr lang="en-US" sz="2400" b="1" dirty="0">
                <a:effectLst/>
                <a:latin typeface="+mj-lt"/>
                <a:cs typeface="Arial" pitchFamily="34" charset="0"/>
              </a:rPr>
              <a:t>3. </a:t>
            </a:r>
            <a:r>
              <a:rPr lang="en-US" sz="2400" b="1" dirty="0">
                <a:solidFill>
                  <a:srgbClr val="FFFF00"/>
                </a:solidFill>
                <a:effectLst/>
                <a:latin typeface="+mj-lt"/>
                <a:cs typeface="Arial" pitchFamily="34" charset="0"/>
              </a:rPr>
              <a:t>Vocational rehabilitation</a:t>
            </a:r>
            <a:r>
              <a:rPr lang="en-US" sz="2400" dirty="0">
                <a:effectLst/>
                <a:latin typeface="+mj-lt"/>
                <a:cs typeface="Arial" pitchFamily="34" charset="0"/>
              </a:rPr>
              <a:t>: individual programs for protection and psycho-socio-professional rehabilitation of the victim to prevent stigmatization, preserving the reputation and previous skills.</a:t>
            </a:r>
          </a:p>
          <a:p>
            <a:pPr marL="0" indent="0" algn="just">
              <a:buNone/>
            </a:pPr>
            <a:endParaRPr lang="en-US" sz="2400" dirty="0">
              <a:effectLst/>
              <a:latin typeface="+mj-lt"/>
              <a:cs typeface="Arial" pitchFamily="34" charset="0"/>
            </a:endParaRPr>
          </a:p>
          <a:p>
            <a:pPr marL="0" indent="0" algn="just">
              <a:buNone/>
            </a:pPr>
            <a:r>
              <a:rPr lang="en-US" sz="2400" b="1" dirty="0">
                <a:effectLst/>
                <a:latin typeface="+mj-lt"/>
                <a:cs typeface="Arial" pitchFamily="34" charset="0"/>
              </a:rPr>
              <a:t>4. </a:t>
            </a:r>
            <a:r>
              <a:rPr lang="en-US" sz="2400" b="1" dirty="0">
                <a:solidFill>
                  <a:srgbClr val="FFFF00"/>
                </a:solidFill>
                <a:effectLst/>
                <a:latin typeface="+mj-lt"/>
                <a:cs typeface="Arial" pitchFamily="34" charset="0"/>
              </a:rPr>
              <a:t>Victim's legal rehabilitation</a:t>
            </a:r>
            <a:r>
              <a:rPr lang="en-US" sz="2400" dirty="0">
                <a:effectLst/>
                <a:latin typeface="+mj-lt"/>
                <a:cs typeface="Arial" pitchFamily="34" charset="0"/>
              </a:rPr>
              <a:t>: litigation settled by civil law.</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79512" y="1124744"/>
            <a:ext cx="8820472" cy="5733256"/>
          </a:xfrm>
        </p:spPr>
        <p:txBody>
          <a:bodyPr/>
          <a:lstStyle/>
          <a:p>
            <a:pPr algn="ctr">
              <a:buNone/>
            </a:pPr>
            <a:r>
              <a:rPr lang="en-US" sz="2800" b="1" dirty="0">
                <a:solidFill>
                  <a:srgbClr val="FFFF00"/>
                </a:solidFill>
                <a:effectLst/>
                <a:latin typeface="+mj-lt"/>
                <a:cs typeface="Arial" pitchFamily="34" charset="0"/>
              </a:rPr>
              <a:t>7.2.2. PREJUDICE, STEREOTYPE,  DISCRIMINATION</a:t>
            </a:r>
          </a:p>
          <a:p>
            <a:pPr algn="ctr">
              <a:buNone/>
            </a:pPr>
            <a:endParaRPr lang="en-US" sz="2800" dirty="0">
              <a:effectLst/>
              <a:latin typeface="+mj-lt"/>
              <a:cs typeface="Arial" pitchFamily="34" charset="0"/>
            </a:endParaRPr>
          </a:p>
          <a:p>
            <a:pPr algn="just"/>
            <a:r>
              <a:rPr lang="en-US" sz="2400" dirty="0">
                <a:effectLst/>
                <a:latin typeface="+mj-lt"/>
                <a:cs typeface="Arial" pitchFamily="34" charset="0"/>
              </a:rPr>
              <a:t>These are different facets of inter-group attitudes and are reactions of the individual faced with social groups or individuals belonging to them.</a:t>
            </a:r>
          </a:p>
          <a:p>
            <a:pPr algn="just"/>
            <a:r>
              <a:rPr lang="en-US" sz="2400" b="1" dirty="0">
                <a:solidFill>
                  <a:srgbClr val="FFFF00"/>
                </a:solidFill>
                <a:effectLst/>
                <a:latin typeface="+mj-lt"/>
                <a:cs typeface="Arial" pitchFamily="34" charset="0"/>
              </a:rPr>
              <a:t>Prejudice</a:t>
            </a:r>
            <a:r>
              <a:rPr lang="en-US" sz="2400" dirty="0">
                <a:effectLst/>
                <a:latin typeface="+mj-lt"/>
                <a:cs typeface="Arial" pitchFamily="34" charset="0"/>
              </a:rPr>
              <a:t> – affective reporting, affective engraving attached to stereotype;</a:t>
            </a:r>
          </a:p>
          <a:p>
            <a:pPr algn="just"/>
            <a:r>
              <a:rPr lang="en-US" sz="2400" b="1" dirty="0">
                <a:solidFill>
                  <a:srgbClr val="FFFF00"/>
                </a:solidFill>
                <a:effectLst/>
                <a:latin typeface="+mj-lt"/>
                <a:cs typeface="Arial" pitchFamily="34" charset="0"/>
              </a:rPr>
              <a:t>Stereotype</a:t>
            </a:r>
            <a:r>
              <a:rPr lang="en-US" sz="2400" dirty="0">
                <a:effectLst/>
                <a:latin typeface="+mj-lt"/>
                <a:cs typeface="Arial" pitchFamily="34" charset="0"/>
              </a:rPr>
              <a:t> – cognitive reporting, declarative content of the group scheme;</a:t>
            </a:r>
          </a:p>
          <a:p>
            <a:pPr algn="just"/>
            <a:r>
              <a:rPr lang="en-US" sz="2400" b="1" dirty="0">
                <a:solidFill>
                  <a:srgbClr val="FFFF00"/>
                </a:solidFill>
                <a:effectLst/>
                <a:latin typeface="+mj-lt"/>
                <a:cs typeface="Arial" pitchFamily="34" charset="0"/>
              </a:rPr>
              <a:t>Discrimination</a:t>
            </a:r>
            <a:r>
              <a:rPr lang="en-US" sz="2400" dirty="0">
                <a:effectLst/>
                <a:latin typeface="+mj-lt"/>
                <a:cs typeface="Arial" pitchFamily="34" charset="0"/>
              </a:rPr>
              <a:t> – relation to behavioral consequences caused by stereotypes and prejudices.</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07504" y="980728"/>
            <a:ext cx="8892480" cy="5877272"/>
          </a:xfrm>
        </p:spPr>
        <p:txBody>
          <a:bodyPr/>
          <a:lstStyle/>
          <a:p>
            <a:pPr algn="ctr">
              <a:buNone/>
            </a:pPr>
            <a:r>
              <a:rPr lang="en-US" sz="2400" b="1" dirty="0">
                <a:effectLst/>
                <a:latin typeface="+mj-lt"/>
                <a:cs typeface="Arial" pitchFamily="34" charset="0"/>
              </a:rPr>
              <a:t>PREJUDICE, STEREOTYPE, DISCRIMINATION </a:t>
            </a:r>
          </a:p>
          <a:p>
            <a:pPr algn="ctr">
              <a:buNone/>
            </a:pPr>
            <a:r>
              <a:rPr lang="en-US" sz="2400" b="1" dirty="0">
                <a:effectLst/>
                <a:latin typeface="+mj-lt"/>
                <a:cs typeface="Arial" pitchFamily="34" charset="0"/>
              </a:rPr>
              <a:t>ELEMENTS OF THE GROUP SCHEME</a:t>
            </a:r>
          </a:p>
          <a:p>
            <a:pPr algn="ctr">
              <a:buNone/>
            </a:pPr>
            <a:endParaRPr lang="en-US" sz="800" dirty="0">
              <a:effectLst/>
              <a:latin typeface="+mj-lt"/>
              <a:cs typeface="Arial" pitchFamily="34" charset="0"/>
            </a:endParaRPr>
          </a:p>
          <a:p>
            <a:pPr algn="just"/>
            <a:r>
              <a:rPr lang="en-US" sz="2200" b="1" dirty="0">
                <a:solidFill>
                  <a:srgbClr val="FFFF00"/>
                </a:solidFill>
                <a:effectLst/>
                <a:latin typeface="+mj-lt"/>
                <a:cs typeface="Arial" pitchFamily="34" charset="0"/>
              </a:rPr>
              <a:t>Prejudices and social stereotypes </a:t>
            </a:r>
            <a:r>
              <a:rPr lang="en-US" sz="2200" dirty="0">
                <a:effectLst/>
                <a:latin typeface="+mj-lt"/>
                <a:cs typeface="Arial" pitchFamily="34" charset="0"/>
              </a:rPr>
              <a:t>are factors that mediate and condition the formation of our system of representations about persons, groups, situations and social events.</a:t>
            </a:r>
          </a:p>
          <a:p>
            <a:pPr algn="just"/>
            <a:endParaRPr lang="en-US" sz="800" dirty="0">
              <a:effectLst/>
              <a:latin typeface="+mj-lt"/>
              <a:cs typeface="Arial" pitchFamily="34" charset="0"/>
            </a:endParaRPr>
          </a:p>
          <a:p>
            <a:pPr algn="just"/>
            <a:r>
              <a:rPr lang="en-US" sz="2200" dirty="0">
                <a:effectLst/>
                <a:latin typeface="+mj-lt"/>
                <a:cs typeface="Arial" pitchFamily="34" charset="0"/>
              </a:rPr>
              <a:t>Prejudices, due to their a priori character and insufficiently substantiated logically and factually, but strongly affirmatively supported, can introduce significant alterations or deformations in our way of seeing and interpreting objects, persons or social situations.</a:t>
            </a:r>
          </a:p>
          <a:p>
            <a:pPr algn="just"/>
            <a:endParaRPr lang="en-US" sz="800" dirty="0">
              <a:effectLst/>
              <a:latin typeface="+mj-lt"/>
              <a:cs typeface="Arial" pitchFamily="34" charset="0"/>
            </a:endParaRPr>
          </a:p>
          <a:p>
            <a:pPr algn="just"/>
            <a:r>
              <a:rPr lang="en-US" sz="2200" dirty="0">
                <a:effectLst/>
                <a:latin typeface="+mj-lt"/>
                <a:cs typeface="Arial" pitchFamily="34" charset="0"/>
              </a:rPr>
              <a:t>From direct experience, stereotypes/prejudices about the gender differences are very well known, whereby women are more sensitive, more dependent and more affectionate, while men are stronger, more independent and more effective.</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79512" y="980728"/>
            <a:ext cx="8820472" cy="5877272"/>
          </a:xfrm>
        </p:spPr>
        <p:txBody>
          <a:bodyPr/>
          <a:lstStyle/>
          <a:p>
            <a:pPr algn="ctr">
              <a:buNone/>
            </a:pPr>
            <a:r>
              <a:rPr lang="en-US" dirty="0">
                <a:effectLst/>
                <a:latin typeface="+mj-lt"/>
                <a:cs typeface="Arial" pitchFamily="34" charset="0"/>
              </a:rPr>
              <a:t>    </a:t>
            </a:r>
            <a:r>
              <a:rPr lang="en-US" sz="2400" b="1" dirty="0">
                <a:effectLst/>
                <a:latin typeface="+mj-lt"/>
                <a:cs typeface="Arial" pitchFamily="34" charset="0"/>
              </a:rPr>
              <a:t>CHARACTERISTICS OF SOCIAL PREJUDICES / STEREOTYPES</a:t>
            </a:r>
          </a:p>
          <a:p>
            <a:pPr algn="ctr">
              <a:buNone/>
            </a:pPr>
            <a:endParaRPr lang="en-US" sz="800" dirty="0">
              <a:effectLst/>
              <a:latin typeface="+mj-lt"/>
              <a:cs typeface="Arial" pitchFamily="34" charset="0"/>
            </a:endParaRPr>
          </a:p>
          <a:p>
            <a:pPr algn="just"/>
            <a:endParaRPr lang="en-US" sz="2400" dirty="0">
              <a:effectLst/>
              <a:latin typeface="+mj-lt"/>
              <a:cs typeface="Arial" pitchFamily="34" charset="0"/>
            </a:endParaRPr>
          </a:p>
          <a:p>
            <a:pPr algn="just"/>
            <a:r>
              <a:rPr lang="en-US" sz="2400" dirty="0">
                <a:effectLst/>
                <a:latin typeface="+mj-lt"/>
                <a:cs typeface="Arial" pitchFamily="34" charset="0"/>
              </a:rPr>
              <a:t>may change over time, with a specific dynamic;</a:t>
            </a:r>
          </a:p>
          <a:p>
            <a:pPr algn="just"/>
            <a:r>
              <a:rPr lang="en-US" sz="2400" dirty="0">
                <a:effectLst/>
                <a:latin typeface="+mj-lt"/>
                <a:cs typeface="Arial" pitchFamily="34" charset="0"/>
              </a:rPr>
              <a:t>the modification of stereotypes / prejudices occurs in response to social changes of a certain magnitude;</a:t>
            </a:r>
          </a:p>
          <a:p>
            <a:pPr algn="just"/>
            <a:r>
              <a:rPr lang="en-US" sz="2400" dirty="0">
                <a:effectLst/>
                <a:latin typeface="+mj-lt"/>
                <a:cs typeface="Arial" pitchFamily="34" charset="0"/>
              </a:rPr>
              <a:t>can be purchased at an early age;</a:t>
            </a:r>
          </a:p>
          <a:p>
            <a:pPr algn="just"/>
            <a:r>
              <a:rPr lang="en-US" sz="2400" dirty="0">
                <a:effectLst/>
                <a:latin typeface="+mj-lt"/>
                <a:cs typeface="Arial" pitchFamily="34" charset="0"/>
              </a:rPr>
              <a:t>become more pronounced and more hostile when tensions or conflicts arise between groups;</a:t>
            </a:r>
          </a:p>
          <a:p>
            <a:pPr algn="just"/>
            <a:r>
              <a:rPr lang="en-US" sz="2400" dirty="0">
                <a:effectLst/>
                <a:latin typeface="+mj-lt"/>
                <a:cs typeface="Arial" pitchFamily="34" charset="0"/>
              </a:rPr>
              <a:t>are not necessarily imprecise or erroneous – they serve to form a sense of interpersonal and intergroup relationships.</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0" y="980728"/>
            <a:ext cx="8999984" cy="5877272"/>
          </a:xfrm>
        </p:spPr>
        <p:txBody>
          <a:bodyPr/>
          <a:lstStyle/>
          <a:p>
            <a:pPr indent="0" algn="ctr">
              <a:spcBef>
                <a:spcPts val="0"/>
              </a:spcBef>
              <a:buNone/>
            </a:pPr>
            <a:r>
              <a:rPr lang="en-US" sz="2800" b="1" dirty="0">
                <a:effectLst/>
                <a:latin typeface="+mj-lt"/>
                <a:cs typeface="Arial" pitchFamily="34" charset="0"/>
              </a:rPr>
              <a:t>PREJUDICES IN MARITIME ORGANIZATIONAL CULTURE</a:t>
            </a:r>
          </a:p>
          <a:p>
            <a:pPr algn="ctr">
              <a:buNone/>
            </a:pPr>
            <a:endParaRPr lang="en-US" sz="800" dirty="0">
              <a:effectLst/>
              <a:latin typeface="+mj-lt"/>
              <a:cs typeface="Arial" pitchFamily="34" charset="0"/>
            </a:endParaRPr>
          </a:p>
          <a:p>
            <a:pPr marL="0" indent="0" algn="just">
              <a:buNone/>
            </a:pPr>
            <a:r>
              <a:rPr lang="en-US" sz="2400" dirty="0">
                <a:effectLst/>
                <a:latin typeface="+mj-lt"/>
                <a:cs typeface="Arial" pitchFamily="34" charset="0"/>
              </a:rPr>
              <a:t>Onboard ships, the </a:t>
            </a:r>
            <a:r>
              <a:rPr lang="en-US" sz="2400" b="1" dirty="0">
                <a:solidFill>
                  <a:srgbClr val="FFFF00"/>
                </a:solidFill>
                <a:effectLst/>
                <a:latin typeface="+mj-lt"/>
                <a:cs typeface="Arial" pitchFamily="34" charset="0"/>
              </a:rPr>
              <a:t>work culture has a number of  features</a:t>
            </a:r>
            <a:r>
              <a:rPr lang="en-US" sz="2400" dirty="0">
                <a:effectLst/>
                <a:latin typeface="+mj-lt"/>
                <a:cs typeface="Arial" pitchFamily="34" charset="0"/>
              </a:rPr>
              <a:t>:</a:t>
            </a:r>
          </a:p>
          <a:p>
            <a:pPr lvl="1" algn="just"/>
            <a:r>
              <a:rPr lang="en-US" sz="2350" dirty="0">
                <a:effectLst/>
                <a:latin typeface="+mj-lt"/>
                <a:cs typeface="Arial" pitchFamily="34" charset="0"/>
              </a:rPr>
              <a:t>crew members know each is dependent on each other;</a:t>
            </a:r>
          </a:p>
          <a:p>
            <a:pPr lvl="1" algn="just"/>
            <a:r>
              <a:rPr lang="en-US" sz="2350" dirty="0">
                <a:effectLst/>
                <a:latin typeface="+mj-lt"/>
                <a:cs typeface="Arial" pitchFamily="34" charset="0"/>
              </a:rPr>
              <a:t>crew members show respect for each other;</a:t>
            </a:r>
          </a:p>
          <a:p>
            <a:pPr lvl="1" algn="just"/>
            <a:r>
              <a:rPr lang="en-US" sz="2350" dirty="0">
                <a:effectLst/>
                <a:latin typeface="+mj-lt"/>
                <a:cs typeface="Arial" pitchFamily="34" charset="0"/>
              </a:rPr>
              <a:t>there is a high level of mutual trust as a result of an efficient communication flow;</a:t>
            </a:r>
          </a:p>
          <a:p>
            <a:pPr lvl="1" algn="just"/>
            <a:r>
              <a:rPr lang="en-US" sz="2350" dirty="0">
                <a:effectLst/>
                <a:latin typeface="+mj-lt"/>
                <a:cs typeface="Arial" pitchFamily="34" charset="0"/>
              </a:rPr>
              <a:t>responsibilities are clearly defined;</a:t>
            </a:r>
          </a:p>
          <a:p>
            <a:pPr lvl="1" algn="just"/>
            <a:r>
              <a:rPr lang="en-US" sz="2350" dirty="0">
                <a:effectLst/>
                <a:latin typeface="+mj-lt"/>
                <a:cs typeface="Arial" pitchFamily="34" charset="0"/>
              </a:rPr>
              <a:t>crew members are given the opportunity for personal development;</a:t>
            </a:r>
          </a:p>
          <a:p>
            <a:pPr lvl="1" algn="just"/>
            <a:r>
              <a:rPr lang="en-US" sz="2350" dirty="0">
                <a:effectLst/>
                <a:latin typeface="+mj-lt"/>
                <a:cs typeface="Arial" pitchFamily="34" charset="0"/>
              </a:rPr>
              <a:t>all crew members accept the final decision that was taken;</a:t>
            </a:r>
          </a:p>
          <a:p>
            <a:pPr lvl="1" algn="just"/>
            <a:r>
              <a:rPr lang="en-US" sz="2350" dirty="0">
                <a:effectLst/>
                <a:latin typeface="+mj-lt"/>
                <a:cs typeface="Arial" pitchFamily="34" charset="0"/>
              </a:rPr>
              <a:t>discipline,</a:t>
            </a:r>
            <a:r>
              <a:rPr lang="ro-RO" sz="2350" dirty="0">
                <a:effectLst/>
                <a:latin typeface="+mj-lt"/>
                <a:cs typeface="Arial" pitchFamily="34" charset="0"/>
              </a:rPr>
              <a:t> </a:t>
            </a:r>
            <a:r>
              <a:rPr lang="en-US" sz="2350" dirty="0">
                <a:effectLst/>
                <a:latin typeface="+mj-lt"/>
                <a:cs typeface="Arial" pitchFamily="34" charset="0"/>
              </a:rPr>
              <a:t>trust and loyalty.</a:t>
            </a: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0" y="980728"/>
            <a:ext cx="8999984" cy="5877272"/>
          </a:xfrm>
        </p:spPr>
        <p:txBody>
          <a:bodyPr/>
          <a:lstStyle/>
          <a:p>
            <a:pPr marL="0" indent="0" algn="just">
              <a:buNone/>
            </a:pPr>
            <a:r>
              <a:rPr lang="en-US" sz="2250" dirty="0">
                <a:effectLst/>
                <a:cs typeface="Arial" pitchFamily="34" charset="0"/>
              </a:rPr>
              <a:t>In the context of multicultural crews on board ships, </a:t>
            </a:r>
            <a:r>
              <a:rPr lang="en-US" sz="2250" b="1" dirty="0">
                <a:solidFill>
                  <a:srgbClr val="FFFF00"/>
                </a:solidFill>
                <a:effectLst/>
                <a:cs typeface="Arial" pitchFamily="34" charset="0"/>
              </a:rPr>
              <a:t>the labor related values and their integration in culture</a:t>
            </a:r>
            <a:r>
              <a:rPr lang="en-US" sz="2250" dirty="0">
                <a:effectLst/>
                <a:cs typeface="Arial" pitchFamily="34" charset="0"/>
              </a:rPr>
              <a:t> can be divided in 4 dimensions:</a:t>
            </a:r>
          </a:p>
          <a:p>
            <a:pPr marL="0" indent="0" algn="just">
              <a:buNone/>
            </a:pPr>
            <a:r>
              <a:rPr lang="en-US" sz="2250" dirty="0">
                <a:effectLst/>
                <a:cs typeface="Arial" pitchFamily="34" charset="0"/>
              </a:rPr>
              <a:t>1. </a:t>
            </a:r>
            <a:r>
              <a:rPr lang="en-US" sz="2250" b="1" i="1" dirty="0">
                <a:solidFill>
                  <a:srgbClr val="FFFF00"/>
                </a:solidFill>
                <a:effectLst/>
                <a:cs typeface="Arial" pitchFamily="34" charset="0"/>
              </a:rPr>
              <a:t>distance towards power</a:t>
            </a:r>
            <a:r>
              <a:rPr lang="en-US" sz="2250" dirty="0">
                <a:effectLst/>
                <a:cs typeface="Arial" pitchFamily="34" charset="0"/>
              </a:rPr>
              <a:t>: crew members belonging to different cultures, inherently accept the idea that </a:t>
            </a:r>
            <a:r>
              <a:rPr lang="en-US" sz="2250" i="1" dirty="0">
                <a:effectLst/>
                <a:cs typeface="Arial" pitchFamily="34" charset="0"/>
              </a:rPr>
              <a:t>power</a:t>
            </a:r>
            <a:r>
              <a:rPr lang="en-US" sz="2250" dirty="0">
                <a:effectLst/>
                <a:cs typeface="Arial" pitchFamily="34" charset="0"/>
              </a:rPr>
              <a:t> is unevenly distributed: autocratic leader or subordinates are not addicted to leaders;</a:t>
            </a:r>
          </a:p>
          <a:p>
            <a:pPr marL="0" indent="0" algn="just">
              <a:buNone/>
            </a:pPr>
            <a:r>
              <a:rPr lang="en-US" sz="2250" dirty="0">
                <a:effectLst/>
                <a:cs typeface="Arial" pitchFamily="34" charset="0"/>
              </a:rPr>
              <a:t>2. </a:t>
            </a:r>
            <a:r>
              <a:rPr lang="en-US" sz="2250" b="1" i="1" dirty="0">
                <a:solidFill>
                  <a:srgbClr val="FFFF00"/>
                </a:solidFill>
                <a:effectLst/>
                <a:cs typeface="Arial" pitchFamily="34" charset="0"/>
              </a:rPr>
              <a:t>avoiding uncertainty</a:t>
            </a:r>
            <a:r>
              <a:rPr lang="en-US" sz="2250" dirty="0">
                <a:effectLst/>
                <a:cs typeface="Arial" pitchFamily="34" charset="0"/>
              </a:rPr>
              <a:t>: measures the extent to which crew members feel frightened of ambiguous situations: follows rules and regulations or fewer plans and greater acceptance of risk;</a:t>
            </a:r>
          </a:p>
          <a:p>
            <a:pPr marL="0" indent="0" algn="just">
              <a:buNone/>
            </a:pPr>
            <a:r>
              <a:rPr lang="en-US" sz="2250" dirty="0">
                <a:effectLst/>
                <a:cs typeface="Arial" pitchFamily="34" charset="0"/>
              </a:rPr>
              <a:t>3. </a:t>
            </a:r>
            <a:r>
              <a:rPr lang="en-US" sz="2250" b="1" i="1" dirty="0">
                <a:solidFill>
                  <a:srgbClr val="FFFF00"/>
                </a:solidFill>
                <a:effectLst/>
                <a:cs typeface="Arial" pitchFamily="34" charset="0"/>
              </a:rPr>
              <a:t>masculinity/femininity</a:t>
            </a:r>
            <a:r>
              <a:rPr lang="en-US" sz="2250" dirty="0">
                <a:effectLst/>
                <a:cs typeface="Arial" pitchFamily="34" charset="0"/>
              </a:rPr>
              <a:t>: measures the priority of "male“ (visible success, money, possessions, individual purchases) or "feminine" (care, protection, sharing with others) values;</a:t>
            </a:r>
          </a:p>
          <a:p>
            <a:pPr marL="0" indent="0" algn="just">
              <a:buNone/>
            </a:pPr>
            <a:r>
              <a:rPr lang="en-US" sz="2250" dirty="0">
                <a:effectLst/>
                <a:cs typeface="Arial" pitchFamily="34" charset="0"/>
              </a:rPr>
              <a:t>4.</a:t>
            </a:r>
            <a:r>
              <a:rPr lang="en-US" sz="2250" b="1" dirty="0">
                <a:solidFill>
                  <a:srgbClr val="FFFF00"/>
                </a:solidFill>
                <a:effectLst/>
                <a:cs typeface="Arial" pitchFamily="34" charset="0"/>
              </a:rPr>
              <a:t> </a:t>
            </a:r>
            <a:r>
              <a:rPr lang="en-US" sz="2250" b="1" i="1" dirty="0">
                <a:solidFill>
                  <a:srgbClr val="FFFF00"/>
                </a:solidFill>
                <a:effectLst/>
                <a:cs typeface="Arial" pitchFamily="34" charset="0"/>
              </a:rPr>
              <a:t>individualism/collectivism</a:t>
            </a:r>
            <a:r>
              <a:rPr lang="en-US" sz="2250" dirty="0">
                <a:effectLst/>
                <a:cs typeface="Arial" pitchFamily="34" charset="0"/>
              </a:rPr>
              <a:t>: the concept of the world and life of multicultural crew members is either the individual</a:t>
            </a:r>
            <a:r>
              <a:rPr lang="ro-RO" sz="2250" dirty="0">
                <a:effectLst/>
                <a:cs typeface="Arial" pitchFamily="34" charset="0"/>
              </a:rPr>
              <a:t> </a:t>
            </a:r>
            <a:r>
              <a:rPr lang="en-US" sz="2250" dirty="0">
                <a:effectLst/>
                <a:cs typeface="Arial" pitchFamily="34" charset="0"/>
              </a:rPr>
              <a:t>or own family</a:t>
            </a:r>
            <a:r>
              <a:rPr lang="ro-RO" sz="2250" dirty="0">
                <a:effectLst/>
                <a:cs typeface="Arial" pitchFamily="34" charset="0"/>
              </a:rPr>
              <a:t> </a:t>
            </a:r>
            <a:r>
              <a:rPr lang="en-US" sz="2250" dirty="0">
                <a:effectLst/>
                <a:cs typeface="Arial" pitchFamily="34" charset="0"/>
              </a:rPr>
              <a:t>well-being or the well-being of the entire crew.</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79512" y="980728"/>
            <a:ext cx="8820472" cy="5877272"/>
          </a:xfrm>
        </p:spPr>
        <p:txBody>
          <a:bodyPr/>
          <a:lstStyle/>
          <a:p>
            <a:pPr marL="0" indent="0" algn="just">
              <a:buNone/>
            </a:pPr>
            <a:r>
              <a:rPr lang="en-US" sz="2400" dirty="0">
                <a:effectLst/>
                <a:latin typeface="+mj-lt"/>
                <a:cs typeface="Arial" pitchFamily="34" charset="0"/>
              </a:rPr>
              <a:t>Some </a:t>
            </a:r>
            <a:r>
              <a:rPr lang="en-US" sz="2400" b="1" dirty="0">
                <a:solidFill>
                  <a:srgbClr val="FFFF00"/>
                </a:solidFill>
                <a:effectLst/>
                <a:latin typeface="+mj-lt"/>
                <a:cs typeface="Arial" pitchFamily="34" charset="0"/>
              </a:rPr>
              <a:t>effective attitudes of leaders </a:t>
            </a:r>
            <a:r>
              <a:rPr lang="en-US" sz="2400" dirty="0">
                <a:effectLst/>
                <a:latin typeface="+mj-lt"/>
                <a:cs typeface="Arial" pitchFamily="34" charset="0"/>
              </a:rPr>
              <a:t>when working onboard ships with multicultural crew can be derived from the </a:t>
            </a:r>
            <a:r>
              <a:rPr lang="en-US" sz="2400" b="1" i="1" dirty="0" err="1">
                <a:solidFill>
                  <a:srgbClr val="FFFF00"/>
                </a:solidFill>
                <a:effectLst/>
                <a:latin typeface="+mj-lt"/>
                <a:cs typeface="Arial" pitchFamily="34" charset="0"/>
              </a:rPr>
              <a:t>Hofstede</a:t>
            </a:r>
            <a:r>
              <a:rPr lang="en-US" sz="2400" b="1" dirty="0" err="1">
                <a:solidFill>
                  <a:srgbClr val="FFFF00"/>
                </a:solidFill>
                <a:effectLst/>
                <a:latin typeface="+mj-lt"/>
                <a:cs typeface="Arial" pitchFamily="34" charset="0"/>
              </a:rPr>
              <a:t>’s</a:t>
            </a:r>
            <a:r>
              <a:rPr lang="en-US" sz="2400" b="1" dirty="0">
                <a:solidFill>
                  <a:srgbClr val="FFFF00"/>
                </a:solidFill>
                <a:effectLst/>
                <a:latin typeface="+mj-lt"/>
                <a:cs typeface="Arial" pitchFamily="34" charset="0"/>
              </a:rPr>
              <a:t> “</a:t>
            </a:r>
            <a:r>
              <a:rPr lang="en-US" sz="2400" b="1" i="1" dirty="0">
                <a:solidFill>
                  <a:srgbClr val="FFFF00"/>
                </a:solidFill>
                <a:effectLst/>
                <a:latin typeface="+mj-lt"/>
                <a:cs typeface="Arial" pitchFamily="34" charset="0"/>
              </a:rPr>
              <a:t>cultural wheel”</a:t>
            </a:r>
            <a:r>
              <a:rPr lang="en-US" sz="2400" i="1" dirty="0">
                <a:effectLst/>
                <a:latin typeface="+mj-lt"/>
                <a:cs typeface="Arial" pitchFamily="34" charset="0"/>
              </a:rPr>
              <a:t> </a:t>
            </a:r>
            <a:r>
              <a:rPr lang="en-US" sz="2400" dirty="0">
                <a:effectLst/>
                <a:latin typeface="+mj-lt"/>
                <a:cs typeface="Arial" pitchFamily="34" charset="0"/>
              </a:rPr>
              <a:t>concept expressed in the following ideas:</a:t>
            </a:r>
            <a:endParaRPr lang="en-US" sz="2300" dirty="0">
              <a:effectLst/>
              <a:latin typeface="+mj-lt"/>
              <a:cs typeface="Arial" pitchFamily="34" charset="0"/>
            </a:endParaRPr>
          </a:p>
          <a:p>
            <a:pPr algn="ctr">
              <a:buNone/>
            </a:pPr>
            <a:r>
              <a:rPr lang="ro-RO" sz="2700" b="1" kern="1200" dirty="0">
                <a:solidFill>
                  <a:srgbClr val="FFFF00"/>
                </a:solidFill>
                <a:effectLst/>
                <a:latin typeface="+mj-lt"/>
              </a:rPr>
              <a:t>→ RESPECT</a:t>
            </a:r>
            <a:endParaRPr lang="en-US" sz="2700" b="1" kern="1200" dirty="0">
              <a:solidFill>
                <a:srgbClr val="FFFF00"/>
              </a:solidFill>
              <a:effectLst/>
              <a:latin typeface="+mj-lt"/>
            </a:endParaRPr>
          </a:p>
          <a:p>
            <a:pPr algn="ctr">
              <a:buNone/>
            </a:pPr>
            <a:r>
              <a:rPr lang="ro-RO" sz="2700" b="1" kern="1200" dirty="0">
                <a:solidFill>
                  <a:srgbClr val="FFFF00"/>
                </a:solidFill>
                <a:effectLst/>
                <a:latin typeface="+mj-lt"/>
              </a:rPr>
              <a:t>→ UNDERSTANDING THE INDIVIDUA</a:t>
            </a:r>
            <a:r>
              <a:rPr lang="en-US" sz="2700" b="1" kern="1200" dirty="0">
                <a:solidFill>
                  <a:srgbClr val="FFFF00"/>
                </a:solidFill>
                <a:effectLst/>
                <a:latin typeface="+mj-lt"/>
              </a:rPr>
              <a:t>L</a:t>
            </a:r>
          </a:p>
          <a:p>
            <a:pPr algn="ctr">
              <a:buNone/>
            </a:pPr>
            <a:r>
              <a:rPr lang="ro-RO" sz="2700" b="1" kern="1200" dirty="0">
                <a:solidFill>
                  <a:srgbClr val="FFFF00"/>
                </a:solidFill>
                <a:effectLst/>
                <a:latin typeface="+mj-lt"/>
              </a:rPr>
              <a:t>→ LEARN PEOPLE MOTIVATION</a:t>
            </a:r>
            <a:endParaRPr lang="en-US" sz="2700" b="1" kern="1200" dirty="0">
              <a:solidFill>
                <a:srgbClr val="FFFF00"/>
              </a:solidFill>
              <a:effectLst/>
              <a:latin typeface="+mj-lt"/>
            </a:endParaRPr>
          </a:p>
          <a:p>
            <a:pPr algn="ctr">
              <a:buNone/>
            </a:pPr>
            <a:r>
              <a:rPr lang="ro-RO" sz="2700" b="1" kern="1200" dirty="0">
                <a:solidFill>
                  <a:srgbClr val="FFFF00"/>
                </a:solidFill>
                <a:effectLst/>
                <a:latin typeface="+mj-lt"/>
              </a:rPr>
              <a:t>→ INTERPRETER AS LINK BETWEEN CULTURES</a:t>
            </a:r>
            <a:endParaRPr lang="en-US" sz="2700" b="1" kern="1200" dirty="0">
              <a:solidFill>
                <a:srgbClr val="FFFF00"/>
              </a:solidFill>
              <a:effectLst/>
              <a:latin typeface="+mj-lt"/>
            </a:endParaRPr>
          </a:p>
          <a:p>
            <a:pPr algn="ctr">
              <a:buNone/>
            </a:pPr>
            <a:r>
              <a:rPr lang="ro-RO" sz="2700" b="1" kern="1200" dirty="0">
                <a:solidFill>
                  <a:srgbClr val="FFFF00"/>
                </a:solidFill>
                <a:effectLst/>
                <a:latin typeface="+mj-lt"/>
              </a:rPr>
              <a:t>→ EXPLAIN ACTIONS IN SIMPLE WAY</a:t>
            </a:r>
            <a:endParaRPr lang="en-US" sz="2700" b="1" kern="1200" dirty="0">
              <a:solidFill>
                <a:srgbClr val="FFFF00"/>
              </a:solidFill>
              <a:effectLst/>
              <a:latin typeface="+mj-lt"/>
            </a:endParaRPr>
          </a:p>
          <a:p>
            <a:pPr algn="ctr">
              <a:buNone/>
            </a:pPr>
            <a:r>
              <a:rPr lang="ro-RO" sz="2700" b="1" kern="1200" dirty="0">
                <a:solidFill>
                  <a:srgbClr val="FFFF00"/>
                </a:solidFill>
                <a:effectLst/>
                <a:latin typeface="+mj-lt"/>
              </a:rPr>
              <a:t>→ PROCEDURES TO AVOID</a:t>
            </a:r>
            <a:r>
              <a:rPr lang="en-US" sz="2700" b="1" kern="1200" dirty="0">
                <a:solidFill>
                  <a:srgbClr val="FFFF00"/>
                </a:solidFill>
                <a:effectLst/>
                <a:latin typeface="+mj-lt"/>
              </a:rPr>
              <a:t> </a:t>
            </a:r>
            <a:r>
              <a:rPr lang="ro-RO" sz="2700" b="1" kern="1200" dirty="0">
                <a:solidFill>
                  <a:srgbClr val="FFFF00"/>
                </a:solidFill>
                <a:effectLst/>
                <a:latin typeface="+mj-lt"/>
              </a:rPr>
              <a:t>MISUNDERSTANDINGS </a:t>
            </a:r>
            <a:endParaRPr lang="en-US" sz="2700" b="1" kern="1200" dirty="0">
              <a:solidFill>
                <a:srgbClr val="FFFF00"/>
              </a:solidFill>
              <a:effectLst/>
              <a:latin typeface="+mj-lt"/>
            </a:endParaRPr>
          </a:p>
          <a:p>
            <a:pPr algn="ctr">
              <a:buNone/>
            </a:pPr>
            <a:r>
              <a:rPr lang="ro-RO" sz="2700" b="1" kern="1200" dirty="0">
                <a:solidFill>
                  <a:srgbClr val="FFFF00"/>
                </a:solidFill>
                <a:effectLst/>
                <a:latin typeface="+mj-lt"/>
              </a:rPr>
              <a:t>→ CONSISTENT APRROACH TO AVOID CONFUSION</a:t>
            </a:r>
            <a:endParaRPr lang="ro-RO" sz="2700" kern="1200" dirty="0">
              <a:effectLst/>
              <a:latin typeface="+mj-lt"/>
            </a:endParaRP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79512" y="1052736"/>
            <a:ext cx="8820472" cy="5805264"/>
          </a:xfrm>
        </p:spPr>
        <p:txBody>
          <a:bodyPr/>
          <a:lstStyle/>
          <a:p>
            <a:pPr algn="ctr">
              <a:buNone/>
            </a:pPr>
            <a:r>
              <a:rPr lang="en-US" b="1" dirty="0">
                <a:solidFill>
                  <a:srgbClr val="FFFF00"/>
                </a:solidFill>
                <a:effectLst/>
                <a:latin typeface="+mj-lt"/>
                <a:cs typeface="Arial" pitchFamily="34" charset="0"/>
              </a:rPr>
              <a:t>7.2.3. </a:t>
            </a:r>
            <a:r>
              <a:rPr lang="ro-RO" b="1" dirty="0">
                <a:solidFill>
                  <a:srgbClr val="FFFF00"/>
                </a:solidFill>
                <a:effectLst/>
                <a:latin typeface="+mj-lt"/>
                <a:cs typeface="Arial" pitchFamily="34" charset="0"/>
              </a:rPr>
              <a:t>HARASSMENT</a:t>
            </a:r>
            <a:endParaRPr lang="en-US" b="1" dirty="0">
              <a:solidFill>
                <a:srgbClr val="FFFF00"/>
              </a:solidFill>
              <a:effectLst/>
              <a:latin typeface="+mj-lt"/>
              <a:cs typeface="Arial" pitchFamily="34" charset="0"/>
            </a:endParaRPr>
          </a:p>
          <a:p>
            <a:pPr algn="ctr">
              <a:buNone/>
            </a:pPr>
            <a:endParaRPr lang="en-US" sz="800" dirty="0">
              <a:effectLst/>
              <a:latin typeface="+mj-lt"/>
              <a:cs typeface="Arial" pitchFamily="34" charset="0"/>
            </a:endParaRPr>
          </a:p>
          <a:p>
            <a:pPr algn="just"/>
            <a:r>
              <a:rPr lang="en-US" sz="2300" dirty="0">
                <a:effectLst/>
                <a:latin typeface="+mj-lt"/>
                <a:cs typeface="Arial" pitchFamily="34" charset="0"/>
              </a:rPr>
              <a:t>The behavior by which the victim is </a:t>
            </a:r>
            <a:r>
              <a:rPr lang="en-US" sz="2300" b="1" dirty="0">
                <a:solidFill>
                  <a:srgbClr val="FFFF00"/>
                </a:solidFill>
                <a:effectLst/>
                <a:latin typeface="+mj-lt"/>
                <a:cs typeface="Arial" pitchFamily="34" charset="0"/>
              </a:rPr>
              <a:t>determined to offer sexual favors</a:t>
            </a:r>
            <a:r>
              <a:rPr lang="en-US" sz="2300" dirty="0">
                <a:effectLst/>
                <a:latin typeface="+mj-lt"/>
                <a:cs typeface="Arial" pitchFamily="34" charset="0"/>
              </a:rPr>
              <a:t>, usually at work, </a:t>
            </a:r>
            <a:r>
              <a:rPr lang="ro-RO" sz="2300" dirty="0">
                <a:effectLst/>
                <a:latin typeface="+mj-lt"/>
                <a:cs typeface="Arial" pitchFamily="34" charset="0"/>
              </a:rPr>
              <a:t>through </a:t>
            </a:r>
            <a:r>
              <a:rPr lang="en-US" sz="2300" dirty="0">
                <a:effectLst/>
                <a:latin typeface="+mj-lt"/>
                <a:cs typeface="Arial" pitchFamily="34" charset="0"/>
              </a:rPr>
              <a:t>intimidation, threats or coercion, the perpetrator </a:t>
            </a:r>
            <a:r>
              <a:rPr lang="en-US" sz="2300" b="1" dirty="0">
                <a:solidFill>
                  <a:srgbClr val="FFFF00"/>
                </a:solidFill>
                <a:effectLst/>
                <a:latin typeface="+mj-lt"/>
                <a:cs typeface="Arial" pitchFamily="34" charset="0"/>
              </a:rPr>
              <a:t>abusing his</a:t>
            </a:r>
            <a:r>
              <a:rPr lang="ro-RO" sz="2300" b="1" dirty="0">
                <a:solidFill>
                  <a:srgbClr val="FFFF00"/>
                </a:solidFill>
                <a:effectLst/>
                <a:latin typeface="+mj-lt"/>
                <a:cs typeface="Arial" pitchFamily="34" charset="0"/>
              </a:rPr>
              <a:t>/her</a:t>
            </a:r>
            <a:r>
              <a:rPr lang="en-US" sz="2300" b="1" dirty="0">
                <a:solidFill>
                  <a:srgbClr val="FFFF00"/>
                </a:solidFill>
                <a:effectLst/>
                <a:latin typeface="+mj-lt"/>
                <a:cs typeface="Arial" pitchFamily="34" charset="0"/>
              </a:rPr>
              <a:t> office or his</a:t>
            </a:r>
            <a:r>
              <a:rPr lang="ro-RO" sz="2300" b="1" dirty="0">
                <a:solidFill>
                  <a:srgbClr val="FFFF00"/>
                </a:solidFill>
                <a:effectLst/>
                <a:latin typeface="+mj-lt"/>
                <a:cs typeface="Arial" pitchFamily="34" charset="0"/>
              </a:rPr>
              <a:t>/her</a:t>
            </a:r>
            <a:r>
              <a:rPr lang="en-US" sz="2300" b="1" dirty="0">
                <a:solidFill>
                  <a:srgbClr val="FFFF00"/>
                </a:solidFill>
                <a:effectLst/>
                <a:latin typeface="+mj-lt"/>
                <a:cs typeface="Arial" pitchFamily="34" charset="0"/>
              </a:rPr>
              <a:t> power</a:t>
            </a:r>
            <a:r>
              <a:rPr lang="en-US" sz="2300" dirty="0">
                <a:effectLst/>
                <a:latin typeface="+mj-lt"/>
                <a:cs typeface="Arial" pitchFamily="34" charset="0"/>
              </a:rPr>
              <a:t> to achieve his</a:t>
            </a:r>
            <a:r>
              <a:rPr lang="ro-RO" sz="2300" dirty="0">
                <a:effectLst/>
                <a:latin typeface="+mj-lt"/>
                <a:cs typeface="Arial" pitchFamily="34" charset="0"/>
              </a:rPr>
              <a:t>/her</a:t>
            </a:r>
            <a:r>
              <a:rPr lang="en-US" sz="2300" dirty="0">
                <a:effectLst/>
                <a:latin typeface="+mj-lt"/>
                <a:cs typeface="Arial" pitchFamily="34" charset="0"/>
              </a:rPr>
              <a:t> goals.</a:t>
            </a:r>
            <a:r>
              <a:rPr lang="ro-RO" sz="2300" dirty="0">
                <a:effectLst/>
                <a:latin typeface="+mj-lt"/>
                <a:cs typeface="Arial" pitchFamily="34" charset="0"/>
              </a:rPr>
              <a:t> </a:t>
            </a:r>
            <a:r>
              <a:rPr lang="en-US" sz="2300" dirty="0">
                <a:effectLst/>
                <a:latin typeface="+mj-lt"/>
                <a:cs typeface="Arial" pitchFamily="34" charset="0"/>
              </a:rPr>
              <a:t>From this point of view, the harasser acts as an aggressor, and the harassed person as a victim.</a:t>
            </a:r>
            <a:endParaRPr lang="ro-RO" sz="2300" dirty="0">
              <a:effectLst/>
              <a:latin typeface="+mj-lt"/>
              <a:cs typeface="Arial" pitchFamily="34" charset="0"/>
            </a:endParaRPr>
          </a:p>
          <a:p>
            <a:pPr algn="just"/>
            <a:r>
              <a:rPr lang="en-US" sz="2300" dirty="0">
                <a:effectLst/>
                <a:latin typeface="+mj-lt"/>
                <a:cs typeface="Arial" pitchFamily="34" charset="0"/>
              </a:rPr>
              <a:t>“</a:t>
            </a:r>
            <a:r>
              <a:rPr lang="ro-RO" sz="2300" i="1" dirty="0">
                <a:effectLst/>
                <a:latin typeface="+mj-lt"/>
                <a:cs typeface="Arial" pitchFamily="34" charset="0"/>
              </a:rPr>
              <a:t>Harassment</a:t>
            </a:r>
            <a:r>
              <a:rPr lang="en-US" sz="2300" i="1" dirty="0">
                <a:effectLst/>
                <a:latin typeface="+mj-lt"/>
                <a:cs typeface="Arial" pitchFamily="34" charset="0"/>
              </a:rPr>
              <a:t> is a form of discrimination</a:t>
            </a:r>
            <a:r>
              <a:rPr lang="ro-RO" sz="2300" i="1" dirty="0">
                <a:effectLst/>
                <a:latin typeface="+mj-lt"/>
                <a:cs typeface="Arial" pitchFamily="34" charset="0"/>
              </a:rPr>
              <a:t> </a:t>
            </a:r>
            <a:r>
              <a:rPr lang="en-US" sz="2300" i="1" dirty="0">
                <a:effectLst/>
                <a:latin typeface="+mj-lt"/>
                <a:cs typeface="Arial" pitchFamily="34" charset="0"/>
              </a:rPr>
              <a:t>when an unwanted conduct takes place which has the purpose of violating the</a:t>
            </a:r>
            <a:r>
              <a:rPr lang="ro-RO" sz="2300" i="1" dirty="0">
                <a:effectLst/>
                <a:latin typeface="+mj-lt"/>
                <a:cs typeface="Arial" pitchFamily="34" charset="0"/>
              </a:rPr>
              <a:t> </a:t>
            </a:r>
            <a:r>
              <a:rPr lang="en-US" sz="2300" i="1" dirty="0">
                <a:effectLst/>
                <a:latin typeface="+mj-lt"/>
                <a:cs typeface="Arial" pitchFamily="34" charset="0"/>
              </a:rPr>
              <a:t>dignity of a person and of creating an intimidating, hostile, degrading,</a:t>
            </a:r>
            <a:r>
              <a:rPr lang="ro-RO" sz="2300" i="1" dirty="0">
                <a:effectLst/>
                <a:latin typeface="+mj-lt"/>
                <a:cs typeface="Arial" pitchFamily="34" charset="0"/>
              </a:rPr>
              <a:t> </a:t>
            </a:r>
            <a:r>
              <a:rPr lang="en-US" sz="2300" i="1" dirty="0">
                <a:effectLst/>
                <a:latin typeface="+mj-lt"/>
                <a:cs typeface="Arial" pitchFamily="34" charset="0"/>
              </a:rPr>
              <a:t>humiliating or offensive environment.</a:t>
            </a:r>
            <a:r>
              <a:rPr lang="en-US" sz="2300" dirty="0">
                <a:effectLst/>
                <a:latin typeface="+mj-lt"/>
                <a:cs typeface="Arial" pitchFamily="34" charset="0"/>
              </a:rPr>
              <a:t>”</a:t>
            </a:r>
            <a:endParaRPr lang="ro-RO" sz="2300" dirty="0">
              <a:effectLst/>
              <a:latin typeface="+mj-lt"/>
              <a:cs typeface="Arial" pitchFamily="34" charset="0"/>
            </a:endParaRPr>
          </a:p>
          <a:p>
            <a:pPr algn="just"/>
            <a:r>
              <a:rPr lang="en-US" sz="2300" dirty="0">
                <a:effectLst/>
                <a:latin typeface="+mj-lt"/>
                <a:cs typeface="Arial" pitchFamily="34" charset="0"/>
              </a:rPr>
              <a:t>“</a:t>
            </a:r>
            <a:r>
              <a:rPr lang="ro-RO" sz="2300" i="1" dirty="0">
                <a:effectLst/>
                <a:latin typeface="+mj-lt"/>
                <a:cs typeface="Arial" pitchFamily="34" charset="0"/>
              </a:rPr>
              <a:t>Sexual</a:t>
            </a:r>
            <a:r>
              <a:rPr lang="en-US" sz="2300" i="1" dirty="0">
                <a:effectLst/>
                <a:latin typeface="+mj-lt"/>
                <a:cs typeface="Arial" pitchFamily="34" charset="0"/>
              </a:rPr>
              <a:t> harassment means unwanted conduct of a sexual nature, or other</a:t>
            </a:r>
            <a:r>
              <a:rPr lang="ro-RO" sz="2300" i="1" dirty="0">
                <a:effectLst/>
                <a:latin typeface="+mj-lt"/>
                <a:cs typeface="Arial" pitchFamily="34" charset="0"/>
              </a:rPr>
              <a:t> </a:t>
            </a:r>
            <a:r>
              <a:rPr lang="en-US" sz="2300" i="1" dirty="0">
                <a:effectLst/>
                <a:latin typeface="+mj-lt"/>
                <a:cs typeface="Arial" pitchFamily="34" charset="0"/>
              </a:rPr>
              <a:t>conduct based on sex </a:t>
            </a:r>
            <a:r>
              <a:rPr lang="en-US" sz="2300" b="1" i="1" dirty="0">
                <a:solidFill>
                  <a:srgbClr val="FFFF00"/>
                </a:solidFill>
                <a:effectLst/>
                <a:latin typeface="+mj-lt"/>
                <a:cs typeface="Arial" pitchFamily="34" charset="0"/>
              </a:rPr>
              <a:t>affecting the dignity of women and men at work</a:t>
            </a:r>
            <a:r>
              <a:rPr lang="en-US" sz="2300" i="1" dirty="0">
                <a:effectLst/>
                <a:latin typeface="+mj-lt"/>
                <a:cs typeface="Arial" pitchFamily="34" charset="0"/>
              </a:rPr>
              <a:t>.</a:t>
            </a:r>
            <a:r>
              <a:rPr lang="en-US" sz="2300" dirty="0">
                <a:effectLst/>
                <a:latin typeface="+mj-lt"/>
                <a:cs typeface="Arial" pitchFamily="34" charset="0"/>
              </a:rPr>
              <a:t>”</a:t>
            </a: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79512" y="980728"/>
            <a:ext cx="8820472" cy="5877272"/>
          </a:xfrm>
        </p:spPr>
        <p:txBody>
          <a:bodyPr/>
          <a:lstStyle/>
          <a:p>
            <a:pPr algn="ctr">
              <a:buNone/>
            </a:pPr>
            <a:r>
              <a:rPr lang="en-US" b="1" dirty="0">
                <a:effectLst/>
                <a:latin typeface="+mj-lt"/>
                <a:cs typeface="Arial" pitchFamily="34" charset="0"/>
              </a:rPr>
              <a:t>EXAMPLES OF </a:t>
            </a:r>
            <a:r>
              <a:rPr lang="ro-RO" b="1" dirty="0">
                <a:effectLst/>
                <a:latin typeface="+mj-lt"/>
                <a:cs typeface="Arial" pitchFamily="34" charset="0"/>
              </a:rPr>
              <a:t>HARASSMENT</a:t>
            </a:r>
            <a:endParaRPr lang="en-US" b="1" dirty="0">
              <a:effectLst/>
              <a:latin typeface="+mj-lt"/>
              <a:cs typeface="Arial" pitchFamily="34" charset="0"/>
            </a:endParaRPr>
          </a:p>
          <a:p>
            <a:pPr algn="ctr">
              <a:buNone/>
            </a:pPr>
            <a:endParaRPr lang="en-US" sz="800" dirty="0">
              <a:effectLst/>
              <a:latin typeface="+mj-lt"/>
              <a:cs typeface="Arial" pitchFamily="34" charset="0"/>
            </a:endParaRPr>
          </a:p>
          <a:p>
            <a:pPr algn="just"/>
            <a:r>
              <a:rPr lang="en-US" sz="2500" b="1" dirty="0">
                <a:solidFill>
                  <a:srgbClr val="FFFF00"/>
                </a:solidFill>
                <a:effectLst/>
                <a:latin typeface="+mj-lt"/>
                <a:cs typeface="Arial" pitchFamily="34" charset="0"/>
              </a:rPr>
              <a:t>unwanted sexual statements</a:t>
            </a:r>
            <a:r>
              <a:rPr lang="en-US" sz="2500" dirty="0">
                <a:effectLst/>
                <a:latin typeface="+mj-lt"/>
                <a:cs typeface="Arial" pitchFamily="34" charset="0"/>
              </a:rPr>
              <a:t>: sexual or “dirty” jokes, comments on physical attributes, talking about one’s sexual activity in front of others and displaying or distributing sexually explicit drawings, pictures and/or written material.</a:t>
            </a:r>
          </a:p>
          <a:p>
            <a:pPr algn="just"/>
            <a:endParaRPr lang="en-US" sz="800" dirty="0">
              <a:effectLst/>
              <a:latin typeface="+mj-lt"/>
              <a:cs typeface="Arial" pitchFamily="34" charset="0"/>
            </a:endParaRPr>
          </a:p>
          <a:p>
            <a:pPr algn="just">
              <a:buFont typeface="Arial" pitchFamily="34" charset="0"/>
              <a:buChar char="•"/>
            </a:pPr>
            <a:r>
              <a:rPr lang="en-US" sz="2500" dirty="0">
                <a:effectLst/>
                <a:latin typeface="+mj-lt"/>
                <a:cs typeface="Arial" pitchFamily="34" charset="0"/>
              </a:rPr>
              <a:t> </a:t>
            </a:r>
            <a:r>
              <a:rPr lang="en-US" sz="2500" b="1" dirty="0">
                <a:solidFill>
                  <a:srgbClr val="FFFF00"/>
                </a:solidFill>
                <a:effectLst/>
                <a:latin typeface="+mj-lt"/>
                <a:cs typeface="Arial" pitchFamily="34" charset="0"/>
              </a:rPr>
              <a:t>unwanted personal attention</a:t>
            </a:r>
            <a:r>
              <a:rPr lang="en-US" sz="2500" dirty="0">
                <a:effectLst/>
                <a:latin typeface="+mj-lt"/>
                <a:cs typeface="Arial" pitchFamily="34" charset="0"/>
              </a:rPr>
              <a:t>: letters, telephone calls, visits, pressure for sexual favors, pressure for unnecessary personal interaction and pressure for dates.</a:t>
            </a:r>
          </a:p>
          <a:p>
            <a:pPr algn="just">
              <a:buFont typeface="Arial" pitchFamily="34" charset="0"/>
              <a:buChar char="•"/>
            </a:pPr>
            <a:endParaRPr lang="en-US" sz="800" dirty="0">
              <a:effectLst/>
              <a:latin typeface="+mj-lt"/>
              <a:cs typeface="Arial" pitchFamily="34" charset="0"/>
            </a:endParaRPr>
          </a:p>
          <a:p>
            <a:pPr algn="just">
              <a:buFont typeface="Arial" pitchFamily="34" charset="0"/>
              <a:buChar char="•"/>
            </a:pPr>
            <a:r>
              <a:rPr lang="en-US" sz="2500" dirty="0">
                <a:effectLst/>
                <a:latin typeface="+mj-lt"/>
                <a:cs typeface="Arial" pitchFamily="34" charset="0"/>
              </a:rPr>
              <a:t> </a:t>
            </a:r>
            <a:r>
              <a:rPr lang="en-US" sz="2500" b="1" dirty="0">
                <a:solidFill>
                  <a:srgbClr val="FFFF00"/>
                </a:solidFill>
                <a:effectLst/>
                <a:latin typeface="+mj-lt"/>
                <a:cs typeface="Arial" pitchFamily="34" charset="0"/>
              </a:rPr>
              <a:t>unwanted physical or sexual advances</a:t>
            </a:r>
            <a:r>
              <a:rPr lang="en-US" sz="2500" dirty="0">
                <a:effectLst/>
                <a:latin typeface="+mj-lt"/>
                <a:cs typeface="Arial" pitchFamily="34" charset="0"/>
              </a:rPr>
              <a:t>: touching, hugging, kissing, fondling, touching oneself sexually for others to view, sexual assault, intercourse or other sexual activity.</a:t>
            </a:r>
          </a:p>
          <a:p>
            <a:pPr algn="just"/>
            <a:endParaRPr lang="en-US" sz="2500" dirty="0">
              <a:effectLst/>
              <a:latin typeface="+mj-lt"/>
              <a:cs typeface="Arial" pitchFamily="34" charset="0"/>
            </a:endParaRP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0" y="1268760"/>
            <a:ext cx="8999984" cy="5589240"/>
          </a:xfrm>
        </p:spPr>
        <p:txBody>
          <a:bodyPr/>
          <a:lstStyle/>
          <a:p>
            <a:pPr algn="ctr">
              <a:buNone/>
            </a:pPr>
            <a:r>
              <a:rPr lang="en-US" b="1" dirty="0">
                <a:effectLst/>
                <a:cs typeface="Arial" pitchFamily="34" charset="0"/>
              </a:rPr>
              <a:t>FORMS OF </a:t>
            </a:r>
            <a:r>
              <a:rPr lang="ro-RO" b="1" dirty="0">
                <a:effectLst/>
                <a:cs typeface="Arial" pitchFamily="34" charset="0"/>
              </a:rPr>
              <a:t>HARASSMENT</a:t>
            </a:r>
            <a:endParaRPr lang="en-US" b="1" dirty="0">
              <a:effectLst/>
              <a:cs typeface="Arial" pitchFamily="34" charset="0"/>
            </a:endParaRPr>
          </a:p>
          <a:p>
            <a:pPr algn="ctr">
              <a:buNone/>
            </a:pPr>
            <a:endParaRPr lang="en-US" sz="800" dirty="0">
              <a:effectLst/>
              <a:cs typeface="Arial" pitchFamily="34" charset="0"/>
            </a:endParaRPr>
          </a:p>
          <a:p>
            <a:pPr algn="just"/>
            <a:r>
              <a:rPr lang="en-US" sz="2800" dirty="0">
                <a:effectLst/>
                <a:cs typeface="Arial" pitchFamily="34" charset="0"/>
              </a:rPr>
              <a:t>Displaying or circulating </a:t>
            </a:r>
            <a:r>
              <a:rPr lang="en-US" sz="2800" b="1" dirty="0">
                <a:solidFill>
                  <a:srgbClr val="FFFF00"/>
                </a:solidFill>
                <a:effectLst/>
                <a:cs typeface="Arial" pitchFamily="34" charset="0"/>
              </a:rPr>
              <a:t>offensive or suggestive material</a:t>
            </a:r>
            <a:r>
              <a:rPr lang="en-US" sz="2800" dirty="0">
                <a:effectLst/>
                <a:cs typeface="Arial" pitchFamily="34" charset="0"/>
              </a:rPr>
              <a:t>;</a:t>
            </a:r>
          </a:p>
          <a:p>
            <a:pPr algn="just"/>
            <a:r>
              <a:rPr lang="en-US" sz="2800" b="1" dirty="0">
                <a:solidFill>
                  <a:srgbClr val="FFFF00"/>
                </a:solidFill>
                <a:effectLst/>
                <a:cs typeface="Arial" pitchFamily="34" charset="0"/>
              </a:rPr>
              <a:t>Comments</a:t>
            </a:r>
            <a:r>
              <a:rPr lang="en-US" sz="2800" dirty="0">
                <a:effectLst/>
                <a:cs typeface="Arial" pitchFamily="34" charset="0"/>
              </a:rPr>
              <a:t> about a person's physical appearance or character that cause </a:t>
            </a:r>
            <a:r>
              <a:rPr lang="en-US" sz="2800" b="1" dirty="0">
                <a:solidFill>
                  <a:srgbClr val="FFFF00"/>
                </a:solidFill>
                <a:effectLst/>
                <a:cs typeface="Arial" pitchFamily="34" charset="0"/>
              </a:rPr>
              <a:t>embarrassment or distress</a:t>
            </a:r>
            <a:r>
              <a:rPr lang="en-US" sz="2800" dirty="0">
                <a:effectLst/>
                <a:cs typeface="Arial" pitchFamily="34" charset="0"/>
              </a:rPr>
              <a:t>;</a:t>
            </a:r>
          </a:p>
          <a:p>
            <a:pPr algn="just"/>
            <a:r>
              <a:rPr lang="en-US" sz="2800" dirty="0">
                <a:effectLst/>
                <a:cs typeface="Arial" pitchFamily="34" charset="0"/>
              </a:rPr>
              <a:t>Making or sending unwanted, sexually suggestive, hostile or </a:t>
            </a:r>
            <a:r>
              <a:rPr lang="en-US" sz="2800" b="1" dirty="0">
                <a:solidFill>
                  <a:srgbClr val="FFFF00"/>
                </a:solidFill>
                <a:effectLst/>
                <a:cs typeface="Arial" pitchFamily="34" charset="0"/>
              </a:rPr>
              <a:t>personally intrusive </a:t>
            </a:r>
            <a:r>
              <a:rPr lang="en-US" sz="2800" dirty="0">
                <a:effectLst/>
                <a:cs typeface="Arial" pitchFamily="34" charset="0"/>
              </a:rPr>
              <a:t>phone calls, text messages, emails, comments on social networks, faxes or letters;</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991" y="985634"/>
            <a:ext cx="8496944" cy="792087"/>
          </a:xfrm>
        </p:spPr>
        <p:txBody>
          <a:bodyPr/>
          <a:lstStyle/>
          <a:p>
            <a:r>
              <a:rPr lang="tr-TR" sz="3600" dirty="0">
                <a:effectLst/>
              </a:rPr>
              <a:t> </a:t>
            </a:r>
            <a:r>
              <a:rPr lang="tr-TR" sz="2400" b="1" dirty="0">
                <a:latin typeface="Bookman Old Style" pitchFamily="18" charset="0"/>
              </a:rPr>
              <a:t>MENTORESS </a:t>
            </a:r>
            <a:br>
              <a:rPr lang="tr-TR" sz="2800" dirty="0">
                <a:effectLst/>
              </a:rPr>
            </a:br>
            <a:endParaRPr lang="tr-TR" sz="2800" dirty="0"/>
          </a:p>
        </p:txBody>
      </p:sp>
      <p:sp>
        <p:nvSpPr>
          <p:cNvPr id="3" name="Subtitle 2"/>
          <p:cNvSpPr>
            <a:spLocks noGrp="1"/>
          </p:cNvSpPr>
          <p:nvPr>
            <p:ph type="subTitle" idx="1"/>
          </p:nvPr>
        </p:nvSpPr>
        <p:spPr>
          <a:xfrm>
            <a:off x="411035" y="2060848"/>
            <a:ext cx="7704856" cy="4392488"/>
          </a:xfrm>
        </p:spPr>
        <p:txBody>
          <a:bodyPr/>
          <a:lstStyle/>
          <a:p>
            <a:r>
              <a:rPr lang="tr-TR" sz="2400" b="1" dirty="0">
                <a:effectLst/>
                <a:latin typeface="Arial" panose="020B0604020202020204" pitchFamily="34" charset="0"/>
                <a:cs typeface="Arial" panose="020B0604020202020204" pitchFamily="34" charset="0"/>
              </a:rPr>
              <a:t>COURSE LEARNING OUTCOMES</a:t>
            </a:r>
          </a:p>
          <a:p>
            <a:endParaRPr lang="tr-TR" sz="1800" b="1" dirty="0">
              <a:effectLst/>
              <a:latin typeface="Arial" panose="020B0604020202020204" pitchFamily="34" charset="0"/>
              <a:cs typeface="Arial" panose="020B0604020202020204" pitchFamily="34" charset="0"/>
            </a:endParaRPr>
          </a:p>
          <a:p>
            <a:r>
              <a:rPr lang="en-GB" sz="2400" dirty="0">
                <a:effectLst/>
                <a:latin typeface="Arial" panose="020B0604020202020204" pitchFamily="34" charset="0"/>
                <a:cs typeface="Arial" panose="020B0604020202020204" pitchFamily="34" charset="0"/>
              </a:rPr>
              <a:t>Students passing the course successfully will acquire knowledge and skills as listed below and will able to be;</a:t>
            </a:r>
            <a:endParaRPr lang="tr-TR" sz="2400" dirty="0">
              <a:effectLst/>
              <a:latin typeface="Arial" panose="020B0604020202020204" pitchFamily="34" charset="0"/>
              <a:cs typeface="Arial" panose="020B0604020202020204" pitchFamily="34" charset="0"/>
            </a:endParaRPr>
          </a:p>
          <a:p>
            <a:endParaRPr lang="tr-TR" sz="2000" b="1" dirty="0">
              <a:effectLst/>
            </a:endParaRPr>
          </a:p>
          <a:p>
            <a:pPr marL="342900" lvl="0" indent="-342900" algn="just">
              <a:buFont typeface="Arial" panose="020B0604020202020204" pitchFamily="34" charset="0"/>
              <a:buChar char="•"/>
            </a:pPr>
            <a:r>
              <a:rPr lang="en-GB" sz="2400" dirty="0">
                <a:effectLst/>
                <a:latin typeface="Arial" panose="020B0604020202020204" pitchFamily="34" charset="0"/>
                <a:cs typeface="Arial" panose="020B0604020202020204" pitchFamily="34" charset="0"/>
              </a:rPr>
              <a:t>Understand gender discrimination and gender </a:t>
            </a:r>
            <a:r>
              <a:rPr lang="tr-TR" sz="2400" dirty="0">
                <a:effectLst/>
                <a:latin typeface="Arial" panose="020B0604020202020204" pitchFamily="34" charset="0"/>
                <a:cs typeface="Arial" panose="020B0604020202020204" pitchFamily="34" charset="0"/>
              </a:rPr>
              <a:t>d</a:t>
            </a:r>
            <a:r>
              <a:rPr lang="en-GB" sz="2400" dirty="0">
                <a:effectLst/>
                <a:latin typeface="Arial" panose="020B0604020202020204" pitchFamily="34" charset="0"/>
                <a:cs typeface="Arial" panose="020B0604020202020204" pitchFamily="34" charset="0"/>
              </a:rPr>
              <a:t>diversity with negative effects in social life and work environment</a:t>
            </a:r>
            <a:endParaRPr lang="tr-TR" sz="2400" dirty="0">
              <a:effectLst/>
              <a:latin typeface="Arial" panose="020B0604020202020204" pitchFamily="34" charset="0"/>
              <a:cs typeface="Arial" panose="020B0604020202020204" pitchFamily="34" charset="0"/>
            </a:endParaRPr>
          </a:p>
          <a:p>
            <a:pPr lvl="0" algn="just"/>
            <a:endParaRPr lang="tr-TR" sz="2400" dirty="0">
              <a:effectLst/>
              <a:latin typeface="Arial" panose="020B0604020202020204" pitchFamily="34" charset="0"/>
              <a:cs typeface="Arial" panose="020B0604020202020204" pitchFamily="34" charset="0"/>
            </a:endParaRPr>
          </a:p>
          <a:p>
            <a:pPr marL="342900" lvl="0" indent="-342900" algn="just">
              <a:buFont typeface="Arial" panose="020B0604020202020204" pitchFamily="34" charset="0"/>
              <a:buChar char="•"/>
            </a:pPr>
            <a:r>
              <a:rPr lang="en-GB" sz="2400" dirty="0">
                <a:effectLst/>
                <a:latin typeface="Arial" panose="020B0604020202020204" pitchFamily="34" charset="0"/>
                <a:cs typeface="Arial" panose="020B0604020202020204" pitchFamily="34" charset="0"/>
              </a:rPr>
              <a:t>Practice different tools and methods to overcome gender discrimination</a:t>
            </a:r>
            <a:endParaRPr lang="tr-TR" sz="2400" dirty="0">
              <a:effectLst/>
              <a:latin typeface="Arial" panose="020B0604020202020204" pitchFamily="34" charset="0"/>
              <a:cs typeface="Arial" panose="020B0604020202020204" pitchFamily="34" charset="0"/>
            </a:endParaRPr>
          </a:p>
          <a:p>
            <a:endParaRPr lang="tr-TR" b="1" dirty="0">
              <a:effectLst/>
              <a:latin typeface="Arial" panose="020B0604020202020204" pitchFamily="34" charset="0"/>
              <a:cs typeface="Arial" panose="020B0604020202020204" pitchFamily="34" charset="0"/>
            </a:endParaRPr>
          </a:p>
          <a:p>
            <a:endParaRPr lang="tr-TR" dirty="0">
              <a:effectLst/>
            </a:endParaRPr>
          </a:p>
          <a:p>
            <a:endParaRPr lang="tr-TR" dirty="0"/>
          </a:p>
        </p:txBody>
      </p:sp>
    </p:spTree>
    <p:extLst>
      <p:ext uri="{BB962C8B-B14F-4D97-AF65-F5344CB8AC3E}">
        <p14:creationId xmlns:p14="http://schemas.microsoft.com/office/powerpoint/2010/main" val="1994844982"/>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0" y="1124744"/>
            <a:ext cx="8999984" cy="5733256"/>
          </a:xfrm>
        </p:spPr>
        <p:txBody>
          <a:bodyPr/>
          <a:lstStyle/>
          <a:p>
            <a:pPr algn="ctr">
              <a:buNone/>
            </a:pPr>
            <a:r>
              <a:rPr lang="en-US" b="1" dirty="0">
                <a:effectLst/>
                <a:latin typeface="Arial" pitchFamily="34" charset="0"/>
                <a:cs typeface="Arial" pitchFamily="34" charset="0"/>
              </a:rPr>
              <a:t>FORMS OF </a:t>
            </a:r>
            <a:r>
              <a:rPr lang="ro-RO" b="1" dirty="0">
                <a:effectLst/>
                <a:latin typeface="Arial" pitchFamily="34" charset="0"/>
                <a:cs typeface="Arial" pitchFamily="34" charset="0"/>
              </a:rPr>
              <a:t>HARASSMENT</a:t>
            </a:r>
            <a:endParaRPr lang="en-US" b="1" dirty="0">
              <a:effectLst/>
              <a:latin typeface="Arial" pitchFamily="34" charset="0"/>
              <a:cs typeface="Arial" pitchFamily="34" charset="0"/>
            </a:endParaRPr>
          </a:p>
          <a:p>
            <a:pPr algn="ctr">
              <a:buNone/>
            </a:pPr>
            <a:endParaRPr lang="en-US" sz="800" dirty="0">
              <a:effectLst/>
              <a:latin typeface="Arial" pitchFamily="34" charset="0"/>
              <a:cs typeface="Arial" pitchFamily="34" charset="0"/>
            </a:endParaRPr>
          </a:p>
          <a:p>
            <a:pPr algn="just"/>
            <a:r>
              <a:rPr lang="en-US" sz="2800" b="1" dirty="0">
                <a:solidFill>
                  <a:srgbClr val="FFFF00"/>
                </a:solidFill>
                <a:effectLst/>
                <a:latin typeface="Arial" pitchFamily="34" charset="0"/>
                <a:cs typeface="Arial" pitchFamily="34" charset="0"/>
              </a:rPr>
              <a:t>Unwarranted, intrusive or persistent questioning</a:t>
            </a:r>
            <a:r>
              <a:rPr lang="en-US" sz="2800" dirty="0">
                <a:effectLst/>
                <a:latin typeface="Arial" pitchFamily="34" charset="0"/>
                <a:cs typeface="Arial" pitchFamily="34" charset="0"/>
              </a:rPr>
              <a:t> about a person's age, marital status, personal life, sexual interest or orientation, or similar questions about a person's racial or ethnic origin, including their culture or religion;</a:t>
            </a:r>
          </a:p>
          <a:p>
            <a:pPr algn="just"/>
            <a:r>
              <a:rPr lang="en-US" sz="2800" b="1" dirty="0">
                <a:solidFill>
                  <a:srgbClr val="FFFF00"/>
                </a:solidFill>
                <a:effectLst/>
                <a:latin typeface="Arial" pitchFamily="34" charset="0"/>
                <a:cs typeface="Arial" pitchFamily="34" charset="0"/>
              </a:rPr>
              <a:t>Unwelcome sexual advances</a:t>
            </a:r>
            <a:r>
              <a:rPr lang="en-US" sz="2800" dirty="0">
                <a:effectLst/>
                <a:latin typeface="Arial" pitchFamily="34" charset="0"/>
                <a:cs typeface="Arial" pitchFamily="34" charset="0"/>
              </a:rPr>
              <a:t> or repeated requests for dates;</a:t>
            </a:r>
          </a:p>
          <a:p>
            <a:pPr algn="just"/>
            <a:r>
              <a:rPr lang="en-US" sz="2800" b="1" dirty="0">
                <a:solidFill>
                  <a:srgbClr val="FFFF00"/>
                </a:solidFill>
                <a:effectLst/>
                <a:latin typeface="Arial" pitchFamily="34" charset="0"/>
                <a:cs typeface="Arial" pitchFamily="34" charset="0"/>
              </a:rPr>
              <a:t>Suggestions that sexual favors</a:t>
            </a:r>
            <a:r>
              <a:rPr lang="en-US" sz="2800" dirty="0">
                <a:effectLst/>
                <a:latin typeface="Arial" pitchFamily="34" charset="0"/>
                <a:cs typeface="Arial" pitchFamily="34" charset="0"/>
              </a:rPr>
              <a:t> may further affect the person’s career, or if not</a:t>
            </a:r>
            <a:r>
              <a:rPr lang="ro-RO" sz="2800" dirty="0">
                <a:effectLst/>
                <a:latin typeface="Arial" pitchFamily="34" charset="0"/>
                <a:cs typeface="Arial" pitchFamily="34" charset="0"/>
              </a:rPr>
              <a:t> </a:t>
            </a:r>
            <a:r>
              <a:rPr lang="en-US" sz="2800" dirty="0">
                <a:effectLst/>
                <a:latin typeface="Arial" pitchFamily="34" charset="0"/>
                <a:cs typeface="Arial" pitchFamily="34" charset="0"/>
              </a:rPr>
              <a:t>offered, may adversely affect their career.</a:t>
            </a:r>
          </a:p>
        </p:txBody>
      </p:sp>
    </p:spTree>
    <p:extLst>
      <p:ext uri="{BB962C8B-B14F-4D97-AF65-F5344CB8AC3E}">
        <p14:creationId xmlns:p14="http://schemas.microsoft.com/office/powerpoint/2010/main" val="1173710492"/>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0" y="980728"/>
            <a:ext cx="8999984" cy="5877272"/>
          </a:xfrm>
        </p:spPr>
        <p:txBody>
          <a:bodyPr/>
          <a:lstStyle/>
          <a:p>
            <a:pPr algn="ctr">
              <a:buNone/>
            </a:pPr>
            <a:endParaRPr lang="en-US" dirty="0">
              <a:effectLst/>
              <a:latin typeface="+mj-lt"/>
              <a:cs typeface="Arial" pitchFamily="34" charset="0"/>
            </a:endParaRPr>
          </a:p>
          <a:p>
            <a:pPr algn="ctr">
              <a:buNone/>
            </a:pPr>
            <a:r>
              <a:rPr lang="en-US" b="1" dirty="0">
                <a:solidFill>
                  <a:srgbClr val="FFFF00"/>
                </a:solidFill>
                <a:effectLst/>
                <a:latin typeface="+mj-lt"/>
                <a:cs typeface="Arial" pitchFamily="34" charset="0"/>
              </a:rPr>
              <a:t>7.3. COPYING WITH THE OBSTACLES</a:t>
            </a:r>
          </a:p>
          <a:p>
            <a:pPr algn="ctr">
              <a:buNone/>
            </a:pPr>
            <a:endParaRPr lang="en-US" sz="2800" dirty="0">
              <a:effectLst/>
              <a:latin typeface="+mj-lt"/>
              <a:cs typeface="Arial" pitchFamily="34" charset="0"/>
            </a:endParaRPr>
          </a:p>
          <a:p>
            <a:pPr algn="ctr">
              <a:buNone/>
            </a:pPr>
            <a:r>
              <a:rPr lang="en-US" sz="2800" b="1" dirty="0">
                <a:effectLst/>
                <a:latin typeface="+mj-lt"/>
                <a:cs typeface="Arial" pitchFamily="34" charset="0"/>
              </a:rPr>
              <a:t>ACTION TO BE TAKEN</a:t>
            </a:r>
            <a:r>
              <a:rPr lang="ro-RO" sz="2800" b="1" dirty="0">
                <a:effectLst/>
                <a:latin typeface="+mj-lt"/>
                <a:cs typeface="Arial" pitchFamily="34" charset="0"/>
              </a:rPr>
              <a:t> I</a:t>
            </a:r>
            <a:r>
              <a:rPr lang="en-US" sz="2800" b="1" dirty="0">
                <a:effectLst/>
                <a:latin typeface="+mj-lt"/>
                <a:cs typeface="Arial" pitchFamily="34" charset="0"/>
              </a:rPr>
              <a:t>N CASE OF HARASSMENT</a:t>
            </a:r>
          </a:p>
          <a:p>
            <a:pPr algn="ctr">
              <a:buNone/>
            </a:pPr>
            <a:endParaRPr lang="en-US" sz="2800" dirty="0">
              <a:effectLst/>
              <a:latin typeface="+mj-lt"/>
              <a:cs typeface="Arial" pitchFamily="34" charset="0"/>
            </a:endParaRPr>
          </a:p>
          <a:p>
            <a:pPr algn="ctr">
              <a:buNone/>
            </a:pPr>
            <a:endParaRPr lang="en-US" sz="800" dirty="0">
              <a:effectLst/>
              <a:latin typeface="+mj-lt"/>
              <a:cs typeface="Arial" pitchFamily="34" charset="0"/>
            </a:endParaRPr>
          </a:p>
          <a:p>
            <a:pPr algn="just"/>
            <a:r>
              <a:rPr lang="en-US" sz="2400" dirty="0">
                <a:effectLst/>
                <a:latin typeface="+mj-lt"/>
                <a:cs typeface="Arial" pitchFamily="34" charset="0"/>
              </a:rPr>
              <a:t>The seafarer can </a:t>
            </a:r>
            <a:r>
              <a:rPr lang="en-US" sz="2400" b="1" dirty="0">
                <a:solidFill>
                  <a:srgbClr val="FFFF00"/>
                </a:solidFill>
                <a:effectLst/>
                <a:latin typeface="+mj-lt"/>
                <a:cs typeface="Arial" pitchFamily="34" charset="0"/>
              </a:rPr>
              <a:t>inform the Master or Chief</a:t>
            </a:r>
            <a:r>
              <a:rPr lang="ro-RO" sz="2400" b="1" dirty="0">
                <a:solidFill>
                  <a:srgbClr val="FFFF00"/>
                </a:solidFill>
                <a:effectLst/>
                <a:latin typeface="+mj-lt"/>
                <a:cs typeface="Arial" pitchFamily="34" charset="0"/>
              </a:rPr>
              <a:t> </a:t>
            </a:r>
            <a:r>
              <a:rPr lang="en-US" sz="2400" b="1" dirty="0">
                <a:solidFill>
                  <a:srgbClr val="FFFF00"/>
                </a:solidFill>
                <a:effectLst/>
                <a:latin typeface="+mj-lt"/>
                <a:cs typeface="Arial" pitchFamily="34" charset="0"/>
              </a:rPr>
              <a:t>Engineer </a:t>
            </a:r>
            <a:r>
              <a:rPr lang="en-US" sz="2400" dirty="0">
                <a:effectLst/>
                <a:latin typeface="+mj-lt"/>
                <a:cs typeface="Arial" pitchFamily="34" charset="0"/>
              </a:rPr>
              <a:t>or if necessary a helpline for support and advice;</a:t>
            </a:r>
          </a:p>
          <a:p>
            <a:pPr algn="just"/>
            <a:endParaRPr lang="en-US" sz="2400" dirty="0">
              <a:effectLst/>
              <a:latin typeface="+mj-lt"/>
              <a:cs typeface="Arial" pitchFamily="34" charset="0"/>
            </a:endParaRPr>
          </a:p>
          <a:p>
            <a:pPr algn="just"/>
            <a:r>
              <a:rPr lang="en-US" sz="2400" dirty="0">
                <a:effectLst/>
                <a:latin typeface="+mj-lt"/>
                <a:cs typeface="Arial" pitchFamily="34" charset="0"/>
              </a:rPr>
              <a:t>Make sure you know your company's </a:t>
            </a:r>
            <a:r>
              <a:rPr lang="en-US" sz="2400" b="1" dirty="0">
                <a:solidFill>
                  <a:srgbClr val="FFFF00"/>
                </a:solidFill>
                <a:effectLst/>
                <a:latin typeface="+mj-lt"/>
                <a:cs typeface="Arial" pitchFamily="34" charset="0"/>
              </a:rPr>
              <a:t>reporting procedures</a:t>
            </a:r>
            <a:r>
              <a:rPr lang="en-US" sz="2400" dirty="0">
                <a:effectLst/>
                <a:latin typeface="+mj-lt"/>
                <a:cs typeface="Arial" pitchFamily="34" charset="0"/>
              </a:rPr>
              <a:t>. Companies will </a:t>
            </a:r>
            <a:r>
              <a:rPr lang="en-US" sz="2400" b="1" dirty="0">
                <a:solidFill>
                  <a:srgbClr val="FFFF00"/>
                </a:solidFill>
                <a:effectLst/>
                <a:latin typeface="+mj-lt"/>
                <a:cs typeface="Arial" pitchFamily="34" charset="0"/>
              </a:rPr>
              <a:t>often have multiple ways </a:t>
            </a:r>
            <a:r>
              <a:rPr lang="en-US" sz="2400" dirty="0">
                <a:effectLst/>
                <a:latin typeface="+mj-lt"/>
                <a:cs typeface="Arial" pitchFamily="34" charset="0"/>
              </a:rPr>
              <a:t>for you to report an incident, to ensure protection;</a:t>
            </a: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0" y="980728"/>
            <a:ext cx="8999984" cy="5877272"/>
          </a:xfrm>
        </p:spPr>
        <p:txBody>
          <a:bodyPr/>
          <a:lstStyle/>
          <a:p>
            <a:pPr algn="ctr">
              <a:buNone/>
            </a:pPr>
            <a:endParaRPr lang="en-US" dirty="0">
              <a:effectLst/>
              <a:cs typeface="Arial" pitchFamily="34" charset="0"/>
            </a:endParaRPr>
          </a:p>
          <a:p>
            <a:pPr algn="ctr">
              <a:buNone/>
            </a:pPr>
            <a:r>
              <a:rPr lang="en-US" sz="2800" b="1" dirty="0">
                <a:effectLst/>
                <a:cs typeface="Arial" pitchFamily="34" charset="0"/>
              </a:rPr>
              <a:t>ACTION TO BE TAKEN</a:t>
            </a:r>
            <a:r>
              <a:rPr lang="ro-RO" sz="2800" b="1" dirty="0">
                <a:effectLst/>
                <a:cs typeface="Arial" pitchFamily="34" charset="0"/>
              </a:rPr>
              <a:t> I</a:t>
            </a:r>
            <a:r>
              <a:rPr lang="en-US" sz="2800" b="1" dirty="0">
                <a:effectLst/>
                <a:cs typeface="Arial" pitchFamily="34" charset="0"/>
              </a:rPr>
              <a:t>N CASE OF HARASSMENT</a:t>
            </a:r>
          </a:p>
          <a:p>
            <a:pPr algn="ctr">
              <a:buNone/>
            </a:pPr>
            <a:endParaRPr lang="en-US" sz="800" dirty="0">
              <a:effectLst/>
              <a:cs typeface="Arial" pitchFamily="34" charset="0"/>
            </a:endParaRPr>
          </a:p>
          <a:p>
            <a:pPr algn="just"/>
            <a:endParaRPr lang="en-US" sz="2400" dirty="0">
              <a:effectLst/>
              <a:cs typeface="Arial" pitchFamily="34" charset="0"/>
            </a:endParaRPr>
          </a:p>
          <a:p>
            <a:pPr algn="just"/>
            <a:r>
              <a:rPr lang="en-US" sz="2400" dirty="0">
                <a:effectLst/>
                <a:cs typeface="Arial" pitchFamily="34" charset="0"/>
              </a:rPr>
              <a:t>Understand that </a:t>
            </a:r>
            <a:r>
              <a:rPr lang="en-US" sz="2400" b="1" dirty="0">
                <a:solidFill>
                  <a:srgbClr val="FFFF00"/>
                </a:solidFill>
                <a:effectLst/>
                <a:cs typeface="Arial" pitchFamily="34" charset="0"/>
              </a:rPr>
              <a:t>your company will make every effort to maintain confidentiality</a:t>
            </a:r>
            <a:r>
              <a:rPr lang="en-US" sz="2400" dirty="0">
                <a:effectLst/>
                <a:cs typeface="Arial" pitchFamily="34" charset="0"/>
              </a:rPr>
              <a:t>;</a:t>
            </a:r>
          </a:p>
          <a:p>
            <a:pPr algn="just"/>
            <a:endParaRPr lang="en-US" sz="2400" dirty="0">
              <a:effectLst/>
              <a:cs typeface="Arial" pitchFamily="34" charset="0"/>
            </a:endParaRPr>
          </a:p>
          <a:p>
            <a:pPr algn="just"/>
            <a:r>
              <a:rPr lang="en-US" sz="2400" dirty="0">
                <a:effectLst/>
                <a:cs typeface="Arial" pitchFamily="34" charset="0"/>
              </a:rPr>
              <a:t>Know that there is </a:t>
            </a:r>
            <a:r>
              <a:rPr lang="en-US" sz="2400" b="1" dirty="0">
                <a:solidFill>
                  <a:srgbClr val="FFFF00"/>
                </a:solidFill>
                <a:effectLst/>
                <a:cs typeface="Arial" pitchFamily="34" charset="0"/>
              </a:rPr>
              <a:t>zero tolerance for retaliation </a:t>
            </a:r>
            <a:r>
              <a:rPr lang="en-US" sz="2400" dirty="0">
                <a:effectLst/>
                <a:cs typeface="Arial" pitchFamily="34" charset="0"/>
              </a:rPr>
              <a:t>against anyone reporting an incident</a:t>
            </a:r>
            <a:r>
              <a:rPr lang="ro-RO" sz="2400" dirty="0">
                <a:effectLst/>
                <a:cs typeface="Arial" pitchFamily="34" charset="0"/>
              </a:rPr>
              <a:t>;</a:t>
            </a:r>
            <a:endParaRPr lang="en-US" sz="2400" dirty="0">
              <a:effectLst/>
              <a:cs typeface="Arial" pitchFamily="34" charset="0"/>
            </a:endParaRPr>
          </a:p>
          <a:p>
            <a:pPr algn="just"/>
            <a:endParaRPr lang="en-US" sz="2400" dirty="0">
              <a:effectLst/>
              <a:cs typeface="Arial" pitchFamily="34" charset="0"/>
            </a:endParaRPr>
          </a:p>
          <a:p>
            <a:pPr algn="just"/>
            <a:r>
              <a:rPr lang="en-US" sz="2400" b="1" dirty="0">
                <a:solidFill>
                  <a:srgbClr val="FFFF00"/>
                </a:solidFill>
                <a:effectLst/>
                <a:cs typeface="Arial" pitchFamily="34" charset="0"/>
              </a:rPr>
              <a:t>Report </a:t>
            </a:r>
            <a:r>
              <a:rPr lang="en-US" sz="2400" dirty="0">
                <a:effectLst/>
                <a:cs typeface="Arial" pitchFamily="34" charset="0"/>
              </a:rPr>
              <a:t>any prohibited behaviors to the appropriate person, </a:t>
            </a:r>
            <a:r>
              <a:rPr lang="en-US" sz="2400" b="1" dirty="0">
                <a:solidFill>
                  <a:srgbClr val="FFFF00"/>
                </a:solidFill>
                <a:effectLst/>
                <a:cs typeface="Arial" pitchFamily="34" charset="0"/>
              </a:rPr>
              <a:t>as soon as it happens</a:t>
            </a:r>
            <a:r>
              <a:rPr lang="en-US" sz="2400" dirty="0">
                <a:effectLst/>
                <a:cs typeface="Arial" pitchFamily="34" charset="0"/>
              </a:rPr>
              <a:t>.</a:t>
            </a:r>
          </a:p>
        </p:txBody>
      </p:sp>
    </p:spTree>
    <p:extLst>
      <p:ext uri="{BB962C8B-B14F-4D97-AF65-F5344CB8AC3E}">
        <p14:creationId xmlns:p14="http://schemas.microsoft.com/office/powerpoint/2010/main" val="1769184205"/>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79512" y="980728"/>
            <a:ext cx="8820472" cy="5877272"/>
          </a:xfrm>
        </p:spPr>
        <p:txBody>
          <a:bodyPr/>
          <a:lstStyle/>
          <a:p>
            <a:pPr algn="ctr">
              <a:buNone/>
            </a:pPr>
            <a:r>
              <a:rPr lang="en-US" sz="2800" b="1" dirty="0">
                <a:latin typeface="+mj-lt"/>
                <a:cs typeface="Arial" pitchFamily="34" charset="0"/>
              </a:rPr>
              <a:t>COPYING WITH THE </a:t>
            </a:r>
            <a:r>
              <a:rPr lang="ro-RO" sz="2800" b="1" dirty="0">
                <a:latin typeface="+mj-lt"/>
                <a:cs typeface="Arial" pitchFamily="34" charset="0"/>
              </a:rPr>
              <a:t>OBSTACLES FOR WOMEN SEAFARES</a:t>
            </a:r>
            <a:r>
              <a:rPr lang="en-US" sz="2800" b="1" dirty="0">
                <a:latin typeface="+mj-lt"/>
                <a:cs typeface="Arial" pitchFamily="34" charset="0"/>
              </a:rPr>
              <a:t> ONBOARD</a:t>
            </a:r>
            <a:endParaRPr lang="en-US" sz="2800" b="1" dirty="0">
              <a:effectLst/>
              <a:latin typeface="+mj-lt"/>
              <a:cs typeface="Arial" pitchFamily="34" charset="0"/>
            </a:endParaRPr>
          </a:p>
          <a:p>
            <a:pPr algn="ctr">
              <a:buNone/>
            </a:pPr>
            <a:endParaRPr lang="en-US" sz="800" dirty="0">
              <a:effectLst/>
              <a:latin typeface="+mj-lt"/>
              <a:cs typeface="Arial" pitchFamily="34" charset="0"/>
            </a:endParaRPr>
          </a:p>
          <a:p>
            <a:pPr algn="just"/>
            <a:r>
              <a:rPr lang="en-US" sz="2400" dirty="0">
                <a:effectLst/>
                <a:latin typeface="+mj-lt"/>
                <a:cs typeface="Arial" pitchFamily="34" charset="0"/>
              </a:rPr>
              <a:t>Female seafarers work mainly on cruise ships and ferry boats, often under pavilions of convenience. These are among the least paid and least protected jobs at sea. Female officers are fewer than male colleagues. Their low number shows that </a:t>
            </a:r>
            <a:r>
              <a:rPr lang="en-US" sz="2400" b="1" dirty="0">
                <a:solidFill>
                  <a:srgbClr val="FFFF00"/>
                </a:solidFill>
                <a:effectLst/>
                <a:latin typeface="+mj-lt"/>
                <a:cs typeface="Arial" pitchFamily="34" charset="0"/>
              </a:rPr>
              <a:t>women can be subject to discrimination and harassment.</a:t>
            </a:r>
          </a:p>
          <a:p>
            <a:pPr algn="just"/>
            <a:r>
              <a:rPr lang="en-US" sz="2400" dirty="0">
                <a:effectLst/>
                <a:latin typeface="+mj-lt"/>
                <a:cs typeface="Arial" pitchFamily="34" charset="0"/>
              </a:rPr>
              <a:t>More and more women fear to pursue a career onboard believing that they might </a:t>
            </a:r>
            <a:r>
              <a:rPr lang="en-US" sz="2400" b="1" dirty="0">
                <a:solidFill>
                  <a:srgbClr val="FFFF00"/>
                </a:solidFill>
                <a:effectLst/>
                <a:latin typeface="+mj-lt"/>
                <a:cs typeface="Arial" pitchFamily="34" charset="0"/>
              </a:rPr>
              <a:t>have to deal with sexual harassment</a:t>
            </a:r>
            <a:r>
              <a:rPr lang="en-US" sz="2400" dirty="0">
                <a:effectLst/>
                <a:latin typeface="+mj-lt"/>
                <a:cs typeface="Arial" pitchFamily="34" charset="0"/>
              </a:rPr>
              <a:t> or </a:t>
            </a:r>
            <a:r>
              <a:rPr lang="en-US" sz="2400" b="1" dirty="0">
                <a:solidFill>
                  <a:srgbClr val="FFFF00"/>
                </a:solidFill>
                <a:effectLst/>
                <a:latin typeface="+mj-lt"/>
                <a:cs typeface="Arial" pitchFamily="34" charset="0"/>
              </a:rPr>
              <a:t>even abuse while at sea</a:t>
            </a:r>
            <a:r>
              <a:rPr lang="en-US" sz="2400" dirty="0">
                <a:effectLst/>
                <a:latin typeface="+mj-lt"/>
                <a:cs typeface="Arial" pitchFamily="34" charset="0"/>
              </a:rPr>
              <a:t>. Indeed, this is still an issue in the maritime industry.</a:t>
            </a:r>
          </a:p>
          <a:p>
            <a:pPr algn="just"/>
            <a:r>
              <a:rPr lang="en-US" sz="2400" dirty="0">
                <a:effectLst/>
                <a:latin typeface="+mj-lt"/>
                <a:cs typeface="Arial" pitchFamily="34" charset="0"/>
              </a:rPr>
              <a:t>Despite the increase in the number of women at sea, </a:t>
            </a:r>
            <a:r>
              <a:rPr lang="en-US" sz="2400" b="1" dirty="0">
                <a:solidFill>
                  <a:srgbClr val="FFFF00"/>
                </a:solidFill>
                <a:effectLst/>
                <a:latin typeface="+mj-lt"/>
                <a:cs typeface="Arial" pitchFamily="34" charset="0"/>
              </a:rPr>
              <a:t>shipping continues to show misogyny</a:t>
            </a:r>
            <a:r>
              <a:rPr lang="en-US" sz="2400" dirty="0">
                <a:effectLst/>
                <a:latin typeface="+mj-lt"/>
                <a:cs typeface="Arial" pitchFamily="34" charset="0"/>
              </a:rPr>
              <a:t>.</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79512" y="980728"/>
            <a:ext cx="8820472" cy="5877272"/>
          </a:xfrm>
        </p:spPr>
        <p:txBody>
          <a:bodyPr/>
          <a:lstStyle/>
          <a:p>
            <a:pPr algn="ctr">
              <a:buNone/>
            </a:pPr>
            <a:r>
              <a:rPr lang="en-US" sz="2800" b="1" dirty="0">
                <a:latin typeface="+mj-lt"/>
                <a:cs typeface="Arial" pitchFamily="34" charset="0"/>
              </a:rPr>
              <a:t>COPYING WITH THE </a:t>
            </a:r>
            <a:r>
              <a:rPr lang="ro-RO" sz="2800" b="1" dirty="0">
                <a:latin typeface="+mj-lt"/>
                <a:cs typeface="Arial" pitchFamily="34" charset="0"/>
              </a:rPr>
              <a:t>OBSTACLES FOR WOMEN SEAFARES</a:t>
            </a:r>
            <a:r>
              <a:rPr lang="en-US" sz="2800" b="1" dirty="0">
                <a:latin typeface="+mj-lt"/>
                <a:cs typeface="Arial" pitchFamily="34" charset="0"/>
              </a:rPr>
              <a:t> ONBOARD</a:t>
            </a:r>
            <a:endParaRPr lang="en-US" sz="2800" b="1" dirty="0">
              <a:effectLst/>
              <a:latin typeface="+mj-lt"/>
              <a:cs typeface="Arial" pitchFamily="34" charset="0"/>
            </a:endParaRPr>
          </a:p>
          <a:p>
            <a:pPr algn="ctr">
              <a:buNone/>
            </a:pPr>
            <a:endParaRPr lang="en-US" sz="800" dirty="0">
              <a:effectLst/>
              <a:latin typeface="+mj-lt"/>
              <a:cs typeface="Arial" pitchFamily="34" charset="0"/>
            </a:endParaRPr>
          </a:p>
          <a:p>
            <a:pPr algn="just"/>
            <a:r>
              <a:rPr lang="en-US" sz="2400" dirty="0">
                <a:effectLst/>
                <a:latin typeface="+mj-lt"/>
                <a:cs typeface="Arial" pitchFamily="34" charset="0"/>
              </a:rPr>
              <a:t>Women are </a:t>
            </a:r>
            <a:r>
              <a:rPr lang="en-US" sz="2400" b="1" dirty="0">
                <a:solidFill>
                  <a:srgbClr val="FFFF00"/>
                </a:solidFill>
                <a:effectLst/>
                <a:latin typeface="+mj-lt"/>
                <a:cs typeface="Arial" pitchFamily="34" charset="0"/>
              </a:rPr>
              <a:t>discriminated against in terms of employment, pay and promotion</a:t>
            </a:r>
            <a:r>
              <a:rPr lang="en-US" sz="2400" dirty="0">
                <a:effectLst/>
                <a:latin typeface="+mj-lt"/>
                <a:cs typeface="Arial" pitchFamily="34" charset="0"/>
              </a:rPr>
              <a:t>, too few vessels have distinct sanitary groups for women, and abuses and harassment by colleagues and bosses are frequent.</a:t>
            </a:r>
          </a:p>
          <a:p>
            <a:pPr algn="just"/>
            <a:r>
              <a:rPr lang="en-US" sz="2400" b="1" dirty="0">
                <a:solidFill>
                  <a:srgbClr val="FFFF00"/>
                </a:solidFill>
                <a:effectLst/>
                <a:latin typeface="+mj-lt"/>
                <a:cs typeface="Arial" pitchFamily="34" charset="0"/>
              </a:rPr>
              <a:t>Employees often do not report such incidents</a:t>
            </a:r>
            <a:r>
              <a:rPr lang="en-US" sz="2400" dirty="0">
                <a:effectLst/>
                <a:latin typeface="+mj-lt"/>
                <a:cs typeface="Arial" pitchFamily="34" charset="0"/>
              </a:rPr>
              <a:t>. If any seafarer complains of having been the victim of harassment, complaints must be taken seriously and investigated.</a:t>
            </a:r>
          </a:p>
          <a:p>
            <a:pPr algn="just"/>
            <a:r>
              <a:rPr lang="en-US" sz="2400" dirty="0">
                <a:effectLst/>
                <a:latin typeface="+mj-lt"/>
                <a:cs typeface="Arial" pitchFamily="34" charset="0"/>
              </a:rPr>
              <a:t>All in all, sexual harassment can never be accepted in a society, and shipping is no exception. It can be costly to </a:t>
            </a:r>
            <a:r>
              <a:rPr lang="en-US" sz="2400" b="1" dirty="0">
                <a:solidFill>
                  <a:srgbClr val="FFFF00"/>
                </a:solidFill>
                <a:effectLst/>
                <a:latin typeface="+mj-lt"/>
                <a:cs typeface="Arial" pitchFamily="34" charset="0"/>
              </a:rPr>
              <a:t>both seafarers and employers</a:t>
            </a:r>
            <a:r>
              <a:rPr lang="en-US" sz="2400" dirty="0">
                <a:effectLst/>
                <a:latin typeface="+mj-lt"/>
                <a:cs typeface="Arial" pitchFamily="34" charset="0"/>
              </a:rPr>
              <a:t>, not only directly but also through the decreased </a:t>
            </a:r>
            <a:r>
              <a:rPr lang="en-US" sz="2400" b="1" dirty="0">
                <a:solidFill>
                  <a:srgbClr val="FFFF00"/>
                </a:solidFill>
                <a:effectLst/>
                <a:latin typeface="+mj-lt"/>
                <a:cs typeface="Arial" pitchFamily="34" charset="0"/>
              </a:rPr>
              <a:t>workplace performanc</a:t>
            </a:r>
            <a:r>
              <a:rPr lang="en-US" sz="2400" dirty="0">
                <a:effectLst/>
                <a:latin typeface="+mj-lt"/>
                <a:cs typeface="Arial" pitchFamily="34" charset="0"/>
              </a:rPr>
              <a:t>e or productivity and the </a:t>
            </a:r>
            <a:r>
              <a:rPr lang="en-US" sz="2400" b="1" dirty="0">
                <a:solidFill>
                  <a:srgbClr val="FFFF00"/>
                </a:solidFill>
                <a:effectLst/>
                <a:latin typeface="+mj-lt"/>
                <a:cs typeface="Arial" pitchFamily="34" charset="0"/>
              </a:rPr>
              <a:t>reputational harm</a:t>
            </a:r>
            <a:r>
              <a:rPr lang="en-US" sz="2400" dirty="0">
                <a:effectLst/>
                <a:latin typeface="+mj-lt"/>
                <a:cs typeface="Arial" pitchFamily="34" charset="0"/>
              </a:rPr>
              <a:t>.</a:t>
            </a: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0" y="980728"/>
            <a:ext cx="8999984" cy="5877272"/>
          </a:xfrm>
        </p:spPr>
        <p:txBody>
          <a:bodyPr/>
          <a:lstStyle/>
          <a:p>
            <a:pPr algn="ctr">
              <a:buNone/>
            </a:pPr>
            <a:r>
              <a:rPr lang="en-US" sz="2800" b="1" dirty="0">
                <a:latin typeface="+mj-lt"/>
                <a:cs typeface="Arial" pitchFamily="34" charset="0"/>
              </a:rPr>
              <a:t>COPYING WITH THE </a:t>
            </a:r>
            <a:r>
              <a:rPr lang="ro-RO" sz="2800" b="1" dirty="0">
                <a:latin typeface="+mj-lt"/>
                <a:cs typeface="Arial" pitchFamily="34" charset="0"/>
              </a:rPr>
              <a:t>OBSTACLES FOR WOMEN SEAFARES</a:t>
            </a:r>
            <a:r>
              <a:rPr lang="en-US" sz="2800" b="1" dirty="0">
                <a:latin typeface="+mj-lt"/>
                <a:cs typeface="Arial" pitchFamily="34" charset="0"/>
              </a:rPr>
              <a:t> ONBOARD</a:t>
            </a:r>
            <a:endParaRPr lang="en-US" sz="2800" b="1" dirty="0">
              <a:effectLst/>
              <a:latin typeface="+mj-lt"/>
              <a:cs typeface="Arial" pitchFamily="34" charset="0"/>
            </a:endParaRPr>
          </a:p>
          <a:p>
            <a:pPr algn="ctr">
              <a:buNone/>
            </a:pPr>
            <a:endParaRPr lang="en-US" sz="800" dirty="0">
              <a:effectLst/>
              <a:latin typeface="+mj-lt"/>
              <a:cs typeface="Arial" pitchFamily="34" charset="0"/>
            </a:endParaRPr>
          </a:p>
          <a:p>
            <a:pPr algn="just"/>
            <a:r>
              <a:rPr lang="en-US" sz="2600" b="1" dirty="0">
                <a:solidFill>
                  <a:srgbClr val="FFFF00"/>
                </a:solidFill>
                <a:effectLst/>
                <a:latin typeface="+mj-lt"/>
                <a:cs typeface="Arial" pitchFamily="34" charset="0"/>
              </a:rPr>
              <a:t>O</a:t>
            </a:r>
            <a:r>
              <a:rPr lang="ro-RO" sz="2600" b="1" dirty="0">
                <a:solidFill>
                  <a:srgbClr val="FFFF00"/>
                </a:solidFill>
                <a:effectLst/>
                <a:latin typeface="+mj-lt"/>
                <a:cs typeface="Arial" pitchFamily="34" charset="0"/>
              </a:rPr>
              <a:t>rganizational dysfunctions</a:t>
            </a:r>
            <a:r>
              <a:rPr lang="en-US" sz="2600" b="1" dirty="0">
                <a:solidFill>
                  <a:srgbClr val="FFFF00"/>
                </a:solidFill>
                <a:effectLst/>
                <a:latin typeface="+mj-lt"/>
                <a:cs typeface="Arial" pitchFamily="34" charset="0"/>
              </a:rPr>
              <a:t> </a:t>
            </a:r>
            <a:r>
              <a:rPr lang="en-US" sz="2600" dirty="0">
                <a:effectLst/>
                <a:latin typeface="+mj-lt"/>
                <a:cs typeface="Arial" pitchFamily="34" charset="0"/>
              </a:rPr>
              <a:t>and </a:t>
            </a:r>
            <a:r>
              <a:rPr lang="ro-RO" sz="2600" b="1" dirty="0">
                <a:solidFill>
                  <a:srgbClr val="FFFF00"/>
                </a:solidFill>
                <a:effectLst/>
                <a:latin typeface="+mj-lt"/>
                <a:cs typeface="Arial" pitchFamily="34" charset="0"/>
              </a:rPr>
              <a:t>psycho-behavioral disturbances</a:t>
            </a:r>
            <a:r>
              <a:rPr lang="ro-RO" sz="2600" dirty="0">
                <a:effectLst/>
                <a:latin typeface="+mj-lt"/>
                <a:cs typeface="Arial" pitchFamily="34" charset="0"/>
              </a:rPr>
              <a:t> </a:t>
            </a:r>
            <a:r>
              <a:rPr lang="en-US" sz="2600" dirty="0">
                <a:effectLst/>
                <a:latin typeface="+mj-lt"/>
                <a:cs typeface="Arial" pitchFamily="34" charset="0"/>
              </a:rPr>
              <a:t>that can be found onboard ships refers to </a:t>
            </a:r>
            <a:r>
              <a:rPr lang="ro-RO" sz="2600" i="1" dirty="0">
                <a:effectLst/>
                <a:latin typeface="+mj-lt"/>
                <a:cs typeface="Arial" pitchFamily="34" charset="0"/>
              </a:rPr>
              <a:t>stress, burnout, workaholism, mobbing</a:t>
            </a:r>
            <a:r>
              <a:rPr lang="en-US" sz="2600" dirty="0">
                <a:effectLst/>
                <a:latin typeface="+mj-lt"/>
                <a:cs typeface="Arial" pitchFamily="34" charset="0"/>
              </a:rPr>
              <a:t>,</a:t>
            </a:r>
            <a:r>
              <a:rPr lang="ro-RO" sz="2600" dirty="0">
                <a:effectLst/>
                <a:latin typeface="+mj-lt"/>
                <a:cs typeface="Arial" pitchFamily="34" charset="0"/>
              </a:rPr>
              <a:t> </a:t>
            </a:r>
            <a:r>
              <a:rPr lang="ro-RO" sz="2600" i="1" dirty="0">
                <a:effectLst/>
                <a:latin typeface="+mj-lt"/>
                <a:cs typeface="Arial" pitchFamily="34" charset="0"/>
              </a:rPr>
              <a:t>discrimination, stereotyping, bias</a:t>
            </a:r>
            <a:r>
              <a:rPr lang="en-US" sz="2600" i="1" dirty="0">
                <a:effectLst/>
                <a:latin typeface="+mj-lt"/>
                <a:cs typeface="Arial" pitchFamily="34" charset="0"/>
              </a:rPr>
              <a:t> </a:t>
            </a:r>
            <a:r>
              <a:rPr lang="en-US" sz="2600" dirty="0">
                <a:effectLst/>
                <a:latin typeface="+mj-lt"/>
                <a:cs typeface="Arial" pitchFamily="34" charset="0"/>
              </a:rPr>
              <a:t>and </a:t>
            </a:r>
            <a:r>
              <a:rPr lang="ro-RO" sz="2600" i="1" dirty="0">
                <a:effectLst/>
                <a:latin typeface="+mj-lt"/>
                <a:cs typeface="Arial" pitchFamily="34" charset="0"/>
              </a:rPr>
              <a:t>sexual harassment</a:t>
            </a:r>
            <a:r>
              <a:rPr lang="ro-RO" sz="2600" dirty="0">
                <a:effectLst/>
                <a:latin typeface="+mj-lt"/>
                <a:cs typeface="Arial" pitchFamily="34" charset="0"/>
              </a:rPr>
              <a:t>. These</a:t>
            </a:r>
            <a:r>
              <a:rPr lang="en-US" sz="2600" dirty="0">
                <a:effectLst/>
                <a:latin typeface="+mj-lt"/>
                <a:cs typeface="Arial" pitchFamily="34" charset="0"/>
              </a:rPr>
              <a:t> aspects influence not only the personal life of </a:t>
            </a:r>
            <a:r>
              <a:rPr lang="ro-RO" sz="2600" dirty="0">
                <a:effectLst/>
                <a:latin typeface="+mj-lt"/>
                <a:cs typeface="Arial" pitchFamily="34" charset="0"/>
              </a:rPr>
              <a:t>crew</a:t>
            </a:r>
            <a:r>
              <a:rPr lang="en-US" sz="2600" dirty="0">
                <a:effectLst/>
                <a:latin typeface="+mj-lt"/>
                <a:cs typeface="Arial" pitchFamily="34" charset="0"/>
              </a:rPr>
              <a:t> members</a:t>
            </a:r>
            <a:r>
              <a:rPr lang="ro-RO" sz="2600" dirty="0">
                <a:effectLst/>
                <a:latin typeface="+mj-lt"/>
                <a:cs typeface="Arial" pitchFamily="34" charset="0"/>
              </a:rPr>
              <a:t> </a:t>
            </a:r>
            <a:r>
              <a:rPr lang="en-US" sz="2600" dirty="0">
                <a:effectLst/>
                <a:latin typeface="+mj-lt"/>
                <a:cs typeface="Arial" pitchFamily="34" charset="0"/>
              </a:rPr>
              <a:t>but also their socio</a:t>
            </a:r>
            <a:r>
              <a:rPr lang="ro-RO" sz="2600" dirty="0">
                <a:effectLst/>
                <a:latin typeface="+mj-lt"/>
                <a:cs typeface="Arial" pitchFamily="34" charset="0"/>
              </a:rPr>
              <a:t>-</a:t>
            </a:r>
            <a:r>
              <a:rPr lang="en-US" sz="2600" dirty="0">
                <a:effectLst/>
                <a:latin typeface="+mj-lt"/>
                <a:cs typeface="Arial" pitchFamily="34" charset="0"/>
              </a:rPr>
              <a:t>professional life.</a:t>
            </a:r>
          </a:p>
          <a:p>
            <a:pPr marL="0" indent="0" algn="just">
              <a:buNone/>
            </a:pPr>
            <a:endParaRPr lang="ro-RO" sz="2600" dirty="0">
              <a:effectLst/>
              <a:latin typeface="+mj-lt"/>
              <a:cs typeface="Arial" pitchFamily="34" charset="0"/>
            </a:endParaRPr>
          </a:p>
          <a:p>
            <a:pPr algn="just"/>
            <a:r>
              <a:rPr lang="en-US" sz="2600" dirty="0">
                <a:effectLst/>
                <a:latin typeface="+mj-lt"/>
                <a:cs typeface="Arial" pitchFamily="34" charset="0"/>
              </a:rPr>
              <a:t>Organization of work, conceiving tasks</a:t>
            </a:r>
            <a:r>
              <a:rPr lang="ro-RO" sz="2600" dirty="0">
                <a:effectLst/>
                <a:latin typeface="+mj-lt"/>
                <a:cs typeface="Arial" pitchFamily="34" charset="0"/>
              </a:rPr>
              <a:t>, </a:t>
            </a:r>
            <a:r>
              <a:rPr lang="en-US" sz="2600" dirty="0">
                <a:effectLst/>
                <a:latin typeface="+mj-lt"/>
                <a:cs typeface="Arial" pitchFamily="34" charset="0"/>
              </a:rPr>
              <a:t>coordination and controlling</a:t>
            </a:r>
            <a:r>
              <a:rPr lang="ro-RO" sz="2600" dirty="0">
                <a:effectLst/>
                <a:latin typeface="+mj-lt"/>
                <a:cs typeface="Arial" pitchFamily="34" charset="0"/>
              </a:rPr>
              <a:t>  employees compose </a:t>
            </a:r>
            <a:r>
              <a:rPr lang="en-US" sz="2600" dirty="0">
                <a:effectLst/>
                <a:latin typeface="+mj-lt"/>
                <a:cs typeface="Arial" pitchFamily="34" charset="0"/>
              </a:rPr>
              <a:t>the social capacity of the </a:t>
            </a:r>
            <a:r>
              <a:rPr lang="ro-RO" sz="2600" dirty="0">
                <a:effectLst/>
                <a:latin typeface="+mj-lt"/>
                <a:cs typeface="Arial" pitchFamily="34" charset="0"/>
              </a:rPr>
              <a:t>crew and </a:t>
            </a:r>
            <a:r>
              <a:rPr lang="en-US" sz="2600" dirty="0">
                <a:effectLst/>
                <a:latin typeface="+mj-lt"/>
                <a:cs typeface="Arial" pitchFamily="34" charset="0"/>
              </a:rPr>
              <a:t>breaking </a:t>
            </a:r>
            <a:r>
              <a:rPr lang="ro-RO" sz="2600" dirty="0">
                <a:effectLst/>
                <a:latin typeface="+mj-lt"/>
                <a:cs typeface="Arial" pitchFamily="34" charset="0"/>
              </a:rPr>
              <a:t>its</a:t>
            </a:r>
            <a:r>
              <a:rPr lang="en-US" sz="2600" dirty="0">
                <a:effectLst/>
                <a:latin typeface="+mj-lt"/>
                <a:cs typeface="Arial" pitchFamily="34" charset="0"/>
              </a:rPr>
              <a:t> emotional balance</a:t>
            </a:r>
            <a:r>
              <a:rPr lang="ro-RO" sz="2600" dirty="0">
                <a:effectLst/>
                <a:latin typeface="+mj-lt"/>
                <a:cs typeface="Arial" pitchFamily="34" charset="0"/>
              </a:rPr>
              <a:t> results in</a:t>
            </a:r>
            <a:r>
              <a:rPr lang="en-US" sz="2600" dirty="0">
                <a:effectLst/>
                <a:latin typeface="+mj-lt"/>
                <a:cs typeface="Arial" pitchFamily="34" charset="0"/>
              </a:rPr>
              <a:t> </a:t>
            </a:r>
            <a:r>
              <a:rPr lang="en-US" sz="2600" b="1" dirty="0">
                <a:solidFill>
                  <a:srgbClr val="FFFF00"/>
                </a:solidFill>
                <a:effectLst/>
                <a:latin typeface="+mj-lt"/>
                <a:cs typeface="Arial" pitchFamily="34" charset="0"/>
              </a:rPr>
              <a:t>mobbing</a:t>
            </a:r>
            <a:r>
              <a:rPr lang="ro-RO" sz="2600" dirty="0">
                <a:effectLst/>
                <a:latin typeface="+mj-lt"/>
                <a:cs typeface="Arial" pitchFamily="34" charset="0"/>
              </a:rPr>
              <a:t>.</a:t>
            </a:r>
          </a:p>
        </p:txBody>
      </p:sp>
    </p:spTree>
    <p:extLst>
      <p:ext uri="{BB962C8B-B14F-4D97-AF65-F5344CB8AC3E}">
        <p14:creationId xmlns:p14="http://schemas.microsoft.com/office/powerpoint/2010/main" val="615931471"/>
      </p:ext>
    </p:extLst>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79512" y="1340768"/>
            <a:ext cx="8820472" cy="5517232"/>
          </a:xfrm>
        </p:spPr>
        <p:txBody>
          <a:bodyPr/>
          <a:lstStyle/>
          <a:p>
            <a:pPr algn="ctr">
              <a:buNone/>
            </a:pPr>
            <a:r>
              <a:rPr lang="en-US" sz="2800" b="1" dirty="0">
                <a:latin typeface="+mj-lt"/>
                <a:cs typeface="Arial" pitchFamily="34" charset="0"/>
              </a:rPr>
              <a:t>COPYING WITH THE </a:t>
            </a:r>
            <a:r>
              <a:rPr lang="ro-RO" sz="2800" b="1" dirty="0">
                <a:latin typeface="+mj-lt"/>
                <a:cs typeface="Arial" pitchFamily="34" charset="0"/>
              </a:rPr>
              <a:t>OBSTACLES FOR WOMEN SEAFARES</a:t>
            </a:r>
            <a:r>
              <a:rPr lang="en-US" sz="2800" b="1" dirty="0">
                <a:latin typeface="+mj-lt"/>
                <a:cs typeface="Arial" pitchFamily="34" charset="0"/>
              </a:rPr>
              <a:t> ONBOARD</a:t>
            </a:r>
            <a:endParaRPr lang="en-US" sz="2800" b="1" dirty="0">
              <a:effectLst/>
              <a:latin typeface="+mj-lt"/>
              <a:cs typeface="Arial" pitchFamily="34" charset="0"/>
            </a:endParaRPr>
          </a:p>
          <a:p>
            <a:pPr algn="ctr">
              <a:buNone/>
            </a:pPr>
            <a:endParaRPr lang="en-US" sz="800" dirty="0">
              <a:effectLst/>
              <a:latin typeface="+mj-lt"/>
              <a:cs typeface="Arial" pitchFamily="34" charset="0"/>
            </a:endParaRPr>
          </a:p>
          <a:p>
            <a:pPr algn="just"/>
            <a:endParaRPr lang="en-US" sz="2800" dirty="0">
              <a:effectLst/>
              <a:latin typeface="+mj-lt"/>
              <a:cs typeface="Arial" pitchFamily="34" charset="0"/>
            </a:endParaRPr>
          </a:p>
          <a:p>
            <a:pPr algn="just"/>
            <a:r>
              <a:rPr lang="ro-RO" sz="2800" dirty="0">
                <a:effectLst/>
                <a:latin typeface="+mj-lt"/>
                <a:cs typeface="Arial" pitchFamily="34" charset="0"/>
              </a:rPr>
              <a:t>W</a:t>
            </a:r>
            <a:r>
              <a:rPr lang="en-US" sz="2800" dirty="0">
                <a:effectLst/>
                <a:latin typeface="+mj-lt"/>
                <a:cs typeface="Arial" pitchFamily="34" charset="0"/>
              </a:rPr>
              <a:t>hen working with multicultural crew</a:t>
            </a:r>
            <a:r>
              <a:rPr lang="ro-RO" sz="2800" dirty="0">
                <a:effectLst/>
                <a:latin typeface="+mj-lt"/>
                <a:cs typeface="Arial" pitchFamily="34" charset="0"/>
              </a:rPr>
              <a:t>s,</a:t>
            </a:r>
            <a:r>
              <a:rPr lang="en-US" sz="2800" dirty="0">
                <a:effectLst/>
                <a:latin typeface="+mj-lt"/>
                <a:cs typeface="Arial" pitchFamily="34" charset="0"/>
              </a:rPr>
              <a:t> </a:t>
            </a:r>
            <a:r>
              <a:rPr lang="ro-RO" sz="2800" dirty="0">
                <a:effectLst/>
                <a:latin typeface="+mj-lt"/>
                <a:cs typeface="Arial" pitchFamily="34" charset="0"/>
              </a:rPr>
              <a:t>t</a:t>
            </a:r>
            <a:r>
              <a:rPr lang="en-US" sz="2800" dirty="0">
                <a:effectLst/>
                <a:latin typeface="+mj-lt"/>
                <a:cs typeface="Arial" pitchFamily="34" charset="0"/>
              </a:rPr>
              <a:t>o prevent prejudice and stereotype onboard ship</a:t>
            </a:r>
            <a:r>
              <a:rPr lang="ro-RO" sz="2800" dirty="0">
                <a:effectLst/>
                <a:latin typeface="+mj-lt"/>
                <a:cs typeface="Arial" pitchFamily="34" charset="0"/>
              </a:rPr>
              <a:t>s,</a:t>
            </a:r>
            <a:r>
              <a:rPr lang="en-US" sz="2800" dirty="0">
                <a:effectLst/>
                <a:latin typeface="+mj-lt"/>
                <a:cs typeface="Arial" pitchFamily="34" charset="0"/>
              </a:rPr>
              <a:t> leaders can </a:t>
            </a:r>
            <a:r>
              <a:rPr lang="ro-RO" sz="2800" dirty="0">
                <a:effectLst/>
                <a:latin typeface="+mj-lt"/>
                <a:cs typeface="Arial" pitchFamily="34" charset="0"/>
              </a:rPr>
              <a:t>take attitudes </a:t>
            </a:r>
            <a:r>
              <a:rPr lang="en-US" sz="2800" dirty="0">
                <a:effectLst/>
                <a:latin typeface="+mj-lt"/>
                <a:cs typeface="Arial" pitchFamily="34" charset="0"/>
              </a:rPr>
              <a:t>derived</a:t>
            </a:r>
            <a:r>
              <a:rPr lang="ro-RO" sz="2800" dirty="0">
                <a:effectLst/>
                <a:latin typeface="+mj-lt"/>
                <a:cs typeface="Arial" pitchFamily="34" charset="0"/>
              </a:rPr>
              <a:t> </a:t>
            </a:r>
            <a:r>
              <a:rPr lang="en-US" sz="2800" dirty="0">
                <a:effectLst/>
                <a:latin typeface="+mj-lt"/>
                <a:cs typeface="Arial" pitchFamily="34" charset="0"/>
              </a:rPr>
              <a:t>from the</a:t>
            </a:r>
            <a:r>
              <a:rPr lang="ro-RO" sz="2800" dirty="0">
                <a:effectLst/>
                <a:latin typeface="+mj-lt"/>
                <a:cs typeface="Arial" pitchFamily="34" charset="0"/>
              </a:rPr>
              <a:t> </a:t>
            </a:r>
            <a:r>
              <a:rPr lang="en-US" sz="2800" b="1" dirty="0">
                <a:solidFill>
                  <a:srgbClr val="FFFF00"/>
                </a:solidFill>
                <a:effectLst/>
                <a:latin typeface="+mj-lt"/>
                <a:cs typeface="Arial" pitchFamily="34" charset="0"/>
              </a:rPr>
              <a:t>“</a:t>
            </a:r>
            <a:r>
              <a:rPr lang="en-US" sz="2800" b="1" i="1" dirty="0">
                <a:solidFill>
                  <a:srgbClr val="FFFF00"/>
                </a:solidFill>
                <a:effectLst/>
                <a:latin typeface="+mj-lt"/>
                <a:cs typeface="Arial" pitchFamily="34" charset="0"/>
              </a:rPr>
              <a:t>cultural wheel” </a:t>
            </a:r>
            <a:r>
              <a:rPr lang="en-US" sz="2800" b="1" dirty="0">
                <a:solidFill>
                  <a:srgbClr val="FFFF00"/>
                </a:solidFill>
                <a:effectLst/>
                <a:latin typeface="+mj-lt"/>
                <a:cs typeface="Arial" pitchFamily="34" charset="0"/>
              </a:rPr>
              <a:t>concept</a:t>
            </a:r>
            <a:r>
              <a:rPr lang="ro-RO" sz="2800" dirty="0">
                <a:effectLst/>
                <a:latin typeface="+mj-lt"/>
                <a:cs typeface="Arial" pitchFamily="34" charset="0"/>
              </a:rPr>
              <a:t>.</a:t>
            </a:r>
            <a:endParaRPr lang="en-US" sz="2800" dirty="0">
              <a:effectLst/>
              <a:latin typeface="+mj-lt"/>
              <a:cs typeface="Arial" pitchFamily="34" charset="0"/>
            </a:endParaRPr>
          </a:p>
          <a:p>
            <a:pPr marL="0" indent="0" algn="just">
              <a:buNone/>
            </a:pPr>
            <a:endParaRPr lang="ro-RO" sz="2800" dirty="0">
              <a:effectLst/>
              <a:latin typeface="+mj-lt"/>
              <a:cs typeface="Arial" pitchFamily="34" charset="0"/>
            </a:endParaRPr>
          </a:p>
          <a:p>
            <a:pPr algn="just"/>
            <a:r>
              <a:rPr lang="en-US" sz="2800" dirty="0">
                <a:latin typeface="+mj-lt"/>
                <a:cs typeface="Arial" pitchFamily="34" charset="0"/>
              </a:rPr>
              <a:t>The</a:t>
            </a:r>
            <a:r>
              <a:rPr lang="ro-RO" sz="2800" dirty="0">
                <a:latin typeface="+mj-lt"/>
                <a:cs typeface="Arial" pitchFamily="34" charset="0"/>
              </a:rPr>
              <a:t> </a:t>
            </a:r>
            <a:r>
              <a:rPr lang="en-US" sz="2800" dirty="0">
                <a:latin typeface="+mj-lt"/>
                <a:cs typeface="Arial" pitchFamily="34" charset="0"/>
              </a:rPr>
              <a:t>harassment irrespective of what, how and against whom</a:t>
            </a:r>
            <a:r>
              <a:rPr lang="en-US" sz="2800" dirty="0">
                <a:solidFill>
                  <a:srgbClr val="FFFF00"/>
                </a:solidFill>
                <a:latin typeface="+mj-lt"/>
                <a:cs typeface="Arial" pitchFamily="34" charset="0"/>
              </a:rPr>
              <a:t>, </a:t>
            </a:r>
            <a:r>
              <a:rPr lang="en-US" sz="2800" b="1" dirty="0">
                <a:solidFill>
                  <a:srgbClr val="FFFF00"/>
                </a:solidFill>
                <a:latin typeface="+mj-lt"/>
                <a:cs typeface="Arial" pitchFamily="34" charset="0"/>
              </a:rPr>
              <a:t>is against the law</a:t>
            </a:r>
            <a:r>
              <a:rPr lang="ro-RO" sz="2800" dirty="0">
                <a:solidFill>
                  <a:srgbClr val="FFFF00"/>
                </a:solidFill>
                <a:latin typeface="+mj-lt"/>
                <a:cs typeface="Arial" pitchFamily="34" charset="0"/>
              </a:rPr>
              <a:t>.</a:t>
            </a:r>
            <a:endParaRPr lang="en-US" sz="2800" dirty="0">
              <a:solidFill>
                <a:srgbClr val="FFFF00"/>
              </a:solidFill>
              <a:effectLst/>
              <a:latin typeface="+mj-lt"/>
              <a:cs typeface="Arial" pitchFamily="34" charset="0"/>
            </a:endParaRP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628800"/>
            <a:ext cx="9036496" cy="5040560"/>
          </a:xfrm>
        </p:spPr>
        <p:txBody>
          <a:bodyPr/>
          <a:lstStyle/>
          <a:p>
            <a:pPr lvl="0"/>
            <a:r>
              <a:rPr lang="en-GB" sz="1100" dirty="0">
                <a:effectLst/>
              </a:rPr>
              <a:t>M.C. Romero </a:t>
            </a:r>
            <a:r>
              <a:rPr lang="en-GB" sz="1100" dirty="0" err="1">
                <a:effectLst/>
              </a:rPr>
              <a:t>Lares</a:t>
            </a:r>
            <a:r>
              <a:rPr lang="en-GB" sz="1100" dirty="0">
                <a:effectLst/>
              </a:rPr>
              <a:t>, A Case Study on Gender Equality and Women´s Empowerment Policies Developed by the World Maritime University for the Maritime Transport Sector, the International Journal  on Marine Navigation  and Safety of Sea Transportation, Volume 11, Number 4, December 2017;</a:t>
            </a:r>
            <a:endParaRPr lang="en-US" sz="1100" dirty="0">
              <a:effectLst/>
            </a:endParaRPr>
          </a:p>
          <a:p>
            <a:pPr lvl="0"/>
            <a:r>
              <a:rPr lang="en-GB" sz="1100" dirty="0">
                <a:effectLst/>
              </a:rPr>
              <a:t>M. Zhao, Women seafarers in the EC, Seafarers’ International Research Centre, Cardiff, 1998. </a:t>
            </a:r>
            <a:endParaRPr lang="en-US" sz="1100" dirty="0">
              <a:effectLst/>
            </a:endParaRPr>
          </a:p>
          <a:p>
            <a:pPr lvl="0"/>
            <a:r>
              <a:rPr lang="en-GB" sz="1100" dirty="0">
                <a:effectLst/>
              </a:rPr>
              <a:t>***, The Impact on Seafarers’ Living and Working Conditions of Changes in the Structure of the Shipping Industry, JMC/29/2001/3 Report, Geneva, 2001, pp. 79- 80. </a:t>
            </a:r>
            <a:endParaRPr lang="en-US" sz="1100" dirty="0">
              <a:effectLst/>
            </a:endParaRPr>
          </a:p>
          <a:p>
            <a:pPr lvl="0"/>
            <a:r>
              <a:rPr lang="en-GB" sz="1100" dirty="0">
                <a:effectLst/>
              </a:rPr>
              <a:t>http://www.itfseafarers.org/ITI-womenseafarers.cfm. </a:t>
            </a:r>
            <a:endParaRPr lang="en-US" sz="1100" dirty="0">
              <a:effectLst/>
            </a:endParaRPr>
          </a:p>
          <a:p>
            <a:pPr lvl="0"/>
            <a:r>
              <a:rPr lang="en-GB" sz="1100" dirty="0">
                <a:effectLst/>
              </a:rPr>
              <a:t>www.dockers-seafarers.org/news/womenseafarers-spotlight-jakarta-meeting </a:t>
            </a:r>
            <a:endParaRPr lang="en-US" sz="1100" dirty="0">
              <a:effectLst/>
            </a:endParaRPr>
          </a:p>
          <a:p>
            <a:pPr lvl="0"/>
            <a:r>
              <a:rPr lang="en-GB" sz="1100" dirty="0">
                <a:effectLst/>
              </a:rPr>
              <a:t>M. </a:t>
            </a:r>
            <a:r>
              <a:rPr lang="en-GB" sz="1100" dirty="0" err="1">
                <a:effectLst/>
              </a:rPr>
              <a:t>Magramo</a:t>
            </a:r>
            <a:r>
              <a:rPr lang="en-GB" sz="1100" dirty="0">
                <a:effectLst/>
              </a:rPr>
              <a:t>, G. </a:t>
            </a:r>
            <a:r>
              <a:rPr lang="en-GB" sz="1100" dirty="0" err="1">
                <a:effectLst/>
              </a:rPr>
              <a:t>Eler</a:t>
            </a:r>
            <a:r>
              <a:rPr lang="en-GB" sz="1100" dirty="0">
                <a:effectLst/>
              </a:rPr>
              <a:t>, Women Seafarers: Solution to Shortage of Competent Officers?, International Journal on Marine Navigation and Safety of Sea Transportation, Vol. 6, No. 3, 2012, pp. 397-400, 2012. </a:t>
            </a:r>
            <a:endParaRPr lang="en-US" sz="1100" dirty="0">
              <a:effectLst/>
            </a:endParaRPr>
          </a:p>
          <a:p>
            <a:pPr lvl="0"/>
            <a:r>
              <a:rPr lang="en-GB" sz="1100" dirty="0">
                <a:effectLst/>
              </a:rPr>
              <a:t>***, Women Seafarers, International Transport Workers' Federation available at </a:t>
            </a:r>
            <a:r>
              <a:rPr lang="en-GB" sz="1100" u="sng" dirty="0">
                <a:effectLst/>
                <a:hlinkClick r:id="rId3"/>
              </a:rPr>
              <a:t>http://www.itfseafarers.org/ITI-womenseafarers.cfm</a:t>
            </a:r>
            <a:r>
              <a:rPr lang="en-GB" sz="1100" dirty="0">
                <a:effectLst/>
              </a:rPr>
              <a:t>.</a:t>
            </a:r>
            <a:endParaRPr lang="en-US" sz="1100" dirty="0">
              <a:effectLst/>
            </a:endParaRPr>
          </a:p>
          <a:p>
            <a:pPr lvl="0"/>
            <a:r>
              <a:rPr lang="en-GB" sz="1100" dirty="0">
                <a:effectLst/>
              </a:rPr>
              <a:t>Dr Kate Pike, Emma Broadhurst, Dr </a:t>
            </a:r>
            <a:r>
              <a:rPr lang="en-GB" sz="1100" dirty="0" err="1">
                <a:effectLst/>
              </a:rPr>
              <a:t>Minghua</a:t>
            </a:r>
            <a:r>
              <a:rPr lang="en-GB" sz="1100" dirty="0">
                <a:effectLst/>
              </a:rPr>
              <a:t> Zhao, Dr </a:t>
            </a:r>
            <a:r>
              <a:rPr lang="en-GB" sz="1100" dirty="0" err="1">
                <a:effectLst/>
              </a:rPr>
              <a:t>Pengfei</a:t>
            </a:r>
            <a:r>
              <a:rPr lang="en-GB" sz="1100" dirty="0">
                <a:effectLst/>
              </a:rPr>
              <a:t> Zhang, Amos </a:t>
            </a:r>
            <a:r>
              <a:rPr lang="en-GB" sz="1100" dirty="0" err="1">
                <a:effectLst/>
              </a:rPr>
              <a:t>Kuje</a:t>
            </a:r>
            <a:r>
              <a:rPr lang="en-GB" sz="1100" dirty="0">
                <a:effectLst/>
              </a:rPr>
              <a:t>, Nancy </a:t>
            </a:r>
            <a:r>
              <a:rPr lang="en-GB" sz="1100" dirty="0" err="1">
                <a:effectLst/>
              </a:rPr>
              <a:t>Oluoha</a:t>
            </a:r>
            <a:r>
              <a:rPr lang="en-GB" sz="1100" dirty="0">
                <a:effectLst/>
              </a:rPr>
              <a:t>, The Gender Empowerment and Multi-cultural Crew (GEM) Project Report, 2015 – 2016;</a:t>
            </a:r>
            <a:endParaRPr lang="en-US" sz="1100" dirty="0">
              <a:effectLst/>
            </a:endParaRPr>
          </a:p>
          <a:p>
            <a:pPr lvl="0"/>
            <a:r>
              <a:rPr lang="en-GB" sz="1100" dirty="0">
                <a:effectLst/>
              </a:rPr>
              <a:t>Gender Diversity Towards Building and Maintaining a Diverse Shipboard Team</a:t>
            </a:r>
            <a:endParaRPr lang="en-US" sz="1100" dirty="0">
              <a:effectLst/>
            </a:endParaRPr>
          </a:p>
          <a:p>
            <a:pPr lvl="0"/>
            <a:r>
              <a:rPr lang="en-GB" sz="1100" dirty="0" err="1">
                <a:effectLst/>
              </a:rPr>
              <a:t>Pencea</a:t>
            </a:r>
            <a:r>
              <a:rPr lang="en-GB" sz="1100" dirty="0">
                <a:effectLst/>
              </a:rPr>
              <a:t> </a:t>
            </a:r>
            <a:r>
              <a:rPr lang="en-GB" sz="1100" dirty="0" err="1">
                <a:effectLst/>
              </a:rPr>
              <a:t>Mădălina</a:t>
            </a:r>
            <a:r>
              <a:rPr lang="en-GB" sz="1100" dirty="0">
                <a:effectLst/>
              </a:rPr>
              <a:t>, </a:t>
            </a:r>
            <a:r>
              <a:rPr lang="en-GB" sz="1100" dirty="0" err="1">
                <a:effectLst/>
              </a:rPr>
              <a:t>Proiect</a:t>
            </a:r>
            <a:r>
              <a:rPr lang="en-GB" sz="1100" dirty="0">
                <a:effectLst/>
              </a:rPr>
              <a:t> de </a:t>
            </a:r>
            <a:r>
              <a:rPr lang="en-GB" sz="1100" dirty="0" err="1">
                <a:effectLst/>
              </a:rPr>
              <a:t>diplomă</a:t>
            </a:r>
            <a:r>
              <a:rPr lang="en-GB" sz="1100" dirty="0">
                <a:effectLst/>
              </a:rPr>
              <a:t>- </a:t>
            </a:r>
            <a:r>
              <a:rPr lang="en-GB" sz="1100" dirty="0" err="1">
                <a:effectLst/>
              </a:rPr>
              <a:t>Proiectarea</a:t>
            </a:r>
            <a:r>
              <a:rPr lang="en-GB" sz="1100" dirty="0">
                <a:effectLst/>
              </a:rPr>
              <a:t> </a:t>
            </a:r>
            <a:r>
              <a:rPr lang="en-GB" sz="1100" dirty="0" err="1">
                <a:effectLst/>
              </a:rPr>
              <a:t>voiajului</a:t>
            </a:r>
            <a:r>
              <a:rPr lang="en-GB" sz="1100" dirty="0">
                <a:effectLst/>
              </a:rPr>
              <a:t> </a:t>
            </a:r>
            <a:r>
              <a:rPr lang="en-GB" sz="1100" dirty="0" err="1">
                <a:effectLst/>
              </a:rPr>
              <a:t>unei</a:t>
            </a:r>
            <a:r>
              <a:rPr lang="en-GB" sz="1100" dirty="0">
                <a:effectLst/>
              </a:rPr>
              <a:t> nave de </a:t>
            </a:r>
            <a:r>
              <a:rPr lang="en-GB" sz="1100" dirty="0" err="1">
                <a:effectLst/>
              </a:rPr>
              <a:t>mărfuri</a:t>
            </a:r>
            <a:r>
              <a:rPr lang="en-GB" sz="1100" dirty="0">
                <a:effectLst/>
              </a:rPr>
              <a:t> </a:t>
            </a:r>
            <a:r>
              <a:rPr lang="en-GB" sz="1100" dirty="0" err="1">
                <a:effectLst/>
              </a:rPr>
              <a:t>generale</a:t>
            </a:r>
            <a:r>
              <a:rPr lang="en-GB" sz="1100" dirty="0">
                <a:effectLst/>
              </a:rPr>
              <a:t> de 4536 </a:t>
            </a:r>
            <a:r>
              <a:rPr lang="en-GB" sz="1100" dirty="0" err="1">
                <a:effectLst/>
              </a:rPr>
              <a:t>tdw</a:t>
            </a:r>
            <a:r>
              <a:rPr lang="en-GB" sz="1100" dirty="0">
                <a:effectLst/>
              </a:rPr>
              <a:t> pe </a:t>
            </a:r>
            <a:r>
              <a:rPr lang="en-GB" sz="1100" dirty="0" err="1">
                <a:effectLst/>
              </a:rPr>
              <a:t>ruta</a:t>
            </a:r>
            <a:r>
              <a:rPr lang="en-GB" sz="1100" dirty="0">
                <a:effectLst/>
              </a:rPr>
              <a:t> Santos- </a:t>
            </a:r>
            <a:r>
              <a:rPr lang="en-GB" sz="1100" dirty="0" err="1">
                <a:effectLst/>
              </a:rPr>
              <a:t>Kamsar</a:t>
            </a:r>
            <a:r>
              <a:rPr lang="en-GB" sz="1100" dirty="0">
                <a:effectLst/>
              </a:rPr>
              <a:t> (</a:t>
            </a:r>
            <a:r>
              <a:rPr lang="en-GB" sz="1100" dirty="0" err="1">
                <a:effectLst/>
              </a:rPr>
              <a:t>Guineea</a:t>
            </a:r>
            <a:r>
              <a:rPr lang="en-GB" sz="1100" dirty="0">
                <a:effectLst/>
              </a:rPr>
              <a:t>). </a:t>
            </a:r>
            <a:r>
              <a:rPr lang="en-GB" sz="1100" dirty="0" err="1">
                <a:effectLst/>
              </a:rPr>
              <a:t>Studiu</a:t>
            </a:r>
            <a:r>
              <a:rPr lang="en-GB" sz="1100" dirty="0">
                <a:effectLst/>
              </a:rPr>
              <a:t> </a:t>
            </a:r>
            <a:r>
              <a:rPr lang="en-GB" sz="1100" dirty="0" err="1">
                <a:effectLst/>
              </a:rPr>
              <a:t>privind</a:t>
            </a:r>
            <a:r>
              <a:rPr lang="en-GB" sz="1100" dirty="0">
                <a:effectLst/>
              </a:rPr>
              <a:t> </a:t>
            </a:r>
            <a:r>
              <a:rPr lang="en-GB" sz="1100" dirty="0" err="1">
                <a:effectLst/>
              </a:rPr>
              <a:t>influenta</a:t>
            </a:r>
            <a:r>
              <a:rPr lang="en-GB" sz="1100" dirty="0">
                <a:effectLst/>
              </a:rPr>
              <a:t> </a:t>
            </a:r>
            <a:r>
              <a:rPr lang="en-GB" sz="1100" dirty="0" err="1">
                <a:effectLst/>
              </a:rPr>
              <a:t>multiculturalității</a:t>
            </a:r>
            <a:r>
              <a:rPr lang="en-GB" sz="1100" dirty="0">
                <a:effectLst/>
              </a:rPr>
              <a:t> </a:t>
            </a:r>
            <a:r>
              <a:rPr lang="en-GB" sz="1100" dirty="0" err="1">
                <a:effectLst/>
              </a:rPr>
              <a:t>asupra</a:t>
            </a:r>
            <a:r>
              <a:rPr lang="en-GB" sz="1100" dirty="0">
                <a:effectLst/>
              </a:rPr>
              <a:t> </a:t>
            </a:r>
            <a:r>
              <a:rPr lang="en-GB" sz="1100" dirty="0" err="1">
                <a:effectLst/>
              </a:rPr>
              <a:t>transportului</a:t>
            </a:r>
            <a:r>
              <a:rPr lang="en-GB" sz="1100" dirty="0">
                <a:effectLst/>
              </a:rPr>
              <a:t> de </a:t>
            </a:r>
            <a:r>
              <a:rPr lang="en-GB" sz="1100" dirty="0" err="1">
                <a:effectLst/>
              </a:rPr>
              <a:t>mărfuri</a:t>
            </a:r>
            <a:r>
              <a:rPr lang="en-GB" sz="1100" dirty="0">
                <a:effectLst/>
              </a:rPr>
              <a:t> </a:t>
            </a:r>
            <a:r>
              <a:rPr lang="en-GB" sz="1100" dirty="0" err="1">
                <a:effectLst/>
              </a:rPr>
              <a:t>în</a:t>
            </a:r>
            <a:r>
              <a:rPr lang="en-GB" sz="1100" dirty="0">
                <a:effectLst/>
              </a:rPr>
              <a:t> </a:t>
            </a:r>
            <a:r>
              <a:rPr lang="en-GB" sz="1100" dirty="0" err="1">
                <a:effectLst/>
              </a:rPr>
              <a:t>domeniul</a:t>
            </a:r>
            <a:r>
              <a:rPr lang="en-GB" sz="1100" dirty="0">
                <a:effectLst/>
              </a:rPr>
              <a:t> naval.</a:t>
            </a:r>
            <a:endParaRPr lang="en-US" sz="1100" dirty="0">
              <a:effectLst/>
            </a:endParaRPr>
          </a:p>
          <a:p>
            <a:pPr lvl="0"/>
            <a:r>
              <a:rPr lang="en-GB" sz="1100" dirty="0" err="1">
                <a:effectLst/>
              </a:rPr>
              <a:t>Cowburn</a:t>
            </a:r>
            <a:r>
              <a:rPr lang="en-GB" sz="1100" dirty="0">
                <a:effectLst/>
              </a:rPr>
              <a:t> A. and </a:t>
            </a:r>
            <a:r>
              <a:rPr lang="en-GB" sz="1100" dirty="0" err="1">
                <a:effectLst/>
              </a:rPr>
              <a:t>Wahren</a:t>
            </a:r>
            <a:r>
              <a:rPr lang="en-GB" sz="1100" dirty="0">
                <a:effectLst/>
              </a:rPr>
              <a:t> E., Bridge Resource Management, SAS Academy, 2005</a:t>
            </a:r>
            <a:endParaRPr lang="en-US" sz="1100" dirty="0">
              <a:effectLst/>
            </a:endParaRPr>
          </a:p>
          <a:p>
            <a:pPr lvl="0"/>
            <a:r>
              <a:rPr lang="en-GB" sz="1100" dirty="0">
                <a:effectLst/>
              </a:rPr>
              <a:t>Avram, E., Cooper, C.L., (</a:t>
            </a:r>
            <a:r>
              <a:rPr lang="en-GB" sz="1100" dirty="0" err="1">
                <a:effectLst/>
              </a:rPr>
              <a:t>coord</a:t>
            </a:r>
            <a:r>
              <a:rPr lang="en-GB" sz="1100" dirty="0">
                <a:effectLst/>
              </a:rPr>
              <a:t>.), </a:t>
            </a:r>
            <a:r>
              <a:rPr lang="en-GB" sz="1100" dirty="0" err="1">
                <a:effectLst/>
              </a:rPr>
              <a:t>Psihologie</a:t>
            </a:r>
            <a:r>
              <a:rPr lang="en-GB" sz="1100" dirty="0">
                <a:effectLst/>
              </a:rPr>
              <a:t> </a:t>
            </a:r>
            <a:r>
              <a:rPr lang="en-GB" sz="1100" dirty="0" err="1">
                <a:effectLst/>
              </a:rPr>
              <a:t>organizațional-managerială</a:t>
            </a:r>
            <a:r>
              <a:rPr lang="en-GB" sz="1100" dirty="0">
                <a:effectLst/>
              </a:rPr>
              <a:t>. </a:t>
            </a:r>
            <a:r>
              <a:rPr lang="en-GB" sz="1100" dirty="0" err="1">
                <a:effectLst/>
              </a:rPr>
              <a:t>Tendințe</a:t>
            </a:r>
            <a:r>
              <a:rPr lang="en-GB" sz="1100" dirty="0">
                <a:effectLst/>
              </a:rPr>
              <a:t> </a:t>
            </a:r>
            <a:r>
              <a:rPr lang="en-GB" sz="1100" dirty="0" err="1">
                <a:effectLst/>
              </a:rPr>
              <a:t>actuale</a:t>
            </a:r>
            <a:r>
              <a:rPr lang="en-GB" sz="1100" dirty="0">
                <a:effectLst/>
              </a:rPr>
              <a:t>, Ed. </a:t>
            </a:r>
            <a:r>
              <a:rPr lang="en-GB" sz="1100" dirty="0" err="1">
                <a:effectLst/>
              </a:rPr>
              <a:t>Polirom</a:t>
            </a:r>
            <a:r>
              <a:rPr lang="en-GB" sz="1100" dirty="0">
                <a:effectLst/>
              </a:rPr>
              <a:t>, </a:t>
            </a:r>
            <a:r>
              <a:rPr lang="en-GB" sz="1100" dirty="0" err="1">
                <a:effectLst/>
              </a:rPr>
              <a:t>Iași</a:t>
            </a:r>
            <a:r>
              <a:rPr lang="en-GB" sz="1100" dirty="0">
                <a:effectLst/>
              </a:rPr>
              <a:t>, 2008</a:t>
            </a:r>
            <a:endParaRPr lang="en-US" sz="1100" dirty="0">
              <a:effectLst/>
            </a:endParaRPr>
          </a:p>
          <a:p>
            <a:pPr lvl="0"/>
            <a:r>
              <a:rPr lang="en-GB" sz="1100" dirty="0">
                <a:effectLst/>
              </a:rPr>
              <a:t>Swift, A.J., Bridge Team Management,  Nautical Institute, 2000 </a:t>
            </a:r>
            <a:endParaRPr lang="en-US" sz="1100" dirty="0">
              <a:effectLst/>
            </a:endParaRPr>
          </a:p>
          <a:p>
            <a:pPr lvl="0"/>
            <a:r>
              <a:rPr lang="en-GB" sz="1100" dirty="0" err="1">
                <a:effectLst/>
              </a:rPr>
              <a:t>Zlate</a:t>
            </a:r>
            <a:r>
              <a:rPr lang="en-GB" sz="1100" dirty="0">
                <a:effectLst/>
              </a:rPr>
              <a:t>, M., </a:t>
            </a:r>
            <a:r>
              <a:rPr lang="en-GB" sz="1100" dirty="0" err="1">
                <a:effectLst/>
              </a:rPr>
              <a:t>Tratat</a:t>
            </a:r>
            <a:r>
              <a:rPr lang="en-GB" sz="1100" dirty="0">
                <a:effectLst/>
              </a:rPr>
              <a:t> de </a:t>
            </a:r>
            <a:r>
              <a:rPr lang="en-GB" sz="1100" dirty="0" err="1">
                <a:effectLst/>
              </a:rPr>
              <a:t>Psihologie</a:t>
            </a:r>
            <a:r>
              <a:rPr lang="en-GB" sz="1100" dirty="0">
                <a:effectLst/>
              </a:rPr>
              <a:t> </a:t>
            </a:r>
            <a:r>
              <a:rPr lang="en-GB" sz="1100" dirty="0" err="1">
                <a:effectLst/>
              </a:rPr>
              <a:t>organizațional-managerială</a:t>
            </a:r>
            <a:r>
              <a:rPr lang="en-GB" sz="1100" dirty="0">
                <a:effectLst/>
              </a:rPr>
              <a:t>, vol. II, Ed. </a:t>
            </a:r>
            <a:r>
              <a:rPr lang="en-GB" sz="1100" dirty="0" err="1">
                <a:effectLst/>
              </a:rPr>
              <a:t>Polirom</a:t>
            </a:r>
            <a:r>
              <a:rPr lang="en-GB" sz="1100" dirty="0">
                <a:effectLst/>
              </a:rPr>
              <a:t>, </a:t>
            </a:r>
            <a:r>
              <a:rPr lang="en-GB" sz="1100" dirty="0" err="1">
                <a:effectLst/>
              </a:rPr>
              <a:t>Iași</a:t>
            </a:r>
            <a:r>
              <a:rPr lang="en-GB" sz="1100" dirty="0">
                <a:effectLst/>
              </a:rPr>
              <a:t>, 2007</a:t>
            </a:r>
            <a:endParaRPr lang="en-US" sz="1100" dirty="0">
              <a:effectLst/>
            </a:endParaRPr>
          </a:p>
          <a:p>
            <a:pPr lvl="0"/>
            <a:r>
              <a:rPr lang="en-GB" sz="1100" dirty="0">
                <a:effectLst/>
              </a:rPr>
              <a:t>***, safety4sea.com/preventing-sexual-assault-in-maritime-sector</a:t>
            </a:r>
            <a:endParaRPr lang="en-US" sz="1100" dirty="0">
              <a:effectLst/>
            </a:endParaRPr>
          </a:p>
          <a:p>
            <a:pPr lvl="0"/>
            <a:r>
              <a:rPr lang="en-GB" sz="1100" dirty="0">
                <a:effectLst/>
              </a:rPr>
              <a:t>***, safety4sea.com/eliminate-sexual-harassment-onboard</a:t>
            </a:r>
            <a:endParaRPr lang="tr-TR" sz="2800" dirty="0"/>
          </a:p>
        </p:txBody>
      </p:sp>
      <p:sp>
        <p:nvSpPr>
          <p:cNvPr id="3" name="Content Placeholder 1">
            <a:extLst>
              <a:ext uri="{FF2B5EF4-FFF2-40B4-BE49-F238E27FC236}">
                <a16:creationId xmlns:a16="http://schemas.microsoft.com/office/drawing/2014/main" id="{F626F14D-83CF-49DC-8E2C-B9C5FF69602A}"/>
              </a:ext>
            </a:extLst>
          </p:cNvPr>
          <p:cNvSpPr txBox="1">
            <a:spLocks/>
          </p:cNvSpPr>
          <p:nvPr/>
        </p:nvSpPr>
        <p:spPr>
          <a:xfrm>
            <a:off x="560040" y="980728"/>
            <a:ext cx="8229600" cy="648072"/>
          </a:xfrm>
          <a:prstGeom prst="rect">
            <a:avLst/>
          </a:prstGeom>
        </p:spPr>
        <p:txBody>
          <a:bodyPr anchor="ctr"/>
          <a:lst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a:lstStyle>
          <a:p>
            <a:pPr marL="0" indent="0" algn="ctr">
              <a:buFontTx/>
              <a:buNone/>
            </a:pPr>
            <a:r>
              <a:rPr lang="en-GB" sz="3600" kern="0" dirty="0">
                <a:latin typeface="Arial" panose="020B0604020202020204" pitchFamily="34" charset="0"/>
                <a:cs typeface="Arial" panose="020B0604020202020204" pitchFamily="34" charset="0"/>
              </a:rPr>
              <a:t>REFERENCES</a:t>
            </a:r>
            <a:endParaRPr lang="ro-RO" sz="3600" kern="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16311292"/>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79512" y="980728"/>
            <a:ext cx="8820472" cy="5877272"/>
          </a:xfrm>
        </p:spPr>
        <p:txBody>
          <a:bodyPr/>
          <a:lstStyle/>
          <a:p>
            <a:pPr algn="ctr">
              <a:buNone/>
            </a:pPr>
            <a:r>
              <a:rPr lang="en-US" sz="3000" b="1" dirty="0">
                <a:solidFill>
                  <a:srgbClr val="FFFF00"/>
                </a:solidFill>
                <a:latin typeface="Arial" pitchFamily="34" charset="0"/>
                <a:cs typeface="Arial" pitchFamily="34" charset="0"/>
              </a:rPr>
              <a:t>TESTS</a:t>
            </a:r>
            <a:endParaRPr lang="en-US" sz="3000" b="1" dirty="0">
              <a:solidFill>
                <a:srgbClr val="FFFF00"/>
              </a:solidFill>
              <a:effectLst/>
              <a:latin typeface="Arial" pitchFamily="34" charset="0"/>
              <a:cs typeface="Arial" pitchFamily="34" charset="0"/>
            </a:endParaRPr>
          </a:p>
          <a:p>
            <a:pPr algn="ctr">
              <a:buNone/>
            </a:pPr>
            <a:endParaRPr lang="en-US" sz="800" dirty="0">
              <a:effectLst/>
              <a:latin typeface="Arial" pitchFamily="34" charset="0"/>
              <a:cs typeface="Arial" pitchFamily="34" charset="0"/>
            </a:endParaRPr>
          </a:p>
          <a:p>
            <a:pPr marL="0" indent="0" algn="just">
              <a:buNone/>
            </a:pPr>
            <a:r>
              <a:rPr lang="en-US" sz="2300" dirty="0">
                <a:effectLst/>
                <a:latin typeface="Arial" pitchFamily="34" charset="0"/>
                <a:cs typeface="Arial" pitchFamily="34" charset="0"/>
              </a:rPr>
              <a:t>    1. What phenomena are associated with organizational dysfunction ?</a:t>
            </a:r>
          </a:p>
          <a:p>
            <a:pPr marL="0" indent="0" algn="just">
              <a:buNone/>
            </a:pPr>
            <a:r>
              <a:rPr lang="en-US" sz="2300" dirty="0">
                <a:effectLst/>
                <a:latin typeface="Arial" pitchFamily="34" charset="0"/>
                <a:cs typeface="Arial" pitchFamily="34" charset="0"/>
              </a:rPr>
              <a:t>     2. Which statements is true ?</a:t>
            </a:r>
          </a:p>
          <a:p>
            <a:pPr lvl="1" algn="just">
              <a:buNone/>
            </a:pPr>
            <a:r>
              <a:rPr lang="en-US" sz="2300" dirty="0">
                <a:effectLst/>
                <a:latin typeface="Arial" pitchFamily="34" charset="0"/>
                <a:ea typeface="+mn-ea"/>
                <a:cs typeface="Arial" pitchFamily="34" charset="0"/>
              </a:rPr>
              <a:t>		A. Mobbing is a process of destruction.</a:t>
            </a:r>
          </a:p>
          <a:p>
            <a:pPr lvl="1" algn="just">
              <a:buNone/>
            </a:pPr>
            <a:r>
              <a:rPr lang="en-US" sz="2300" dirty="0">
                <a:effectLst/>
                <a:latin typeface="Arial" pitchFamily="34" charset="0"/>
                <a:ea typeface="+mn-ea"/>
                <a:cs typeface="Arial" pitchFamily="34" charset="0"/>
              </a:rPr>
              <a:t>		B. Mobbing is constituted by hostile actions.</a:t>
            </a:r>
          </a:p>
          <a:p>
            <a:pPr lvl="1" algn="just">
              <a:buNone/>
            </a:pPr>
            <a:r>
              <a:rPr lang="en-US" sz="2300" dirty="0">
                <a:effectLst/>
                <a:latin typeface="Arial" pitchFamily="34" charset="0"/>
                <a:ea typeface="+mn-ea"/>
                <a:cs typeface="Arial" pitchFamily="34" charset="0"/>
              </a:rPr>
              <a:t>		C. Mobbing  is done with a low frequency.</a:t>
            </a:r>
          </a:p>
          <a:p>
            <a:pPr lvl="1" algn="just">
              <a:buNone/>
            </a:pPr>
            <a:r>
              <a:rPr lang="en-US" sz="2300" dirty="0">
                <a:effectLst/>
                <a:latin typeface="Arial" pitchFamily="34" charset="0"/>
                <a:ea typeface="+mn-ea"/>
                <a:cs typeface="Arial" pitchFamily="34" charset="0"/>
              </a:rPr>
              <a:t>3. Which are the 4 stages of  mobbing evolution in time ?</a:t>
            </a:r>
          </a:p>
          <a:p>
            <a:pPr marL="914400" lvl="1" indent="-457200" algn="just">
              <a:buAutoNum type="arabicPeriod" startAt="4"/>
            </a:pPr>
            <a:r>
              <a:rPr lang="en-US" sz="2300" dirty="0">
                <a:effectLst/>
                <a:latin typeface="Arial" pitchFamily="34" charset="0"/>
                <a:ea typeface="+mn-ea"/>
                <a:cs typeface="Arial" pitchFamily="34" charset="0"/>
              </a:rPr>
              <a:t>What effects of mobbing act at psycho-individual level ?</a:t>
            </a:r>
          </a:p>
          <a:p>
            <a:pPr marL="914400" lvl="1" indent="-457200" algn="just">
              <a:buNone/>
            </a:pPr>
            <a:r>
              <a:rPr lang="en-US" sz="2300" dirty="0">
                <a:effectLst/>
                <a:latin typeface="Arial" pitchFamily="34" charset="0"/>
                <a:ea typeface="+mn-ea"/>
                <a:cs typeface="Arial" pitchFamily="34" charset="0"/>
              </a:rPr>
              <a:t>	A. sick leave, absenteeism, low performance;</a:t>
            </a:r>
          </a:p>
          <a:p>
            <a:pPr marL="914400" lvl="1" indent="-457200" algn="just">
              <a:buNone/>
            </a:pPr>
            <a:r>
              <a:rPr lang="en-US" sz="2300" dirty="0">
                <a:effectLst/>
                <a:latin typeface="Arial" pitchFamily="34" charset="0"/>
                <a:ea typeface="+mn-ea"/>
                <a:cs typeface="Arial" pitchFamily="34" charset="0"/>
              </a:rPr>
              <a:t>	B. anxiety, decreased satisfaction, PTSS;</a:t>
            </a:r>
          </a:p>
          <a:p>
            <a:pPr marL="914400" lvl="1" indent="-457200" algn="just">
              <a:buNone/>
            </a:pPr>
            <a:r>
              <a:rPr lang="en-US" sz="2300" dirty="0">
                <a:effectLst/>
                <a:latin typeface="Arial" pitchFamily="34" charset="0"/>
                <a:ea typeface="+mn-ea"/>
                <a:cs typeface="Arial" pitchFamily="34" charset="0"/>
              </a:rPr>
              <a:t>	C. breaking social balance, early medical retirement, lack of involvement.</a:t>
            </a:r>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79512" y="980728"/>
            <a:ext cx="8820472" cy="5877272"/>
          </a:xfrm>
        </p:spPr>
        <p:txBody>
          <a:bodyPr/>
          <a:lstStyle/>
          <a:p>
            <a:pPr algn="ctr">
              <a:buNone/>
            </a:pPr>
            <a:r>
              <a:rPr lang="en-US" sz="3000" b="1" dirty="0">
                <a:solidFill>
                  <a:srgbClr val="FFFF00"/>
                </a:solidFill>
                <a:latin typeface="Arial" pitchFamily="34" charset="0"/>
                <a:cs typeface="Arial" pitchFamily="34" charset="0"/>
              </a:rPr>
              <a:t>TESTS</a:t>
            </a:r>
            <a:endParaRPr lang="en-US" sz="3000" b="1" dirty="0">
              <a:solidFill>
                <a:srgbClr val="FFFF00"/>
              </a:solidFill>
              <a:effectLst/>
              <a:latin typeface="Arial" pitchFamily="34" charset="0"/>
              <a:cs typeface="Arial" pitchFamily="34" charset="0"/>
            </a:endParaRPr>
          </a:p>
          <a:p>
            <a:pPr marL="0" indent="0" algn="just">
              <a:buNone/>
            </a:pPr>
            <a:r>
              <a:rPr lang="en-US" sz="2200" dirty="0">
                <a:effectLst/>
                <a:latin typeface="Arial" pitchFamily="34" charset="0"/>
                <a:cs typeface="Arial" pitchFamily="34" charset="0"/>
              </a:rPr>
              <a:t>5. What measure to overcome mobbing is the last to use ?</a:t>
            </a:r>
          </a:p>
          <a:p>
            <a:pPr marL="457200" lvl="1" indent="0" algn="just">
              <a:buNone/>
            </a:pPr>
            <a:r>
              <a:rPr lang="en-US" sz="2200" dirty="0">
                <a:effectLst/>
                <a:latin typeface="Arial" pitchFamily="34" charset="0"/>
                <a:cs typeface="Arial" pitchFamily="34" charset="0"/>
              </a:rPr>
              <a:t>	A. Prevention</a:t>
            </a:r>
          </a:p>
          <a:p>
            <a:pPr marL="457200" lvl="1" indent="0" algn="just">
              <a:buNone/>
            </a:pPr>
            <a:r>
              <a:rPr lang="en-US" sz="2200" dirty="0">
                <a:effectLst/>
                <a:latin typeface="Arial" pitchFamily="34" charset="0"/>
                <a:cs typeface="Arial" pitchFamily="34" charset="0"/>
              </a:rPr>
              <a:t>	B. Mediation</a:t>
            </a:r>
          </a:p>
          <a:p>
            <a:pPr marL="457200" lvl="1" indent="0" algn="just">
              <a:buNone/>
            </a:pPr>
            <a:r>
              <a:rPr lang="en-US" sz="2200" dirty="0">
                <a:effectLst/>
                <a:latin typeface="Arial" pitchFamily="34" charset="0"/>
                <a:cs typeface="Arial" pitchFamily="34" charset="0"/>
              </a:rPr>
              <a:t>	C. Vocational rehabilitation</a:t>
            </a:r>
          </a:p>
          <a:p>
            <a:pPr marL="457200" lvl="1" indent="0" algn="just">
              <a:buNone/>
            </a:pPr>
            <a:r>
              <a:rPr lang="en-US" sz="2200" dirty="0">
                <a:effectLst/>
                <a:latin typeface="Arial" pitchFamily="34" charset="0"/>
                <a:cs typeface="Arial" pitchFamily="34" charset="0"/>
              </a:rPr>
              <a:t>	D. Legal rehabilitation</a:t>
            </a:r>
          </a:p>
          <a:p>
            <a:pPr marL="0" indent="0" algn="just">
              <a:buNone/>
            </a:pPr>
            <a:r>
              <a:rPr lang="en-US" sz="2200" dirty="0">
                <a:effectLst/>
                <a:latin typeface="Arial" pitchFamily="34" charset="0"/>
                <a:cs typeface="Arial" pitchFamily="34" charset="0"/>
              </a:rPr>
              <a:t>6. Which are the effective attitudes derived from the </a:t>
            </a:r>
            <a:r>
              <a:rPr lang="en-US" sz="2200" i="1" dirty="0">
                <a:effectLst/>
                <a:latin typeface="Arial" pitchFamily="34" charset="0"/>
                <a:cs typeface="Arial" pitchFamily="34" charset="0"/>
              </a:rPr>
              <a:t>cultural wheel</a:t>
            </a:r>
            <a:r>
              <a:rPr lang="en-US" sz="2200" dirty="0">
                <a:effectLst/>
                <a:latin typeface="Arial" pitchFamily="34" charset="0"/>
                <a:cs typeface="Arial" pitchFamily="34" charset="0"/>
              </a:rPr>
              <a:t> concept to practice onboard ships ?</a:t>
            </a:r>
          </a:p>
          <a:p>
            <a:pPr marL="0" indent="0" algn="just">
              <a:buNone/>
            </a:pPr>
            <a:r>
              <a:rPr lang="en-US" sz="2200" dirty="0">
                <a:effectLst/>
                <a:latin typeface="Arial" pitchFamily="34" charset="0"/>
                <a:cs typeface="Arial" pitchFamily="34" charset="0"/>
              </a:rPr>
              <a:t>7. What does sexual harassment means ?</a:t>
            </a:r>
          </a:p>
          <a:p>
            <a:pPr marL="0" indent="0" algn="just">
              <a:buNone/>
            </a:pPr>
            <a:r>
              <a:rPr lang="en-US" sz="2200" dirty="0">
                <a:effectLst/>
                <a:latin typeface="Arial" pitchFamily="34" charset="0"/>
                <a:cs typeface="Arial" pitchFamily="34" charset="0"/>
              </a:rPr>
              <a:t>8. What is the main action to be taken in case of sexual harassment onboard ships?</a:t>
            </a:r>
          </a:p>
          <a:p>
            <a:pPr marL="0" indent="0" algn="just">
              <a:buNone/>
            </a:pPr>
            <a:r>
              <a:rPr lang="en-US" sz="2200" dirty="0">
                <a:effectLst/>
                <a:latin typeface="Arial" pitchFamily="34" charset="0"/>
                <a:cs typeface="Arial" pitchFamily="34" charset="0"/>
              </a:rPr>
              <a:t>9. What kind of discrimination can women suffer onboard ships?</a:t>
            </a:r>
          </a:p>
          <a:p>
            <a:pPr marL="0" indent="0" algn="just">
              <a:buNone/>
            </a:pPr>
            <a:r>
              <a:rPr lang="en-US" sz="2200" dirty="0">
                <a:effectLst/>
                <a:latin typeface="Arial" pitchFamily="34" charset="0"/>
                <a:cs typeface="Arial" pitchFamily="34" charset="0"/>
              </a:rPr>
              <a:t>10. In your opinion, what measures can be taken to overcome the obstacles faced by women seafarers ?</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1124744"/>
            <a:ext cx="8640960" cy="792087"/>
          </a:xfrm>
        </p:spPr>
        <p:txBody>
          <a:bodyPr/>
          <a:lstStyle/>
          <a:p>
            <a:r>
              <a:rPr lang="tr-TR" sz="3600" dirty="0">
                <a:effectLst/>
              </a:rPr>
              <a:t> </a:t>
            </a:r>
            <a:r>
              <a:rPr lang="tr-TR" sz="2400" b="1" dirty="0">
                <a:latin typeface="Bookman Old Style" pitchFamily="18" charset="0"/>
              </a:rPr>
              <a:t>MENTORESS</a:t>
            </a:r>
            <a:endParaRPr lang="tr-TR" sz="2400" dirty="0"/>
          </a:p>
        </p:txBody>
      </p:sp>
      <p:sp>
        <p:nvSpPr>
          <p:cNvPr id="3" name="Subtitle 2"/>
          <p:cNvSpPr>
            <a:spLocks noGrp="1"/>
          </p:cNvSpPr>
          <p:nvPr>
            <p:ph type="subTitle" idx="1"/>
          </p:nvPr>
        </p:nvSpPr>
        <p:spPr>
          <a:xfrm>
            <a:off x="395536" y="2276872"/>
            <a:ext cx="7992888" cy="4032448"/>
          </a:xfrm>
        </p:spPr>
        <p:txBody>
          <a:bodyPr/>
          <a:lstStyle/>
          <a:p>
            <a:r>
              <a:rPr lang="tr-TR" sz="2400" b="1" dirty="0">
                <a:effectLst/>
                <a:latin typeface="Arial" panose="020B0604020202020204" pitchFamily="34" charset="0"/>
                <a:cs typeface="Arial" panose="020B0604020202020204" pitchFamily="34" charset="0"/>
              </a:rPr>
              <a:t>COURSE LEARNING OUTCOMES</a:t>
            </a:r>
          </a:p>
          <a:p>
            <a:pPr lvl="0" algn="just"/>
            <a:endParaRPr lang="tr-TR" sz="2400" dirty="0">
              <a:effectLst/>
            </a:endParaRPr>
          </a:p>
          <a:p>
            <a:pPr marL="342900" lvl="0" indent="-342900" algn="just">
              <a:buFont typeface="Arial" panose="020B0604020202020204" pitchFamily="34" charset="0"/>
              <a:buChar char="•"/>
            </a:pPr>
            <a:r>
              <a:rPr lang="en-GB" sz="2400" dirty="0">
                <a:effectLst/>
              </a:rPr>
              <a:t>Understand and provide a general understanding of gender diversity for work effectiveness.</a:t>
            </a:r>
            <a:endParaRPr lang="tr-TR" sz="2400" dirty="0">
              <a:effectLst/>
            </a:endParaRPr>
          </a:p>
          <a:p>
            <a:pPr lvl="0" algn="just"/>
            <a:endParaRPr lang="tr-TR" sz="2400" dirty="0">
              <a:effectLst/>
            </a:endParaRPr>
          </a:p>
          <a:p>
            <a:pPr marL="342900" indent="-342900" algn="just">
              <a:buFont typeface="Arial" panose="020B0604020202020204" pitchFamily="34" charset="0"/>
              <a:buChar char="•"/>
            </a:pPr>
            <a:r>
              <a:rPr lang="en-GB" sz="2400" dirty="0">
                <a:effectLst/>
              </a:rPr>
              <a:t>Use leadership abilities to ensure abolish gender discrimination and enhance gender diversity in maritime professions</a:t>
            </a:r>
            <a:endParaRPr lang="tr-TR" b="1" dirty="0">
              <a:effectLst/>
              <a:latin typeface="Arial" panose="020B0604020202020204" pitchFamily="34" charset="0"/>
              <a:cs typeface="Arial" panose="020B0604020202020204" pitchFamily="34" charset="0"/>
            </a:endParaRPr>
          </a:p>
          <a:p>
            <a:endParaRPr lang="tr-TR" dirty="0">
              <a:effectLst/>
            </a:endParaRPr>
          </a:p>
          <a:p>
            <a:endParaRPr lang="tr-TR" dirty="0"/>
          </a:p>
        </p:txBody>
      </p:sp>
    </p:spTree>
    <p:extLst>
      <p:ext uri="{BB962C8B-B14F-4D97-AF65-F5344CB8AC3E}">
        <p14:creationId xmlns:p14="http://schemas.microsoft.com/office/powerpoint/2010/main" val="3144440434"/>
      </p:ext>
    </p:extLst>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79512" y="980728"/>
            <a:ext cx="8820472" cy="5877272"/>
          </a:xfrm>
        </p:spPr>
        <p:txBody>
          <a:bodyPr/>
          <a:lstStyle/>
          <a:p>
            <a:pPr algn="ctr">
              <a:buNone/>
            </a:pPr>
            <a:r>
              <a:rPr lang="en-US" sz="3000" b="1" dirty="0">
                <a:solidFill>
                  <a:srgbClr val="FFFF00"/>
                </a:solidFill>
                <a:latin typeface="Arial" pitchFamily="34" charset="0"/>
                <a:cs typeface="Arial" pitchFamily="34" charset="0"/>
              </a:rPr>
              <a:t>TESTS</a:t>
            </a:r>
            <a:endParaRPr lang="en-US" sz="3000" b="1" dirty="0">
              <a:solidFill>
                <a:srgbClr val="FFFF00"/>
              </a:solidFill>
              <a:effectLst/>
              <a:latin typeface="Arial" pitchFamily="34" charset="0"/>
              <a:cs typeface="Arial" pitchFamily="34" charset="0"/>
            </a:endParaRPr>
          </a:p>
          <a:p>
            <a:pPr marL="0" lvl="0" indent="0">
              <a:buNone/>
            </a:pPr>
            <a:endParaRPr lang="en-GB" sz="2000" b="1" kern="1200" dirty="0">
              <a:effectLst/>
              <a:latin typeface="Arial" charset="0"/>
            </a:endParaRPr>
          </a:p>
          <a:p>
            <a:pPr marL="0" lvl="0" indent="0">
              <a:buNone/>
            </a:pPr>
            <a:r>
              <a:rPr lang="en-GB" sz="2000" b="1" kern="1200" dirty="0">
                <a:effectLst/>
                <a:latin typeface="Arial" charset="0"/>
              </a:rPr>
              <a:t>11. Cultural barriers in maritime sector refers mainly to the: </a:t>
            </a:r>
            <a:endParaRPr lang="en-US" sz="2000" b="1" kern="1200" dirty="0">
              <a:effectLst/>
              <a:latin typeface="Arial" charset="0"/>
            </a:endParaRPr>
          </a:p>
          <a:p>
            <a:pPr marL="0" lvl="0" indent="0">
              <a:buNone/>
            </a:pPr>
            <a:r>
              <a:rPr lang="en-GB" sz="2000" b="1" kern="1200" dirty="0">
                <a:effectLst/>
                <a:latin typeface="Arial" charset="0"/>
              </a:rPr>
              <a:t>	</a:t>
            </a:r>
            <a:r>
              <a:rPr lang="en-GB" sz="2000" kern="1200" dirty="0">
                <a:effectLst/>
                <a:latin typeface="Arial" charset="0"/>
              </a:rPr>
              <a:t>A. gender stereotypes where men are perceived as more effective;</a:t>
            </a:r>
            <a:endParaRPr lang="en-US" sz="2000" kern="1200" dirty="0">
              <a:effectLst/>
              <a:latin typeface="Arial" charset="0"/>
            </a:endParaRPr>
          </a:p>
          <a:p>
            <a:pPr marL="0" lvl="0" indent="0">
              <a:buNone/>
            </a:pPr>
            <a:r>
              <a:rPr lang="en-GB" sz="2000" kern="1200" dirty="0">
                <a:effectLst/>
                <a:latin typeface="Arial" charset="0"/>
              </a:rPr>
              <a:t>	B. women seem to be deficient in managing impressions;</a:t>
            </a:r>
            <a:endParaRPr lang="en-US" sz="2000" kern="1200" dirty="0">
              <a:effectLst/>
              <a:latin typeface="Arial" charset="0"/>
            </a:endParaRPr>
          </a:p>
          <a:p>
            <a:pPr marL="0" lvl="0" indent="0">
              <a:buNone/>
            </a:pPr>
            <a:r>
              <a:rPr lang="en-GB" sz="2000" kern="1200" dirty="0">
                <a:effectLst/>
                <a:latin typeface="Arial" charset="0"/>
              </a:rPr>
              <a:t>	C. bullying and mobbing situations.</a:t>
            </a:r>
          </a:p>
          <a:p>
            <a:pPr marL="0" lvl="0" indent="0">
              <a:buNone/>
            </a:pPr>
            <a:endParaRPr lang="en-GB" sz="2000" kern="1200" dirty="0">
              <a:effectLst/>
              <a:latin typeface="Arial" charset="0"/>
            </a:endParaRPr>
          </a:p>
          <a:p>
            <a:pPr marL="0" lvl="0" indent="0">
              <a:buNone/>
            </a:pPr>
            <a:r>
              <a:rPr lang="en-GB" sz="2000" b="1" kern="1200" dirty="0">
                <a:effectLst/>
                <a:latin typeface="Arial" charset="0"/>
              </a:rPr>
              <a:t>12. Behavioural barriers in maritime sector refers mainly to the fact that the women seem to be deficient in managing impressions through strategies such as: </a:t>
            </a:r>
            <a:endParaRPr lang="en-US" sz="2000" b="1" kern="1200" dirty="0">
              <a:effectLst/>
              <a:latin typeface="Arial" charset="0"/>
            </a:endParaRPr>
          </a:p>
          <a:p>
            <a:pPr marL="0" lvl="0" indent="0">
              <a:buNone/>
            </a:pPr>
            <a:r>
              <a:rPr lang="en-GB" sz="2000" b="1" kern="1200" dirty="0">
                <a:effectLst/>
                <a:latin typeface="Arial" charset="0"/>
              </a:rPr>
              <a:t>	</a:t>
            </a:r>
            <a:r>
              <a:rPr lang="en-GB" sz="2000" kern="1200" dirty="0">
                <a:effectLst/>
                <a:latin typeface="Arial" charset="0"/>
              </a:rPr>
              <a:t>A. building friendly relationships with hierarchical superiors;</a:t>
            </a:r>
            <a:endParaRPr lang="en-US" sz="2000" kern="1200" dirty="0">
              <a:effectLst/>
              <a:latin typeface="Arial" charset="0"/>
            </a:endParaRPr>
          </a:p>
          <a:p>
            <a:pPr marL="0" lvl="0" indent="0">
              <a:buNone/>
            </a:pPr>
            <a:r>
              <a:rPr lang="en-GB" sz="2000" kern="1200" dirty="0">
                <a:effectLst/>
                <a:latin typeface="Arial" charset="0"/>
              </a:rPr>
              <a:t>	B. bullying their colleagues in the crew;</a:t>
            </a:r>
            <a:endParaRPr lang="en-US" sz="2000" kern="1200" dirty="0">
              <a:effectLst/>
              <a:latin typeface="Arial" charset="0"/>
            </a:endParaRPr>
          </a:p>
          <a:p>
            <a:pPr marL="0" lvl="0" indent="0">
              <a:buNone/>
            </a:pPr>
            <a:r>
              <a:rPr lang="en-GB" sz="2000" kern="1200" dirty="0">
                <a:effectLst/>
                <a:latin typeface="Arial" charset="0"/>
              </a:rPr>
              <a:t>	C. ensuring visibility of their own performance and loyalty to the organization.</a:t>
            </a:r>
            <a:endParaRPr lang="en-US" sz="2000" kern="1200" dirty="0">
              <a:effectLst/>
              <a:latin typeface="Arial" charset="0"/>
            </a:endParaRPr>
          </a:p>
          <a:p>
            <a:pPr marL="0" lvl="0" indent="0">
              <a:buNone/>
            </a:pPr>
            <a:r>
              <a:rPr lang="en-GB" sz="2000" kern="1200" dirty="0">
                <a:effectLst/>
                <a:latin typeface="Arial" charset="0"/>
              </a:rPr>
              <a:t>	D. providing the colleagues with confidentiality.</a:t>
            </a:r>
            <a:endParaRPr lang="en-US" sz="2000" kern="1200" dirty="0">
              <a:effectLst/>
              <a:latin typeface="Arial" charset="0"/>
            </a:endParaRPr>
          </a:p>
          <a:p>
            <a:pPr lvl="0"/>
            <a:endParaRPr lang="en-US" sz="2000" kern="1200" dirty="0">
              <a:effectLst/>
              <a:latin typeface="Arial" charset="0"/>
            </a:endParaRPr>
          </a:p>
          <a:p>
            <a:pPr marL="0" lvl="0" indent="0">
              <a:buNone/>
            </a:pPr>
            <a:endParaRPr lang="en-US" sz="2000" kern="1200" dirty="0">
              <a:effectLst/>
              <a:latin typeface="Arial" charset="0"/>
            </a:endParaRPr>
          </a:p>
        </p:txBody>
      </p:sp>
    </p:spTree>
    <p:extLst>
      <p:ext uri="{BB962C8B-B14F-4D97-AF65-F5344CB8AC3E}">
        <p14:creationId xmlns:p14="http://schemas.microsoft.com/office/powerpoint/2010/main" val="1936258533"/>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79512" y="980728"/>
            <a:ext cx="8820472" cy="5877272"/>
          </a:xfrm>
        </p:spPr>
        <p:txBody>
          <a:bodyPr/>
          <a:lstStyle/>
          <a:p>
            <a:pPr algn="ctr">
              <a:buNone/>
            </a:pPr>
            <a:r>
              <a:rPr lang="en-US" sz="3000" b="1" dirty="0">
                <a:solidFill>
                  <a:srgbClr val="FFFF00"/>
                </a:solidFill>
                <a:latin typeface="Arial" pitchFamily="34" charset="0"/>
                <a:cs typeface="Arial" pitchFamily="34" charset="0"/>
              </a:rPr>
              <a:t>TESTS</a:t>
            </a:r>
            <a:endParaRPr lang="en-US" sz="3000" b="1" dirty="0">
              <a:solidFill>
                <a:srgbClr val="FFFF00"/>
              </a:solidFill>
              <a:effectLst/>
              <a:latin typeface="Arial" pitchFamily="34" charset="0"/>
              <a:cs typeface="Arial" pitchFamily="34" charset="0"/>
            </a:endParaRPr>
          </a:p>
          <a:p>
            <a:pPr marL="0" indent="0">
              <a:buNone/>
            </a:pPr>
            <a:endParaRPr lang="en-GB" sz="2000" b="1" kern="1200" dirty="0">
              <a:effectLst/>
              <a:latin typeface="Arial" charset="0"/>
            </a:endParaRPr>
          </a:p>
          <a:p>
            <a:pPr marL="0" indent="0">
              <a:buNone/>
            </a:pPr>
            <a:r>
              <a:rPr lang="en-GB" sz="2000" b="1" kern="1200" dirty="0">
                <a:effectLst/>
                <a:latin typeface="Arial" charset="0"/>
              </a:rPr>
              <a:t>13.  The storming stage for a crew functionality refers to: </a:t>
            </a:r>
            <a:endParaRPr lang="en-US" sz="2000" b="1" kern="1200" dirty="0">
              <a:effectLst/>
              <a:latin typeface="Arial" charset="0"/>
            </a:endParaRPr>
          </a:p>
          <a:p>
            <a:pPr marL="0" indent="0">
              <a:buNone/>
            </a:pPr>
            <a:r>
              <a:rPr lang="en-GB" sz="2000" kern="1200" dirty="0">
                <a:effectLst/>
                <a:latin typeface="Arial" charset="0"/>
              </a:rPr>
              <a:t>	a. an initial integration period for group members; </a:t>
            </a:r>
            <a:endParaRPr lang="en-US" sz="2000" kern="1200" dirty="0">
              <a:effectLst/>
              <a:latin typeface="Arial" charset="0"/>
            </a:endParaRPr>
          </a:p>
          <a:p>
            <a:pPr marL="0" indent="0">
              <a:buNone/>
            </a:pPr>
            <a:r>
              <a:rPr lang="en-GB" sz="2000" kern="1200" dirty="0">
                <a:effectLst/>
                <a:latin typeface="Arial" charset="0"/>
              </a:rPr>
              <a:t>	b. an emotionally charged and tension-filled period for group members;</a:t>
            </a:r>
            <a:endParaRPr lang="en-US" sz="2000" kern="1200" dirty="0">
              <a:effectLst/>
              <a:latin typeface="Arial" charset="0"/>
            </a:endParaRPr>
          </a:p>
          <a:p>
            <a:pPr marL="0" indent="0">
              <a:buNone/>
            </a:pPr>
            <a:r>
              <a:rPr lang="en-GB" sz="2000" kern="1200" dirty="0">
                <a:effectLst/>
                <a:latin typeface="Arial" charset="0"/>
              </a:rPr>
              <a:t>	c. a training phase of the group consolidation.</a:t>
            </a:r>
            <a:endParaRPr lang="en-US" sz="2000" kern="1200" dirty="0">
              <a:effectLst/>
              <a:latin typeface="Arial" charset="0"/>
            </a:endParaRPr>
          </a:p>
          <a:p>
            <a:pPr marL="0" lvl="0" indent="0">
              <a:buNone/>
            </a:pPr>
            <a:endParaRPr lang="en-US" sz="2000" kern="1200" dirty="0">
              <a:effectLst/>
              <a:latin typeface="Arial" charset="0"/>
            </a:endParaRPr>
          </a:p>
          <a:p>
            <a:pPr marL="0" indent="0">
              <a:buNone/>
            </a:pPr>
            <a:r>
              <a:rPr lang="en-GB" sz="2000" b="1" kern="1200" dirty="0">
                <a:effectLst/>
                <a:latin typeface="Arial" charset="0"/>
              </a:rPr>
              <a:t>14. The normalization stage for a crew functionality refers to: </a:t>
            </a:r>
            <a:endParaRPr lang="en-US" sz="2000" b="1" kern="1200" dirty="0">
              <a:effectLst/>
              <a:latin typeface="Arial" charset="0"/>
            </a:endParaRPr>
          </a:p>
          <a:p>
            <a:pPr marL="0" indent="0">
              <a:buNone/>
            </a:pPr>
            <a:r>
              <a:rPr lang="en-GB" sz="2000" kern="1200" dirty="0">
                <a:effectLst/>
                <a:latin typeface="Arial" charset="0"/>
              </a:rPr>
              <a:t>	a. is the point where the group starts to cooperate;</a:t>
            </a:r>
            <a:endParaRPr lang="en-US" sz="2000" kern="1200" dirty="0">
              <a:effectLst/>
              <a:latin typeface="Arial" charset="0"/>
            </a:endParaRPr>
          </a:p>
          <a:p>
            <a:pPr marL="0" indent="0">
              <a:buNone/>
            </a:pPr>
            <a:r>
              <a:rPr lang="en-GB" sz="2000" kern="1200" dirty="0">
                <a:effectLst/>
                <a:latin typeface="Arial" charset="0"/>
              </a:rPr>
              <a:t>	b. is the point where the group really begins to be together as a coordinated unit;</a:t>
            </a:r>
            <a:endParaRPr lang="en-US" sz="2000" kern="1200" dirty="0">
              <a:effectLst/>
              <a:latin typeface="Arial" charset="0"/>
            </a:endParaRPr>
          </a:p>
          <a:p>
            <a:pPr marL="0" indent="0">
              <a:buNone/>
            </a:pPr>
            <a:r>
              <a:rPr lang="en-US" sz="2000" kern="1200" dirty="0">
                <a:effectLst/>
                <a:latin typeface="Arial" charset="0"/>
              </a:rPr>
              <a:t>	c. the group initiate the communication.</a:t>
            </a:r>
          </a:p>
          <a:p>
            <a:pPr lvl="0"/>
            <a:endParaRPr lang="en-US" sz="2000" kern="1200" dirty="0">
              <a:effectLst/>
              <a:latin typeface="Arial" charset="0"/>
            </a:endParaRPr>
          </a:p>
          <a:p>
            <a:pPr marL="0" lvl="0" indent="0">
              <a:buNone/>
            </a:pPr>
            <a:endParaRPr lang="en-US" sz="2000" kern="1200" dirty="0">
              <a:effectLst/>
              <a:latin typeface="Arial" charset="0"/>
            </a:endParaRPr>
          </a:p>
        </p:txBody>
      </p:sp>
    </p:spTree>
    <p:extLst>
      <p:ext uri="{BB962C8B-B14F-4D97-AF65-F5344CB8AC3E}">
        <p14:creationId xmlns:p14="http://schemas.microsoft.com/office/powerpoint/2010/main" val="3671883004"/>
      </p:ext>
    </p:extLst>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61764" y="980728"/>
            <a:ext cx="8820472" cy="5877272"/>
          </a:xfrm>
        </p:spPr>
        <p:txBody>
          <a:bodyPr/>
          <a:lstStyle/>
          <a:p>
            <a:pPr algn="ctr">
              <a:buNone/>
            </a:pPr>
            <a:r>
              <a:rPr lang="en-US" sz="3000" b="1" dirty="0">
                <a:solidFill>
                  <a:srgbClr val="FFFF00"/>
                </a:solidFill>
                <a:latin typeface="Arial" pitchFamily="34" charset="0"/>
                <a:cs typeface="Arial" pitchFamily="34" charset="0"/>
              </a:rPr>
              <a:t>TESTS</a:t>
            </a:r>
            <a:endParaRPr lang="en-US" sz="3000" b="1" dirty="0">
              <a:solidFill>
                <a:srgbClr val="FFFF00"/>
              </a:solidFill>
              <a:effectLst/>
              <a:latin typeface="Arial" pitchFamily="34" charset="0"/>
              <a:cs typeface="Arial" pitchFamily="34" charset="0"/>
            </a:endParaRPr>
          </a:p>
          <a:p>
            <a:pPr marL="0" indent="0">
              <a:buNone/>
            </a:pPr>
            <a:endParaRPr lang="en-GB" sz="2000" b="1" kern="1200" dirty="0">
              <a:effectLst/>
              <a:latin typeface="Arial" charset="0"/>
            </a:endParaRPr>
          </a:p>
          <a:p>
            <a:pPr marL="0" indent="0">
              <a:buNone/>
            </a:pPr>
            <a:r>
              <a:rPr lang="en-GB" sz="2000" b="1" kern="1200" dirty="0">
                <a:effectLst/>
                <a:latin typeface="Arial" charset="0"/>
              </a:rPr>
              <a:t>15. According to </a:t>
            </a:r>
            <a:r>
              <a:rPr lang="en-GB" sz="2000" b="1" kern="1200" dirty="0" err="1">
                <a:effectLst/>
                <a:latin typeface="Arial" charset="0"/>
              </a:rPr>
              <a:t>Leymann</a:t>
            </a:r>
            <a:r>
              <a:rPr lang="en-GB" sz="2000" b="1" kern="1200" dirty="0">
                <a:effectLst/>
                <a:latin typeface="Arial" charset="0"/>
              </a:rPr>
              <a:t> in case of mobbing, the next behavioural attitudes could be identified:</a:t>
            </a:r>
            <a:endParaRPr lang="en-US" sz="2000" b="1" kern="1200" dirty="0">
              <a:effectLst/>
              <a:latin typeface="Arial" charset="0"/>
            </a:endParaRPr>
          </a:p>
          <a:p>
            <a:pPr marL="457200" lvl="1" indent="0">
              <a:buNone/>
            </a:pPr>
            <a:r>
              <a:rPr lang="en-GB" sz="2000" kern="1200" dirty="0">
                <a:effectLst/>
                <a:latin typeface="Arial" charset="0"/>
              </a:rPr>
              <a:t>a. free expression of the will in the group;</a:t>
            </a:r>
            <a:endParaRPr lang="en-US" sz="2000" kern="1200" dirty="0">
              <a:effectLst/>
              <a:latin typeface="Arial" charset="0"/>
            </a:endParaRPr>
          </a:p>
          <a:p>
            <a:pPr marL="457200" lvl="1" indent="0">
              <a:buNone/>
            </a:pPr>
            <a:r>
              <a:rPr lang="en-GB" sz="2000" kern="1200" dirty="0">
                <a:effectLst/>
                <a:latin typeface="Arial" charset="0"/>
              </a:rPr>
              <a:t>b. actions aimed for preventing the victim from expressing himself/herself;</a:t>
            </a:r>
            <a:endParaRPr lang="en-US" sz="2000" kern="1200" dirty="0">
              <a:effectLst/>
              <a:latin typeface="Arial" charset="0"/>
            </a:endParaRPr>
          </a:p>
          <a:p>
            <a:pPr marL="457200" lvl="1" indent="0">
              <a:buNone/>
            </a:pPr>
            <a:r>
              <a:rPr lang="en-GB" sz="2000" kern="1200" dirty="0">
                <a:effectLst/>
                <a:latin typeface="Arial" charset="0"/>
              </a:rPr>
              <a:t>c. actions aimed for victim’s isolation;</a:t>
            </a:r>
            <a:endParaRPr lang="en-US" sz="2000" kern="1200" dirty="0">
              <a:effectLst/>
              <a:latin typeface="Arial" charset="0"/>
            </a:endParaRPr>
          </a:p>
          <a:p>
            <a:pPr marL="457200" lvl="1" indent="0">
              <a:buNone/>
            </a:pPr>
            <a:r>
              <a:rPr lang="en-GB" sz="2000" kern="1200" dirty="0">
                <a:effectLst/>
                <a:latin typeface="Arial" charset="0"/>
              </a:rPr>
              <a:t>d. victim's professional discrepancy;</a:t>
            </a:r>
            <a:endParaRPr lang="en-US" sz="2000" kern="1200" dirty="0">
              <a:effectLst/>
              <a:latin typeface="Arial" charset="0"/>
            </a:endParaRPr>
          </a:p>
          <a:p>
            <a:pPr marL="457200" lvl="1" indent="0">
              <a:buNone/>
            </a:pPr>
            <a:r>
              <a:rPr lang="en-GB" sz="2000" kern="1200" dirty="0">
                <a:effectLst/>
                <a:latin typeface="Arial" charset="0"/>
              </a:rPr>
              <a:t>e. the continuous praising of the victim performance.</a:t>
            </a:r>
            <a:endParaRPr lang="en-US" sz="2000" kern="1200" dirty="0">
              <a:effectLst/>
              <a:latin typeface="Arial" charset="0"/>
            </a:endParaRPr>
          </a:p>
          <a:p>
            <a:pPr marL="0" indent="0">
              <a:buNone/>
            </a:pPr>
            <a:r>
              <a:rPr lang="en-GB" sz="2000" b="1" kern="1200" dirty="0">
                <a:effectLst/>
                <a:latin typeface="Arial" charset="0"/>
              </a:rPr>
              <a:t> </a:t>
            </a:r>
            <a:endParaRPr lang="en-US" sz="2000" kern="1200" dirty="0">
              <a:effectLst/>
              <a:latin typeface="Arial" charset="0"/>
            </a:endParaRPr>
          </a:p>
          <a:p>
            <a:pPr marL="0" indent="0">
              <a:buNone/>
            </a:pPr>
            <a:r>
              <a:rPr lang="en-GB" sz="2000" b="1" kern="1200" dirty="0">
                <a:effectLst/>
                <a:latin typeface="Arial" charset="0"/>
              </a:rPr>
              <a:t>16. The design of tasks, referring to the excessive operationalization of work, could be a source of :</a:t>
            </a:r>
            <a:endParaRPr lang="en-US" sz="2000" b="1" kern="1200" dirty="0">
              <a:effectLst/>
              <a:latin typeface="Arial" charset="0"/>
            </a:endParaRPr>
          </a:p>
          <a:p>
            <a:pPr marL="457200" lvl="1" indent="0">
              <a:buNone/>
            </a:pPr>
            <a:r>
              <a:rPr lang="en-GB" sz="2000" kern="1200" dirty="0">
                <a:effectLst/>
                <a:latin typeface="Arial" charset="0"/>
              </a:rPr>
              <a:t>a. mobbing;</a:t>
            </a:r>
            <a:endParaRPr lang="en-US" sz="2000" kern="1200" dirty="0">
              <a:effectLst/>
              <a:latin typeface="Arial" charset="0"/>
            </a:endParaRPr>
          </a:p>
          <a:p>
            <a:pPr marL="457200" lvl="1" indent="0">
              <a:buNone/>
            </a:pPr>
            <a:r>
              <a:rPr lang="en-GB" sz="2000" kern="1200" dirty="0">
                <a:effectLst/>
                <a:latin typeface="Arial" charset="0"/>
              </a:rPr>
              <a:t>b. bullying;</a:t>
            </a:r>
            <a:endParaRPr lang="en-US" sz="2000" kern="1200" dirty="0">
              <a:effectLst/>
              <a:latin typeface="Arial" charset="0"/>
            </a:endParaRPr>
          </a:p>
          <a:p>
            <a:pPr marL="457200" lvl="1" indent="0">
              <a:buNone/>
            </a:pPr>
            <a:r>
              <a:rPr lang="en-GB" sz="2000" kern="1200" dirty="0">
                <a:effectLst/>
                <a:latin typeface="Arial" charset="0"/>
              </a:rPr>
              <a:t>c. harassment;</a:t>
            </a:r>
            <a:endParaRPr lang="en-US" sz="2000" kern="1200" dirty="0">
              <a:effectLst/>
              <a:latin typeface="Arial" charset="0"/>
            </a:endParaRPr>
          </a:p>
          <a:p>
            <a:pPr marL="457200" lvl="1" indent="0">
              <a:buNone/>
            </a:pPr>
            <a:r>
              <a:rPr lang="en-GB" sz="2000" kern="1200" dirty="0">
                <a:effectLst/>
                <a:latin typeface="Arial" charset="0"/>
              </a:rPr>
              <a:t>d. self confidence.</a:t>
            </a:r>
            <a:endParaRPr lang="en-US" sz="2000" kern="1200" dirty="0">
              <a:effectLst/>
              <a:latin typeface="Arial" charset="0"/>
            </a:endParaRPr>
          </a:p>
          <a:p>
            <a:pPr lvl="0"/>
            <a:endParaRPr lang="en-US" sz="2000" kern="1200" dirty="0">
              <a:effectLst/>
              <a:latin typeface="Arial" charset="0"/>
            </a:endParaRPr>
          </a:p>
          <a:p>
            <a:pPr marL="0" lvl="0" indent="0">
              <a:buNone/>
            </a:pPr>
            <a:endParaRPr lang="en-US" sz="2000" kern="1200" dirty="0">
              <a:effectLst/>
              <a:latin typeface="Arial" charset="0"/>
            </a:endParaRPr>
          </a:p>
        </p:txBody>
      </p:sp>
    </p:spTree>
    <p:extLst>
      <p:ext uri="{BB962C8B-B14F-4D97-AF65-F5344CB8AC3E}">
        <p14:creationId xmlns:p14="http://schemas.microsoft.com/office/powerpoint/2010/main" val="1125295936"/>
      </p:ext>
    </p:extLst>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61764" y="980728"/>
            <a:ext cx="8982236" cy="5877272"/>
          </a:xfrm>
        </p:spPr>
        <p:txBody>
          <a:bodyPr/>
          <a:lstStyle/>
          <a:p>
            <a:pPr algn="ctr">
              <a:buNone/>
            </a:pPr>
            <a:r>
              <a:rPr lang="en-US" sz="3000" b="1" dirty="0">
                <a:solidFill>
                  <a:srgbClr val="FFFF00"/>
                </a:solidFill>
                <a:latin typeface="Arial" pitchFamily="34" charset="0"/>
                <a:cs typeface="Arial" pitchFamily="34" charset="0"/>
              </a:rPr>
              <a:t>TESTS</a:t>
            </a:r>
            <a:endParaRPr lang="en-US" sz="3000" b="1" dirty="0">
              <a:solidFill>
                <a:srgbClr val="FFFF00"/>
              </a:solidFill>
              <a:effectLst/>
              <a:latin typeface="Arial" pitchFamily="34" charset="0"/>
              <a:cs typeface="Arial" pitchFamily="34" charset="0"/>
            </a:endParaRPr>
          </a:p>
          <a:p>
            <a:pPr marL="0" indent="0">
              <a:buNone/>
            </a:pPr>
            <a:r>
              <a:rPr lang="en-GB" sz="2000" b="1" kern="1200" dirty="0">
                <a:effectLst/>
                <a:latin typeface="Arial" charset="0"/>
              </a:rPr>
              <a:t>17. Evolution in time of mobbing is passing usually through 4 phases:</a:t>
            </a:r>
            <a:endParaRPr lang="en-US" sz="2000" b="1" kern="1200" dirty="0">
              <a:effectLst/>
              <a:latin typeface="Arial" charset="0"/>
            </a:endParaRPr>
          </a:p>
          <a:p>
            <a:pPr marL="457200" lvl="1" indent="0">
              <a:buNone/>
            </a:pPr>
            <a:r>
              <a:rPr lang="en-GB" sz="1900" kern="1200" dirty="0">
                <a:effectLst/>
                <a:latin typeface="Arial" charset="0"/>
              </a:rPr>
              <a:t>	a. critical incidents;</a:t>
            </a:r>
            <a:endParaRPr lang="en-US" sz="1900" kern="1200" dirty="0">
              <a:effectLst/>
              <a:latin typeface="Arial" charset="0"/>
            </a:endParaRPr>
          </a:p>
          <a:p>
            <a:pPr marL="457200" lvl="1" indent="0">
              <a:buNone/>
            </a:pPr>
            <a:r>
              <a:rPr lang="en-GB" sz="1900" kern="1200" dirty="0">
                <a:effectLst/>
                <a:latin typeface="Arial" charset="0"/>
              </a:rPr>
              <a:t>	b. sexual harassment;</a:t>
            </a:r>
            <a:endParaRPr lang="en-US" sz="1900" kern="1200" dirty="0">
              <a:effectLst/>
              <a:latin typeface="Arial" charset="0"/>
            </a:endParaRPr>
          </a:p>
          <a:p>
            <a:pPr marL="457200" lvl="1" indent="0">
              <a:buNone/>
            </a:pPr>
            <a:r>
              <a:rPr lang="en-GB" sz="1900" kern="1200" dirty="0">
                <a:effectLst/>
                <a:latin typeface="Arial" charset="0"/>
              </a:rPr>
              <a:t>	c. increased frequency of hostile behaviours;</a:t>
            </a:r>
            <a:endParaRPr lang="en-US" sz="1900" kern="1200" dirty="0">
              <a:effectLst/>
              <a:latin typeface="Arial" charset="0"/>
            </a:endParaRPr>
          </a:p>
          <a:p>
            <a:pPr marL="457200" lvl="1" indent="0">
              <a:buNone/>
            </a:pPr>
            <a:r>
              <a:rPr lang="en-GB" sz="1900" kern="1200" dirty="0">
                <a:effectLst/>
                <a:latin typeface="Arial" charset="0"/>
              </a:rPr>
              <a:t>	d. overtasking attitude in relation with the superiors;</a:t>
            </a:r>
            <a:endParaRPr lang="en-US" sz="1900" kern="1200" dirty="0">
              <a:effectLst/>
              <a:latin typeface="Arial" charset="0"/>
            </a:endParaRPr>
          </a:p>
          <a:p>
            <a:pPr marL="457200" lvl="1" indent="0">
              <a:buNone/>
            </a:pPr>
            <a:r>
              <a:rPr lang="en-GB" sz="1900" kern="1200" dirty="0">
                <a:effectLst/>
                <a:latin typeface="Arial" charset="0"/>
              </a:rPr>
              <a:t>	e. management acknowledgment; </a:t>
            </a:r>
            <a:endParaRPr lang="en-US" sz="1900" kern="1200" dirty="0">
              <a:effectLst/>
              <a:latin typeface="Arial" charset="0"/>
            </a:endParaRPr>
          </a:p>
          <a:p>
            <a:pPr marL="457200" lvl="1" indent="0">
              <a:buNone/>
            </a:pPr>
            <a:r>
              <a:rPr lang="en-GB" sz="1900" kern="1200" dirty="0">
                <a:effectLst/>
                <a:latin typeface="Arial" charset="0"/>
              </a:rPr>
              <a:t>	f. stigmatization, social isolation;</a:t>
            </a:r>
            <a:endParaRPr lang="en-US" sz="1900" kern="1200" dirty="0">
              <a:effectLst/>
              <a:latin typeface="Arial" charset="0"/>
            </a:endParaRPr>
          </a:p>
          <a:p>
            <a:pPr marL="457200" lvl="1" indent="0">
              <a:buNone/>
            </a:pPr>
            <a:r>
              <a:rPr lang="en-GB" sz="1900" kern="1200" dirty="0">
                <a:effectLst/>
                <a:latin typeface="Arial" charset="0"/>
              </a:rPr>
              <a:t>	g. intellectual aggression. </a:t>
            </a:r>
            <a:endParaRPr lang="en-US" sz="1900" kern="1200" dirty="0">
              <a:effectLst/>
              <a:latin typeface="Arial" charset="0"/>
            </a:endParaRPr>
          </a:p>
          <a:p>
            <a:pPr marL="0" indent="0">
              <a:buNone/>
            </a:pPr>
            <a:r>
              <a:rPr lang="en-GB" sz="2000" b="1" kern="1200" dirty="0">
                <a:effectLst/>
                <a:latin typeface="Arial" charset="0"/>
              </a:rPr>
              <a:t>18. ……………………………………………………… are factors that mediate and condition, in certain situations, the formation of our system of representations about persons, groups, situations and social events: </a:t>
            </a:r>
            <a:endParaRPr lang="en-US" sz="2000" b="1" kern="1200" dirty="0">
              <a:effectLst/>
              <a:latin typeface="Arial" charset="0"/>
            </a:endParaRPr>
          </a:p>
          <a:p>
            <a:pPr marL="0" indent="0">
              <a:buNone/>
            </a:pPr>
            <a:r>
              <a:rPr lang="en-GB" sz="2000" kern="1200" dirty="0">
                <a:effectLst/>
                <a:latin typeface="Arial" charset="0"/>
              </a:rPr>
              <a:t>	a. mobbing and bullying;</a:t>
            </a:r>
            <a:endParaRPr lang="en-US" sz="2000" kern="1200" dirty="0">
              <a:effectLst/>
              <a:latin typeface="Arial" charset="0"/>
            </a:endParaRPr>
          </a:p>
          <a:p>
            <a:pPr marL="0" indent="0">
              <a:buNone/>
            </a:pPr>
            <a:r>
              <a:rPr lang="en-GB" sz="2000" kern="1200" dirty="0">
                <a:effectLst/>
                <a:latin typeface="Arial" charset="0"/>
              </a:rPr>
              <a:t>	b. social harassment;</a:t>
            </a:r>
            <a:endParaRPr lang="en-US" sz="2000" kern="1200" dirty="0">
              <a:effectLst/>
              <a:latin typeface="Arial" charset="0"/>
            </a:endParaRPr>
          </a:p>
          <a:p>
            <a:pPr marL="0" indent="0">
              <a:buNone/>
            </a:pPr>
            <a:r>
              <a:rPr lang="en-GB" sz="2000" kern="1200" dirty="0">
                <a:effectLst/>
                <a:latin typeface="Arial" charset="0"/>
              </a:rPr>
              <a:t>	c. prejudices and social stereotypes;</a:t>
            </a:r>
            <a:endParaRPr lang="en-US" sz="2000" kern="1200" dirty="0">
              <a:effectLst/>
              <a:latin typeface="Arial" charset="0"/>
            </a:endParaRPr>
          </a:p>
          <a:p>
            <a:pPr marL="0" indent="0">
              <a:buNone/>
            </a:pPr>
            <a:r>
              <a:rPr lang="en-GB" sz="2000" kern="1200" dirty="0">
                <a:effectLst/>
                <a:latin typeface="Arial" charset="0"/>
              </a:rPr>
              <a:t>	d. malpractices attitudes. </a:t>
            </a:r>
            <a:endParaRPr lang="en-US" sz="2000" kern="1200" dirty="0">
              <a:effectLst/>
              <a:latin typeface="Arial" charset="0"/>
            </a:endParaRPr>
          </a:p>
          <a:p>
            <a:pPr lvl="0"/>
            <a:endParaRPr lang="en-US" sz="2000" kern="1200" dirty="0">
              <a:effectLst/>
              <a:latin typeface="Arial" charset="0"/>
            </a:endParaRPr>
          </a:p>
          <a:p>
            <a:pPr marL="0" lvl="0" indent="0">
              <a:buNone/>
            </a:pPr>
            <a:endParaRPr lang="en-US" sz="2000" kern="1200" dirty="0">
              <a:effectLst/>
              <a:latin typeface="Arial" charset="0"/>
            </a:endParaRPr>
          </a:p>
        </p:txBody>
      </p:sp>
    </p:spTree>
    <p:extLst>
      <p:ext uri="{BB962C8B-B14F-4D97-AF65-F5344CB8AC3E}">
        <p14:creationId xmlns:p14="http://schemas.microsoft.com/office/powerpoint/2010/main" val="768895885"/>
      </p:ext>
    </p:extLst>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161764" y="980728"/>
            <a:ext cx="8982236" cy="5877272"/>
          </a:xfrm>
        </p:spPr>
        <p:txBody>
          <a:bodyPr/>
          <a:lstStyle/>
          <a:p>
            <a:pPr algn="ctr">
              <a:buNone/>
            </a:pPr>
            <a:r>
              <a:rPr lang="en-US" sz="3000" b="1" dirty="0">
                <a:solidFill>
                  <a:srgbClr val="FFFF00"/>
                </a:solidFill>
                <a:latin typeface="Arial" pitchFamily="34" charset="0"/>
                <a:cs typeface="Arial" pitchFamily="34" charset="0"/>
              </a:rPr>
              <a:t>TESTS</a:t>
            </a:r>
            <a:endParaRPr lang="en-US" sz="3000" b="1" dirty="0">
              <a:solidFill>
                <a:srgbClr val="FFFF00"/>
              </a:solidFill>
              <a:effectLst/>
              <a:latin typeface="Arial" pitchFamily="34" charset="0"/>
              <a:cs typeface="Arial" pitchFamily="34" charset="0"/>
            </a:endParaRPr>
          </a:p>
          <a:p>
            <a:pPr marL="0" indent="0">
              <a:buNone/>
            </a:pPr>
            <a:r>
              <a:rPr lang="en-GB" sz="1800" b="1" kern="1200" dirty="0">
                <a:effectLst/>
                <a:latin typeface="Arial" charset="0"/>
              </a:rPr>
              <a:t>19. Considering the major characteristics of the social stereotypes/prejudices, check the correct assertions:</a:t>
            </a:r>
            <a:endParaRPr lang="en-US" sz="1800" b="1" kern="1200" dirty="0">
              <a:effectLst/>
              <a:latin typeface="Arial" charset="0"/>
            </a:endParaRPr>
          </a:p>
          <a:p>
            <a:pPr marL="0" indent="0">
              <a:buNone/>
            </a:pPr>
            <a:r>
              <a:rPr lang="en-GB" sz="1800" b="1" kern="1200" dirty="0">
                <a:effectLst/>
                <a:latin typeface="Arial" charset="0"/>
              </a:rPr>
              <a:t>	</a:t>
            </a:r>
            <a:r>
              <a:rPr lang="en-GB" sz="1800" kern="1200" dirty="0">
                <a:effectLst/>
                <a:latin typeface="Arial" charset="0"/>
              </a:rPr>
              <a:t>a. people tend to easily characterize large human groups in terms of common and relatively crude attributes;</a:t>
            </a:r>
            <a:endParaRPr lang="en-US" sz="1800" kern="1200" dirty="0">
              <a:effectLst/>
              <a:latin typeface="Arial" charset="0"/>
            </a:endParaRPr>
          </a:p>
          <a:p>
            <a:pPr marL="0" indent="0">
              <a:buNone/>
            </a:pPr>
            <a:r>
              <a:rPr lang="en-GB" sz="1800" kern="1200" dirty="0">
                <a:effectLst/>
                <a:latin typeface="Arial" charset="0"/>
              </a:rPr>
              <a:t>	b. stereotypes/prejudices cannot be change over time, with a specific dynamic;</a:t>
            </a:r>
            <a:endParaRPr lang="en-US" sz="1800" kern="1200" dirty="0">
              <a:effectLst/>
              <a:latin typeface="Arial" charset="0"/>
            </a:endParaRPr>
          </a:p>
          <a:p>
            <a:pPr marL="0" indent="0">
              <a:buNone/>
            </a:pPr>
            <a:r>
              <a:rPr lang="en-GB" sz="1800" kern="1200" dirty="0">
                <a:effectLst/>
                <a:latin typeface="Arial" charset="0"/>
              </a:rPr>
              <a:t>	c. the modification of stereotypes/prejudices generally occurs in response to social, economic or political changes of a certain magnitude;</a:t>
            </a:r>
            <a:endParaRPr lang="en-US" sz="1800" kern="1200" dirty="0">
              <a:effectLst/>
              <a:latin typeface="Arial" charset="0"/>
            </a:endParaRPr>
          </a:p>
          <a:p>
            <a:pPr marL="0" indent="0">
              <a:buNone/>
            </a:pPr>
            <a:r>
              <a:rPr lang="en-GB" sz="1800" kern="1200" dirty="0">
                <a:effectLst/>
                <a:latin typeface="Arial" charset="0"/>
              </a:rPr>
              <a:t>	d. stereotypes/prejudices cannot be acquired at an early age.</a:t>
            </a:r>
            <a:endParaRPr lang="en-US" sz="1800" kern="1200" dirty="0">
              <a:effectLst/>
              <a:latin typeface="Arial" charset="0"/>
            </a:endParaRPr>
          </a:p>
          <a:p>
            <a:pPr marL="0" indent="0">
              <a:buNone/>
            </a:pPr>
            <a:r>
              <a:rPr lang="en-GB" sz="1800" kern="1200" dirty="0">
                <a:effectLst/>
                <a:latin typeface="Arial" charset="0"/>
              </a:rPr>
              <a:t> </a:t>
            </a:r>
            <a:endParaRPr lang="en-US" sz="1800" kern="1200" dirty="0">
              <a:effectLst/>
              <a:latin typeface="Arial" charset="0"/>
            </a:endParaRPr>
          </a:p>
          <a:p>
            <a:pPr marL="0" indent="0">
              <a:buNone/>
            </a:pPr>
            <a:r>
              <a:rPr lang="en-GB" sz="1800" b="1" kern="1200" dirty="0">
                <a:effectLst/>
                <a:latin typeface="Arial" charset="0"/>
              </a:rPr>
              <a:t>20. The next actions/situations could be considered examples of ……………………….……………….., as mentioned by ICS/ITWF:</a:t>
            </a:r>
            <a:endParaRPr lang="en-US" sz="1800" b="1" kern="1200" dirty="0">
              <a:effectLst/>
              <a:latin typeface="Arial" charset="0"/>
            </a:endParaRPr>
          </a:p>
          <a:p>
            <a:pPr marL="457200" lvl="1" indent="0">
              <a:buNone/>
            </a:pPr>
            <a:r>
              <a:rPr lang="en-GB" sz="1800" kern="1200" dirty="0">
                <a:effectLst/>
                <a:latin typeface="Arial" charset="0"/>
              </a:rPr>
              <a:t>a. displaying or circulating offensive or suggestive material;</a:t>
            </a:r>
            <a:endParaRPr lang="en-US" sz="1800" kern="1200" dirty="0">
              <a:effectLst/>
              <a:latin typeface="Arial" charset="0"/>
            </a:endParaRPr>
          </a:p>
          <a:p>
            <a:pPr marL="457200" lvl="1" indent="0">
              <a:buNone/>
            </a:pPr>
            <a:r>
              <a:rPr lang="en-GB" sz="1800" kern="1200" dirty="0">
                <a:effectLst/>
                <a:latin typeface="Arial" charset="0"/>
              </a:rPr>
              <a:t>b. innuendo, mockery, lewd or sexist/racist/homophobic jokes or remarks;</a:t>
            </a:r>
            <a:endParaRPr lang="en-US" sz="1800" kern="1200" dirty="0">
              <a:effectLst/>
              <a:latin typeface="Arial" charset="0"/>
            </a:endParaRPr>
          </a:p>
          <a:p>
            <a:pPr marL="457200" lvl="1" indent="0">
              <a:buNone/>
            </a:pPr>
            <a:r>
              <a:rPr lang="en-GB" sz="1800" kern="1200" dirty="0">
                <a:effectLst/>
                <a:latin typeface="Arial" charset="0"/>
              </a:rPr>
              <a:t>c. use of offensive language in describing or making fun of someone with a disability;</a:t>
            </a:r>
            <a:endParaRPr lang="en-US" sz="1800" kern="1200" dirty="0">
              <a:effectLst/>
              <a:latin typeface="Arial" charset="0"/>
            </a:endParaRPr>
          </a:p>
          <a:p>
            <a:pPr marL="457200" lvl="1" indent="0">
              <a:buNone/>
            </a:pPr>
            <a:r>
              <a:rPr lang="en-GB" sz="1800" kern="1200" dirty="0">
                <a:effectLst/>
                <a:latin typeface="Arial" charset="0"/>
              </a:rPr>
              <a:t>d. comments about a person’s physical appearance or character which cause.</a:t>
            </a:r>
            <a:endParaRPr lang="en-US" sz="2000" kern="1200" dirty="0">
              <a:effectLst/>
              <a:latin typeface="Arial" charset="0"/>
            </a:endParaRPr>
          </a:p>
          <a:p>
            <a:pPr marL="0" lvl="0" indent="0">
              <a:buNone/>
            </a:pPr>
            <a:endParaRPr lang="en-US" sz="2000" kern="1200" dirty="0">
              <a:effectLst/>
              <a:latin typeface="Arial" charset="0"/>
            </a:endParaRPr>
          </a:p>
        </p:txBody>
      </p:sp>
    </p:spTree>
    <p:extLst>
      <p:ext uri="{BB962C8B-B14F-4D97-AF65-F5344CB8AC3E}">
        <p14:creationId xmlns:p14="http://schemas.microsoft.com/office/powerpoint/2010/main" val="44441838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08720"/>
            <a:ext cx="7772400" cy="864095"/>
          </a:xfrm>
        </p:spPr>
        <p:txBody>
          <a:bodyPr/>
          <a:lstStyle/>
          <a:p>
            <a:pPr algn="ctr">
              <a:lnSpc>
                <a:spcPct val="150000"/>
              </a:lnSpc>
            </a:pPr>
            <a:r>
              <a:rPr lang="tr-TR" sz="3200" b="1" dirty="0">
                <a:latin typeface="Times New Roman" pitchFamily="18" charset="0"/>
                <a:cs typeface="Times New Roman" pitchFamily="18" charset="0"/>
              </a:rPr>
              <a:t>MENTORESS </a:t>
            </a:r>
            <a:br>
              <a:rPr lang="tr-TR" sz="1800" b="1" dirty="0">
                <a:effectLst/>
                <a:latin typeface="Times New Roman" pitchFamily="18" charset="0"/>
                <a:cs typeface="Times New Roman" pitchFamily="18" charset="0"/>
              </a:rPr>
            </a:br>
            <a:r>
              <a:rPr lang="tr-TR" sz="2800" b="1" dirty="0">
                <a:effectLst/>
                <a:latin typeface="+mn-lt"/>
                <a:cs typeface="Times New Roman" pitchFamily="18" charset="0"/>
              </a:rPr>
              <a:t>CHAPTER</a:t>
            </a:r>
            <a:r>
              <a:rPr lang="en-US" sz="2800" b="1" dirty="0">
                <a:effectLst/>
                <a:latin typeface="+mn-lt"/>
                <a:cs typeface="Times New Roman" pitchFamily="18" charset="0"/>
              </a:rPr>
              <a:t> VI</a:t>
            </a:r>
            <a:r>
              <a:rPr lang="tr-TR" sz="2800" b="1" dirty="0">
                <a:effectLst/>
                <a:latin typeface="+mn-lt"/>
                <a:cs typeface="Times New Roman" pitchFamily="18" charset="0"/>
              </a:rPr>
              <a:t>I</a:t>
            </a:r>
            <a:r>
              <a:rPr lang="tr-TR" sz="4000" b="1" dirty="0">
                <a:effectLst/>
                <a:latin typeface="+mn-lt"/>
                <a:cs typeface="Times New Roman" pitchFamily="18" charset="0"/>
              </a:rPr>
              <a:t> </a:t>
            </a:r>
            <a:br>
              <a:rPr lang="tr-TR" sz="4000" b="1" dirty="0">
                <a:effectLst/>
                <a:latin typeface="Times New Roman" pitchFamily="18" charset="0"/>
                <a:cs typeface="Times New Roman" pitchFamily="18" charset="0"/>
              </a:rPr>
            </a:br>
            <a:r>
              <a:rPr lang="tr-TR" sz="2800" b="1" dirty="0">
                <a:latin typeface="Times New Roman" pitchFamily="18" charset="0"/>
                <a:cs typeface="Times New Roman" pitchFamily="18" charset="0"/>
              </a:rPr>
              <a:t> </a:t>
            </a:r>
            <a:r>
              <a:rPr lang="en-GB" sz="2800" b="1" dirty="0">
                <a:effectLst/>
              </a:rPr>
              <a:t>INTEGRATION OF WOMEN INTO MARITIME PROFESSIONS</a:t>
            </a:r>
            <a:br>
              <a:rPr lang="tr-TR" sz="2800" dirty="0">
                <a:effectLst/>
                <a:latin typeface="Arial" panose="020B0604020202020204" pitchFamily="34" charset="0"/>
                <a:cs typeface="Arial" panose="020B0604020202020204" pitchFamily="34" charset="0"/>
              </a:rPr>
            </a:br>
            <a:r>
              <a:rPr lang="tr-TR" sz="2800" b="1" dirty="0">
                <a:effectLst/>
                <a:latin typeface="Arial" panose="020B0604020202020204" pitchFamily="34" charset="0"/>
                <a:cs typeface="Arial" panose="020B0604020202020204" pitchFamily="34" charset="0"/>
              </a:rPr>
              <a:t>  </a:t>
            </a:r>
            <a:br>
              <a:rPr lang="tr-TR" sz="2800" b="1" dirty="0">
                <a:effectLst/>
                <a:latin typeface="Arial" panose="020B0604020202020204" pitchFamily="34" charset="0"/>
                <a:cs typeface="Arial" panose="020B0604020202020204" pitchFamily="34" charset="0"/>
              </a:rPr>
            </a:br>
            <a:endParaRPr lang="tr-TR" sz="28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371600" y="2780928"/>
            <a:ext cx="6400800" cy="1008111"/>
          </a:xfrm>
        </p:spPr>
        <p:txBody>
          <a:bodyPr/>
          <a:lstStyle/>
          <a:p>
            <a:endParaRPr lang="tr-TR" b="1" dirty="0">
              <a:effectLst/>
              <a:cs typeface="Times New Roman" pitchFamily="18" charset="0"/>
            </a:endParaRPr>
          </a:p>
          <a:p>
            <a:endParaRPr lang="tr-TR" dirty="0">
              <a:effectLst/>
            </a:endParaRPr>
          </a:p>
          <a:p>
            <a:endParaRPr lang="tr-TR" dirty="0"/>
          </a:p>
        </p:txBody>
      </p:sp>
      <p:pic>
        <p:nvPicPr>
          <p:cNvPr id="6" name="Picture 5">
            <a:extLst>
              <a:ext uri="{FF2B5EF4-FFF2-40B4-BE49-F238E27FC236}">
                <a16:creationId xmlns:a16="http://schemas.microsoft.com/office/drawing/2014/main" id="{92E64698-0F11-42D3-8A9C-6C6B6C8136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7664" y="3987668"/>
            <a:ext cx="5544616" cy="2762973"/>
          </a:xfrm>
          <a:prstGeom prst="rect">
            <a:avLst/>
          </a:prstGeom>
        </p:spPr>
      </p:pic>
    </p:spTree>
    <p:extLst>
      <p:ext uri="{BB962C8B-B14F-4D97-AF65-F5344CB8AC3E}">
        <p14:creationId xmlns:p14="http://schemas.microsoft.com/office/powerpoint/2010/main" val="60299446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504" y="1412777"/>
            <a:ext cx="8568952" cy="4752527"/>
          </a:xfrm>
        </p:spPr>
        <p:txBody>
          <a:bodyPr/>
          <a:lstStyle/>
          <a:p>
            <a:r>
              <a:rPr lang="en-GB" sz="2800" b="1" dirty="0">
                <a:effectLst/>
              </a:rPr>
              <a:t>INTEGRATION OF WOMEN INTO MARITIME PROFESSIONS</a:t>
            </a:r>
            <a:br>
              <a:rPr lang="en-GB" sz="2800" b="1" dirty="0">
                <a:effectLst/>
              </a:rPr>
            </a:br>
            <a:br>
              <a:rPr lang="tr-TR" sz="2800" b="1" dirty="0">
                <a:effectLst/>
              </a:rPr>
            </a:br>
            <a:br>
              <a:rPr lang="en-US" sz="2800" dirty="0"/>
            </a:br>
            <a:r>
              <a:rPr lang="en-GB" sz="2800" b="1" dirty="0">
                <a:effectLst/>
              </a:rPr>
              <a:t>7.1. Women as crew members onboard ships</a:t>
            </a:r>
            <a:br>
              <a:rPr lang="en-US" sz="2800" dirty="0">
                <a:effectLst/>
              </a:rPr>
            </a:br>
            <a:r>
              <a:rPr lang="en-GB" sz="2800" b="1" dirty="0">
                <a:effectLst/>
              </a:rPr>
              <a:t>7.2. Mentoring Guide</a:t>
            </a:r>
            <a:br>
              <a:rPr lang="en-US" sz="2800" dirty="0">
                <a:effectLst/>
              </a:rPr>
            </a:br>
            <a:r>
              <a:rPr lang="en-US" sz="2800" dirty="0">
                <a:effectLst/>
              </a:rPr>
              <a:t>	</a:t>
            </a:r>
            <a:r>
              <a:rPr lang="en-GB" sz="2800" dirty="0">
                <a:effectLst/>
              </a:rPr>
              <a:t>7.2.1. Mobbing </a:t>
            </a:r>
            <a:br>
              <a:rPr lang="en-US" sz="2800" dirty="0">
                <a:effectLst/>
              </a:rPr>
            </a:br>
            <a:r>
              <a:rPr lang="en-US" sz="2800" dirty="0">
                <a:effectLst/>
              </a:rPr>
              <a:t>	</a:t>
            </a:r>
            <a:r>
              <a:rPr lang="en-GB" sz="2800" dirty="0">
                <a:effectLst/>
              </a:rPr>
              <a:t>7.2.2. Prejudice</a:t>
            </a:r>
            <a:br>
              <a:rPr lang="en-US" sz="2800" dirty="0">
                <a:effectLst/>
              </a:rPr>
            </a:br>
            <a:r>
              <a:rPr lang="en-US" sz="2800" dirty="0">
                <a:effectLst/>
              </a:rPr>
              <a:t>	</a:t>
            </a:r>
            <a:r>
              <a:rPr lang="en-GB" sz="2800" dirty="0">
                <a:effectLst/>
              </a:rPr>
              <a:t>7.2.3. Harassment</a:t>
            </a:r>
            <a:br>
              <a:rPr lang="en-US" sz="2800" dirty="0">
                <a:effectLst/>
              </a:rPr>
            </a:br>
            <a:r>
              <a:rPr lang="en-GB" sz="2800" b="1" dirty="0">
                <a:effectLst/>
              </a:rPr>
              <a:t>7.3.  Coping With Obstacles </a:t>
            </a:r>
            <a:br>
              <a:rPr lang="en-US" sz="2800" dirty="0">
                <a:effectLst/>
              </a:rPr>
            </a:br>
            <a:br>
              <a:rPr lang="en-US" sz="2800" dirty="0">
                <a:effectLst/>
              </a:rPr>
            </a:br>
            <a:br>
              <a:rPr lang="en-US" sz="7200"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endParaRPr lang="en-US" dirty="0"/>
          </a:p>
        </p:txBody>
      </p:sp>
    </p:spTree>
    <p:extLst>
      <p:ext uri="{BB962C8B-B14F-4D97-AF65-F5344CB8AC3E}">
        <p14:creationId xmlns:p14="http://schemas.microsoft.com/office/powerpoint/2010/main" val="202136342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8180" y="980729"/>
            <a:ext cx="8640960" cy="792087"/>
          </a:xfrm>
        </p:spPr>
        <p:txBody>
          <a:bodyPr/>
          <a:lstStyle/>
          <a:p>
            <a:r>
              <a:rPr lang="tr-TR" sz="3600" dirty="0">
                <a:effectLst/>
              </a:rPr>
              <a:t> </a:t>
            </a:r>
            <a:r>
              <a:rPr lang="tr-TR" sz="2400" b="1" dirty="0">
                <a:latin typeface="Bookman Old Style" pitchFamily="18" charset="0"/>
              </a:rPr>
              <a:t>MENTORESS</a:t>
            </a:r>
            <a:endParaRPr lang="tr-TR" sz="2400" dirty="0"/>
          </a:p>
        </p:txBody>
      </p:sp>
      <p:sp>
        <p:nvSpPr>
          <p:cNvPr id="3" name="Subtitle 2"/>
          <p:cNvSpPr>
            <a:spLocks noGrp="1"/>
          </p:cNvSpPr>
          <p:nvPr>
            <p:ph type="subTitle" idx="1"/>
          </p:nvPr>
        </p:nvSpPr>
        <p:spPr>
          <a:xfrm>
            <a:off x="395536" y="1772816"/>
            <a:ext cx="7992888" cy="4680520"/>
          </a:xfrm>
        </p:spPr>
        <p:txBody>
          <a:bodyPr/>
          <a:lstStyle/>
          <a:p>
            <a:r>
              <a:rPr lang="tr-TR" sz="2400" b="1" dirty="0">
                <a:effectLst/>
                <a:latin typeface="Arial" panose="020B0604020202020204" pitchFamily="34" charset="0"/>
                <a:cs typeface="Arial" panose="020B0604020202020204" pitchFamily="34" charset="0"/>
              </a:rPr>
              <a:t>CHAPTER OBJECTIVES</a:t>
            </a:r>
          </a:p>
          <a:p>
            <a:pPr lvl="0" algn="just"/>
            <a:endParaRPr lang="tr-TR" sz="2400" dirty="0">
              <a:effectLst/>
            </a:endParaRPr>
          </a:p>
          <a:p>
            <a:pPr marL="342900" lvl="0" indent="-342900" algn="just">
              <a:buFont typeface="Arial" panose="020B0604020202020204" pitchFamily="34" charset="0"/>
              <a:buChar char="•"/>
            </a:pPr>
            <a:r>
              <a:rPr lang="en-GB" sz="2400" dirty="0">
                <a:effectLst/>
              </a:rPr>
              <a:t>Understand </a:t>
            </a:r>
            <a:r>
              <a:rPr lang="tr-TR" sz="2400" dirty="0">
                <a:effectLst/>
              </a:rPr>
              <a:t>what is</a:t>
            </a:r>
            <a:r>
              <a:rPr lang="en-US" sz="2400" dirty="0">
                <a:effectLst/>
              </a:rPr>
              <a:t> the role of women as crew members</a:t>
            </a:r>
            <a:r>
              <a:rPr lang="en-GB" sz="2400" dirty="0">
                <a:effectLst/>
              </a:rPr>
              <a:t>.</a:t>
            </a:r>
            <a:endParaRPr lang="tr-TR" sz="2400" dirty="0">
              <a:effectLst/>
            </a:endParaRPr>
          </a:p>
          <a:p>
            <a:pPr lvl="0" algn="just"/>
            <a:endParaRPr lang="tr-TR" sz="800" dirty="0">
              <a:effectLst/>
            </a:endParaRPr>
          </a:p>
          <a:p>
            <a:pPr marL="342900" indent="-342900" algn="just">
              <a:buFont typeface="Arial" panose="020B0604020202020204" pitchFamily="34" charset="0"/>
              <a:buChar char="•"/>
            </a:pPr>
            <a:r>
              <a:rPr lang="tr-TR" sz="2400" dirty="0">
                <a:effectLst/>
              </a:rPr>
              <a:t>Learn how </a:t>
            </a:r>
            <a:r>
              <a:rPr lang="en-US" sz="2400" dirty="0">
                <a:effectLst/>
              </a:rPr>
              <a:t>to deal with the crew status onboard the ships</a:t>
            </a:r>
            <a:r>
              <a:rPr lang="tr-TR" sz="2400" dirty="0">
                <a:effectLst/>
              </a:rPr>
              <a:t>.</a:t>
            </a:r>
          </a:p>
          <a:p>
            <a:pPr marL="342900" indent="-342900" algn="just">
              <a:buFont typeface="Arial" panose="020B0604020202020204" pitchFamily="34" charset="0"/>
              <a:buChar char="•"/>
            </a:pPr>
            <a:endParaRPr lang="tr-TR" sz="800" dirty="0">
              <a:effectLst/>
            </a:endParaRPr>
          </a:p>
          <a:p>
            <a:pPr marL="342900" indent="-342900" algn="just">
              <a:buFont typeface="Arial" panose="020B0604020202020204" pitchFamily="34" charset="0"/>
              <a:buChar char="•"/>
            </a:pPr>
            <a:r>
              <a:rPr lang="tr-TR" sz="2400" dirty="0">
                <a:effectLst/>
                <a:latin typeface="Arial" panose="020B0604020202020204" pitchFamily="34" charset="0"/>
                <a:cs typeface="Arial" panose="020B0604020202020204" pitchFamily="34" charset="0"/>
              </a:rPr>
              <a:t>Learn how to avoid </a:t>
            </a:r>
            <a:r>
              <a:rPr lang="en-US" sz="2400" dirty="0">
                <a:effectLst/>
                <a:latin typeface="Arial" panose="020B0604020202020204" pitchFamily="34" charset="0"/>
                <a:cs typeface="Arial" panose="020B0604020202020204" pitchFamily="34" charset="0"/>
              </a:rPr>
              <a:t>mobbing</a:t>
            </a:r>
            <a:r>
              <a:rPr lang="tr-TR" sz="2400" dirty="0">
                <a:effectLst/>
                <a:latin typeface="Arial" panose="020B0604020202020204" pitchFamily="34" charset="0"/>
                <a:cs typeface="Arial" panose="020B0604020202020204" pitchFamily="34" charset="0"/>
              </a:rPr>
              <a:t>.</a:t>
            </a:r>
            <a:endParaRPr lang="en-US" sz="2400" dirty="0">
              <a:effectLst/>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endParaRPr lang="en-US" sz="800" dirty="0">
              <a:effectLst/>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n-US" sz="2400" dirty="0">
                <a:effectLst/>
                <a:latin typeface="Arial" panose="020B0604020202020204" pitchFamily="34" charset="0"/>
                <a:cs typeface="Arial" panose="020B0604020202020204" pitchFamily="34" charset="0"/>
              </a:rPr>
              <a:t>Lear how to avoid the harassment.</a:t>
            </a:r>
          </a:p>
          <a:p>
            <a:pPr marL="342900" indent="-342900" algn="just">
              <a:buFont typeface="Arial" panose="020B0604020202020204" pitchFamily="34" charset="0"/>
              <a:buChar char="•"/>
            </a:pPr>
            <a:endParaRPr lang="en-US" sz="800" dirty="0">
              <a:effectLst/>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n-US" sz="2400" dirty="0">
                <a:effectLst/>
                <a:latin typeface="Arial" panose="020B0604020202020204" pitchFamily="34" charset="0"/>
                <a:cs typeface="Arial" panose="020B0604020202020204" pitchFamily="34" charset="0"/>
              </a:rPr>
              <a:t>Lear how to deal in prejudice situations.</a:t>
            </a:r>
            <a:endParaRPr lang="tr-TR" dirty="0">
              <a:effectLst/>
              <a:latin typeface="Arial" panose="020B0604020202020204" pitchFamily="34" charset="0"/>
              <a:cs typeface="Arial" panose="020B0604020202020204" pitchFamily="34" charset="0"/>
            </a:endParaRPr>
          </a:p>
          <a:p>
            <a:endParaRPr lang="tr-TR" dirty="0">
              <a:effectLst/>
            </a:endParaRPr>
          </a:p>
          <a:p>
            <a:endParaRPr lang="tr-TR" dirty="0"/>
          </a:p>
        </p:txBody>
      </p:sp>
    </p:spTree>
    <p:extLst>
      <p:ext uri="{BB962C8B-B14F-4D97-AF65-F5344CB8AC3E}">
        <p14:creationId xmlns:p14="http://schemas.microsoft.com/office/powerpoint/2010/main" val="2572841306"/>
      </p:ext>
    </p:extLst>
  </p:cSld>
  <p:clrMapOvr>
    <a:masterClrMapping/>
  </p:clrMapOvr>
  <p:transition/>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tr-TR"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tr-TR" sz="1800" b="0" i="0" u="none" strike="noStrike" cap="none" normalizeH="0" baseline="0" smtClean="0">
            <a:ln>
              <a:noFill/>
            </a:ln>
            <a:solidFill>
              <a:schemeClr val="tx1"/>
            </a:solidFill>
            <a:effectLst/>
            <a:latin typeface="Arial"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25306</TotalTime>
  <Words>20382</Words>
  <Application>Microsoft Office PowerPoint</Application>
  <PresentationFormat>On-screen Show (4:3)</PresentationFormat>
  <Paragraphs>1138</Paragraphs>
  <Slides>64</Slides>
  <Notes>62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64</vt:i4>
      </vt:variant>
    </vt:vector>
  </HeadingPairs>
  <TitlesOfParts>
    <vt:vector size="70" baseType="lpstr">
      <vt:lpstr>Arial</vt:lpstr>
      <vt:lpstr>Bookman Old Style</vt:lpstr>
      <vt:lpstr>Tahoma</vt:lpstr>
      <vt:lpstr>Times New Roman</vt:lpstr>
      <vt:lpstr>Wingdings</vt:lpstr>
      <vt:lpstr>Ocean</vt:lpstr>
      <vt:lpstr>PowerPoint Presentation</vt:lpstr>
      <vt:lpstr>PowerPoint Presentation</vt:lpstr>
      <vt:lpstr> MENTORESS   </vt:lpstr>
      <vt:lpstr> MENTORESS  </vt:lpstr>
      <vt:lpstr> MENTORESS  </vt:lpstr>
      <vt:lpstr> MENTORESS</vt:lpstr>
      <vt:lpstr>MENTORESS  CHAPTER VII   INTEGRATION OF WOMEN INTO MARITIME PROFESSIONS    </vt:lpstr>
      <vt:lpstr>INTEGRATION OF WOMEN INTO MARITIME PROFESSIONS   7.1. Women as crew members onboard ships 7.2. Mentoring Guide  7.2.1. Mobbing   7.2.2. Prejudice  7.2.3. Harassment 7.3.  Coping With Obstacles     </vt:lpstr>
      <vt:lpstr> MENTORESS</vt:lpstr>
      <vt:lpstr> MENTORESS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Tüdev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Taner Albayrak</dc:creator>
  <cp:lastModifiedBy>Catalin Popa</cp:lastModifiedBy>
  <cp:revision>1289</cp:revision>
  <dcterms:created xsi:type="dcterms:W3CDTF">2000-03-29T11:13:49Z</dcterms:created>
  <dcterms:modified xsi:type="dcterms:W3CDTF">2019-06-13T09:01:26Z</dcterms:modified>
</cp:coreProperties>
</file>