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51" r:id="rId1"/>
  </p:sldMasterIdLst>
  <p:notesMasterIdLst>
    <p:notesMasterId r:id="rId26"/>
  </p:notesMasterIdLst>
  <p:handoutMasterIdLst>
    <p:handoutMasterId r:id="rId27"/>
  </p:handoutMasterIdLst>
  <p:sldIdLst>
    <p:sldId id="1296" r:id="rId2"/>
    <p:sldId id="1326" r:id="rId3"/>
    <p:sldId id="1322" r:id="rId4"/>
    <p:sldId id="1343" r:id="rId5"/>
    <p:sldId id="1323" r:id="rId6"/>
    <p:sldId id="1324" r:id="rId7"/>
    <p:sldId id="1325" r:id="rId8"/>
    <p:sldId id="1331" r:id="rId9"/>
    <p:sldId id="1303" r:id="rId10"/>
    <p:sldId id="1332" r:id="rId11"/>
    <p:sldId id="1333" r:id="rId12"/>
    <p:sldId id="1334" r:id="rId13"/>
    <p:sldId id="1335" r:id="rId14"/>
    <p:sldId id="1336" r:id="rId15"/>
    <p:sldId id="1337" r:id="rId16"/>
    <p:sldId id="1338" r:id="rId17"/>
    <p:sldId id="1339" r:id="rId18"/>
    <p:sldId id="1340" r:id="rId19"/>
    <p:sldId id="1341" r:id="rId20"/>
    <p:sldId id="1330" r:id="rId21"/>
    <p:sldId id="1314" r:id="rId22"/>
    <p:sldId id="1344" r:id="rId23"/>
    <p:sldId id="1345" r:id="rId24"/>
    <p:sldId id="1346" r:id="rId25"/>
  </p:sldIdLst>
  <p:sldSz cx="9144000" cy="6858000" type="screen4x3"/>
  <p:notesSz cx="9979025" cy="6834188"/>
  <p:defaultTex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3">
          <p15:clr>
            <a:srgbClr val="A4A3A4"/>
          </p15:clr>
        </p15:guide>
        <p15:guide id="2" pos="3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00"/>
    <a:srgbClr val="FFCC66"/>
    <a:srgbClr val="EFF9F9"/>
    <a:srgbClr val="00FFFF"/>
    <a:srgbClr val="99CC00"/>
    <a:srgbClr val="0033CC"/>
    <a:srgbClr val="FF0000"/>
    <a:srgbClr val="F4E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59" autoAdjust="0"/>
    <p:restoredTop sz="73070" autoAdjust="0"/>
  </p:normalViewPr>
  <p:slideViewPr>
    <p:cSldViewPr>
      <p:cViewPr varScale="1">
        <p:scale>
          <a:sx n="59" d="100"/>
          <a:sy n="59" d="100"/>
        </p:scale>
        <p:origin x="234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0" d="100"/>
        <a:sy n="140" d="100"/>
      </p:scale>
      <p:origin x="0" y="0"/>
    </p:cViewPr>
  </p:sorterViewPr>
  <p:notesViewPr>
    <p:cSldViewPr>
      <p:cViewPr varScale="1">
        <p:scale>
          <a:sx n="74" d="100"/>
          <a:sy n="74" d="100"/>
        </p:scale>
        <p:origin x="-132" y="-102"/>
      </p:cViewPr>
      <p:guideLst>
        <p:guide orient="horz" pos="2153"/>
        <p:guide pos="3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168963" name="Rectangle 3"/>
          <p:cNvSpPr>
            <a:spLocks noGrp="1" noChangeArrowheads="1"/>
          </p:cNvSpPr>
          <p:nvPr>
            <p:ph type="dt" sz="quarter"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168964" name="Rectangle 4"/>
          <p:cNvSpPr>
            <a:spLocks noGrp="1" noChangeArrowheads="1"/>
          </p:cNvSpPr>
          <p:nvPr>
            <p:ph type="ftr" sz="quarter" idx="2"/>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168965" name="Rectangle 5"/>
          <p:cNvSpPr>
            <a:spLocks noGrp="1" noChangeArrowheads="1"/>
          </p:cNvSpPr>
          <p:nvPr>
            <p:ph type="sldNum" sz="quarter" idx="3"/>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0B32A7C-8AF4-4464-BC46-CCF0308E7B8D}" type="slidenum">
              <a:rPr lang="tr-TR"/>
              <a:pPr>
                <a:defRPr/>
              </a:pPr>
              <a:t>‹#›</a:t>
            </a:fld>
            <a:endParaRPr lang="tr-TR"/>
          </a:p>
        </p:txBody>
      </p:sp>
    </p:spTree>
    <p:extLst>
      <p:ext uri="{BB962C8B-B14F-4D97-AF65-F5344CB8AC3E}">
        <p14:creationId xmlns:p14="http://schemas.microsoft.com/office/powerpoint/2010/main" val="14500140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9010" name="Rectangle 2"/>
          <p:cNvSpPr>
            <a:spLocks noGrp="1" noChangeArrowheads="1"/>
          </p:cNvSpPr>
          <p:nvPr>
            <p:ph type="hdr" sz="quarter"/>
          </p:nvPr>
        </p:nvSpPr>
        <p:spPr bwMode="auto">
          <a:xfrm>
            <a:off x="0" y="0"/>
            <a:ext cx="4323378"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tr-TR"/>
          </a:p>
        </p:txBody>
      </p:sp>
      <p:sp>
        <p:nvSpPr>
          <p:cNvPr id="299011" name="Rectangle 3"/>
          <p:cNvSpPr>
            <a:spLocks noGrp="1" noChangeArrowheads="1"/>
          </p:cNvSpPr>
          <p:nvPr>
            <p:ph type="dt" idx="1"/>
          </p:nvPr>
        </p:nvSpPr>
        <p:spPr bwMode="auto">
          <a:xfrm>
            <a:off x="5652399" y="0"/>
            <a:ext cx="4325002" cy="3418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tr-TR"/>
          </a:p>
        </p:txBody>
      </p:sp>
      <p:sp>
        <p:nvSpPr>
          <p:cNvPr id="46084" name="Rectangle 4"/>
          <p:cNvSpPr>
            <a:spLocks noGrp="1" noRot="1" noChangeAspect="1" noChangeArrowheads="1" noTextEdit="1"/>
          </p:cNvSpPr>
          <p:nvPr>
            <p:ph type="sldImg" idx="2"/>
          </p:nvPr>
        </p:nvSpPr>
        <p:spPr bwMode="auto">
          <a:xfrm>
            <a:off x="3282950" y="512763"/>
            <a:ext cx="3417888" cy="2562225"/>
          </a:xfrm>
          <a:prstGeom prst="rect">
            <a:avLst/>
          </a:prstGeom>
          <a:noFill/>
          <a:ln w="9525">
            <a:solidFill>
              <a:srgbClr val="000000"/>
            </a:solidFill>
            <a:miter lim="800000"/>
            <a:headEnd/>
            <a:tailEnd/>
          </a:ln>
        </p:spPr>
      </p:sp>
      <p:sp>
        <p:nvSpPr>
          <p:cNvPr id="299013" name="Rectangle 5"/>
          <p:cNvSpPr>
            <a:spLocks noGrp="1" noChangeArrowheads="1"/>
          </p:cNvSpPr>
          <p:nvPr>
            <p:ph type="body" sz="quarter" idx="3"/>
          </p:nvPr>
        </p:nvSpPr>
        <p:spPr bwMode="auto">
          <a:xfrm>
            <a:off x="997578" y="3246161"/>
            <a:ext cx="7983870" cy="30752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Click to edit Master text styles</a:t>
            </a:r>
          </a:p>
          <a:p>
            <a:pPr lvl="1"/>
            <a:r>
              <a:rPr lang="tr-TR" noProof="0" smtClean="0"/>
              <a:t>Second level</a:t>
            </a:r>
          </a:p>
          <a:p>
            <a:pPr lvl="2"/>
            <a:r>
              <a:rPr lang="tr-TR" noProof="0" smtClean="0"/>
              <a:t>Third level</a:t>
            </a:r>
          </a:p>
          <a:p>
            <a:pPr lvl="3"/>
            <a:r>
              <a:rPr lang="tr-TR" noProof="0" smtClean="0"/>
              <a:t>Fourth level</a:t>
            </a:r>
          </a:p>
          <a:p>
            <a:pPr lvl="4"/>
            <a:r>
              <a:rPr lang="tr-TR" noProof="0" smtClean="0"/>
              <a:t>Fifth level</a:t>
            </a:r>
          </a:p>
        </p:txBody>
      </p:sp>
      <p:sp>
        <p:nvSpPr>
          <p:cNvPr id="299014" name="Rectangle 6"/>
          <p:cNvSpPr>
            <a:spLocks noGrp="1" noChangeArrowheads="1"/>
          </p:cNvSpPr>
          <p:nvPr>
            <p:ph type="ftr" sz="quarter" idx="4"/>
          </p:nvPr>
        </p:nvSpPr>
        <p:spPr bwMode="auto">
          <a:xfrm>
            <a:off x="0" y="6490738"/>
            <a:ext cx="4323378"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tr-TR"/>
          </a:p>
        </p:txBody>
      </p:sp>
      <p:sp>
        <p:nvSpPr>
          <p:cNvPr id="299015" name="Rectangle 7"/>
          <p:cNvSpPr>
            <a:spLocks noGrp="1" noChangeArrowheads="1"/>
          </p:cNvSpPr>
          <p:nvPr>
            <p:ph type="sldNum" sz="quarter" idx="5"/>
          </p:nvPr>
        </p:nvSpPr>
        <p:spPr bwMode="auto">
          <a:xfrm>
            <a:off x="5652399" y="6490738"/>
            <a:ext cx="4325002" cy="34186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C5F69A7-BB6B-4972-A66D-B37668A31147}" type="slidenum">
              <a:rPr lang="tr-TR"/>
              <a:pPr>
                <a:defRPr/>
              </a:pPr>
              <a:t>‹#›</a:t>
            </a:fld>
            <a:endParaRPr lang="tr-TR"/>
          </a:p>
        </p:txBody>
      </p:sp>
    </p:spTree>
    <p:extLst>
      <p:ext uri="{BB962C8B-B14F-4D97-AF65-F5344CB8AC3E}">
        <p14:creationId xmlns:p14="http://schemas.microsoft.com/office/powerpoint/2010/main" val="391357409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3</a:t>
            </a:fld>
            <a:endParaRPr lang="tr-TR">
              <a:solidFill>
                <a:srgbClr val="000000"/>
              </a:solidFill>
            </a:endParaRPr>
          </a:p>
        </p:txBody>
      </p:sp>
    </p:spTree>
    <p:extLst>
      <p:ext uri="{BB962C8B-B14F-4D97-AF65-F5344CB8AC3E}">
        <p14:creationId xmlns:p14="http://schemas.microsoft.com/office/powerpoint/2010/main" val="1685921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Effective implementation of collective tasks requires cooperation and mutual trust that is possible when people are understood, tolerant </a:t>
            </a:r>
            <a:r>
              <a:rPr lang="bg-BG" sz="1200" kern="1200" dirty="0" smtClean="0">
                <a:solidFill>
                  <a:schemeClr val="tx1"/>
                </a:solidFill>
                <a:latin typeface="Arial" charset="0"/>
                <a:ea typeface="+mn-ea"/>
                <a:cs typeface="+mn-cs"/>
              </a:rPr>
              <a:t>to</a:t>
            </a:r>
            <a:r>
              <a:rPr lang="en-US" sz="1200" kern="1200" dirty="0" smtClean="0">
                <a:solidFill>
                  <a:schemeClr val="tx1"/>
                </a:solidFill>
                <a:latin typeface="Arial" charset="0"/>
                <a:ea typeface="+mn-ea"/>
                <a:cs typeface="+mn-cs"/>
              </a:rPr>
              <a:t> diversity, and capable of resolving their contradictions in a constructive way</a:t>
            </a:r>
            <a:r>
              <a:rPr lang="en-US" sz="1200" b="1"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In this context the masculinity-femininity social dimension</a:t>
            </a:r>
            <a:r>
              <a:rPr lang="bg-BG" sz="1200" b="1"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among crew members</a:t>
            </a:r>
            <a:r>
              <a:rPr lang="bg-BG" sz="1200" b="1"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plays an important role.</a:t>
            </a:r>
            <a:r>
              <a:rPr lang="bg-BG" sz="1200" b="1" kern="120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A society is called </a:t>
            </a:r>
            <a:r>
              <a:rPr lang="bg-BG" sz="1200" kern="1200" dirty="0" smtClean="0">
                <a:solidFill>
                  <a:schemeClr val="tx1"/>
                </a:solidFill>
                <a:latin typeface="Arial" charset="0"/>
                <a:ea typeface="+mn-ea"/>
                <a:cs typeface="+mn-cs"/>
              </a:rPr>
              <a:t>„</a:t>
            </a:r>
            <a:r>
              <a:rPr lang="en-US" sz="1200" kern="1200" dirty="0" smtClean="0">
                <a:solidFill>
                  <a:schemeClr val="tx1"/>
                </a:solidFill>
                <a:latin typeface="Arial" charset="0"/>
                <a:ea typeface="+mn-ea"/>
                <a:cs typeface="+mn-cs"/>
              </a:rPr>
              <a:t>masculine</a:t>
            </a:r>
            <a:r>
              <a:rPr lang="bg-BG" sz="1200" kern="1200" dirty="0" smtClean="0">
                <a:solidFill>
                  <a:schemeClr val="tx1"/>
                </a:solidFill>
                <a:latin typeface="Arial" charset="0"/>
                <a:ea typeface="+mn-ea"/>
                <a:cs typeface="+mn-cs"/>
              </a:rPr>
              <a:t>”</a:t>
            </a:r>
            <a:r>
              <a:rPr lang="en-US" sz="1200" kern="1200" dirty="0" smtClean="0">
                <a:solidFill>
                  <a:schemeClr val="tx1"/>
                </a:solidFill>
                <a:latin typeface="Arial" charset="0"/>
                <a:ea typeface="+mn-ea"/>
                <a:cs typeface="+mn-cs"/>
              </a:rPr>
              <a:t> when emotional gender roles are clearly distinct: men are supposed to be assertive, tough and focused on material success. Whereas women are supposed to be more modest, tender, and concerned with the quality of life</a:t>
            </a:r>
            <a:r>
              <a:rPr lang="bg-BG" sz="1200" kern="120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A society is called </a:t>
            </a:r>
            <a:r>
              <a:rPr lang="bg-BG" sz="1200" kern="1200" dirty="0" smtClean="0">
                <a:solidFill>
                  <a:schemeClr val="tx1"/>
                </a:solidFill>
                <a:latin typeface="Arial" charset="0"/>
                <a:ea typeface="+mn-ea"/>
                <a:cs typeface="+mn-cs"/>
              </a:rPr>
              <a:t>„</a:t>
            </a:r>
            <a:r>
              <a:rPr lang="en-US" sz="1200" kern="1200" dirty="0" smtClean="0">
                <a:solidFill>
                  <a:schemeClr val="tx1"/>
                </a:solidFill>
                <a:latin typeface="Arial" charset="0"/>
                <a:ea typeface="+mn-ea"/>
                <a:cs typeface="+mn-cs"/>
              </a:rPr>
              <a:t>feminine</a:t>
            </a:r>
            <a:r>
              <a:rPr lang="bg-BG" sz="1200" kern="1200" dirty="0" smtClean="0">
                <a:solidFill>
                  <a:schemeClr val="tx1"/>
                </a:solidFill>
                <a:latin typeface="Arial" charset="0"/>
                <a:ea typeface="+mn-ea"/>
                <a:cs typeface="+mn-cs"/>
              </a:rPr>
              <a:t>”</a:t>
            </a:r>
            <a:r>
              <a:rPr lang="en-US" sz="1200" kern="1200" dirty="0" smtClean="0">
                <a:solidFill>
                  <a:schemeClr val="tx1"/>
                </a:solidFill>
                <a:latin typeface="Arial" charset="0"/>
                <a:ea typeface="+mn-ea"/>
                <a:cs typeface="+mn-cs"/>
              </a:rPr>
              <a:t> when emotional gender roles overlap: both men and women are supposed to be modest, tender, and concerned with the quality of life.</a:t>
            </a:r>
            <a:r>
              <a:rPr lang="bg-BG" sz="1200" kern="1200" dirty="0" smtClean="0">
                <a:solidFill>
                  <a:schemeClr val="tx1"/>
                </a:solidFill>
                <a:latin typeface="Arial" charset="0"/>
                <a:ea typeface="+mn-ea"/>
                <a:cs typeface="+mn-cs"/>
              </a:rPr>
              <a:t>Such stereotypes are not changeable over night if ever but the issue should be discussed in the context of finding mutual understable way to cooperate in order to perform tasks together without isolation and division and finally to achieve the organizational goals. </a:t>
            </a: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13</a:t>
            </a:fld>
            <a:endParaRPr lang="tr-TR"/>
          </a:p>
        </p:txBody>
      </p:sp>
    </p:spTree>
    <p:extLst>
      <p:ext uri="{BB962C8B-B14F-4D97-AF65-F5344CB8AC3E}">
        <p14:creationId xmlns:p14="http://schemas.microsoft.com/office/powerpoint/2010/main" val="13564017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The effectiveness of a group or organization requires at least a medium degree of collective identification</a:t>
            </a:r>
            <a:r>
              <a:rPr lang="en-US" sz="1200" b="1"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If not correctly managed</a:t>
            </a:r>
            <a:r>
              <a:rPr lang="bg-BG" sz="1200" b="1"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diversities could split the team, respectively the crew. Again, the challenge of building the desired effective organizational culture needs more attention and clarification. </a:t>
            </a:r>
            <a:r>
              <a:rPr lang="ru-RU" sz="1200" kern="1200" dirty="0" smtClean="0">
                <a:solidFill>
                  <a:schemeClr val="tx1"/>
                </a:solidFill>
                <a:latin typeface="Arial" charset="0"/>
                <a:ea typeface="+mn-ea"/>
                <a:cs typeface="+mn-cs"/>
              </a:rPr>
              <a:t>Cultural values unite people around high ideals and common goals, create enthusiasm and direct the teams' action in line with strategic priorities in the organization's development. Achieving results is strongly dependent on the values of organizational culture and the economic performance of the organization. </a:t>
            </a:r>
            <a:r>
              <a:rPr lang="ru-RU" sz="1200" b="1" kern="1200" dirty="0" smtClean="0">
                <a:solidFill>
                  <a:schemeClr val="tx1"/>
                </a:solidFill>
                <a:latin typeface="Arial" charset="0"/>
                <a:ea typeface="+mn-ea"/>
                <a:cs typeface="+mn-cs"/>
              </a:rPr>
              <a:t> </a:t>
            </a:r>
            <a:endParaRPr lang="bg-BG" sz="1200" kern="1200" dirty="0" smtClean="0">
              <a:solidFill>
                <a:schemeClr val="tx1"/>
              </a:solidFill>
              <a:latin typeface="Arial" charset="0"/>
              <a:ea typeface="+mn-ea"/>
              <a:cs typeface="+mn-cs"/>
            </a:endParaRPr>
          </a:p>
          <a:p>
            <a:r>
              <a:rPr lang="ru-RU" sz="1200" kern="1200" dirty="0" smtClean="0">
                <a:solidFill>
                  <a:schemeClr val="tx1"/>
                </a:solidFill>
                <a:latin typeface="Arial" charset="0"/>
                <a:ea typeface="+mn-ea"/>
                <a:cs typeface="+mn-cs"/>
              </a:rPr>
              <a:t>Organizational culture management, based on Kurt Lewin's model [3], includes the following stages:</a:t>
            </a:r>
            <a:endParaRPr lang="bg-BG" sz="1200" kern="1200" dirty="0" smtClean="0">
              <a:solidFill>
                <a:schemeClr val="tx1"/>
              </a:solidFill>
              <a:latin typeface="Arial" charset="0"/>
              <a:ea typeface="+mn-ea"/>
              <a:cs typeface="+mn-cs"/>
            </a:endParaRPr>
          </a:p>
          <a:p>
            <a:r>
              <a:rPr lang="ru-RU" sz="1200" kern="1200" dirty="0" smtClean="0">
                <a:solidFill>
                  <a:schemeClr val="tx1"/>
                </a:solidFill>
                <a:latin typeface="Arial" charset="0"/>
                <a:ea typeface="+mn-ea"/>
                <a:cs typeface="+mn-cs"/>
              </a:rPr>
              <a:t>a. "Unfreezing" - there is a disturbance of balance, there is a motivation for change.</a:t>
            </a:r>
            <a:endParaRPr lang="bg-BG" sz="1200" kern="1200" dirty="0" smtClean="0">
              <a:solidFill>
                <a:schemeClr val="tx1"/>
              </a:solidFill>
              <a:latin typeface="Arial" charset="0"/>
              <a:ea typeface="+mn-ea"/>
              <a:cs typeface="+mn-cs"/>
            </a:endParaRPr>
          </a:p>
          <a:p>
            <a:r>
              <a:rPr lang="ru-RU" sz="1200" kern="1200" dirty="0" smtClean="0">
                <a:solidFill>
                  <a:schemeClr val="tx1"/>
                </a:solidFill>
                <a:latin typeface="Arial" charset="0"/>
                <a:ea typeface="+mn-ea"/>
                <a:cs typeface="+mn-cs"/>
              </a:rPr>
              <a:t>b. "Culture changing" - this is the process of learning new behavior, which is realized using the "error-proof" method or by the imitation of the behavior of others.</a:t>
            </a:r>
            <a:endParaRPr lang="bg-BG" sz="1200" kern="1200" dirty="0" smtClean="0">
              <a:solidFill>
                <a:schemeClr val="tx1"/>
              </a:solidFill>
              <a:latin typeface="Arial" charset="0"/>
              <a:ea typeface="+mn-ea"/>
              <a:cs typeface="+mn-cs"/>
            </a:endParaRPr>
          </a:p>
          <a:p>
            <a:r>
              <a:rPr lang="ru-RU" sz="1200" kern="1200" dirty="0" smtClean="0">
                <a:solidFill>
                  <a:schemeClr val="tx1"/>
                </a:solidFill>
                <a:latin typeface="Arial" charset="0"/>
                <a:ea typeface="+mn-ea"/>
                <a:cs typeface="+mn-cs"/>
              </a:rPr>
              <a:t>c. "Re-Freezing" - this is the establishment of new behavior and views through obtaining confirmatory evidence.</a:t>
            </a:r>
            <a:endParaRPr lang="bg-BG" sz="1200" kern="1200" dirty="0" smtClean="0">
              <a:solidFill>
                <a:schemeClr val="tx1"/>
              </a:solidFill>
              <a:latin typeface="Arial" charset="0"/>
              <a:ea typeface="+mn-ea"/>
              <a:cs typeface="+mn-cs"/>
            </a:endParaRPr>
          </a:p>
          <a:p>
            <a:r>
              <a:rPr lang="ru-RU" sz="1200" kern="1200" dirty="0" smtClean="0">
                <a:solidFill>
                  <a:schemeClr val="tx1"/>
                </a:solidFill>
                <a:latin typeface="Arial" charset="0"/>
                <a:ea typeface="+mn-ea"/>
                <a:cs typeface="+mn-cs"/>
              </a:rPr>
              <a:t>When an organization begins to change, it is not clear from the beginning whether it will need to change its culture or not. The question should be answered whether culture will contribute to the changes in the organization or in contrary will hinder them. That is why clear objectives for change are first formulated and then culture is evaluated.</a:t>
            </a:r>
            <a:endParaRPr lang="bg-BG" sz="1200" kern="1200" dirty="0" smtClean="0">
              <a:solidFill>
                <a:schemeClr val="tx1"/>
              </a:solidFill>
              <a:latin typeface="Arial" charset="0"/>
              <a:ea typeface="+mn-ea"/>
              <a:cs typeface="+mn-cs"/>
            </a:endParaRP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14</a:t>
            </a:fld>
            <a:endParaRPr lang="tr-TR"/>
          </a:p>
        </p:txBody>
      </p:sp>
    </p:spTree>
    <p:extLst>
      <p:ext uri="{BB962C8B-B14F-4D97-AF65-F5344CB8AC3E}">
        <p14:creationId xmlns:p14="http://schemas.microsoft.com/office/powerpoint/2010/main" val="9073358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Successful implementation of complex tasks requires the capacity to coordinate many different but interconnected activities in a way that makes effective use of people and resources</a:t>
            </a:r>
            <a:r>
              <a:rPr lang="bg-BG" sz="1200" kern="1200" dirty="0" smtClean="0">
                <a:solidFill>
                  <a:schemeClr val="tx1"/>
                </a:solidFill>
                <a:latin typeface="Arial" charset="0"/>
                <a:ea typeface="+mn-ea"/>
                <a:cs typeface="+mn-cs"/>
              </a:rPr>
              <a:t>. Since the goals we pursue are almost always more than what we can achieve with the available resources, an important issue of efficiency is which goal to choose, or, "what exactly" we want to do. Thus, effective resource management requires prioritization of goals. Another important problem of resource efficiency, which also follows from their limitations, is how to do what we have decided to do. This means that effective resource management also requires prioritization of resources and technologies. Last but not least, limited resources imply the distribution question "for whom". Many of the </a:t>
            </a:r>
            <a:r>
              <a:rPr lang="bg-BG" sz="1200" kern="1200" dirty="0" err="1" smtClean="0">
                <a:solidFill>
                  <a:schemeClr val="tx1"/>
                </a:solidFill>
                <a:latin typeface="Arial" charset="0"/>
                <a:ea typeface="+mn-ea"/>
                <a:cs typeface="+mn-cs"/>
              </a:rPr>
              <a:t>ship's</a:t>
            </a:r>
            <a:r>
              <a:rPr lang="bg-BG" sz="1200" kern="1200" dirty="0" smtClean="0">
                <a:solidFill>
                  <a:schemeClr val="tx1"/>
                </a:solidFill>
                <a:latin typeface="Arial" charset="0"/>
                <a:ea typeface="+mn-ea"/>
                <a:cs typeface="+mn-cs"/>
              </a:rPr>
              <a:t> resources are used to sustain the lives and motivation of the crew. How to distribute „fair” food, water, living space on the ship? How to distribute power? Should the female crew have more of this goods and how to distribute this between them as well? </a:t>
            </a: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15</a:t>
            </a:fld>
            <a:endParaRPr lang="tr-TR"/>
          </a:p>
        </p:txBody>
      </p:sp>
    </p:spTree>
    <p:extLst>
      <p:ext uri="{BB962C8B-B14F-4D97-AF65-F5344CB8AC3E}">
        <p14:creationId xmlns:p14="http://schemas.microsoft.com/office/powerpoint/2010/main" val="7002440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Continuous learning and innovation are essential to the survival and prosperity of the organization. Its members should collectively study good </a:t>
            </a:r>
            <a:r>
              <a:rPr lang="bg-BG" sz="1200" kern="1200" dirty="0" smtClean="0">
                <a:solidFill>
                  <a:schemeClr val="tx1"/>
                </a:solidFill>
                <a:latin typeface="Arial" charset="0"/>
                <a:ea typeface="+mn-ea"/>
                <a:cs typeface="+mn-cs"/>
              </a:rPr>
              <a:t>practices</a:t>
            </a:r>
            <a:r>
              <a:rPr lang="en-US" sz="1200" kern="1200" dirty="0" smtClean="0">
                <a:solidFill>
                  <a:schemeClr val="tx1"/>
                </a:solidFill>
                <a:latin typeface="Arial" charset="0"/>
                <a:ea typeface="+mn-ea"/>
                <a:cs typeface="+mn-cs"/>
              </a:rPr>
              <a:t> of working together to achieve the common goals. </a:t>
            </a:r>
            <a:endParaRPr lang="bg-BG" sz="1200" kern="1200" dirty="0" smtClean="0">
              <a:solidFill>
                <a:schemeClr val="tx1"/>
              </a:solidFill>
              <a:latin typeface="Arial" charset="0"/>
              <a:ea typeface="+mn-ea"/>
              <a:cs typeface="+mn-cs"/>
            </a:endParaRP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16</a:t>
            </a:fld>
            <a:endParaRPr lang="tr-TR"/>
          </a:p>
        </p:txBody>
      </p:sp>
    </p:spTree>
    <p:extLst>
      <p:ext uri="{BB962C8B-B14F-4D97-AF65-F5344CB8AC3E}">
        <p14:creationId xmlns:p14="http://schemas.microsoft.com/office/powerpoint/2010/main" val="16076606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For most groups and organizations, survival and development require interaction with outside groups, people, organizations. Resources, endorsement, assistance and political support should be obtained from senior levels or from people outside the organization. </a:t>
            </a:r>
            <a:r>
              <a:rPr lang="bg-BG" sz="1200" kern="1200" dirty="0" smtClean="0">
                <a:solidFill>
                  <a:schemeClr val="tx1"/>
                </a:solidFill>
                <a:latin typeface="Arial" charset="0"/>
                <a:ea typeface="+mn-ea"/>
                <a:cs typeface="+mn-cs"/>
              </a:rPr>
              <a:t>In the context of the gender perspective we have good examples for supporting, legally, the problem. Various national and international doctrines, programs, regulations etc. set the necessary framework for the right approach. Not least the non-governmental sector, incl. the maritime industry, shows affection and initial support. More should be done from now to start  implementing it in more concrete and pragmatic way.    </a:t>
            </a: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17</a:t>
            </a:fld>
            <a:endParaRPr lang="tr-TR"/>
          </a:p>
        </p:txBody>
      </p:sp>
    </p:spTree>
    <p:extLst>
      <p:ext uri="{BB962C8B-B14F-4D97-AF65-F5344CB8AC3E}">
        <p14:creationId xmlns:p14="http://schemas.microsoft.com/office/powerpoint/2010/main" val="2008180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To be successful, any group or organization usually needs active membership of their members in solving problems, making decisions, and making changes. The leader should help members of the organization develop appropriate skills to be ready for leadership roles, new responsibilities, and participation in </a:t>
            </a:r>
            <a:r>
              <a:rPr lang="en-US" sz="1200" kern="1200" dirty="0" err="1" smtClean="0">
                <a:solidFill>
                  <a:schemeClr val="tx1"/>
                </a:solidFill>
                <a:latin typeface="Arial" charset="0"/>
                <a:ea typeface="+mn-ea"/>
                <a:cs typeface="+mn-cs"/>
              </a:rPr>
              <a:t>chan</a:t>
            </a:r>
            <a:r>
              <a:rPr lang="bg-BG" sz="1200" kern="1200" dirty="0" smtClean="0">
                <a:solidFill>
                  <a:schemeClr val="tx1"/>
                </a:solidFill>
                <a:latin typeface="Arial" charset="0"/>
                <a:ea typeface="+mn-ea"/>
                <a:cs typeface="+mn-cs"/>
              </a:rPr>
              <a:t>ges. In this sense the concept of the transformational leadership could be very useful because we have a </a:t>
            </a:r>
            <a:r>
              <a:rPr lang="en-US" sz="1200" kern="1200" dirty="0" smtClean="0">
                <a:solidFill>
                  <a:schemeClr val="tx1"/>
                </a:solidFill>
                <a:latin typeface="Arial" charset="0"/>
                <a:ea typeface="+mn-ea"/>
                <a:cs typeface="+mn-cs"/>
              </a:rPr>
              <a:t>process of significant changes in the transition from one </a:t>
            </a:r>
            <a:r>
              <a:rPr lang="bg-BG" sz="1200" kern="1200" dirty="0" smtClean="0">
                <a:solidFill>
                  <a:schemeClr val="tx1"/>
                </a:solidFill>
                <a:latin typeface="Arial" charset="0"/>
                <a:ea typeface="+mn-ea"/>
                <a:cs typeface="+mn-cs"/>
              </a:rPr>
              <a:t>condition</a:t>
            </a:r>
            <a:r>
              <a:rPr lang="en-US" sz="1200" kern="1200" dirty="0" smtClean="0">
                <a:solidFill>
                  <a:schemeClr val="tx1"/>
                </a:solidFill>
                <a:latin typeface="Arial" charset="0"/>
                <a:ea typeface="+mn-ea"/>
                <a:cs typeface="+mn-cs"/>
              </a:rPr>
              <a:t> to another, subject to certain rules</a:t>
            </a:r>
            <a:r>
              <a:rPr lang="bg-BG" sz="1200" kern="1200" dirty="0" smtClean="0">
                <a:solidFill>
                  <a:schemeClr val="tx1"/>
                </a:solidFill>
                <a:latin typeface="Arial" charset="0"/>
                <a:ea typeface="+mn-ea"/>
                <a:cs typeface="+mn-cs"/>
              </a:rPr>
              <a:t> that will probably change. Again, we face the challenge of a routine accumulations from the past and respectively deficit of </a:t>
            </a:r>
            <a:r>
              <a:rPr lang="en-US" sz="1200" kern="1200" dirty="0" smtClean="0">
                <a:solidFill>
                  <a:schemeClr val="tx1"/>
                </a:solidFill>
                <a:latin typeface="Arial" charset="0"/>
                <a:ea typeface="+mn-ea"/>
                <a:cs typeface="+mn-cs"/>
              </a:rPr>
              <a:t>prepared managers for effective management of the overall transformation process.  </a:t>
            </a:r>
            <a:endParaRPr lang="bg-BG" sz="1200" kern="1200" dirty="0" smtClean="0">
              <a:solidFill>
                <a:schemeClr val="tx1"/>
              </a:solidFill>
              <a:latin typeface="Arial" charset="0"/>
              <a:ea typeface="+mn-ea"/>
              <a:cs typeface="+mn-cs"/>
            </a:endParaRP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18</a:t>
            </a:fld>
            <a:endParaRPr lang="tr-TR"/>
          </a:p>
        </p:txBody>
      </p:sp>
    </p:spTree>
    <p:extLst>
      <p:ext uri="{BB962C8B-B14F-4D97-AF65-F5344CB8AC3E}">
        <p14:creationId xmlns:p14="http://schemas.microsoft.com/office/powerpoint/2010/main" val="26440723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Satisfaction and dedication of members of the organization grows by creating a climate of honesty, compassion, and social responsibility. Establishing and maintaining it requires active efforts to protect individual rights, encourage social responsibility, and oppose unethical practice. </a:t>
            </a:r>
            <a:r>
              <a:rPr lang="bg-BG" sz="1200" kern="1200" dirty="0" smtClean="0">
                <a:solidFill>
                  <a:schemeClr val="tx1"/>
                </a:solidFill>
                <a:latin typeface="Arial" charset="0"/>
                <a:ea typeface="+mn-ea"/>
                <a:cs typeface="+mn-cs"/>
              </a:rPr>
              <a:t>Especially when dealing with diversity management the aspects of an ethical leadership are very important.</a:t>
            </a:r>
            <a:r>
              <a:rPr lang="en-US" sz="1200" kern="1200" dirty="0" smtClean="0">
                <a:solidFill>
                  <a:schemeClr val="tx1"/>
                </a:solidFill>
                <a:latin typeface="Arial" charset="0"/>
                <a:ea typeface="+mn-ea"/>
                <a:cs typeface="+mn-cs"/>
              </a:rPr>
              <a:t>Moral standards include the extent to which the leader's behavior: violates basic public laws; denies the rights of others; </a:t>
            </a:r>
            <a:r>
              <a:rPr lang="bg-BG" sz="1200" kern="1200" dirty="0" smtClean="0">
                <a:solidFill>
                  <a:schemeClr val="tx1"/>
                </a:solidFill>
                <a:latin typeface="Arial" charset="0"/>
                <a:ea typeface="+mn-ea"/>
                <a:cs typeface="+mn-cs"/>
              </a:rPr>
              <a:t>e</a:t>
            </a:r>
            <a:r>
              <a:rPr lang="en-US" sz="1200" kern="1200" dirty="0" err="1" smtClean="0">
                <a:solidFill>
                  <a:schemeClr val="tx1"/>
                </a:solidFill>
                <a:latin typeface="Arial" charset="0"/>
                <a:ea typeface="+mn-ea"/>
                <a:cs typeface="+mn-cs"/>
              </a:rPr>
              <a:t>ndanger</a:t>
            </a:r>
            <a:r>
              <a:rPr lang="bg-BG" sz="1200" kern="1200" dirty="0" smtClean="0">
                <a:solidFill>
                  <a:schemeClr val="tx1"/>
                </a:solidFill>
                <a:latin typeface="Arial" charset="0"/>
                <a:ea typeface="+mn-ea"/>
                <a:cs typeface="+mn-cs"/>
              </a:rPr>
              <a:t>s </a:t>
            </a:r>
            <a:r>
              <a:rPr lang="en-US" sz="1200" kern="1200" dirty="0" smtClean="0">
                <a:solidFill>
                  <a:schemeClr val="tx1"/>
                </a:solidFill>
                <a:latin typeface="Arial" charset="0"/>
                <a:ea typeface="+mn-ea"/>
                <a:cs typeface="+mn-cs"/>
              </a:rPr>
              <a:t>the health and life of others; includes attempts to exploit others for personal gain</a:t>
            </a:r>
            <a:r>
              <a:rPr lang="bg-BG" sz="1200" kern="1200" dirty="0" smtClean="0">
                <a:solidFill>
                  <a:schemeClr val="tx1"/>
                </a:solidFill>
                <a:latin typeface="Arial" charset="0"/>
                <a:ea typeface="+mn-ea"/>
                <a:cs typeface="+mn-cs"/>
              </a:rPr>
              <a:t>. </a:t>
            </a: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19</a:t>
            </a:fld>
            <a:endParaRPr lang="tr-TR"/>
          </a:p>
        </p:txBody>
      </p:sp>
    </p:spTree>
    <p:extLst>
      <p:ext uri="{BB962C8B-B14F-4D97-AF65-F5344CB8AC3E}">
        <p14:creationId xmlns:p14="http://schemas.microsoft.com/office/powerpoint/2010/main" val="7254021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21</a:t>
            </a:fld>
            <a:endParaRPr lang="tr-TR"/>
          </a:p>
        </p:txBody>
      </p:sp>
    </p:spTree>
    <p:extLst>
      <p:ext uri="{BB962C8B-B14F-4D97-AF65-F5344CB8AC3E}">
        <p14:creationId xmlns:p14="http://schemas.microsoft.com/office/powerpoint/2010/main" val="1892183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5</a:t>
            </a:fld>
            <a:endParaRPr lang="tr-TR"/>
          </a:p>
        </p:txBody>
      </p:sp>
    </p:spTree>
    <p:extLst>
      <p:ext uri="{BB962C8B-B14F-4D97-AF65-F5344CB8AC3E}">
        <p14:creationId xmlns:p14="http://schemas.microsoft.com/office/powerpoint/2010/main" val="2905069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6</a:t>
            </a:fld>
            <a:endParaRPr lang="tr-TR">
              <a:solidFill>
                <a:srgbClr val="000000"/>
              </a:solidFill>
            </a:endParaRPr>
          </a:p>
        </p:txBody>
      </p:sp>
    </p:spTree>
    <p:extLst>
      <p:ext uri="{BB962C8B-B14F-4D97-AF65-F5344CB8AC3E}">
        <p14:creationId xmlns:p14="http://schemas.microsoft.com/office/powerpoint/2010/main" val="3148635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bg-BG" sz="1200" dirty="0" smtClean="0">
                <a:latin typeface="Arial" panose="020B0604020202020204" pitchFamily="34" charset="0"/>
                <a:cs typeface="Arial" panose="020B0604020202020204" pitchFamily="34" charset="0"/>
              </a:rPr>
              <a:t>The relevance of the problem increases by different trends and processes like demographic change, labor market fluctuations, shortage of high qualified maritime personnel etc. National or international perspective, promoting gender equality as a whole concept can not be applied overall despite some major common problems. </a:t>
            </a:r>
          </a:p>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a:solidFill>
                  <a:srgbClr val="000000"/>
                </a:solidFill>
              </a:rPr>
              <a:pPr>
                <a:defRPr/>
              </a:pPr>
              <a:t>7</a:t>
            </a:fld>
            <a:endParaRPr lang="tr-TR">
              <a:solidFill>
                <a:srgbClr val="000000"/>
              </a:solidFill>
            </a:endParaRPr>
          </a:p>
        </p:txBody>
      </p:sp>
    </p:spTree>
    <p:extLst>
      <p:ext uri="{BB962C8B-B14F-4D97-AF65-F5344CB8AC3E}">
        <p14:creationId xmlns:p14="http://schemas.microsoft.com/office/powerpoint/2010/main" val="1889433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may posses all of the mental, personal and physical characteristics of the good leader but it does not mean that you will automatically “climb the lather” because you are </a:t>
            </a:r>
            <a:r>
              <a:rPr lang="en-US" dirty="0" err="1" smtClean="0"/>
              <a:t>prepaired</a:t>
            </a:r>
            <a:r>
              <a:rPr lang="en-US" dirty="0" smtClean="0"/>
              <a:t> for that. It is a statistically approved fact that exactly the age and the professional experience influence the attitudes to the gender </a:t>
            </a:r>
            <a:r>
              <a:rPr lang="en-US" dirty="0" err="1" smtClean="0"/>
              <a:t>persective</a:t>
            </a:r>
            <a:r>
              <a:rPr lang="en-US" dirty="0" smtClean="0"/>
              <a:t> and equality problems onboard. Older professionals find it hard to accept the change in gender stereotypes in the maritime industry. The most common way of leading in the ship organization culture is a combination between authoritarian, bureaucratic and task-oriented leadership. So, does it mean that effective integration of female personnel onboard means to consider different leadership style, namely the strategic leadership and the so called transformational leadership. The answer is no.  Good leaders often instinctively switch from style to style depending on the people who they manage and the work to be done.</a:t>
            </a:r>
            <a:br>
              <a:rPr lang="en-US" dirty="0" smtClean="0"/>
            </a:br>
            <a:r>
              <a:rPr lang="en-US" dirty="0" smtClean="0"/>
              <a:t>  	</a:t>
            </a:r>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8</a:t>
            </a:fld>
            <a:endParaRPr lang="tr-TR"/>
          </a:p>
        </p:txBody>
      </p:sp>
    </p:spTree>
    <p:extLst>
      <p:ext uri="{BB962C8B-B14F-4D97-AF65-F5344CB8AC3E}">
        <p14:creationId xmlns:p14="http://schemas.microsoft.com/office/powerpoint/2010/main" val="20426842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9</a:t>
            </a:fld>
            <a:endParaRPr lang="tr-TR"/>
          </a:p>
        </p:txBody>
      </p:sp>
    </p:spTree>
    <p:extLst>
      <p:ext uri="{BB962C8B-B14F-4D97-AF65-F5344CB8AC3E}">
        <p14:creationId xmlns:p14="http://schemas.microsoft.com/office/powerpoint/2010/main" val="11763341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Helping people to discover the meaning of complex events is important, especially when the change is quick and practically touches every part of life. </a:t>
            </a:r>
            <a:r>
              <a:rPr lang="bg-BG" sz="1200" kern="1200" dirty="0" smtClean="0">
                <a:solidFill>
                  <a:schemeClr val="tx1"/>
                </a:solidFill>
                <a:latin typeface="Arial" charset="0"/>
                <a:ea typeface="+mn-ea"/>
                <a:cs typeface="+mn-cs"/>
              </a:rPr>
              <a:t>In this sense the gender perspective is definitely the case. On one hand, the maritime industry face various problems: s</a:t>
            </a:r>
            <a:r>
              <a:rPr lang="en-US" sz="1200" kern="1200" dirty="0" err="1" smtClean="0">
                <a:solidFill>
                  <a:schemeClr val="tx1"/>
                </a:solidFill>
                <a:latin typeface="Arial" charset="0"/>
                <a:ea typeface="+mn-ea"/>
                <a:cs typeface="+mn-cs"/>
              </a:rPr>
              <a:t>hortage</a:t>
            </a:r>
            <a:r>
              <a:rPr lang="en-US" sz="1200" kern="1200" dirty="0" smtClean="0">
                <a:solidFill>
                  <a:schemeClr val="tx1"/>
                </a:solidFill>
                <a:latin typeface="Arial" charset="0"/>
                <a:ea typeface="+mn-ea"/>
                <a:cs typeface="+mn-cs"/>
              </a:rPr>
              <a:t> of management experience in </a:t>
            </a:r>
            <a:r>
              <a:rPr lang="bg-BG" sz="1200" kern="1200" dirty="0" smtClean="0">
                <a:solidFill>
                  <a:schemeClr val="tx1"/>
                </a:solidFill>
                <a:latin typeface="Arial" charset="0"/>
                <a:ea typeface="+mn-ea"/>
                <a:cs typeface="+mn-cs"/>
              </a:rPr>
              <a:t>such </a:t>
            </a:r>
            <a:r>
              <a:rPr lang="en-US" sz="1200" kern="1200" dirty="0" smtClean="0">
                <a:solidFill>
                  <a:schemeClr val="tx1"/>
                </a:solidFill>
                <a:latin typeface="Arial" charset="0"/>
                <a:ea typeface="+mn-ea"/>
                <a:cs typeface="+mn-cs"/>
              </a:rPr>
              <a:t>new relationships</a:t>
            </a:r>
            <a:r>
              <a:rPr lang="bg-BG" sz="1200" kern="1200" dirty="0" smtClean="0">
                <a:solidFill>
                  <a:schemeClr val="tx1"/>
                </a:solidFill>
                <a:latin typeface="Arial" charset="0"/>
                <a:ea typeface="+mn-ea"/>
                <a:cs typeface="+mn-cs"/>
              </a:rPr>
              <a:t>; t</a:t>
            </a:r>
            <a:r>
              <a:rPr lang="en-US" sz="1200" kern="1200" dirty="0" smtClean="0">
                <a:solidFill>
                  <a:schemeClr val="tx1"/>
                </a:solidFill>
                <a:latin typeface="Arial" charset="0"/>
                <a:ea typeface="+mn-ea"/>
                <a:cs typeface="+mn-cs"/>
              </a:rPr>
              <a:t>he routine accumulations of the past</a:t>
            </a:r>
            <a:r>
              <a:rPr lang="bg-BG" sz="1200" kern="1200" dirty="0" smtClean="0">
                <a:solidFill>
                  <a:schemeClr val="tx1"/>
                </a:solidFill>
                <a:latin typeface="Arial" charset="0"/>
                <a:ea typeface="+mn-ea"/>
                <a:cs typeface="+mn-cs"/>
              </a:rPr>
              <a:t>; and d</a:t>
            </a:r>
            <a:r>
              <a:rPr lang="en-US" sz="1200" kern="1200" dirty="0" err="1" smtClean="0">
                <a:solidFill>
                  <a:schemeClr val="tx1"/>
                </a:solidFill>
                <a:latin typeface="Arial" charset="0"/>
                <a:ea typeface="+mn-ea"/>
                <a:cs typeface="+mn-cs"/>
              </a:rPr>
              <a:t>eficit</a:t>
            </a:r>
            <a:r>
              <a:rPr lang="en-US" sz="1200" kern="1200" dirty="0" smtClean="0">
                <a:solidFill>
                  <a:schemeClr val="tx1"/>
                </a:solidFill>
                <a:latin typeface="Arial" charset="0"/>
                <a:ea typeface="+mn-ea"/>
                <a:cs typeface="+mn-cs"/>
              </a:rPr>
              <a:t> of prepared managers for effective </a:t>
            </a:r>
            <a:r>
              <a:rPr lang="bg-BG" sz="1200" kern="1200" dirty="0" smtClean="0">
                <a:solidFill>
                  <a:schemeClr val="tx1"/>
                </a:solidFill>
                <a:latin typeface="Arial" charset="0"/>
                <a:ea typeface="+mn-ea"/>
                <a:cs typeface="+mn-cs"/>
              </a:rPr>
              <a:t>diversity </a:t>
            </a:r>
            <a:r>
              <a:rPr lang="en-US" sz="1200" kern="1200" dirty="0" smtClean="0">
                <a:solidFill>
                  <a:schemeClr val="tx1"/>
                </a:solidFill>
                <a:latin typeface="Arial" charset="0"/>
                <a:ea typeface="+mn-ea"/>
                <a:cs typeface="+mn-cs"/>
              </a:rPr>
              <a:t>management of the overall transformation process.</a:t>
            </a:r>
            <a:r>
              <a:rPr lang="bg-BG" sz="1200" kern="1200" dirty="0" smtClean="0">
                <a:solidFill>
                  <a:schemeClr val="tx1"/>
                </a:solidFill>
                <a:latin typeface="Arial" charset="0"/>
                <a:ea typeface="+mn-ea"/>
                <a:cs typeface="+mn-cs"/>
              </a:rPr>
              <a:t> On the other, p</a:t>
            </a:r>
            <a:r>
              <a:rPr lang="en-US" sz="1200" kern="1200" dirty="0" err="1" smtClean="0">
                <a:solidFill>
                  <a:schemeClr val="tx1"/>
                </a:solidFill>
                <a:latin typeface="Arial" charset="0"/>
                <a:ea typeface="+mn-ea"/>
                <a:cs typeface="+mn-cs"/>
              </a:rPr>
              <a:t>rofessional</a:t>
            </a:r>
            <a:r>
              <a:rPr lang="en-US" sz="1200" kern="1200" dirty="0" smtClean="0">
                <a:solidFill>
                  <a:schemeClr val="tx1"/>
                </a:solidFill>
                <a:latin typeface="Arial" charset="0"/>
                <a:ea typeface="+mn-ea"/>
                <a:cs typeface="+mn-cs"/>
              </a:rPr>
              <a:t> reliability, in general, is a result of not only professional competence (i.e. certain knowledge and skills required for performance</a:t>
            </a:r>
            <a:r>
              <a:rPr lang="bg-BG" sz="1200" kern="1200" dirty="0" smtClean="0">
                <a:solidFill>
                  <a:schemeClr val="tx1"/>
                </a:solidFill>
                <a:latin typeface="Arial" charset="0"/>
                <a:ea typeface="+mn-ea"/>
                <a:cs typeface="+mn-cs"/>
              </a:rPr>
              <a:t>)</a:t>
            </a:r>
            <a:r>
              <a:rPr lang="en-US" sz="1200" kern="1200" dirty="0" smtClean="0">
                <a:solidFill>
                  <a:schemeClr val="tx1"/>
                </a:solidFill>
                <a:latin typeface="Arial" charset="0"/>
                <a:ea typeface="+mn-ea"/>
                <a:cs typeface="+mn-cs"/>
              </a:rPr>
              <a:t>, but also reliable functioning of a human organism and mentality. Thus the problem of reliability of professional activity is directly connected with reliability of the person's mentality, in other words - with psychological aspects of </a:t>
            </a:r>
            <a:r>
              <a:rPr lang="bg-BG" sz="1200" kern="1200" dirty="0" smtClean="0">
                <a:solidFill>
                  <a:schemeClr val="tx1"/>
                </a:solidFill>
                <a:latin typeface="Arial" charset="0"/>
                <a:ea typeface="+mn-ea"/>
                <a:cs typeface="+mn-cs"/>
              </a:rPr>
              <a:t>the h</a:t>
            </a:r>
            <a:r>
              <a:rPr lang="en-US" sz="1200" kern="1200" dirty="0" err="1" smtClean="0">
                <a:solidFill>
                  <a:schemeClr val="tx1"/>
                </a:solidFill>
                <a:latin typeface="Arial" charset="0"/>
                <a:ea typeface="+mn-ea"/>
                <a:cs typeface="+mn-cs"/>
              </a:rPr>
              <a:t>uman</a:t>
            </a:r>
            <a:r>
              <a:rPr lang="en-US" sz="1200"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f</a:t>
            </a:r>
            <a:r>
              <a:rPr lang="en-US" sz="1200" kern="1200" dirty="0" smtClean="0">
                <a:solidFill>
                  <a:schemeClr val="tx1"/>
                </a:solidFill>
                <a:latin typeface="Arial" charset="0"/>
                <a:ea typeface="+mn-ea"/>
                <a:cs typeface="+mn-cs"/>
              </a:rPr>
              <a:t>actor. P</a:t>
            </a:r>
            <a:r>
              <a:rPr lang="uk-UA" sz="1200" kern="1200" dirty="0" smtClean="0">
                <a:solidFill>
                  <a:schemeClr val="tx1"/>
                </a:solidFill>
                <a:latin typeface="Arial" charset="0"/>
                <a:ea typeface="+mn-ea"/>
                <a:cs typeface="+mn-cs"/>
              </a:rPr>
              <a:t>eople with a long </a:t>
            </a:r>
            <a:r>
              <a:rPr lang="en-US" sz="1200" kern="1200" dirty="0" smtClean="0">
                <a:solidFill>
                  <a:schemeClr val="tx1"/>
                </a:solidFill>
                <a:latin typeface="Arial" charset="0"/>
                <a:ea typeface="+mn-ea"/>
                <a:cs typeface="+mn-cs"/>
              </a:rPr>
              <a:t>record of service on sea-going </a:t>
            </a:r>
            <a:r>
              <a:rPr lang="uk-UA" sz="1200" kern="1200" dirty="0" smtClean="0">
                <a:solidFill>
                  <a:schemeClr val="tx1"/>
                </a:solidFill>
                <a:latin typeface="Arial" charset="0"/>
                <a:ea typeface="+mn-ea"/>
                <a:cs typeface="+mn-cs"/>
              </a:rPr>
              <a:t>vessels</a:t>
            </a:r>
            <a:r>
              <a:rPr lang="en-US" sz="1200" kern="1200" dirty="0" smtClean="0">
                <a:solidFill>
                  <a:schemeClr val="tx1"/>
                </a:solidFill>
                <a:latin typeface="Arial" charset="0"/>
                <a:ea typeface="+mn-ea"/>
                <a:cs typeface="+mn-cs"/>
              </a:rPr>
              <a:t> are </a:t>
            </a:r>
            <a:r>
              <a:rPr lang="en-US" sz="1200" kern="1200" dirty="0" err="1" smtClean="0">
                <a:solidFill>
                  <a:schemeClr val="tx1"/>
                </a:solidFill>
                <a:latin typeface="Arial" charset="0"/>
                <a:ea typeface="+mn-ea"/>
                <a:cs typeface="+mn-cs"/>
              </a:rPr>
              <a:t>characterised</a:t>
            </a:r>
            <a:r>
              <a:rPr lang="en-US" sz="1200" kern="1200" dirty="0" smtClean="0">
                <a:solidFill>
                  <a:schemeClr val="tx1"/>
                </a:solidFill>
                <a:latin typeface="Arial" charset="0"/>
                <a:ea typeface="+mn-ea"/>
                <a:cs typeface="+mn-cs"/>
              </a:rPr>
              <a:t> by </a:t>
            </a:r>
            <a:r>
              <a:rPr lang="uk-UA" sz="1200" kern="1200" dirty="0" smtClean="0">
                <a:solidFill>
                  <a:schemeClr val="tx1"/>
                </a:solidFill>
                <a:latin typeface="Arial" charset="0"/>
                <a:ea typeface="+mn-ea"/>
                <a:cs typeface="+mn-cs"/>
              </a:rPr>
              <a:t>narrowness and specialization of </a:t>
            </a:r>
            <a:r>
              <a:rPr lang="en-US" sz="1200" kern="1200" dirty="0" smtClean="0">
                <a:solidFill>
                  <a:schemeClr val="tx1"/>
                </a:solidFill>
                <a:latin typeface="Arial" charset="0"/>
                <a:ea typeface="+mn-ea"/>
                <a:cs typeface="+mn-cs"/>
              </a:rPr>
              <a:t>aspirations and interests, </a:t>
            </a:r>
            <a:r>
              <a:rPr lang="uk-UA" sz="1200" kern="1200" dirty="0" smtClean="0">
                <a:solidFill>
                  <a:schemeClr val="tx1"/>
                </a:solidFill>
                <a:latin typeface="Arial" charset="0"/>
                <a:ea typeface="+mn-ea"/>
                <a:cs typeface="+mn-cs"/>
              </a:rPr>
              <a:t>jealous </a:t>
            </a:r>
            <a:r>
              <a:rPr lang="en-US" sz="1200" kern="1200" dirty="0" smtClean="0">
                <a:solidFill>
                  <a:schemeClr val="tx1"/>
                </a:solidFill>
                <a:latin typeface="Arial" charset="0"/>
                <a:ea typeface="+mn-ea"/>
                <a:cs typeface="+mn-cs"/>
              </a:rPr>
              <a:t>attitude </a:t>
            </a:r>
            <a:r>
              <a:rPr lang="uk-UA" sz="1200" kern="1200" dirty="0" smtClean="0">
                <a:solidFill>
                  <a:schemeClr val="tx1"/>
                </a:solidFill>
                <a:latin typeface="Arial" charset="0"/>
                <a:ea typeface="+mn-ea"/>
                <a:cs typeface="+mn-cs"/>
              </a:rPr>
              <a:t>to the</a:t>
            </a:r>
            <a:r>
              <a:rPr lang="en-US" sz="1200" kern="1200" dirty="0" err="1" smtClean="0">
                <a:solidFill>
                  <a:schemeClr val="tx1"/>
                </a:solidFill>
                <a:latin typeface="Arial" charset="0"/>
                <a:ea typeface="+mn-ea"/>
                <a:cs typeface="+mn-cs"/>
              </a:rPr>
              <a:t>ir</a:t>
            </a:r>
            <a:r>
              <a:rPr lang="uk-UA" sz="1200" kern="1200" dirty="0" smtClean="0">
                <a:solidFill>
                  <a:schemeClr val="tx1"/>
                </a:solidFill>
                <a:latin typeface="Arial" charset="0"/>
                <a:ea typeface="+mn-ea"/>
                <a:cs typeface="+mn-cs"/>
              </a:rPr>
              <a:t> status, a peculiar emotional conservatism. Maritime personnel shopuld be assisted in adapting to the new </a:t>
            </a:r>
            <a:r>
              <a:rPr lang="en-US" sz="1200" kern="1200" dirty="0" smtClean="0">
                <a:solidFill>
                  <a:schemeClr val="tx1"/>
                </a:solidFill>
                <a:latin typeface="Arial" charset="0"/>
                <a:ea typeface="+mn-ea"/>
                <a:cs typeface="+mn-cs"/>
              </a:rPr>
              <a:t>environment,</a:t>
            </a:r>
            <a:r>
              <a:rPr lang="uk-UA" sz="1200" kern="1200" dirty="0" smtClean="0">
                <a:solidFill>
                  <a:schemeClr val="tx1"/>
                </a:solidFill>
                <a:latin typeface="Arial" charset="0"/>
                <a:ea typeface="+mn-ea"/>
                <a:cs typeface="+mn-cs"/>
              </a:rPr>
              <a:t> to understand it correctly, and to change their behaviour (where needed) in order to deal with it successfully. </a:t>
            </a:r>
            <a:endParaRPr lang="bg-BG" sz="1200" kern="1200" dirty="0" smtClean="0">
              <a:solidFill>
                <a:schemeClr val="tx1"/>
              </a:solidFill>
              <a:latin typeface="Arial" charset="0"/>
              <a:ea typeface="+mn-ea"/>
              <a:cs typeface="+mn-cs"/>
            </a:endParaRP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10</a:t>
            </a:fld>
            <a:endParaRPr lang="tr-TR"/>
          </a:p>
        </p:txBody>
      </p:sp>
    </p:spTree>
    <p:extLst>
      <p:ext uri="{BB962C8B-B14F-4D97-AF65-F5344CB8AC3E}">
        <p14:creationId xmlns:p14="http://schemas.microsoft.com/office/powerpoint/2010/main" val="2188280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bg-BG" sz="1200" kern="1200" dirty="0" smtClean="0">
                <a:solidFill>
                  <a:schemeClr val="tx1"/>
                </a:solidFill>
                <a:latin typeface="Arial" charset="0"/>
                <a:ea typeface="+mn-ea"/>
                <a:cs typeface="+mn-cs"/>
              </a:rPr>
              <a:t>One of the most challenging processes especially when it comes to a heterogen groups with diverse structure. </a:t>
            </a:r>
            <a:r>
              <a:rPr lang="en-US" sz="1200" kern="1200" dirty="0" smtClean="0">
                <a:solidFill>
                  <a:schemeClr val="tx1"/>
                </a:solidFill>
                <a:latin typeface="Arial" charset="0"/>
                <a:ea typeface="+mn-ea"/>
                <a:cs typeface="+mn-cs"/>
              </a:rPr>
              <a:t>Effective collective activity requires agreement on what and how to do. The consensus in this case is particularly important for newly formed groups and for groups in crisis</a:t>
            </a:r>
            <a:r>
              <a:rPr lang="en-US" sz="1200" b="1" kern="1200" dirty="0" smtClean="0">
                <a:solidFill>
                  <a:schemeClr val="tx1"/>
                </a:solidFill>
                <a:latin typeface="Arial" charset="0"/>
                <a:ea typeface="+mn-ea"/>
                <a:cs typeface="+mn-cs"/>
              </a:rPr>
              <a:t>. </a:t>
            </a:r>
            <a:r>
              <a:rPr lang="bg-BG" sz="1200" kern="1200" dirty="0" smtClean="0">
                <a:solidFill>
                  <a:schemeClr val="tx1"/>
                </a:solidFill>
                <a:latin typeface="Arial" charset="0"/>
                <a:ea typeface="+mn-ea"/>
                <a:cs typeface="+mn-cs"/>
              </a:rPr>
              <a:t>It comes to the </a:t>
            </a:r>
            <a:r>
              <a:rPr lang="en-US" sz="1200" kern="1200" dirty="0" smtClean="0">
                <a:solidFill>
                  <a:schemeClr val="tx1"/>
                </a:solidFill>
                <a:latin typeface="Arial" charset="0"/>
                <a:ea typeface="+mn-ea"/>
                <a:cs typeface="+mn-cs"/>
              </a:rPr>
              <a:t>manager's p</a:t>
            </a:r>
            <a:r>
              <a:rPr lang="bg-BG" sz="1200" kern="1200" dirty="0" smtClean="0">
                <a:solidFill>
                  <a:schemeClr val="tx1"/>
                </a:solidFill>
                <a:latin typeface="Arial" charset="0"/>
                <a:ea typeface="+mn-ea"/>
                <a:cs typeface="+mn-cs"/>
              </a:rPr>
              <a:t>articular</a:t>
            </a:r>
            <a:r>
              <a:rPr lang="en-US" sz="1200" kern="1200" dirty="0" smtClean="0">
                <a:solidFill>
                  <a:schemeClr val="tx1"/>
                </a:solidFill>
                <a:latin typeface="Arial" charset="0"/>
                <a:ea typeface="+mn-ea"/>
                <a:cs typeface="+mn-cs"/>
              </a:rPr>
              <a:t> ability to express strategic views about the organization's or individual substructure's purposes, and to motivate and persuade others to perceive these views</a:t>
            </a:r>
            <a:r>
              <a:rPr lang="bg-BG" sz="1200" kern="1200" dirty="0" smtClean="0">
                <a:solidFill>
                  <a:schemeClr val="tx1"/>
                </a:solidFill>
                <a:latin typeface="Arial" charset="0"/>
                <a:ea typeface="+mn-ea"/>
                <a:cs typeface="+mn-cs"/>
              </a:rPr>
              <a:t>. T</a:t>
            </a:r>
            <a:r>
              <a:rPr lang="en-US" sz="1200" kern="1200" dirty="0" smtClean="0">
                <a:solidFill>
                  <a:schemeClr val="tx1"/>
                </a:solidFill>
                <a:latin typeface="Arial" charset="0"/>
                <a:ea typeface="+mn-ea"/>
                <a:cs typeface="+mn-cs"/>
              </a:rPr>
              <a:t>he potential ability to influence members of the organization, and even </a:t>
            </a:r>
            <a:r>
              <a:rPr lang="bg-BG" sz="1200" kern="1200" dirty="0" smtClean="0">
                <a:solidFill>
                  <a:schemeClr val="tx1"/>
                </a:solidFill>
                <a:latin typeface="Arial" charset="0"/>
                <a:ea typeface="+mn-ea"/>
                <a:cs typeface="+mn-cs"/>
              </a:rPr>
              <a:t>to make </a:t>
            </a:r>
            <a:r>
              <a:rPr lang="en-US" sz="1200" kern="1200" dirty="0" smtClean="0">
                <a:solidFill>
                  <a:schemeClr val="tx1"/>
                </a:solidFill>
                <a:latin typeface="Arial" charset="0"/>
                <a:ea typeface="+mn-ea"/>
                <a:cs typeface="+mn-cs"/>
              </a:rPr>
              <a:t>changes related to the organization's development and activity</a:t>
            </a:r>
            <a:r>
              <a:rPr lang="bg-BG" sz="1200" kern="1200" dirty="0" smtClean="0">
                <a:solidFill>
                  <a:schemeClr val="tx1"/>
                </a:solidFill>
                <a:latin typeface="Arial" charset="0"/>
                <a:ea typeface="+mn-ea"/>
                <a:cs typeface="+mn-cs"/>
              </a:rPr>
              <a:t> as well</a:t>
            </a:r>
            <a:r>
              <a:rPr lang="en-US" sz="1200" kern="1200" dirty="0" smtClean="0">
                <a:solidFill>
                  <a:schemeClr val="tx1"/>
                </a:solidFill>
                <a:latin typeface="Arial" charset="0"/>
                <a:ea typeface="+mn-ea"/>
                <a:cs typeface="+mn-cs"/>
              </a:rPr>
              <a:t>.</a:t>
            </a:r>
            <a:r>
              <a:rPr lang="bg-BG" sz="1200" kern="1200" dirty="0" smtClean="0">
                <a:solidFill>
                  <a:schemeClr val="tx1"/>
                </a:solidFill>
                <a:latin typeface="Arial" charset="0"/>
                <a:ea typeface="+mn-ea"/>
                <a:cs typeface="+mn-cs"/>
              </a:rPr>
              <a:t> The leader should be able </a:t>
            </a:r>
            <a:r>
              <a:rPr lang="en-US" sz="1200" kern="1200" dirty="0" smtClean="0">
                <a:solidFill>
                  <a:schemeClr val="tx1"/>
                </a:solidFill>
                <a:latin typeface="Arial" charset="0"/>
                <a:ea typeface="+mn-ea"/>
                <a:cs typeface="+mn-cs"/>
              </a:rPr>
              <a:t>to define and develop the organization's goal, the vision for its realization, the key strategies, the optimal structure, to identify the right people for the right positions, and to organize the most efficient processes to achieve the organization's success.</a:t>
            </a:r>
            <a:r>
              <a:rPr lang="bg-BG" sz="1200" kern="1200" dirty="0" smtClean="0">
                <a:solidFill>
                  <a:schemeClr val="tx1"/>
                </a:solidFill>
                <a:latin typeface="Arial" charset="0"/>
                <a:ea typeface="+mn-ea"/>
                <a:cs typeface="+mn-cs"/>
              </a:rPr>
              <a:t>The leader should try to </a:t>
            </a:r>
            <a:r>
              <a:rPr lang="en-US" sz="1200" kern="1200" dirty="0" smtClean="0">
                <a:solidFill>
                  <a:schemeClr val="tx1"/>
                </a:solidFill>
                <a:latin typeface="Arial" charset="0"/>
                <a:ea typeface="+mn-ea"/>
                <a:cs typeface="+mn-cs"/>
              </a:rPr>
              <a:t>create an organizational structure, allocate resources to the organization, and express strategic views about the organization (about its development). </a:t>
            </a:r>
            <a:r>
              <a:rPr lang="bg-BG" sz="1200" kern="1200" dirty="0" smtClean="0">
                <a:solidFill>
                  <a:schemeClr val="tx1"/>
                </a:solidFill>
                <a:latin typeface="Arial" charset="0"/>
                <a:ea typeface="+mn-ea"/>
                <a:cs typeface="+mn-cs"/>
              </a:rPr>
              <a:t>An </a:t>
            </a:r>
            <a:r>
              <a:rPr lang="en-US" sz="1200" kern="1200" dirty="0" smtClean="0">
                <a:solidFill>
                  <a:schemeClr val="tx1"/>
                </a:solidFill>
                <a:latin typeface="Arial" charset="0"/>
                <a:ea typeface="+mn-ea"/>
                <a:cs typeface="+mn-cs"/>
              </a:rPr>
              <a:t>environment</a:t>
            </a:r>
            <a:r>
              <a:rPr lang="bg-BG" sz="1200" kern="1200" dirty="0" smtClean="0">
                <a:solidFill>
                  <a:schemeClr val="tx1"/>
                </a:solidFill>
                <a:latin typeface="Arial" charset="0"/>
                <a:ea typeface="+mn-ea"/>
                <a:cs typeface="+mn-cs"/>
              </a:rPr>
              <a:t> is created</a:t>
            </a:r>
            <a:r>
              <a:rPr lang="en-US" sz="1200" kern="1200" dirty="0" smtClean="0">
                <a:solidFill>
                  <a:schemeClr val="tx1"/>
                </a:solidFill>
                <a:latin typeface="Arial" charset="0"/>
                <a:ea typeface="+mn-ea"/>
                <a:cs typeface="+mn-cs"/>
              </a:rPr>
              <a:t> where members of the organization can predict its needs in the context of its work. </a:t>
            </a:r>
            <a:r>
              <a:rPr lang="bg-BG" sz="1200" kern="1200" dirty="0" smtClean="0">
                <a:solidFill>
                  <a:schemeClr val="tx1"/>
                </a:solidFill>
                <a:latin typeface="Arial" charset="0"/>
                <a:ea typeface="+mn-ea"/>
                <a:cs typeface="+mn-cs"/>
              </a:rPr>
              <a:t>This kind of leadership practice (so called functional strategic leadership) is </a:t>
            </a:r>
            <a:r>
              <a:rPr lang="en-US" sz="1200" kern="1200" dirty="0" smtClean="0">
                <a:solidFill>
                  <a:schemeClr val="tx1"/>
                </a:solidFill>
                <a:latin typeface="Arial" charset="0"/>
                <a:ea typeface="+mn-ea"/>
                <a:cs typeface="+mn-cs"/>
              </a:rPr>
              <a:t>the use of</a:t>
            </a:r>
            <a:r>
              <a:rPr lang="bg-BG" sz="1200" kern="1200" dirty="0" smtClean="0">
                <a:solidFill>
                  <a:schemeClr val="tx1"/>
                </a:solidFill>
                <a:latin typeface="Arial" charset="0"/>
                <a:ea typeface="+mn-ea"/>
                <a:cs typeface="+mn-cs"/>
              </a:rPr>
              <a:t> creativity</a:t>
            </a:r>
            <a:r>
              <a:rPr lang="en-US" sz="1200" kern="1200" dirty="0" smtClean="0">
                <a:solidFill>
                  <a:schemeClr val="tx1"/>
                </a:solidFill>
                <a:latin typeface="Arial" charset="0"/>
                <a:ea typeface="+mn-ea"/>
                <a:cs typeface="+mn-cs"/>
              </a:rPr>
              <a:t>, understanding and planning to help each member of the organization fulfill its goals and tasks. </a:t>
            </a:r>
            <a:r>
              <a:rPr lang="bg-BG" sz="1200" kern="1200" dirty="0" smtClean="0">
                <a:solidFill>
                  <a:schemeClr val="tx1"/>
                </a:solidFill>
                <a:latin typeface="Arial" charset="0"/>
                <a:ea typeface="+mn-ea"/>
                <a:cs typeface="+mn-cs"/>
              </a:rPr>
              <a:t>L</a:t>
            </a:r>
            <a:r>
              <a:rPr lang="en-US" sz="1200" kern="1200" dirty="0" err="1" smtClean="0">
                <a:solidFill>
                  <a:schemeClr val="tx1"/>
                </a:solidFill>
                <a:latin typeface="Arial" charset="0"/>
                <a:ea typeface="+mn-ea"/>
                <a:cs typeface="+mn-cs"/>
              </a:rPr>
              <a:t>eaders</a:t>
            </a:r>
            <a:r>
              <a:rPr lang="en-US" sz="1200" kern="1200" dirty="0" smtClean="0">
                <a:solidFill>
                  <a:schemeClr val="tx1"/>
                </a:solidFill>
                <a:latin typeface="Arial" charset="0"/>
                <a:ea typeface="+mn-ea"/>
                <a:cs typeface="+mn-cs"/>
              </a:rPr>
              <a:t> are people who can generate and express strategic views about the organization's development, assert them, and </a:t>
            </a:r>
            <a:r>
              <a:rPr lang="bg-BG" sz="1200" kern="1200" dirty="0" smtClean="0">
                <a:solidFill>
                  <a:schemeClr val="tx1"/>
                </a:solidFill>
                <a:latin typeface="Arial" charset="0"/>
                <a:ea typeface="+mn-ea"/>
                <a:cs typeface="+mn-cs"/>
              </a:rPr>
              <a:t>consta</a:t>
            </a:r>
            <a:r>
              <a:rPr lang="en-US" sz="1200" kern="1200" dirty="0" err="1" smtClean="0">
                <a:solidFill>
                  <a:schemeClr val="tx1"/>
                </a:solidFill>
                <a:latin typeface="Arial" charset="0"/>
                <a:ea typeface="+mn-ea"/>
                <a:cs typeface="+mn-cs"/>
              </a:rPr>
              <a:t>ntly</a:t>
            </a:r>
            <a:r>
              <a:rPr lang="en-US" sz="1200" kern="1200" dirty="0" smtClean="0">
                <a:solidFill>
                  <a:schemeClr val="tx1"/>
                </a:solidFill>
                <a:latin typeface="Arial" charset="0"/>
                <a:ea typeface="+mn-ea"/>
                <a:cs typeface="+mn-cs"/>
              </a:rPr>
              <a:t> lead their subordinates to their </a:t>
            </a:r>
            <a:r>
              <a:rPr lang="en-US" sz="1200" kern="1200" dirty="0" err="1" smtClean="0">
                <a:solidFill>
                  <a:schemeClr val="tx1"/>
                </a:solidFill>
                <a:latin typeface="Arial" charset="0"/>
                <a:ea typeface="+mn-ea"/>
                <a:cs typeface="+mn-cs"/>
              </a:rPr>
              <a:t>realizatio</a:t>
            </a:r>
            <a:r>
              <a:rPr lang="bg-BG" sz="1200" kern="1200" dirty="0" smtClean="0">
                <a:solidFill>
                  <a:schemeClr val="tx1"/>
                </a:solidFill>
                <a:latin typeface="Arial" charset="0"/>
                <a:ea typeface="+mn-ea"/>
                <a:cs typeface="+mn-cs"/>
              </a:rPr>
              <a:t>n.</a:t>
            </a: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11</a:t>
            </a:fld>
            <a:endParaRPr lang="tr-TR"/>
          </a:p>
        </p:txBody>
      </p:sp>
    </p:spTree>
    <p:extLst>
      <p:ext uri="{BB962C8B-B14F-4D97-AF65-F5344CB8AC3E}">
        <p14:creationId xmlns:p14="http://schemas.microsoft.com/office/powerpoint/2010/main" val="1680804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The execution of difficult, stressful tasks requires dedication and persistence in the face of obstacles and temporary defeats. There are several basic theories</a:t>
            </a:r>
            <a:r>
              <a:rPr lang="bg-BG" sz="1200" kern="1200" dirty="0" smtClean="0">
                <a:solidFill>
                  <a:schemeClr val="tx1"/>
                </a:solidFill>
                <a:latin typeface="Arial" charset="0"/>
                <a:ea typeface="+mn-ea"/>
                <a:cs typeface="+mn-cs"/>
              </a:rPr>
              <a:t>-behavioral, random, distinctiveness, theories of power and influence etc. </a:t>
            </a:r>
            <a:r>
              <a:rPr lang="en-US" sz="1200" kern="1200" dirty="0" smtClean="0">
                <a:solidFill>
                  <a:schemeClr val="tx1"/>
                </a:solidFill>
                <a:latin typeface="Arial" charset="0"/>
                <a:ea typeface="+mn-ea"/>
                <a:cs typeface="+mn-cs"/>
              </a:rPr>
              <a:t>On the basis of all theories today, it is concluded that leaders must have different qualities that will bring benefits to them to be successful. </a:t>
            </a:r>
            <a:endParaRPr lang="bg-BG" sz="1200" kern="1200" dirty="0" smtClean="0">
              <a:solidFill>
                <a:schemeClr val="tx1"/>
              </a:solidFill>
              <a:latin typeface="Arial" charset="0"/>
              <a:ea typeface="+mn-ea"/>
              <a:cs typeface="+mn-cs"/>
            </a:endParaRPr>
          </a:p>
          <a:p>
            <a:endParaRPr lang="bg-BG" dirty="0"/>
          </a:p>
        </p:txBody>
      </p:sp>
      <p:sp>
        <p:nvSpPr>
          <p:cNvPr id="4" name="Slide Number Placeholder 3"/>
          <p:cNvSpPr>
            <a:spLocks noGrp="1"/>
          </p:cNvSpPr>
          <p:nvPr>
            <p:ph type="sldNum" sz="quarter" idx="10"/>
          </p:nvPr>
        </p:nvSpPr>
        <p:spPr/>
        <p:txBody>
          <a:bodyPr/>
          <a:lstStyle/>
          <a:p>
            <a:pPr>
              <a:defRPr/>
            </a:pPr>
            <a:fld id="{5C5F69A7-BB6B-4972-A66D-B37668A31147}" type="slidenum">
              <a:rPr lang="tr-TR" smtClean="0"/>
              <a:pPr>
                <a:defRPr/>
              </a:pPr>
              <a:t>12</a:t>
            </a:fld>
            <a:endParaRPr lang="tr-TR"/>
          </a:p>
        </p:txBody>
      </p:sp>
    </p:spTree>
    <p:extLst>
      <p:ext uri="{BB962C8B-B14F-4D97-AF65-F5344CB8AC3E}">
        <p14:creationId xmlns:p14="http://schemas.microsoft.com/office/powerpoint/2010/main" val="2763551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50000">
              <a:srgbClr val="000099"/>
            </a:gs>
            <a:gs pos="100000">
              <a:srgbClr val="000047"/>
            </a:gs>
          </a:gsLst>
          <a:lin ang="5400000" scaled="1"/>
        </a:gradFill>
        <a:effectLst/>
      </p:bgPr>
    </p:bg>
    <p:spTree>
      <p:nvGrpSpPr>
        <p:cNvPr id="1" name=""/>
        <p:cNvGrpSpPr/>
        <p:nvPr/>
      </p:nvGrpSpPr>
      <p:grpSpPr>
        <a:xfrm>
          <a:off x="0" y="0"/>
          <a:ext cx="0" cy="0"/>
          <a:chOff x="0" y="0"/>
          <a:chExt cx="0" cy="0"/>
        </a:xfrm>
      </p:grpSpPr>
      <p:sp>
        <p:nvSpPr>
          <p:cNvPr id="15" name="Rectangle 14"/>
          <p:cNvSpPr/>
          <p:nvPr userDrawn="1"/>
        </p:nvSpPr>
        <p:spPr bwMode="auto">
          <a:xfrm>
            <a:off x="0" y="0"/>
            <a:ext cx="9144000" cy="93610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533508" name="Text Box 4"/>
          <p:cNvSpPr txBox="1">
            <a:spLocks noChangeArrowheads="1"/>
          </p:cNvSpPr>
          <p:nvPr/>
        </p:nvSpPr>
        <p:spPr bwMode="auto">
          <a:xfrm>
            <a:off x="0" y="0"/>
            <a:ext cx="9144000" cy="6824662"/>
          </a:xfrm>
          <a:prstGeom prst="rect">
            <a:avLst/>
          </a:prstGeom>
          <a:noFill/>
          <a:ln w="76200" cmpd="tri">
            <a:solidFill>
              <a:schemeClr val="tx1"/>
            </a:solidFill>
            <a:miter lim="800000"/>
            <a:headEnd/>
            <a:tailEnd/>
          </a:ln>
          <a:effectLst/>
        </p:spPr>
        <p:txBody>
          <a:bodyPr/>
          <a:lstStyle/>
          <a:p>
            <a:pPr algn="ctr" eaLnBrk="1" hangingPunct="1">
              <a:defRPr/>
            </a:pPr>
            <a:endParaRPr lang="en-US" sz="1600" dirty="0">
              <a:latin typeface="Tahoma" pitchFamily="34" charset="0"/>
            </a:endParaRPr>
          </a:p>
        </p:txBody>
      </p:sp>
      <p:pic>
        <p:nvPicPr>
          <p:cNvPr id="8" name="Picture 7"/>
          <p:cNvPicPr/>
          <p:nvPr userDrawn="1"/>
        </p:nvPicPr>
        <p:blipFill>
          <a:blip r:embed="rId5" cstate="print"/>
          <a:srcRect/>
          <a:stretch>
            <a:fillRect/>
          </a:stretch>
        </p:blipFill>
        <p:spPr bwMode="auto">
          <a:xfrm>
            <a:off x="2565070" y="0"/>
            <a:ext cx="1070826" cy="904875"/>
          </a:xfrm>
          <a:prstGeom prst="rect">
            <a:avLst/>
          </a:prstGeom>
          <a:noFill/>
          <a:ln w="9525">
            <a:noFill/>
            <a:miter lim="800000"/>
            <a:headEnd/>
            <a:tailEnd/>
          </a:ln>
        </p:spPr>
      </p:pic>
      <p:pic>
        <p:nvPicPr>
          <p:cNvPr id="10" name="Picture 9"/>
          <p:cNvPicPr/>
          <p:nvPr userDrawn="1"/>
        </p:nvPicPr>
        <p:blipFill>
          <a:blip r:embed="rId6" cstate="print"/>
          <a:srcRect/>
          <a:stretch>
            <a:fillRect/>
          </a:stretch>
        </p:blipFill>
        <p:spPr bwMode="auto">
          <a:xfrm>
            <a:off x="4211960" y="-27384"/>
            <a:ext cx="3168352" cy="908720"/>
          </a:xfrm>
          <a:prstGeom prst="rect">
            <a:avLst/>
          </a:prstGeom>
          <a:noFill/>
          <a:ln w="9525">
            <a:noFill/>
            <a:miter lim="800000"/>
            <a:headEnd/>
            <a:tailEnd/>
          </a:ln>
        </p:spPr>
      </p:pic>
      <p:pic>
        <p:nvPicPr>
          <p:cNvPr id="12" name="Picture 11"/>
          <p:cNvPicPr/>
          <p:nvPr userDrawn="1"/>
        </p:nvPicPr>
        <p:blipFill>
          <a:blip r:embed="rId7" cstate="print"/>
          <a:srcRect/>
          <a:stretch>
            <a:fillRect/>
          </a:stretch>
        </p:blipFill>
        <p:spPr bwMode="auto">
          <a:xfrm>
            <a:off x="7524328" y="0"/>
            <a:ext cx="1460666" cy="908720"/>
          </a:xfrm>
          <a:prstGeom prst="rect">
            <a:avLst/>
          </a:prstGeom>
          <a:noFill/>
          <a:ln w="9525">
            <a:noFill/>
            <a:miter lim="800000"/>
            <a:headEnd/>
            <a:tailEnd/>
          </a:ln>
        </p:spPr>
      </p:pic>
      <p:pic>
        <p:nvPicPr>
          <p:cNvPr id="13" name="Picture 12"/>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392909" y="133288"/>
            <a:ext cx="1828800" cy="587375"/>
          </a:xfrm>
          <a:prstGeom prst="rect">
            <a:avLst/>
          </a:prstGeom>
          <a:noFill/>
          <a:ln>
            <a:noFill/>
          </a:ln>
        </p:spPr>
      </p:pic>
    </p:spTree>
  </p:cSld>
  <p:clrMap bg1="dk2" tx1="lt1" bg2="dk1" tx2="lt2" accent1="accent1" accent2="accent2" accent3="accent3" accent4="accent4" accent5="accent5" accent6="accent6" hlink="hlink" folHlink="folHlink"/>
  <p:sldLayoutIdLst>
    <p:sldLayoutId id="2147483664" r:id="rId1"/>
    <p:sldLayoutId id="2147483663" r:id="rId2"/>
    <p:sldLayoutId id="2147483653" r:id="rId3"/>
  </p:sldLayoutIdLst>
  <p:transition/>
  <p:timing>
    <p:tnLst>
      <p:par>
        <p:cTn id="1" dur="indefinite" restart="never" nodeType="tmRoot"/>
      </p:par>
    </p:tnLst>
  </p:timing>
  <p:hf hdr="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endParaRPr lang="en-US" sz="1100" b="1" dirty="0"/>
          </a:p>
        </p:txBody>
      </p:sp>
      <p:sp>
        <p:nvSpPr>
          <p:cNvPr id="20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9"/>
          <p:cNvSpPr/>
          <p:nvPr/>
        </p:nvSpPr>
        <p:spPr>
          <a:xfrm>
            <a:off x="179512" y="5582850"/>
            <a:ext cx="8964488" cy="1169551"/>
          </a:xfrm>
          <a:prstGeom prst="rect">
            <a:avLst/>
          </a:prstGeom>
        </p:spPr>
        <p:txBody>
          <a:bodyPr wrap="square">
            <a:spAutoFit/>
          </a:bodyPr>
          <a:lstStyle/>
          <a:p>
            <a:endParaRPr lang="tr-TR" sz="1400" dirty="0" smtClean="0"/>
          </a:p>
          <a:p>
            <a:r>
              <a:rPr lang="tr-TR" sz="1400" dirty="0" smtClean="0"/>
              <a:t>*MENTORESS </a:t>
            </a:r>
            <a:r>
              <a:rPr lang="tr-TR" sz="1400" dirty="0" err="1" smtClean="0"/>
              <a:t>Maritime</a:t>
            </a:r>
            <a:r>
              <a:rPr lang="tr-TR" sz="1400" dirty="0" smtClean="0"/>
              <a:t> </a:t>
            </a:r>
            <a:r>
              <a:rPr lang="tr-TR" sz="1400" dirty="0" err="1" smtClean="0"/>
              <a:t>Education</a:t>
            </a:r>
            <a:r>
              <a:rPr lang="tr-TR" sz="1400" dirty="0" smtClean="0"/>
              <a:t> Network </a:t>
            </a:r>
            <a:r>
              <a:rPr lang="tr-TR" sz="1400" dirty="0" err="1" smtClean="0"/>
              <a:t>to</a:t>
            </a:r>
            <a:r>
              <a:rPr lang="tr-TR" sz="1400" dirty="0" smtClean="0"/>
              <a:t> Orient </a:t>
            </a:r>
            <a:r>
              <a:rPr lang="tr-TR" sz="1400" dirty="0" err="1" smtClean="0"/>
              <a:t>and</a:t>
            </a:r>
            <a:r>
              <a:rPr lang="tr-TR" sz="1400" dirty="0" smtClean="0"/>
              <a:t> </a:t>
            </a:r>
            <a:r>
              <a:rPr lang="tr-TR" sz="1400" dirty="0" err="1" smtClean="0"/>
              <a:t>Retain</a:t>
            </a:r>
            <a:r>
              <a:rPr lang="tr-TR" sz="1400" dirty="0" smtClean="0"/>
              <a:t> </a:t>
            </a:r>
            <a:r>
              <a:rPr lang="tr-TR" sz="1400" dirty="0" err="1" smtClean="0"/>
              <a:t>Women</a:t>
            </a:r>
            <a:r>
              <a:rPr lang="tr-TR" sz="1400" dirty="0" smtClean="0"/>
              <a:t> </a:t>
            </a:r>
            <a:r>
              <a:rPr lang="tr-TR" sz="1400" dirty="0" err="1" smtClean="0"/>
              <a:t>for</a:t>
            </a:r>
            <a:r>
              <a:rPr lang="tr-TR" sz="1400" dirty="0" smtClean="0"/>
              <a:t> </a:t>
            </a:r>
            <a:r>
              <a:rPr lang="tr-TR" sz="1400" dirty="0" err="1" smtClean="0"/>
              <a:t>Efficient</a:t>
            </a:r>
            <a:r>
              <a:rPr lang="tr-TR" sz="1400" dirty="0" smtClean="0"/>
              <a:t> </a:t>
            </a:r>
            <a:r>
              <a:rPr lang="tr-TR" sz="1400" dirty="0" err="1" smtClean="0"/>
              <a:t>Seagoing</a:t>
            </a:r>
            <a:r>
              <a:rPr lang="tr-TR" sz="1400" dirty="0" smtClean="0"/>
              <a:t> Services</a:t>
            </a:r>
          </a:p>
          <a:p>
            <a:r>
              <a:rPr lang="tr-TR" sz="1400" dirty="0" smtClean="0"/>
              <a:t>“Funded by the Erasmus+ Program of the European Union. However, European Commission and Turkish National Agency cannot be held responsi­ble for any use which may be made of the information contained therein”</a:t>
            </a:r>
            <a:endParaRPr lang="tr-TR" sz="1400" dirty="0"/>
          </a:p>
        </p:txBody>
      </p:sp>
      <p:sp>
        <p:nvSpPr>
          <p:cNvPr id="12" name="TextBox 11"/>
          <p:cNvSpPr txBox="1"/>
          <p:nvPr/>
        </p:nvSpPr>
        <p:spPr>
          <a:xfrm>
            <a:off x="971600" y="2132856"/>
            <a:ext cx="6984776" cy="1446550"/>
          </a:xfrm>
          <a:prstGeom prst="rect">
            <a:avLst/>
          </a:prstGeom>
          <a:noFill/>
        </p:spPr>
        <p:txBody>
          <a:bodyPr wrap="square" rtlCol="0">
            <a:spAutoFit/>
          </a:bodyPr>
          <a:lstStyle/>
          <a:p>
            <a:pPr algn="ctr"/>
            <a:r>
              <a:rPr lang="tr-TR" sz="2200" b="1" dirty="0" smtClean="0"/>
              <a:t>ENHANCING QUALITY IN HIGHER EDUCATION THROUGH  INTERNATIONAL  COLLABORATION: PROJECT MENTORESS*</a:t>
            </a:r>
          </a:p>
          <a:p>
            <a:pPr algn="ctr"/>
            <a:endParaRPr lang="tr-TR" sz="2200" b="1" dirty="0"/>
          </a:p>
        </p:txBody>
      </p:sp>
      <p:pic>
        <p:nvPicPr>
          <p:cNvPr id="2" name="Picture 1"/>
          <p:cNvPicPr>
            <a:picLocks noChangeAspect="1"/>
          </p:cNvPicPr>
          <p:nvPr/>
        </p:nvPicPr>
        <p:blipFill>
          <a:blip r:embed="rId2" cstate="print"/>
          <a:stretch>
            <a:fillRect/>
          </a:stretch>
        </p:blipFill>
        <p:spPr>
          <a:xfrm>
            <a:off x="2915816" y="3789040"/>
            <a:ext cx="3240360" cy="1584175"/>
          </a:xfrm>
          <a:prstGeom prst="rect">
            <a:avLst/>
          </a:prstGeom>
        </p:spPr>
      </p:pic>
    </p:spTree>
    <p:extLst>
      <p:ext uri="{BB962C8B-B14F-4D97-AF65-F5344CB8AC3E}">
        <p14:creationId xmlns:p14="http://schemas.microsoft.com/office/powerpoint/2010/main" val="377239875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268760"/>
            <a:ext cx="8229600" cy="5160636"/>
          </a:xfrm>
        </p:spPr>
        <p:txBody>
          <a:bodyPr/>
          <a:lstStyle/>
          <a:p>
            <a:pPr>
              <a:buNone/>
            </a:pPr>
            <a:endParaRPr lang="bg-BG" dirty="0" smtClean="0"/>
          </a:p>
          <a:p>
            <a:pPr>
              <a:buNone/>
            </a:pPr>
            <a:endParaRPr lang="bg-BG" dirty="0" smtClean="0"/>
          </a:p>
          <a:p>
            <a:pPr algn="ctr">
              <a:buNone/>
            </a:pPr>
            <a:endParaRPr lang="bg-BG" dirty="0" smtClean="0"/>
          </a:p>
          <a:p>
            <a:pPr algn="ctr">
              <a:buNone/>
            </a:pPr>
            <a:r>
              <a:rPr lang="bg-BG" b="1" dirty="0">
                <a:latin typeface="Arial" panose="020B0604020202020204" pitchFamily="34" charset="0"/>
                <a:cs typeface="Arial" panose="020B0604020202020204" pitchFamily="34" charset="0"/>
              </a:rPr>
              <a:t>1. </a:t>
            </a:r>
            <a:r>
              <a:rPr lang="en-US" b="1" dirty="0">
                <a:latin typeface="Arial" panose="020B0604020202020204" pitchFamily="34" charset="0"/>
                <a:cs typeface="Arial" panose="020B0604020202020204" pitchFamily="34" charset="0"/>
              </a:rPr>
              <a:t>Help interpret the meaning of events.</a:t>
            </a:r>
            <a:endParaRPr lang="bg-BG" b="1" dirty="0">
              <a:latin typeface="Arial" panose="020B0604020202020204" pitchFamily="34" charset="0"/>
              <a:cs typeface="Arial" panose="020B0604020202020204" pitchFamily="34" charset="0"/>
            </a:endParaRPr>
          </a:p>
          <a:p>
            <a:pPr>
              <a:buNone/>
            </a:pPr>
            <a:endParaRPr lang="bg-BG"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196752"/>
            <a:ext cx="8229600" cy="5232644"/>
          </a:xfrm>
        </p:spPr>
        <p:txBody>
          <a:bodyPr/>
          <a:lstStyle/>
          <a:p>
            <a:pPr>
              <a:buNone/>
            </a:pPr>
            <a:endParaRPr lang="bg-BG" dirty="0" smtClean="0"/>
          </a:p>
          <a:p>
            <a:pPr>
              <a:buNone/>
            </a:pPr>
            <a:endParaRPr lang="bg-BG" dirty="0" smtClean="0"/>
          </a:p>
          <a:p>
            <a:pPr>
              <a:buNone/>
            </a:pPr>
            <a:endParaRPr lang="bg-BG" dirty="0" smtClean="0"/>
          </a:p>
          <a:p>
            <a:pPr algn="ctr">
              <a:buNone/>
            </a:pPr>
            <a:r>
              <a:rPr lang="bg-BG" b="1" dirty="0" smtClean="0">
                <a:latin typeface="Arial" panose="020B0604020202020204" pitchFamily="34" charset="0"/>
                <a:cs typeface="Arial" panose="020B0604020202020204" pitchFamily="34" charset="0"/>
              </a:rPr>
              <a:t>2</a:t>
            </a:r>
            <a:r>
              <a:rPr lang="bg-BG" b="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Consent on goals and strategies to achieve them.</a:t>
            </a:r>
            <a:endParaRPr lang="bg-BG" b="1" dirty="0">
              <a:latin typeface="Arial" panose="020B0604020202020204" pitchFamily="34" charset="0"/>
              <a:cs typeface="Arial" panose="020B0604020202020204" pitchFamily="34" charset="0"/>
            </a:endParaRPr>
          </a:p>
          <a:p>
            <a:pPr>
              <a:buNone/>
            </a:pPr>
            <a:endParaRPr lang="bg-BG"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785794"/>
            <a:ext cx="8229600" cy="5340369"/>
          </a:xfrm>
        </p:spPr>
        <p:txBody>
          <a:bodyPr/>
          <a:lstStyle/>
          <a:p>
            <a:pPr>
              <a:buNone/>
            </a:pPr>
            <a:endParaRPr lang="bg-BG" dirty="0" smtClean="0"/>
          </a:p>
          <a:p>
            <a:pPr>
              <a:buNone/>
            </a:pPr>
            <a:endParaRPr lang="bg-BG" dirty="0" smtClean="0"/>
          </a:p>
          <a:p>
            <a:pPr>
              <a:buNone/>
            </a:pPr>
            <a:endParaRPr lang="bg-BG" dirty="0" smtClean="0"/>
          </a:p>
          <a:p>
            <a:pPr>
              <a:buNone/>
            </a:pPr>
            <a:endParaRPr lang="bg-BG" dirty="0" smtClean="0"/>
          </a:p>
          <a:p>
            <a:pPr algn="ctr">
              <a:buNone/>
            </a:pPr>
            <a:r>
              <a:rPr lang="bg-BG" b="1" dirty="0">
                <a:latin typeface="Arial" panose="020B0604020202020204" pitchFamily="34" charset="0"/>
                <a:cs typeface="Arial" panose="020B0604020202020204" pitchFamily="34" charset="0"/>
              </a:rPr>
              <a:t>3. </a:t>
            </a:r>
            <a:r>
              <a:rPr lang="en-US" b="1" dirty="0">
                <a:latin typeface="Arial" panose="020B0604020202020204" pitchFamily="34" charset="0"/>
                <a:cs typeface="Arial" panose="020B0604020202020204" pitchFamily="34" charset="0"/>
              </a:rPr>
              <a:t>Dedication and optimism.</a:t>
            </a:r>
            <a:endParaRPr lang="bg-BG" b="1" dirty="0">
              <a:latin typeface="Arial" panose="020B0604020202020204" pitchFamily="34" charset="0"/>
              <a:cs typeface="Arial" panose="020B0604020202020204" pitchFamily="34" charset="0"/>
            </a:endParaRPr>
          </a:p>
          <a:p>
            <a:pPr>
              <a:buNone/>
            </a:pPr>
            <a:endParaRPr lang="bg-BG" b="1" dirty="0">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395536" y="1340768"/>
            <a:ext cx="8229600" cy="5073427"/>
          </a:xfrm>
        </p:spPr>
        <p:txBody>
          <a:bodyPr/>
          <a:lstStyle/>
          <a:p>
            <a:endParaRPr lang="bg-BG" dirty="0" smtClean="0"/>
          </a:p>
          <a:p>
            <a:endParaRPr lang="bg-BG" dirty="0" smtClean="0"/>
          </a:p>
          <a:p>
            <a:endParaRPr lang="bg-BG" dirty="0" smtClean="0"/>
          </a:p>
          <a:p>
            <a:pPr algn="ctr">
              <a:buNone/>
            </a:pPr>
            <a:r>
              <a:rPr lang="bg-BG" b="1" dirty="0" smtClean="0">
                <a:latin typeface="Arial" panose="020B0604020202020204" pitchFamily="34" charset="0"/>
                <a:cs typeface="Arial" panose="020B0604020202020204" pitchFamily="34" charset="0"/>
              </a:rPr>
              <a:t>4</a:t>
            </a:r>
            <a:r>
              <a:rPr lang="bg-BG" b="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Mutual trust and cooperation.</a:t>
            </a:r>
            <a:endParaRPr lang="bg-BG" b="1" dirty="0">
              <a:latin typeface="Arial" panose="020B0604020202020204" pitchFamily="34" charset="0"/>
              <a:cs typeface="Arial" panose="020B0604020202020204" pitchFamily="34" charset="0"/>
            </a:endParaRPr>
          </a:p>
          <a:p>
            <a:pPr>
              <a:buNone/>
            </a:pPr>
            <a:endParaRPr lang="bg-BG"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124744"/>
            <a:ext cx="8229600" cy="5001419"/>
          </a:xfrm>
        </p:spPr>
        <p:txBody>
          <a:bodyPr/>
          <a:lstStyle/>
          <a:p>
            <a:pPr>
              <a:buNone/>
            </a:pPr>
            <a:endParaRPr lang="bg-BG" dirty="0" smtClean="0"/>
          </a:p>
          <a:p>
            <a:pPr>
              <a:buNone/>
            </a:pPr>
            <a:endParaRPr lang="bg-BG" dirty="0" smtClean="0"/>
          </a:p>
          <a:p>
            <a:pPr>
              <a:buNone/>
            </a:pPr>
            <a:endParaRPr lang="bg-BG" dirty="0" smtClean="0"/>
          </a:p>
          <a:p>
            <a:pPr algn="ctr">
              <a:buNone/>
            </a:pPr>
            <a:r>
              <a:rPr lang="bg-BG" b="1" dirty="0" smtClean="0">
                <a:latin typeface="Arial" panose="020B0604020202020204" pitchFamily="34" charset="0"/>
                <a:cs typeface="Arial" panose="020B0604020202020204" pitchFamily="34" charset="0"/>
              </a:rPr>
              <a:t>5. </a:t>
            </a:r>
            <a:r>
              <a:rPr lang="en-US" b="1" dirty="0" smtClean="0">
                <a:latin typeface="Arial" panose="020B0604020202020204" pitchFamily="34" charset="0"/>
                <a:cs typeface="Arial" panose="020B0604020202020204" pitchFamily="34" charset="0"/>
              </a:rPr>
              <a:t>Building and strengthening of collective identity.</a:t>
            </a:r>
            <a:endParaRPr lang="bg-BG" dirty="0" smtClean="0">
              <a:latin typeface="Arial" panose="020B0604020202020204" pitchFamily="34" charset="0"/>
              <a:cs typeface="Arial" panose="020B0604020202020204" pitchFamily="34" charset="0"/>
            </a:endParaRPr>
          </a:p>
          <a:p>
            <a:pPr>
              <a:buNone/>
            </a:pPr>
            <a:endParaRPr lang="bg-BG"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980728"/>
            <a:ext cx="8229600" cy="5145435"/>
          </a:xfrm>
        </p:spPr>
        <p:txBody>
          <a:bodyPr/>
          <a:lstStyle/>
          <a:p>
            <a:pPr>
              <a:buNone/>
            </a:pPr>
            <a:endParaRPr lang="bg-BG" dirty="0" smtClean="0"/>
          </a:p>
          <a:p>
            <a:pPr>
              <a:buNone/>
            </a:pPr>
            <a:endParaRPr lang="bg-BG" dirty="0" smtClean="0"/>
          </a:p>
          <a:p>
            <a:pPr>
              <a:buNone/>
            </a:pPr>
            <a:endParaRPr lang="bg-BG" dirty="0" smtClean="0"/>
          </a:p>
          <a:p>
            <a:pPr algn="ctr">
              <a:buNone/>
            </a:pPr>
            <a:r>
              <a:rPr lang="bg-BG" b="1" dirty="0" smtClean="0">
                <a:latin typeface="Arial" panose="020B0604020202020204" pitchFamily="34" charset="0"/>
                <a:cs typeface="Arial" panose="020B0604020202020204" pitchFamily="34" charset="0"/>
              </a:rPr>
              <a:t>6. </a:t>
            </a:r>
            <a:r>
              <a:rPr lang="en-US" b="1" dirty="0" smtClean="0">
                <a:latin typeface="Arial" panose="020B0604020202020204" pitchFamily="34" charset="0"/>
                <a:cs typeface="Arial" panose="020B0604020202020204" pitchFamily="34" charset="0"/>
              </a:rPr>
              <a:t>Organization and coordination of activities.</a:t>
            </a:r>
            <a:endParaRPr lang="bg-BG" dirty="0" smtClean="0">
              <a:latin typeface="Arial" panose="020B0604020202020204" pitchFamily="34" charset="0"/>
              <a:cs typeface="Arial" panose="020B0604020202020204" pitchFamily="34" charset="0"/>
            </a:endParaRPr>
          </a:p>
          <a:p>
            <a:pPr>
              <a:buNone/>
            </a:pPr>
            <a:endParaRPr lang="bg-BG"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052736"/>
            <a:ext cx="8229600" cy="5073427"/>
          </a:xfrm>
        </p:spPr>
        <p:txBody>
          <a:bodyPr/>
          <a:lstStyle/>
          <a:p>
            <a:pPr>
              <a:buNone/>
            </a:pPr>
            <a:endParaRPr lang="bg-BG" dirty="0" smtClean="0"/>
          </a:p>
          <a:p>
            <a:pPr>
              <a:buNone/>
            </a:pPr>
            <a:endParaRPr lang="bg-BG" dirty="0" smtClean="0"/>
          </a:p>
          <a:p>
            <a:pPr>
              <a:buNone/>
            </a:pPr>
            <a:endParaRPr lang="bg-BG" dirty="0" smtClean="0"/>
          </a:p>
          <a:p>
            <a:pPr algn="ctr">
              <a:buNone/>
            </a:pPr>
            <a:r>
              <a:rPr lang="bg-BG" b="1" dirty="0" smtClean="0">
                <a:latin typeface="Arial" panose="020B0604020202020204" pitchFamily="34" charset="0"/>
                <a:cs typeface="Arial" panose="020B0604020202020204" pitchFamily="34" charset="0"/>
              </a:rPr>
              <a:t>7. </a:t>
            </a:r>
            <a:r>
              <a:rPr lang="en-US" b="1" dirty="0" smtClean="0">
                <a:latin typeface="Arial" panose="020B0604020202020204" pitchFamily="34" charset="0"/>
                <a:cs typeface="Arial" panose="020B0604020202020204" pitchFamily="34" charset="0"/>
              </a:rPr>
              <a:t>Encouraging and facilitating collective learning.</a:t>
            </a:r>
            <a:endParaRPr lang="bg-BG" dirty="0" smtClean="0">
              <a:latin typeface="Arial" panose="020B0604020202020204" pitchFamily="34" charset="0"/>
              <a:cs typeface="Arial" panose="020B0604020202020204" pitchFamily="34" charset="0"/>
            </a:endParaRPr>
          </a:p>
          <a:p>
            <a:pPr>
              <a:buNone/>
            </a:pPr>
            <a:endParaRPr lang="bg-BG"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124744"/>
            <a:ext cx="8229600" cy="5001419"/>
          </a:xfrm>
        </p:spPr>
        <p:txBody>
          <a:bodyPr/>
          <a:lstStyle/>
          <a:p>
            <a:pPr>
              <a:buNone/>
            </a:pPr>
            <a:endParaRPr lang="bg-BG" dirty="0" smtClean="0"/>
          </a:p>
          <a:p>
            <a:pPr>
              <a:buNone/>
            </a:pPr>
            <a:endParaRPr lang="bg-BG" dirty="0" smtClean="0"/>
          </a:p>
          <a:p>
            <a:pPr>
              <a:buNone/>
            </a:pPr>
            <a:endParaRPr lang="bg-BG" dirty="0" smtClean="0"/>
          </a:p>
          <a:p>
            <a:pPr algn="ctr">
              <a:buNone/>
            </a:pPr>
            <a:r>
              <a:rPr lang="bg-BG" b="1" dirty="0" smtClean="0">
                <a:latin typeface="Arial" panose="020B0604020202020204" pitchFamily="34" charset="0"/>
                <a:cs typeface="Arial" panose="020B0604020202020204" pitchFamily="34" charset="0"/>
              </a:rPr>
              <a:t>8. </a:t>
            </a:r>
            <a:r>
              <a:rPr lang="en-US" b="1" dirty="0" smtClean="0">
                <a:latin typeface="Arial" panose="020B0604020202020204" pitchFamily="34" charset="0"/>
                <a:cs typeface="Arial" panose="020B0604020202020204" pitchFamily="34" charset="0"/>
              </a:rPr>
              <a:t>Provide the necessary resources and support.</a:t>
            </a:r>
            <a:endParaRPr lang="bg-BG" dirty="0" smtClean="0">
              <a:latin typeface="Arial" panose="020B0604020202020204" pitchFamily="34" charset="0"/>
              <a:cs typeface="Arial" panose="020B0604020202020204" pitchFamily="34" charset="0"/>
            </a:endParaRPr>
          </a:p>
          <a:p>
            <a:pPr>
              <a:buNone/>
            </a:pPr>
            <a:endParaRPr lang="bg-BG"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196752"/>
            <a:ext cx="8229600" cy="4929411"/>
          </a:xfrm>
        </p:spPr>
        <p:txBody>
          <a:bodyPr/>
          <a:lstStyle/>
          <a:p>
            <a:pPr>
              <a:buNone/>
            </a:pPr>
            <a:endParaRPr lang="bg-BG" dirty="0" smtClean="0"/>
          </a:p>
          <a:p>
            <a:pPr>
              <a:buNone/>
            </a:pPr>
            <a:endParaRPr lang="bg-BG" dirty="0" smtClean="0"/>
          </a:p>
          <a:p>
            <a:pPr>
              <a:buNone/>
            </a:pPr>
            <a:endParaRPr lang="bg-BG" dirty="0" smtClean="0"/>
          </a:p>
          <a:p>
            <a:pPr algn="ctr">
              <a:buNone/>
            </a:pPr>
            <a:r>
              <a:rPr lang="bg-BG" b="1" dirty="0" smtClean="0">
                <a:latin typeface="Arial" panose="020B0604020202020204" pitchFamily="34" charset="0"/>
                <a:cs typeface="Arial" panose="020B0604020202020204" pitchFamily="34" charset="0"/>
              </a:rPr>
              <a:t>9. </a:t>
            </a:r>
            <a:r>
              <a:rPr lang="en-US" b="1" dirty="0" smtClean="0">
                <a:latin typeface="Arial" panose="020B0604020202020204" pitchFamily="34" charset="0"/>
                <a:cs typeface="Arial" panose="020B0604020202020204" pitchFamily="34" charset="0"/>
              </a:rPr>
              <a:t>Developing and empowering people.</a:t>
            </a:r>
            <a:endParaRPr lang="bg-BG" dirty="0" smtClean="0">
              <a:latin typeface="Arial" panose="020B0604020202020204" pitchFamily="34" charset="0"/>
              <a:cs typeface="Arial" panose="020B0604020202020204" pitchFamily="34" charset="0"/>
            </a:endParaRPr>
          </a:p>
          <a:p>
            <a:pPr>
              <a:buNone/>
            </a:pPr>
            <a:endParaRPr lang="bg-BG"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052736"/>
            <a:ext cx="8229600" cy="5073427"/>
          </a:xfrm>
        </p:spPr>
        <p:txBody>
          <a:bodyPr/>
          <a:lstStyle/>
          <a:p>
            <a:pPr>
              <a:buNone/>
            </a:pPr>
            <a:endParaRPr lang="bg-BG" dirty="0" smtClean="0"/>
          </a:p>
          <a:p>
            <a:pPr>
              <a:buNone/>
            </a:pPr>
            <a:endParaRPr lang="bg-BG" dirty="0" smtClean="0"/>
          </a:p>
          <a:p>
            <a:pPr>
              <a:buNone/>
            </a:pPr>
            <a:endParaRPr lang="bg-BG" dirty="0" smtClean="0"/>
          </a:p>
          <a:p>
            <a:pPr algn="ctr">
              <a:buNone/>
            </a:pPr>
            <a:endParaRPr lang="en-US" b="1" dirty="0" smtClean="0">
              <a:latin typeface="Arial" panose="020B0604020202020204" pitchFamily="34" charset="0"/>
              <a:cs typeface="Arial" panose="020B0604020202020204" pitchFamily="34" charset="0"/>
            </a:endParaRPr>
          </a:p>
          <a:p>
            <a:pPr algn="ctr">
              <a:buNone/>
            </a:pPr>
            <a:r>
              <a:rPr lang="bg-BG" b="1" dirty="0" smtClean="0">
                <a:latin typeface="Arial" panose="020B0604020202020204" pitchFamily="34" charset="0"/>
                <a:cs typeface="Arial" panose="020B0604020202020204" pitchFamily="34" charset="0"/>
              </a:rPr>
              <a:t>10. </a:t>
            </a:r>
            <a:r>
              <a:rPr lang="en-US" b="1" dirty="0" smtClean="0">
                <a:latin typeface="Arial" panose="020B0604020202020204" pitchFamily="34" charset="0"/>
                <a:cs typeface="Arial" panose="020B0604020202020204" pitchFamily="34" charset="0"/>
              </a:rPr>
              <a:t>Promoting social justice and morals.</a:t>
            </a:r>
            <a:endParaRPr lang="bg-BG" dirty="0" smtClean="0">
              <a:latin typeface="Arial" panose="020B0604020202020204" pitchFamily="34" charset="0"/>
              <a:cs typeface="Arial" panose="020B0604020202020204" pitchFamily="34" charset="0"/>
            </a:endParaRPr>
          </a:p>
          <a:p>
            <a:pPr>
              <a:buNone/>
            </a:pPr>
            <a:endParaRPr lang="bg-BG"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2"/>
          <p:cNvSpPr txBox="1">
            <a:spLocks/>
          </p:cNvSpPr>
          <p:nvPr/>
        </p:nvSpPr>
        <p:spPr>
          <a:xfrm>
            <a:off x="6876256" y="6381328"/>
            <a:ext cx="2133600" cy="365125"/>
          </a:xfrm>
          <a:prstGeom prst="rect">
            <a:avLst/>
          </a:prstGeom>
        </p:spPr>
        <p:txBody>
          <a:bodyPr/>
          <a:lstStyle>
            <a:defPPr>
              <a:defRPr lang="tr-TR"/>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endParaRPr lang="en-US" sz="1100" b="1" dirty="0"/>
          </a:p>
        </p:txBody>
      </p:sp>
      <p:sp>
        <p:nvSpPr>
          <p:cNvPr id="20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9"/>
          <p:cNvSpPr/>
          <p:nvPr/>
        </p:nvSpPr>
        <p:spPr>
          <a:xfrm>
            <a:off x="0" y="5858108"/>
            <a:ext cx="9144000" cy="523220"/>
          </a:xfrm>
          <a:prstGeom prst="rect">
            <a:avLst/>
          </a:prstGeom>
        </p:spPr>
        <p:txBody>
          <a:bodyPr wrap="square">
            <a:spAutoFit/>
          </a:bodyPr>
          <a:lstStyle/>
          <a:p>
            <a:endParaRPr lang="tr-TR" sz="1400" dirty="0" smtClean="0"/>
          </a:p>
          <a:p>
            <a:r>
              <a:rPr lang="tr-TR" sz="1400" dirty="0" smtClean="0"/>
              <a:t>*</a:t>
            </a:r>
            <a:endParaRPr lang="tr-TR" sz="1400" dirty="0"/>
          </a:p>
        </p:txBody>
      </p:sp>
      <p:sp>
        <p:nvSpPr>
          <p:cNvPr id="12" name="TextBox 11"/>
          <p:cNvSpPr txBox="1"/>
          <p:nvPr/>
        </p:nvSpPr>
        <p:spPr>
          <a:xfrm>
            <a:off x="971600" y="2132856"/>
            <a:ext cx="6984776" cy="1384995"/>
          </a:xfrm>
          <a:prstGeom prst="rect">
            <a:avLst/>
          </a:prstGeom>
          <a:noFill/>
        </p:spPr>
        <p:txBody>
          <a:bodyPr wrap="square" rtlCol="0">
            <a:spAutoFit/>
          </a:bodyPr>
          <a:lstStyle/>
          <a:p>
            <a:pPr algn="ctr"/>
            <a:r>
              <a:rPr lang="en-US" sz="2800" b="1" dirty="0" smtClean="0"/>
              <a:t>BARRIERS FOR WOMEN MARITIME LEADERSHIP</a:t>
            </a:r>
            <a:r>
              <a:rPr lang="en-US" sz="2800" dirty="0"/>
              <a:t/>
            </a:r>
            <a:br>
              <a:rPr lang="en-US" sz="2800" dirty="0"/>
            </a:br>
            <a:endParaRPr lang="tr-TR" sz="2800" b="1" dirty="0"/>
          </a:p>
        </p:txBody>
      </p:sp>
      <p:pic>
        <p:nvPicPr>
          <p:cNvPr id="2" name="Picture 1"/>
          <p:cNvPicPr>
            <a:picLocks noChangeAspect="1"/>
          </p:cNvPicPr>
          <p:nvPr/>
        </p:nvPicPr>
        <p:blipFill>
          <a:blip r:embed="rId2" cstate="print"/>
          <a:stretch>
            <a:fillRect/>
          </a:stretch>
        </p:blipFill>
        <p:spPr>
          <a:xfrm>
            <a:off x="2447764" y="3465664"/>
            <a:ext cx="4032448" cy="2069068"/>
          </a:xfrm>
          <a:prstGeom prst="rect">
            <a:avLst/>
          </a:prstGeom>
        </p:spPr>
      </p:pic>
    </p:spTree>
    <p:extLst>
      <p:ext uri="{BB962C8B-B14F-4D97-AF65-F5344CB8AC3E}">
        <p14:creationId xmlns:p14="http://schemas.microsoft.com/office/powerpoint/2010/main" val="2333966920"/>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1340768"/>
            <a:ext cx="7772400" cy="578495"/>
          </a:xfrm>
        </p:spPr>
        <p:txBody>
          <a:bodyPr/>
          <a:lstStyle/>
          <a:p>
            <a:pPr algn="ctr"/>
            <a:r>
              <a:rPr lang="bg-BG" sz="2800" b="1" dirty="0" smtClean="0"/>
              <a:t>REFERENCES: </a:t>
            </a:r>
            <a:r>
              <a:rPr lang="bg-BG" sz="2800" b="1" dirty="0"/>
              <a:t/>
            </a:r>
            <a:br>
              <a:rPr lang="bg-BG" sz="2800" b="1" dirty="0"/>
            </a:br>
            <a:endParaRPr lang="bg-BG" sz="2800" dirty="0"/>
          </a:p>
        </p:txBody>
      </p:sp>
      <p:sp>
        <p:nvSpPr>
          <p:cNvPr id="2" name="Content Placeholder 1"/>
          <p:cNvSpPr>
            <a:spLocks noGrp="1"/>
          </p:cNvSpPr>
          <p:nvPr>
            <p:ph type="subTitle" idx="1"/>
          </p:nvPr>
        </p:nvSpPr>
        <p:spPr>
          <a:xfrm>
            <a:off x="467544" y="2204864"/>
            <a:ext cx="8208912" cy="4320480"/>
          </a:xfrm>
        </p:spPr>
        <p:txBody>
          <a:bodyPr/>
          <a:lstStyle/>
          <a:p>
            <a:pPr marL="177800" indent="-177800" algn="just">
              <a:buClrTx/>
              <a:buSzPct val="90000"/>
              <a:buNone/>
            </a:pPr>
            <a:r>
              <a:rPr lang="ru-RU" sz="2000" dirty="0" smtClean="0">
                <a:latin typeface="Arial" panose="020B0604020202020204" pitchFamily="34" charset="0"/>
                <a:cs typeface="Arial" panose="020B0604020202020204" pitchFamily="34" charset="0"/>
              </a:rPr>
              <a:t>Дополнительные материалы дисциплины </a:t>
            </a:r>
            <a:r>
              <a:rPr lang="en-US" sz="2000" dirty="0" smtClean="0">
                <a:latin typeface="Arial" panose="020B0604020202020204" pitchFamily="34" charset="0"/>
                <a:cs typeface="Arial" panose="020B0604020202020204" pitchFamily="34" charset="0"/>
              </a:rPr>
              <a:t>«</a:t>
            </a:r>
            <a:r>
              <a:rPr lang="bg-BG" sz="2000" dirty="0" smtClean="0">
                <a:latin typeface="Arial" panose="020B0604020202020204" pitchFamily="34" charset="0"/>
                <a:cs typeface="Arial" panose="020B0604020202020204" pitchFamily="34" charset="0"/>
              </a:rPr>
              <a:t>П</a:t>
            </a:r>
            <a:r>
              <a:rPr lang="en-US" sz="2000" dirty="0" err="1" smtClean="0">
                <a:latin typeface="Arial" panose="020B0604020202020204" pitchFamily="34" charset="0"/>
                <a:cs typeface="Arial" panose="020B0604020202020204" pitchFamily="34" charset="0"/>
              </a:rPr>
              <a:t>сихологические</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основы</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управления</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судовым</a:t>
            </a:r>
            <a:r>
              <a:rPr lang="en-US" sz="2000" dirty="0" smtClean="0">
                <a:latin typeface="Arial" panose="020B0604020202020204" pitchFamily="34" charset="0"/>
                <a:cs typeface="Arial" panose="020B0604020202020204" pitchFamily="34" charset="0"/>
              </a:rPr>
              <a:t> </a:t>
            </a:r>
            <a:r>
              <a:rPr lang="en-US" sz="2000" dirty="0" err="1" smtClean="0">
                <a:latin typeface="Arial" panose="020B0604020202020204" pitchFamily="34" charset="0"/>
                <a:cs typeface="Arial" panose="020B0604020202020204" pitchFamily="34" charset="0"/>
              </a:rPr>
              <a:t>экипажем</a:t>
            </a:r>
            <a:r>
              <a:rPr lang="en-US" sz="2000" dirty="0" smtClean="0">
                <a:latin typeface="Arial" panose="020B0604020202020204" pitchFamily="34" charset="0"/>
                <a:cs typeface="Arial" panose="020B0604020202020204" pitchFamily="34" charset="0"/>
              </a:rPr>
              <a:t>»</a:t>
            </a:r>
            <a:r>
              <a:rPr lang="bg-BG" sz="2000"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MCD 7.3 – (06-02) – 180403 – С1.В.1 – 2013 г.</a:t>
            </a:r>
            <a:r>
              <a:rPr lang="ru-RU" sz="2000" dirty="0" smtClean="0">
                <a:latin typeface="Arial" panose="020B0604020202020204" pitchFamily="34" charset="0"/>
                <a:cs typeface="Arial" panose="020B0604020202020204" pitchFamily="34" charset="0"/>
              </a:rPr>
              <a:t>, Федеральное агентство морского и речного транспорта, Федеральное государственное бюджетное образовательное учреждение Высшего профессионального образования «Государственный морской университет имени Адмирала Ф.Ф.Ушакова</a:t>
            </a:r>
            <a:r>
              <a:rPr lang="bg-BG" sz="2000" dirty="0" smtClean="0">
                <a:latin typeface="Arial" panose="020B0604020202020204" pitchFamily="34" charset="0"/>
                <a:cs typeface="Arial" panose="020B0604020202020204" pitchFamily="34" charset="0"/>
              </a:rPr>
              <a:t>, Н</a:t>
            </a:r>
            <a:r>
              <a:rPr lang="en-US" sz="2000" dirty="0" err="1" smtClean="0">
                <a:latin typeface="Arial" panose="020B0604020202020204" pitchFamily="34" charset="0"/>
                <a:cs typeface="Arial" panose="020B0604020202020204" pitchFamily="34" charset="0"/>
              </a:rPr>
              <a:t>овороссийск</a:t>
            </a:r>
            <a:r>
              <a:rPr lang="bg-BG" sz="2000" dirty="0" smtClean="0">
                <a:latin typeface="Arial" panose="020B0604020202020204" pitchFamily="34" charset="0"/>
                <a:cs typeface="Arial" panose="020B0604020202020204" pitchFamily="34" charset="0"/>
              </a:rPr>
              <a:t>, 2013.</a:t>
            </a:r>
          </a:p>
          <a:p>
            <a:pPr marL="177800" indent="-177800" algn="just">
              <a:buClrTx/>
              <a:buSzPct val="90000"/>
              <a:buNone/>
            </a:pPr>
            <a:r>
              <a:rPr lang="bg-BG" sz="2000" dirty="0" smtClean="0">
                <a:latin typeface="Arial" panose="020B0604020202020204" pitchFamily="34" charset="0"/>
                <a:cs typeface="Arial" panose="020B0604020202020204" pitchFamily="34" charset="0"/>
              </a:rPr>
              <a:t>Kalinov, K., Mednikarov, B., Kanev, D. Leadership and Team Management in Shipping. Varna, 2014</a:t>
            </a:r>
          </a:p>
          <a:p>
            <a:pPr marL="0" indent="0" algn="just">
              <a:buClrTx/>
              <a:buSzPct val="90000"/>
              <a:buNone/>
            </a:pPr>
            <a:r>
              <a:rPr lang="bg-BG" sz="2000" dirty="0" smtClean="0">
                <a:latin typeface="Arial" panose="020B0604020202020204" pitchFamily="34" charset="0"/>
                <a:cs typeface="Arial" panose="020B0604020202020204" pitchFamily="34" charset="0"/>
              </a:rPr>
              <a:t>Kalinov, K. Aspects of the Theory of Organisations. Varna, 2017.</a:t>
            </a:r>
          </a:p>
          <a:p>
            <a:pPr algn="just">
              <a:buClrTx/>
              <a:buSzPct val="90000"/>
              <a:buNone/>
            </a:pPr>
            <a:r>
              <a:rPr lang="bg-BG" sz="2000" dirty="0" smtClean="0">
                <a:latin typeface="Arial" panose="020B0604020202020204" pitchFamily="34" charset="0"/>
                <a:cs typeface="Arial" panose="020B0604020202020204" pitchFamily="34" charset="0"/>
              </a:rPr>
              <a:t>Lutzkanova, S. Current trends in the maritime leadership approaches.- В: International Scientific Journal  “Science.  Business.  Society”,  4/2019, с.139-142. ISSN 2367-8380</a:t>
            </a:r>
          </a:p>
          <a:p>
            <a:pPr algn="just">
              <a:buNone/>
            </a:pPr>
            <a:endParaRPr lang="bg-BG" sz="1800" dirty="0" smtClean="0"/>
          </a:p>
          <a:p>
            <a:pPr algn="just">
              <a:buAutoNum type="arabicPeriod"/>
            </a:pPr>
            <a:endParaRPr lang="bg-BG" sz="1800" b="1" dirty="0" smtClean="0"/>
          </a:p>
          <a:p>
            <a:pPr marL="0" indent="0" algn="just">
              <a:buNone/>
            </a:pPr>
            <a:endParaRPr lang="bg-BG" sz="2400" dirty="0" smtClean="0"/>
          </a:p>
          <a:p>
            <a:pPr algn="just">
              <a:buNone/>
            </a:pPr>
            <a:endParaRPr lang="bg-BG"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24744"/>
            <a:ext cx="8208912" cy="504056"/>
          </a:xfrm>
        </p:spPr>
        <p:txBody>
          <a:bodyPr/>
          <a:lstStyle/>
          <a:p>
            <a:pPr algn="ctr"/>
            <a:r>
              <a:rPr lang="bg-BG" sz="2800" b="1" dirty="0" smtClean="0">
                <a:effectLst/>
                <a:latin typeface="Arial" panose="020B0604020202020204" pitchFamily="34" charset="0"/>
                <a:cs typeface="Arial" panose="020B0604020202020204" pitchFamily="34" charset="0"/>
              </a:rPr>
              <a:t>CRITICAL ISSUES IN MARITIME LEADERSHIP</a:t>
            </a:r>
            <a:r>
              <a:rPr lang="tr-TR" sz="2800" b="1" dirty="0" smtClean="0">
                <a:effectLst/>
                <a:latin typeface="Arial" panose="020B0604020202020204" pitchFamily="34" charset="0"/>
                <a:cs typeface="Arial" panose="020B0604020202020204" pitchFamily="34" charset="0"/>
              </a:rPr>
              <a:t/>
            </a:r>
            <a:br>
              <a:rPr lang="tr-TR" sz="2800" b="1" dirty="0" smtClean="0">
                <a:effectLst/>
                <a:latin typeface="Arial" panose="020B0604020202020204" pitchFamily="34" charset="0"/>
                <a:cs typeface="Arial" panose="020B0604020202020204" pitchFamily="34" charset="0"/>
              </a:rPr>
            </a:br>
            <a:r>
              <a:rPr lang="tr-TR" sz="2800" dirty="0" smtClean="0">
                <a:effectLst/>
                <a:latin typeface="Arial" panose="020B0604020202020204" pitchFamily="34" charset="0"/>
                <a:cs typeface="Arial" panose="020B0604020202020204" pitchFamily="34" charset="0"/>
              </a:rPr>
              <a:t/>
            </a:r>
            <a:br>
              <a:rPr lang="tr-TR" sz="2800" dirty="0" smtClean="0">
                <a:effectLst/>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51520" y="2204864"/>
            <a:ext cx="8568952" cy="4392488"/>
          </a:xfrm>
        </p:spPr>
        <p:txBody>
          <a:bodyPr/>
          <a:lstStyle/>
          <a:p>
            <a:r>
              <a:rPr lang="tr-TR" sz="2400" b="1" dirty="0" smtClean="0">
                <a:effectLst/>
                <a:latin typeface="Arial" panose="020B0604020202020204" pitchFamily="34" charset="0"/>
                <a:cs typeface="Arial" panose="020B0604020202020204" pitchFamily="34" charset="0"/>
              </a:rPr>
              <a:t>TEST YOURSELF</a:t>
            </a:r>
          </a:p>
          <a:p>
            <a:pPr marL="457200" indent="-457200" algn="just"/>
            <a:r>
              <a:rPr lang="bg-BG" sz="2200" dirty="0" smtClean="0">
                <a:effectLst/>
                <a:latin typeface="Arial" panose="020B0604020202020204" pitchFamily="34" charset="0"/>
                <a:cs typeface="Arial" panose="020B0604020202020204" pitchFamily="34" charset="0"/>
              </a:rPr>
              <a:t>1. Why is it important to update regularly the training in the maritime leadership ? </a:t>
            </a:r>
          </a:p>
          <a:p>
            <a:pPr marL="457200" indent="-457200" algn="just"/>
            <a:r>
              <a:rPr lang="bg-BG" sz="2200" dirty="0" smtClean="0">
                <a:effectLst/>
                <a:latin typeface="Arial" panose="020B0604020202020204" pitchFamily="34" charset="0"/>
                <a:cs typeface="Arial" panose="020B0604020202020204" pitchFamily="34" charset="0"/>
              </a:rPr>
              <a:t>2. Is it mandatory to have diversity management knwledge and who requires it?</a:t>
            </a:r>
            <a:endParaRPr lang="tr-TR" sz="2200" dirty="0">
              <a:effectLst/>
              <a:latin typeface="Arial" panose="020B0604020202020204" pitchFamily="34" charset="0"/>
              <a:cs typeface="Arial" panose="020B0604020202020204" pitchFamily="34" charset="0"/>
            </a:endParaRPr>
          </a:p>
          <a:p>
            <a:pPr algn="just"/>
            <a:r>
              <a:rPr lang="bg-BG" sz="2200" dirty="0" smtClean="0">
                <a:effectLst/>
                <a:latin typeface="Arial" panose="020B0604020202020204" pitchFamily="34" charset="0"/>
                <a:cs typeface="Arial" panose="020B0604020202020204" pitchFamily="34" charset="0"/>
              </a:rPr>
              <a:t>3</a:t>
            </a:r>
            <a:r>
              <a:rPr lang="tr-TR" sz="2200" dirty="0" smtClean="0">
                <a:effectLst/>
                <a:latin typeface="Arial" panose="020B0604020202020204" pitchFamily="34" charset="0"/>
                <a:cs typeface="Arial" panose="020B0604020202020204" pitchFamily="34" charset="0"/>
              </a:rPr>
              <a:t>.</a:t>
            </a:r>
            <a:r>
              <a:rPr lang="bg-BG" sz="2200" dirty="0" smtClean="0">
                <a:effectLst/>
                <a:latin typeface="Arial" panose="020B0604020202020204" pitchFamily="34" charset="0"/>
                <a:cs typeface="Arial" panose="020B0604020202020204" pitchFamily="34" charset="0"/>
              </a:rPr>
              <a:t> </a:t>
            </a:r>
            <a:r>
              <a:rPr lang="tr-TR" sz="2200" dirty="0" smtClean="0">
                <a:effectLst/>
                <a:latin typeface="Arial" panose="020B0604020202020204" pitchFamily="34" charset="0"/>
                <a:cs typeface="Arial" panose="020B0604020202020204" pitchFamily="34" charset="0"/>
              </a:rPr>
              <a:t>Why </a:t>
            </a:r>
            <a:r>
              <a:rPr lang="tr-TR" sz="2200" dirty="0">
                <a:effectLst/>
                <a:latin typeface="Arial" panose="020B0604020202020204" pitchFamily="34" charset="0"/>
                <a:cs typeface="Arial" panose="020B0604020202020204" pitchFamily="34" charset="0"/>
              </a:rPr>
              <a:t>is </a:t>
            </a:r>
            <a:r>
              <a:rPr lang="bg-BG" sz="2200" dirty="0" smtClean="0">
                <a:effectLst/>
                <a:latin typeface="Arial" panose="020B0604020202020204" pitchFamily="34" charset="0"/>
                <a:cs typeface="Arial" panose="020B0604020202020204" pitchFamily="34" charset="0"/>
              </a:rPr>
              <a:t>gender equality</a:t>
            </a:r>
            <a:r>
              <a:rPr lang="tr-TR" sz="2200" dirty="0" smtClean="0">
                <a:effectLst/>
                <a:latin typeface="Arial" panose="020B0604020202020204" pitchFamily="34" charset="0"/>
                <a:cs typeface="Arial" panose="020B0604020202020204" pitchFamily="34" charset="0"/>
              </a:rPr>
              <a:t> </a:t>
            </a:r>
            <a:r>
              <a:rPr lang="tr-TR" sz="2200" dirty="0">
                <a:effectLst/>
                <a:latin typeface="Arial" panose="020B0604020202020204" pitchFamily="34" charset="0"/>
                <a:cs typeface="Arial" panose="020B0604020202020204" pitchFamily="34" charset="0"/>
              </a:rPr>
              <a:t>important for organizations?</a:t>
            </a:r>
          </a:p>
          <a:p>
            <a:pPr algn="just"/>
            <a:r>
              <a:rPr lang="bg-BG" sz="2200" dirty="0" smtClean="0">
                <a:effectLst/>
                <a:latin typeface="Arial" panose="020B0604020202020204" pitchFamily="34" charset="0"/>
                <a:cs typeface="Arial" panose="020B0604020202020204" pitchFamily="34" charset="0"/>
              </a:rPr>
              <a:t>4</a:t>
            </a:r>
            <a:r>
              <a:rPr lang="tr-TR" sz="2200" dirty="0" smtClean="0">
                <a:effectLst/>
                <a:latin typeface="Arial" panose="020B0604020202020204" pitchFamily="34" charset="0"/>
                <a:cs typeface="Arial" panose="020B0604020202020204" pitchFamily="34" charset="0"/>
              </a:rPr>
              <a:t>.</a:t>
            </a:r>
            <a:r>
              <a:rPr lang="bg-BG" sz="2200" dirty="0" smtClean="0">
                <a:effectLst/>
                <a:latin typeface="Arial" panose="020B0604020202020204" pitchFamily="34" charset="0"/>
                <a:cs typeface="Arial" panose="020B0604020202020204" pitchFamily="34" charset="0"/>
              </a:rPr>
              <a:t> </a:t>
            </a:r>
            <a:r>
              <a:rPr lang="tr-TR" sz="2200" dirty="0" smtClean="0">
                <a:effectLst/>
                <a:latin typeface="Arial" panose="020B0604020202020204" pitchFamily="34" charset="0"/>
                <a:cs typeface="Arial" panose="020B0604020202020204" pitchFamily="34" charset="0"/>
              </a:rPr>
              <a:t>What </a:t>
            </a:r>
            <a:r>
              <a:rPr lang="bg-BG" sz="2200" dirty="0" smtClean="0">
                <a:effectLst/>
                <a:latin typeface="Arial" panose="020B0604020202020204" pitchFamily="34" charset="0"/>
                <a:cs typeface="Arial" panose="020B0604020202020204" pitchFamily="34" charset="0"/>
              </a:rPr>
              <a:t>are the positive effects of providing training of adequate leadership techniques</a:t>
            </a:r>
            <a:r>
              <a:rPr lang="tr-TR" sz="2200" dirty="0" smtClean="0">
                <a:effectLst/>
                <a:latin typeface="Arial" panose="020B0604020202020204" pitchFamily="34" charset="0"/>
                <a:cs typeface="Arial" panose="020B0604020202020204" pitchFamily="34" charset="0"/>
              </a:rPr>
              <a:t>?</a:t>
            </a:r>
            <a:endParaRPr lang="tr-TR" sz="2200" dirty="0">
              <a:effectLst/>
              <a:latin typeface="Arial" panose="020B0604020202020204" pitchFamily="34" charset="0"/>
              <a:cs typeface="Arial" panose="020B0604020202020204" pitchFamily="34" charset="0"/>
            </a:endParaRPr>
          </a:p>
          <a:p>
            <a:pPr algn="just"/>
            <a:r>
              <a:rPr lang="bg-BG" sz="2200" dirty="0" smtClean="0">
                <a:effectLst/>
                <a:latin typeface="Arial" panose="020B0604020202020204" pitchFamily="34" charset="0"/>
                <a:cs typeface="Arial" panose="020B0604020202020204" pitchFamily="34" charset="0"/>
              </a:rPr>
              <a:t>5</a:t>
            </a:r>
            <a:r>
              <a:rPr lang="tr-TR" sz="2200" dirty="0" smtClean="0">
                <a:effectLst/>
                <a:latin typeface="Arial" panose="020B0604020202020204" pitchFamily="34" charset="0"/>
                <a:cs typeface="Arial" panose="020B0604020202020204" pitchFamily="34" charset="0"/>
              </a:rPr>
              <a:t>.</a:t>
            </a:r>
            <a:r>
              <a:rPr lang="bg-BG" sz="2200" dirty="0" smtClean="0">
                <a:effectLst/>
                <a:latin typeface="Arial" panose="020B0604020202020204" pitchFamily="34" charset="0"/>
                <a:cs typeface="Arial" panose="020B0604020202020204" pitchFamily="34" charset="0"/>
              </a:rPr>
              <a:t> </a:t>
            </a:r>
            <a:r>
              <a:rPr lang="tr-TR" sz="2200" dirty="0" smtClean="0">
                <a:effectLst/>
                <a:latin typeface="Arial" panose="020B0604020202020204" pitchFamily="34" charset="0"/>
                <a:cs typeface="Arial" panose="020B0604020202020204" pitchFamily="34" charset="0"/>
              </a:rPr>
              <a:t>What </a:t>
            </a:r>
            <a:r>
              <a:rPr lang="tr-TR" sz="2200" dirty="0">
                <a:effectLst/>
                <a:latin typeface="Arial" panose="020B0604020202020204" pitchFamily="34" charset="0"/>
                <a:cs typeface="Arial" panose="020B0604020202020204" pitchFamily="34" charset="0"/>
              </a:rPr>
              <a:t>are the </a:t>
            </a:r>
            <a:r>
              <a:rPr lang="bg-BG" sz="2200" dirty="0" smtClean="0">
                <a:effectLst/>
                <a:latin typeface="Arial" panose="020B0604020202020204" pitchFamily="34" charset="0"/>
                <a:cs typeface="Arial" panose="020B0604020202020204" pitchFamily="34" charset="0"/>
              </a:rPr>
              <a:t>advantages of updating well-known leadership functions in regard to the changing gender situation in the seafaring profession</a:t>
            </a:r>
            <a:r>
              <a:rPr lang="tr-TR" sz="2200" dirty="0" smtClean="0">
                <a:effectLst/>
                <a:latin typeface="Arial" panose="020B0604020202020204" pitchFamily="34" charset="0"/>
                <a:cs typeface="Arial" panose="020B0604020202020204" pitchFamily="34" charset="0"/>
              </a:rPr>
              <a:t>?</a:t>
            </a:r>
            <a:endParaRPr lang="tr-TR" sz="2200" dirty="0">
              <a:effectLst/>
              <a:latin typeface="Arial" panose="020B0604020202020204" pitchFamily="34" charset="0"/>
              <a:cs typeface="Arial" panose="020B0604020202020204" pitchFamily="34" charset="0"/>
            </a:endParaRPr>
          </a:p>
          <a:p>
            <a:pPr algn="just"/>
            <a:endParaRPr lang="tr-TR" sz="2200" dirty="0">
              <a:effectLst/>
              <a:latin typeface="Arial" panose="020B0604020202020204" pitchFamily="34" charset="0"/>
              <a:cs typeface="Arial" panose="020B0604020202020204" pitchFamily="34" charset="0"/>
            </a:endParaRPr>
          </a:p>
          <a:p>
            <a:pPr algn="just"/>
            <a:endParaRPr lang="tr-TR" sz="2200" b="1" dirty="0" smtClean="0">
              <a:effectLst/>
              <a:latin typeface="Arial" panose="020B0604020202020204" pitchFamily="34" charset="0"/>
              <a:cs typeface="Arial" panose="020B0604020202020204" pitchFamily="34" charset="0"/>
            </a:endParaRPr>
          </a:p>
          <a:p>
            <a:pPr algn="just"/>
            <a:endParaRPr lang="tr-TR" dirty="0">
              <a:effectLst/>
            </a:endParaRPr>
          </a:p>
          <a:p>
            <a:endParaRPr lang="tr-TR" dirty="0"/>
          </a:p>
        </p:txBody>
      </p:sp>
    </p:spTree>
    <p:extLst>
      <p:ext uri="{BB962C8B-B14F-4D97-AF65-F5344CB8AC3E}">
        <p14:creationId xmlns:p14="http://schemas.microsoft.com/office/powerpoint/2010/main" val="3739759039"/>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539552" y="1268761"/>
            <a:ext cx="8280920" cy="648072"/>
          </a:xfrm>
        </p:spPr>
        <p:txBody>
          <a:bodyPr/>
          <a:lstStyle/>
          <a:p>
            <a:pPr algn="ctr"/>
            <a:r>
              <a:rPr lang="bg-BG" sz="2800" b="1" dirty="0">
                <a:effectLst/>
                <a:latin typeface="Arial" panose="020B0604020202020204" pitchFamily="34" charset="0"/>
                <a:cs typeface="Arial" panose="020B0604020202020204" pitchFamily="34" charset="0"/>
              </a:rPr>
              <a:t>CRITICAL ISSUES IN MARITIME LEADERSHIP</a:t>
            </a:r>
            <a:r>
              <a:rPr lang="en-US" b="1" dirty="0">
                <a:effectLst/>
                <a:latin typeface="Arial" panose="020B0604020202020204" pitchFamily="34" charset="0"/>
                <a:cs typeface="Arial" panose="020B0604020202020204" pitchFamily="34" charset="0"/>
              </a:rPr>
              <a:t/>
            </a:r>
            <a:br>
              <a:rPr lang="en-US" b="1" dirty="0">
                <a:effectLst/>
                <a:latin typeface="Arial" panose="020B0604020202020204" pitchFamily="34" charset="0"/>
                <a:cs typeface="Arial" panose="020B0604020202020204" pitchFamily="34" charset="0"/>
              </a:rPr>
            </a:br>
            <a:endParaRPr lang="bg-BG" dirty="0"/>
          </a:p>
        </p:txBody>
      </p:sp>
      <p:sp>
        <p:nvSpPr>
          <p:cNvPr id="2" name="Content Placeholder 1"/>
          <p:cNvSpPr>
            <a:spLocks noGrp="1"/>
          </p:cNvSpPr>
          <p:nvPr>
            <p:ph type="subTitle" idx="1"/>
          </p:nvPr>
        </p:nvSpPr>
        <p:spPr>
          <a:xfrm>
            <a:off x="251520" y="2204864"/>
            <a:ext cx="8712968" cy="3600400"/>
          </a:xfrm>
        </p:spPr>
        <p:txBody>
          <a:bodyPr/>
          <a:lstStyle/>
          <a:p>
            <a:pPr marL="0" indent="0" algn="ctr">
              <a:buNone/>
            </a:pPr>
            <a:r>
              <a:rPr lang="tr-TR" sz="2400" b="1" dirty="0" smtClean="0">
                <a:effectLst/>
                <a:latin typeface="Arial" panose="020B0604020202020204" pitchFamily="34" charset="0"/>
                <a:cs typeface="Arial" panose="020B0604020202020204" pitchFamily="34" charset="0"/>
              </a:rPr>
              <a:t>CIRCLE </a:t>
            </a:r>
            <a:r>
              <a:rPr lang="tr-TR" sz="2400" b="1" dirty="0">
                <a:effectLst/>
                <a:latin typeface="Arial" panose="020B0604020202020204" pitchFamily="34" charset="0"/>
                <a:cs typeface="Arial" panose="020B0604020202020204" pitchFamily="34" charset="0"/>
              </a:rPr>
              <a:t>THE CORRECT </a:t>
            </a:r>
            <a:r>
              <a:rPr lang="tr-TR" sz="2400" b="1" dirty="0" smtClean="0">
                <a:effectLst/>
                <a:latin typeface="Arial" panose="020B0604020202020204" pitchFamily="34" charset="0"/>
                <a:cs typeface="Arial" panose="020B0604020202020204" pitchFamily="34" charset="0"/>
              </a:rPr>
              <a:t>ANSWER</a:t>
            </a:r>
            <a:endParaRPr lang="en-US" sz="2400" b="1" dirty="0" smtClean="0">
              <a:effectLst/>
              <a:latin typeface="Arial" panose="020B0604020202020204" pitchFamily="34" charset="0"/>
              <a:cs typeface="Arial" panose="020B0604020202020204" pitchFamily="34" charset="0"/>
            </a:endParaRPr>
          </a:p>
          <a:p>
            <a:pPr marL="0" indent="0" algn="ctr">
              <a:buNone/>
            </a:pPr>
            <a:endParaRPr lang="tr-TR" sz="2400" b="1" dirty="0">
              <a:effectLst/>
              <a:latin typeface="Arial" panose="020B0604020202020204" pitchFamily="34" charset="0"/>
              <a:cs typeface="Arial" panose="020B0604020202020204" pitchFamily="34" charset="0"/>
            </a:endParaRPr>
          </a:p>
          <a:p>
            <a:pPr marL="0" indent="0" algn="just">
              <a:buNone/>
            </a:pPr>
            <a:r>
              <a:rPr lang="en-US" sz="2400" dirty="0" smtClean="0">
                <a:effectLst/>
                <a:latin typeface="Arial" panose="020B0604020202020204" pitchFamily="34" charset="0"/>
                <a:cs typeface="Arial" panose="020B0604020202020204" pitchFamily="34" charset="0"/>
              </a:rPr>
              <a:t>1.Which of the following issues are not on the priority list for successful female integration in the maritime domain?</a:t>
            </a:r>
          </a:p>
          <a:p>
            <a:pPr marL="355600" algn="just">
              <a:buNone/>
            </a:pPr>
            <a:r>
              <a:rPr lang="en-US" sz="2400" dirty="0" smtClean="0">
                <a:effectLst/>
                <a:latin typeface="Arial" panose="020B0604020202020204" pitchFamily="34" charset="0"/>
                <a:cs typeface="Arial" panose="020B0604020202020204" pitchFamily="34" charset="0"/>
              </a:rPr>
              <a:t>a. Demographic change and shortage of personnel</a:t>
            </a:r>
          </a:p>
          <a:p>
            <a:pPr marL="355600" algn="just">
              <a:buNone/>
            </a:pPr>
            <a:r>
              <a:rPr lang="en-US" sz="2400" dirty="0" smtClean="0">
                <a:effectLst/>
                <a:latin typeface="Arial" panose="020B0604020202020204" pitchFamily="34" charset="0"/>
                <a:cs typeface="Arial" panose="020B0604020202020204" pitchFamily="34" charset="0"/>
              </a:rPr>
              <a:t>b. Economic reasons</a:t>
            </a:r>
          </a:p>
          <a:p>
            <a:pPr marL="355600" algn="just">
              <a:buNone/>
            </a:pPr>
            <a:r>
              <a:rPr lang="en-US" sz="2400" dirty="0" smtClean="0">
                <a:effectLst/>
                <a:latin typeface="Arial" panose="020B0604020202020204" pitchFamily="34" charset="0"/>
                <a:cs typeface="Arial" panose="020B0604020202020204" pitchFamily="34" charset="0"/>
              </a:rPr>
              <a:t>c. International law </a:t>
            </a:r>
          </a:p>
          <a:p>
            <a:pPr marL="355600" algn="l">
              <a:buNone/>
              <a:tabLst>
                <a:tab pos="355600" algn="l"/>
              </a:tabLst>
            </a:pPr>
            <a:r>
              <a:rPr lang="en-US" sz="2400" dirty="0" smtClean="0">
                <a:effectLst/>
                <a:latin typeface="Arial" panose="020B0604020202020204" pitchFamily="34" charset="0"/>
                <a:cs typeface="Arial" panose="020B0604020202020204" pitchFamily="34" charset="0"/>
              </a:rPr>
              <a:t>d. Market demand for qualified maritime personnel</a:t>
            </a:r>
            <a:r>
              <a:rPr lang="tr-TR" dirty="0">
                <a:effectLst/>
              </a:rPr>
              <a:t/>
            </a:r>
            <a:br>
              <a:rPr lang="tr-TR" dirty="0">
                <a:effectLst/>
              </a:rPr>
            </a:br>
            <a:endParaRPr lang="bg-BG" dirty="0"/>
          </a:p>
        </p:txBody>
      </p:sp>
    </p:spTree>
    <p:extLst>
      <p:ext uri="{BB962C8B-B14F-4D97-AF65-F5344CB8AC3E}">
        <p14:creationId xmlns:p14="http://schemas.microsoft.com/office/powerpoint/2010/main" val="1708552890"/>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755576" y="1196752"/>
            <a:ext cx="8062664" cy="722511"/>
          </a:xfrm>
        </p:spPr>
        <p:txBody>
          <a:bodyPr/>
          <a:lstStyle/>
          <a:p>
            <a:r>
              <a:rPr lang="bg-BG" sz="2800" b="1" dirty="0">
                <a:effectLst/>
                <a:latin typeface="Arial" panose="020B0604020202020204" pitchFamily="34" charset="0"/>
                <a:cs typeface="Arial" panose="020B0604020202020204" pitchFamily="34" charset="0"/>
              </a:rPr>
              <a:t>CRITICAL ISSUES IN MARITIME </a:t>
            </a:r>
            <a:r>
              <a:rPr lang="bg-BG" sz="2800" b="1" dirty="0" smtClean="0">
                <a:effectLst/>
                <a:latin typeface="Arial" panose="020B0604020202020204" pitchFamily="34" charset="0"/>
                <a:cs typeface="Arial" panose="020B0604020202020204" pitchFamily="34" charset="0"/>
              </a:rPr>
              <a:t>LEADERSHIP</a:t>
            </a:r>
            <a:r>
              <a:rPr lang="en-US" sz="2800" b="1" dirty="0" smtClean="0">
                <a:effectLst/>
                <a:latin typeface="Arial" panose="020B0604020202020204" pitchFamily="34" charset="0"/>
                <a:cs typeface="Arial" panose="020B0604020202020204" pitchFamily="34" charset="0"/>
              </a:rPr>
              <a:t/>
            </a:r>
            <a:br>
              <a:rPr lang="en-US" sz="2800" b="1" dirty="0" smtClean="0">
                <a:effectLst/>
                <a:latin typeface="Arial" panose="020B0604020202020204" pitchFamily="34" charset="0"/>
                <a:cs typeface="Arial" panose="020B0604020202020204" pitchFamily="34" charset="0"/>
              </a:rPr>
            </a:br>
            <a:endParaRPr lang="bg-BG" sz="2800" dirty="0"/>
          </a:p>
        </p:txBody>
      </p:sp>
      <p:sp>
        <p:nvSpPr>
          <p:cNvPr id="2" name="Content Placeholder 1"/>
          <p:cNvSpPr>
            <a:spLocks noGrp="1"/>
          </p:cNvSpPr>
          <p:nvPr>
            <p:ph type="subTitle" idx="1"/>
          </p:nvPr>
        </p:nvSpPr>
        <p:spPr>
          <a:xfrm>
            <a:off x="539552" y="1920830"/>
            <a:ext cx="8064896" cy="4748530"/>
          </a:xfrm>
        </p:spPr>
        <p:txBody>
          <a:bodyPr/>
          <a:lstStyle/>
          <a:p>
            <a:pPr algn="just">
              <a:buClrTx/>
              <a:buSzPct val="100000"/>
            </a:pPr>
            <a:r>
              <a:rPr lang="en-US" sz="2000" dirty="0" smtClean="0">
                <a:latin typeface="Arial" panose="020B0604020202020204" pitchFamily="34" charset="0"/>
                <a:cs typeface="Arial" panose="020B0604020202020204" pitchFamily="34" charset="0"/>
              </a:rPr>
              <a:t>2. The most common assumptions define leadership as:</a:t>
            </a:r>
          </a:p>
          <a:p>
            <a:pPr marL="457200" indent="-457200" algn="just">
              <a:buClrTx/>
              <a:buSzPct val="100000"/>
              <a:buFont typeface="+mj-lt"/>
              <a:buAutoNum type="alphaLcPeriod"/>
            </a:pPr>
            <a:r>
              <a:rPr lang="en-US" sz="2000" dirty="0" smtClean="0">
                <a:latin typeface="Arial" panose="020B0604020202020204" pitchFamily="34" charset="0"/>
                <a:cs typeface="Arial" panose="020B0604020202020204" pitchFamily="34" charset="0"/>
              </a:rPr>
              <a:t>Process of effective management</a:t>
            </a:r>
          </a:p>
          <a:p>
            <a:pPr marL="457200" indent="-457200" algn="just">
              <a:buClrTx/>
              <a:buSzPct val="100000"/>
              <a:buFont typeface="+mj-lt"/>
              <a:buAutoNum type="alphaLcPeriod"/>
            </a:pPr>
            <a:r>
              <a:rPr lang="en-US" sz="2000" dirty="0" smtClean="0">
                <a:latin typeface="Arial" panose="020B0604020202020204" pitchFamily="34" charset="0"/>
                <a:cs typeface="Arial" panose="020B0604020202020204" pitchFamily="34" charset="0"/>
              </a:rPr>
              <a:t>Process of influencing</a:t>
            </a:r>
          </a:p>
          <a:p>
            <a:pPr marL="457200" indent="-457200" algn="just">
              <a:buClrTx/>
              <a:buSzPct val="100000"/>
              <a:buFont typeface="+mj-lt"/>
              <a:buAutoNum type="alphaLcPeriod"/>
            </a:pPr>
            <a:r>
              <a:rPr lang="en-US" sz="2000" dirty="0" smtClean="0">
                <a:latin typeface="Arial" panose="020B0604020202020204" pitchFamily="34" charset="0"/>
                <a:cs typeface="Arial" panose="020B0604020202020204" pitchFamily="34" charset="0"/>
              </a:rPr>
              <a:t>Ability to train and manage group of people</a:t>
            </a:r>
          </a:p>
          <a:p>
            <a:pPr marL="457200" indent="-457200" algn="just">
              <a:buClrTx/>
              <a:buSzPct val="100000"/>
              <a:buFont typeface="+mj-lt"/>
              <a:buAutoNum type="alphaLcPeriod"/>
            </a:pPr>
            <a:r>
              <a:rPr lang="en-US" sz="2000" dirty="0" smtClean="0">
                <a:latin typeface="Arial" panose="020B0604020202020204" pitchFamily="34" charset="0"/>
                <a:cs typeface="Arial" panose="020B0604020202020204" pitchFamily="34" charset="0"/>
              </a:rPr>
              <a:t>The same concept like the management and government concepts</a:t>
            </a:r>
          </a:p>
          <a:p>
            <a:pPr marL="457200" indent="-457200" algn="just">
              <a:buFont typeface="+mj-lt"/>
              <a:buAutoNum type="alphaLcPeriod"/>
            </a:pPr>
            <a:endParaRPr lang="en-US" sz="2000" dirty="0">
              <a:latin typeface="Arial" panose="020B0604020202020204" pitchFamily="34" charset="0"/>
              <a:cs typeface="Arial" panose="020B0604020202020204" pitchFamily="34" charset="0"/>
            </a:endParaRPr>
          </a:p>
          <a:p>
            <a:pPr algn="just"/>
            <a:r>
              <a:rPr lang="en-US" sz="2000" dirty="0" smtClean="0">
                <a:latin typeface="Arial" panose="020B0604020202020204" pitchFamily="34" charset="0"/>
                <a:cs typeface="Arial" panose="020B0604020202020204" pitchFamily="34" charset="0"/>
              </a:rPr>
              <a:t>3. What are the most common obstacles for women in leading positions in the maritime?</a:t>
            </a:r>
          </a:p>
          <a:p>
            <a:pPr marL="457200" indent="-457200" algn="just">
              <a:buClrTx/>
              <a:buSzPct val="100000"/>
              <a:buFont typeface="+mj-lt"/>
              <a:buAutoNum type="alphaLcPeriod"/>
            </a:pPr>
            <a:r>
              <a:rPr lang="en-US" sz="2000" dirty="0" smtClean="0">
                <a:latin typeface="Arial" panose="020B0604020202020204" pitchFamily="34" charset="0"/>
                <a:cs typeface="Arial" panose="020B0604020202020204" pitchFamily="34" charset="0"/>
              </a:rPr>
              <a:t>They do not possess the same capabilities</a:t>
            </a:r>
          </a:p>
          <a:p>
            <a:pPr marL="457200" indent="-457200" algn="just">
              <a:buClrTx/>
              <a:buSzPct val="100000"/>
              <a:buFont typeface="+mj-lt"/>
              <a:buAutoNum type="alphaLcPeriod"/>
            </a:pPr>
            <a:r>
              <a:rPr lang="en-US" sz="2000" dirty="0" smtClean="0">
                <a:latin typeface="Arial" panose="020B0604020202020204" pitchFamily="34" charset="0"/>
                <a:cs typeface="Arial" panose="020B0604020202020204" pitchFamily="34" charset="0"/>
              </a:rPr>
              <a:t>They can not integrate in the specific hierarchical ship structure</a:t>
            </a:r>
          </a:p>
          <a:p>
            <a:pPr marL="457200" indent="-457200" algn="just">
              <a:buClrTx/>
              <a:buSzPct val="100000"/>
              <a:buFont typeface="+mj-lt"/>
              <a:buAutoNum type="alphaLcPeriod"/>
            </a:pPr>
            <a:r>
              <a:rPr lang="en-US" sz="2000" dirty="0" smtClean="0">
                <a:latin typeface="Arial" panose="020B0604020202020204" pitchFamily="34" charset="0"/>
                <a:cs typeface="Arial" panose="020B0604020202020204" pitchFamily="34" charset="0"/>
              </a:rPr>
              <a:t>Motherhood and other biological reasons</a:t>
            </a:r>
          </a:p>
          <a:p>
            <a:pPr marL="457200" indent="-457200" algn="just">
              <a:buClrTx/>
              <a:buSzPct val="100000"/>
              <a:buFont typeface="+mj-lt"/>
              <a:buAutoNum type="alphaLcPeriod"/>
            </a:pPr>
            <a:r>
              <a:rPr lang="en-US" sz="2000" dirty="0" smtClean="0">
                <a:latin typeface="Arial" panose="020B0604020202020204" pitchFamily="34" charset="0"/>
                <a:cs typeface="Arial" panose="020B0604020202020204" pitchFamily="34" charset="0"/>
              </a:rPr>
              <a:t>Not effective promotion of social justice and prejudices </a:t>
            </a:r>
            <a:endParaRPr lang="bg-BG"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561064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11560" y="1124744"/>
            <a:ext cx="8134672" cy="578495"/>
          </a:xfrm>
        </p:spPr>
        <p:txBody>
          <a:bodyPr/>
          <a:lstStyle/>
          <a:p>
            <a:pPr algn="just"/>
            <a:r>
              <a:rPr lang="bg-BG" sz="2800" b="1" dirty="0">
                <a:effectLst/>
                <a:latin typeface="Arial" panose="020B0604020202020204" pitchFamily="34" charset="0"/>
                <a:cs typeface="Arial" panose="020B0604020202020204" pitchFamily="34" charset="0"/>
              </a:rPr>
              <a:t>CRITICAL ISSUES IN MARITIME LEADERSHIP</a:t>
            </a:r>
            <a:endParaRPr lang="bg-BG" sz="2800" dirty="0"/>
          </a:p>
        </p:txBody>
      </p:sp>
      <p:sp>
        <p:nvSpPr>
          <p:cNvPr id="2" name="Content Placeholder 1"/>
          <p:cNvSpPr>
            <a:spLocks noGrp="1"/>
          </p:cNvSpPr>
          <p:nvPr>
            <p:ph type="subTitle" idx="1"/>
          </p:nvPr>
        </p:nvSpPr>
        <p:spPr>
          <a:xfrm>
            <a:off x="323528" y="1916832"/>
            <a:ext cx="8568952" cy="4680520"/>
          </a:xfrm>
        </p:spPr>
        <p:txBody>
          <a:bodyPr/>
          <a:lstStyle/>
          <a:p>
            <a:pPr marL="0" indent="0" algn="l">
              <a:buNone/>
            </a:pPr>
            <a:r>
              <a:rPr lang="en-US" sz="2000" dirty="0" smtClean="0">
                <a:latin typeface="Arial" panose="020B0604020202020204" pitchFamily="34" charset="0"/>
                <a:cs typeface="Arial" panose="020B0604020202020204" pitchFamily="34" charset="0"/>
              </a:rPr>
              <a:t>4. Ten approaches are suggested to the trainees in order to:</a:t>
            </a:r>
          </a:p>
          <a:p>
            <a:pPr marL="457200" indent="-6350" algn="l">
              <a:buClrTx/>
              <a:buSzPct val="100000"/>
              <a:buAutoNum type="alphaLcPeriod"/>
            </a:pPr>
            <a:r>
              <a:rPr lang="en-US" sz="2000" dirty="0" smtClean="0">
                <a:latin typeface="Arial" panose="020B0604020202020204" pitchFamily="34" charset="0"/>
                <a:cs typeface="Arial" panose="020B0604020202020204" pitchFamily="34" charset="0"/>
              </a:rPr>
              <a:t>Update the current leadership techniques according to the new realities in the maritime domain</a:t>
            </a:r>
          </a:p>
          <a:p>
            <a:pPr marL="457200" indent="-6350" algn="l">
              <a:buClrTx/>
              <a:buSzPct val="100000"/>
              <a:buAutoNum type="alphaLcPeriod"/>
            </a:pPr>
            <a:r>
              <a:rPr lang="en-US" sz="2000" dirty="0" smtClean="0">
                <a:latin typeface="Arial" panose="020B0604020202020204" pitchFamily="34" charset="0"/>
                <a:cs typeface="Arial" panose="020B0604020202020204" pitchFamily="34" charset="0"/>
              </a:rPr>
              <a:t>Promote only knowledge about appropriate way of behavior </a:t>
            </a:r>
          </a:p>
          <a:p>
            <a:pPr marL="457200" indent="-6350" algn="l">
              <a:buClrTx/>
              <a:buSzPct val="100000"/>
              <a:buAutoNum type="alphaLcPeriod"/>
            </a:pPr>
            <a:r>
              <a:rPr lang="en-US" sz="2000" dirty="0" smtClean="0">
                <a:latin typeface="Arial" panose="020B0604020202020204" pitchFamily="34" charset="0"/>
                <a:cs typeface="Arial" panose="020B0604020202020204" pitchFamily="34" charset="0"/>
              </a:rPr>
              <a:t>Just present one of the current trends in the leadership theories </a:t>
            </a:r>
          </a:p>
          <a:p>
            <a:pPr marL="457200" indent="-6350" algn="l">
              <a:buClrTx/>
              <a:buSzPct val="100000"/>
              <a:buAutoNum type="alphaLcPeriod"/>
            </a:pPr>
            <a:r>
              <a:rPr lang="en-US" sz="2000" dirty="0" smtClean="0">
                <a:latin typeface="Arial" panose="020B0604020202020204" pitchFamily="34" charset="0"/>
                <a:cs typeface="Arial" panose="020B0604020202020204" pitchFamily="34" charset="0"/>
              </a:rPr>
              <a:t>Brief the course audience about emotional intelligence in the context of gender equality</a:t>
            </a:r>
          </a:p>
          <a:p>
            <a:pPr marL="0" indent="0" algn="l">
              <a:buNone/>
            </a:pPr>
            <a:r>
              <a:rPr lang="en-US" sz="2000" dirty="0" smtClean="0">
                <a:latin typeface="Arial" panose="020B0604020202020204" pitchFamily="34" charset="0"/>
                <a:cs typeface="Arial" panose="020B0604020202020204" pitchFamily="34" charset="0"/>
              </a:rPr>
              <a:t>5. Providing necessary resources and support is needed:</a:t>
            </a:r>
          </a:p>
          <a:p>
            <a:pPr marL="457200" indent="-6350" algn="l">
              <a:buClrTx/>
              <a:buSzPct val="100000"/>
              <a:buAutoNum type="alphaLcPeriod"/>
            </a:pPr>
            <a:r>
              <a:rPr lang="en-US" sz="2000" dirty="0" smtClean="0">
                <a:latin typeface="Arial" panose="020B0604020202020204" pitchFamily="34" charset="0"/>
                <a:cs typeface="Arial" panose="020B0604020202020204" pitchFamily="34" charset="0"/>
              </a:rPr>
              <a:t>Only from outside organizations </a:t>
            </a:r>
          </a:p>
          <a:p>
            <a:pPr marL="457200" indent="-6350" algn="l">
              <a:buClrTx/>
              <a:buSzPct val="100000"/>
              <a:buAutoNum type="alphaLcPeriod"/>
            </a:pPr>
            <a:r>
              <a:rPr lang="en-US" sz="2000" dirty="0" smtClean="0">
                <a:latin typeface="Arial" panose="020B0604020202020204" pitchFamily="34" charset="0"/>
                <a:cs typeface="Arial" panose="020B0604020202020204" pitchFamily="34" charset="0"/>
              </a:rPr>
              <a:t>Only from senior levels inside the crew </a:t>
            </a:r>
          </a:p>
          <a:p>
            <a:pPr marL="457200" indent="-6350" algn="l">
              <a:buClrTx/>
              <a:buSzPct val="100000"/>
              <a:buAutoNum type="alphaLcPeriod"/>
            </a:pPr>
            <a:r>
              <a:rPr lang="en-US" sz="2000" dirty="0">
                <a:latin typeface="Arial" panose="020B0604020202020204" pitchFamily="34" charset="0"/>
                <a:cs typeface="Arial" panose="020B0604020202020204" pitchFamily="34" charset="0"/>
              </a:rPr>
              <a:t>O</a:t>
            </a:r>
            <a:r>
              <a:rPr lang="en-US" sz="2000" dirty="0" smtClean="0">
                <a:latin typeface="Arial" panose="020B0604020202020204" pitchFamily="34" charset="0"/>
                <a:cs typeface="Arial" panose="020B0604020202020204" pitchFamily="34" charset="0"/>
              </a:rPr>
              <a:t>nly legally with special resolutions or laws </a:t>
            </a:r>
          </a:p>
          <a:p>
            <a:pPr marL="457200" indent="-6350" algn="l">
              <a:buClrTx/>
              <a:buSzPct val="100000"/>
              <a:buAutoNum type="alphaLcPeriod"/>
            </a:pPr>
            <a:r>
              <a:rPr lang="en-US" sz="2000" dirty="0" smtClean="0">
                <a:latin typeface="Arial" panose="020B0604020202020204" pitchFamily="34" charset="0"/>
                <a:cs typeface="Arial" panose="020B0604020202020204" pitchFamily="34" charset="0"/>
              </a:rPr>
              <a:t>From various national and international doctrines, programs, regulations etc.</a:t>
            </a:r>
            <a:endParaRPr lang="bg-BG"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557925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124744"/>
            <a:ext cx="8424936" cy="792087"/>
          </a:xfrm>
        </p:spPr>
        <p:txBody>
          <a:bodyPr/>
          <a:lstStyle/>
          <a:p>
            <a:pPr algn="ctr"/>
            <a:r>
              <a:rPr lang="tr-TR" sz="1600" b="1" dirty="0" smtClean="0">
                <a:latin typeface="Arial" panose="020B0604020202020204" pitchFamily="34" charset="0"/>
                <a:cs typeface="Arial" panose="020B0604020202020204" pitchFamily="34" charset="0"/>
              </a:rPr>
              <a:t/>
            </a:r>
            <a:br>
              <a:rPr lang="tr-TR" sz="1600" b="1" dirty="0" smtClean="0">
                <a:latin typeface="Arial" panose="020B0604020202020204" pitchFamily="34" charset="0"/>
                <a:cs typeface="Arial" panose="020B0604020202020204" pitchFamily="34" charset="0"/>
              </a:rPr>
            </a:br>
            <a:r>
              <a:rPr lang="bg-BG" sz="2800" b="1" dirty="0" smtClean="0">
                <a:latin typeface="Arial" panose="020B0604020202020204" pitchFamily="34" charset="0"/>
                <a:cs typeface="Arial" panose="020B0604020202020204" pitchFamily="34" charset="0"/>
              </a:rPr>
              <a:t>CRITICAL ISSUES IN MARITIME LEADERSHIP</a:t>
            </a:r>
            <a:r>
              <a:rPr lang="tr-TR" sz="2800" b="1" dirty="0">
                <a:latin typeface="Arial" panose="020B0604020202020204" pitchFamily="34" charset="0"/>
                <a:cs typeface="Arial" panose="020B0604020202020204" pitchFamily="34" charset="0"/>
              </a:rPr>
              <a:t/>
            </a:r>
            <a:br>
              <a:rPr lang="tr-TR" sz="2800" b="1" dirty="0">
                <a:latin typeface="Arial" panose="020B0604020202020204" pitchFamily="34" charset="0"/>
                <a:cs typeface="Arial" panose="020B0604020202020204" pitchFamily="34" charset="0"/>
              </a:rPr>
            </a:br>
            <a:r>
              <a:rPr lang="tr-TR" sz="2800" b="1" dirty="0" smtClean="0">
                <a:effectLst/>
                <a:latin typeface="Arial" panose="020B0604020202020204" pitchFamily="34" charset="0"/>
                <a:cs typeface="Arial" panose="020B0604020202020204" pitchFamily="34" charset="0"/>
              </a:rPr>
              <a:t/>
            </a:r>
            <a:br>
              <a:rPr lang="tr-TR" sz="2800" b="1" dirty="0" smtClean="0">
                <a:effectLst/>
                <a:latin typeface="Arial" panose="020B0604020202020204" pitchFamily="34" charset="0"/>
                <a:cs typeface="Arial" panose="020B0604020202020204" pitchFamily="34" charset="0"/>
              </a:rPr>
            </a:br>
            <a:r>
              <a:rPr lang="tr-TR" sz="2800" dirty="0">
                <a:effectLst/>
              </a:rPr>
              <a:t/>
            </a:r>
            <a:br>
              <a:rPr lang="tr-TR" sz="2800" dirty="0">
                <a:effectLst/>
              </a:rPr>
            </a:br>
            <a:endParaRPr lang="tr-TR" sz="2800" dirty="0"/>
          </a:p>
        </p:txBody>
      </p:sp>
      <p:sp>
        <p:nvSpPr>
          <p:cNvPr id="3" name="Subtitle 2"/>
          <p:cNvSpPr>
            <a:spLocks noGrp="1"/>
          </p:cNvSpPr>
          <p:nvPr>
            <p:ph type="subTitle" idx="1"/>
          </p:nvPr>
        </p:nvSpPr>
        <p:spPr>
          <a:xfrm>
            <a:off x="685800" y="2204864"/>
            <a:ext cx="7990656" cy="4320480"/>
          </a:xfrm>
        </p:spPr>
        <p:txBody>
          <a:bodyPr/>
          <a:lstStyle/>
          <a:p>
            <a:r>
              <a:rPr lang="tr-TR" sz="2200" b="1" dirty="0" smtClean="0">
                <a:effectLst/>
                <a:latin typeface="Arial" panose="020B0604020202020204" pitchFamily="34" charset="0"/>
                <a:cs typeface="Arial" panose="020B0604020202020204" pitchFamily="34" charset="0"/>
              </a:rPr>
              <a:t>OBJECTIVES</a:t>
            </a:r>
          </a:p>
          <a:p>
            <a:endParaRPr lang="tr-TR" sz="2200" b="1" dirty="0" smtClean="0">
              <a:effectLst/>
              <a:latin typeface="Arial" panose="020B0604020202020204" pitchFamily="34" charset="0"/>
              <a:cs typeface="Arial" panose="020B0604020202020204" pitchFamily="34" charset="0"/>
            </a:endParaRPr>
          </a:p>
          <a:p>
            <a:pPr lvl="0" algn="just">
              <a:buClrTx/>
              <a:buFont typeface="Arial" panose="020B0604020202020204" pitchFamily="34" charset="0"/>
              <a:buChar char="•"/>
            </a:pPr>
            <a:r>
              <a:rPr lang="en-GB" sz="2200" dirty="0" smtClean="0">
                <a:effectLst/>
                <a:latin typeface="Arial" panose="020B0604020202020204" pitchFamily="34" charset="0"/>
                <a:cs typeface="Arial" panose="020B0604020202020204" pitchFamily="34" charset="0"/>
              </a:rPr>
              <a:t> </a:t>
            </a:r>
            <a:r>
              <a:rPr lang="en-GB" sz="2400" dirty="0" smtClean="0">
                <a:effectLst/>
                <a:latin typeface="Arial" panose="020B0604020202020204" pitchFamily="34" charset="0"/>
                <a:cs typeface="Arial" panose="020B0604020202020204" pitchFamily="34" charset="0"/>
              </a:rPr>
              <a:t>Understanding </a:t>
            </a:r>
            <a:r>
              <a:rPr lang="bg-BG" sz="2400" dirty="0" smtClean="0">
                <a:effectLst/>
                <a:latin typeface="Arial" panose="020B0604020202020204" pitchFamily="34" charset="0"/>
                <a:cs typeface="Arial" panose="020B0604020202020204" pitchFamily="34" charset="0"/>
              </a:rPr>
              <a:t>the </a:t>
            </a:r>
            <a:r>
              <a:rPr lang="en-GB" sz="2400" dirty="0" smtClean="0">
                <a:effectLst/>
                <a:latin typeface="Arial" panose="020B0604020202020204" pitchFamily="34" charset="0"/>
                <a:cs typeface="Arial" panose="020B0604020202020204" pitchFamily="34" charset="0"/>
              </a:rPr>
              <a:t>c</a:t>
            </a:r>
            <a:r>
              <a:rPr lang="bg-BG" sz="2400" dirty="0" smtClean="0">
                <a:effectLst/>
                <a:latin typeface="Arial" panose="020B0604020202020204" pitchFamily="34" charset="0"/>
                <a:cs typeface="Arial" panose="020B0604020202020204" pitchFamily="34" charset="0"/>
              </a:rPr>
              <a:t>urrent</a:t>
            </a:r>
            <a:r>
              <a:rPr lang="en-GB" sz="2400" dirty="0" smtClean="0">
                <a:effectLst/>
                <a:latin typeface="Arial" panose="020B0604020202020204" pitchFamily="34" charset="0"/>
                <a:cs typeface="Arial" panose="020B0604020202020204" pitchFamily="34" charset="0"/>
              </a:rPr>
              <a:t> </a:t>
            </a:r>
            <a:r>
              <a:rPr lang="bg-BG" sz="2400" dirty="0" smtClean="0">
                <a:effectLst/>
                <a:latin typeface="Arial" panose="020B0604020202020204" pitchFamily="34" charset="0"/>
                <a:cs typeface="Arial" panose="020B0604020202020204" pitchFamily="34" charset="0"/>
              </a:rPr>
              <a:t>challenges in the leadership training concepts in regard to the successful integration of female personnel in the seafaring profession.  </a:t>
            </a:r>
            <a:endParaRPr lang="tr-TR" sz="2400" dirty="0" smtClean="0">
              <a:effectLst/>
              <a:latin typeface="Arial" panose="020B0604020202020204" pitchFamily="34" charset="0"/>
              <a:cs typeface="Arial" panose="020B0604020202020204" pitchFamily="34" charset="0"/>
            </a:endParaRPr>
          </a:p>
          <a:p>
            <a:pPr marL="342900" lvl="0" indent="-342900" algn="just">
              <a:buClrTx/>
              <a:buFont typeface="Arial" panose="020B0604020202020204" pitchFamily="34" charset="0"/>
              <a:buChar char="•"/>
            </a:pPr>
            <a:endParaRPr lang="tr-TR" sz="2400" dirty="0">
              <a:effectLst/>
              <a:latin typeface="Arial" panose="020B0604020202020204" pitchFamily="34" charset="0"/>
              <a:cs typeface="Arial" panose="020B0604020202020204" pitchFamily="34" charset="0"/>
            </a:endParaRPr>
          </a:p>
          <a:p>
            <a:pPr lvl="0" algn="just">
              <a:buClrTx/>
              <a:buFont typeface="Arial" panose="020B0604020202020204" pitchFamily="34" charset="0"/>
              <a:buChar char="•"/>
            </a:pPr>
            <a:r>
              <a:rPr lang="en-US" sz="2400" dirty="0" smtClean="0">
                <a:effectLst/>
                <a:latin typeface="Arial" panose="020B0604020202020204" pitchFamily="34" charset="0"/>
                <a:cs typeface="Arial" panose="020B0604020202020204" pitchFamily="34" charset="0"/>
              </a:rPr>
              <a:t> </a:t>
            </a:r>
            <a:r>
              <a:rPr lang="bg-BG" sz="2400" dirty="0" smtClean="0">
                <a:effectLst/>
                <a:latin typeface="Arial" panose="020B0604020202020204" pitchFamily="34" charset="0"/>
                <a:cs typeface="Arial" panose="020B0604020202020204" pitchFamily="34" charset="0"/>
              </a:rPr>
              <a:t>Knowing the approaches and the trends </a:t>
            </a:r>
            <a:r>
              <a:rPr lang="en-GB" sz="2400" dirty="0" smtClean="0">
                <a:effectLst/>
                <a:latin typeface="Arial" panose="020B0604020202020204" pitchFamily="34" charset="0"/>
                <a:cs typeface="Arial" panose="020B0604020202020204" pitchFamily="34" charset="0"/>
              </a:rPr>
              <a:t>to </a:t>
            </a:r>
            <a:r>
              <a:rPr lang="bg-BG" sz="2400" dirty="0" smtClean="0">
                <a:effectLst/>
                <a:latin typeface="Arial" panose="020B0604020202020204" pitchFamily="34" charset="0"/>
                <a:cs typeface="Arial" panose="020B0604020202020204" pitchFamily="34" charset="0"/>
              </a:rPr>
              <a:t>cope with </a:t>
            </a:r>
            <a:r>
              <a:rPr lang="en-GB" sz="2400" dirty="0" smtClean="0">
                <a:effectLst/>
                <a:latin typeface="Arial" panose="020B0604020202020204" pitchFamily="34" charset="0"/>
                <a:cs typeface="Arial" panose="020B0604020202020204" pitchFamily="34" charset="0"/>
              </a:rPr>
              <a:t> </a:t>
            </a:r>
            <a:r>
              <a:rPr lang="en-GB" sz="2400" dirty="0">
                <a:effectLst/>
                <a:latin typeface="Arial" panose="020B0604020202020204" pitchFamily="34" charset="0"/>
                <a:cs typeface="Arial" panose="020B0604020202020204" pitchFamily="34" charset="0"/>
              </a:rPr>
              <a:t>discrimination and </a:t>
            </a:r>
            <a:r>
              <a:rPr lang="bg-BG" sz="2400" dirty="0" smtClean="0">
                <a:effectLst/>
                <a:latin typeface="Arial" panose="020B0604020202020204" pitchFamily="34" charset="0"/>
                <a:cs typeface="Arial" panose="020B0604020202020204" pitchFamily="34" charset="0"/>
              </a:rPr>
              <a:t>understanding the basic assumptions behind them</a:t>
            </a:r>
            <a:r>
              <a:rPr lang="en-GB" sz="2400" dirty="0" smtClean="0">
                <a:effectLst/>
                <a:latin typeface="Arial" panose="020B0604020202020204" pitchFamily="34" charset="0"/>
                <a:cs typeface="Arial" panose="020B0604020202020204" pitchFamily="34" charset="0"/>
              </a:rPr>
              <a:t>.</a:t>
            </a:r>
            <a:endParaRPr lang="tr-TR" b="1" dirty="0" smtClean="0">
              <a:effectLst/>
            </a:endParaRPr>
          </a:p>
          <a:p>
            <a:endParaRPr lang="tr-TR" dirty="0">
              <a:effectLst/>
            </a:endParaRPr>
          </a:p>
          <a:p>
            <a:endParaRPr lang="tr-TR" dirty="0"/>
          </a:p>
        </p:txBody>
      </p:sp>
    </p:spTree>
    <p:extLst>
      <p:ext uri="{BB962C8B-B14F-4D97-AF65-F5344CB8AC3E}">
        <p14:creationId xmlns:p14="http://schemas.microsoft.com/office/powerpoint/2010/main" val="226042062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27584" y="1340769"/>
            <a:ext cx="7772400" cy="576064"/>
          </a:xfrm>
        </p:spPr>
        <p:txBody>
          <a:bodyPr/>
          <a:lstStyle/>
          <a:p>
            <a:pPr algn="ctr"/>
            <a:r>
              <a:rPr lang="en-US" sz="2800" b="1" dirty="0" smtClean="0">
                <a:effectLst/>
                <a:latin typeface="Arial" panose="020B0604020202020204" pitchFamily="34" charset="0"/>
                <a:cs typeface="Arial" panose="020B0604020202020204" pitchFamily="34" charset="0"/>
              </a:rPr>
              <a:t>LEARNING OUTCOMES</a:t>
            </a:r>
            <a:endParaRPr lang="bg-BG" sz="2800" b="1" dirty="0">
              <a:latin typeface="Arial" panose="020B0604020202020204" pitchFamily="34" charset="0"/>
              <a:cs typeface="Arial" panose="020B0604020202020204" pitchFamily="34" charset="0"/>
            </a:endParaRPr>
          </a:p>
        </p:txBody>
      </p:sp>
      <p:sp>
        <p:nvSpPr>
          <p:cNvPr id="2" name="Content Placeholder 1"/>
          <p:cNvSpPr>
            <a:spLocks noGrp="1"/>
          </p:cNvSpPr>
          <p:nvPr>
            <p:ph type="subTitle" idx="1"/>
          </p:nvPr>
        </p:nvSpPr>
        <p:spPr>
          <a:xfrm>
            <a:off x="395536" y="1916833"/>
            <a:ext cx="8496944" cy="4320479"/>
          </a:xfrm>
        </p:spPr>
        <p:txBody>
          <a:bodyPr/>
          <a:lstStyle/>
          <a:p>
            <a:pPr marL="0" indent="0" algn="just">
              <a:buNone/>
            </a:pPr>
            <a:endParaRPr lang="en-US" sz="2200" dirty="0" smtClean="0">
              <a:latin typeface="Arial" panose="020B0604020202020204" pitchFamily="34" charset="0"/>
              <a:cs typeface="Arial" panose="020B0604020202020204" pitchFamily="34" charset="0"/>
            </a:endParaRPr>
          </a:p>
          <a:p>
            <a:pPr marL="0" indent="0" algn="just">
              <a:buNone/>
            </a:pPr>
            <a:r>
              <a:rPr lang="bg-BG" sz="2200" dirty="0" smtClean="0">
                <a:latin typeface="Arial" panose="020B0604020202020204" pitchFamily="34" charset="0"/>
                <a:cs typeface="Arial" panose="020B0604020202020204" pitchFamily="34" charset="0"/>
              </a:rPr>
              <a:t>Current </a:t>
            </a:r>
            <a:r>
              <a:rPr lang="bg-BG" sz="2200" dirty="0">
                <a:latin typeface="Arial" panose="020B0604020202020204" pitchFamily="34" charset="0"/>
                <a:cs typeface="Arial" panose="020B0604020202020204" pitchFamily="34" charset="0"/>
              </a:rPr>
              <a:t>reserach in the area of diversity management including the gender perspective show more demand on re-thinking of well-known and well-established approaches used in the leadership training programes on national and international level. The overview of ten functional techniques with respect of orientation and retain of female personell in the seagoing services demonstrates the need to train additional team management skills in the specific maritime environment combining and expanding them on the basis of anti-discrimation, fare ressource provision and adequate promotion which seafarers pointed out as the most common problematic issues by carrying out the duties.      </a:t>
            </a:r>
          </a:p>
        </p:txBody>
      </p:sp>
    </p:spTree>
    <p:extLst>
      <p:ext uri="{BB962C8B-B14F-4D97-AF65-F5344CB8AC3E}">
        <p14:creationId xmlns:p14="http://schemas.microsoft.com/office/powerpoint/2010/main" val="382689276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124744"/>
            <a:ext cx="8568952" cy="792087"/>
          </a:xfrm>
        </p:spPr>
        <p:txBody>
          <a:bodyPr/>
          <a:lstStyle/>
          <a:p>
            <a:pPr algn="ctr"/>
            <a:r>
              <a:rPr lang="bg-BG" sz="2800" b="1" dirty="0" smtClean="0">
                <a:effectLst/>
                <a:latin typeface="Arial" panose="020B0604020202020204" pitchFamily="34" charset="0"/>
                <a:cs typeface="Arial" panose="020B0604020202020204" pitchFamily="34" charset="0"/>
              </a:rPr>
              <a:t>WHY IS IT IMPORTANT TO RESEARCH THE CURRENT MARITIME LEADERSHIP TRAINING?</a:t>
            </a:r>
            <a:r>
              <a:rPr lang="tr-TR" sz="2800" b="1" dirty="0" smtClean="0">
                <a:effectLst/>
                <a:latin typeface="Arial" panose="020B0604020202020204" pitchFamily="34" charset="0"/>
                <a:cs typeface="Arial" panose="020B0604020202020204" pitchFamily="34" charset="0"/>
              </a:rPr>
              <a:t/>
            </a:r>
            <a:br>
              <a:rPr lang="tr-TR" sz="2800" b="1" dirty="0" smtClean="0">
                <a:effectLst/>
                <a:latin typeface="Arial" panose="020B0604020202020204" pitchFamily="34" charset="0"/>
                <a:cs typeface="Arial" panose="020B0604020202020204" pitchFamily="34" charset="0"/>
              </a:rPr>
            </a:br>
            <a:r>
              <a:rPr lang="tr-TR" sz="2800" b="1" dirty="0" smtClean="0">
                <a:effectLst/>
                <a:latin typeface="Arial" panose="020B0604020202020204" pitchFamily="34" charset="0"/>
                <a:cs typeface="Arial" panose="020B0604020202020204" pitchFamily="34" charset="0"/>
              </a:rPr>
              <a:t/>
            </a:r>
            <a:br>
              <a:rPr lang="tr-TR" sz="2800" b="1" dirty="0" smtClean="0">
                <a:effectLst/>
                <a:latin typeface="Arial" panose="020B0604020202020204" pitchFamily="34" charset="0"/>
                <a:cs typeface="Arial" panose="020B0604020202020204" pitchFamily="34" charset="0"/>
              </a:rPr>
            </a:br>
            <a:r>
              <a:rPr lang="tr-TR" sz="2800" dirty="0">
                <a:effectLst/>
                <a:latin typeface="Arial" panose="020B0604020202020204" pitchFamily="34" charset="0"/>
                <a:cs typeface="Arial" panose="020B0604020202020204" pitchFamily="34" charset="0"/>
              </a:rPr>
              <a:t/>
            </a:r>
            <a:br>
              <a:rPr lang="tr-TR" sz="2800" dirty="0">
                <a:effectLst/>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395536" y="2204864"/>
            <a:ext cx="8424936" cy="4464496"/>
          </a:xfrm>
        </p:spPr>
        <p:txBody>
          <a:bodyPr/>
          <a:lstStyle/>
          <a:p>
            <a:pPr algn="just" eaLnBrk="1" hangingPunct="1">
              <a:lnSpc>
                <a:spcPct val="90000"/>
              </a:lnSpc>
            </a:pPr>
            <a:endParaRPr lang="en-US" sz="2200" dirty="0" smtClean="0">
              <a:latin typeface="Arial" panose="020B0604020202020204" pitchFamily="34" charset="0"/>
              <a:cs typeface="Arial" panose="020B0604020202020204" pitchFamily="34" charset="0"/>
            </a:endParaRPr>
          </a:p>
          <a:p>
            <a:pPr algn="just" eaLnBrk="1" hangingPunct="1">
              <a:lnSpc>
                <a:spcPct val="90000"/>
              </a:lnSpc>
            </a:pPr>
            <a:r>
              <a:rPr lang="bg-BG" sz="2200" dirty="0" smtClean="0">
                <a:latin typeface="Arial" panose="020B0604020202020204" pitchFamily="34" charset="0"/>
                <a:cs typeface="Arial" panose="020B0604020202020204" pitchFamily="34" charset="0"/>
              </a:rPr>
              <a:t>The relevance of the problem increases by different trends and processes like demographic change, labor market fluctuations, shortage of high qualified maritime personnel, etc.</a:t>
            </a:r>
            <a:r>
              <a:rPr lang="bg-BG" sz="2200" b="1" dirty="0" smtClean="0">
                <a:latin typeface="Arial" panose="020B0604020202020204" pitchFamily="34" charset="0"/>
                <a:cs typeface="Arial" panose="020B0604020202020204" pitchFamily="34" charset="0"/>
              </a:rPr>
              <a:t> </a:t>
            </a:r>
            <a:r>
              <a:rPr lang="bg-BG" sz="2200" dirty="0" smtClean="0">
                <a:latin typeface="Arial" panose="020B0604020202020204" pitchFamily="34" charset="0"/>
                <a:cs typeface="Arial" panose="020B0604020202020204" pitchFamily="34" charset="0"/>
              </a:rPr>
              <a:t>The changing maritime environment itself is high dynamic and specific. The processes in the fast developing maritime industry makes the profession more demanding. Various circumstances in the current globalized and competitive maritime economy challenge the successful implementation of already established practices. Change needs time especially when it comes to values, organizational culture or habits. Ten leadership functions are described and „updated” with focus on the gender perspective.</a:t>
            </a:r>
            <a:endParaRPr lang="tr-TR" sz="2200" dirty="0">
              <a:effectLst/>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140325112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1412777"/>
            <a:ext cx="8496944" cy="792087"/>
          </a:xfrm>
        </p:spPr>
        <p:txBody>
          <a:bodyPr/>
          <a:lstStyle/>
          <a:p>
            <a:pPr algn="ctr"/>
            <a:r>
              <a:rPr lang="tr-TR" sz="2800" dirty="0" smtClean="0">
                <a:effectLst/>
                <a:latin typeface="Arial" panose="020B0604020202020204" pitchFamily="34" charset="0"/>
                <a:cs typeface="Arial" panose="020B0604020202020204" pitchFamily="34" charset="0"/>
              </a:rPr>
              <a:t> </a:t>
            </a:r>
            <a:r>
              <a:rPr lang="bg-BG" sz="2800" b="1" dirty="0" smtClean="0">
                <a:solidFill>
                  <a:srgbClr val="FFFFFF"/>
                </a:solidFill>
                <a:effectLst/>
                <a:latin typeface="Arial" panose="020B0604020202020204" pitchFamily="34" charset="0"/>
                <a:cs typeface="Arial" panose="020B0604020202020204" pitchFamily="34" charset="0"/>
              </a:rPr>
              <a:t>HOW WE DEFINE LEADERSHIP?</a:t>
            </a:r>
            <a:r>
              <a:rPr lang="tr-TR" sz="2800" b="1" dirty="0" smtClean="0">
                <a:effectLst/>
                <a:latin typeface="Arial" panose="020B0604020202020204" pitchFamily="34" charset="0"/>
                <a:cs typeface="Arial" panose="020B0604020202020204" pitchFamily="34" charset="0"/>
              </a:rPr>
              <a:t/>
            </a:r>
            <a:br>
              <a:rPr lang="tr-TR" sz="2800" b="1" dirty="0" smtClean="0">
                <a:effectLst/>
                <a:latin typeface="Arial" panose="020B0604020202020204" pitchFamily="34" charset="0"/>
                <a:cs typeface="Arial" panose="020B0604020202020204" pitchFamily="34" charset="0"/>
              </a:rPr>
            </a:br>
            <a:r>
              <a:rPr lang="tr-TR" sz="2800" dirty="0">
                <a:effectLst/>
                <a:latin typeface="Arial" panose="020B0604020202020204" pitchFamily="34" charset="0"/>
                <a:cs typeface="Arial" panose="020B0604020202020204" pitchFamily="34" charset="0"/>
              </a:rPr>
              <a:t/>
            </a:r>
            <a:br>
              <a:rPr lang="tr-TR" sz="2800" dirty="0">
                <a:effectLst/>
                <a:latin typeface="Arial" panose="020B0604020202020204" pitchFamily="34" charset="0"/>
                <a:cs typeface="Arial" panose="020B0604020202020204" pitchFamily="34" charset="0"/>
              </a:rPr>
            </a:br>
            <a:endParaRPr lang="tr-TR"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395536" y="2204864"/>
            <a:ext cx="8496944" cy="4032448"/>
          </a:xfrm>
        </p:spPr>
        <p:txBody>
          <a:bodyPr/>
          <a:lstStyle/>
          <a:p>
            <a:pPr algn="just" eaLnBrk="1" hangingPunct="1">
              <a:buClrTx/>
            </a:pPr>
            <a:endParaRPr lang="en-US" sz="2400" dirty="0" smtClean="0">
              <a:latin typeface="Arial" panose="020B0604020202020204" pitchFamily="34" charset="0"/>
              <a:cs typeface="Arial" panose="020B0604020202020204" pitchFamily="34" charset="0"/>
            </a:endParaRPr>
          </a:p>
          <a:p>
            <a:pPr algn="just" eaLnBrk="1" hangingPunct="1">
              <a:buClrTx/>
            </a:pPr>
            <a:r>
              <a:rPr lang="bg-BG" sz="2400" dirty="0" smtClean="0">
                <a:latin typeface="Arial" panose="020B0604020202020204" pitchFamily="34" charset="0"/>
                <a:cs typeface="Arial" panose="020B0604020202020204" pitchFamily="34" charset="0"/>
              </a:rPr>
              <a:t>The researchers define the leadership from their own perspective and their particular aspects, applying them on their concrete work and interests. </a:t>
            </a:r>
          </a:p>
          <a:p>
            <a:pPr algn="just" eaLnBrk="1" hangingPunct="1">
              <a:buClrTx/>
            </a:pPr>
            <a:endParaRPr lang="bg-BG" sz="2400" dirty="0" smtClean="0">
              <a:latin typeface="Arial" panose="020B0604020202020204" pitchFamily="34" charset="0"/>
              <a:cs typeface="Arial" panose="020B0604020202020204" pitchFamily="34" charset="0"/>
            </a:endParaRPr>
          </a:p>
          <a:p>
            <a:pPr algn="just" eaLnBrk="1" hangingPunct="1">
              <a:buClrTx/>
            </a:pPr>
            <a:r>
              <a:rPr lang="bg-BG" sz="2400" dirty="0" smtClean="0">
                <a:latin typeface="Arial" panose="020B0604020202020204" pitchFamily="34" charset="0"/>
                <a:cs typeface="Arial" panose="020B0604020202020204" pitchFamily="34" charset="0"/>
              </a:rPr>
              <a:t>The most common assumption defines the </a:t>
            </a:r>
            <a:r>
              <a:rPr lang="bg-BG" sz="2400" b="1" dirty="0" smtClean="0">
                <a:latin typeface="Arial" panose="020B0604020202020204" pitchFamily="34" charset="0"/>
                <a:cs typeface="Arial" panose="020B0604020202020204" pitchFamily="34" charset="0"/>
              </a:rPr>
              <a:t>leadership as a process of</a:t>
            </a:r>
            <a:r>
              <a:rPr lang="bg-BG" sz="2400" dirty="0" smtClean="0">
                <a:latin typeface="Arial" panose="020B0604020202020204" pitchFamily="34" charset="0"/>
                <a:cs typeface="Arial" panose="020B0604020202020204" pitchFamily="34" charset="0"/>
              </a:rPr>
              <a:t> </a:t>
            </a:r>
            <a:r>
              <a:rPr lang="bg-BG" sz="2400" b="1" dirty="0" smtClean="0">
                <a:latin typeface="Arial" panose="020B0604020202020204" pitchFamily="34" charset="0"/>
                <a:cs typeface="Arial" panose="020B0604020202020204" pitchFamily="34" charset="0"/>
              </a:rPr>
              <a:t>influencing</a:t>
            </a:r>
            <a:r>
              <a:rPr lang="bg-BG" sz="2400" dirty="0" smtClean="0">
                <a:latin typeface="Arial" panose="020B0604020202020204" pitchFamily="34" charset="0"/>
                <a:cs typeface="Arial" panose="020B0604020202020204" pitchFamily="34" charset="0"/>
              </a:rPr>
              <a:t> for achieving particular goals and missions</a:t>
            </a:r>
            <a:r>
              <a:rPr lang="bg-BG" sz="2800" dirty="0" smtClean="0"/>
              <a:t>.</a:t>
            </a:r>
          </a:p>
          <a:p>
            <a:pPr algn="just"/>
            <a:endParaRPr lang="tr-TR" b="1" dirty="0" smtClean="0">
              <a:effectLst/>
              <a:latin typeface="Arial" panose="020B0604020202020204" pitchFamily="34" charset="0"/>
              <a:cs typeface="Arial" panose="020B0604020202020204" pitchFamily="34" charset="0"/>
            </a:endParaRPr>
          </a:p>
          <a:p>
            <a:endParaRPr lang="tr-TR" dirty="0">
              <a:effectLst/>
            </a:endParaRPr>
          </a:p>
          <a:p>
            <a:endParaRPr lang="tr-TR" dirty="0"/>
          </a:p>
        </p:txBody>
      </p:sp>
    </p:spTree>
    <p:extLst>
      <p:ext uri="{BB962C8B-B14F-4D97-AF65-F5344CB8AC3E}">
        <p14:creationId xmlns:p14="http://schemas.microsoft.com/office/powerpoint/2010/main" val="199484498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7524" y="1124744"/>
            <a:ext cx="8640960" cy="792087"/>
          </a:xfrm>
        </p:spPr>
        <p:txBody>
          <a:bodyPr/>
          <a:lstStyle/>
          <a:p>
            <a:pPr algn="ctr"/>
            <a:r>
              <a:rPr lang="bg-BG" sz="2800" dirty="0" smtClean="0">
                <a:effectLst/>
                <a:latin typeface="Arial" panose="020B0604020202020204" pitchFamily="34" charset="0"/>
                <a:cs typeface="Arial" panose="020B0604020202020204" pitchFamily="34" charset="0"/>
              </a:rPr>
              <a:t>THE FRAMEWORK</a:t>
            </a:r>
            <a:r>
              <a:rPr lang="tr-TR" sz="2800" dirty="0" smtClean="0">
                <a:effectLst/>
                <a:latin typeface="Arial" panose="020B0604020202020204" pitchFamily="34" charset="0"/>
                <a:cs typeface="Arial" panose="020B0604020202020204" pitchFamily="34" charset="0"/>
              </a:rPr>
              <a:t> </a:t>
            </a:r>
            <a:endParaRPr lang="tr-TR" sz="2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395536" y="2276873"/>
            <a:ext cx="8424936" cy="2808312"/>
          </a:xfrm>
        </p:spPr>
        <p:txBody>
          <a:bodyPr/>
          <a:lstStyle/>
          <a:p>
            <a:pPr algn="just"/>
            <a:r>
              <a:rPr lang="bg-BG" sz="2200" dirty="0" smtClean="0">
                <a:latin typeface="Arial" panose="020B0604020202020204" pitchFamily="34" charset="0"/>
                <a:cs typeface="Arial" panose="020B0604020202020204" pitchFamily="34" charset="0"/>
              </a:rPr>
              <a:t>Based on the conducted large research on attitudes of different professional groups in the maritime domain some conclusions give us an intention to identify some challenges regarding the involvement of women in the seafaring profession. Especially, the most common obstacles occur by promoting female staff to leading positions. Although the question has many different sides and point of analyzis we will focus on some problems that are specifically valid in the maritime environment. </a:t>
            </a:r>
            <a:endParaRPr lang="tr-TR" dirty="0"/>
          </a:p>
        </p:txBody>
      </p:sp>
    </p:spTree>
    <p:extLst>
      <p:ext uri="{BB962C8B-B14F-4D97-AF65-F5344CB8AC3E}">
        <p14:creationId xmlns:p14="http://schemas.microsoft.com/office/powerpoint/2010/main" val="314444043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1268760"/>
            <a:ext cx="7772400" cy="434479"/>
          </a:xfrm>
        </p:spPr>
        <p:txBody>
          <a:bodyPr/>
          <a:lstStyle/>
          <a:p>
            <a:pPr algn="ctr"/>
            <a:r>
              <a:rPr lang="bg-BG" sz="2800" b="1" dirty="0">
                <a:effectLst/>
                <a:latin typeface="Arial" panose="020B0604020202020204" pitchFamily="34" charset="0"/>
                <a:cs typeface="Arial" panose="020B0604020202020204" pitchFamily="34" charset="0"/>
              </a:rPr>
              <a:t>THE FRAMEWORK</a:t>
            </a:r>
            <a:r>
              <a:rPr lang="tr-TR" sz="2800" b="1" dirty="0">
                <a:effectLst/>
                <a:latin typeface="Arial" panose="020B0604020202020204" pitchFamily="34" charset="0"/>
                <a:cs typeface="Arial" panose="020B0604020202020204" pitchFamily="34" charset="0"/>
              </a:rPr>
              <a:t> </a:t>
            </a:r>
            <a:endParaRPr lang="bg-BG" sz="2800" b="1" dirty="0">
              <a:latin typeface="Arial" panose="020B0604020202020204" pitchFamily="34" charset="0"/>
              <a:cs typeface="Arial" panose="020B0604020202020204" pitchFamily="34" charset="0"/>
            </a:endParaRPr>
          </a:p>
        </p:txBody>
      </p:sp>
      <p:sp>
        <p:nvSpPr>
          <p:cNvPr id="2" name="Content Placeholder 1"/>
          <p:cNvSpPr>
            <a:spLocks noGrp="1"/>
          </p:cNvSpPr>
          <p:nvPr>
            <p:ph type="subTitle" idx="1"/>
          </p:nvPr>
        </p:nvSpPr>
        <p:spPr>
          <a:xfrm>
            <a:off x="287524" y="2132856"/>
            <a:ext cx="8568952" cy="4320480"/>
          </a:xfrm>
        </p:spPr>
        <p:txBody>
          <a:bodyPr/>
          <a:lstStyle/>
          <a:p>
            <a:pPr marL="0" indent="0" algn="just">
              <a:buNone/>
            </a:pPr>
            <a:r>
              <a:rPr lang="en-US" sz="2200" dirty="0" smtClean="0">
                <a:latin typeface="Arial" panose="020B0604020202020204" pitchFamily="34" charset="0"/>
                <a:cs typeface="Arial" panose="020B0604020202020204" pitchFamily="34" charset="0"/>
              </a:rPr>
              <a:t>T</a:t>
            </a:r>
            <a:r>
              <a:rPr lang="bg-BG" sz="2200" dirty="0">
                <a:latin typeface="Arial" panose="020B0604020202020204" pitchFamily="34" charset="0"/>
                <a:cs typeface="Arial" panose="020B0604020202020204" pitchFamily="34" charset="0"/>
              </a:rPr>
              <a:t>he very specific maritime environment indicates some thoughts on existing constraints that need to be more detailed analyzed and understood. The management and the leadership include capabilities for effective management and/or participation in the deck team. The problem is not if men and women posses in the same way those capabilities - technical know-how about the ship, managing know-how and team work experience and pro - active approach - but rather why they can not execute, apply and perform them equally. On the first sight it is because of the specific structure of the ship organization: hierarchical one with very clear chain of command. So, overcoming the obstacles being on lower level positions onboard opens the way to higher ones. </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2420888"/>
            <a:ext cx="7414592" cy="3170783"/>
          </a:xfrm>
        </p:spPr>
        <p:txBody>
          <a:bodyPr/>
          <a:lstStyle/>
          <a:p>
            <a:pPr algn="just"/>
            <a:r>
              <a:rPr lang="bg-BG" sz="2400" dirty="0" smtClean="0">
                <a:latin typeface="Arial" panose="020B0604020202020204" pitchFamily="34" charset="0"/>
                <a:cs typeface="Arial" panose="020B0604020202020204" pitchFamily="34" charset="0"/>
              </a:rPr>
              <a:t>Furthermore, effectively promoting social justice and moral very often referrs to more „stronger” and decisive way of leading than to the very liberal and democratic one. So it is about applying different leadership techniques rather than fixing one or another style of managing the crew members. </a:t>
            </a:r>
            <a:br>
              <a:rPr lang="bg-BG" sz="2400" dirty="0" smtClean="0">
                <a:latin typeface="Arial" panose="020B0604020202020204" pitchFamily="34" charset="0"/>
                <a:cs typeface="Arial" panose="020B0604020202020204" pitchFamily="34" charset="0"/>
              </a:rPr>
            </a:br>
            <a:r>
              <a:rPr lang="bg-BG" sz="2400" dirty="0" smtClean="0">
                <a:latin typeface="Arial" panose="020B0604020202020204" pitchFamily="34" charset="0"/>
                <a:cs typeface="Arial" panose="020B0604020202020204" pitchFamily="34" charset="0"/>
              </a:rPr>
              <a:t>Current practices of techniques should be presented in view of diversity and gender management skills.</a:t>
            </a:r>
            <a:br>
              <a:rPr lang="bg-BG" sz="2400" dirty="0" smtClean="0">
                <a:latin typeface="Arial" panose="020B0604020202020204" pitchFamily="34" charset="0"/>
                <a:cs typeface="Arial" panose="020B0604020202020204" pitchFamily="34" charset="0"/>
              </a:rPr>
            </a:br>
            <a:endParaRPr lang="en-US" sz="2400" b="1" u="sng"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259632" y="1114404"/>
            <a:ext cx="6400800" cy="1016021"/>
          </a:xfrm>
        </p:spPr>
        <p:txBody>
          <a:bodyPr/>
          <a:lstStyle/>
          <a:p>
            <a:r>
              <a:rPr lang="bg-BG" sz="2800" b="1" dirty="0">
                <a:latin typeface="Arial" panose="020B0604020202020204" pitchFamily="34" charset="0"/>
                <a:cs typeface="Arial" panose="020B0604020202020204" pitchFamily="34" charset="0"/>
              </a:rPr>
              <a:t>LEADERSHIP APPROACHES /</a:t>
            </a:r>
            <a:r>
              <a:rPr lang="bg-BG" sz="2800" b="1" dirty="0" smtClean="0">
                <a:latin typeface="Arial" panose="020B0604020202020204" pitchFamily="34" charset="0"/>
                <a:cs typeface="Arial" panose="020B0604020202020204" pitchFamily="34" charset="0"/>
              </a:rPr>
              <a:t>FUNCTIONS</a:t>
            </a:r>
            <a:r>
              <a:rPr lang="en-US" sz="2800" b="1" dirty="0" smtClean="0">
                <a:latin typeface="Arial" panose="020B0604020202020204" pitchFamily="34" charset="0"/>
                <a:cs typeface="Arial" panose="020B0604020202020204" pitchFamily="34" charset="0"/>
              </a:rPr>
              <a:t>/</a:t>
            </a:r>
            <a:endParaRPr lang="bg-BG" sz="2800" dirty="0"/>
          </a:p>
        </p:txBody>
      </p:sp>
    </p:spTree>
    <p:extLst>
      <p:ext uri="{BB962C8B-B14F-4D97-AF65-F5344CB8AC3E}">
        <p14:creationId xmlns:p14="http://schemas.microsoft.com/office/powerpoint/2010/main" val="39382674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tr-TR" sz="1800" b="0"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23375</TotalTime>
  <Words>2937</Words>
  <Application>Microsoft Office PowerPoint</Application>
  <PresentationFormat>On-screen Show (4:3)</PresentationFormat>
  <Paragraphs>154</Paragraphs>
  <Slides>24</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Tahoma</vt:lpstr>
      <vt:lpstr>Wingdings</vt:lpstr>
      <vt:lpstr>Ocean</vt:lpstr>
      <vt:lpstr>PowerPoint Presentation</vt:lpstr>
      <vt:lpstr>PowerPoint Presentation</vt:lpstr>
      <vt:lpstr> CRITICAL ISSUES IN MARITIME LEADERSHIP   </vt:lpstr>
      <vt:lpstr>LEARNING OUTCOMES</vt:lpstr>
      <vt:lpstr>WHY IS IT IMPORTANT TO RESEARCH THE CURRENT MARITIME LEADERSHIP TRAINING?   </vt:lpstr>
      <vt:lpstr> HOW WE DEFINE LEADERSHIP?  </vt:lpstr>
      <vt:lpstr>THE FRAMEWORK </vt:lpstr>
      <vt:lpstr>THE FRAMEWORK </vt:lpstr>
      <vt:lpstr>Furthermore, effectively promoting social justice and moral very often referrs to more „stronger” and decisive way of leading than to the very liberal and democratic one. So it is about applying different leadership techniques rather than fixing one or another style of managing the crew members.  Current practices of techniques should be presented in view of diversity and gender management skills.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  </vt:lpstr>
      <vt:lpstr>CRITICAL ISSUES IN MARITIME LEADERSHIP  </vt:lpstr>
      <vt:lpstr>CRITICAL ISSUES IN MARITIME LEADERSHIP </vt:lpstr>
      <vt:lpstr>CRITICAL ISSUES IN MARITIME LEADERSHIP </vt:lpstr>
      <vt:lpstr>CRITICAL ISSUES IN MARITIME LEADERSHIP</vt:lpstr>
    </vt:vector>
  </TitlesOfParts>
  <Company>Tüdev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Taner Albayrak</dc:creator>
  <cp:lastModifiedBy>Pinar OZDEMIR</cp:lastModifiedBy>
  <cp:revision>1162</cp:revision>
  <dcterms:created xsi:type="dcterms:W3CDTF">2000-03-29T11:13:49Z</dcterms:created>
  <dcterms:modified xsi:type="dcterms:W3CDTF">2019-09-03T13:42:40Z</dcterms:modified>
</cp:coreProperties>
</file>