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350" r:id="rId3"/>
    <p:sldId id="352" r:id="rId4"/>
    <p:sldId id="260" r:id="rId5"/>
    <p:sldId id="343" r:id="rId6"/>
    <p:sldId id="274" r:id="rId7"/>
    <p:sldId id="275" r:id="rId8"/>
    <p:sldId id="344" r:id="rId9"/>
    <p:sldId id="345" r:id="rId10"/>
    <p:sldId id="297" r:id="rId11"/>
    <p:sldId id="298" r:id="rId12"/>
    <p:sldId id="299" r:id="rId13"/>
    <p:sldId id="300" r:id="rId14"/>
    <p:sldId id="301" r:id="rId15"/>
    <p:sldId id="302" r:id="rId16"/>
    <p:sldId id="303" r:id="rId17"/>
    <p:sldId id="304" r:id="rId18"/>
    <p:sldId id="305" r:id="rId19"/>
    <p:sldId id="306" r:id="rId20"/>
    <p:sldId id="307" r:id="rId21"/>
    <p:sldId id="347" r:id="rId22"/>
    <p:sldId id="34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9"/>
    <p:restoredTop sz="93447" autoAdjust="0"/>
  </p:normalViewPr>
  <p:slideViewPr>
    <p:cSldViewPr snapToGrid="0">
      <p:cViewPr varScale="1">
        <p:scale>
          <a:sx n="104" d="100"/>
          <a:sy n="104" d="100"/>
        </p:scale>
        <p:origin x="21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05.10.2025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EC0BE-FD96-15C4-8BA8-478764BEB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8A5F5-7689-56F1-495B-513B699FF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1375C-B4B2-F587-D7E3-C7F9C6E51F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D72EB74-E84C-E0ED-0466-35C983FAFE9D}"/>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456370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8DAD4-280E-7D5F-C8F8-EE6290D17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F34BB-51A0-E61C-F38C-E09C27A2A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D3190-14CC-4F7C-1D64-BB4760C59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57C507D-6997-33E7-AB96-B9E71AAFE3E4}"/>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344463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2C68A-C7FF-2E17-D59B-B9D9316D6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18295-9213-D6D0-4E62-F0074CFAB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FE21B-F192-3421-D11C-BCEF4767DA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2FA76B9-E879-5ADB-2A4B-7EA06BF1584D}"/>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3238703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F1561-972D-85BC-6752-512C0016B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4D02D-AB57-38CB-CA20-BC578D1AD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186A5-ACE1-ECC2-9535-54D0A4B78E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62664C5-7B3B-3E1C-DED8-01AF9C385903}"/>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2704048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2A888-5328-6895-2182-1102E9D99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1E626-E674-D2F1-4D8E-41CDEDA9C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068F2-FEC5-E147-5DFD-F460E1296C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1668660-1814-EA84-BC47-822E905326B2}"/>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272752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671D3-9218-4C25-4F4D-A32E6816B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5C17C-DA85-DE0A-042F-4E8FAE313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A218B-16A7-7570-BC6E-2F4C6B7913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486AB13-1D25-B83A-45FA-927C52CB7223}"/>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2686905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4E394-3D76-8F6C-0D92-8103DF813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6DBEA-2743-337B-1257-5B6B9360E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2605E-CC20-4A39-7EF1-9566B7A33B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96CF6C8-6002-BF8C-4CAF-A5A950C1C676}"/>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3328169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F3111-FB80-CCCA-2610-F33AF78F9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16A4D-B4DB-D001-F2F5-8BE39E850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771CF-B7A2-BC0D-A485-99A98DFAA7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6F322FD-1440-7353-3606-1EB153D10D06}"/>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2448873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51F9F-4BA2-642D-F30A-9369B9768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88CDF-C026-2D73-E709-953A54316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BC7D4-9356-8A80-5649-7C323F6E0F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89079A5-C88E-E290-0F55-F050E15111AF}"/>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401759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2C4A-069F-232F-AD1C-9CC8E2313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8907D-4075-6A9E-E910-B1E777423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642F2-8899-B4EB-F092-BC1B453472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3C9C0CA-FC1A-3B3C-DC7B-A0BD3876FC36}"/>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180968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3705033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F57EB-ECC6-850A-3F46-5A04148E3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CDF94-DFDC-3241-2E6F-51B018D18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2CF44-4DEA-0AD6-FAC4-88D3C97BC2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209D57-25EB-D19C-EA6D-40DC6FA47691}"/>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1467403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9A993-B134-2EA7-EFE8-276C1F0BF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F6091-7977-F9BF-ED7B-DBC065269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7F616-9117-28C3-30E4-0793266142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5F98018-E945-AAF2-493E-E45679481755}"/>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69877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13CAD-B01F-25A2-78F9-DACFA25C7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3DB5C-5F9B-BBBF-5814-F52B6DC11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A8DE8-B7A0-60AB-A615-58EA7BE097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CF0352C-AFF5-5E11-C38B-6AC4B7881AE4}"/>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160434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287384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54A6-4A86-E702-24A1-7929B63FE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6EDBD-58E1-952E-B4AE-6A11727DF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537BF-C42F-669D-DE13-3E76759A95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F205019-1912-7CAE-D46C-E8DA359778DF}"/>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06066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B34A-24E7-CF38-8ADD-AFF05CAFC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48B25-B294-701D-9894-0084C4F2C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FB0A1-870C-24C2-B10B-1552D6D28D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E5EBB1E-ECD7-B554-63BF-5D98ED0D055C}"/>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4179285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F806-30DF-2C9D-5DEF-51272DBD5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C4710-8548-0685-3949-658C7F403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9FB95-3B2C-E37E-DECD-EB2DE7513E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E877368-8B89-A7EB-D2BC-03D210942DE6}"/>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3609342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05.10.2025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05.10.2025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05.10.2025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05.10.2025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05.10.2025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05.10.2025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05.10.2025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05.10.2025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3041345"/>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COOKING SKILLS</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III</a:t>
            </a:r>
          </a:p>
          <a:p>
            <a:pPr algn="ctr">
              <a:lnSpc>
                <a:spcPct val="150000"/>
              </a:lnSpc>
              <a:spcAft>
                <a:spcPts val="1000"/>
              </a:spcAft>
            </a:pPr>
            <a:r>
              <a:rPr lang="en-GB" sz="2800" b="1" kern="1400" spc="-50" dirty="0">
                <a:solidFill>
                  <a:srgbClr val="1F497D"/>
                </a:solidFill>
                <a:effectLst/>
                <a:latin typeface="Times New Roman" panose="02020603050405020304" pitchFamily="18" charset="0"/>
                <a:ea typeface="Times New Roman" panose="02020603050405020304" pitchFamily="18" charset="0"/>
              </a:rPr>
              <a:t>Nutrition, Recipe design, Challenges, and Strategies in Maritime </a:t>
            </a:r>
            <a:r>
              <a:rPr lang="en-GB" sz="2800" b="1" kern="1400" spc="-50" dirty="0">
                <a:solidFill>
                  <a:srgbClr val="1F497D"/>
                </a:solidFill>
                <a:latin typeface="Times New Roman" panose="02020603050405020304" pitchFamily="18" charset="0"/>
                <a:ea typeface="Times New Roman" panose="02020603050405020304" pitchFamily="18" charset="0"/>
              </a:rPr>
              <a:t>C</a:t>
            </a:r>
            <a:r>
              <a:rPr lang="en-GB" sz="2800" b="1" kern="1400" spc="-50" dirty="0">
                <a:solidFill>
                  <a:srgbClr val="1F497D"/>
                </a:solidFill>
                <a:effectLst/>
                <a:latin typeface="Times New Roman" panose="02020603050405020304" pitchFamily="18" charset="0"/>
                <a:ea typeface="Times New Roman" panose="02020603050405020304" pitchFamily="18" charset="0"/>
              </a:rPr>
              <a:t>ontexts</a:t>
            </a:r>
            <a:endParaRPr lang="en-US" sz="800" dirty="0">
              <a:effectLst/>
              <a:latin typeface="Times New Roman" panose="02020603050405020304" pitchFamily="18" charset="0"/>
              <a:ea typeface="Arial" panose="020B060402020202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FC56-2C1F-9097-D564-15107E88563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8A5297A-1EBC-1AF2-EB15-0D4CC9D8692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BABA179-1618-860D-2853-11A605E3942B}"/>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Early, Mid, Late Voyage Menu Phases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5819752-E637-9E80-6EAF-D2A2FF01219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12F5F0A-1A85-F428-B909-BE57D011DD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E62C03-F88B-71AE-A937-580D4C2D5B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46261D5-EB7A-8F6D-2333-FD5A99D9B82B}"/>
              </a:ext>
            </a:extLst>
          </p:cNvPr>
          <p:cNvSpPr txBox="1"/>
          <p:nvPr/>
        </p:nvSpPr>
        <p:spPr>
          <a:xfrm>
            <a:off x="536826" y="1705813"/>
            <a:ext cx="7743825" cy="2585323"/>
          </a:xfrm>
          <a:prstGeom prst="rect">
            <a:avLst/>
          </a:prstGeom>
          <a:noFill/>
        </p:spPr>
        <p:txBody>
          <a:bodyPr wrap="square" rtlCol="0">
            <a:spAutoFit/>
          </a:bodyPr>
          <a:lstStyle/>
          <a:p>
            <a:pPr>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Days 1–7</a:t>
            </a:r>
            <a:r>
              <a:rPr lang="en-GB" dirty="0">
                <a:latin typeface="Times New Roman" panose="02020603050405020304" pitchFamily="18" charset="0"/>
                <a:cs typeface="Times New Roman" panose="02020603050405020304" pitchFamily="18" charset="0"/>
              </a:rPr>
              <a:t>: Serve fresh leafy greens, soft fruits, fresh dairy.</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Days 8–20</a:t>
            </a:r>
            <a:r>
              <a:rPr lang="en-GB" dirty="0">
                <a:latin typeface="Times New Roman" panose="02020603050405020304" pitchFamily="18" charset="0"/>
                <a:cs typeface="Times New Roman" panose="02020603050405020304" pitchFamily="18" charset="0"/>
              </a:rPr>
              <a:t>: Switch to hardy produce (carrots, cabbage, apples, oranges), frozen vegetables, UHT dairy.</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Days 21–30</a:t>
            </a:r>
            <a:r>
              <a:rPr lang="en-GB" dirty="0">
                <a:latin typeface="Times New Roman" panose="02020603050405020304" pitchFamily="18" charset="0"/>
                <a:cs typeface="Times New Roman" panose="02020603050405020304" pitchFamily="18" charset="0"/>
              </a:rPr>
              <a:t>: Rely on pulses, canned veg, frozen items, root vegetables.</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Practical advice: Pre-plan recipes by voyage phase to avoid “panic cooking” when fresh items run out.</a:t>
            </a:r>
          </a:p>
        </p:txBody>
      </p:sp>
      <p:sp>
        <p:nvSpPr>
          <p:cNvPr id="3" name="Rectangle 2">
            <a:extLst>
              <a:ext uri="{FF2B5EF4-FFF2-40B4-BE49-F238E27FC236}">
                <a16:creationId xmlns:a16="http://schemas.microsoft.com/office/drawing/2014/main" id="{F33C4A11-AFEC-9F7B-191C-DFADF79E5B6B}"/>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27BB79C-A514-4242-0955-771086FBC4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EA9D80-0B68-FF10-DD88-88778E8FB51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FD1BC3-2B99-B141-998E-34E1B5BD98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AB2D09F-F41D-279C-514D-1E7F425C495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AA1BB9-8E57-626A-E28A-658A261720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BB0FDDB-D785-AE62-1529-0EC6E471A00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477504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99731-2842-058C-85DB-3BC5E7BC6BF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36EB1BB-FA60-562C-8898-77535A9703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457C7BB-3A9C-97B7-AF80-FF076FBB2C07}"/>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Portion Control &amp; Waste Reduction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BFC2CCC-F670-11EE-6C66-AC784446DA74}"/>
              </a:ext>
            </a:extLst>
          </p:cNvPr>
          <p:cNvGrpSpPr/>
          <p:nvPr/>
        </p:nvGrpSpPr>
        <p:grpSpPr>
          <a:xfrm>
            <a:off x="108154" y="154232"/>
            <a:ext cx="9144000" cy="6778058"/>
            <a:chOff x="0" y="93100"/>
            <a:chExt cx="9144000" cy="6778058"/>
          </a:xfrm>
        </p:grpSpPr>
        <p:sp>
          <p:nvSpPr>
            <p:cNvPr id="12" name="Rectangle 11">
              <a:extLst>
                <a:ext uri="{FF2B5EF4-FFF2-40B4-BE49-F238E27FC236}">
                  <a16:creationId xmlns:a16="http://schemas.microsoft.com/office/drawing/2014/main" id="{376C1A2F-0DCD-006C-1D60-A8C6B853596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5DDE3CA-F59A-ECD0-D9FB-0CDF86AFA8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2B5F52E-7E2D-3536-A201-BFAB15378041}"/>
              </a:ext>
            </a:extLst>
          </p:cNvPr>
          <p:cNvSpPr txBox="1"/>
          <p:nvPr/>
        </p:nvSpPr>
        <p:spPr>
          <a:xfrm>
            <a:off x="536826" y="1700063"/>
            <a:ext cx="7743825" cy="2585323"/>
          </a:xfrm>
          <a:prstGeom prst="rect">
            <a:avLst/>
          </a:prstGeom>
          <a:noFill/>
        </p:spPr>
        <p:txBody>
          <a:bodyPr wrap="square" rtlCol="0">
            <a:spAutoFit/>
          </a:bodyPr>
          <a:lstStyle/>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Use standardized ladles, scoops, and trays to keep portions consistent.</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Train staff to “serve small, refill if needed” to reduce plate waste.</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Monitor waste bins daily: leftovers show either portion size is wrong or menu is disliked.</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Example: A vessel reduced food waste by 25% after introducing portion measuring tools.</a:t>
            </a:r>
          </a:p>
        </p:txBody>
      </p:sp>
      <p:sp>
        <p:nvSpPr>
          <p:cNvPr id="3" name="Rectangle 2">
            <a:extLst>
              <a:ext uri="{FF2B5EF4-FFF2-40B4-BE49-F238E27FC236}">
                <a16:creationId xmlns:a16="http://schemas.microsoft.com/office/drawing/2014/main" id="{7E9D9FC5-2666-8D22-6837-AC12348253F7}"/>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DB3DC16-B93B-A488-21B7-98117CB6A3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EA8B2AD-E488-E0F0-3719-D6E368DE1F6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B9B1BE7-1DDA-3B5A-7D98-81296C33BE7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950BDB4-2438-6E19-4D4D-99649E81FB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7D6A8D7-3A75-A23E-FC75-3A9E3B432B9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33272B4-B992-34A8-2C81-AA130F11A4C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1C5D25C7-E224-0EE1-886E-BF03F9B0A894}"/>
              </a:ext>
            </a:extLst>
          </p:cNvPr>
          <p:cNvPicPr>
            <a:picLocks noChangeAspect="1"/>
          </p:cNvPicPr>
          <p:nvPr/>
        </p:nvPicPr>
        <p:blipFill>
          <a:blip r:embed="rId11"/>
          <a:stretch>
            <a:fillRect/>
          </a:stretch>
        </p:blipFill>
        <p:spPr>
          <a:xfrm>
            <a:off x="3260514" y="4207385"/>
            <a:ext cx="2622972" cy="1748648"/>
          </a:xfrm>
          <a:prstGeom prst="rect">
            <a:avLst/>
          </a:prstGeom>
        </p:spPr>
      </p:pic>
    </p:spTree>
    <p:extLst>
      <p:ext uri="{BB962C8B-B14F-4D97-AF65-F5344CB8AC3E}">
        <p14:creationId xmlns:p14="http://schemas.microsoft.com/office/powerpoint/2010/main" val="985051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A035-70E7-E129-239F-518C9DD9978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30A0983-AB68-DB9E-5341-45DB8F4E876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BF3BA1F-F53F-30D6-A614-4EEBC264DECD}"/>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Cultural and Religious Inclusion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05BDD20-4846-7AA5-671B-E4954487BF9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37180DD-3554-0282-96E9-747037EB33C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69CB456-2E01-320E-65BC-675A7652D5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DB26727-ED8D-7AC3-E305-19CD09123B4A}"/>
              </a:ext>
            </a:extLst>
          </p:cNvPr>
          <p:cNvSpPr txBox="1"/>
          <p:nvPr/>
        </p:nvSpPr>
        <p:spPr>
          <a:xfrm>
            <a:off x="3011357" y="2025200"/>
            <a:ext cx="5503993" cy="3139321"/>
          </a:xfrm>
          <a:prstGeom prst="rect">
            <a:avLst/>
          </a:prstGeom>
          <a:noFill/>
        </p:spPr>
        <p:txBody>
          <a:bodyPr wrap="square" rtlCol="0">
            <a:spAutoFit/>
          </a:bodyPr>
          <a:lstStyle/>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Always provide at least one vegetarian protein dish (e.g., lentil curry, chickpea stew).</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Label meats clearly: pork, beef, poultry, fish — so crew can select safely.</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Respect halal/kosher prep rules (separate utensils, no cross-contamination).</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Introduce “condiment stations” (chili paste, yogurt sauces, pickles) so crew can adjust </a:t>
            </a:r>
            <a:r>
              <a:rPr lang="en-GB" dirty="0" err="1">
                <a:latin typeface="Times New Roman" panose="02020603050405020304" pitchFamily="18" charset="0"/>
                <a:cs typeface="Times New Roman" panose="02020603050405020304" pitchFamily="18" charset="0"/>
              </a:rPr>
              <a:t>flavor</a:t>
            </a:r>
            <a:r>
              <a:rPr lang="en-GB" dirty="0">
                <a:latin typeface="Times New Roman" panose="02020603050405020304" pitchFamily="18" charset="0"/>
                <a:cs typeface="Times New Roman" panose="02020603050405020304" pitchFamily="18" charset="0"/>
              </a:rPr>
              <a:t> to their culture.</a:t>
            </a:r>
          </a:p>
        </p:txBody>
      </p:sp>
      <p:sp>
        <p:nvSpPr>
          <p:cNvPr id="3" name="Rectangle 2">
            <a:extLst>
              <a:ext uri="{FF2B5EF4-FFF2-40B4-BE49-F238E27FC236}">
                <a16:creationId xmlns:a16="http://schemas.microsoft.com/office/drawing/2014/main" id="{94986562-B0C0-5274-E625-46E730455358}"/>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A3C6016-99E9-D059-5180-674B51A9A3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642E3E6-2BC4-1457-2D91-A09A39740F5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7F8C98F-C6F9-F58B-5301-6F596EDC76C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EE8B4AE-2006-B09B-F782-7BBBC4F1C4F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E92406-445C-C380-8944-EF1BF0C59F5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1E06B2E-AE54-12A9-B6BC-D72F63A3B964}"/>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4" name="Picture 2" descr="20 Minute High Protein Vegan Meals - Rainbow Plant Life">
            <a:extLst>
              <a:ext uri="{FF2B5EF4-FFF2-40B4-BE49-F238E27FC236}">
                <a16:creationId xmlns:a16="http://schemas.microsoft.com/office/drawing/2014/main" id="{F55441EC-F450-35FE-9E03-CC1D21D60E3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79546" y="2164255"/>
            <a:ext cx="2297112" cy="2559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35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D4012-5686-C7FE-F615-128A1BE77F1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72ADA31-0FAE-7923-F4EE-D5E4B99CFAC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3FC33D1-4254-638A-601E-2BDDDF7FB975}"/>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Real Crew Conflict Example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09B2F24-5649-464D-9942-054A0D61FB7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0A11E54-E158-0C65-7CA7-83737A7C0D0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2132E6F-EE21-FD56-9516-23ECD91AEF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72F84A1-2424-DE06-07CC-4CF13DBFABF5}"/>
              </a:ext>
            </a:extLst>
          </p:cNvPr>
          <p:cNvSpPr txBox="1"/>
          <p:nvPr/>
        </p:nvSpPr>
        <p:spPr>
          <a:xfrm>
            <a:off x="536826" y="1768985"/>
            <a:ext cx="7743825" cy="1815882"/>
          </a:xfrm>
          <a:prstGeom prst="rect">
            <a:avLst/>
          </a:prstGeom>
          <a:noFill/>
        </p:spPr>
        <p:txBody>
          <a:bodyPr wrap="square" rtlCol="0">
            <a:spAutoFit/>
          </a:bodyPr>
          <a:lstStyle/>
          <a:p>
            <a:pPr>
              <a:buFont typeface="Arial" panose="020B0604020202020204" pitchFamily="34" charset="0"/>
              <a:buChar char="•"/>
            </a:pPr>
            <a:r>
              <a:rPr lang="en-GB" sz="1600" b="1" dirty="0"/>
              <a:t>Problem:</a:t>
            </a:r>
            <a:r>
              <a:rPr lang="en-GB" sz="1600" dirty="0"/>
              <a:t> On a container ship, </a:t>
            </a:r>
            <a:r>
              <a:rPr lang="en-GB" sz="1600" b="1" dirty="0"/>
              <a:t>pork-heavy menus excluded Muslim crew.</a:t>
            </a:r>
          </a:p>
          <a:p>
            <a:pPr>
              <a:buFont typeface="Arial" panose="020B0604020202020204" pitchFamily="34" charset="0"/>
              <a:buChar char="•"/>
            </a:pPr>
            <a:endParaRPr lang="en-GB" sz="1600" dirty="0"/>
          </a:p>
          <a:p>
            <a:pPr>
              <a:buFont typeface="Arial" panose="020B0604020202020204" pitchFamily="34" charset="0"/>
              <a:buChar char="•"/>
            </a:pPr>
            <a:r>
              <a:rPr lang="en-GB" sz="1600" b="1" dirty="0"/>
              <a:t>Impact:</a:t>
            </a:r>
            <a:r>
              <a:rPr lang="en-GB" sz="1600" dirty="0"/>
              <a:t> Crew skipped meals, fatigue increased, and morale declined.</a:t>
            </a:r>
          </a:p>
          <a:p>
            <a:pPr>
              <a:buFont typeface="Arial" panose="020B0604020202020204" pitchFamily="34" charset="0"/>
              <a:buChar char="•"/>
            </a:pPr>
            <a:endParaRPr lang="en-GB" sz="1600" dirty="0"/>
          </a:p>
          <a:p>
            <a:pPr>
              <a:buFont typeface="Arial" panose="020B0604020202020204" pitchFamily="34" charset="0"/>
              <a:buChar char="•"/>
            </a:pPr>
            <a:r>
              <a:rPr lang="en-GB" sz="1600" b="1" dirty="0"/>
              <a:t>Solution:</a:t>
            </a:r>
            <a:r>
              <a:rPr lang="en-GB" sz="1600" dirty="0"/>
              <a:t> Chief cook </a:t>
            </a:r>
            <a:r>
              <a:rPr lang="en-GB" sz="1600" b="1" dirty="0"/>
              <a:t>added chicken, legumes, and clearly </a:t>
            </a:r>
            <a:r>
              <a:rPr lang="en-GB" sz="1600" b="1" dirty="0" err="1"/>
              <a:t>labeled</a:t>
            </a:r>
            <a:r>
              <a:rPr lang="en-GB" sz="1600" b="1" dirty="0"/>
              <a:t> pork dishes.</a:t>
            </a:r>
            <a:endParaRPr lang="en-GB" sz="1600" dirty="0"/>
          </a:p>
          <a:p>
            <a:pPr>
              <a:buFont typeface="Arial" panose="020B0604020202020204" pitchFamily="34" charset="0"/>
              <a:buChar char="•"/>
            </a:pPr>
            <a:endParaRPr lang="en-GB" sz="1600" b="1" dirty="0"/>
          </a:p>
          <a:p>
            <a:pPr>
              <a:buFont typeface="Arial" panose="020B0604020202020204" pitchFamily="34" charset="0"/>
              <a:buChar char="•"/>
            </a:pPr>
            <a:r>
              <a:rPr lang="en-GB" sz="1600" b="1" dirty="0"/>
              <a:t>Result:</a:t>
            </a:r>
            <a:r>
              <a:rPr lang="en-GB" sz="1600" dirty="0"/>
              <a:t> </a:t>
            </a:r>
            <a:r>
              <a:rPr lang="en-GB" sz="1600" b="1" dirty="0"/>
              <a:t>Meal attendance improved, tensions eased, and performance stabilized.</a:t>
            </a:r>
            <a:endParaRPr lang="en-GB" sz="1600" dirty="0"/>
          </a:p>
        </p:txBody>
      </p:sp>
      <p:sp>
        <p:nvSpPr>
          <p:cNvPr id="3" name="Rectangle 2">
            <a:extLst>
              <a:ext uri="{FF2B5EF4-FFF2-40B4-BE49-F238E27FC236}">
                <a16:creationId xmlns:a16="http://schemas.microsoft.com/office/drawing/2014/main" id="{7E3BF2B7-E838-9F91-D586-48467FFD02EB}"/>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4BDFE02-8253-F1A4-8F8F-D28AAE2E18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7C8CE02-2BD3-96B1-03AE-59622A88E0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140531F-C198-3DFE-6DDC-5F43391E559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E0DE7E-5EE3-DEDA-8B5B-15FC9CCB14C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34BC70E-7DD8-8079-C568-48666FE87BE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1D0CD48-A419-E37B-2915-812571A3C4D7}"/>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755EC2FA-C35E-671B-9B1C-E7ED7D3946DA}"/>
              </a:ext>
            </a:extLst>
          </p:cNvPr>
          <p:cNvPicPr>
            <a:picLocks noChangeAspect="1"/>
          </p:cNvPicPr>
          <p:nvPr/>
        </p:nvPicPr>
        <p:blipFill>
          <a:blip r:embed="rId11"/>
          <a:srcRect t="20721" b="9379"/>
          <a:stretch/>
        </p:blipFill>
        <p:spPr>
          <a:xfrm>
            <a:off x="2866600" y="3891735"/>
            <a:ext cx="3084276" cy="2155918"/>
          </a:xfrm>
          <a:prstGeom prst="rect">
            <a:avLst/>
          </a:prstGeom>
        </p:spPr>
      </p:pic>
    </p:spTree>
    <p:extLst>
      <p:ext uri="{BB962C8B-B14F-4D97-AF65-F5344CB8AC3E}">
        <p14:creationId xmlns:p14="http://schemas.microsoft.com/office/powerpoint/2010/main" val="236700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A2C20-5FF4-030D-093A-A3241540C1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E746720-2407-715F-D28E-35DAE43E909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4C58331-9543-BEBF-8F39-864796590027}"/>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Recipe Standardization Benefits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D1CD8BE-5E94-E371-9C91-09966D3BECF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A0C1417-1C42-C480-562E-E9F7956A7BF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B36DE22-7788-8BC0-509F-68812E4400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1889AD7-EC25-2964-A9F9-293454E75514}"/>
              </a:ext>
            </a:extLst>
          </p:cNvPr>
          <p:cNvSpPr txBox="1"/>
          <p:nvPr/>
        </p:nvSpPr>
        <p:spPr>
          <a:xfrm>
            <a:off x="3653168" y="1950910"/>
            <a:ext cx="4940634" cy="3416320"/>
          </a:xfrm>
          <a:prstGeom prst="rect">
            <a:avLst/>
          </a:prstGeom>
          <a:noFill/>
        </p:spPr>
        <p:txBody>
          <a:bodyPr wrap="square" rtlCol="0">
            <a:spAutoFit/>
          </a:bodyPr>
          <a:lstStyle/>
          <a:p>
            <a:pPr>
              <a:buFont typeface="Arial" panose="020B0604020202020204" pitchFamily="34" charset="0"/>
              <a:buChar char="•"/>
            </a:pPr>
            <a:r>
              <a:rPr lang="en-GB" b="1" dirty="0"/>
              <a:t>Consistency:</a:t>
            </a:r>
            <a:r>
              <a:rPr lang="en-GB" dirty="0"/>
              <a:t> Provides reliable nutrition and portion sizes across voyages.</a:t>
            </a:r>
          </a:p>
          <a:p>
            <a:pPr>
              <a:buFont typeface="Arial" panose="020B0604020202020204" pitchFamily="34" charset="0"/>
              <a:buChar char="•"/>
            </a:pPr>
            <a:endParaRPr lang="en-GB" dirty="0"/>
          </a:p>
          <a:p>
            <a:pPr>
              <a:buFont typeface="Arial" panose="020B0604020202020204" pitchFamily="34" charset="0"/>
              <a:buChar char="•"/>
            </a:pPr>
            <a:r>
              <a:rPr lang="en-GB" b="1" dirty="0"/>
              <a:t>Training:</a:t>
            </a:r>
            <a:r>
              <a:rPr lang="en-GB" dirty="0"/>
              <a:t> Helps new cooks quickly understand yields and safe substitutions.</a:t>
            </a:r>
          </a:p>
          <a:p>
            <a:pPr>
              <a:buFont typeface="Arial" panose="020B0604020202020204" pitchFamily="34" charset="0"/>
              <a:buChar char="•"/>
            </a:pPr>
            <a:endParaRPr lang="en-GB" dirty="0"/>
          </a:p>
          <a:p>
            <a:pPr>
              <a:buFont typeface="Arial" panose="020B0604020202020204" pitchFamily="34" charset="0"/>
              <a:buChar char="•"/>
            </a:pPr>
            <a:r>
              <a:rPr lang="en-GB" b="1" dirty="0"/>
              <a:t>Recipe Cards:</a:t>
            </a:r>
            <a:r>
              <a:rPr lang="en-GB" dirty="0"/>
              <a:t> Include ingredient list, storage needs, cooking time, and portion yield.</a:t>
            </a:r>
          </a:p>
          <a:p>
            <a:pPr>
              <a:buFont typeface="Arial" panose="020B0604020202020204" pitchFamily="34" charset="0"/>
              <a:buChar char="•"/>
            </a:pPr>
            <a:endParaRPr lang="en-GB" dirty="0"/>
          </a:p>
          <a:p>
            <a:pPr>
              <a:buFont typeface="Arial" panose="020B0604020202020204" pitchFamily="34" charset="0"/>
              <a:buChar char="•"/>
            </a:pPr>
            <a:r>
              <a:rPr lang="en-GB" b="1" dirty="0"/>
              <a:t>Compliance:</a:t>
            </a:r>
            <a:r>
              <a:rPr lang="en-GB" dirty="0"/>
              <a:t> Inspection-ready documentation showing adherence to food safety and </a:t>
            </a:r>
            <a:r>
              <a:rPr lang="en-GB" b="1" dirty="0"/>
              <a:t>MLC requirements.</a:t>
            </a:r>
            <a:endParaRPr lang="en-GB" dirty="0"/>
          </a:p>
        </p:txBody>
      </p:sp>
      <p:sp>
        <p:nvSpPr>
          <p:cNvPr id="3" name="Rectangle 2">
            <a:extLst>
              <a:ext uri="{FF2B5EF4-FFF2-40B4-BE49-F238E27FC236}">
                <a16:creationId xmlns:a16="http://schemas.microsoft.com/office/drawing/2014/main" id="{C7A69501-9F9A-02E7-3D1A-5ECB70A2E53C}"/>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5D1279B-C9F1-F79A-0AA0-32CEBD541F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99B8134-2ECE-C7BA-ED80-FF97B912ABB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AB1FCF0-F6F1-6300-7C83-E3601B625C9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97B5F52-F5EA-6754-00E8-57FDF6D6D2E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5A4C87-6086-62FB-3CD6-FFDAF897025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8D2E5FA-EEC8-B17B-E2CB-1B91B5DAA320}"/>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Learn key standard Recipes and how to Scale Them">
            <a:extLst>
              <a:ext uri="{FF2B5EF4-FFF2-40B4-BE49-F238E27FC236}">
                <a16:creationId xmlns:a16="http://schemas.microsoft.com/office/drawing/2014/main" id="{1E405A2E-B9EC-CC24-E4B6-7E9CCAE1AA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650" y="1834596"/>
            <a:ext cx="2618570" cy="370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540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93BD3-1C58-18C4-7518-2381EC0DD2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7E987C8-2092-47CF-1516-7C84C9E8520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B7D5E3F-64C4-BB08-C1C1-E2614FF8D384}"/>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Batch Cooking &amp; Safety in Rough Seas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11EA692-CA13-E8CD-23EF-11D4ED50900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28399FE-BA9A-F3CC-C2A1-3E2F70C8472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26F3F47-6212-96B4-41CA-CDA45F2085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7733988-A2AB-81BA-CEF9-A22FBE0F570A}"/>
              </a:ext>
            </a:extLst>
          </p:cNvPr>
          <p:cNvSpPr txBox="1"/>
          <p:nvPr/>
        </p:nvSpPr>
        <p:spPr>
          <a:xfrm>
            <a:off x="536826" y="1791701"/>
            <a:ext cx="7743825" cy="2862322"/>
          </a:xfrm>
          <a:prstGeom prst="rect">
            <a:avLst/>
          </a:prstGeom>
          <a:noFill/>
        </p:spPr>
        <p:txBody>
          <a:bodyPr wrap="square" rtlCol="0">
            <a:spAutoFit/>
          </a:bodyPr>
          <a:lstStyle/>
          <a:p>
            <a:pPr>
              <a:buFont typeface="Arial" panose="020B0604020202020204" pitchFamily="34" charset="0"/>
              <a:buChar char="•"/>
            </a:pPr>
            <a:r>
              <a:rPr lang="en-GB" b="1" dirty="0"/>
              <a:t>Avoid risky methods:</a:t>
            </a:r>
            <a:r>
              <a:rPr lang="en-GB" dirty="0"/>
              <a:t> No deep-frying or open boiling during rough seas → high accident risk.</a:t>
            </a:r>
          </a:p>
          <a:p>
            <a:pPr>
              <a:buFont typeface="Arial" panose="020B0604020202020204" pitchFamily="34" charset="0"/>
              <a:buChar char="•"/>
            </a:pPr>
            <a:endParaRPr lang="en-GB" dirty="0"/>
          </a:p>
          <a:p>
            <a:pPr>
              <a:buFont typeface="Arial" panose="020B0604020202020204" pitchFamily="34" charset="0"/>
              <a:buChar char="•"/>
            </a:pPr>
            <a:r>
              <a:rPr lang="en-GB" b="1" dirty="0"/>
              <a:t>Safer options:</a:t>
            </a:r>
            <a:r>
              <a:rPr lang="en-GB" dirty="0"/>
              <a:t> Use one-pot meals such as stews, baked casseroles, fried rice, or pasta bakes.</a:t>
            </a:r>
          </a:p>
          <a:p>
            <a:pPr>
              <a:buFont typeface="Arial" panose="020B0604020202020204" pitchFamily="34" charset="0"/>
              <a:buChar char="•"/>
            </a:pPr>
            <a:endParaRPr lang="en-GB" dirty="0"/>
          </a:p>
          <a:p>
            <a:pPr>
              <a:buFont typeface="Arial" panose="020B0604020202020204" pitchFamily="34" charset="0"/>
              <a:buChar char="•"/>
            </a:pPr>
            <a:r>
              <a:rPr lang="en-GB" b="1" dirty="0"/>
              <a:t>Batch cooking:</a:t>
            </a:r>
            <a:r>
              <a:rPr lang="en-GB" dirty="0"/>
              <a:t> Prepare large trays safely, then portion individually for service.</a:t>
            </a:r>
          </a:p>
          <a:p>
            <a:pPr>
              <a:buFont typeface="Arial" panose="020B0604020202020204" pitchFamily="34" charset="0"/>
              <a:buChar char="•"/>
            </a:pPr>
            <a:endParaRPr lang="en-GB" dirty="0"/>
          </a:p>
          <a:p>
            <a:pPr>
              <a:buFont typeface="Arial" panose="020B0604020202020204" pitchFamily="34" charset="0"/>
              <a:buChar char="•"/>
            </a:pPr>
            <a:r>
              <a:rPr lang="en-GB" b="1" dirty="0"/>
              <a:t>Storm menu:</a:t>
            </a:r>
            <a:r>
              <a:rPr lang="en-GB" dirty="0"/>
              <a:t> Always keep a pre-planned list of quick, safe, hearty dishes for heavy weather.</a:t>
            </a:r>
          </a:p>
        </p:txBody>
      </p:sp>
      <p:sp>
        <p:nvSpPr>
          <p:cNvPr id="3" name="Rectangle 2">
            <a:extLst>
              <a:ext uri="{FF2B5EF4-FFF2-40B4-BE49-F238E27FC236}">
                <a16:creationId xmlns:a16="http://schemas.microsoft.com/office/drawing/2014/main" id="{B858EE30-B232-F749-FE31-C468D83267FF}"/>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F7C80A7-8D3B-B195-4252-5933E52028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70F3ECA-6364-28D2-DB6C-996D51BD1A4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DC7EEC7-4497-9BF6-A8BE-8E53615268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4C0E267-65D8-9EB6-C36E-AE2F73CA98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D287EB4-842C-B190-ABEB-DE8D657A5C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2E1055C-CA94-4B89-B2C4-D8AED984D66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280093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CA1F-D607-67D8-F660-DC994375C7D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881C06C-9939-7EA6-E10D-4BAC705D048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1EF48F-F6C9-118C-6F8C-4D60913CB7B3}"/>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Substitution Toolkit for Cooks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0260B22-E9B9-2CCA-8FE4-B54F740A3197}"/>
              </a:ext>
            </a:extLst>
          </p:cNvPr>
          <p:cNvGrpSpPr/>
          <p:nvPr/>
        </p:nvGrpSpPr>
        <p:grpSpPr>
          <a:xfrm>
            <a:off x="338225" y="129576"/>
            <a:ext cx="9144000" cy="6778058"/>
            <a:chOff x="0" y="93100"/>
            <a:chExt cx="9144000" cy="6778058"/>
          </a:xfrm>
        </p:grpSpPr>
        <p:sp>
          <p:nvSpPr>
            <p:cNvPr id="12" name="Rectangle 11">
              <a:extLst>
                <a:ext uri="{FF2B5EF4-FFF2-40B4-BE49-F238E27FC236}">
                  <a16:creationId xmlns:a16="http://schemas.microsoft.com/office/drawing/2014/main" id="{1AA1919C-3359-1CAC-80D2-60F8A96646F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E604D2A-567F-69C3-50DD-F73ECDD412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C592FAD-90EB-88F5-8D22-21F7CB1DBCEC}"/>
              </a:ext>
            </a:extLst>
          </p:cNvPr>
          <p:cNvSpPr txBox="1"/>
          <p:nvPr/>
        </p:nvSpPr>
        <p:spPr>
          <a:xfrm>
            <a:off x="536826" y="1791701"/>
            <a:ext cx="7743825" cy="2467342"/>
          </a:xfrm>
          <a:prstGeom prst="rect">
            <a:avLst/>
          </a:prstGeom>
          <a:noFill/>
        </p:spPr>
        <p:txBody>
          <a:bodyPr wrap="square" rtlCol="0">
            <a:spAutoFit/>
          </a:bodyPr>
          <a:lstStyle/>
          <a:p>
            <a:pPr lvl="0" algn="l">
              <a:spcBef>
                <a:spcPts val="1200"/>
              </a:spcBef>
              <a:spcAft>
                <a:spcPts val="200"/>
              </a:spcAft>
              <a:tabLst>
                <a:tab pos="318770" algn="l"/>
              </a:tabLst>
            </a:pPr>
            <a:r>
              <a:rPr lang="en-US" sz="1600" dirty="0">
                <a:effectLst/>
                <a:latin typeface="Times New Roman" panose="02020603050405020304" pitchFamily="18" charset="0"/>
                <a:ea typeface="Times New Roman" panose="02020603050405020304" pitchFamily="18" charset="0"/>
              </a:rPr>
              <a:t>	•	Fresh spinach → frozen spinach blocks</a:t>
            </a:r>
          </a:p>
          <a:p>
            <a:pPr lvl="0" algn="l">
              <a:spcBef>
                <a:spcPts val="1200"/>
              </a:spcBef>
              <a:spcAft>
                <a:spcPts val="200"/>
              </a:spcAft>
              <a:tabLst>
                <a:tab pos="318770" algn="l"/>
              </a:tabLst>
            </a:pPr>
            <a:r>
              <a:rPr lang="en-US" sz="1600" dirty="0">
                <a:effectLst/>
                <a:latin typeface="Times New Roman" panose="02020603050405020304" pitchFamily="18" charset="0"/>
                <a:ea typeface="Times New Roman" panose="02020603050405020304" pitchFamily="18" charset="0"/>
              </a:rPr>
              <a:t>	•	Fresh milk → UHT cartons or powdered milk</a:t>
            </a:r>
          </a:p>
          <a:p>
            <a:pPr lvl="0" algn="l">
              <a:spcBef>
                <a:spcPts val="1200"/>
              </a:spcBef>
              <a:spcAft>
                <a:spcPts val="200"/>
              </a:spcAft>
              <a:tabLst>
                <a:tab pos="318770" algn="l"/>
              </a:tabLst>
            </a:pPr>
            <a:r>
              <a:rPr lang="en-US" sz="1600" dirty="0">
                <a:effectLst/>
                <a:latin typeface="Times New Roman" panose="02020603050405020304" pitchFamily="18" charset="0"/>
                <a:ea typeface="Times New Roman" panose="02020603050405020304" pitchFamily="18" charset="0"/>
              </a:rPr>
              <a:t>	•	Fresh tomatoes → canned tomatoes + vinegar/sugar balance</a:t>
            </a:r>
          </a:p>
          <a:p>
            <a:pPr lvl="0" algn="l">
              <a:spcBef>
                <a:spcPts val="1200"/>
              </a:spcBef>
              <a:spcAft>
                <a:spcPts val="200"/>
              </a:spcAft>
              <a:tabLst>
                <a:tab pos="318770" algn="l"/>
              </a:tabLst>
            </a:pPr>
            <a:r>
              <a:rPr lang="en-US" sz="1600" dirty="0">
                <a:effectLst/>
                <a:latin typeface="Times New Roman" panose="02020603050405020304" pitchFamily="18" charset="0"/>
                <a:ea typeface="Times New Roman" panose="02020603050405020304" pitchFamily="18" charset="0"/>
              </a:rPr>
              <a:t>	•	Fresh herbs → dried herbs + lemon juice to boost flavor</a:t>
            </a:r>
          </a:p>
          <a:p>
            <a:pPr lvl="0" algn="l">
              <a:spcBef>
                <a:spcPts val="1200"/>
              </a:spcBef>
              <a:spcAft>
                <a:spcPts val="200"/>
              </a:spcAft>
              <a:tabLst>
                <a:tab pos="318770" algn="l"/>
              </a:tabLst>
            </a:pPr>
            <a:r>
              <a:rPr lang="en-US" sz="1600" dirty="0">
                <a:effectLst/>
                <a:latin typeface="Times New Roman" panose="02020603050405020304" pitchFamily="18" charset="0"/>
                <a:ea typeface="Times New Roman" panose="02020603050405020304" pitchFamily="18" charset="0"/>
              </a:rPr>
              <a:t>	•	Fresh fruit → canned fruit in juice, served chilled</a:t>
            </a:r>
          </a:p>
          <a:p>
            <a:pPr lvl="0" algn="l">
              <a:spcBef>
                <a:spcPts val="1200"/>
              </a:spcBef>
              <a:spcAft>
                <a:spcPts val="200"/>
              </a:spcAft>
              <a:tabLst>
                <a:tab pos="318770" algn="l"/>
              </a:tabLst>
            </a:pPr>
            <a:r>
              <a:rPr lang="en-US" sz="1600" dirty="0">
                <a:effectLst/>
                <a:latin typeface="Times New Roman" panose="02020603050405020304" pitchFamily="18" charset="0"/>
                <a:ea typeface="Times New Roman" panose="02020603050405020304" pitchFamily="18" charset="0"/>
              </a:rPr>
              <a:t>	•	Knowing substitutions ensures menus stay nutritious across all voyage phases.</a:t>
            </a:r>
            <a:endParaRPr lang="en-US" sz="16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5B036E1-9296-D826-608C-14A3A54F8296}"/>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7786474-EF3B-D0D1-78AA-95C03E73AA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F045AF1-9CA7-3753-BBF0-3DA7246E56F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37B3E48-2D27-C595-9092-C1E9AF734C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249EF3C-46EB-7CB1-9947-6F259320717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9901366-6D2A-B41F-C5E5-62B6A79950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674C23E-9ADA-461A-4EA2-071C0106E11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122" name="Picture 2" descr="The Truth About Canned Food: 3 Myths Cracked Open - Hawaiʻi Foodbank">
            <a:extLst>
              <a:ext uri="{FF2B5EF4-FFF2-40B4-BE49-F238E27FC236}">
                <a16:creationId xmlns:a16="http://schemas.microsoft.com/office/drawing/2014/main" id="{D7FC0A0C-0EE5-C393-6B97-F743FC4E188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015281" y="4447594"/>
            <a:ext cx="2628900" cy="147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441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CD8C-21C0-0BCB-1D98-BC185F25DBC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E73E4B-0C01-6CFC-9343-786AA1B50EB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86989DE-F63C-B13A-02AD-6A8E3C460B78}"/>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Snack Strategy for Shift Work</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CD14B04-D6E4-F2BB-397D-14A1D374F7D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AF88C9-F9E1-E534-2FAB-EAA0FCB587E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00C3188-633F-CDF3-D333-9D86634A62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9D806FD-4F29-E26C-4DD2-A6BA10D7FD50}"/>
              </a:ext>
            </a:extLst>
          </p:cNvPr>
          <p:cNvSpPr txBox="1"/>
          <p:nvPr/>
        </p:nvSpPr>
        <p:spPr>
          <a:xfrm>
            <a:off x="211942" y="1571602"/>
            <a:ext cx="8160534" cy="2862322"/>
          </a:xfrm>
          <a:prstGeom prst="rect">
            <a:avLst/>
          </a:prstGeom>
          <a:noFill/>
        </p:spPr>
        <p:txBody>
          <a:bodyPr wrap="square" rtlCol="0">
            <a:spAutoFit/>
          </a:bodyPr>
          <a:lstStyle/>
          <a:p>
            <a:pPr>
              <a:buFont typeface="Arial" panose="020B0604020202020204" pitchFamily="34" charset="0"/>
              <a:buChar char="•"/>
            </a:pPr>
            <a:r>
              <a:rPr lang="en-GB" b="1" dirty="0"/>
              <a:t>Night watch risk:</a:t>
            </a:r>
            <a:r>
              <a:rPr lang="en-GB" dirty="0"/>
              <a:t> Crew on late shifts often skip meals → increases fatigue and accident risk.</a:t>
            </a:r>
          </a:p>
          <a:p>
            <a:pPr>
              <a:buFont typeface="Arial" panose="020B0604020202020204" pitchFamily="34" charset="0"/>
              <a:buChar char="•"/>
            </a:pPr>
            <a:endParaRPr lang="en-GB" dirty="0"/>
          </a:p>
          <a:p>
            <a:pPr>
              <a:buFont typeface="Arial" panose="020B0604020202020204" pitchFamily="34" charset="0"/>
              <a:buChar char="•"/>
            </a:pPr>
            <a:r>
              <a:rPr lang="en-GB" b="1" dirty="0"/>
              <a:t>Healthy grab-and-go snacks:</a:t>
            </a:r>
            <a:r>
              <a:rPr lang="en-GB" dirty="0"/>
              <a:t> Boiled eggs, fruit, yogurt, or nut packets keep energy steady.</a:t>
            </a:r>
          </a:p>
          <a:p>
            <a:pPr>
              <a:buFont typeface="Arial" panose="020B0604020202020204" pitchFamily="34" charset="0"/>
              <a:buChar char="•"/>
            </a:pPr>
            <a:endParaRPr lang="en-GB" dirty="0"/>
          </a:p>
          <a:p>
            <a:pPr>
              <a:buFont typeface="Arial" panose="020B0604020202020204" pitchFamily="34" charset="0"/>
              <a:buChar char="•"/>
            </a:pPr>
            <a:r>
              <a:rPr lang="en-GB" b="1" dirty="0"/>
              <a:t>Avoid sugar spikes:</a:t>
            </a:r>
            <a:r>
              <a:rPr lang="en-GB" dirty="0"/>
              <a:t> Skip soda and sweets that lead to energy crashes.</a:t>
            </a:r>
          </a:p>
          <a:p>
            <a:pPr>
              <a:buFont typeface="Arial" panose="020B0604020202020204" pitchFamily="34" charset="0"/>
              <a:buChar char="•"/>
            </a:pPr>
            <a:endParaRPr lang="en-GB" dirty="0"/>
          </a:p>
          <a:p>
            <a:pPr>
              <a:buFont typeface="Arial" panose="020B0604020202020204" pitchFamily="34" charset="0"/>
              <a:buChar char="•"/>
            </a:pPr>
            <a:r>
              <a:rPr lang="en-GB" b="1" dirty="0"/>
              <a:t>Proven impact:</a:t>
            </a:r>
            <a:r>
              <a:rPr lang="en-GB" dirty="0"/>
              <a:t> One vessel reduced fatigue complaints after adding yogurt + fruit at midnight breaks.</a:t>
            </a:r>
          </a:p>
        </p:txBody>
      </p:sp>
      <p:sp>
        <p:nvSpPr>
          <p:cNvPr id="3" name="Rectangle 2">
            <a:extLst>
              <a:ext uri="{FF2B5EF4-FFF2-40B4-BE49-F238E27FC236}">
                <a16:creationId xmlns:a16="http://schemas.microsoft.com/office/drawing/2014/main" id="{68FD237C-D23D-C45D-AB24-E64154F86126}"/>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61B9354-496A-58CF-9023-D4A921721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EE1FE35-3BE3-E83E-7F19-F007A67FBD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DFE5A48-6FCE-966D-65B3-25EB0F9FCE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3A61E7B-A407-616B-A87F-8CBAD27E094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AE694BF-997A-61AF-1DB5-206B0766564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78E4123-0F51-7E98-4C89-22A4276641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146" name="Picture 2" descr="the night shift at Terminal 18 | A Hapag Lloyd ship getting … | Flickr">
            <a:extLst>
              <a:ext uri="{FF2B5EF4-FFF2-40B4-BE49-F238E27FC236}">
                <a16:creationId xmlns:a16="http://schemas.microsoft.com/office/drawing/2014/main" id="{763388C0-64A7-6AC4-8840-B780A3FD6AB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086100" y="4248150"/>
            <a:ext cx="2709840" cy="179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37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B3B46-FB3D-5854-E1BD-08D8EC1CC57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CDA3A84-5E25-F0A9-C6F9-32BEA24979C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D2B648A-9C8A-6E66-D096-D421C6E2F5BD}"/>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Waste Control with FIFO</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647B06D-FDA3-0D47-5782-4F0A7144D48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7873B11-1496-DDEE-FA64-0A17BC04FEC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51FCFA7-DD7B-0966-DB19-4CA82454E3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5A64B92-173B-CC1B-26CD-8FA9A18989E4}"/>
              </a:ext>
            </a:extLst>
          </p:cNvPr>
          <p:cNvSpPr txBox="1"/>
          <p:nvPr/>
        </p:nvSpPr>
        <p:spPr>
          <a:xfrm>
            <a:off x="3015281" y="1867535"/>
            <a:ext cx="5564204" cy="3693319"/>
          </a:xfrm>
          <a:prstGeom prst="rect">
            <a:avLst/>
          </a:prstGeom>
          <a:noFill/>
        </p:spPr>
        <p:txBody>
          <a:bodyPr wrap="square" rtlCol="0">
            <a:spAutoFit/>
          </a:bodyPr>
          <a:lstStyle/>
          <a:p>
            <a:pPr>
              <a:buFont typeface="Arial" panose="020B0604020202020204" pitchFamily="34" charset="0"/>
              <a:buChar char="•"/>
            </a:pPr>
            <a:r>
              <a:rPr lang="en-GB" b="1" dirty="0"/>
              <a:t>FIFO (First In, First Out):</a:t>
            </a:r>
            <a:r>
              <a:rPr lang="en-GB" dirty="0"/>
              <a:t> Always use older stock before newer deliveries to keep food fresh and safe.</a:t>
            </a:r>
          </a:p>
          <a:p>
            <a:pPr>
              <a:buFont typeface="Arial" panose="020B0604020202020204" pitchFamily="34" charset="0"/>
              <a:buChar char="•"/>
            </a:pPr>
            <a:endParaRPr lang="en-GB" dirty="0"/>
          </a:p>
          <a:p>
            <a:pPr>
              <a:buFont typeface="Arial" panose="020B0604020202020204" pitchFamily="34" charset="0"/>
              <a:buChar char="•"/>
            </a:pPr>
            <a:r>
              <a:rPr lang="en-GB" b="1" dirty="0"/>
              <a:t>Clear </a:t>
            </a:r>
            <a:r>
              <a:rPr lang="en-GB" b="1" dirty="0" err="1"/>
              <a:t>labeling</a:t>
            </a:r>
            <a:r>
              <a:rPr lang="en-GB" b="1" dirty="0"/>
              <a:t>:</a:t>
            </a:r>
            <a:r>
              <a:rPr lang="en-GB" dirty="0"/>
              <a:t> Mark each item with delivery and expiry dates so crew can quickly identify what to use first.</a:t>
            </a:r>
          </a:p>
          <a:p>
            <a:pPr>
              <a:buFont typeface="Arial" panose="020B0604020202020204" pitchFamily="34" charset="0"/>
              <a:buChar char="•"/>
            </a:pPr>
            <a:endParaRPr lang="en-GB" dirty="0"/>
          </a:p>
          <a:p>
            <a:pPr>
              <a:buFont typeface="Arial" panose="020B0604020202020204" pitchFamily="34" charset="0"/>
              <a:buChar char="•"/>
            </a:pPr>
            <a:r>
              <a:rPr lang="en-GB" b="1" dirty="0"/>
              <a:t>Routine shelf rotation:</a:t>
            </a:r>
            <a:r>
              <a:rPr lang="en-GB" dirty="0"/>
              <a:t> Train crew to move older items to the front whenever new stock arrives, ensuring nothing gets forgotten at the back.</a:t>
            </a:r>
          </a:p>
          <a:p>
            <a:pPr>
              <a:buFont typeface="Arial" panose="020B0604020202020204" pitchFamily="34" charset="0"/>
              <a:buChar char="•"/>
            </a:pPr>
            <a:endParaRPr lang="en-GB" dirty="0"/>
          </a:p>
          <a:p>
            <a:pPr>
              <a:buFont typeface="Arial" panose="020B0604020202020204" pitchFamily="34" charset="0"/>
              <a:buChar char="•"/>
            </a:pPr>
            <a:r>
              <a:rPr lang="en-GB" b="1" dirty="0"/>
              <a:t>Benefits:</a:t>
            </a:r>
            <a:r>
              <a:rPr lang="en-GB" dirty="0"/>
              <a:t> Saves thousands in wasted supplies, prevents expired food from being served, and shows good stock management during inspections.</a:t>
            </a:r>
          </a:p>
        </p:txBody>
      </p:sp>
      <p:sp>
        <p:nvSpPr>
          <p:cNvPr id="3" name="Rectangle 2">
            <a:extLst>
              <a:ext uri="{FF2B5EF4-FFF2-40B4-BE49-F238E27FC236}">
                <a16:creationId xmlns:a16="http://schemas.microsoft.com/office/drawing/2014/main" id="{4BC7F54D-DE0F-6B39-8BB6-8E2A3D983727}"/>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5745765-25C5-951D-7A64-CA0485513A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E236BF-0AB5-779A-FE42-531B5B50AF2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48EF068-D365-A0AD-EAFC-70273F3688B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1F1FCD-9298-1787-9865-6B5ACE49415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F444A0B-34BB-67E1-AFA8-2CF6E83DA56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D14242F-2CFE-EB08-B59C-A93DEFF36FD2}"/>
              </a:ext>
            </a:extLst>
          </p:cNvPr>
          <p:cNvPicPr>
            <a:picLocks noChangeAspect="1"/>
          </p:cNvPicPr>
          <p:nvPr/>
        </p:nvPicPr>
        <p:blipFill>
          <a:blip r:embed="rId10"/>
          <a:stretch>
            <a:fillRect/>
          </a:stretch>
        </p:blipFill>
        <p:spPr>
          <a:xfrm>
            <a:off x="7704595" y="0"/>
            <a:ext cx="1227464" cy="1224789"/>
          </a:xfrm>
          <a:prstGeom prst="rect">
            <a:avLst/>
          </a:prstGeom>
        </p:spPr>
      </p:pic>
      <p:pic>
        <p:nvPicPr>
          <p:cNvPr id="7170" name="Picture 2" descr="Pros and Cons of First In First Out (FIFO) Inventory Control">
            <a:extLst>
              <a:ext uri="{FF2B5EF4-FFF2-40B4-BE49-F238E27FC236}">
                <a16:creationId xmlns:a16="http://schemas.microsoft.com/office/drawing/2014/main" id="{537F7DBF-B216-0569-D2B8-14EFCFF3C60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31997" y="1473601"/>
            <a:ext cx="2166575" cy="21665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ood Safety: Labeling &amp; Dating">
            <a:extLst>
              <a:ext uri="{FF2B5EF4-FFF2-40B4-BE49-F238E27FC236}">
                <a16:creationId xmlns:a16="http://schemas.microsoft.com/office/drawing/2014/main" id="{128098EF-D641-CD85-8D56-1C186CFC6B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837" y="3910631"/>
            <a:ext cx="2364412"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56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C6CFC-0223-8AB5-DC5E-E18AC2E62AA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543C7E6-B198-D5A6-1995-8CACE2085DA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10F5227-A064-882B-D827-8B4305C21376}"/>
              </a:ext>
            </a:extLst>
          </p:cNvPr>
          <p:cNvSpPr>
            <a:spLocks noGrp="1"/>
          </p:cNvSpPr>
          <p:nvPr>
            <p:ph type="title"/>
          </p:nvPr>
        </p:nvSpPr>
        <p:spPr>
          <a:xfrm>
            <a:off x="628650" y="1107174"/>
            <a:ext cx="7886700" cy="571213"/>
          </a:xfrm>
        </p:spPr>
        <p:txBody>
          <a:bodyPr>
            <a:noAutofit/>
          </a:bodyPr>
          <a:lstStyle/>
          <a:p>
            <a:pPr algn="ctr"/>
            <a:r>
              <a:rPr lang="en-US" sz="2400" b="1" dirty="0">
                <a:solidFill>
                  <a:srgbClr val="1F497D"/>
                </a:solidFill>
                <a:effectLst/>
                <a:latin typeface="Times New Roman" panose="02020603050405020304" pitchFamily="18" charset="0"/>
                <a:ea typeface="Arial" panose="020B0604020202020204" pitchFamily="34" charset="0"/>
              </a:rPr>
              <a:t>Menu Variety Strategies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4CDE601-3445-25B1-9EBD-AE7A89207149}"/>
              </a:ext>
            </a:extLst>
          </p:cNvPr>
          <p:cNvGrpSpPr/>
          <p:nvPr/>
        </p:nvGrpSpPr>
        <p:grpSpPr>
          <a:xfrm>
            <a:off x="18646" y="47003"/>
            <a:ext cx="9144000" cy="6778058"/>
            <a:chOff x="0" y="93100"/>
            <a:chExt cx="9144000" cy="6778058"/>
          </a:xfrm>
        </p:grpSpPr>
        <p:sp>
          <p:nvSpPr>
            <p:cNvPr id="12" name="Rectangle 11">
              <a:extLst>
                <a:ext uri="{FF2B5EF4-FFF2-40B4-BE49-F238E27FC236}">
                  <a16:creationId xmlns:a16="http://schemas.microsoft.com/office/drawing/2014/main" id="{C887EC6C-AEA5-3198-B383-AA329765B08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79EF100-B4C1-BEC7-CAED-5E0B38E75D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A61D9FF-5C2D-5F68-ED4C-BA7111F83A21}"/>
              </a:ext>
            </a:extLst>
          </p:cNvPr>
          <p:cNvSpPr txBox="1"/>
          <p:nvPr/>
        </p:nvSpPr>
        <p:spPr>
          <a:xfrm>
            <a:off x="536826" y="1720840"/>
            <a:ext cx="7743825" cy="3139321"/>
          </a:xfrm>
          <a:prstGeom prst="rect">
            <a:avLst/>
          </a:prstGeom>
          <a:noFill/>
        </p:spPr>
        <p:txBody>
          <a:bodyPr wrap="square" rtlCol="0">
            <a:spAutoFit/>
          </a:bodyPr>
          <a:lstStyle/>
          <a:p>
            <a:pPr>
              <a:buFont typeface="Arial" panose="020B0604020202020204" pitchFamily="34" charset="0"/>
              <a:buChar char="•"/>
            </a:pPr>
            <a:r>
              <a:rPr lang="en-GB" b="1" dirty="0"/>
              <a:t>Rotate proteins daily:</a:t>
            </a:r>
            <a:r>
              <a:rPr lang="en-GB" dirty="0"/>
              <a:t> Fish → poultry → legumes → beef → eggs.</a:t>
            </a:r>
          </a:p>
          <a:p>
            <a:pPr>
              <a:buFont typeface="Arial" panose="020B0604020202020204" pitchFamily="34" charset="0"/>
              <a:buChar char="•"/>
            </a:pPr>
            <a:r>
              <a:rPr lang="en-GB" b="1" dirty="0"/>
              <a:t>Alternate cooking styles:</a:t>
            </a:r>
            <a:r>
              <a:rPr lang="en-GB" dirty="0"/>
              <a:t> Stew, grill, steam, stir-fry, bake.</a:t>
            </a:r>
          </a:p>
          <a:p>
            <a:pPr>
              <a:buFont typeface="Arial" panose="020B0604020202020204" pitchFamily="34" charset="0"/>
              <a:buChar char="•"/>
            </a:pPr>
            <a:r>
              <a:rPr lang="en-GB" b="1" dirty="0"/>
              <a:t>Introduce weekly theme dinners:</a:t>
            </a:r>
            <a:r>
              <a:rPr lang="en-GB" dirty="0"/>
              <a:t> Italian night, Asian night, BBQ, etc.</a:t>
            </a:r>
          </a:p>
          <a:p>
            <a:pPr>
              <a:buFont typeface="Arial" panose="020B0604020202020204" pitchFamily="34" charset="0"/>
              <a:buChar char="•"/>
            </a:pPr>
            <a:r>
              <a:rPr lang="en-GB" b="1" dirty="0"/>
              <a:t>Use condiments and sauces:</a:t>
            </a:r>
            <a:r>
              <a:rPr lang="en-GB" dirty="0"/>
              <a:t> Simple bases become versatile and reduce monotony.</a:t>
            </a:r>
          </a:p>
          <a:p>
            <a:pPr>
              <a:buFont typeface="Arial" panose="020B0604020202020204" pitchFamily="34" charset="0"/>
              <a:buChar char="•"/>
            </a:pPr>
            <a:endParaRPr lang="en-GB" dirty="0"/>
          </a:p>
          <a:p>
            <a:pPr>
              <a:buFont typeface="Arial" panose="020B0604020202020204" pitchFamily="34" charset="0"/>
              <a:buChar char="•"/>
            </a:pPr>
            <a:r>
              <a:rPr lang="en-GB" b="1" dirty="0"/>
              <a:t>Collect feedback regularly:</a:t>
            </a:r>
            <a:r>
              <a:rPr lang="en-GB" dirty="0"/>
              <a:t> Weekly forms or informal surveys (“What dish did you like? What would you change?”).</a:t>
            </a:r>
          </a:p>
          <a:p>
            <a:pPr>
              <a:buFont typeface="Arial" panose="020B0604020202020204" pitchFamily="34" charset="0"/>
              <a:buChar char="•"/>
            </a:pPr>
            <a:r>
              <a:rPr lang="en-GB" b="1" dirty="0"/>
              <a:t>Track attendance:</a:t>
            </a:r>
            <a:r>
              <a:rPr lang="en-GB" dirty="0"/>
              <a:t> Low turnout signals unpopular meals.</a:t>
            </a:r>
          </a:p>
          <a:p>
            <a:pPr>
              <a:buFont typeface="Arial" panose="020B0604020202020204" pitchFamily="34" charset="0"/>
              <a:buChar char="•"/>
            </a:pPr>
            <a:r>
              <a:rPr lang="en-GB" b="1" dirty="0"/>
              <a:t>Monthly “crew tasting”:</a:t>
            </a:r>
            <a:r>
              <a:rPr lang="en-GB" dirty="0"/>
              <a:t> Test new recipes before adding them to the cycle.</a:t>
            </a:r>
          </a:p>
          <a:p>
            <a:pPr>
              <a:buFont typeface="Arial" panose="020B0604020202020204" pitchFamily="34" charset="0"/>
              <a:buChar char="•"/>
            </a:pPr>
            <a:r>
              <a:rPr lang="en-GB" b="1" dirty="0"/>
              <a:t>Benefits:</a:t>
            </a:r>
            <a:r>
              <a:rPr lang="en-GB" dirty="0"/>
              <a:t> Feedback strengthens trust and ensures menus remain engaging.</a:t>
            </a:r>
          </a:p>
        </p:txBody>
      </p:sp>
      <p:sp>
        <p:nvSpPr>
          <p:cNvPr id="3" name="Rectangle 2">
            <a:extLst>
              <a:ext uri="{FF2B5EF4-FFF2-40B4-BE49-F238E27FC236}">
                <a16:creationId xmlns:a16="http://schemas.microsoft.com/office/drawing/2014/main" id="{22A2AE11-E29A-C829-2E43-FD5694FF5EDF}"/>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0ACE3E5-02AC-C433-1B15-D2196D99B8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D9A1D7A-EE94-4B6B-40F9-4936C3A510B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68046F4-3AE9-BDB0-33F9-F5AF35D6CD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4A7C09B-FDBC-7147-281B-8B6EFFCB48B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967D3E7-1F65-ABCA-5F65-8E30EA821B1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4AD8D96-A843-C6B4-E3BF-A17503F8EDD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26951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538619" y="1614303"/>
            <a:ext cx="7729081" cy="3970318"/>
          </a:xfrm>
          <a:prstGeom prst="rect">
            <a:avLst/>
          </a:prstGeom>
          <a:noFill/>
        </p:spPr>
        <p:txBody>
          <a:bodyPr wrap="square" rtlCol="0">
            <a:spAutoFit/>
          </a:bodyPr>
          <a:lstStyle/>
          <a:p>
            <a:r>
              <a:rPr lang="en-US" sz="1400" b="1" dirty="0"/>
              <a:t>Learning Outcomes of the Course</a:t>
            </a:r>
          </a:p>
          <a:p>
            <a:r>
              <a:rPr lang="en-US" sz="1400" dirty="0"/>
              <a:t>By the end of this module, participants will be able to:</a:t>
            </a:r>
          </a:p>
          <a:p>
            <a:pPr>
              <a:buFont typeface="+mj-lt"/>
              <a:buAutoNum type="arabicPeriod"/>
            </a:pPr>
            <a:r>
              <a:rPr lang="en-US" sz="1400" b="1" dirty="0"/>
              <a:t>Analyze the nutritional and operational importance of menu planning at sea</a:t>
            </a:r>
            <a:r>
              <a:rPr lang="en-US" sz="1400" dirty="0"/>
              <a:t>, recognizing its role in maintaining crew health, safety, and morale across varying voyage conditions.</a:t>
            </a:r>
          </a:p>
          <a:p>
            <a:pPr>
              <a:buFont typeface="+mj-lt"/>
              <a:buAutoNum type="arabicPeriod"/>
            </a:pPr>
            <a:r>
              <a:rPr lang="en-US" sz="1400" b="1" dirty="0"/>
              <a:t>Design balanced and compliant cycle menus</a:t>
            </a:r>
            <a:r>
              <a:rPr lang="en-US" sz="1400" dirty="0"/>
              <a:t> that meet the Maritime </a:t>
            </a:r>
            <a:r>
              <a:rPr lang="en-US" sz="1400" dirty="0" err="1"/>
              <a:t>Labour</a:t>
            </a:r>
            <a:r>
              <a:rPr lang="en-US" sz="1400" dirty="0"/>
              <a:t> Convention (MLC 2006) standards, incorporating variety, portion control, and cultural inclusivity.</a:t>
            </a:r>
          </a:p>
          <a:p>
            <a:pPr>
              <a:buFont typeface="+mj-lt"/>
              <a:buAutoNum type="arabicPeriod"/>
            </a:pPr>
            <a:r>
              <a:rPr lang="en-US" sz="1400" b="1" dirty="0"/>
              <a:t>Apply practical strategies for recipe adaptation and ingredient substitution</a:t>
            </a:r>
            <a:r>
              <a:rPr lang="en-US" sz="1400" dirty="0"/>
              <a:t> to sustain nutritional quality when fresh supplies are limited, using preserved, canned, or frozen alternatives effectively.</a:t>
            </a:r>
          </a:p>
          <a:p>
            <a:pPr>
              <a:buFont typeface="+mj-lt"/>
              <a:buAutoNum type="arabicPeriod"/>
            </a:pPr>
            <a:r>
              <a:rPr lang="en-US" sz="1400" b="1" dirty="0"/>
              <a:t>Demonstrate proficiency in efficient and safe cooking methods</a:t>
            </a:r>
            <a:r>
              <a:rPr lang="en-US" sz="1400" dirty="0"/>
              <a:t> (e.g., steaming, baking, stewing, and batch preparation) that ensure both quality and safety in maritime galley environments.</a:t>
            </a:r>
          </a:p>
          <a:p>
            <a:pPr>
              <a:buFont typeface="+mj-lt"/>
              <a:buAutoNum type="arabicPeriod"/>
            </a:pPr>
            <a:r>
              <a:rPr lang="en-US" sz="1400" b="1" dirty="0"/>
              <a:t>Integrate portion control and waste reduction principles</a:t>
            </a:r>
            <a:r>
              <a:rPr lang="en-US" sz="1400" dirty="0"/>
              <a:t> to optimize stock management, minimize waste, and enhance cost efficiency through FIFO and standardized serving practices.</a:t>
            </a:r>
          </a:p>
          <a:p>
            <a:pPr>
              <a:buFont typeface="+mj-lt"/>
              <a:buAutoNum type="arabicPeriod"/>
            </a:pPr>
            <a:r>
              <a:rPr lang="en-US" sz="1400" b="1" dirty="0"/>
              <a:t>Assess and address cultural and dietary needs of diverse crews</a:t>
            </a:r>
            <a:r>
              <a:rPr lang="en-US" sz="1400" dirty="0"/>
              <a:t>, ensuring inclusivity through menu variation, labeling, and appropriate food handling procedures.</a:t>
            </a:r>
          </a:p>
          <a:p>
            <a:pPr>
              <a:buFont typeface="+mj-lt"/>
              <a:buAutoNum type="arabicPeriod"/>
            </a:pPr>
            <a:r>
              <a:rPr lang="en-US" sz="1400" b="1" dirty="0"/>
              <a:t>Evaluate the relationship between food, nutrition, and crew wellbeing</a:t>
            </a:r>
            <a:r>
              <a:rPr lang="en-US" sz="1400" dirty="0"/>
              <a:t>, understanding how menu decisions directly influence health, fatigue management, and onboard performance.</a:t>
            </a:r>
          </a:p>
          <a:p>
            <a:pPr>
              <a:buFont typeface="+mj-lt"/>
              <a:buAutoNum type="arabicPeriod"/>
            </a:pPr>
            <a:r>
              <a:rPr lang="en-US" sz="1400" b="1" dirty="0"/>
              <a:t>Develop recipe documentation and menu records</a:t>
            </a:r>
            <a:r>
              <a:rPr lang="en-US" sz="1400" dirty="0"/>
              <a:t> aligned with maritime inspection and compliance requirements, demonstrating accountability and professional galley management standards.</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smtClean="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165166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24A8-AA4E-6131-C6B2-15B853B499F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3FDCACE-0CD6-BED0-4A3D-A9FBC5C7E7A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531868D-0131-C2C7-8959-EA086BAF9C64}"/>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Regulatory Compliance (MLC 2006)</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3111051-C3C6-387E-2D7D-36FF68D3C76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0E64F7F-3D89-CE63-A015-F7B71B76E30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70973E0-EC6B-B14A-5AE4-FE026B4C47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1C48B4F-FFB9-C1FE-2782-459EB6D0A1A4}"/>
              </a:ext>
            </a:extLst>
          </p:cNvPr>
          <p:cNvSpPr/>
          <p:nvPr/>
        </p:nvSpPr>
        <p:spPr>
          <a:xfrm>
            <a:off x="0" y="6314720"/>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8BA9140-8950-9B4F-5079-9D44A7BF80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547ACE-7EC0-2FD1-2603-8FC076C80DB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2FEC710-F1E1-5B57-1BC1-2FBC614A7BE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0BB4BF-A177-2A1D-B9D2-430164093D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F2FA216-F5D0-2B9C-73EF-11907059B07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9BBF213-7A7C-3E12-7C83-376D2050AD2A}"/>
              </a:ext>
            </a:extLst>
          </p:cNvPr>
          <p:cNvPicPr>
            <a:picLocks noChangeAspect="1"/>
          </p:cNvPicPr>
          <p:nvPr/>
        </p:nvPicPr>
        <p:blipFill>
          <a:blip r:embed="rId10"/>
          <a:stretch>
            <a:fillRect/>
          </a:stretch>
        </p:blipFill>
        <p:spPr>
          <a:xfrm>
            <a:off x="7704595" y="0"/>
            <a:ext cx="1227464" cy="1224789"/>
          </a:xfrm>
          <a:prstGeom prst="rect">
            <a:avLst/>
          </a:prstGeom>
        </p:spPr>
      </p:pic>
      <p:sp>
        <p:nvSpPr>
          <p:cNvPr id="5" name="TextBox 4">
            <a:extLst>
              <a:ext uri="{FF2B5EF4-FFF2-40B4-BE49-F238E27FC236}">
                <a16:creationId xmlns:a16="http://schemas.microsoft.com/office/drawing/2014/main" id="{D18D6798-4569-8D06-65D4-2AD041582100}"/>
              </a:ext>
            </a:extLst>
          </p:cNvPr>
          <p:cNvSpPr txBox="1"/>
          <p:nvPr/>
        </p:nvSpPr>
        <p:spPr>
          <a:xfrm>
            <a:off x="536826" y="1720840"/>
            <a:ext cx="7743825" cy="2862322"/>
          </a:xfrm>
          <a:prstGeom prst="rect">
            <a:avLst/>
          </a:prstGeom>
          <a:noFill/>
        </p:spPr>
        <p:txBody>
          <a:bodyPr wrap="square" rtlCol="0">
            <a:spAutoFit/>
          </a:bodyPr>
          <a:lstStyle/>
          <a:p>
            <a:pPr>
              <a:buFont typeface="Arial" panose="020B0604020202020204" pitchFamily="34" charset="0"/>
              <a:buChar char="•"/>
            </a:pPr>
            <a:r>
              <a:rPr lang="en-GB" b="1" dirty="0"/>
              <a:t>Adequate food:</a:t>
            </a:r>
            <a:r>
              <a:rPr lang="en-GB" dirty="0"/>
              <a:t> Meals must meet standards of quality, quantity, and variety.</a:t>
            </a:r>
          </a:p>
          <a:p>
            <a:pPr>
              <a:buFont typeface="Arial" panose="020B0604020202020204" pitchFamily="34" charset="0"/>
              <a:buChar char="•"/>
            </a:pPr>
            <a:endParaRPr lang="en-GB" dirty="0"/>
          </a:p>
          <a:p>
            <a:pPr>
              <a:buFont typeface="Arial" panose="020B0604020202020204" pitchFamily="34" charset="0"/>
              <a:buChar char="•"/>
            </a:pPr>
            <a:r>
              <a:rPr lang="en-GB" b="1" dirty="0"/>
              <a:t>Safe water:</a:t>
            </a:r>
            <a:r>
              <a:rPr lang="en-GB" dirty="0"/>
              <a:t> Potable water must be available at all times.</a:t>
            </a:r>
          </a:p>
          <a:p>
            <a:pPr>
              <a:buFont typeface="Arial" panose="020B0604020202020204" pitchFamily="34" charset="0"/>
              <a:buChar char="•"/>
            </a:pPr>
            <a:endParaRPr lang="en-GB" dirty="0"/>
          </a:p>
          <a:p>
            <a:pPr>
              <a:buFont typeface="Arial" panose="020B0604020202020204" pitchFamily="34" charset="0"/>
              <a:buChar char="•"/>
            </a:pPr>
            <a:r>
              <a:rPr lang="en-GB" b="1" dirty="0"/>
              <a:t>Respect for crew:</a:t>
            </a:r>
            <a:r>
              <a:rPr lang="en-GB" dirty="0"/>
              <a:t> Cultural and religious dietary needs must be </a:t>
            </a:r>
            <a:r>
              <a:rPr lang="en-GB" dirty="0" err="1"/>
              <a:t>honored</a:t>
            </a:r>
            <a:r>
              <a:rPr lang="en-GB" dirty="0"/>
              <a:t>.</a:t>
            </a:r>
          </a:p>
          <a:p>
            <a:pPr>
              <a:buFont typeface="Arial" panose="020B0604020202020204" pitchFamily="34" charset="0"/>
              <a:buChar char="•"/>
            </a:pPr>
            <a:endParaRPr lang="en-GB" dirty="0"/>
          </a:p>
          <a:p>
            <a:pPr>
              <a:buFont typeface="Arial" panose="020B0604020202020204" pitchFamily="34" charset="0"/>
              <a:buChar char="•"/>
            </a:pPr>
            <a:r>
              <a:rPr lang="en-GB" b="1" dirty="0"/>
              <a:t>Qualified staff:</a:t>
            </a:r>
            <a:r>
              <a:rPr lang="en-GB" dirty="0"/>
              <a:t> Ships must employ a trained cook certified in food hygiene.</a:t>
            </a:r>
          </a:p>
          <a:p>
            <a:pPr>
              <a:buFont typeface="Arial" panose="020B0604020202020204" pitchFamily="34" charset="0"/>
              <a:buChar char="•"/>
            </a:pPr>
            <a:endParaRPr lang="en-GB" dirty="0"/>
          </a:p>
          <a:p>
            <a:pPr>
              <a:buFont typeface="Arial" panose="020B0604020202020204" pitchFamily="34" charset="0"/>
              <a:buChar char="•"/>
            </a:pPr>
            <a:r>
              <a:rPr lang="en-GB" b="1" dirty="0"/>
              <a:t>Proof of compliance:</a:t>
            </a:r>
            <a:r>
              <a:rPr lang="en-GB" dirty="0"/>
              <a:t> Menus, recipe cards, and stock logs demonstrate adherence during inspections.</a:t>
            </a:r>
          </a:p>
        </p:txBody>
      </p:sp>
    </p:spTree>
    <p:extLst>
      <p:ext uri="{BB962C8B-B14F-4D97-AF65-F5344CB8AC3E}">
        <p14:creationId xmlns:p14="http://schemas.microsoft.com/office/powerpoint/2010/main" val="3284275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7B9D8-2B58-505D-1E7C-665B91E3441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7D9B742-6528-237E-3437-98124784426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D79365A-5A5E-5138-94BF-C89E2526EE29}"/>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Key Takeaways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F64F1A6-6B42-A894-AEFA-118D09BFDE9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27C46B6-5067-8319-E1D5-42D74029A44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27765FA-158E-7C0D-68BD-E16C018986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588FE9A-F0B1-B127-A151-DDBC2C7C2EE1}"/>
              </a:ext>
            </a:extLst>
          </p:cNvPr>
          <p:cNvSpPr txBox="1"/>
          <p:nvPr/>
        </p:nvSpPr>
        <p:spPr>
          <a:xfrm>
            <a:off x="536826" y="1816987"/>
            <a:ext cx="7743825" cy="2031325"/>
          </a:xfrm>
          <a:prstGeom prst="rect">
            <a:avLst/>
          </a:prstGeom>
          <a:noFill/>
        </p:spPr>
        <p:txBody>
          <a:bodyPr wrap="square" rtlCol="0">
            <a:spAutoFit/>
          </a:bodyPr>
          <a:lstStyle/>
          <a:p>
            <a:pPr>
              <a:buFont typeface="Arial" panose="020B0604020202020204" pitchFamily="34" charset="0"/>
              <a:buChar char="•"/>
            </a:pPr>
            <a:r>
              <a:rPr lang="en-GB" b="1" dirty="0"/>
              <a:t>Menu planning is critical</a:t>
            </a:r>
            <a:r>
              <a:rPr lang="en-GB" dirty="0"/>
              <a:t> for maintaining crew health, morale, and safety.</a:t>
            </a:r>
          </a:p>
          <a:p>
            <a:pPr>
              <a:buFont typeface="Arial" panose="020B0604020202020204" pitchFamily="34" charset="0"/>
              <a:buChar char="•"/>
            </a:pPr>
            <a:r>
              <a:rPr lang="en-GB" b="1" dirty="0"/>
              <a:t>Cycle menus and smart substitutions</a:t>
            </a:r>
            <a:r>
              <a:rPr lang="en-GB" dirty="0"/>
              <a:t> ensure balanced nutrition across long voyages.</a:t>
            </a:r>
          </a:p>
          <a:p>
            <a:pPr>
              <a:buFont typeface="Arial" panose="020B0604020202020204" pitchFamily="34" charset="0"/>
              <a:buChar char="•"/>
            </a:pPr>
            <a:r>
              <a:rPr lang="en-GB" b="1" dirty="0"/>
              <a:t>Cultural respect and inclusion</a:t>
            </a:r>
            <a:r>
              <a:rPr lang="en-GB" dirty="0"/>
              <a:t> prevent conflict and strengthen morale.</a:t>
            </a:r>
          </a:p>
          <a:p>
            <a:pPr>
              <a:buFont typeface="Arial" panose="020B0604020202020204" pitchFamily="34" charset="0"/>
              <a:buChar char="•"/>
            </a:pPr>
            <a:r>
              <a:rPr lang="en-GB" b="1" dirty="0"/>
              <a:t>Waste reduction and compliance</a:t>
            </a:r>
            <a:r>
              <a:rPr lang="en-GB" dirty="0"/>
              <a:t> lower costs and meet inspection standards.</a:t>
            </a:r>
          </a:p>
          <a:p>
            <a:pPr>
              <a:buFont typeface="Arial" panose="020B0604020202020204" pitchFamily="34" charset="0"/>
              <a:buChar char="•"/>
            </a:pPr>
            <a:r>
              <a:rPr lang="en-GB" b="1" dirty="0"/>
              <a:t>The galley is more than a kitchen</a:t>
            </a:r>
            <a:r>
              <a:rPr lang="en-GB" dirty="0"/>
              <a:t> — it is the heart of crew welfare and operational efficiency.</a:t>
            </a:r>
          </a:p>
        </p:txBody>
      </p:sp>
      <p:sp>
        <p:nvSpPr>
          <p:cNvPr id="3" name="Rectangle 2">
            <a:extLst>
              <a:ext uri="{FF2B5EF4-FFF2-40B4-BE49-F238E27FC236}">
                <a16:creationId xmlns:a16="http://schemas.microsoft.com/office/drawing/2014/main" id="{EE69B5ED-4AF7-28FE-74F1-BA61B4B47AD3}"/>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206AB19-1E84-AC2C-5527-E41FB600F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0502024-2B6C-5FFA-160B-0CAD122F074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7CA2A2A-2B25-8982-1738-6509EDA5A2B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ED22DA-4E7D-7221-5ACF-A7EBDCBFCDF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CC90CF3-F74E-EA43-0B8F-934D4CA172A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E828A9-6CAB-1B08-503E-0F6621EEAEE7}"/>
              </a:ext>
            </a:extLst>
          </p:cNvPr>
          <p:cNvPicPr>
            <a:picLocks noChangeAspect="1"/>
          </p:cNvPicPr>
          <p:nvPr/>
        </p:nvPicPr>
        <p:blipFill>
          <a:blip r:embed="rId10"/>
          <a:stretch>
            <a:fillRect/>
          </a:stretch>
        </p:blipFill>
        <p:spPr>
          <a:xfrm>
            <a:off x="7704595" y="0"/>
            <a:ext cx="1227464" cy="1224789"/>
          </a:xfrm>
          <a:prstGeom prst="rect">
            <a:avLst/>
          </a:prstGeom>
        </p:spPr>
      </p:pic>
      <p:pic>
        <p:nvPicPr>
          <p:cNvPr id="8196" name="Picture 4" descr="Chief Cook, Galley &amp; Safety: A Happy Sailor's Secret Recipe">
            <a:extLst>
              <a:ext uri="{FF2B5EF4-FFF2-40B4-BE49-F238E27FC236}">
                <a16:creationId xmlns:a16="http://schemas.microsoft.com/office/drawing/2014/main" id="{75B2A2F9-A3EA-6EFD-64D5-D3C934B64811}"/>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493726" y="3850564"/>
            <a:ext cx="3518542" cy="197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724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E741-F579-8CCB-4B52-5856ADB99D1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A71255D-5301-66B1-6E8D-EC2C4BFDF65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87E037E-FEAD-FE4C-C57E-E8B3DA9DDA1F}"/>
              </a:ext>
            </a:extLst>
          </p:cNvPr>
          <p:cNvSpPr>
            <a:spLocks noGrp="1"/>
          </p:cNvSpPr>
          <p:nvPr>
            <p:ph type="title"/>
          </p:nvPr>
        </p:nvSpPr>
        <p:spPr>
          <a:xfrm>
            <a:off x="592187" y="917262"/>
            <a:ext cx="7851471" cy="579268"/>
          </a:xfrm>
        </p:spPr>
        <p:txBody>
          <a:bodyPr>
            <a:noAutofit/>
          </a:bodyPr>
          <a:lstStyle/>
          <a:p>
            <a:pPr lvl="0" algn="just">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D827D96-0EB9-5990-8ACA-CB5153A853A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47EF7CB-3D22-0784-B31D-9AEE984263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27CC92A-7E28-B2B3-4B8D-99235BF1AE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BE4438B-49EA-74D5-01C0-E75D33CE35CC}"/>
              </a:ext>
            </a:extLst>
          </p:cNvPr>
          <p:cNvSpPr txBox="1"/>
          <p:nvPr/>
        </p:nvSpPr>
        <p:spPr>
          <a:xfrm>
            <a:off x="326853" y="1378296"/>
            <a:ext cx="8605206" cy="5032147"/>
          </a:xfrm>
          <a:prstGeom prst="rect">
            <a:avLst/>
          </a:prstGeom>
          <a:noFill/>
        </p:spPr>
        <p:txBody>
          <a:bodyPr wrap="square" rtlCol="0">
            <a:spAutoFit/>
          </a:bodyPr>
          <a:lstStyle/>
          <a:p>
            <a:pPr marL="342900" lvl="0" indent="-342900" algn="just">
              <a:lnSpc>
                <a:spcPct val="150000"/>
              </a:lnSpc>
              <a:spcAft>
                <a:spcPts val="0"/>
              </a:spcAft>
              <a:buFont typeface="Symbol" panose="05050102010706020507" pitchFamily="18" charset="2"/>
              <a:buChar char=""/>
              <a:tabLst>
                <a:tab pos="457200" algn="l"/>
              </a:tabLst>
            </a:pPr>
            <a:r>
              <a:rPr lang="tr-TR" sz="1200" dirty="0" err="1">
                <a:latin typeface="Times New Roman" panose="02020603050405020304" pitchFamily="18" charset="0"/>
                <a:ea typeface="Times New Roman" panose="02020603050405020304" pitchFamily="18" charset="0"/>
              </a:rPr>
              <a:t>Baygi</a:t>
            </a:r>
            <a:r>
              <a:rPr lang="tr-TR" sz="1200" dirty="0">
                <a:latin typeface="Times New Roman" panose="02020603050405020304" pitchFamily="18" charset="0"/>
                <a:ea typeface="Times New Roman" panose="02020603050405020304" pitchFamily="18" charset="0"/>
              </a:rPr>
              <a:t>, F., </a:t>
            </a:r>
            <a:r>
              <a:rPr lang="tr-TR" sz="1200" dirty="0" err="1">
                <a:latin typeface="Times New Roman" panose="02020603050405020304" pitchFamily="18" charset="0"/>
                <a:ea typeface="Times New Roman" panose="02020603050405020304" pitchFamily="18" charset="0"/>
              </a:rPr>
              <a:t>Djalalinia</a:t>
            </a:r>
            <a:r>
              <a:rPr lang="tr-TR" sz="1200" dirty="0">
                <a:latin typeface="Times New Roman" panose="02020603050405020304" pitchFamily="18" charset="0"/>
                <a:ea typeface="Times New Roman" panose="02020603050405020304" pitchFamily="18" charset="0"/>
              </a:rPr>
              <a:t>, S., </a:t>
            </a:r>
            <a:r>
              <a:rPr lang="tr-TR" sz="1200" dirty="0" err="1">
                <a:latin typeface="Times New Roman" panose="02020603050405020304" pitchFamily="18" charset="0"/>
                <a:ea typeface="Times New Roman" panose="02020603050405020304" pitchFamily="18" charset="0"/>
              </a:rPr>
              <a:t>Qorbani</a:t>
            </a:r>
            <a:r>
              <a:rPr lang="tr-TR" sz="1200" dirty="0">
                <a:latin typeface="Times New Roman" panose="02020603050405020304" pitchFamily="18" charset="0"/>
                <a:ea typeface="Times New Roman" panose="02020603050405020304" pitchFamily="18" charset="0"/>
              </a:rPr>
              <a:t>, M., </a:t>
            </a:r>
            <a:r>
              <a:rPr lang="tr-TR" sz="1200" dirty="0" err="1">
                <a:latin typeface="Times New Roman" panose="02020603050405020304" pitchFamily="18" charset="0"/>
                <a:ea typeface="Times New Roman" panose="02020603050405020304" pitchFamily="18" charset="0"/>
              </a:rPr>
              <a:t>Asayesh</a:t>
            </a:r>
            <a:r>
              <a:rPr lang="tr-TR" sz="1200" dirty="0">
                <a:latin typeface="Times New Roman" panose="02020603050405020304" pitchFamily="18" charset="0"/>
                <a:ea typeface="Times New Roman" panose="02020603050405020304" pitchFamily="18" charset="0"/>
              </a:rPr>
              <a:t>, H., </a:t>
            </a:r>
            <a:r>
              <a:rPr lang="tr-TR" sz="1200" dirty="0" err="1">
                <a:latin typeface="Times New Roman" panose="02020603050405020304" pitchFamily="18" charset="0"/>
                <a:ea typeface="Times New Roman" panose="02020603050405020304" pitchFamily="18" charset="0"/>
              </a:rPr>
              <a:t>Mansourian</a:t>
            </a:r>
            <a:r>
              <a:rPr lang="tr-TR" sz="1200" dirty="0">
                <a:latin typeface="Times New Roman" panose="02020603050405020304" pitchFamily="18" charset="0"/>
                <a:ea typeface="Times New Roman" panose="02020603050405020304" pitchFamily="18" charset="0"/>
              </a:rPr>
              <a:t>, M., &amp; </a:t>
            </a:r>
            <a:r>
              <a:rPr lang="tr-TR" sz="1200" dirty="0" err="1">
                <a:latin typeface="Times New Roman" panose="02020603050405020304" pitchFamily="18" charset="0"/>
                <a:ea typeface="Times New Roman" panose="02020603050405020304" pitchFamily="18" charset="0"/>
              </a:rPr>
              <a:t>Aghaei</a:t>
            </a:r>
            <a:r>
              <a:rPr lang="tr-TR" sz="1200" dirty="0">
                <a:latin typeface="Times New Roman" panose="02020603050405020304" pitchFamily="18" charset="0"/>
                <a:ea typeface="Times New Roman" panose="02020603050405020304" pitchFamily="18" charset="0"/>
              </a:rPr>
              <a:t>, A. (2021). Global </a:t>
            </a:r>
            <a:r>
              <a:rPr lang="tr-TR" sz="1200" dirty="0" err="1">
                <a:latin typeface="Times New Roman" panose="02020603050405020304" pitchFamily="18" charset="0"/>
                <a:ea typeface="Times New Roman" panose="02020603050405020304" pitchFamily="18" charset="0"/>
              </a:rPr>
              <a:t>overview</a:t>
            </a:r>
            <a:r>
              <a:rPr lang="tr-TR" sz="1200" dirty="0">
                <a:latin typeface="Times New Roman" panose="02020603050405020304" pitchFamily="18" charset="0"/>
                <a:ea typeface="Times New Roman" panose="02020603050405020304" pitchFamily="18" charset="0"/>
              </a:rPr>
              <a:t> of </a:t>
            </a:r>
            <a:r>
              <a:rPr lang="tr-TR" sz="1200" dirty="0" err="1">
                <a:latin typeface="Times New Roman" panose="02020603050405020304" pitchFamily="18" charset="0"/>
                <a:ea typeface="Times New Roman" panose="02020603050405020304" pitchFamily="18" charset="0"/>
              </a:rPr>
              <a:t>dietary</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outcomes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and</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dietary</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intake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assessment</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methods</a:t>
            </a:r>
            <a:r>
              <a:rPr lang="tr-TR" sz="1200" dirty="0">
                <a:latin typeface="Times New Roman" panose="02020603050405020304" pitchFamily="18" charset="0"/>
                <a:ea typeface="Times New Roman" panose="02020603050405020304" pitchFamily="18" charset="0"/>
              </a:rPr>
              <a:t> in </a:t>
            </a:r>
            <a:r>
              <a:rPr lang="tr-TR" sz="1200" dirty="0" err="1">
                <a:latin typeface="Times New Roman" panose="02020603050405020304" pitchFamily="18" charset="0"/>
                <a:ea typeface="Times New Roman" panose="02020603050405020304" pitchFamily="18" charset="0"/>
              </a:rPr>
              <a:t>maritime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settings</a:t>
            </a:r>
            <a:r>
              <a:rPr lang="tr-TR" sz="1200" dirty="0">
                <a:latin typeface="Times New Roman" panose="02020603050405020304" pitchFamily="18" charset="0"/>
                <a:ea typeface="Times New Roman" panose="02020603050405020304" pitchFamily="18" charset="0"/>
              </a:rPr>
              <a:t>: A </a:t>
            </a:r>
            <a:r>
              <a:rPr lang="tr-TR" sz="1200" dirty="0" err="1">
                <a:latin typeface="Times New Roman" panose="02020603050405020304" pitchFamily="18" charset="0"/>
                <a:ea typeface="Times New Roman" panose="02020603050405020304" pitchFamily="18" charset="0"/>
              </a:rPr>
              <a:t>systematic</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review</a:t>
            </a:r>
            <a:r>
              <a:rPr lang="tr-TR" sz="1200" dirty="0">
                <a:latin typeface="Times New Roman" panose="02020603050405020304" pitchFamily="18" charset="0"/>
                <a:ea typeface="Times New Roman" panose="02020603050405020304" pitchFamily="18" charset="0"/>
              </a:rPr>
              <a:t>. </a:t>
            </a:r>
            <a:r>
              <a:rPr lang="tr-TR" sz="1200" i="1" dirty="0">
                <a:latin typeface="Times New Roman" panose="02020603050405020304" pitchFamily="18" charset="0"/>
                <a:ea typeface="Times New Roman" panose="02020603050405020304" pitchFamily="18" charset="0"/>
              </a:rPr>
              <a:t>BMC </a:t>
            </a:r>
            <a:r>
              <a:rPr lang="tr-TR" sz="1200" i="1" dirty="0" err="1">
                <a:latin typeface="Times New Roman" panose="02020603050405020304" pitchFamily="18" charset="0"/>
                <a:ea typeface="Times New Roman" panose="02020603050405020304" pitchFamily="18" charset="0"/>
              </a:rPr>
              <a:t>Public</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Health</a:t>
            </a:r>
            <a:r>
              <a:rPr lang="tr-TR" sz="1200" i="1" dirty="0">
                <a:latin typeface="Times New Roman" panose="02020603050405020304" pitchFamily="18" charset="0"/>
                <a:ea typeface="Times New Roman" panose="02020603050405020304" pitchFamily="18" charset="0"/>
              </a:rPr>
              <a:t>, 21</a:t>
            </a:r>
            <a:r>
              <a:rPr lang="tr-TR" sz="1200" dirty="0">
                <a:latin typeface="Times New Roman" panose="02020603050405020304" pitchFamily="18" charset="0"/>
                <a:ea typeface="Times New Roman" panose="02020603050405020304" pitchFamily="18" charset="0"/>
              </a:rPr>
              <a:t>(1), 1579. https://doi.org/10.1186/s12889-021-11593-z</a:t>
            </a:r>
            <a:endParaRPr lang="tr-TR" sz="1000" dirty="0">
              <a:latin typeface="Times New Roman" panose="02020603050405020304" pitchFamily="18" charset="0"/>
              <a:ea typeface="Arial" panose="020B0604020202020204" pitchFamily="34" charset="0"/>
            </a:endParaRPr>
          </a:p>
          <a:p>
            <a:pPr marL="342900" lvl="0" indent="-342900" algn="just">
              <a:lnSpc>
                <a:spcPct val="150000"/>
              </a:lnSpc>
              <a:spcAft>
                <a:spcPts val="0"/>
              </a:spcAft>
              <a:buFont typeface="Symbol" panose="05050102010706020507" pitchFamily="18" charset="2"/>
              <a:buChar char=""/>
              <a:tabLst>
                <a:tab pos="457200" algn="l"/>
              </a:tabLst>
            </a:pPr>
            <a:r>
              <a:rPr lang="tr-TR" sz="1200" dirty="0" err="1">
                <a:latin typeface="Times New Roman" panose="02020603050405020304" pitchFamily="18" charset="0"/>
                <a:ea typeface="Times New Roman" panose="02020603050405020304" pitchFamily="18" charset="0"/>
              </a:rPr>
              <a:t>Gómez</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Correa</a:t>
            </a:r>
            <a:r>
              <a:rPr lang="tr-TR" sz="1200" dirty="0">
                <a:latin typeface="Times New Roman" panose="02020603050405020304" pitchFamily="18" charset="0"/>
                <a:ea typeface="Times New Roman" panose="02020603050405020304" pitchFamily="18" charset="0"/>
              </a:rPr>
              <a:t>, S. C., </a:t>
            </a:r>
            <a:r>
              <a:rPr lang="tr-TR" sz="1200" dirty="0" err="1">
                <a:latin typeface="Times New Roman" panose="02020603050405020304" pitchFamily="18" charset="0"/>
                <a:ea typeface="Times New Roman" panose="02020603050405020304" pitchFamily="18" charset="0"/>
              </a:rPr>
              <a:t>Benítez</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Brito</a:t>
            </a:r>
            <a:r>
              <a:rPr lang="tr-TR" sz="1200" dirty="0">
                <a:latin typeface="Times New Roman" panose="02020603050405020304" pitchFamily="18" charset="0"/>
                <a:ea typeface="Times New Roman" panose="02020603050405020304" pitchFamily="18" charset="0"/>
              </a:rPr>
              <a:t>, N., </a:t>
            </a:r>
            <a:r>
              <a:rPr lang="tr-TR" sz="1200" dirty="0" err="1">
                <a:latin typeface="Times New Roman" panose="02020603050405020304" pitchFamily="18" charset="0"/>
                <a:ea typeface="Times New Roman" panose="02020603050405020304" pitchFamily="18" charset="0"/>
              </a:rPr>
              <a:t>González-Almeida</a:t>
            </a:r>
            <a:r>
              <a:rPr lang="tr-TR" sz="1200" dirty="0">
                <a:latin typeface="Times New Roman" panose="02020603050405020304" pitchFamily="18" charset="0"/>
                <a:ea typeface="Times New Roman" panose="02020603050405020304" pitchFamily="18" charset="0"/>
              </a:rPr>
              <a:t>, J. A., </a:t>
            </a:r>
            <a:r>
              <a:rPr lang="tr-TR" sz="1200" dirty="0" err="1">
                <a:latin typeface="Times New Roman" panose="02020603050405020304" pitchFamily="18" charset="0"/>
                <a:ea typeface="Times New Roman" panose="02020603050405020304" pitchFamily="18" charset="0"/>
              </a:rPr>
              <a:t>Gómez</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Correa</a:t>
            </a:r>
            <a:r>
              <a:rPr lang="tr-TR" sz="1200" dirty="0">
                <a:latin typeface="Times New Roman" panose="02020603050405020304" pitchFamily="18" charset="0"/>
                <a:ea typeface="Times New Roman" panose="02020603050405020304" pitchFamily="18" charset="0"/>
              </a:rPr>
              <a:t>, A. U., &amp; </a:t>
            </a:r>
            <a:r>
              <a:rPr lang="tr-TR" sz="1200" dirty="0" err="1">
                <a:latin typeface="Times New Roman" panose="02020603050405020304" pitchFamily="18" charset="0"/>
                <a:ea typeface="Times New Roman" panose="02020603050405020304" pitchFamily="18" charset="0"/>
              </a:rPr>
              <a:t>Adrián</a:t>
            </a:r>
            <a:r>
              <a:rPr lang="tr-TR" sz="1200" dirty="0">
                <a:latin typeface="Times New Roman" panose="02020603050405020304" pitchFamily="18" charset="0"/>
                <a:ea typeface="Times New Roman" panose="02020603050405020304" pitchFamily="18" charset="0"/>
              </a:rPr>
              <a:t> de </a:t>
            </a:r>
            <a:r>
              <a:rPr lang="tr-TR" sz="1200" dirty="0" err="1">
                <a:latin typeface="Times New Roman" panose="02020603050405020304" pitchFamily="18" charset="0"/>
                <a:ea typeface="Times New Roman" panose="02020603050405020304" pitchFamily="18" charset="0"/>
              </a:rPr>
              <a:t>Ganzo</a:t>
            </a:r>
            <a:r>
              <a:rPr lang="tr-TR" sz="1200" dirty="0">
                <a:latin typeface="Times New Roman" panose="02020603050405020304" pitchFamily="18" charset="0"/>
                <a:ea typeface="Times New Roman" panose="02020603050405020304" pitchFamily="18" charset="0"/>
              </a:rPr>
              <a:t>, M. del C. (2024). </a:t>
            </a:r>
            <a:r>
              <a:rPr lang="tr-TR" sz="1200" dirty="0" err="1">
                <a:latin typeface="Times New Roman" panose="02020603050405020304" pitchFamily="18" charset="0"/>
                <a:ea typeface="Times New Roman" panose="02020603050405020304" pitchFamily="18" charset="0"/>
              </a:rPr>
              <a:t>Challenges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and</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considerations</a:t>
            </a:r>
            <a:r>
              <a:rPr lang="tr-TR" sz="1200" dirty="0">
                <a:latin typeface="Times New Roman" panose="02020603050405020304" pitchFamily="18" charset="0"/>
                <a:ea typeface="Times New Roman" panose="02020603050405020304" pitchFamily="18" charset="0"/>
              </a:rPr>
              <a:t> in </a:t>
            </a:r>
            <a:r>
              <a:rPr lang="tr-TR" sz="1200" dirty="0" err="1">
                <a:latin typeface="Times New Roman" panose="02020603050405020304" pitchFamily="18" charset="0"/>
                <a:ea typeface="Times New Roman" panose="02020603050405020304" pitchFamily="18" charset="0"/>
              </a:rPr>
              <a:t>seafarer</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feeding</a:t>
            </a:r>
            <a:r>
              <a:rPr lang="tr-TR" sz="1200" dirty="0">
                <a:latin typeface="Times New Roman" panose="02020603050405020304" pitchFamily="18" charset="0"/>
                <a:ea typeface="Times New Roman" panose="02020603050405020304" pitchFamily="18" charset="0"/>
              </a:rPr>
              <a:t> in </a:t>
            </a:r>
            <a:r>
              <a:rPr lang="tr-TR" sz="1200" dirty="0" err="1">
                <a:latin typeface="Times New Roman" panose="02020603050405020304" pitchFamily="18" charset="0"/>
                <a:ea typeface="Times New Roman" panose="02020603050405020304" pitchFamily="18" charset="0"/>
              </a:rPr>
              <a:t>the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merchant</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navy</a:t>
            </a:r>
            <a:r>
              <a:rPr lang="tr-TR" sz="1200" dirty="0">
                <a:latin typeface="Times New Roman" panose="02020603050405020304" pitchFamily="18" charset="0"/>
                <a:ea typeface="Times New Roman" panose="02020603050405020304" pitchFamily="18" charset="0"/>
              </a:rPr>
              <a:t>: A </a:t>
            </a:r>
            <a:r>
              <a:rPr lang="tr-TR" sz="1200" dirty="0" err="1">
                <a:latin typeface="Times New Roman" panose="02020603050405020304" pitchFamily="18" charset="0"/>
                <a:ea typeface="Times New Roman" panose="02020603050405020304" pitchFamily="18" charset="0"/>
              </a:rPr>
              <a:t>literature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review</a:t>
            </a:r>
            <a:r>
              <a:rPr lang="tr-TR" sz="1200"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Journal</a:t>
            </a:r>
            <a:r>
              <a:rPr lang="tr-TR" sz="1200" i="1" dirty="0">
                <a:latin typeface="Times New Roman" panose="02020603050405020304" pitchFamily="18" charset="0"/>
                <a:ea typeface="Times New Roman" panose="02020603050405020304" pitchFamily="18" charset="0"/>
              </a:rPr>
              <a:t> of </a:t>
            </a:r>
            <a:r>
              <a:rPr lang="tr-TR" sz="1200" i="1" dirty="0" err="1">
                <a:latin typeface="Times New Roman" panose="02020603050405020304" pitchFamily="18" charset="0"/>
                <a:ea typeface="Times New Roman" panose="02020603050405020304" pitchFamily="18" charset="0"/>
              </a:rPr>
              <a:t>Maritime</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Research</a:t>
            </a:r>
            <a:r>
              <a:rPr lang="tr-TR" sz="1200" i="1" dirty="0">
                <a:latin typeface="Times New Roman" panose="02020603050405020304" pitchFamily="18" charset="0"/>
                <a:ea typeface="Times New Roman" panose="02020603050405020304" pitchFamily="18" charset="0"/>
              </a:rPr>
              <a:t>, 21</a:t>
            </a:r>
            <a:r>
              <a:rPr lang="tr-TR" sz="1200" dirty="0">
                <a:latin typeface="Times New Roman" panose="02020603050405020304" pitchFamily="18" charset="0"/>
                <a:ea typeface="Times New Roman" panose="02020603050405020304" pitchFamily="18" charset="0"/>
              </a:rPr>
              <a:t>(2), 63–76. https://www.jmr.unican.es/jmr/article/view/1046</a:t>
            </a:r>
            <a:endParaRPr lang="tr-TR" sz="1000" dirty="0">
              <a:latin typeface="Times New Roman" panose="02020603050405020304" pitchFamily="18" charset="0"/>
              <a:ea typeface="Arial" panose="020B0604020202020204" pitchFamily="34" charset="0"/>
            </a:endParaRPr>
          </a:p>
          <a:p>
            <a:pPr marL="342900" lvl="0" indent="-342900" algn="just">
              <a:lnSpc>
                <a:spcPct val="150000"/>
              </a:lnSpc>
              <a:spcAft>
                <a:spcPts val="0"/>
              </a:spcAft>
              <a:buFont typeface="Symbol" panose="05050102010706020507" pitchFamily="18" charset="2"/>
              <a:buChar char=""/>
              <a:tabLst>
                <a:tab pos="457200" algn="l"/>
              </a:tabLst>
            </a:pPr>
            <a:r>
              <a:rPr lang="tr-TR" sz="1200" dirty="0">
                <a:latin typeface="Times New Roman" panose="02020603050405020304" pitchFamily="18" charset="0"/>
                <a:ea typeface="Times New Roman" panose="02020603050405020304" pitchFamily="18" charset="0"/>
              </a:rPr>
              <a:t>International </a:t>
            </a:r>
            <a:r>
              <a:rPr lang="tr-TR" sz="1200" dirty="0" err="1">
                <a:latin typeface="Times New Roman" panose="02020603050405020304" pitchFamily="18" charset="0"/>
                <a:ea typeface="Times New Roman" panose="02020603050405020304" pitchFamily="18" charset="0"/>
              </a:rPr>
              <a:t>Labour</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Organization</a:t>
            </a:r>
            <a:r>
              <a:rPr lang="tr-TR" sz="1200" dirty="0">
                <a:latin typeface="Times New Roman" panose="02020603050405020304" pitchFamily="18" charset="0"/>
                <a:ea typeface="Times New Roman" panose="02020603050405020304" pitchFamily="18" charset="0"/>
              </a:rPr>
              <a:t>. (2006). </a:t>
            </a:r>
            <a:r>
              <a:rPr lang="tr-TR" sz="1200" i="1" dirty="0" err="1">
                <a:latin typeface="Times New Roman" panose="02020603050405020304" pitchFamily="18" charset="0"/>
                <a:ea typeface="Times New Roman" panose="02020603050405020304" pitchFamily="18" charset="0"/>
              </a:rPr>
              <a:t>Maritime</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Labour</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Convention</a:t>
            </a:r>
            <a:r>
              <a:rPr lang="tr-TR" sz="1200" i="1" dirty="0">
                <a:latin typeface="Times New Roman" panose="02020603050405020304" pitchFamily="18" charset="0"/>
                <a:ea typeface="Times New Roman" panose="02020603050405020304" pitchFamily="18" charset="0"/>
              </a:rPr>
              <a:t>, 2006 (MLC, 2006): </a:t>
            </a:r>
            <a:r>
              <a:rPr lang="tr-TR" sz="1200" i="1" dirty="0" err="1">
                <a:latin typeface="Times New Roman" panose="02020603050405020304" pitchFamily="18" charset="0"/>
                <a:ea typeface="Times New Roman" panose="02020603050405020304" pitchFamily="18" charset="0"/>
              </a:rPr>
              <a:t>Regulation</a:t>
            </a:r>
            <a:r>
              <a:rPr lang="tr-TR" sz="1200" i="1" dirty="0">
                <a:latin typeface="Times New Roman" panose="02020603050405020304" pitchFamily="18" charset="0"/>
                <a:ea typeface="Times New Roman" panose="02020603050405020304" pitchFamily="18" charset="0"/>
              </a:rPr>
              <a:t> 3.2 — </a:t>
            </a:r>
            <a:r>
              <a:rPr lang="tr-TR" sz="1200" i="1" dirty="0" err="1">
                <a:latin typeface="Times New Roman" panose="02020603050405020304" pitchFamily="18" charset="0"/>
                <a:ea typeface="Times New Roman" panose="02020603050405020304" pitchFamily="18" charset="0"/>
              </a:rPr>
              <a:t>Food</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and</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catering</a:t>
            </a:r>
            <a:r>
              <a:rPr lang="tr-TR" sz="1200" dirty="0">
                <a:latin typeface="Times New Roman" panose="02020603050405020304" pitchFamily="18" charset="0"/>
                <a:ea typeface="Times New Roman" panose="02020603050405020304" pitchFamily="18" charset="0"/>
              </a:rPr>
              <a:t>. https://www.ilo.org/global/standards/maritime-labour-convention/WCMS_090250/lang–en/index.htm</a:t>
            </a:r>
            <a:endParaRPr lang="tr-TR" sz="1000" dirty="0">
              <a:latin typeface="Times New Roman" panose="02020603050405020304" pitchFamily="18" charset="0"/>
              <a:ea typeface="Arial" panose="020B0604020202020204" pitchFamily="34" charset="0"/>
            </a:endParaRPr>
          </a:p>
          <a:p>
            <a:pPr marL="342900" lvl="0" indent="-342900" algn="just">
              <a:lnSpc>
                <a:spcPct val="150000"/>
              </a:lnSpc>
              <a:spcAft>
                <a:spcPts val="0"/>
              </a:spcAft>
              <a:buFont typeface="Symbol" panose="05050102010706020507" pitchFamily="18" charset="2"/>
              <a:buChar char=""/>
              <a:tabLst>
                <a:tab pos="457200" algn="l"/>
              </a:tabLst>
            </a:pPr>
            <a:r>
              <a:rPr lang="tr-TR" sz="1200" dirty="0" err="1">
                <a:latin typeface="Times New Roman" panose="02020603050405020304" pitchFamily="18" charset="0"/>
                <a:ea typeface="Times New Roman" panose="02020603050405020304" pitchFamily="18" charset="0"/>
              </a:rPr>
              <a:t>Maritime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and</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Coastguard</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Agency</a:t>
            </a:r>
            <a:r>
              <a:rPr lang="tr-TR" sz="1200" dirty="0">
                <a:latin typeface="Times New Roman" panose="02020603050405020304" pitchFamily="18" charset="0"/>
                <a:ea typeface="Times New Roman" panose="02020603050405020304" pitchFamily="18" charset="0"/>
              </a:rPr>
              <a:t> (UK). (2019). </a:t>
            </a:r>
            <a:r>
              <a:rPr lang="tr-TR" sz="1200" i="1" dirty="0">
                <a:latin typeface="Times New Roman" panose="02020603050405020304" pitchFamily="18" charset="0"/>
                <a:ea typeface="Times New Roman" panose="02020603050405020304" pitchFamily="18" charset="0"/>
              </a:rPr>
              <a:t>MSN 1845 (M+F): </a:t>
            </a:r>
            <a:r>
              <a:rPr lang="tr-TR" sz="1200" i="1" dirty="0" err="1">
                <a:latin typeface="Times New Roman" panose="02020603050405020304" pitchFamily="18" charset="0"/>
                <a:ea typeface="Times New Roman" panose="02020603050405020304" pitchFamily="18" charset="0"/>
              </a:rPr>
              <a:t>Food</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and</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water</a:t>
            </a:r>
            <a:r>
              <a:rPr lang="tr-TR" sz="1200" i="1" dirty="0">
                <a:latin typeface="Times New Roman" panose="02020603050405020304" pitchFamily="18" charset="0"/>
                <a:ea typeface="Times New Roman" panose="02020603050405020304" pitchFamily="18" charset="0"/>
              </a:rPr>
              <a:t> — MLC 2006 </a:t>
            </a:r>
            <a:r>
              <a:rPr lang="tr-TR" sz="1200" i="1" dirty="0" err="1">
                <a:latin typeface="Times New Roman" panose="02020603050405020304" pitchFamily="18" charset="0"/>
                <a:ea typeface="Times New Roman" panose="02020603050405020304" pitchFamily="18" charset="0"/>
              </a:rPr>
              <a:t>guidance</a:t>
            </a:r>
            <a:r>
              <a:rPr lang="tr-TR" sz="1200" dirty="0">
                <a:latin typeface="Times New Roman" panose="02020603050405020304" pitchFamily="18" charset="0"/>
                <a:ea typeface="Times New Roman" panose="02020603050405020304" pitchFamily="18" charset="0"/>
              </a:rPr>
              <a:t>. https://assets.publishing.service.gov.uk/media/5e83508786650c743d2f6d69/MSN_1845_MLC_Food_and_Water.pdf</a:t>
            </a:r>
            <a:endParaRPr lang="tr-TR" sz="1000" dirty="0">
              <a:latin typeface="Times New Roman" panose="02020603050405020304" pitchFamily="18" charset="0"/>
              <a:ea typeface="Arial" panose="020B0604020202020204" pitchFamily="34" charset="0"/>
            </a:endParaRPr>
          </a:p>
          <a:p>
            <a:pPr marL="342900" lvl="0" indent="-342900" algn="just">
              <a:lnSpc>
                <a:spcPct val="150000"/>
              </a:lnSpc>
              <a:spcAft>
                <a:spcPts val="0"/>
              </a:spcAft>
              <a:buFont typeface="Symbol" panose="05050102010706020507" pitchFamily="18" charset="2"/>
              <a:buChar char=""/>
              <a:tabLst>
                <a:tab pos="457200" algn="l"/>
              </a:tabLst>
            </a:pPr>
            <a:r>
              <a:rPr lang="tr-TR" sz="1200" dirty="0" err="1">
                <a:latin typeface="Times New Roman" panose="02020603050405020304" pitchFamily="18" charset="0"/>
                <a:ea typeface="Times New Roman" panose="02020603050405020304" pitchFamily="18" charset="0"/>
              </a:rPr>
              <a:t>Neumann</a:t>
            </a:r>
            <a:r>
              <a:rPr lang="tr-TR" sz="1200" dirty="0">
                <a:latin typeface="Times New Roman" panose="02020603050405020304" pitchFamily="18" charset="0"/>
                <a:ea typeface="Times New Roman" panose="02020603050405020304" pitchFamily="18" charset="0"/>
              </a:rPr>
              <a:t>, F. A., </a:t>
            </a:r>
            <a:r>
              <a:rPr lang="tr-TR" sz="1200" dirty="0" err="1">
                <a:latin typeface="Times New Roman" panose="02020603050405020304" pitchFamily="18" charset="0"/>
                <a:ea typeface="Times New Roman" panose="02020603050405020304" pitchFamily="18" charset="0"/>
              </a:rPr>
              <a:t>Belz</a:t>
            </a:r>
            <a:r>
              <a:rPr lang="tr-TR" sz="1200" dirty="0">
                <a:latin typeface="Times New Roman" panose="02020603050405020304" pitchFamily="18" charset="0"/>
                <a:ea typeface="Times New Roman" panose="02020603050405020304" pitchFamily="18" charset="0"/>
              </a:rPr>
              <a:t>, L., </a:t>
            </a:r>
            <a:r>
              <a:rPr lang="tr-TR" sz="1200" dirty="0" err="1">
                <a:latin typeface="Times New Roman" panose="02020603050405020304" pitchFamily="18" charset="0"/>
                <a:ea typeface="Times New Roman" panose="02020603050405020304" pitchFamily="18" charset="0"/>
              </a:rPr>
              <a:t>Dengler</a:t>
            </a:r>
            <a:r>
              <a:rPr lang="tr-TR" sz="1200" dirty="0">
                <a:latin typeface="Times New Roman" panose="02020603050405020304" pitchFamily="18" charset="0"/>
                <a:ea typeface="Times New Roman" panose="02020603050405020304" pitchFamily="18" charset="0"/>
              </a:rPr>
              <a:t>, D., </a:t>
            </a:r>
            <a:r>
              <a:rPr lang="tr-TR" sz="1200" dirty="0" err="1">
                <a:latin typeface="Times New Roman" panose="02020603050405020304" pitchFamily="18" charset="0"/>
                <a:ea typeface="Times New Roman" panose="02020603050405020304" pitchFamily="18" charset="0"/>
              </a:rPr>
              <a:t>Harth</a:t>
            </a:r>
            <a:r>
              <a:rPr lang="tr-TR" sz="1200" dirty="0">
                <a:latin typeface="Times New Roman" panose="02020603050405020304" pitchFamily="18" charset="0"/>
                <a:ea typeface="Times New Roman" panose="02020603050405020304" pitchFamily="18" charset="0"/>
              </a:rPr>
              <a:t>, V., </a:t>
            </a:r>
            <a:r>
              <a:rPr lang="tr-TR" sz="1200" dirty="0" err="1">
                <a:latin typeface="Times New Roman" panose="02020603050405020304" pitchFamily="18" charset="0"/>
                <a:ea typeface="Times New Roman" panose="02020603050405020304" pitchFamily="18" charset="0"/>
              </a:rPr>
              <a:t>Reck</a:t>
            </a:r>
            <a:r>
              <a:rPr lang="tr-TR" sz="1200" dirty="0">
                <a:latin typeface="Times New Roman" panose="02020603050405020304" pitchFamily="18" charset="0"/>
                <a:ea typeface="Times New Roman" panose="02020603050405020304" pitchFamily="18" charset="0"/>
              </a:rPr>
              <a:t>, C., </a:t>
            </a:r>
            <a:r>
              <a:rPr lang="tr-TR" sz="1200" dirty="0" err="1">
                <a:latin typeface="Times New Roman" panose="02020603050405020304" pitchFamily="18" charset="0"/>
                <a:ea typeface="Times New Roman" panose="02020603050405020304" pitchFamily="18" charset="0"/>
              </a:rPr>
              <a:t>Oldenburg</a:t>
            </a:r>
            <a:r>
              <a:rPr lang="tr-TR" sz="1200" dirty="0">
                <a:latin typeface="Times New Roman" panose="02020603050405020304" pitchFamily="18" charset="0"/>
                <a:ea typeface="Times New Roman" panose="02020603050405020304" pitchFamily="18" charset="0"/>
              </a:rPr>
              <a:t>, M., &amp; </a:t>
            </a:r>
            <a:r>
              <a:rPr lang="tr-TR" sz="1200" dirty="0" err="1">
                <a:latin typeface="Times New Roman" panose="02020603050405020304" pitchFamily="18" charset="0"/>
                <a:ea typeface="Times New Roman" panose="02020603050405020304" pitchFamily="18" charset="0"/>
              </a:rPr>
              <a:t>Zyriax</a:t>
            </a:r>
            <a:r>
              <a:rPr lang="tr-TR" sz="1200" dirty="0">
                <a:latin typeface="Times New Roman" panose="02020603050405020304" pitchFamily="18" charset="0"/>
                <a:ea typeface="Times New Roman" panose="02020603050405020304" pitchFamily="18" charset="0"/>
              </a:rPr>
              <a:t>, B.-C. (2024). </a:t>
            </a:r>
            <a:r>
              <a:rPr lang="tr-TR" sz="1200" dirty="0" err="1">
                <a:latin typeface="Times New Roman" panose="02020603050405020304" pitchFamily="18" charset="0"/>
                <a:ea typeface="Times New Roman" panose="02020603050405020304" pitchFamily="18" charset="0"/>
              </a:rPr>
              <a:t>Seafarers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attitudes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and</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chances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to</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improve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the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nutrition</a:t>
            </a:r>
            <a:r>
              <a:rPr lang="tr-TR" sz="1200" dirty="0">
                <a:latin typeface="Times New Roman" panose="02020603050405020304" pitchFamily="18" charset="0"/>
                <a:ea typeface="Times New Roman" panose="02020603050405020304" pitchFamily="18" charset="0"/>
              </a:rPr>
              <a:t> on </a:t>
            </a:r>
            <a:r>
              <a:rPr lang="tr-TR" sz="1200" dirty="0" err="1">
                <a:latin typeface="Times New Roman" panose="02020603050405020304" pitchFamily="18" charset="0"/>
                <a:ea typeface="Times New Roman" panose="02020603050405020304" pitchFamily="18" charset="0"/>
              </a:rPr>
              <a:t>merchant</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ships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from</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the</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crews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and</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cooks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perspective</a:t>
            </a:r>
            <a:r>
              <a:rPr lang="tr-TR" sz="1200"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Journal</a:t>
            </a:r>
            <a:r>
              <a:rPr lang="tr-TR" sz="1200" i="1" dirty="0">
                <a:latin typeface="Times New Roman" panose="02020603050405020304" pitchFamily="18" charset="0"/>
                <a:ea typeface="Times New Roman" panose="02020603050405020304" pitchFamily="18" charset="0"/>
              </a:rPr>
              <a:t> of </a:t>
            </a:r>
            <a:r>
              <a:rPr lang="tr-TR" sz="1200" i="1" dirty="0" err="1">
                <a:latin typeface="Times New Roman" panose="02020603050405020304" pitchFamily="18" charset="0"/>
                <a:ea typeface="Times New Roman" panose="02020603050405020304" pitchFamily="18" charset="0"/>
              </a:rPr>
              <a:t>Occupational</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Medicine</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and</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Toxicology</a:t>
            </a:r>
            <a:r>
              <a:rPr lang="tr-TR" sz="1200" i="1" dirty="0">
                <a:latin typeface="Times New Roman" panose="02020603050405020304" pitchFamily="18" charset="0"/>
                <a:ea typeface="Times New Roman" panose="02020603050405020304" pitchFamily="18" charset="0"/>
              </a:rPr>
              <a:t>, 19</a:t>
            </a:r>
            <a:r>
              <a:rPr lang="tr-TR" sz="1200" dirty="0">
                <a:latin typeface="Times New Roman" panose="02020603050405020304" pitchFamily="18" charset="0"/>
                <a:ea typeface="Times New Roman" panose="02020603050405020304" pitchFamily="18" charset="0"/>
              </a:rPr>
              <a:t>(13), 1–13. https://doi.org/10.1186/s12995-024-00412-x</a:t>
            </a:r>
            <a:endParaRPr lang="tr-TR" sz="1000" dirty="0">
              <a:latin typeface="Times New Roman" panose="02020603050405020304" pitchFamily="18" charset="0"/>
              <a:ea typeface="Arial" panose="020B0604020202020204" pitchFamily="34" charset="0"/>
            </a:endParaRPr>
          </a:p>
          <a:p>
            <a:pPr marL="342900" lvl="0" indent="-342900" algn="just">
              <a:lnSpc>
                <a:spcPct val="150000"/>
              </a:lnSpc>
              <a:spcAft>
                <a:spcPts val="0"/>
              </a:spcAft>
              <a:buFont typeface="Symbol" panose="05050102010706020507" pitchFamily="18" charset="2"/>
              <a:buChar char=""/>
              <a:tabLst>
                <a:tab pos="457200" algn="l"/>
              </a:tabLst>
            </a:pPr>
            <a:r>
              <a:rPr lang="tr-TR" sz="1200" dirty="0">
                <a:latin typeface="Times New Roman" panose="02020603050405020304" pitchFamily="18" charset="0"/>
                <a:ea typeface="Times New Roman" panose="02020603050405020304" pitchFamily="18" charset="0"/>
              </a:rPr>
              <a:t>UK P&amp;I Club. (2019). </a:t>
            </a:r>
            <a:r>
              <a:rPr lang="tr-TR" sz="1200" i="1" dirty="0" err="1">
                <a:latin typeface="Times New Roman" panose="02020603050405020304" pitchFamily="18" charset="0"/>
                <a:ea typeface="Times New Roman" panose="02020603050405020304" pitchFamily="18" charset="0"/>
              </a:rPr>
              <a:t>Catering</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standards</a:t>
            </a:r>
            <a:r>
              <a:rPr lang="tr-TR" sz="1200" i="1" dirty="0">
                <a:latin typeface="Times New Roman" panose="02020603050405020304" pitchFamily="18" charset="0"/>
                <a:ea typeface="Times New Roman" panose="02020603050405020304" pitchFamily="18" charset="0"/>
              </a:rPr>
              <a:t> on </a:t>
            </a:r>
            <a:r>
              <a:rPr lang="tr-TR" sz="1200" i="1" dirty="0" err="1">
                <a:latin typeface="Times New Roman" panose="02020603050405020304" pitchFamily="18" charset="0"/>
                <a:ea typeface="Times New Roman" panose="02020603050405020304" pitchFamily="18" charset="0"/>
              </a:rPr>
              <a:t>cargo</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ships</a:t>
            </a:r>
            <a:r>
              <a:rPr lang="tr-TR" sz="1200" dirty="0">
                <a:latin typeface="Times New Roman" panose="02020603050405020304" pitchFamily="18" charset="0"/>
                <a:ea typeface="Times New Roman" panose="02020603050405020304" pitchFamily="18" charset="0"/>
              </a:rPr>
              <a:t> (</a:t>
            </a:r>
            <a:r>
              <a:rPr lang="tr-TR" sz="1200" dirty="0" err="1">
                <a:latin typeface="Times New Roman" panose="02020603050405020304" pitchFamily="18" charset="0"/>
                <a:ea typeface="Times New Roman" panose="02020603050405020304" pitchFamily="18" charset="0"/>
              </a:rPr>
              <a:t>Guidance</a:t>
            </a:r>
            <a:r>
              <a:rPr lang="tr-TR" sz="1200" dirty="0">
                <a:latin typeface="Times New Roman" panose="02020603050405020304" pitchFamily="18" charset="0"/>
                <a:ea typeface="Times New Roman" panose="02020603050405020304" pitchFamily="18" charset="0"/>
              </a:rPr>
              <a:t> PDF). https://www.ukpandi.com/fileadmin/uploads/ukpandi/Documents/UK_P&amp;I_Club_Catering_Standards_on_Cargo_Ships.pdf</a:t>
            </a:r>
            <a:endParaRPr lang="tr-TR" sz="1000" dirty="0">
              <a:latin typeface="Times New Roman" panose="02020603050405020304" pitchFamily="18" charset="0"/>
              <a:ea typeface="Arial" panose="020B0604020202020204" pitchFamily="34" charset="0"/>
            </a:endParaRPr>
          </a:p>
          <a:p>
            <a:pPr marL="342900" lvl="0" indent="-342900" algn="just">
              <a:lnSpc>
                <a:spcPct val="150000"/>
              </a:lnSpc>
              <a:spcAft>
                <a:spcPts val="0"/>
              </a:spcAft>
              <a:buFont typeface="Symbol" panose="05050102010706020507" pitchFamily="18" charset="2"/>
              <a:buChar char=""/>
              <a:tabLst>
                <a:tab pos="457200" algn="l"/>
              </a:tabLst>
            </a:pPr>
            <a:r>
              <a:rPr lang="tr-TR" sz="1200" dirty="0">
                <a:latin typeface="Times New Roman" panose="02020603050405020304" pitchFamily="18" charset="0"/>
                <a:ea typeface="Times New Roman" panose="02020603050405020304" pitchFamily="18" charset="0"/>
              </a:rPr>
              <a:t>UK P&amp;I Club. (2024, </a:t>
            </a:r>
            <a:r>
              <a:rPr lang="tr-TR" sz="1200" dirty="0" err="1">
                <a:latin typeface="Times New Roman" panose="02020603050405020304" pitchFamily="18" charset="0"/>
                <a:ea typeface="Times New Roman" panose="02020603050405020304" pitchFamily="18" charset="0"/>
              </a:rPr>
              <a:t>November</a:t>
            </a:r>
            <a:r>
              <a:rPr lang="tr-TR" sz="1200" dirty="0">
                <a:latin typeface="Times New Roman" panose="02020603050405020304" pitchFamily="18" charset="0"/>
                <a:ea typeface="Times New Roman" panose="02020603050405020304" pitchFamily="18" charset="0"/>
              </a:rPr>
              <a:t> 21). </a:t>
            </a:r>
            <a:r>
              <a:rPr lang="tr-TR" sz="1200" i="1" dirty="0" err="1">
                <a:latin typeface="Times New Roman" panose="02020603050405020304" pitchFamily="18" charset="0"/>
                <a:ea typeface="Times New Roman" panose="02020603050405020304" pitchFamily="18" charset="0"/>
              </a:rPr>
              <a:t>Food</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and</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diet</a:t>
            </a:r>
            <a:r>
              <a:rPr lang="tr-TR" sz="1200" i="1" dirty="0">
                <a:latin typeface="Times New Roman" panose="02020603050405020304" pitchFamily="18" charset="0"/>
                <a:ea typeface="Times New Roman" panose="02020603050405020304" pitchFamily="18" charset="0"/>
              </a:rPr>
              <a:t> of </a:t>
            </a:r>
            <a:r>
              <a:rPr lang="tr-TR" sz="1200" i="1" dirty="0" err="1">
                <a:latin typeface="Times New Roman" panose="02020603050405020304" pitchFamily="18" charset="0"/>
                <a:ea typeface="Times New Roman" panose="02020603050405020304" pitchFamily="18" charset="0"/>
              </a:rPr>
              <a:t>seafarers</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Challenges</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guidance</a:t>
            </a:r>
            <a:r>
              <a:rPr lang="tr-TR" sz="1200" i="1" dirty="0">
                <a:latin typeface="Times New Roman" panose="02020603050405020304" pitchFamily="18" charset="0"/>
                <a:ea typeface="Times New Roman" panose="02020603050405020304" pitchFamily="18" charset="0"/>
              </a:rPr>
              <a:t> </a:t>
            </a:r>
            <a:r>
              <a:rPr lang="tr-TR" sz="1200" i="1" dirty="0" err="1">
                <a:latin typeface="Times New Roman" panose="02020603050405020304" pitchFamily="18" charset="0"/>
                <a:ea typeface="Times New Roman" panose="02020603050405020304" pitchFamily="18" charset="0"/>
              </a:rPr>
              <a:t>and</a:t>
            </a:r>
            <a:r>
              <a:rPr lang="tr-TR" sz="1200" i="1" dirty="0">
                <a:latin typeface="Times New Roman" panose="02020603050405020304" pitchFamily="18" charset="0"/>
                <a:ea typeface="Times New Roman" panose="02020603050405020304" pitchFamily="18" charset="0"/>
              </a:rPr>
              <a:t> MLC 2006</a:t>
            </a:r>
            <a:r>
              <a:rPr lang="tr-TR" sz="1200" dirty="0">
                <a:latin typeface="Times New Roman" panose="02020603050405020304" pitchFamily="18" charset="0"/>
                <a:ea typeface="Times New Roman" panose="02020603050405020304" pitchFamily="18" charset="0"/>
              </a:rPr>
              <a:t>. https://www.ukpandi.com/news-and-resources/news/article/food-and-diet-of-seafarers-challenges-guidance-and-mlc-2006/</a:t>
            </a:r>
            <a:endParaRPr lang="tr-TR" sz="1000" dirty="0">
              <a:latin typeface="Times New Roman" panose="02020603050405020304" pitchFamily="18" charset="0"/>
              <a:ea typeface="Arial" panose="020B0604020202020204" pitchFamily="34" charset="0"/>
            </a:endParaRPr>
          </a:p>
          <a:p>
            <a:pPr algn="just">
              <a:lnSpc>
                <a:spcPct val="150000"/>
              </a:lnSpc>
              <a:spcAft>
                <a:spcPts val="0"/>
              </a:spcAft>
            </a:pPr>
            <a:r>
              <a:rPr lang="tr-TR" sz="1000" dirty="0">
                <a:latin typeface="Times New Roman" panose="02020603050405020304" pitchFamily="18" charset="0"/>
                <a:ea typeface="Arial" panose="020B0604020202020204" pitchFamily="34" charset="0"/>
              </a:rPr>
              <a:t> </a:t>
            </a:r>
            <a:endParaRPr lang="tr-TR" sz="10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33F9F08-5C9E-2B91-5FC4-64FAD5F45497}"/>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D8E8DB3-1E26-3786-8B34-4520F7805D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16572C-7439-C92B-9D19-DCFEA223D59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86CB8AE-157A-11FB-8B3C-5C1778566F0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051C97-7DB5-5285-32E9-2DFD2E1716F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AC73F1A-0DDE-516B-42A3-F710339132F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5D5DC3F-77D3-349B-C4C2-F17F5850FB8A}"/>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944160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Content</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3608937"/>
          </a:xfrm>
          <a:prstGeom prst="rect">
            <a:avLst/>
          </a:prstGeom>
          <a:noFill/>
        </p:spPr>
        <p:txBody>
          <a:bodyPr wrap="square" rtlCol="0">
            <a:spAutoFit/>
          </a:bodyPr>
          <a:lstStyle/>
          <a:p>
            <a:pPr marL="342900" indent="-342900">
              <a:buFont typeface="+mj-lt"/>
              <a:buAutoNum type="arabicPeriod"/>
            </a:pPr>
            <a:r>
              <a:rPr lang="en-US" b="1" dirty="0"/>
              <a:t>CONTENT OF THE COURSE</a:t>
            </a:r>
          </a:p>
          <a:p>
            <a:pPr marL="342900" indent="-342900">
              <a:buFont typeface="+mj-lt"/>
              <a:buAutoNum type="arabicPeriod"/>
            </a:pPr>
            <a:r>
              <a:rPr lang="en-US" b="1" dirty="0"/>
              <a:t>ENHANCING FLAVOR WITH HEALTHY INGREDIENTS</a:t>
            </a:r>
            <a:r>
              <a:rPr lang="en-US" dirty="0"/>
              <a:t/>
            </a:r>
            <a:br>
              <a:rPr lang="en-US" dirty="0"/>
            </a:br>
            <a:r>
              <a:rPr lang="en-US" dirty="0"/>
              <a:t>Natural enhancers, balanced seasoning, nutrient-rich choices</a:t>
            </a:r>
          </a:p>
          <a:p>
            <a:pPr marL="342900" indent="-342900">
              <a:buFont typeface="+mj-lt"/>
              <a:buAutoNum type="arabicPeriod"/>
            </a:pPr>
            <a:r>
              <a:rPr lang="en-US" b="1" dirty="0"/>
              <a:t>HERBS &amp; SPICES FOR BALANCED TASTE</a:t>
            </a:r>
            <a:r>
              <a:rPr lang="en-US" dirty="0"/>
              <a:t/>
            </a:r>
            <a:br>
              <a:rPr lang="en-US" dirty="0"/>
            </a:br>
            <a:r>
              <a:rPr lang="en-US" dirty="0"/>
              <a:t>Creating depth, reducing salt and fat, cultural adaptation</a:t>
            </a:r>
          </a:p>
          <a:p>
            <a:pPr marL="342900" indent="-342900">
              <a:buFont typeface="+mj-lt"/>
              <a:buAutoNum type="arabicPeriod"/>
            </a:pPr>
            <a:r>
              <a:rPr lang="en-US" b="1" dirty="0"/>
              <a:t>PRESERVING NUTRITION THROUGH COOKING METHODS</a:t>
            </a:r>
            <a:r>
              <a:rPr lang="en-US" dirty="0"/>
              <a:t/>
            </a:r>
            <a:br>
              <a:rPr lang="en-US" dirty="0"/>
            </a:br>
            <a:r>
              <a:rPr lang="en-US" dirty="0"/>
              <a:t>Steaming, grilling, sautéing for flavor and health</a:t>
            </a:r>
          </a:p>
          <a:p>
            <a:pPr marL="342900" indent="-342900">
              <a:buFont typeface="+mj-lt"/>
              <a:buAutoNum type="arabicPeriod"/>
            </a:pPr>
            <a:r>
              <a:rPr lang="en-US" b="1" dirty="0"/>
              <a:t>PREPARING TASTY &amp; VISUALLY APPEALING MEALS</a:t>
            </a:r>
            <a:r>
              <a:rPr lang="en-US" dirty="0"/>
              <a:t/>
            </a:r>
            <a:br>
              <a:rPr lang="en-US" dirty="0"/>
            </a:br>
            <a:r>
              <a:rPr lang="en-US" dirty="0"/>
              <a:t>Color, plating, and efficient galley techniques</a:t>
            </a:r>
          </a:p>
          <a:p>
            <a:pPr marL="342900" indent="-342900">
              <a:buFont typeface="+mj-lt"/>
              <a:buAutoNum type="arabicPeriod"/>
            </a:pPr>
            <a:r>
              <a:rPr lang="en-US" b="1" dirty="0"/>
              <a:t>LINKING FOOD TO CREW WELLBEING</a:t>
            </a:r>
            <a:r>
              <a:rPr lang="en-US" dirty="0"/>
              <a:t/>
            </a:r>
            <a:br>
              <a:rPr lang="en-US" dirty="0"/>
            </a:br>
            <a:r>
              <a:rPr lang="en-US" dirty="0"/>
              <a:t>Nutrition, morale, and performance at sea</a:t>
            </a:r>
          </a:p>
          <a:p>
            <a:pPr marL="342900" indent="-342900">
              <a:lnSpc>
                <a:spcPct val="200000"/>
              </a:lnSpc>
              <a:buAutoNum type="arabicPeriod"/>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3013038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Why Menu Planning Matters at Sea</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639479" y="1614303"/>
            <a:ext cx="7628221" cy="2862322"/>
          </a:xfrm>
          <a:prstGeom prst="rect">
            <a:avLst/>
          </a:prstGeom>
          <a:noFill/>
        </p:spPr>
        <p:txBody>
          <a:bodyPr wrap="square" rtlCol="0">
            <a:spAutoFit/>
          </a:bodyPr>
          <a:lstStyle/>
          <a:p>
            <a:pPr>
              <a:buFont typeface="Arial" panose="020B0604020202020204" pitchFamily="34" charset="0"/>
              <a:buChar char="•"/>
            </a:pPr>
            <a:r>
              <a:rPr lang="en-GB" b="1" dirty="0"/>
              <a:t>Food is more than fuel</a:t>
            </a:r>
            <a:r>
              <a:rPr lang="en-GB" dirty="0"/>
              <a:t> — it shapes crew </a:t>
            </a:r>
            <a:r>
              <a:rPr lang="en-GB" b="1" dirty="0"/>
              <a:t>morale, teamwork, and safety</a:t>
            </a:r>
            <a:r>
              <a:rPr lang="en-GB" dirty="0"/>
              <a:t>.</a:t>
            </a:r>
          </a:p>
          <a:p>
            <a:pPr>
              <a:buFont typeface="Arial" panose="020B0604020202020204" pitchFamily="34" charset="0"/>
              <a:buChar char="•"/>
            </a:pPr>
            <a:endParaRPr lang="en-GB" dirty="0"/>
          </a:p>
          <a:p>
            <a:pPr>
              <a:buFont typeface="Arial" panose="020B0604020202020204" pitchFamily="34" charset="0"/>
              <a:buChar char="•"/>
            </a:pPr>
            <a:r>
              <a:rPr lang="en-GB" b="1" dirty="0"/>
              <a:t>Poor planning</a:t>
            </a:r>
            <a:r>
              <a:rPr lang="en-GB" dirty="0"/>
              <a:t> can lead to </a:t>
            </a:r>
            <a:r>
              <a:rPr lang="en-GB" b="1" dirty="0"/>
              <a:t>fatigue, nutrient deficiencies, accidents, and low morale</a:t>
            </a:r>
            <a:r>
              <a:rPr lang="en-GB" dirty="0"/>
              <a:t>.</a:t>
            </a:r>
          </a:p>
          <a:p>
            <a:pPr>
              <a:buFont typeface="Arial" panose="020B0604020202020204" pitchFamily="34" charset="0"/>
              <a:buChar char="•"/>
            </a:pPr>
            <a:endParaRPr lang="en-GB" dirty="0"/>
          </a:p>
          <a:p>
            <a:pPr>
              <a:buFont typeface="Arial" panose="020B0604020202020204" pitchFamily="34" charset="0"/>
              <a:buChar char="•"/>
            </a:pPr>
            <a:r>
              <a:rPr lang="en-GB" b="1" dirty="0"/>
              <a:t>Well-planned menus</a:t>
            </a:r>
            <a:r>
              <a:rPr lang="en-GB" dirty="0"/>
              <a:t> cut waste, control costs, and ensure </a:t>
            </a:r>
            <a:r>
              <a:rPr lang="en-GB" b="1" dirty="0"/>
              <a:t>MLC 2006 compliance</a:t>
            </a:r>
            <a:r>
              <a:rPr lang="en-GB" dirty="0"/>
              <a:t> (adequate, nutritious, varied meals).</a:t>
            </a:r>
          </a:p>
          <a:p>
            <a:pPr>
              <a:buFont typeface="Arial" panose="020B0604020202020204" pitchFamily="34" charset="0"/>
              <a:buChar char="•"/>
            </a:pPr>
            <a:endParaRPr lang="en-GB" dirty="0"/>
          </a:p>
          <a:p>
            <a:pPr>
              <a:buFont typeface="Arial" panose="020B0604020202020204" pitchFamily="34" charset="0"/>
              <a:buChar char="•"/>
            </a:pPr>
            <a:r>
              <a:rPr lang="en-GB" b="1" dirty="0"/>
              <a:t>Case in point</a:t>
            </a:r>
            <a:r>
              <a:rPr lang="en-GB" dirty="0"/>
              <a:t>: A vessel serving the same fried foods daily saw </a:t>
            </a:r>
            <a:r>
              <a:rPr lang="en-GB" b="1" dirty="0"/>
              <a:t>meal attendance drop 40%</a:t>
            </a:r>
            <a:r>
              <a:rPr lang="en-GB" dirty="0"/>
              <a:t>, triggering </a:t>
            </a:r>
            <a:r>
              <a:rPr lang="en-GB" b="1" dirty="0"/>
              <a:t>health complaints and conflict</a:t>
            </a:r>
            <a:r>
              <a:rPr lang="en-GB" dirty="0"/>
              <a:t> among crew.</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252154" cy="6669542"/>
            <a:chOff x="89508" y="93100"/>
            <a:chExt cx="9252154" cy="6669542"/>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25135"/>
              <a:ext cx="9252154" cy="637507"/>
              <a:chOff x="89508" y="6125135"/>
              <a:chExt cx="9252154"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7662" y="6125135"/>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3027"/>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6BDAB-09F3-4D9C-27E6-AA7C1CC48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FB16D-9602-EEE3-10E6-23F5ABACEAFE}"/>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 Common Failures in Shipboard Menus</a:t>
            </a:r>
          </a:p>
        </p:txBody>
      </p:sp>
      <p:grpSp>
        <p:nvGrpSpPr>
          <p:cNvPr id="4" name="Group 3">
            <a:extLst>
              <a:ext uri="{FF2B5EF4-FFF2-40B4-BE49-F238E27FC236}">
                <a16:creationId xmlns:a16="http://schemas.microsoft.com/office/drawing/2014/main" id="{8E2EE638-84CC-24A7-7AA4-A2DDE544252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F4B2CA6-9CAF-A6D3-90F3-5724A7716CF5}"/>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CD9DBF6F-FEE1-2071-E7AE-27C78500F640}"/>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2435B98-8D88-1E33-C690-82621BC5E50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8B75F3FA-A604-5D3F-375D-AC8BFF153CFE}"/>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C8FF46EC-3DE2-3B70-C7D5-A11475AE4D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92C8CDC-EAFF-ECFE-997C-3E273ECF5C1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8551DF6-05C7-7E1F-856A-44F31197E6DA}"/>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22DBCEA3-C6B3-AC00-01CA-C6346D28905F}"/>
              </a:ext>
            </a:extLst>
          </p:cNvPr>
          <p:cNvSpPr txBox="1"/>
          <p:nvPr/>
        </p:nvSpPr>
        <p:spPr>
          <a:xfrm>
            <a:off x="2341907" y="1691125"/>
            <a:ext cx="5925794" cy="3693319"/>
          </a:xfrm>
          <a:prstGeom prst="rect">
            <a:avLst/>
          </a:prstGeom>
          <a:noFill/>
        </p:spPr>
        <p:txBody>
          <a:bodyPr wrap="square" rtlCol="0">
            <a:spAutoFit/>
          </a:bodyPr>
          <a:lstStyle/>
          <a:p>
            <a:pPr>
              <a:buFont typeface="Arial" panose="020B0604020202020204" pitchFamily="34" charset="0"/>
              <a:buChar char="•"/>
            </a:pPr>
            <a:r>
              <a:rPr lang="en-GB" b="1" dirty="0"/>
              <a:t>Over-reliance on fried or processed foods</a:t>
            </a:r>
            <a:r>
              <a:rPr lang="en-GB" dirty="0"/>
              <a:t> provides quick energy but creates </a:t>
            </a:r>
            <a:r>
              <a:rPr lang="en-GB" b="1" dirty="0"/>
              <a:t>long-term health risks</a:t>
            </a:r>
            <a:r>
              <a:rPr lang="en-GB" dirty="0"/>
              <a:t>.</a:t>
            </a:r>
          </a:p>
          <a:p>
            <a:pPr>
              <a:buFont typeface="Arial" panose="020B0604020202020204" pitchFamily="34" charset="0"/>
              <a:buChar char="•"/>
            </a:pPr>
            <a:endParaRPr lang="en-GB" dirty="0"/>
          </a:p>
          <a:p>
            <a:pPr>
              <a:buFont typeface="Arial" panose="020B0604020202020204" pitchFamily="34" charset="0"/>
              <a:buChar char="•"/>
            </a:pPr>
            <a:r>
              <a:rPr lang="en-GB" b="1" dirty="0"/>
              <a:t>Lack of fruits and vegetables</a:t>
            </a:r>
            <a:r>
              <a:rPr lang="en-GB" dirty="0"/>
              <a:t> still results in </a:t>
            </a:r>
            <a:r>
              <a:rPr lang="en-GB" b="1" dirty="0"/>
              <a:t>scurvy, </a:t>
            </a:r>
            <a:r>
              <a:rPr lang="en-GB" b="1" dirty="0" err="1"/>
              <a:t>anemia</a:t>
            </a:r>
            <a:r>
              <a:rPr lang="en-GB" b="1" dirty="0"/>
              <a:t>, and nutrient deficiencies</a:t>
            </a:r>
            <a:r>
              <a:rPr lang="en-GB" dirty="0"/>
              <a:t> on poorly managed vessels.</a:t>
            </a:r>
          </a:p>
          <a:p>
            <a:pPr>
              <a:buFont typeface="Arial" panose="020B0604020202020204" pitchFamily="34" charset="0"/>
              <a:buChar char="•"/>
            </a:pPr>
            <a:endParaRPr lang="en-GB" dirty="0"/>
          </a:p>
          <a:p>
            <a:pPr>
              <a:buFont typeface="Arial" panose="020B0604020202020204" pitchFamily="34" charset="0"/>
              <a:buChar char="•"/>
            </a:pPr>
            <a:r>
              <a:rPr lang="en-GB" b="1" dirty="0"/>
              <a:t>Cultural insensitivity</a:t>
            </a:r>
            <a:r>
              <a:rPr lang="en-GB" dirty="0"/>
              <a:t> (e.g., pork-heavy menus for Muslim crew or no protein options for vegetarians) causes </a:t>
            </a:r>
            <a:r>
              <a:rPr lang="en-GB" b="1" dirty="0"/>
              <a:t>exclusion and dissatisfaction</a:t>
            </a:r>
            <a:r>
              <a:rPr lang="en-GB" dirty="0"/>
              <a:t>.</a:t>
            </a:r>
          </a:p>
          <a:p>
            <a:pPr>
              <a:buFont typeface="Arial" panose="020B0604020202020204" pitchFamily="34" charset="0"/>
              <a:buChar char="•"/>
            </a:pPr>
            <a:endParaRPr lang="en-GB" dirty="0"/>
          </a:p>
          <a:p>
            <a:pPr>
              <a:buFont typeface="Arial" panose="020B0604020202020204" pitchFamily="34" charset="0"/>
              <a:buChar char="•"/>
            </a:pPr>
            <a:r>
              <a:rPr lang="en-GB" b="1" dirty="0"/>
              <a:t>“Reactive” cooking</a:t>
            </a:r>
            <a:r>
              <a:rPr lang="en-GB" dirty="0"/>
              <a:t>—deciding meals day by day—leads to </a:t>
            </a:r>
            <a:r>
              <a:rPr lang="en-GB" b="1" dirty="0"/>
              <a:t>shortages, excess waste, and unhappy crew</a:t>
            </a:r>
            <a:r>
              <a:rPr lang="en-GB" dirty="0"/>
              <a:t>.</a:t>
            </a:r>
          </a:p>
        </p:txBody>
      </p:sp>
      <p:grpSp>
        <p:nvGrpSpPr>
          <p:cNvPr id="3" name="Group 2">
            <a:extLst>
              <a:ext uri="{FF2B5EF4-FFF2-40B4-BE49-F238E27FC236}">
                <a16:creationId xmlns:a16="http://schemas.microsoft.com/office/drawing/2014/main" id="{0ED436DD-58A8-3A3C-6C94-7479E4698F12}"/>
              </a:ext>
            </a:extLst>
          </p:cNvPr>
          <p:cNvGrpSpPr/>
          <p:nvPr/>
        </p:nvGrpSpPr>
        <p:grpSpPr>
          <a:xfrm>
            <a:off x="0" y="124795"/>
            <a:ext cx="9252154" cy="6669542"/>
            <a:chOff x="89508" y="93100"/>
            <a:chExt cx="9252154" cy="6669542"/>
          </a:xfrm>
        </p:grpSpPr>
        <p:grpSp>
          <p:nvGrpSpPr>
            <p:cNvPr id="18" name="Group 17">
              <a:extLst>
                <a:ext uri="{FF2B5EF4-FFF2-40B4-BE49-F238E27FC236}">
                  <a16:creationId xmlns:a16="http://schemas.microsoft.com/office/drawing/2014/main" id="{1132C477-F7B9-E2BB-B501-B6A9E684F68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63576BC4-7E72-254B-4AF6-5971922D584F}"/>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B434CFF-D62F-7444-D997-D8416477F9F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B9311CEE-18A0-8E97-F096-82A3F18F6A18}"/>
                </a:ext>
              </a:extLst>
            </p:cNvPr>
            <p:cNvGrpSpPr/>
            <p:nvPr/>
          </p:nvGrpSpPr>
          <p:grpSpPr>
            <a:xfrm>
              <a:off x="89508" y="6125135"/>
              <a:ext cx="9252154" cy="637507"/>
              <a:chOff x="89508" y="6125135"/>
              <a:chExt cx="9252154" cy="637507"/>
            </a:xfrm>
          </p:grpSpPr>
          <p:pic>
            <p:nvPicPr>
              <p:cNvPr id="20" name="Picture 19" descr="Blue Background Powerpoint posted by Michelle Mercado">
                <a:extLst>
                  <a:ext uri="{FF2B5EF4-FFF2-40B4-BE49-F238E27FC236}">
                    <a16:creationId xmlns:a16="http://schemas.microsoft.com/office/drawing/2014/main" id="{53E5C2B6-E42B-5067-DCA9-51084B03D7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7662" y="6125135"/>
                <a:ext cx="9144000" cy="637507"/>
              </a:xfrm>
              <a:prstGeom prst="rect">
                <a:avLst/>
              </a:prstGeom>
              <a:noFill/>
              <a:ln>
                <a:noFill/>
              </a:ln>
            </p:spPr>
          </p:pic>
          <p:sp>
            <p:nvSpPr>
              <p:cNvPr id="22" name="Rectangle 21">
                <a:extLst>
                  <a:ext uri="{FF2B5EF4-FFF2-40B4-BE49-F238E27FC236}">
                    <a16:creationId xmlns:a16="http://schemas.microsoft.com/office/drawing/2014/main" id="{6F9EE8E8-C308-9D73-EBB3-FCD16C6E55C5}"/>
                  </a:ext>
                </a:extLst>
              </p:cNvPr>
              <p:cNvSpPr/>
              <p:nvPr/>
            </p:nvSpPr>
            <p:spPr>
              <a:xfrm>
                <a:off x="89508" y="6283027"/>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A8B90CBB-3373-BCB0-4ABE-B2051E165F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288B1F9-FA4A-17A6-71AD-DFC675A3366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A9D2F8-8415-BB7B-E29F-0CBCE19DA3A8}"/>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E961066-D978-7197-3B1D-E61E6F81972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C7CA4FB-8ECF-9311-3CDE-441F73942188}"/>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3DEB6EA-7938-9881-E0D9-C04906CF4E4A}"/>
              </a:ext>
            </a:extLst>
          </p:cNvPr>
          <p:cNvPicPr>
            <a:picLocks noChangeAspect="1"/>
          </p:cNvPicPr>
          <p:nvPr/>
        </p:nvPicPr>
        <p:blipFill>
          <a:blip r:embed="rId11"/>
          <a:stretch>
            <a:fillRect/>
          </a:stretch>
        </p:blipFill>
        <p:spPr>
          <a:xfrm>
            <a:off x="7704595" y="0"/>
            <a:ext cx="1227464" cy="1224789"/>
          </a:xfrm>
          <a:prstGeom prst="rect">
            <a:avLst/>
          </a:prstGeom>
        </p:spPr>
      </p:pic>
      <p:pic>
        <p:nvPicPr>
          <p:cNvPr id="14" name="Picture 13" descr="A circular chart with icons on it&#10;&#10;Description automatically generated">
            <a:extLst>
              <a:ext uri="{FF2B5EF4-FFF2-40B4-BE49-F238E27FC236}">
                <a16:creationId xmlns:a16="http://schemas.microsoft.com/office/drawing/2014/main" id="{547500B9-8565-0393-0449-641EF0897797}"/>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4688" b="89941" l="9961" r="89941">
                        <a14:foregroundMark x1="25076" y1="14221" x2="44043" y2="13379"/>
                        <a14:foregroundMark x1="44043" y1="13379" x2="51758" y2="10449"/>
                        <a14:foregroundMark x1="67360" y1="8507" x2="82031" y2="21875"/>
                        <a14:foregroundMark x1="82031" y1="21875" x2="91309" y2="39551"/>
                        <a14:foregroundMark x1="91309" y1="39551" x2="88281" y2="61719"/>
                        <a14:foregroundMark x1="88281" y1="61719" x2="78809" y2="79590"/>
                        <a14:foregroundMark x1="78809" y1="79590" x2="62891" y2="92090"/>
                        <a14:foregroundMark x1="62891" y1="92090" x2="42676" y2="93652"/>
                        <a14:foregroundMark x1="42676" y1="93652" x2="24316" y2="82422"/>
                        <a14:foregroundMark x1="24316" y1="82422" x2="9766" y2="62598"/>
                        <a14:foregroundMark x1="9766" y1="62598" x2="9863" y2="41016"/>
                        <a14:foregroundMark x1="9863" y1="41016" x2="18652" y2="21289"/>
                        <a14:foregroundMark x1="39466" y1="5132" x2="40039" y2="4688"/>
                        <a14:foregroundMark x1="18652" y1="21289" x2="36128" y2="7724"/>
                        <a14:foregroundMark x1="44531" y1="45703" x2="50879" y2="66211"/>
                        <a14:foregroundMark x1="50879" y1="66211" x2="31445" y2="50488"/>
                        <a14:foregroundMark x1="31445" y1="50488" x2="51270" y2="52832"/>
                        <a14:foregroundMark x1="51270" y1="52832" x2="49316" y2="53516"/>
                        <a14:foregroundMark x1="56543" y1="31641" x2="58008" y2="34961"/>
                        <a14:foregroundMark x1="36133" y1="11914" x2="55566" y2="9473"/>
                        <a14:foregroundMark x1="55566" y1="9473" x2="67285" y2="13379"/>
                        <a14:backgroundMark x1="16699" y1="15234" x2="25391" y2="13672"/>
                        <a14:backgroundMark x1="36133" y1="7715" x2="58398" y2="4688"/>
                        <a14:backgroundMark x1="58398" y1="4688" x2="67285" y2="8594"/>
                        <a14:backgroundMark x1="44824" y1="4395" x2="37695" y2="7715"/>
                        <a14:backgroundMark x1="66406" y1="8301" x2="73633" y2="11914"/>
                      </a14:backgroundRemoval>
                    </a14:imgEffect>
                  </a14:imgLayer>
                </a14:imgProps>
              </a:ext>
              <a:ext uri="{28A0092B-C50C-407E-A947-70E740481C1C}">
                <a14:useLocalDpi xmlns:a14="http://schemas.microsoft.com/office/drawing/2010/main" val="0"/>
              </a:ext>
            </a:extLst>
          </a:blip>
          <a:stretch>
            <a:fillRect/>
          </a:stretch>
        </p:blipFill>
        <p:spPr>
          <a:xfrm>
            <a:off x="639479" y="2577786"/>
            <a:ext cx="1702427" cy="1702427"/>
          </a:xfrm>
          <a:prstGeom prst="rect">
            <a:avLst/>
          </a:prstGeom>
        </p:spPr>
      </p:pic>
    </p:spTree>
    <p:extLst>
      <p:ext uri="{BB962C8B-B14F-4D97-AF65-F5344CB8AC3E}">
        <p14:creationId xmlns:p14="http://schemas.microsoft.com/office/powerpoint/2010/main" val="2477113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The Cycle Menu Advantage</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63663"/>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71534" y="1523797"/>
            <a:ext cx="7674409" cy="2862322"/>
          </a:xfrm>
          <a:prstGeom prst="rect">
            <a:avLst/>
          </a:prstGeom>
          <a:noFill/>
        </p:spPr>
        <p:txBody>
          <a:bodyPr wrap="square" rtlCol="0">
            <a:spAutoFit/>
          </a:bodyPr>
          <a:lstStyle/>
          <a:p>
            <a:pPr>
              <a:buFont typeface="Arial" panose="020B0604020202020204" pitchFamily="34" charset="0"/>
              <a:buChar char="•"/>
            </a:pPr>
            <a:r>
              <a:rPr lang="en-GB" b="1" dirty="0"/>
              <a:t>14-day cycle menus</a:t>
            </a:r>
            <a:r>
              <a:rPr lang="en-GB" dirty="0"/>
              <a:t> create predictability in provisioning while ensuring variety.</a:t>
            </a:r>
          </a:p>
          <a:p>
            <a:pPr>
              <a:buFont typeface="Arial" panose="020B0604020202020204" pitchFamily="34" charset="0"/>
              <a:buChar char="•"/>
            </a:pPr>
            <a:endParaRPr lang="en-GB" b="1" dirty="0"/>
          </a:p>
          <a:p>
            <a:pPr>
              <a:buFont typeface="Arial" panose="020B0604020202020204" pitchFamily="34" charset="0"/>
              <a:buChar char="•"/>
            </a:pPr>
            <a:r>
              <a:rPr lang="en-GB" b="1" dirty="0"/>
              <a:t>Weekly protein cadence</a:t>
            </a:r>
            <a:r>
              <a:rPr lang="en-GB" dirty="0"/>
              <a:t> can be planned (e.g., 2× fish, 2× poultry, 1× red meat, 2× legumes, 1× eggs).</a:t>
            </a:r>
          </a:p>
          <a:p>
            <a:pPr>
              <a:buFont typeface="Arial" panose="020B0604020202020204" pitchFamily="34" charset="0"/>
              <a:buChar char="•"/>
            </a:pPr>
            <a:endParaRPr lang="en-GB" b="1" dirty="0"/>
          </a:p>
          <a:p>
            <a:pPr>
              <a:buFont typeface="Arial" panose="020B0604020202020204" pitchFamily="34" charset="0"/>
              <a:buChar char="•"/>
            </a:pPr>
            <a:r>
              <a:rPr lang="en-GB" b="1" dirty="0"/>
              <a:t>Rotate cooking methods daily</a:t>
            </a:r>
            <a:r>
              <a:rPr lang="en-GB" dirty="0"/>
              <a:t>—stew, grill, steam, stir-fry, bake—to prevent monotony.</a:t>
            </a:r>
          </a:p>
          <a:p>
            <a:pPr>
              <a:buFont typeface="Arial" panose="020B0604020202020204" pitchFamily="34" charset="0"/>
              <a:buChar char="•"/>
            </a:pPr>
            <a:endParaRPr lang="en-GB" dirty="0"/>
          </a:p>
          <a:p>
            <a:pPr>
              <a:buFont typeface="Arial" panose="020B0604020202020204" pitchFamily="34" charset="0"/>
              <a:buChar char="•"/>
            </a:pPr>
            <a:r>
              <a:rPr lang="en-GB" b="1" dirty="0"/>
              <a:t>Cycle menus support compliance</a:t>
            </a:r>
            <a:r>
              <a:rPr lang="en-GB" dirty="0"/>
              <a:t> by simplifying supply ordering and providing proof during inspections.</a:t>
            </a:r>
          </a:p>
        </p:txBody>
      </p:sp>
      <p:sp>
        <p:nvSpPr>
          <p:cNvPr id="3" name="Rectangle 2">
            <a:extLst>
              <a:ext uri="{FF2B5EF4-FFF2-40B4-BE49-F238E27FC236}">
                <a16:creationId xmlns:a16="http://schemas.microsoft.com/office/drawing/2014/main" id="{845324F5-228D-4153-A72B-0D266AEF5BFF}"/>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Practical Steps in Building a Cycle Menu</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52450" y="1678387"/>
            <a:ext cx="7962900" cy="2800767"/>
          </a:xfrm>
          <a:prstGeom prst="rect">
            <a:avLst/>
          </a:prstGeom>
          <a:noFill/>
        </p:spPr>
        <p:txBody>
          <a:bodyPr wrap="square" rtlCol="0">
            <a:spAutoFit/>
          </a:bodyPr>
          <a:lstStyle/>
          <a:p>
            <a:pPr>
              <a:buFont typeface="Arial" panose="020B0604020202020204" pitchFamily="34" charset="0"/>
              <a:buChar char="•"/>
            </a:pPr>
            <a:r>
              <a:rPr lang="en-GB" sz="1600" b="1" dirty="0"/>
              <a:t>Step 1:</a:t>
            </a:r>
            <a:r>
              <a:rPr lang="en-GB" sz="1600" dirty="0"/>
              <a:t> Assess storage capacity &amp; voyage length → plan fresh foods for early voyage, preserved foods for later.</a:t>
            </a:r>
          </a:p>
          <a:p>
            <a:pPr>
              <a:buFont typeface="Arial" panose="020B0604020202020204" pitchFamily="34" charset="0"/>
              <a:buChar char="•"/>
            </a:pPr>
            <a:endParaRPr lang="en-GB" sz="1600" dirty="0"/>
          </a:p>
          <a:p>
            <a:pPr>
              <a:buFont typeface="Arial" panose="020B0604020202020204" pitchFamily="34" charset="0"/>
              <a:buChar char="•"/>
            </a:pPr>
            <a:r>
              <a:rPr lang="en-GB" sz="1600" b="1" dirty="0"/>
              <a:t>Step 2:</a:t>
            </a:r>
            <a:r>
              <a:rPr lang="en-GB" sz="1600" dirty="0"/>
              <a:t> Identify crew dietary restrictions (vegetarian, halal, kosher, allergies) in advance.</a:t>
            </a:r>
          </a:p>
          <a:p>
            <a:pPr>
              <a:buFont typeface="Arial" panose="020B0604020202020204" pitchFamily="34" charset="0"/>
              <a:buChar char="•"/>
            </a:pPr>
            <a:endParaRPr lang="en-GB" sz="1600" dirty="0"/>
          </a:p>
          <a:p>
            <a:pPr>
              <a:buFont typeface="Arial" panose="020B0604020202020204" pitchFamily="34" charset="0"/>
              <a:buChar char="•"/>
            </a:pPr>
            <a:r>
              <a:rPr lang="en-GB" sz="1600" b="1" dirty="0"/>
              <a:t>Step 3:</a:t>
            </a:r>
            <a:r>
              <a:rPr lang="en-GB" sz="1600" dirty="0"/>
              <a:t> Balance every meal → </a:t>
            </a:r>
            <a:r>
              <a:rPr lang="en-GB" sz="1600" b="1" dirty="0"/>
              <a:t>carb base + protein + 2 vegetables + 1 fruit.</a:t>
            </a:r>
          </a:p>
          <a:p>
            <a:pPr>
              <a:buFont typeface="Arial" panose="020B0604020202020204" pitchFamily="34" charset="0"/>
              <a:buChar char="•"/>
            </a:pPr>
            <a:endParaRPr lang="en-GB" sz="1600" dirty="0"/>
          </a:p>
          <a:p>
            <a:pPr>
              <a:buFont typeface="Arial" panose="020B0604020202020204" pitchFamily="34" charset="0"/>
              <a:buChar char="•"/>
            </a:pPr>
            <a:r>
              <a:rPr lang="en-GB" sz="1600" b="1" dirty="0"/>
              <a:t>Step 4:</a:t>
            </a:r>
            <a:r>
              <a:rPr lang="en-GB" sz="1600" dirty="0"/>
              <a:t> Schedule </a:t>
            </a:r>
            <a:r>
              <a:rPr lang="en-GB" sz="1600" b="1" dirty="0"/>
              <a:t>“theme nights”</a:t>
            </a:r>
            <a:r>
              <a:rPr lang="en-GB" sz="1600" dirty="0"/>
              <a:t> (Asian, Mediterranean, etc.) to boost morale and inclusivity.</a:t>
            </a:r>
          </a:p>
          <a:p>
            <a:pPr>
              <a:buFont typeface="Arial" panose="020B0604020202020204" pitchFamily="34" charset="0"/>
              <a:buChar char="•"/>
            </a:pPr>
            <a:endParaRPr lang="en-GB" sz="1600" dirty="0"/>
          </a:p>
          <a:p>
            <a:pPr>
              <a:buFont typeface="Arial" panose="020B0604020202020204" pitchFamily="34" charset="0"/>
              <a:buChar char="•"/>
            </a:pPr>
            <a:r>
              <a:rPr lang="en-GB" sz="1600" b="1" dirty="0"/>
              <a:t>Tip:</a:t>
            </a:r>
            <a:r>
              <a:rPr lang="en-GB" sz="1600" dirty="0"/>
              <a:t> Always include </a:t>
            </a:r>
            <a:r>
              <a:rPr lang="en-GB" sz="1600" b="1" dirty="0"/>
              <a:t>at least one vegetarian option daily</a:t>
            </a:r>
            <a:r>
              <a:rPr lang="en-GB" sz="1600" dirty="0"/>
              <a:t> to ensure everyone is covered.</a:t>
            </a:r>
          </a:p>
        </p:txBody>
      </p:sp>
      <p:sp>
        <p:nvSpPr>
          <p:cNvPr id="3" name="Rectangle 2">
            <a:extLst>
              <a:ext uri="{FF2B5EF4-FFF2-40B4-BE49-F238E27FC236}">
                <a16:creationId xmlns:a16="http://schemas.microsoft.com/office/drawing/2014/main" id="{42486440-B35B-62E0-126C-D1DCC0EE54AE}"/>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6" name="Picture 2" descr="Cycle Menus: Streamline Operations with a Rotating Menu">
            <a:extLst>
              <a:ext uri="{FF2B5EF4-FFF2-40B4-BE49-F238E27FC236}">
                <a16:creationId xmlns:a16="http://schemas.microsoft.com/office/drawing/2014/main" id="{94A030FA-BB48-9E97-957A-94048A6CC8ED}"/>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907859" y="4524776"/>
            <a:ext cx="1631921" cy="163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9461-7EC1-E988-947C-856DEAD5C8E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A020D6-AA2C-BB6A-E9EF-98F6FBEF63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AF139B3-17C6-7A6D-0929-75A6B5FDD932}"/>
              </a:ext>
            </a:extLst>
          </p:cNvPr>
          <p:cNvSpPr>
            <a:spLocks noGrp="1"/>
          </p:cNvSpPr>
          <p:nvPr>
            <p:ph type="title"/>
          </p:nvPr>
        </p:nvSpPr>
        <p:spPr>
          <a:xfrm>
            <a:off x="628650" y="1107174"/>
            <a:ext cx="7886700" cy="571213"/>
          </a:xfrm>
        </p:spPr>
        <p:txBody>
          <a:bodyPr>
            <a:noAutofit/>
          </a:bodyPr>
          <a:lstStyle/>
          <a:p>
            <a:pPr algn="ctr"/>
            <a:r>
              <a:rPr lang="en-US" sz="2400" b="1" dirty="0">
                <a:solidFill>
                  <a:schemeClr val="tx2">
                    <a:lumMod val="75000"/>
                  </a:schemeClr>
                </a:solidFill>
                <a:latin typeface="Times New Roman" panose="02020603050405020304" pitchFamily="18" charset="0"/>
                <a:cs typeface="Times New Roman" panose="02020603050405020304" pitchFamily="18" charset="0"/>
              </a:rPr>
              <a:t>Recipe Adaptation at Sea: Real Examples</a:t>
            </a:r>
          </a:p>
        </p:txBody>
      </p:sp>
      <p:grpSp>
        <p:nvGrpSpPr>
          <p:cNvPr id="4" name="Group 3">
            <a:extLst>
              <a:ext uri="{FF2B5EF4-FFF2-40B4-BE49-F238E27FC236}">
                <a16:creationId xmlns:a16="http://schemas.microsoft.com/office/drawing/2014/main" id="{9E1EC6F2-D914-EF1B-1A77-3F086B98FC5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C0243A-CFA8-F4DD-7A2D-E0E88C53A3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B63D3A6-ED28-4DBA-0540-7ABD85687F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47ECD58-84AB-F922-8938-0E69F39B35A4}"/>
              </a:ext>
            </a:extLst>
          </p:cNvPr>
          <p:cNvSpPr txBox="1"/>
          <p:nvPr/>
        </p:nvSpPr>
        <p:spPr>
          <a:xfrm>
            <a:off x="552450" y="1678387"/>
            <a:ext cx="7962900" cy="3693319"/>
          </a:xfrm>
          <a:prstGeom prst="rect">
            <a:avLst/>
          </a:prstGeom>
          <a:noFill/>
        </p:spPr>
        <p:txBody>
          <a:bodyPr wrap="square" rtlCol="0">
            <a:spAutoFit/>
          </a:bodyPr>
          <a:lstStyle/>
          <a:p>
            <a:pPr>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Spinach sauté → Frozen spinach bake</a:t>
            </a:r>
            <a:r>
              <a:rPr lang="en-GB" dirty="0">
                <a:latin typeface="Times New Roman" panose="02020603050405020304" pitchFamily="18" charset="0"/>
                <a:cs typeface="Times New Roman" panose="02020603050405020304" pitchFamily="18" charset="0"/>
              </a:rPr>
              <a:t>: replace fresh spinach with frozen blocks, bake with eggs + UHT milk.</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Fresh tomato pasta → Canned tomato sauce</a:t>
            </a:r>
            <a:r>
              <a:rPr lang="en-GB" dirty="0">
                <a:latin typeface="Times New Roman" panose="02020603050405020304" pitchFamily="18" charset="0"/>
                <a:cs typeface="Times New Roman" panose="02020603050405020304" pitchFamily="18" charset="0"/>
              </a:rPr>
              <a:t>: add vinegar + sugar to balance acidity, finish with dried herbs.</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Fruit salad → Canned fruit compote</a:t>
            </a:r>
            <a:r>
              <a:rPr lang="en-GB" dirty="0">
                <a:latin typeface="Times New Roman" panose="02020603050405020304" pitchFamily="18" charset="0"/>
                <a:cs typeface="Times New Roman" panose="02020603050405020304" pitchFamily="18" charset="0"/>
              </a:rPr>
              <a:t>: serve with yogurt or custard when fresh fruit is depleted.</a:t>
            </a:r>
          </a:p>
          <a:p>
            <a:pPr>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Grilled chicken + salad → Stew with hardy vegetables</a:t>
            </a:r>
            <a:r>
              <a:rPr lang="en-GB" dirty="0">
                <a:latin typeface="Times New Roman" panose="02020603050405020304" pitchFamily="18" charset="0"/>
                <a:cs typeface="Times New Roman" panose="02020603050405020304" pitchFamily="18" charset="0"/>
              </a:rPr>
              <a:t>: carrots, cabbage, canned beans in broth.</a:t>
            </a:r>
          </a:p>
          <a:p>
            <a:pPr>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Adaptation ensures nutrients are delivered across all voyage phases despite supply decline.</a:t>
            </a:r>
          </a:p>
        </p:txBody>
      </p:sp>
      <p:sp>
        <p:nvSpPr>
          <p:cNvPr id="3" name="Rectangle 2">
            <a:extLst>
              <a:ext uri="{FF2B5EF4-FFF2-40B4-BE49-F238E27FC236}">
                <a16:creationId xmlns:a16="http://schemas.microsoft.com/office/drawing/2014/main" id="{A2BA6F92-A6DD-497F-1906-FF6AAABDF655}"/>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1D6C8B1-2BEF-3E3D-629D-4B4381506B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A377300-4ADA-C75F-E3DF-E8D4D1E2F4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A95778-7ABB-4B59-551E-2ECCB676341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FB7256-800B-A6DD-A327-F7A4D09A214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3EDB778-F32D-403F-76CB-FCB7938A07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C089EDF-29AF-61DB-3AAC-ED9984B14DC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25581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C9B8-B173-139D-70B5-C060D21685D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AE52FE-D652-D30E-A0EA-F3139CD722E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6A695F6-3826-284E-BF34-B06AD9990AE4}"/>
              </a:ext>
            </a:extLst>
          </p:cNvPr>
          <p:cNvSpPr>
            <a:spLocks noGrp="1"/>
          </p:cNvSpPr>
          <p:nvPr>
            <p:ph type="title"/>
          </p:nvPr>
        </p:nvSpPr>
        <p:spPr>
          <a:xfrm>
            <a:off x="628650" y="1107174"/>
            <a:ext cx="7886700" cy="571213"/>
          </a:xfrm>
        </p:spPr>
        <p:txBody>
          <a:bodyPr>
            <a:noAutofit/>
          </a:bodyPr>
          <a:lstStyle/>
          <a:p>
            <a:pPr algn="ctr"/>
            <a:r>
              <a:rPr lang="en-US" sz="2400" b="1" dirty="0">
                <a:solidFill>
                  <a:schemeClr val="tx2">
                    <a:lumMod val="75000"/>
                  </a:schemeClr>
                </a:solidFill>
                <a:latin typeface="Times New Roman" panose="02020603050405020304" pitchFamily="18" charset="0"/>
                <a:cs typeface="Times New Roman" panose="02020603050405020304" pitchFamily="18" charset="0"/>
              </a:rPr>
              <a:t>Balancing Nutrition Daily</a:t>
            </a:r>
          </a:p>
        </p:txBody>
      </p:sp>
      <p:grpSp>
        <p:nvGrpSpPr>
          <p:cNvPr id="4" name="Group 3">
            <a:extLst>
              <a:ext uri="{FF2B5EF4-FFF2-40B4-BE49-F238E27FC236}">
                <a16:creationId xmlns:a16="http://schemas.microsoft.com/office/drawing/2014/main" id="{A43ABBF7-C983-2EEB-BF8A-256DA583F72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7B97D9-37CA-CA60-D11F-66E4672A526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6AFB8F-A2CA-2EED-6587-AD4FC84842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C5604F-C661-3955-4D5E-345B95C6D4CE}"/>
              </a:ext>
            </a:extLst>
          </p:cNvPr>
          <p:cNvSpPr txBox="1"/>
          <p:nvPr/>
        </p:nvSpPr>
        <p:spPr>
          <a:xfrm>
            <a:off x="552450" y="1678387"/>
            <a:ext cx="7962900" cy="2957861"/>
          </a:xfrm>
          <a:prstGeom prst="rect">
            <a:avLst/>
          </a:prstGeom>
          <a:noFill/>
        </p:spPr>
        <p:txBody>
          <a:bodyPr wrap="square" rtlCol="0">
            <a:spAutoFit/>
          </a:bodyPr>
          <a:lstStyle/>
          <a:p>
            <a:pPr>
              <a:lnSpc>
                <a:spcPct val="150000"/>
              </a:lnSpc>
              <a:buFont typeface="Arial" panose="020B0604020202020204" pitchFamily="34" charset="0"/>
              <a:buChar char="•"/>
            </a:pPr>
            <a:r>
              <a:rPr lang="en-GB" b="1" dirty="0"/>
              <a:t>Each meal should provide:</a:t>
            </a:r>
          </a:p>
          <a:p>
            <a:pPr lvl="1">
              <a:lnSpc>
                <a:spcPct val="150000"/>
              </a:lnSpc>
              <a:buFont typeface="Arial" panose="020B0604020202020204" pitchFamily="34" charset="0"/>
              <a:buChar char="•"/>
            </a:pPr>
            <a:r>
              <a:rPr lang="en-GB" dirty="0"/>
              <a:t>Carbohydrates (rice, pasta, potatoes, bread) for sustained energy.</a:t>
            </a:r>
          </a:p>
          <a:p>
            <a:pPr lvl="1">
              <a:lnSpc>
                <a:spcPct val="150000"/>
              </a:lnSpc>
              <a:buFont typeface="Arial" panose="020B0604020202020204" pitchFamily="34" charset="0"/>
              <a:buChar char="•"/>
            </a:pPr>
            <a:r>
              <a:rPr lang="en-GB" dirty="0"/>
              <a:t>Protein (fish, poultry, legumes, eggs, meat) for muscle repair and immunity.</a:t>
            </a:r>
          </a:p>
          <a:p>
            <a:pPr lvl="1">
              <a:lnSpc>
                <a:spcPct val="150000"/>
              </a:lnSpc>
              <a:buFont typeface="Arial" panose="020B0604020202020204" pitchFamily="34" charset="0"/>
              <a:buChar char="•"/>
            </a:pPr>
            <a:r>
              <a:rPr lang="en-GB" dirty="0"/>
              <a:t>Vegetables (fresh early, frozen later) to cover vitamins and </a:t>
            </a:r>
            <a:r>
              <a:rPr lang="en-GB" dirty="0" err="1"/>
              <a:t>fiber</a:t>
            </a:r>
            <a:r>
              <a:rPr lang="en-GB" dirty="0"/>
              <a:t>.</a:t>
            </a:r>
          </a:p>
          <a:p>
            <a:pPr lvl="1">
              <a:lnSpc>
                <a:spcPct val="150000"/>
              </a:lnSpc>
              <a:buFont typeface="Arial" panose="020B0604020202020204" pitchFamily="34" charset="0"/>
              <a:buChar char="•"/>
            </a:pPr>
            <a:r>
              <a:rPr lang="en-GB" dirty="0"/>
              <a:t>Fruit servings (fresh → canned) for vitamin C and hydration.</a:t>
            </a:r>
          </a:p>
          <a:p>
            <a:pPr lvl="1">
              <a:lnSpc>
                <a:spcPct val="150000"/>
              </a:lnSpc>
              <a:buFont typeface="Arial" panose="020B0604020202020204" pitchFamily="34" charset="0"/>
              <a:buChar char="•"/>
            </a:pPr>
            <a:endParaRPr lang="en-GB" dirty="0"/>
          </a:p>
          <a:p>
            <a:pPr>
              <a:lnSpc>
                <a:spcPct val="150000"/>
              </a:lnSpc>
              <a:buFont typeface="Arial" panose="020B0604020202020204" pitchFamily="34" charset="0"/>
              <a:buChar char="•"/>
            </a:pPr>
            <a:r>
              <a:rPr lang="en-GB" b="1" dirty="0"/>
              <a:t>Tip</a:t>
            </a:r>
            <a:r>
              <a:rPr lang="en-GB" dirty="0"/>
              <a:t>: Track “5-a-day” rule onboard using both fresh and preserved options.</a:t>
            </a:r>
          </a:p>
        </p:txBody>
      </p:sp>
      <p:sp>
        <p:nvSpPr>
          <p:cNvPr id="3" name="Rectangle 2">
            <a:extLst>
              <a:ext uri="{FF2B5EF4-FFF2-40B4-BE49-F238E27FC236}">
                <a16:creationId xmlns:a16="http://schemas.microsoft.com/office/drawing/2014/main" id="{0E006FDA-95B2-1F11-02F5-20A3EAD5EA01}"/>
              </a:ext>
            </a:extLst>
          </p:cNvPr>
          <p:cNvSpPr/>
          <p:nvPr/>
        </p:nvSpPr>
        <p:spPr>
          <a:xfrm>
            <a:off x="0" y="6314721"/>
            <a:ext cx="9035846" cy="458074"/>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MENU PLANNING AND RECIPE DEVELOPMENT</a:t>
            </a:r>
            <a:endPar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BF08B12-18A2-D40B-EAA0-9903BACF65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F040442-ED49-1004-3C08-F7807921CD5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3B07A4D-DF47-8726-4811-1F056AC35BB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C5D208E-037B-032B-4391-1EB99CD4BF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5013CEE-1250-AE28-6960-EC9C835B26A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5C2F5EA-E79A-93E7-4169-0571DD058C02}"/>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1436608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1347</TotalTime>
  <Words>2163</Words>
  <Application>Microsoft Office PowerPoint</Application>
  <PresentationFormat>Ekran Gösterisi (4:3)</PresentationFormat>
  <Paragraphs>270</Paragraphs>
  <Slides>22</Slides>
  <Notes>22</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22</vt:i4>
      </vt:variant>
    </vt:vector>
  </HeadingPairs>
  <TitlesOfParts>
    <vt:vector size="30" baseType="lpstr">
      <vt:lpstr>Arial</vt:lpstr>
      <vt:lpstr>Calibri</vt:lpstr>
      <vt:lpstr>CharterBT-Roman</vt:lpstr>
      <vt:lpstr>coranto-2</vt:lpstr>
      <vt:lpstr>Palatino-Roman</vt:lpstr>
      <vt:lpstr>Symbol</vt:lpstr>
      <vt:lpstr>Times New Roman</vt:lpstr>
      <vt:lpstr>Office Theme</vt:lpstr>
      <vt:lpstr>MARitime Soft Skills for Onboard Healthy Nutrition and CULinary Arts in Seagoing Services – CUL-MAR-Skills</vt:lpstr>
      <vt:lpstr>Learning outcomes of the course </vt:lpstr>
      <vt:lpstr>Content of the course </vt:lpstr>
      <vt:lpstr>Why Menu Planning Matters at Sea</vt:lpstr>
      <vt:lpstr> Common Failures in Shipboard Menus</vt:lpstr>
      <vt:lpstr>The Cycle Menu Advantage</vt:lpstr>
      <vt:lpstr>Practical Steps in Building a Cycle Menu</vt:lpstr>
      <vt:lpstr>Recipe Adaptation at Sea: Real Examples</vt:lpstr>
      <vt:lpstr>Balancing Nutrition Daily</vt:lpstr>
      <vt:lpstr>Early, Mid, Late Voyage Menu Phases</vt:lpstr>
      <vt:lpstr>Portion Control &amp; Waste Reduction</vt:lpstr>
      <vt:lpstr>Cultural and Religious Inclusion</vt:lpstr>
      <vt:lpstr>Real Crew Conflict Example</vt:lpstr>
      <vt:lpstr>Recipe Standardization Benefits</vt:lpstr>
      <vt:lpstr>Batch Cooking &amp; Safety in Rough Seas</vt:lpstr>
      <vt:lpstr>Substitution Toolkit for Cooks</vt:lpstr>
      <vt:lpstr>Snack Strategy for Shift Work</vt:lpstr>
      <vt:lpstr>Waste Control with FIFO</vt:lpstr>
      <vt:lpstr>Menu Variety Strategies</vt:lpstr>
      <vt:lpstr>Regulatory Compliance (MLC 2006)</vt:lpstr>
      <vt:lpstr>Key Takeaways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Uğur KAÇAN</cp:lastModifiedBy>
  <cp:revision>58</cp:revision>
  <dcterms:created xsi:type="dcterms:W3CDTF">2023-11-02T13:43:46Z</dcterms:created>
  <dcterms:modified xsi:type="dcterms:W3CDTF">2025-10-05T11:15:11Z</dcterms:modified>
</cp:coreProperties>
</file>