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256" r:id="rId2"/>
    <p:sldId id="260" r:id="rId3"/>
    <p:sldId id="274" r:id="rId4"/>
    <p:sldId id="275" r:id="rId5"/>
    <p:sldId id="296" r:id="rId6"/>
    <p:sldId id="320" r:id="rId7"/>
    <p:sldId id="346" r:id="rId8"/>
    <p:sldId id="321" r:id="rId9"/>
    <p:sldId id="322" r:id="rId10"/>
    <p:sldId id="337" r:id="rId11"/>
    <p:sldId id="323" r:id="rId12"/>
    <p:sldId id="324" r:id="rId13"/>
    <p:sldId id="325" r:id="rId14"/>
    <p:sldId id="326" r:id="rId15"/>
    <p:sldId id="327" r:id="rId16"/>
    <p:sldId id="338" r:id="rId17"/>
    <p:sldId id="328" r:id="rId18"/>
    <p:sldId id="339" r:id="rId19"/>
    <p:sldId id="330" r:id="rId20"/>
    <p:sldId id="340" r:id="rId21"/>
    <p:sldId id="331" r:id="rId22"/>
    <p:sldId id="341" r:id="rId23"/>
    <p:sldId id="332" r:id="rId24"/>
    <p:sldId id="333" r:id="rId25"/>
    <p:sldId id="342" r:id="rId26"/>
    <p:sldId id="343" r:id="rId27"/>
    <p:sldId id="334" r:id="rId28"/>
    <p:sldId id="335" r:id="rId29"/>
    <p:sldId id="345" r:id="rId30"/>
    <p:sldId id="336"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29E"/>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574" autoAdjust="0"/>
    <p:restoredTop sz="93447" autoAdjust="0"/>
  </p:normalViewPr>
  <p:slideViewPr>
    <p:cSldViewPr snapToGrid="0">
      <p:cViewPr varScale="1">
        <p:scale>
          <a:sx n="77" d="100"/>
          <a:sy n="77" d="100"/>
        </p:scale>
        <p:origin x="107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_rels/data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CC96F8-FB0C-4825-9E34-C327793F2BA4}"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B42BA863-D747-425C-84D5-2F7B8460C707}">
      <dgm:prSet custT="1"/>
      <dgm:spPr/>
      <dgm:t>
        <a:bodyPr/>
        <a:lstStyle/>
        <a:p>
          <a:pPr algn="just">
            <a:lnSpc>
              <a:spcPct val="100000"/>
            </a:lnSpc>
          </a:pPr>
          <a:r>
            <a:rPr lang="en-US" sz="1600" b="0" dirty="0">
              <a:latin typeface="Times New Roman" panose="02020603050405020304" pitchFamily="18" charset="0"/>
              <a:cs typeface="Times New Roman" panose="02020603050405020304" pitchFamily="18" charset="0"/>
            </a:rPr>
            <a:t>The course will also focus on how to plan and prepare menus while considering   storage limitations and ingredient freshness. Participants will implement best practices for storing packaged products, snacks, and beverages to maintain their nutritional value and prevent spoilage. Additionally, they will comply with food safety regulations and industry guidelines for handling different types of food products.</a:t>
          </a:r>
          <a:endParaRPr lang="en-US" sz="1600" dirty="0">
            <a:latin typeface="Times New Roman" panose="02020603050405020304" pitchFamily="18" charset="0"/>
            <a:cs typeface="Times New Roman" panose="02020603050405020304" pitchFamily="18" charset="0"/>
          </a:endParaRPr>
        </a:p>
      </dgm:t>
    </dgm:pt>
    <dgm:pt modelId="{7AD15F39-213C-402F-8917-7465CEA1740D}" type="parTrans" cxnId="{75FA595C-5104-4522-B41B-CB1A2E3AA49F}">
      <dgm:prSet/>
      <dgm:spPr/>
      <dgm:t>
        <a:bodyPr/>
        <a:lstStyle/>
        <a:p>
          <a:endParaRPr lang="en-US"/>
        </a:p>
      </dgm:t>
    </dgm:pt>
    <dgm:pt modelId="{A5FE7AFF-73A3-48D8-88F1-8BA4F3E4B5BA}" type="sibTrans" cxnId="{75FA595C-5104-4522-B41B-CB1A2E3AA49F}">
      <dgm:prSet/>
      <dgm:spPr/>
      <dgm:t>
        <a:bodyPr/>
        <a:lstStyle/>
        <a:p>
          <a:endParaRPr lang="en-US"/>
        </a:p>
      </dgm:t>
    </dgm:pt>
    <dgm:pt modelId="{20B2E90E-D31A-482F-8735-E5F51772E7B9}">
      <dgm:prSet custT="1"/>
      <dgm:spPr/>
      <dgm:t>
        <a:bodyPr/>
        <a:lstStyle/>
        <a:p>
          <a:pPr algn="just">
            <a:lnSpc>
              <a:spcPct val="100000"/>
            </a:lnSpc>
          </a:pPr>
          <a:r>
            <a:rPr lang="en-US" sz="1600" b="0" dirty="0">
              <a:latin typeface="Times New Roman" panose="02020603050405020304" pitchFamily="18" charset="0"/>
              <a:cs typeface="Times New Roman" panose="02020603050405020304" pitchFamily="18" charset="0"/>
            </a:rPr>
            <a:t>This course provides essential knowledge and practical skills for effective food storage and menu planning in food service operations. Participants will understand the key factors affecting food storage, including temperature control, contamination risks, and shelf life management. They will learn how to ensure proper storage conditions for high-risk and raw foods, maintaining food safety and quality.</a:t>
          </a:r>
          <a:endParaRPr lang="en-US" sz="1600" dirty="0">
            <a:latin typeface="Times New Roman" panose="02020603050405020304" pitchFamily="18" charset="0"/>
            <a:cs typeface="Times New Roman" panose="02020603050405020304" pitchFamily="18" charset="0"/>
          </a:endParaRPr>
        </a:p>
      </dgm:t>
    </dgm:pt>
    <dgm:pt modelId="{B901CA49-400A-40B7-959D-E0AFA2E190B6}" type="sibTrans" cxnId="{47C219ED-0395-426E-B981-0F61CF60327E}">
      <dgm:prSet/>
      <dgm:spPr/>
      <dgm:t>
        <a:bodyPr/>
        <a:lstStyle/>
        <a:p>
          <a:pPr>
            <a:lnSpc>
              <a:spcPct val="100000"/>
            </a:lnSpc>
          </a:pPr>
          <a:endParaRPr lang="en-US"/>
        </a:p>
      </dgm:t>
    </dgm:pt>
    <dgm:pt modelId="{8841A301-7F3A-4B01-A9BE-3CFA46791356}" type="parTrans" cxnId="{47C219ED-0395-426E-B981-0F61CF60327E}">
      <dgm:prSet/>
      <dgm:spPr/>
      <dgm:t>
        <a:bodyPr/>
        <a:lstStyle/>
        <a:p>
          <a:endParaRPr lang="en-US"/>
        </a:p>
      </dgm:t>
    </dgm:pt>
    <dgm:pt modelId="{8FB4C940-DD22-4840-A5D6-6BCF3F1E6687}" type="pres">
      <dgm:prSet presAssocID="{65CC96F8-FB0C-4825-9E34-C327793F2BA4}" presName="root" presStyleCnt="0">
        <dgm:presLayoutVars>
          <dgm:dir/>
          <dgm:resizeHandles val="exact"/>
        </dgm:presLayoutVars>
      </dgm:prSet>
      <dgm:spPr/>
    </dgm:pt>
    <dgm:pt modelId="{571CDD8C-2495-46C4-842E-382F871E0DE0}" type="pres">
      <dgm:prSet presAssocID="{65CC96F8-FB0C-4825-9E34-C327793F2BA4}" presName="container" presStyleCnt="0">
        <dgm:presLayoutVars>
          <dgm:dir/>
          <dgm:resizeHandles val="exact"/>
        </dgm:presLayoutVars>
      </dgm:prSet>
      <dgm:spPr/>
    </dgm:pt>
    <dgm:pt modelId="{185E86E8-7220-449C-A1AD-320DB0A938A0}" type="pres">
      <dgm:prSet presAssocID="{20B2E90E-D31A-482F-8735-E5F51772E7B9}" presName="compNode" presStyleCnt="0"/>
      <dgm:spPr/>
    </dgm:pt>
    <dgm:pt modelId="{1078AAF0-0141-4B61-9682-5A7049320B89}" type="pres">
      <dgm:prSet presAssocID="{20B2E90E-D31A-482F-8735-E5F51772E7B9}" presName="iconBgRect" presStyleLbl="bgShp" presStyleIdx="0" presStyleCnt="2" custScaleX="68429" custScaleY="73221" custLinFactNeighborX="-3547" custLinFactNeighborY="-19274"/>
      <dgm:spPr/>
    </dgm:pt>
    <dgm:pt modelId="{09389EDE-3D45-4788-ABE6-13EE44768E63}" type="pres">
      <dgm:prSet presAssocID="{20B2E90E-D31A-482F-8735-E5F51772E7B9}" presName="iconRect" presStyleLbl="node1" presStyleIdx="0" presStyleCnt="2" custScaleX="14539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Fork and knife"/>
        </a:ext>
      </dgm:extLst>
    </dgm:pt>
    <dgm:pt modelId="{B4E2B05F-65C7-4A0B-86C1-B030E7E3CAAD}" type="pres">
      <dgm:prSet presAssocID="{20B2E90E-D31A-482F-8735-E5F51772E7B9}" presName="spaceRect" presStyleCnt="0"/>
      <dgm:spPr/>
    </dgm:pt>
    <dgm:pt modelId="{FFCC9F1C-DABE-4048-9450-82298A4CF946}" type="pres">
      <dgm:prSet presAssocID="{20B2E90E-D31A-482F-8735-E5F51772E7B9}" presName="textRect" presStyleLbl="revTx" presStyleIdx="0" presStyleCnt="2" custScaleX="87253" custScaleY="101656">
        <dgm:presLayoutVars>
          <dgm:chMax val="1"/>
          <dgm:chPref val="1"/>
        </dgm:presLayoutVars>
      </dgm:prSet>
      <dgm:spPr/>
    </dgm:pt>
    <dgm:pt modelId="{F9A22A9B-8FCF-437A-8DD9-11352AC0E04A}" type="pres">
      <dgm:prSet presAssocID="{B901CA49-400A-40B7-959D-E0AFA2E190B6}" presName="sibTrans" presStyleLbl="sibTrans2D1" presStyleIdx="0" presStyleCnt="0"/>
      <dgm:spPr/>
    </dgm:pt>
    <dgm:pt modelId="{56E10E84-23C1-4534-A631-679B884BE468}" type="pres">
      <dgm:prSet presAssocID="{B42BA863-D747-425C-84D5-2F7B8460C707}" presName="compNode" presStyleCnt="0"/>
      <dgm:spPr/>
    </dgm:pt>
    <dgm:pt modelId="{C5552183-853C-44E0-8FD9-467F32B72FE6}" type="pres">
      <dgm:prSet presAssocID="{B42BA863-D747-425C-84D5-2F7B8460C707}" presName="iconBgRect" presStyleLbl="bgShp" presStyleIdx="1" presStyleCnt="2" custScaleY="86190" custLinFactNeighborX="1290" custLinFactNeighborY="2256"/>
      <dgm:spPr/>
    </dgm:pt>
    <dgm:pt modelId="{4853F2D6-D3B9-4C5D-B3D8-B9897831B95E}" type="pres">
      <dgm:prSet presAssocID="{B42BA863-D747-425C-84D5-2F7B8460C707}" presName="iconRect" presStyleLbl="node1" presStyleIdx="1" presStyleCnt="2" custScaleX="108748" custLinFactNeighborX="4587" custLinFactNeighborY="3331"/>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resentation with Checklist"/>
        </a:ext>
      </dgm:extLst>
    </dgm:pt>
    <dgm:pt modelId="{E3523B87-6780-4AA7-BFE2-BDDDDC645226}" type="pres">
      <dgm:prSet presAssocID="{B42BA863-D747-425C-84D5-2F7B8460C707}" presName="spaceRect" presStyleCnt="0"/>
      <dgm:spPr/>
    </dgm:pt>
    <dgm:pt modelId="{0B33FE5F-47FF-4C3D-B592-A6BFB6F7FC66}" type="pres">
      <dgm:prSet presAssocID="{B42BA863-D747-425C-84D5-2F7B8460C707}" presName="textRect" presStyleLbl="revTx" presStyleIdx="1" presStyleCnt="2" custScaleX="93924" custScaleY="121724">
        <dgm:presLayoutVars>
          <dgm:chMax val="1"/>
          <dgm:chPref val="1"/>
        </dgm:presLayoutVars>
      </dgm:prSet>
      <dgm:spPr/>
    </dgm:pt>
  </dgm:ptLst>
  <dgm:cxnLst>
    <dgm:cxn modelId="{B5963930-CCE4-41E4-9CDA-7FFBBF42AFCB}" type="presOf" srcId="{20B2E90E-D31A-482F-8735-E5F51772E7B9}" destId="{FFCC9F1C-DABE-4048-9450-82298A4CF946}" srcOrd="0" destOrd="0" presId="urn:microsoft.com/office/officeart/2018/2/layout/IconCircleList"/>
    <dgm:cxn modelId="{75FA595C-5104-4522-B41B-CB1A2E3AA49F}" srcId="{65CC96F8-FB0C-4825-9E34-C327793F2BA4}" destId="{B42BA863-D747-425C-84D5-2F7B8460C707}" srcOrd="1" destOrd="0" parTransId="{7AD15F39-213C-402F-8917-7465CEA1740D}" sibTransId="{A5FE7AFF-73A3-48D8-88F1-8BA4F3E4B5BA}"/>
    <dgm:cxn modelId="{F3E97B69-2C20-400F-B599-B57089196144}" type="presOf" srcId="{B901CA49-400A-40B7-959D-E0AFA2E190B6}" destId="{F9A22A9B-8FCF-437A-8DD9-11352AC0E04A}" srcOrd="0" destOrd="0" presId="urn:microsoft.com/office/officeart/2018/2/layout/IconCircleList"/>
    <dgm:cxn modelId="{3D4B445A-4422-43FE-9900-A3546ABF8660}" type="presOf" srcId="{B42BA863-D747-425C-84D5-2F7B8460C707}" destId="{0B33FE5F-47FF-4C3D-B592-A6BFB6F7FC66}" srcOrd="0" destOrd="0" presId="urn:microsoft.com/office/officeart/2018/2/layout/IconCircleList"/>
    <dgm:cxn modelId="{47C219ED-0395-426E-B981-0F61CF60327E}" srcId="{65CC96F8-FB0C-4825-9E34-C327793F2BA4}" destId="{20B2E90E-D31A-482F-8735-E5F51772E7B9}" srcOrd="0" destOrd="0" parTransId="{8841A301-7F3A-4B01-A9BE-3CFA46791356}" sibTransId="{B901CA49-400A-40B7-959D-E0AFA2E190B6}"/>
    <dgm:cxn modelId="{323AA8FA-1E57-4E24-AF70-F94E90CCCE2F}" type="presOf" srcId="{65CC96F8-FB0C-4825-9E34-C327793F2BA4}" destId="{8FB4C940-DD22-4840-A5D6-6BCF3F1E6687}" srcOrd="0" destOrd="0" presId="urn:microsoft.com/office/officeart/2018/2/layout/IconCircleList"/>
    <dgm:cxn modelId="{585BB72D-C1A1-4E5B-94E0-8E4D4677ADC6}" type="presParOf" srcId="{8FB4C940-DD22-4840-A5D6-6BCF3F1E6687}" destId="{571CDD8C-2495-46C4-842E-382F871E0DE0}" srcOrd="0" destOrd="0" presId="urn:microsoft.com/office/officeart/2018/2/layout/IconCircleList"/>
    <dgm:cxn modelId="{5A526907-F38D-4057-AD1E-555349716834}" type="presParOf" srcId="{571CDD8C-2495-46C4-842E-382F871E0DE0}" destId="{185E86E8-7220-449C-A1AD-320DB0A938A0}" srcOrd="0" destOrd="0" presId="urn:microsoft.com/office/officeart/2018/2/layout/IconCircleList"/>
    <dgm:cxn modelId="{A6E4FC8B-806C-4F2C-A5D8-5DE6C15FE33D}" type="presParOf" srcId="{185E86E8-7220-449C-A1AD-320DB0A938A0}" destId="{1078AAF0-0141-4B61-9682-5A7049320B89}" srcOrd="0" destOrd="0" presId="urn:microsoft.com/office/officeart/2018/2/layout/IconCircleList"/>
    <dgm:cxn modelId="{058EED86-84E5-4435-9649-AE228F588E72}" type="presParOf" srcId="{185E86E8-7220-449C-A1AD-320DB0A938A0}" destId="{09389EDE-3D45-4788-ABE6-13EE44768E63}" srcOrd="1" destOrd="0" presId="urn:microsoft.com/office/officeart/2018/2/layout/IconCircleList"/>
    <dgm:cxn modelId="{FCA8D03E-11C8-4781-BBE0-D5C1453F08D6}" type="presParOf" srcId="{185E86E8-7220-449C-A1AD-320DB0A938A0}" destId="{B4E2B05F-65C7-4A0B-86C1-B030E7E3CAAD}" srcOrd="2" destOrd="0" presId="urn:microsoft.com/office/officeart/2018/2/layout/IconCircleList"/>
    <dgm:cxn modelId="{88C773AD-62B4-46B9-A0AE-2F36A49804D0}" type="presParOf" srcId="{185E86E8-7220-449C-A1AD-320DB0A938A0}" destId="{FFCC9F1C-DABE-4048-9450-82298A4CF946}" srcOrd="3" destOrd="0" presId="urn:microsoft.com/office/officeart/2018/2/layout/IconCircleList"/>
    <dgm:cxn modelId="{F05B5E01-D6FE-483E-91FE-3EC1C453402D}" type="presParOf" srcId="{571CDD8C-2495-46C4-842E-382F871E0DE0}" destId="{F9A22A9B-8FCF-437A-8DD9-11352AC0E04A}" srcOrd="1" destOrd="0" presId="urn:microsoft.com/office/officeart/2018/2/layout/IconCircleList"/>
    <dgm:cxn modelId="{554FAC24-3AD5-407F-AC88-C8A609707AC5}" type="presParOf" srcId="{571CDD8C-2495-46C4-842E-382F871E0DE0}" destId="{56E10E84-23C1-4534-A631-679B884BE468}" srcOrd="2" destOrd="0" presId="urn:microsoft.com/office/officeart/2018/2/layout/IconCircleList"/>
    <dgm:cxn modelId="{61FAD084-77F0-4A6E-A0E2-58432B170148}" type="presParOf" srcId="{56E10E84-23C1-4534-A631-679B884BE468}" destId="{C5552183-853C-44E0-8FD9-467F32B72FE6}" srcOrd="0" destOrd="0" presId="urn:microsoft.com/office/officeart/2018/2/layout/IconCircleList"/>
    <dgm:cxn modelId="{51536E61-30AF-47D1-BED8-D70C02E4583A}" type="presParOf" srcId="{56E10E84-23C1-4534-A631-679B884BE468}" destId="{4853F2D6-D3B9-4C5D-B3D8-B9897831B95E}" srcOrd="1" destOrd="0" presId="urn:microsoft.com/office/officeart/2018/2/layout/IconCircleList"/>
    <dgm:cxn modelId="{692EEF9F-7254-473A-BBAA-D3DC282F70E6}" type="presParOf" srcId="{56E10E84-23C1-4534-A631-679B884BE468}" destId="{E3523B87-6780-4AA7-BFE2-BDDDDC645226}" srcOrd="2" destOrd="0" presId="urn:microsoft.com/office/officeart/2018/2/layout/IconCircleList"/>
    <dgm:cxn modelId="{29057BF6-5636-484B-9914-C0920A15980D}" type="presParOf" srcId="{56E10E84-23C1-4534-A631-679B884BE468}" destId="{0B33FE5F-47FF-4C3D-B592-A6BFB6F7FC66}" srcOrd="3" destOrd="0" presId="urn:microsoft.com/office/officeart/2018/2/layout/IconCircleList"/>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A80C2BC-6681-4C3F-BCD7-3E02E7961207}"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23E45245-06F5-4684-8BEA-44A54E83020F}">
      <dgm:prSet/>
      <dgm:spPr/>
      <dgm:t>
        <a:bodyPr/>
        <a:lstStyle/>
        <a:p>
          <a:pPr>
            <a:lnSpc>
              <a:spcPct val="100000"/>
            </a:lnSpc>
          </a:pPr>
          <a:r>
            <a:rPr lang="en-US" b="1"/>
            <a:t>Temperature:</a:t>
          </a:r>
          <a:r>
            <a:rPr lang="en-US"/>
            <a:t> Maintaining appropriate temperatures is essential to prevent the growth of harmful microorganisms. Refrigerators should be kept at or below 40°F (4°C), and freezers at 0°F (-18°C) or lower. Regular monitoring ensures these temperatures are consistently maintained. </a:t>
          </a:r>
        </a:p>
      </dgm:t>
    </dgm:pt>
    <dgm:pt modelId="{E23CED3B-2B00-437C-BC0C-6A5F9EFB5190}" type="parTrans" cxnId="{080EE12C-E221-448A-87B4-4674354F5C0A}">
      <dgm:prSet/>
      <dgm:spPr/>
      <dgm:t>
        <a:bodyPr/>
        <a:lstStyle/>
        <a:p>
          <a:endParaRPr lang="en-US"/>
        </a:p>
      </dgm:t>
    </dgm:pt>
    <dgm:pt modelId="{689FE514-0DCE-4D2F-A210-CE42CA203A61}" type="sibTrans" cxnId="{080EE12C-E221-448A-87B4-4674354F5C0A}">
      <dgm:prSet/>
      <dgm:spPr/>
      <dgm:t>
        <a:bodyPr/>
        <a:lstStyle/>
        <a:p>
          <a:pPr>
            <a:lnSpc>
              <a:spcPct val="100000"/>
            </a:lnSpc>
          </a:pPr>
          <a:endParaRPr lang="en-US"/>
        </a:p>
      </dgm:t>
    </dgm:pt>
    <dgm:pt modelId="{EF72A4B0-251A-4377-BAA8-84ED25EFA4C9}">
      <dgm:prSet/>
      <dgm:spPr/>
      <dgm:t>
        <a:bodyPr/>
        <a:lstStyle/>
        <a:p>
          <a:pPr>
            <a:lnSpc>
              <a:spcPct val="100000"/>
            </a:lnSpc>
          </a:pPr>
          <a:r>
            <a:rPr lang="en-US" b="1"/>
            <a:t>Humidity:</a:t>
          </a:r>
          <a:r>
            <a:rPr lang="en-US"/>
            <a:t> Excess moisture can lead to mold growth and spoilage, while too little can cause food to dry out. Controlling humidity levels helps preserve food quality. </a:t>
          </a:r>
        </a:p>
      </dgm:t>
    </dgm:pt>
    <dgm:pt modelId="{5E856A63-3BE2-4647-9B38-256F595621C8}" type="parTrans" cxnId="{5D1BDF8A-5024-4C07-B676-8F6C8EBED822}">
      <dgm:prSet/>
      <dgm:spPr/>
      <dgm:t>
        <a:bodyPr/>
        <a:lstStyle/>
        <a:p>
          <a:endParaRPr lang="en-US"/>
        </a:p>
      </dgm:t>
    </dgm:pt>
    <dgm:pt modelId="{4DC05BDE-82EB-4322-8D10-5318C2AC933C}" type="sibTrans" cxnId="{5D1BDF8A-5024-4C07-B676-8F6C8EBED822}">
      <dgm:prSet/>
      <dgm:spPr/>
      <dgm:t>
        <a:bodyPr/>
        <a:lstStyle/>
        <a:p>
          <a:pPr>
            <a:lnSpc>
              <a:spcPct val="100000"/>
            </a:lnSpc>
          </a:pPr>
          <a:endParaRPr lang="en-US"/>
        </a:p>
      </dgm:t>
    </dgm:pt>
    <dgm:pt modelId="{C3D0FBBE-0C68-4D28-AADE-EF3C8D6A264B}">
      <dgm:prSet/>
      <dgm:spPr/>
      <dgm:t>
        <a:bodyPr/>
        <a:lstStyle/>
        <a:p>
          <a:pPr>
            <a:lnSpc>
              <a:spcPct val="100000"/>
            </a:lnSpc>
          </a:pPr>
          <a:r>
            <a:rPr lang="en-US" b="1"/>
            <a:t>Packaging:</a:t>
          </a:r>
          <a:r>
            <a:rPr lang="en-US"/>
            <a:t> Proper packaging protects food from exposure to air, moisture, and contaminants. Using airtight containers and appropriate wrapping materials can extend shelf life. </a:t>
          </a:r>
        </a:p>
      </dgm:t>
    </dgm:pt>
    <dgm:pt modelId="{5B61795F-C7A3-4894-9069-AD2BB393C43F}" type="parTrans" cxnId="{188014F0-4D00-458F-9303-2954FF809D65}">
      <dgm:prSet/>
      <dgm:spPr/>
      <dgm:t>
        <a:bodyPr/>
        <a:lstStyle/>
        <a:p>
          <a:endParaRPr lang="en-US"/>
        </a:p>
      </dgm:t>
    </dgm:pt>
    <dgm:pt modelId="{B51E2371-04B3-4104-8E96-C0AE43163516}" type="sibTrans" cxnId="{188014F0-4D00-458F-9303-2954FF809D65}">
      <dgm:prSet/>
      <dgm:spPr/>
      <dgm:t>
        <a:bodyPr/>
        <a:lstStyle/>
        <a:p>
          <a:endParaRPr lang="en-US"/>
        </a:p>
      </dgm:t>
    </dgm:pt>
    <dgm:pt modelId="{F08CDBDC-E44A-4142-B374-CD579A4F84BE}" type="pres">
      <dgm:prSet presAssocID="{8A80C2BC-6681-4C3F-BCD7-3E02E7961207}" presName="root" presStyleCnt="0">
        <dgm:presLayoutVars>
          <dgm:dir/>
          <dgm:resizeHandles val="exact"/>
        </dgm:presLayoutVars>
      </dgm:prSet>
      <dgm:spPr/>
    </dgm:pt>
    <dgm:pt modelId="{8C43AC79-1E83-4B18-B46D-F80CF47FA8CC}" type="pres">
      <dgm:prSet presAssocID="{8A80C2BC-6681-4C3F-BCD7-3E02E7961207}" presName="container" presStyleCnt="0">
        <dgm:presLayoutVars>
          <dgm:dir/>
          <dgm:resizeHandles val="exact"/>
        </dgm:presLayoutVars>
      </dgm:prSet>
      <dgm:spPr/>
    </dgm:pt>
    <dgm:pt modelId="{9E2793E0-058B-4CAA-A964-D71F9E82978C}" type="pres">
      <dgm:prSet presAssocID="{23E45245-06F5-4684-8BEA-44A54E83020F}" presName="compNode" presStyleCnt="0"/>
      <dgm:spPr/>
    </dgm:pt>
    <dgm:pt modelId="{DF419917-E297-4EBB-8326-242985BF693E}" type="pres">
      <dgm:prSet presAssocID="{23E45245-06F5-4684-8BEA-44A54E83020F}" presName="iconBgRect" presStyleLbl="bgShp" presStyleIdx="0" presStyleCnt="3"/>
      <dgm:spPr/>
    </dgm:pt>
    <dgm:pt modelId="{EC132D47-B64D-4ED4-B9F2-53FCAD61C2E1}" type="pres">
      <dgm:prSet presAssocID="{23E45245-06F5-4684-8BEA-44A54E83020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Thermometer"/>
        </a:ext>
      </dgm:extLst>
    </dgm:pt>
    <dgm:pt modelId="{F728FD4E-D414-4DD5-AE9B-AF3C79411303}" type="pres">
      <dgm:prSet presAssocID="{23E45245-06F5-4684-8BEA-44A54E83020F}" presName="spaceRect" presStyleCnt="0"/>
      <dgm:spPr/>
    </dgm:pt>
    <dgm:pt modelId="{8C57DDCD-0B6A-472E-BC6C-1E145659CA67}" type="pres">
      <dgm:prSet presAssocID="{23E45245-06F5-4684-8BEA-44A54E83020F}" presName="textRect" presStyleLbl="revTx" presStyleIdx="0" presStyleCnt="3">
        <dgm:presLayoutVars>
          <dgm:chMax val="1"/>
          <dgm:chPref val="1"/>
        </dgm:presLayoutVars>
      </dgm:prSet>
      <dgm:spPr/>
    </dgm:pt>
    <dgm:pt modelId="{5E676744-B826-457E-86CE-55B00301594E}" type="pres">
      <dgm:prSet presAssocID="{689FE514-0DCE-4D2F-A210-CE42CA203A61}" presName="sibTrans" presStyleLbl="sibTrans2D1" presStyleIdx="0" presStyleCnt="0"/>
      <dgm:spPr/>
    </dgm:pt>
    <dgm:pt modelId="{396C90B8-CA8B-426B-8694-DDDF209B6983}" type="pres">
      <dgm:prSet presAssocID="{EF72A4B0-251A-4377-BAA8-84ED25EFA4C9}" presName="compNode" presStyleCnt="0"/>
      <dgm:spPr/>
    </dgm:pt>
    <dgm:pt modelId="{1F0B0040-E5C2-4E45-B5AB-3BEFD3FA8421}" type="pres">
      <dgm:prSet presAssocID="{EF72A4B0-251A-4377-BAA8-84ED25EFA4C9}" presName="iconBgRect" presStyleLbl="bgShp" presStyleIdx="1" presStyleCnt="3"/>
      <dgm:spPr/>
    </dgm:pt>
    <dgm:pt modelId="{0DEC6CD0-4532-4576-95D9-4DE98EA2AB6D}" type="pres">
      <dgm:prSet presAssocID="{EF72A4B0-251A-4377-BAA8-84ED25EFA4C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plash"/>
        </a:ext>
      </dgm:extLst>
    </dgm:pt>
    <dgm:pt modelId="{87BC3457-342B-45D6-BC40-806605A63404}" type="pres">
      <dgm:prSet presAssocID="{EF72A4B0-251A-4377-BAA8-84ED25EFA4C9}" presName="spaceRect" presStyleCnt="0"/>
      <dgm:spPr/>
    </dgm:pt>
    <dgm:pt modelId="{C867A2C5-38E5-4EB0-AE94-D8EB88617A18}" type="pres">
      <dgm:prSet presAssocID="{EF72A4B0-251A-4377-BAA8-84ED25EFA4C9}" presName="textRect" presStyleLbl="revTx" presStyleIdx="1" presStyleCnt="3">
        <dgm:presLayoutVars>
          <dgm:chMax val="1"/>
          <dgm:chPref val="1"/>
        </dgm:presLayoutVars>
      </dgm:prSet>
      <dgm:spPr/>
    </dgm:pt>
    <dgm:pt modelId="{C1B21B76-D4E3-4823-B584-16F18FC69440}" type="pres">
      <dgm:prSet presAssocID="{4DC05BDE-82EB-4322-8D10-5318C2AC933C}" presName="sibTrans" presStyleLbl="sibTrans2D1" presStyleIdx="0" presStyleCnt="0"/>
      <dgm:spPr/>
    </dgm:pt>
    <dgm:pt modelId="{60482C4C-F0C0-4C23-859C-0AB4E6705960}" type="pres">
      <dgm:prSet presAssocID="{C3D0FBBE-0C68-4D28-AADE-EF3C8D6A264B}" presName="compNode" presStyleCnt="0"/>
      <dgm:spPr/>
    </dgm:pt>
    <dgm:pt modelId="{64C6BD9E-3703-48F7-A093-D199971673D9}" type="pres">
      <dgm:prSet presAssocID="{C3D0FBBE-0C68-4D28-AADE-EF3C8D6A264B}" presName="iconBgRect" presStyleLbl="bgShp" presStyleIdx="2" presStyleCnt="3"/>
      <dgm:spPr/>
    </dgm:pt>
    <dgm:pt modelId="{50638D58-E809-4CDE-8E49-0DA08511324A}" type="pres">
      <dgm:prSet presAssocID="{C3D0FBBE-0C68-4D28-AADE-EF3C8D6A264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Towel"/>
        </a:ext>
      </dgm:extLst>
    </dgm:pt>
    <dgm:pt modelId="{655E8A59-F67D-4FD0-BAFD-0627A0B0A78B}" type="pres">
      <dgm:prSet presAssocID="{C3D0FBBE-0C68-4D28-AADE-EF3C8D6A264B}" presName="spaceRect" presStyleCnt="0"/>
      <dgm:spPr/>
    </dgm:pt>
    <dgm:pt modelId="{1A166920-A70F-43E6-89A8-300AEF61406B}" type="pres">
      <dgm:prSet presAssocID="{C3D0FBBE-0C68-4D28-AADE-EF3C8D6A264B}" presName="textRect" presStyleLbl="revTx" presStyleIdx="2" presStyleCnt="3">
        <dgm:presLayoutVars>
          <dgm:chMax val="1"/>
          <dgm:chPref val="1"/>
        </dgm:presLayoutVars>
      </dgm:prSet>
      <dgm:spPr/>
    </dgm:pt>
  </dgm:ptLst>
  <dgm:cxnLst>
    <dgm:cxn modelId="{05E4E400-4DD9-42D4-8E8C-6BBD7299BD9A}" type="presOf" srcId="{23E45245-06F5-4684-8BEA-44A54E83020F}" destId="{8C57DDCD-0B6A-472E-BC6C-1E145659CA67}" srcOrd="0" destOrd="0" presId="urn:microsoft.com/office/officeart/2018/2/layout/IconCircleList"/>
    <dgm:cxn modelId="{0FD83220-A772-4D57-B038-0B323E915A3C}" type="presOf" srcId="{4DC05BDE-82EB-4322-8D10-5318C2AC933C}" destId="{C1B21B76-D4E3-4823-B584-16F18FC69440}" srcOrd="0" destOrd="0" presId="urn:microsoft.com/office/officeart/2018/2/layout/IconCircleList"/>
    <dgm:cxn modelId="{97E4402C-1FCB-4ED3-B414-788A70CA17DB}" type="presOf" srcId="{EF72A4B0-251A-4377-BAA8-84ED25EFA4C9}" destId="{C867A2C5-38E5-4EB0-AE94-D8EB88617A18}" srcOrd="0" destOrd="0" presId="urn:microsoft.com/office/officeart/2018/2/layout/IconCircleList"/>
    <dgm:cxn modelId="{080EE12C-E221-448A-87B4-4674354F5C0A}" srcId="{8A80C2BC-6681-4C3F-BCD7-3E02E7961207}" destId="{23E45245-06F5-4684-8BEA-44A54E83020F}" srcOrd="0" destOrd="0" parTransId="{E23CED3B-2B00-437C-BC0C-6A5F9EFB5190}" sibTransId="{689FE514-0DCE-4D2F-A210-CE42CA203A61}"/>
    <dgm:cxn modelId="{5D1BDF8A-5024-4C07-B676-8F6C8EBED822}" srcId="{8A80C2BC-6681-4C3F-BCD7-3E02E7961207}" destId="{EF72A4B0-251A-4377-BAA8-84ED25EFA4C9}" srcOrd="1" destOrd="0" parTransId="{5E856A63-3BE2-4647-9B38-256F595621C8}" sibTransId="{4DC05BDE-82EB-4322-8D10-5318C2AC933C}"/>
    <dgm:cxn modelId="{D869DEA5-304B-463B-89E9-3318419646A9}" type="presOf" srcId="{689FE514-0DCE-4D2F-A210-CE42CA203A61}" destId="{5E676744-B826-457E-86CE-55B00301594E}" srcOrd="0" destOrd="0" presId="urn:microsoft.com/office/officeart/2018/2/layout/IconCircleList"/>
    <dgm:cxn modelId="{D0DF9DAB-7643-453F-8DE3-425BABB0145F}" type="presOf" srcId="{8A80C2BC-6681-4C3F-BCD7-3E02E7961207}" destId="{F08CDBDC-E44A-4142-B374-CD579A4F84BE}" srcOrd="0" destOrd="0" presId="urn:microsoft.com/office/officeart/2018/2/layout/IconCircleList"/>
    <dgm:cxn modelId="{E80845D2-7777-47D5-B6E2-0A7FC77105E5}" type="presOf" srcId="{C3D0FBBE-0C68-4D28-AADE-EF3C8D6A264B}" destId="{1A166920-A70F-43E6-89A8-300AEF61406B}" srcOrd="0" destOrd="0" presId="urn:microsoft.com/office/officeart/2018/2/layout/IconCircleList"/>
    <dgm:cxn modelId="{188014F0-4D00-458F-9303-2954FF809D65}" srcId="{8A80C2BC-6681-4C3F-BCD7-3E02E7961207}" destId="{C3D0FBBE-0C68-4D28-AADE-EF3C8D6A264B}" srcOrd="2" destOrd="0" parTransId="{5B61795F-C7A3-4894-9069-AD2BB393C43F}" sibTransId="{B51E2371-04B3-4104-8E96-C0AE43163516}"/>
    <dgm:cxn modelId="{DD7F976A-7839-4262-9A46-F74C53F1EF0C}" type="presParOf" srcId="{F08CDBDC-E44A-4142-B374-CD579A4F84BE}" destId="{8C43AC79-1E83-4B18-B46D-F80CF47FA8CC}" srcOrd="0" destOrd="0" presId="urn:microsoft.com/office/officeart/2018/2/layout/IconCircleList"/>
    <dgm:cxn modelId="{4356678F-48B3-4AD8-A3BC-1EF893851936}" type="presParOf" srcId="{8C43AC79-1E83-4B18-B46D-F80CF47FA8CC}" destId="{9E2793E0-058B-4CAA-A964-D71F9E82978C}" srcOrd="0" destOrd="0" presId="urn:microsoft.com/office/officeart/2018/2/layout/IconCircleList"/>
    <dgm:cxn modelId="{2AF2AF6F-6C6B-451E-B738-81BA20099320}" type="presParOf" srcId="{9E2793E0-058B-4CAA-A964-D71F9E82978C}" destId="{DF419917-E297-4EBB-8326-242985BF693E}" srcOrd="0" destOrd="0" presId="urn:microsoft.com/office/officeart/2018/2/layout/IconCircleList"/>
    <dgm:cxn modelId="{852EBB06-599A-49CE-9B50-1CB3B6B58267}" type="presParOf" srcId="{9E2793E0-058B-4CAA-A964-D71F9E82978C}" destId="{EC132D47-B64D-4ED4-B9F2-53FCAD61C2E1}" srcOrd="1" destOrd="0" presId="urn:microsoft.com/office/officeart/2018/2/layout/IconCircleList"/>
    <dgm:cxn modelId="{005FFE31-9571-4024-A556-A6DDA165C313}" type="presParOf" srcId="{9E2793E0-058B-4CAA-A964-D71F9E82978C}" destId="{F728FD4E-D414-4DD5-AE9B-AF3C79411303}" srcOrd="2" destOrd="0" presId="urn:microsoft.com/office/officeart/2018/2/layout/IconCircleList"/>
    <dgm:cxn modelId="{43D106B3-0EA0-4D24-9634-89261F176501}" type="presParOf" srcId="{9E2793E0-058B-4CAA-A964-D71F9E82978C}" destId="{8C57DDCD-0B6A-472E-BC6C-1E145659CA67}" srcOrd="3" destOrd="0" presId="urn:microsoft.com/office/officeart/2018/2/layout/IconCircleList"/>
    <dgm:cxn modelId="{1765B96B-DA59-473A-9899-38EE5491FBBD}" type="presParOf" srcId="{8C43AC79-1E83-4B18-B46D-F80CF47FA8CC}" destId="{5E676744-B826-457E-86CE-55B00301594E}" srcOrd="1" destOrd="0" presId="urn:microsoft.com/office/officeart/2018/2/layout/IconCircleList"/>
    <dgm:cxn modelId="{887A6087-45DF-4F2F-BFF7-12C305FBEFA5}" type="presParOf" srcId="{8C43AC79-1E83-4B18-B46D-F80CF47FA8CC}" destId="{396C90B8-CA8B-426B-8694-DDDF209B6983}" srcOrd="2" destOrd="0" presId="urn:microsoft.com/office/officeart/2018/2/layout/IconCircleList"/>
    <dgm:cxn modelId="{DA17A9C0-F847-42A5-8FD8-CB46001F37E2}" type="presParOf" srcId="{396C90B8-CA8B-426B-8694-DDDF209B6983}" destId="{1F0B0040-E5C2-4E45-B5AB-3BEFD3FA8421}" srcOrd="0" destOrd="0" presId="urn:microsoft.com/office/officeart/2018/2/layout/IconCircleList"/>
    <dgm:cxn modelId="{44DEB351-012B-4450-A212-E8B40B4E8263}" type="presParOf" srcId="{396C90B8-CA8B-426B-8694-DDDF209B6983}" destId="{0DEC6CD0-4532-4576-95D9-4DE98EA2AB6D}" srcOrd="1" destOrd="0" presId="urn:microsoft.com/office/officeart/2018/2/layout/IconCircleList"/>
    <dgm:cxn modelId="{240B64F8-E56C-4E2C-8064-DBA1C6901D29}" type="presParOf" srcId="{396C90B8-CA8B-426B-8694-DDDF209B6983}" destId="{87BC3457-342B-45D6-BC40-806605A63404}" srcOrd="2" destOrd="0" presId="urn:microsoft.com/office/officeart/2018/2/layout/IconCircleList"/>
    <dgm:cxn modelId="{C7207CC2-8A31-4F73-AD44-37DC8914EF6D}" type="presParOf" srcId="{396C90B8-CA8B-426B-8694-DDDF209B6983}" destId="{C867A2C5-38E5-4EB0-AE94-D8EB88617A18}" srcOrd="3" destOrd="0" presId="urn:microsoft.com/office/officeart/2018/2/layout/IconCircleList"/>
    <dgm:cxn modelId="{54372285-59BB-4555-8863-14EA45E91704}" type="presParOf" srcId="{8C43AC79-1E83-4B18-B46D-F80CF47FA8CC}" destId="{C1B21B76-D4E3-4823-B584-16F18FC69440}" srcOrd="3" destOrd="0" presId="urn:microsoft.com/office/officeart/2018/2/layout/IconCircleList"/>
    <dgm:cxn modelId="{34894AA3-7645-4CB9-A797-B8D8162CE0B6}" type="presParOf" srcId="{8C43AC79-1E83-4B18-B46D-F80CF47FA8CC}" destId="{60482C4C-F0C0-4C23-859C-0AB4E6705960}" srcOrd="4" destOrd="0" presId="urn:microsoft.com/office/officeart/2018/2/layout/IconCircleList"/>
    <dgm:cxn modelId="{922B8910-C3CD-4E52-ABCB-A736DECBC99C}" type="presParOf" srcId="{60482C4C-F0C0-4C23-859C-0AB4E6705960}" destId="{64C6BD9E-3703-48F7-A093-D199971673D9}" srcOrd="0" destOrd="0" presId="urn:microsoft.com/office/officeart/2018/2/layout/IconCircleList"/>
    <dgm:cxn modelId="{395477BF-978F-4F9D-A08B-C2126C405F13}" type="presParOf" srcId="{60482C4C-F0C0-4C23-859C-0AB4E6705960}" destId="{50638D58-E809-4CDE-8E49-0DA08511324A}" srcOrd="1" destOrd="0" presId="urn:microsoft.com/office/officeart/2018/2/layout/IconCircleList"/>
    <dgm:cxn modelId="{982590FD-6883-49F6-9A44-893427B9FFF9}" type="presParOf" srcId="{60482C4C-F0C0-4C23-859C-0AB4E6705960}" destId="{655E8A59-F67D-4FD0-BAFD-0627A0B0A78B}" srcOrd="2" destOrd="0" presId="urn:microsoft.com/office/officeart/2018/2/layout/IconCircleList"/>
    <dgm:cxn modelId="{130B8BF7-9082-459F-AEF9-9B8DC3FADD00}" type="presParOf" srcId="{60482C4C-F0C0-4C23-859C-0AB4E6705960}" destId="{1A166920-A70F-43E6-89A8-300AEF61406B}" srcOrd="3" destOrd="0" presId="urn:microsoft.com/office/officeart/2018/2/layout/IconCircleList"/>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78AAF0-0141-4B61-9682-5A7049320B89}">
      <dsp:nvSpPr>
        <dsp:cNvPr id="0" name=""/>
        <dsp:cNvSpPr/>
      </dsp:nvSpPr>
      <dsp:spPr>
        <a:xfrm>
          <a:off x="135538" y="1239511"/>
          <a:ext cx="806245" cy="86270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389EDE-3D45-4788-ABE6-13EE44768E63}">
      <dsp:nvSpPr>
        <dsp:cNvPr id="0" name=""/>
        <dsp:cNvSpPr/>
      </dsp:nvSpPr>
      <dsp:spPr>
        <a:xfrm>
          <a:off x="83650" y="1556271"/>
          <a:ext cx="993604" cy="68336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CC9F1C-DABE-4048-9450-82298A4CF946}">
      <dsp:nvSpPr>
        <dsp:cNvPr id="0" name=""/>
        <dsp:cNvSpPr/>
      </dsp:nvSpPr>
      <dsp:spPr>
        <a:xfrm>
          <a:off x="1599047" y="1299088"/>
          <a:ext cx="2423223" cy="11977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just" defTabSz="711200">
            <a:lnSpc>
              <a:spcPct val="100000"/>
            </a:lnSpc>
            <a:spcBef>
              <a:spcPct val="0"/>
            </a:spcBef>
            <a:spcAft>
              <a:spcPct val="35000"/>
            </a:spcAft>
            <a:buNone/>
          </a:pPr>
          <a:r>
            <a:rPr lang="en-US" sz="1600" b="0" kern="1200" dirty="0">
              <a:latin typeface="Times New Roman" panose="02020603050405020304" pitchFamily="18" charset="0"/>
              <a:cs typeface="Times New Roman" panose="02020603050405020304" pitchFamily="18" charset="0"/>
            </a:rPr>
            <a:t>This course provides essential knowledge and practical skills for effective food storage and menu planning in food service operations. Participants will understand the key factors affecting food storage, including temperature control, contamination risks, and shelf life management. They will learn how to ensure proper storage conditions for high-risk and raw foods, maintaining food safety and quality.</a:t>
          </a:r>
          <a:endParaRPr lang="en-US" sz="1600" kern="1200" dirty="0">
            <a:latin typeface="Times New Roman" panose="02020603050405020304" pitchFamily="18" charset="0"/>
            <a:cs typeface="Times New Roman" panose="02020603050405020304" pitchFamily="18" charset="0"/>
          </a:endParaRPr>
        </a:p>
      </dsp:txBody>
      <dsp:txXfrm>
        <a:off x="1599047" y="1299088"/>
        <a:ext cx="2423223" cy="1197733"/>
      </dsp:txXfrm>
    </dsp:sp>
    <dsp:sp modelId="{C5552183-853C-44E0-8FD9-467F32B72FE6}">
      <dsp:nvSpPr>
        <dsp:cNvPr id="0" name=""/>
        <dsp:cNvSpPr/>
      </dsp:nvSpPr>
      <dsp:spPr>
        <a:xfrm>
          <a:off x="4521382" y="1416781"/>
          <a:ext cx="1178222" cy="101550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53F2D6-D3B9-4C5D-B3D8-B9897831B95E}">
      <dsp:nvSpPr>
        <dsp:cNvPr id="0" name=""/>
        <dsp:cNvSpPr/>
      </dsp:nvSpPr>
      <dsp:spPr>
        <a:xfrm>
          <a:off x="4755065" y="1579034"/>
          <a:ext cx="743150" cy="68336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33FE5F-47FF-4C3D-B592-A6BFB6F7FC66}">
      <dsp:nvSpPr>
        <dsp:cNvPr id="0" name=""/>
        <dsp:cNvSpPr/>
      </dsp:nvSpPr>
      <dsp:spPr>
        <a:xfrm>
          <a:off x="6021254" y="1180865"/>
          <a:ext cx="2608493" cy="1434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just" defTabSz="711200">
            <a:lnSpc>
              <a:spcPct val="100000"/>
            </a:lnSpc>
            <a:spcBef>
              <a:spcPct val="0"/>
            </a:spcBef>
            <a:spcAft>
              <a:spcPct val="35000"/>
            </a:spcAft>
            <a:buNone/>
          </a:pPr>
          <a:r>
            <a:rPr lang="en-US" sz="1600" b="0" kern="1200" dirty="0">
              <a:latin typeface="Times New Roman" panose="02020603050405020304" pitchFamily="18" charset="0"/>
              <a:cs typeface="Times New Roman" panose="02020603050405020304" pitchFamily="18" charset="0"/>
            </a:rPr>
            <a:t>The course will also focus on how to plan and prepare menus while considering   storage limitations and ingredient freshness. Participants will implement best practices for storing packaged products, snacks, and beverages to maintain their nutritional value and prevent spoilage. Additionally, they will comply with food safety regulations and industry guidelines for handling different types of food products.</a:t>
          </a:r>
          <a:endParaRPr lang="en-US" sz="1600" kern="1200" dirty="0">
            <a:latin typeface="Times New Roman" panose="02020603050405020304" pitchFamily="18" charset="0"/>
            <a:cs typeface="Times New Roman" panose="02020603050405020304" pitchFamily="18" charset="0"/>
          </a:endParaRPr>
        </a:p>
      </dsp:txBody>
      <dsp:txXfrm>
        <a:off x="6021254" y="1180865"/>
        <a:ext cx="2608493" cy="14341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419917-E297-4EBB-8326-242985BF693E}">
      <dsp:nvSpPr>
        <dsp:cNvPr id="0" name=""/>
        <dsp:cNvSpPr/>
      </dsp:nvSpPr>
      <dsp:spPr>
        <a:xfrm>
          <a:off x="131676" y="1281011"/>
          <a:ext cx="654241" cy="65424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132D47-B64D-4ED4-B9F2-53FCAD61C2E1}">
      <dsp:nvSpPr>
        <dsp:cNvPr id="0" name=""/>
        <dsp:cNvSpPr/>
      </dsp:nvSpPr>
      <dsp:spPr>
        <a:xfrm>
          <a:off x="269067" y="1418402"/>
          <a:ext cx="379460" cy="37946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57DDCD-0B6A-472E-BC6C-1E145659CA67}">
      <dsp:nvSpPr>
        <dsp:cNvPr id="0" name=""/>
        <dsp:cNvSpPr/>
      </dsp:nvSpPr>
      <dsp:spPr>
        <a:xfrm>
          <a:off x="926112" y="1281011"/>
          <a:ext cx="1542141" cy="6542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b="1" kern="1200"/>
            <a:t>Temperature:</a:t>
          </a:r>
          <a:r>
            <a:rPr lang="en-US" sz="1100" kern="1200"/>
            <a:t> Maintaining appropriate temperatures is essential to prevent the growth of harmful microorganisms. Refrigerators should be kept at or below 40°F (4°C), and freezers at 0°F (-18°C) or lower. Regular monitoring ensures these temperatures are consistently maintained. </a:t>
          </a:r>
        </a:p>
      </dsp:txBody>
      <dsp:txXfrm>
        <a:off x="926112" y="1281011"/>
        <a:ext cx="1542141" cy="654241"/>
      </dsp:txXfrm>
    </dsp:sp>
    <dsp:sp modelId="{1F0B0040-E5C2-4E45-B5AB-3BEFD3FA8421}">
      <dsp:nvSpPr>
        <dsp:cNvPr id="0" name=""/>
        <dsp:cNvSpPr/>
      </dsp:nvSpPr>
      <dsp:spPr>
        <a:xfrm>
          <a:off x="2736960" y="1281011"/>
          <a:ext cx="654241" cy="65424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DEC6CD0-4532-4576-95D9-4DE98EA2AB6D}">
      <dsp:nvSpPr>
        <dsp:cNvPr id="0" name=""/>
        <dsp:cNvSpPr/>
      </dsp:nvSpPr>
      <dsp:spPr>
        <a:xfrm>
          <a:off x="2874351" y="1418402"/>
          <a:ext cx="379460" cy="37946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67A2C5-38E5-4EB0-AE94-D8EB88617A18}">
      <dsp:nvSpPr>
        <dsp:cNvPr id="0" name=""/>
        <dsp:cNvSpPr/>
      </dsp:nvSpPr>
      <dsp:spPr>
        <a:xfrm>
          <a:off x="3531397" y="1281011"/>
          <a:ext cx="1542141" cy="6542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b="1" kern="1200"/>
            <a:t>Humidity:</a:t>
          </a:r>
          <a:r>
            <a:rPr lang="en-US" sz="1100" kern="1200"/>
            <a:t> Excess moisture can lead to mold growth and spoilage, while too little can cause food to dry out. Controlling humidity levels helps preserve food quality. </a:t>
          </a:r>
        </a:p>
      </dsp:txBody>
      <dsp:txXfrm>
        <a:off x="3531397" y="1281011"/>
        <a:ext cx="1542141" cy="654241"/>
      </dsp:txXfrm>
    </dsp:sp>
    <dsp:sp modelId="{64C6BD9E-3703-48F7-A093-D199971673D9}">
      <dsp:nvSpPr>
        <dsp:cNvPr id="0" name=""/>
        <dsp:cNvSpPr/>
      </dsp:nvSpPr>
      <dsp:spPr>
        <a:xfrm>
          <a:off x="5342245" y="1281011"/>
          <a:ext cx="654241" cy="65424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638D58-E809-4CDE-8E49-0DA08511324A}">
      <dsp:nvSpPr>
        <dsp:cNvPr id="0" name=""/>
        <dsp:cNvSpPr/>
      </dsp:nvSpPr>
      <dsp:spPr>
        <a:xfrm>
          <a:off x="5479636" y="1418402"/>
          <a:ext cx="379460" cy="37946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166920-A70F-43E6-89A8-300AEF61406B}">
      <dsp:nvSpPr>
        <dsp:cNvPr id="0" name=""/>
        <dsp:cNvSpPr/>
      </dsp:nvSpPr>
      <dsp:spPr>
        <a:xfrm>
          <a:off x="6136682" y="1281011"/>
          <a:ext cx="1542141" cy="6542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b="1" kern="1200"/>
            <a:t>Packaging:</a:t>
          </a:r>
          <a:r>
            <a:rPr lang="en-US" sz="1100" kern="1200"/>
            <a:t> Proper packaging protects food from exposure to air, moisture, and contaminants. Using airtight containers and appropriate wrapping materials can extend shelf life. </a:t>
          </a:r>
        </a:p>
      </dsp:txBody>
      <dsp:txXfrm>
        <a:off x="6136682" y="1281011"/>
        <a:ext cx="1542141" cy="654241"/>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o-R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2A5D29-62BA-4825-B781-E3C87B93B46F}" type="datetimeFigureOut">
              <a:rPr lang="ro-RO" smtClean="0"/>
              <a:t>15.07.2025</a:t>
            </a:fld>
            <a:endParaRPr lang="ro-RO"/>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o-R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o-R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F66C30-2FAE-4185-83A0-4FB1E4D1FCC6}" type="slidenum">
              <a:rPr lang="ro-RO" smtClean="0"/>
              <a:t>‹#›</a:t>
            </a:fld>
            <a:endParaRPr lang="ro-RO"/>
          </a:p>
        </p:txBody>
      </p:sp>
    </p:spTree>
    <p:extLst>
      <p:ext uri="{BB962C8B-B14F-4D97-AF65-F5344CB8AC3E}">
        <p14:creationId xmlns:p14="http://schemas.microsoft.com/office/powerpoint/2010/main" val="1790657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F66C30-2FAE-4185-83A0-4FB1E4D1FCC6}" type="slidenum">
              <a:rPr lang="ro-RO" smtClean="0"/>
              <a:t>1</a:t>
            </a:fld>
            <a:endParaRPr lang="ro-RO"/>
          </a:p>
        </p:txBody>
      </p:sp>
    </p:spTree>
    <p:extLst>
      <p:ext uri="{BB962C8B-B14F-4D97-AF65-F5344CB8AC3E}">
        <p14:creationId xmlns:p14="http://schemas.microsoft.com/office/powerpoint/2010/main" val="139545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214CE9-552A-05E2-2A17-1CDFCEDAED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F1652D-E529-C4FF-834D-6934117B18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3929C6-FA0B-E71C-F542-7F9FA292932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57697264-9F31-0E6E-91B9-88C2B0E8047F}"/>
              </a:ext>
            </a:extLst>
          </p:cNvPr>
          <p:cNvSpPr>
            <a:spLocks noGrp="1"/>
          </p:cNvSpPr>
          <p:nvPr>
            <p:ph type="sldNum" sz="quarter" idx="5"/>
          </p:nvPr>
        </p:nvSpPr>
        <p:spPr/>
        <p:txBody>
          <a:bodyPr/>
          <a:lstStyle/>
          <a:p>
            <a:fld id="{6AF66C30-2FAE-4185-83A0-4FB1E4D1FCC6}" type="slidenum">
              <a:rPr lang="ro-RO" smtClean="0"/>
              <a:t>10</a:t>
            </a:fld>
            <a:endParaRPr lang="ro-RO"/>
          </a:p>
        </p:txBody>
      </p:sp>
    </p:spTree>
    <p:extLst>
      <p:ext uri="{BB962C8B-B14F-4D97-AF65-F5344CB8AC3E}">
        <p14:creationId xmlns:p14="http://schemas.microsoft.com/office/powerpoint/2010/main" val="2756617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288AF-4718-6FF4-80CC-0FAD842994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2247F3-423B-BA9E-AF92-C9C9A36786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A9F74B-E925-A667-2FEC-98DF526731D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B036DF19-D5BF-B5DA-C056-0D287CDC9935}"/>
              </a:ext>
            </a:extLst>
          </p:cNvPr>
          <p:cNvSpPr>
            <a:spLocks noGrp="1"/>
          </p:cNvSpPr>
          <p:nvPr>
            <p:ph type="sldNum" sz="quarter" idx="5"/>
          </p:nvPr>
        </p:nvSpPr>
        <p:spPr/>
        <p:txBody>
          <a:bodyPr/>
          <a:lstStyle/>
          <a:p>
            <a:fld id="{6AF66C30-2FAE-4185-83A0-4FB1E4D1FCC6}" type="slidenum">
              <a:rPr lang="ro-RO" smtClean="0"/>
              <a:t>11</a:t>
            </a:fld>
            <a:endParaRPr lang="ro-RO"/>
          </a:p>
        </p:txBody>
      </p:sp>
    </p:spTree>
    <p:extLst>
      <p:ext uri="{BB962C8B-B14F-4D97-AF65-F5344CB8AC3E}">
        <p14:creationId xmlns:p14="http://schemas.microsoft.com/office/powerpoint/2010/main" val="11497358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046C4-CFD0-9225-71F6-50DA9F6D71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75BE78-B66E-FFFD-8684-781D1D850C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127D51-E08E-CECE-0147-539C0EBE9D3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DB8D9EE1-4792-1C34-2F5C-1B0C79B20837}"/>
              </a:ext>
            </a:extLst>
          </p:cNvPr>
          <p:cNvSpPr>
            <a:spLocks noGrp="1"/>
          </p:cNvSpPr>
          <p:nvPr>
            <p:ph type="sldNum" sz="quarter" idx="5"/>
          </p:nvPr>
        </p:nvSpPr>
        <p:spPr/>
        <p:txBody>
          <a:bodyPr/>
          <a:lstStyle/>
          <a:p>
            <a:fld id="{6AF66C30-2FAE-4185-83A0-4FB1E4D1FCC6}" type="slidenum">
              <a:rPr lang="ro-RO" smtClean="0"/>
              <a:t>12</a:t>
            </a:fld>
            <a:endParaRPr lang="ro-RO"/>
          </a:p>
        </p:txBody>
      </p:sp>
    </p:spTree>
    <p:extLst>
      <p:ext uri="{BB962C8B-B14F-4D97-AF65-F5344CB8AC3E}">
        <p14:creationId xmlns:p14="http://schemas.microsoft.com/office/powerpoint/2010/main" val="7128892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30435-D05A-F82B-1D51-84EBE89A58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C732B8-034A-DAD1-BFCB-A2BC9BA4C8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F32213-25CF-4926-04E2-63B8AC925B1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9807B42A-E12B-9A6E-56DB-8BB359BF0C3A}"/>
              </a:ext>
            </a:extLst>
          </p:cNvPr>
          <p:cNvSpPr>
            <a:spLocks noGrp="1"/>
          </p:cNvSpPr>
          <p:nvPr>
            <p:ph type="sldNum" sz="quarter" idx="5"/>
          </p:nvPr>
        </p:nvSpPr>
        <p:spPr/>
        <p:txBody>
          <a:bodyPr/>
          <a:lstStyle/>
          <a:p>
            <a:fld id="{6AF66C30-2FAE-4185-83A0-4FB1E4D1FCC6}" type="slidenum">
              <a:rPr lang="ro-RO" smtClean="0"/>
              <a:t>13</a:t>
            </a:fld>
            <a:endParaRPr lang="ro-RO"/>
          </a:p>
        </p:txBody>
      </p:sp>
    </p:spTree>
    <p:extLst>
      <p:ext uri="{BB962C8B-B14F-4D97-AF65-F5344CB8AC3E}">
        <p14:creationId xmlns:p14="http://schemas.microsoft.com/office/powerpoint/2010/main" val="22114550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6110A-0137-A3F9-AFA9-704C915762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B9F4AC-73A7-7330-588B-D676CE1B18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2A9633-FFAC-DB34-B4BE-C7D1A780DBD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FC81E340-6153-110D-57EA-0579FA18E856}"/>
              </a:ext>
            </a:extLst>
          </p:cNvPr>
          <p:cNvSpPr>
            <a:spLocks noGrp="1"/>
          </p:cNvSpPr>
          <p:nvPr>
            <p:ph type="sldNum" sz="quarter" idx="5"/>
          </p:nvPr>
        </p:nvSpPr>
        <p:spPr/>
        <p:txBody>
          <a:bodyPr/>
          <a:lstStyle/>
          <a:p>
            <a:fld id="{6AF66C30-2FAE-4185-83A0-4FB1E4D1FCC6}" type="slidenum">
              <a:rPr lang="ro-RO" smtClean="0"/>
              <a:t>14</a:t>
            </a:fld>
            <a:endParaRPr lang="ro-RO"/>
          </a:p>
        </p:txBody>
      </p:sp>
    </p:spTree>
    <p:extLst>
      <p:ext uri="{BB962C8B-B14F-4D97-AF65-F5344CB8AC3E}">
        <p14:creationId xmlns:p14="http://schemas.microsoft.com/office/powerpoint/2010/main" val="28975647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8CEE4F-7B9E-4228-073D-7012D7134A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DBB9D5-EEE0-F646-B856-2C20FED488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203718-64A1-CF9A-F3CF-A8E33BCB006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445A60BF-6A38-99D5-6182-591BE5793E2F}"/>
              </a:ext>
            </a:extLst>
          </p:cNvPr>
          <p:cNvSpPr>
            <a:spLocks noGrp="1"/>
          </p:cNvSpPr>
          <p:nvPr>
            <p:ph type="sldNum" sz="quarter" idx="5"/>
          </p:nvPr>
        </p:nvSpPr>
        <p:spPr/>
        <p:txBody>
          <a:bodyPr/>
          <a:lstStyle/>
          <a:p>
            <a:fld id="{6AF66C30-2FAE-4185-83A0-4FB1E4D1FCC6}" type="slidenum">
              <a:rPr lang="ro-RO" smtClean="0"/>
              <a:t>15</a:t>
            </a:fld>
            <a:endParaRPr lang="ro-RO"/>
          </a:p>
        </p:txBody>
      </p:sp>
    </p:spTree>
    <p:extLst>
      <p:ext uri="{BB962C8B-B14F-4D97-AF65-F5344CB8AC3E}">
        <p14:creationId xmlns:p14="http://schemas.microsoft.com/office/powerpoint/2010/main" val="34090829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EFBB7-C0FC-E388-837B-AC4B956FB1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C40869-8523-853B-377A-5F3D19165E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4EF433-48CD-1D2C-F0DD-B5B0700F235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89A26EBF-1E69-1815-930F-B9E1B8168FD3}"/>
              </a:ext>
            </a:extLst>
          </p:cNvPr>
          <p:cNvSpPr>
            <a:spLocks noGrp="1"/>
          </p:cNvSpPr>
          <p:nvPr>
            <p:ph type="sldNum" sz="quarter" idx="5"/>
          </p:nvPr>
        </p:nvSpPr>
        <p:spPr/>
        <p:txBody>
          <a:bodyPr/>
          <a:lstStyle/>
          <a:p>
            <a:fld id="{6AF66C30-2FAE-4185-83A0-4FB1E4D1FCC6}" type="slidenum">
              <a:rPr lang="ro-RO" smtClean="0"/>
              <a:t>16</a:t>
            </a:fld>
            <a:endParaRPr lang="ro-RO"/>
          </a:p>
        </p:txBody>
      </p:sp>
    </p:spTree>
    <p:extLst>
      <p:ext uri="{BB962C8B-B14F-4D97-AF65-F5344CB8AC3E}">
        <p14:creationId xmlns:p14="http://schemas.microsoft.com/office/powerpoint/2010/main" val="30247703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B887E0-BB26-0258-741E-1AC829CD2A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D7F8F8-3786-5F86-9E8A-6FC808270E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152F54-9D7A-014A-D65E-2AEF4AF1B51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9008F122-EEDE-65E0-01E8-8F06E6F3CF4D}"/>
              </a:ext>
            </a:extLst>
          </p:cNvPr>
          <p:cNvSpPr>
            <a:spLocks noGrp="1"/>
          </p:cNvSpPr>
          <p:nvPr>
            <p:ph type="sldNum" sz="quarter" idx="5"/>
          </p:nvPr>
        </p:nvSpPr>
        <p:spPr/>
        <p:txBody>
          <a:bodyPr/>
          <a:lstStyle/>
          <a:p>
            <a:fld id="{6AF66C30-2FAE-4185-83A0-4FB1E4D1FCC6}" type="slidenum">
              <a:rPr lang="ro-RO" smtClean="0"/>
              <a:t>17</a:t>
            </a:fld>
            <a:endParaRPr lang="ro-RO"/>
          </a:p>
        </p:txBody>
      </p:sp>
    </p:spTree>
    <p:extLst>
      <p:ext uri="{BB962C8B-B14F-4D97-AF65-F5344CB8AC3E}">
        <p14:creationId xmlns:p14="http://schemas.microsoft.com/office/powerpoint/2010/main" val="36321510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7B44DF-D656-3F8D-D4F5-3B2DA7DC36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B6295B-D005-705A-FD37-AEA3B1E88C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022056-9AA6-A7F9-5F1C-0D4C09034CE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E94280FD-67ED-2C96-751E-88083B7D02C8}"/>
              </a:ext>
            </a:extLst>
          </p:cNvPr>
          <p:cNvSpPr>
            <a:spLocks noGrp="1"/>
          </p:cNvSpPr>
          <p:nvPr>
            <p:ph type="sldNum" sz="quarter" idx="5"/>
          </p:nvPr>
        </p:nvSpPr>
        <p:spPr/>
        <p:txBody>
          <a:bodyPr/>
          <a:lstStyle/>
          <a:p>
            <a:fld id="{6AF66C30-2FAE-4185-83A0-4FB1E4D1FCC6}" type="slidenum">
              <a:rPr lang="ro-RO" smtClean="0"/>
              <a:t>18</a:t>
            </a:fld>
            <a:endParaRPr lang="ro-RO"/>
          </a:p>
        </p:txBody>
      </p:sp>
    </p:spTree>
    <p:extLst>
      <p:ext uri="{BB962C8B-B14F-4D97-AF65-F5344CB8AC3E}">
        <p14:creationId xmlns:p14="http://schemas.microsoft.com/office/powerpoint/2010/main" val="25794046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480FD-D65B-1D5E-CEA4-924EC871A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F7FCA1-1237-3BF9-16BC-5FEB277549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71B559-E6CD-BE40-E81E-DE975559BBA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8245CF37-B45B-41B2-071B-2CB273AD414A}"/>
              </a:ext>
            </a:extLst>
          </p:cNvPr>
          <p:cNvSpPr>
            <a:spLocks noGrp="1"/>
          </p:cNvSpPr>
          <p:nvPr>
            <p:ph type="sldNum" sz="quarter" idx="5"/>
          </p:nvPr>
        </p:nvSpPr>
        <p:spPr/>
        <p:txBody>
          <a:bodyPr/>
          <a:lstStyle/>
          <a:p>
            <a:fld id="{6AF66C30-2FAE-4185-83A0-4FB1E4D1FCC6}" type="slidenum">
              <a:rPr lang="ro-RO" smtClean="0"/>
              <a:t>19</a:t>
            </a:fld>
            <a:endParaRPr lang="ro-RO"/>
          </a:p>
        </p:txBody>
      </p:sp>
    </p:spTree>
    <p:extLst>
      <p:ext uri="{BB962C8B-B14F-4D97-AF65-F5344CB8AC3E}">
        <p14:creationId xmlns:p14="http://schemas.microsoft.com/office/powerpoint/2010/main" val="2953403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p:cNvSpPr>
            <a:spLocks noGrp="1"/>
          </p:cNvSpPr>
          <p:nvPr>
            <p:ph type="sldNum" sz="quarter" idx="5"/>
          </p:nvPr>
        </p:nvSpPr>
        <p:spPr/>
        <p:txBody>
          <a:bodyPr/>
          <a:lstStyle/>
          <a:p>
            <a:fld id="{6AF66C30-2FAE-4185-83A0-4FB1E4D1FCC6}" type="slidenum">
              <a:rPr lang="ro-RO" smtClean="0"/>
              <a:t>2</a:t>
            </a:fld>
            <a:endParaRPr lang="ro-RO"/>
          </a:p>
        </p:txBody>
      </p:sp>
    </p:spTree>
    <p:extLst>
      <p:ext uri="{BB962C8B-B14F-4D97-AF65-F5344CB8AC3E}">
        <p14:creationId xmlns:p14="http://schemas.microsoft.com/office/powerpoint/2010/main" val="11134127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A8D7E-5FA8-4C75-3CA2-06C0F0576E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F61968-F470-29E5-A9B9-A235AF585E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744848-CA63-4BBE-E401-7A7EA515246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C81DB936-B919-50B6-23AD-1542C7CD9F05}"/>
              </a:ext>
            </a:extLst>
          </p:cNvPr>
          <p:cNvSpPr>
            <a:spLocks noGrp="1"/>
          </p:cNvSpPr>
          <p:nvPr>
            <p:ph type="sldNum" sz="quarter" idx="5"/>
          </p:nvPr>
        </p:nvSpPr>
        <p:spPr/>
        <p:txBody>
          <a:bodyPr/>
          <a:lstStyle/>
          <a:p>
            <a:fld id="{6AF66C30-2FAE-4185-83A0-4FB1E4D1FCC6}" type="slidenum">
              <a:rPr lang="ro-RO" smtClean="0"/>
              <a:t>20</a:t>
            </a:fld>
            <a:endParaRPr lang="ro-RO"/>
          </a:p>
        </p:txBody>
      </p:sp>
    </p:spTree>
    <p:extLst>
      <p:ext uri="{BB962C8B-B14F-4D97-AF65-F5344CB8AC3E}">
        <p14:creationId xmlns:p14="http://schemas.microsoft.com/office/powerpoint/2010/main" val="41529176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2E54B-8D56-8E2E-D9D5-663120E695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F37B3A-2408-B67E-1E36-800A230332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E45299-D259-983C-35B2-537376A97F4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BE249C36-587A-9DC9-C69C-7D94824D2698}"/>
              </a:ext>
            </a:extLst>
          </p:cNvPr>
          <p:cNvSpPr>
            <a:spLocks noGrp="1"/>
          </p:cNvSpPr>
          <p:nvPr>
            <p:ph type="sldNum" sz="quarter" idx="5"/>
          </p:nvPr>
        </p:nvSpPr>
        <p:spPr/>
        <p:txBody>
          <a:bodyPr/>
          <a:lstStyle/>
          <a:p>
            <a:fld id="{6AF66C30-2FAE-4185-83A0-4FB1E4D1FCC6}" type="slidenum">
              <a:rPr lang="ro-RO" smtClean="0"/>
              <a:t>21</a:t>
            </a:fld>
            <a:endParaRPr lang="ro-RO"/>
          </a:p>
        </p:txBody>
      </p:sp>
    </p:spTree>
    <p:extLst>
      <p:ext uri="{BB962C8B-B14F-4D97-AF65-F5344CB8AC3E}">
        <p14:creationId xmlns:p14="http://schemas.microsoft.com/office/powerpoint/2010/main" val="9672717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8AD63-C757-6FCB-FBF7-2F3A6DEE65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F966CC-0948-B8AF-D6E3-31BEF3FCFD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D8B941-4234-1A9E-68C0-17A0F618577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A947128D-9832-299B-37AC-3E5069C69FA6}"/>
              </a:ext>
            </a:extLst>
          </p:cNvPr>
          <p:cNvSpPr>
            <a:spLocks noGrp="1"/>
          </p:cNvSpPr>
          <p:nvPr>
            <p:ph type="sldNum" sz="quarter" idx="5"/>
          </p:nvPr>
        </p:nvSpPr>
        <p:spPr/>
        <p:txBody>
          <a:bodyPr/>
          <a:lstStyle/>
          <a:p>
            <a:fld id="{6AF66C30-2FAE-4185-83A0-4FB1E4D1FCC6}" type="slidenum">
              <a:rPr lang="ro-RO" smtClean="0"/>
              <a:t>22</a:t>
            </a:fld>
            <a:endParaRPr lang="ro-RO"/>
          </a:p>
        </p:txBody>
      </p:sp>
    </p:spTree>
    <p:extLst>
      <p:ext uri="{BB962C8B-B14F-4D97-AF65-F5344CB8AC3E}">
        <p14:creationId xmlns:p14="http://schemas.microsoft.com/office/powerpoint/2010/main" val="14171487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FB50D-E8AB-C9D9-9F19-ED02EDC372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903B22-50B6-BC71-6421-8801EB9608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95271C-309B-1423-DA66-69C4F0E07FC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AAB43C77-D6D9-C2BF-FE85-54892C87CD67}"/>
              </a:ext>
            </a:extLst>
          </p:cNvPr>
          <p:cNvSpPr>
            <a:spLocks noGrp="1"/>
          </p:cNvSpPr>
          <p:nvPr>
            <p:ph type="sldNum" sz="quarter" idx="5"/>
          </p:nvPr>
        </p:nvSpPr>
        <p:spPr/>
        <p:txBody>
          <a:bodyPr/>
          <a:lstStyle/>
          <a:p>
            <a:fld id="{6AF66C30-2FAE-4185-83A0-4FB1E4D1FCC6}" type="slidenum">
              <a:rPr lang="ro-RO" smtClean="0"/>
              <a:t>23</a:t>
            </a:fld>
            <a:endParaRPr lang="ro-RO"/>
          </a:p>
        </p:txBody>
      </p:sp>
    </p:spTree>
    <p:extLst>
      <p:ext uri="{BB962C8B-B14F-4D97-AF65-F5344CB8AC3E}">
        <p14:creationId xmlns:p14="http://schemas.microsoft.com/office/powerpoint/2010/main" val="38389114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4A5CF4-7C96-76A9-7E1F-88024FF3A6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2F1E97-51AF-81E9-CD86-FEA8D13ECA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70A0F1-FE4E-FE92-9996-45BF0C3C558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EB1833A8-2986-AB83-032B-6701AC31B776}"/>
              </a:ext>
            </a:extLst>
          </p:cNvPr>
          <p:cNvSpPr>
            <a:spLocks noGrp="1"/>
          </p:cNvSpPr>
          <p:nvPr>
            <p:ph type="sldNum" sz="quarter" idx="5"/>
          </p:nvPr>
        </p:nvSpPr>
        <p:spPr/>
        <p:txBody>
          <a:bodyPr/>
          <a:lstStyle/>
          <a:p>
            <a:fld id="{6AF66C30-2FAE-4185-83A0-4FB1E4D1FCC6}" type="slidenum">
              <a:rPr lang="ro-RO" smtClean="0"/>
              <a:t>24</a:t>
            </a:fld>
            <a:endParaRPr lang="ro-RO"/>
          </a:p>
        </p:txBody>
      </p:sp>
    </p:spTree>
    <p:extLst>
      <p:ext uri="{BB962C8B-B14F-4D97-AF65-F5344CB8AC3E}">
        <p14:creationId xmlns:p14="http://schemas.microsoft.com/office/powerpoint/2010/main" val="22578919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5E877-6DA6-B096-77F7-AC0F3F8610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90A4AD-D19B-7F8C-4278-407920D2A6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B46CDB-92AE-45BB-47FC-6FAFC0E3DC0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483EF07C-53B1-3727-4667-E8814673354E}"/>
              </a:ext>
            </a:extLst>
          </p:cNvPr>
          <p:cNvSpPr>
            <a:spLocks noGrp="1"/>
          </p:cNvSpPr>
          <p:nvPr>
            <p:ph type="sldNum" sz="quarter" idx="5"/>
          </p:nvPr>
        </p:nvSpPr>
        <p:spPr/>
        <p:txBody>
          <a:bodyPr/>
          <a:lstStyle/>
          <a:p>
            <a:fld id="{6AF66C30-2FAE-4185-83A0-4FB1E4D1FCC6}" type="slidenum">
              <a:rPr lang="ro-RO" smtClean="0"/>
              <a:t>25</a:t>
            </a:fld>
            <a:endParaRPr lang="ro-RO"/>
          </a:p>
        </p:txBody>
      </p:sp>
    </p:spTree>
    <p:extLst>
      <p:ext uri="{BB962C8B-B14F-4D97-AF65-F5344CB8AC3E}">
        <p14:creationId xmlns:p14="http://schemas.microsoft.com/office/powerpoint/2010/main" val="12988685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CD2FA9-9E10-60BA-C67E-656725F0EB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C53871-075C-AD21-C169-493EF7EFB1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7724A1-D7D8-9B98-B902-0519F97146E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EF81CB98-B509-2894-20F8-0E65EA360BBA}"/>
              </a:ext>
            </a:extLst>
          </p:cNvPr>
          <p:cNvSpPr>
            <a:spLocks noGrp="1"/>
          </p:cNvSpPr>
          <p:nvPr>
            <p:ph type="sldNum" sz="quarter" idx="5"/>
          </p:nvPr>
        </p:nvSpPr>
        <p:spPr/>
        <p:txBody>
          <a:bodyPr/>
          <a:lstStyle/>
          <a:p>
            <a:fld id="{6AF66C30-2FAE-4185-83A0-4FB1E4D1FCC6}" type="slidenum">
              <a:rPr lang="ro-RO" smtClean="0"/>
              <a:t>26</a:t>
            </a:fld>
            <a:endParaRPr lang="ro-RO"/>
          </a:p>
        </p:txBody>
      </p:sp>
    </p:spTree>
    <p:extLst>
      <p:ext uri="{BB962C8B-B14F-4D97-AF65-F5344CB8AC3E}">
        <p14:creationId xmlns:p14="http://schemas.microsoft.com/office/powerpoint/2010/main" val="9690281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DE610-340B-CA4C-9B87-E68B87057F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5534E3-EB7A-0A0D-5E85-92518A1C39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889D79-FE8C-ACD7-1644-D2E3D57DCD2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D8E6041D-15AB-7CFC-B4C6-13CDD3DA292D}"/>
              </a:ext>
            </a:extLst>
          </p:cNvPr>
          <p:cNvSpPr>
            <a:spLocks noGrp="1"/>
          </p:cNvSpPr>
          <p:nvPr>
            <p:ph type="sldNum" sz="quarter" idx="5"/>
          </p:nvPr>
        </p:nvSpPr>
        <p:spPr/>
        <p:txBody>
          <a:bodyPr/>
          <a:lstStyle/>
          <a:p>
            <a:fld id="{6AF66C30-2FAE-4185-83A0-4FB1E4D1FCC6}" type="slidenum">
              <a:rPr lang="ro-RO" smtClean="0"/>
              <a:t>27</a:t>
            </a:fld>
            <a:endParaRPr lang="ro-RO"/>
          </a:p>
        </p:txBody>
      </p:sp>
    </p:spTree>
    <p:extLst>
      <p:ext uri="{BB962C8B-B14F-4D97-AF65-F5344CB8AC3E}">
        <p14:creationId xmlns:p14="http://schemas.microsoft.com/office/powerpoint/2010/main" val="26704377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BEB46-0F13-ADE2-068A-3487E793EE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83F869-B7ED-E0EC-B7AE-34EA0562B9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8B1C65-0004-FA57-564D-8CB411F7A42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6D37E89C-DFDA-1518-045C-D4AF67FF689E}"/>
              </a:ext>
            </a:extLst>
          </p:cNvPr>
          <p:cNvSpPr>
            <a:spLocks noGrp="1"/>
          </p:cNvSpPr>
          <p:nvPr>
            <p:ph type="sldNum" sz="quarter" idx="5"/>
          </p:nvPr>
        </p:nvSpPr>
        <p:spPr/>
        <p:txBody>
          <a:bodyPr/>
          <a:lstStyle/>
          <a:p>
            <a:fld id="{6AF66C30-2FAE-4185-83A0-4FB1E4D1FCC6}" type="slidenum">
              <a:rPr lang="ro-RO" smtClean="0"/>
              <a:t>28</a:t>
            </a:fld>
            <a:endParaRPr lang="ro-RO"/>
          </a:p>
        </p:txBody>
      </p:sp>
    </p:spTree>
    <p:extLst>
      <p:ext uri="{BB962C8B-B14F-4D97-AF65-F5344CB8AC3E}">
        <p14:creationId xmlns:p14="http://schemas.microsoft.com/office/powerpoint/2010/main" val="5552977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99FE1F-3190-9E6C-AC9F-9346E57C35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CFD50B-09A4-8876-497F-F41CE9AC5E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9E25AA-01E9-28C5-2493-F2D7F501580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9782B1B1-01C5-C24A-0835-2F35C975452D}"/>
              </a:ext>
            </a:extLst>
          </p:cNvPr>
          <p:cNvSpPr>
            <a:spLocks noGrp="1"/>
          </p:cNvSpPr>
          <p:nvPr>
            <p:ph type="sldNum" sz="quarter" idx="5"/>
          </p:nvPr>
        </p:nvSpPr>
        <p:spPr/>
        <p:txBody>
          <a:bodyPr/>
          <a:lstStyle/>
          <a:p>
            <a:fld id="{6AF66C30-2FAE-4185-83A0-4FB1E4D1FCC6}" type="slidenum">
              <a:rPr lang="ro-RO" smtClean="0"/>
              <a:t>29</a:t>
            </a:fld>
            <a:endParaRPr lang="ro-RO"/>
          </a:p>
        </p:txBody>
      </p:sp>
    </p:spTree>
    <p:extLst>
      <p:ext uri="{BB962C8B-B14F-4D97-AF65-F5344CB8AC3E}">
        <p14:creationId xmlns:p14="http://schemas.microsoft.com/office/powerpoint/2010/main" val="2568360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p:cNvSpPr>
            <a:spLocks noGrp="1"/>
          </p:cNvSpPr>
          <p:nvPr>
            <p:ph type="sldNum" sz="quarter" idx="5"/>
          </p:nvPr>
        </p:nvSpPr>
        <p:spPr/>
        <p:txBody>
          <a:bodyPr/>
          <a:lstStyle/>
          <a:p>
            <a:fld id="{6AF66C30-2FAE-4185-83A0-4FB1E4D1FCC6}" type="slidenum">
              <a:rPr lang="ro-RO" smtClean="0"/>
              <a:t>3</a:t>
            </a:fld>
            <a:endParaRPr lang="ro-RO"/>
          </a:p>
        </p:txBody>
      </p:sp>
    </p:spTree>
    <p:extLst>
      <p:ext uri="{BB962C8B-B14F-4D97-AF65-F5344CB8AC3E}">
        <p14:creationId xmlns:p14="http://schemas.microsoft.com/office/powerpoint/2010/main" val="33488239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B4FDBC-02CF-2223-E163-B5B4FA36C9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2E418A-A7E6-267D-8B25-D817705397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798A60-9DD1-480E-258F-82DED4DE887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0AC22049-0312-69D7-43A3-24BC5FA198B0}"/>
              </a:ext>
            </a:extLst>
          </p:cNvPr>
          <p:cNvSpPr>
            <a:spLocks noGrp="1"/>
          </p:cNvSpPr>
          <p:nvPr>
            <p:ph type="sldNum" sz="quarter" idx="5"/>
          </p:nvPr>
        </p:nvSpPr>
        <p:spPr/>
        <p:txBody>
          <a:bodyPr/>
          <a:lstStyle/>
          <a:p>
            <a:fld id="{6AF66C30-2FAE-4185-83A0-4FB1E4D1FCC6}" type="slidenum">
              <a:rPr lang="ro-RO" smtClean="0"/>
              <a:t>30</a:t>
            </a:fld>
            <a:endParaRPr lang="ro-RO"/>
          </a:p>
        </p:txBody>
      </p:sp>
    </p:spTree>
    <p:extLst>
      <p:ext uri="{BB962C8B-B14F-4D97-AF65-F5344CB8AC3E}">
        <p14:creationId xmlns:p14="http://schemas.microsoft.com/office/powerpoint/2010/main" val="3518273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p:cNvSpPr>
            <a:spLocks noGrp="1"/>
          </p:cNvSpPr>
          <p:nvPr>
            <p:ph type="sldNum" sz="quarter" idx="5"/>
          </p:nvPr>
        </p:nvSpPr>
        <p:spPr/>
        <p:txBody>
          <a:bodyPr/>
          <a:lstStyle/>
          <a:p>
            <a:fld id="{6AF66C30-2FAE-4185-83A0-4FB1E4D1FCC6}" type="slidenum">
              <a:rPr lang="ro-RO" smtClean="0"/>
              <a:t>4</a:t>
            </a:fld>
            <a:endParaRPr lang="ro-RO"/>
          </a:p>
        </p:txBody>
      </p:sp>
    </p:spTree>
    <p:extLst>
      <p:ext uri="{BB962C8B-B14F-4D97-AF65-F5344CB8AC3E}">
        <p14:creationId xmlns:p14="http://schemas.microsoft.com/office/powerpoint/2010/main" val="1611085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4A01AB-ADC9-ADF9-5BD8-FACD910570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D16815-D0BC-ABC2-03D7-6893ECF61F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8392E6-D72E-FE4A-4563-6E3561B18B3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24CB7771-56B8-2B53-097C-4610F2B76D92}"/>
              </a:ext>
            </a:extLst>
          </p:cNvPr>
          <p:cNvSpPr>
            <a:spLocks noGrp="1"/>
          </p:cNvSpPr>
          <p:nvPr>
            <p:ph type="sldNum" sz="quarter" idx="5"/>
          </p:nvPr>
        </p:nvSpPr>
        <p:spPr/>
        <p:txBody>
          <a:bodyPr/>
          <a:lstStyle/>
          <a:p>
            <a:fld id="{6AF66C30-2FAE-4185-83A0-4FB1E4D1FCC6}" type="slidenum">
              <a:rPr lang="ro-RO" smtClean="0"/>
              <a:t>5</a:t>
            </a:fld>
            <a:endParaRPr lang="ro-RO"/>
          </a:p>
        </p:txBody>
      </p:sp>
    </p:spTree>
    <p:extLst>
      <p:ext uri="{BB962C8B-B14F-4D97-AF65-F5344CB8AC3E}">
        <p14:creationId xmlns:p14="http://schemas.microsoft.com/office/powerpoint/2010/main" val="1970017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62BDF-20F2-C7C9-D824-99B0F59701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D7739D-3432-6C60-97B8-6D7B67E560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063192-A9DA-D4CB-AA8D-414B69E1EFC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BD3BDC70-4869-DF6B-AC3B-EF58A549BEDC}"/>
              </a:ext>
            </a:extLst>
          </p:cNvPr>
          <p:cNvSpPr>
            <a:spLocks noGrp="1"/>
          </p:cNvSpPr>
          <p:nvPr>
            <p:ph type="sldNum" sz="quarter" idx="5"/>
          </p:nvPr>
        </p:nvSpPr>
        <p:spPr/>
        <p:txBody>
          <a:bodyPr/>
          <a:lstStyle/>
          <a:p>
            <a:fld id="{6AF66C30-2FAE-4185-83A0-4FB1E4D1FCC6}" type="slidenum">
              <a:rPr lang="ro-RO" smtClean="0"/>
              <a:t>6</a:t>
            </a:fld>
            <a:endParaRPr lang="ro-RO"/>
          </a:p>
        </p:txBody>
      </p:sp>
    </p:spTree>
    <p:extLst>
      <p:ext uri="{BB962C8B-B14F-4D97-AF65-F5344CB8AC3E}">
        <p14:creationId xmlns:p14="http://schemas.microsoft.com/office/powerpoint/2010/main" val="2462625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6E92C-76CF-3AEA-EFB5-744F6FC6F8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612214-7D68-638E-2DD3-9C07DADD34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6A725F-8274-EA37-D54B-14BF21A97E8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DA189C7C-C321-0212-79B6-442B7F1E04DF}"/>
              </a:ext>
            </a:extLst>
          </p:cNvPr>
          <p:cNvSpPr>
            <a:spLocks noGrp="1"/>
          </p:cNvSpPr>
          <p:nvPr>
            <p:ph type="sldNum" sz="quarter" idx="5"/>
          </p:nvPr>
        </p:nvSpPr>
        <p:spPr/>
        <p:txBody>
          <a:bodyPr/>
          <a:lstStyle/>
          <a:p>
            <a:fld id="{6AF66C30-2FAE-4185-83A0-4FB1E4D1FCC6}" type="slidenum">
              <a:rPr lang="ro-RO" smtClean="0"/>
              <a:t>7</a:t>
            </a:fld>
            <a:endParaRPr lang="ro-RO"/>
          </a:p>
        </p:txBody>
      </p:sp>
    </p:spTree>
    <p:extLst>
      <p:ext uri="{BB962C8B-B14F-4D97-AF65-F5344CB8AC3E}">
        <p14:creationId xmlns:p14="http://schemas.microsoft.com/office/powerpoint/2010/main" val="1756097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9054D-4474-5F78-9163-F3C7F7ED49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79EDB7-5C76-58DE-4815-445767FB64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369B32-7665-7EBD-B933-17A16E0E833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96AAAC13-E5AB-A2DE-B9B5-8BD7B678C7E5}"/>
              </a:ext>
            </a:extLst>
          </p:cNvPr>
          <p:cNvSpPr>
            <a:spLocks noGrp="1"/>
          </p:cNvSpPr>
          <p:nvPr>
            <p:ph type="sldNum" sz="quarter" idx="5"/>
          </p:nvPr>
        </p:nvSpPr>
        <p:spPr/>
        <p:txBody>
          <a:bodyPr/>
          <a:lstStyle/>
          <a:p>
            <a:fld id="{6AF66C30-2FAE-4185-83A0-4FB1E4D1FCC6}" type="slidenum">
              <a:rPr lang="ro-RO" smtClean="0"/>
              <a:t>8</a:t>
            </a:fld>
            <a:endParaRPr lang="ro-RO"/>
          </a:p>
        </p:txBody>
      </p:sp>
    </p:spTree>
    <p:extLst>
      <p:ext uri="{BB962C8B-B14F-4D97-AF65-F5344CB8AC3E}">
        <p14:creationId xmlns:p14="http://schemas.microsoft.com/office/powerpoint/2010/main" val="465861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5FADC2-FB4A-6E37-AFC8-1F2FD725F2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BB6481-8B84-6C59-5030-E22500C34D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29E373-7E5D-2B1C-8F60-794E0699A5B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A7A5A7C8-2961-0FD4-C698-B072D7AA3312}"/>
              </a:ext>
            </a:extLst>
          </p:cNvPr>
          <p:cNvSpPr>
            <a:spLocks noGrp="1"/>
          </p:cNvSpPr>
          <p:nvPr>
            <p:ph type="sldNum" sz="quarter" idx="5"/>
          </p:nvPr>
        </p:nvSpPr>
        <p:spPr/>
        <p:txBody>
          <a:bodyPr/>
          <a:lstStyle/>
          <a:p>
            <a:fld id="{6AF66C30-2FAE-4185-83A0-4FB1E4D1FCC6}" type="slidenum">
              <a:rPr lang="ro-RO" smtClean="0"/>
              <a:t>9</a:t>
            </a:fld>
            <a:endParaRPr lang="ro-RO"/>
          </a:p>
        </p:txBody>
      </p:sp>
    </p:spTree>
    <p:extLst>
      <p:ext uri="{BB962C8B-B14F-4D97-AF65-F5344CB8AC3E}">
        <p14:creationId xmlns:p14="http://schemas.microsoft.com/office/powerpoint/2010/main" val="16381966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A4C2A7C-C859-4802-A9B5-5D977F195A3E}" type="datetimeFigureOut">
              <a:rPr lang="ro-RO" smtClean="0"/>
              <a:t>15.07.2025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065079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4C2A7C-C859-4802-A9B5-5D977F195A3E}" type="datetimeFigureOut">
              <a:rPr lang="ro-RO" smtClean="0"/>
              <a:t>15.07.2025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418007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4C2A7C-C859-4802-A9B5-5D977F195A3E}" type="datetimeFigureOut">
              <a:rPr lang="ro-RO" smtClean="0"/>
              <a:t>15.07.2025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1297173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4C2A7C-C859-4802-A9B5-5D977F195A3E}" type="datetimeFigureOut">
              <a:rPr lang="ro-RO" smtClean="0"/>
              <a:t>15.07.2025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93929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4C2A7C-C859-4802-A9B5-5D977F195A3E}" type="datetimeFigureOut">
              <a:rPr lang="ro-RO" smtClean="0"/>
              <a:t>15.07.2025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589616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A4C2A7C-C859-4802-A9B5-5D977F195A3E}" type="datetimeFigureOut">
              <a:rPr lang="ro-RO" smtClean="0"/>
              <a:t>15.07.2025</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3240342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A4C2A7C-C859-4802-A9B5-5D977F195A3E}" type="datetimeFigureOut">
              <a:rPr lang="ro-RO" smtClean="0"/>
              <a:t>15.07.2025</a:t>
            </a:fld>
            <a:endParaRPr lang="ro-RO"/>
          </a:p>
        </p:txBody>
      </p:sp>
      <p:sp>
        <p:nvSpPr>
          <p:cNvPr id="8" name="Footer Placeholder 7"/>
          <p:cNvSpPr>
            <a:spLocks noGrp="1"/>
          </p:cNvSpPr>
          <p:nvPr>
            <p:ph type="ftr" sz="quarter" idx="11"/>
          </p:nvPr>
        </p:nvSpPr>
        <p:spPr/>
        <p:txBody>
          <a:bodyPr/>
          <a:lstStyle/>
          <a:p>
            <a:endParaRPr lang="ro-RO"/>
          </a:p>
        </p:txBody>
      </p:sp>
      <p:sp>
        <p:nvSpPr>
          <p:cNvPr id="9" name="Slide Number Placeholder 8"/>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462316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A4C2A7C-C859-4802-A9B5-5D977F195A3E}" type="datetimeFigureOut">
              <a:rPr lang="ro-RO" smtClean="0"/>
              <a:t>15.07.2025</a:t>
            </a:fld>
            <a:endParaRPr lang="ro-RO"/>
          </a:p>
        </p:txBody>
      </p:sp>
      <p:sp>
        <p:nvSpPr>
          <p:cNvPr id="4" name="Footer Placeholder 3"/>
          <p:cNvSpPr>
            <a:spLocks noGrp="1"/>
          </p:cNvSpPr>
          <p:nvPr>
            <p:ph type="ftr" sz="quarter" idx="11"/>
          </p:nvPr>
        </p:nvSpPr>
        <p:spPr/>
        <p:txBody>
          <a:bodyPr/>
          <a:lstStyle/>
          <a:p>
            <a:endParaRPr lang="ro-RO"/>
          </a:p>
        </p:txBody>
      </p:sp>
      <p:sp>
        <p:nvSpPr>
          <p:cNvPr id="5" name="Slide Number Placeholder 4"/>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04900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4C2A7C-C859-4802-A9B5-5D977F195A3E}" type="datetimeFigureOut">
              <a:rPr lang="ro-RO" smtClean="0"/>
              <a:t>15.07.2025</a:t>
            </a:fld>
            <a:endParaRPr lang="ro-RO"/>
          </a:p>
        </p:txBody>
      </p:sp>
      <p:sp>
        <p:nvSpPr>
          <p:cNvPr id="3" name="Footer Placeholder 2"/>
          <p:cNvSpPr>
            <a:spLocks noGrp="1"/>
          </p:cNvSpPr>
          <p:nvPr>
            <p:ph type="ftr" sz="quarter" idx="11"/>
          </p:nvPr>
        </p:nvSpPr>
        <p:spPr/>
        <p:txBody>
          <a:bodyPr/>
          <a:lstStyle/>
          <a:p>
            <a:endParaRPr lang="ro-RO"/>
          </a:p>
        </p:txBody>
      </p:sp>
      <p:sp>
        <p:nvSpPr>
          <p:cNvPr id="4" name="Slide Number Placeholder 3"/>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155841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4C2A7C-C859-4802-A9B5-5D977F195A3E}" type="datetimeFigureOut">
              <a:rPr lang="ro-RO" smtClean="0"/>
              <a:t>15.07.2025</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1609522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4C2A7C-C859-4802-A9B5-5D977F195A3E}" type="datetimeFigureOut">
              <a:rPr lang="ro-RO" smtClean="0"/>
              <a:t>15.07.2025</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506328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4C2A7C-C859-4802-A9B5-5D977F195A3E}" type="datetimeFigureOut">
              <a:rPr lang="ro-RO" smtClean="0"/>
              <a:t>15.07.2025</a:t>
            </a:fld>
            <a:endParaRPr lang="ro-RO"/>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o-RO"/>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87D03F-6E53-4CCD-9A62-A9DFA3A3F59F}" type="slidenum">
              <a:rPr lang="ro-RO" smtClean="0"/>
              <a:t>‹#›</a:t>
            </a:fld>
            <a:endParaRPr lang="ro-RO"/>
          </a:p>
        </p:txBody>
      </p:sp>
    </p:spTree>
    <p:extLst>
      <p:ext uri="{BB962C8B-B14F-4D97-AF65-F5344CB8AC3E}">
        <p14:creationId xmlns:p14="http://schemas.microsoft.com/office/powerpoint/2010/main" val="5823269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4.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5.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6.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8.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0.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3.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6.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7.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8.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9.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40.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42.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43.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4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46.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3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diagramLayout" Target="../diagrams/layout1.xml"/><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diagramData" Target="../diagrams/data1.xml"/><Relationship Id="rId2" Type="http://schemas.openxmlformats.org/officeDocument/2006/relationships/notesSlide" Target="../notesSlides/notesSlide4.xml"/><Relationship Id="rId16" Type="http://schemas.microsoft.com/office/2007/relationships/diagramDrawing" Target="../diagrams/drawing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0.png"/><Relationship Id="rId5" Type="http://schemas.openxmlformats.org/officeDocument/2006/relationships/image" Target="../media/image3.png"/><Relationship Id="rId15" Type="http://schemas.openxmlformats.org/officeDocument/2006/relationships/diagramColors" Target="../diagrams/colors1.xml"/><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 Id="rId1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diagramLayout" Target="../diagrams/layout2.xml"/><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diagramData" Target="../diagrams/data2.xml"/><Relationship Id="rId2" Type="http://schemas.openxmlformats.org/officeDocument/2006/relationships/notesSlide" Target="../notesSlides/notesSlide5.xml"/><Relationship Id="rId16" Type="http://schemas.microsoft.com/office/2007/relationships/diagramDrawing" Target="../diagrams/drawing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5.png"/><Relationship Id="rId5" Type="http://schemas.openxmlformats.org/officeDocument/2006/relationships/image" Target="../media/image3.png"/><Relationship Id="rId15" Type="http://schemas.openxmlformats.org/officeDocument/2006/relationships/diagramColors" Target="../diagrams/colors2.xml"/><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 Id="rId1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3.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18B9692E-6064-8558-29AD-3AA0F3572CFB}"/>
              </a:ext>
            </a:extLst>
          </p:cNvPr>
          <p:cNvGrpSpPr/>
          <p:nvPr/>
        </p:nvGrpSpPr>
        <p:grpSpPr>
          <a:xfrm>
            <a:off x="0" y="154025"/>
            <a:ext cx="9144000" cy="6711366"/>
            <a:chOff x="89508" y="93100"/>
            <a:chExt cx="9144000" cy="6711366"/>
          </a:xfrm>
        </p:grpSpPr>
        <p:grpSp>
          <p:nvGrpSpPr>
            <p:cNvPr id="14" name="Group 13">
              <a:extLst>
                <a:ext uri="{FF2B5EF4-FFF2-40B4-BE49-F238E27FC236}">
                  <a16:creationId xmlns:a16="http://schemas.microsoft.com/office/drawing/2014/main" id="{D0C96BE2-4BD2-1091-1160-6855A653B5E0}"/>
                </a:ext>
              </a:extLst>
            </p:cNvPr>
            <p:cNvGrpSpPr/>
            <p:nvPr/>
          </p:nvGrpSpPr>
          <p:grpSpPr>
            <a:xfrm>
              <a:off x="108154" y="93100"/>
              <a:ext cx="6100827" cy="680626"/>
              <a:chOff x="0" y="7926"/>
              <a:chExt cx="8325033" cy="902779"/>
            </a:xfrm>
          </p:grpSpPr>
          <p:pic>
            <p:nvPicPr>
              <p:cNvPr id="16" name="Picture 15">
                <a:extLst>
                  <a:ext uri="{FF2B5EF4-FFF2-40B4-BE49-F238E27FC236}">
                    <a16:creationId xmlns:a16="http://schemas.microsoft.com/office/drawing/2014/main" id="{3B459FD3-2179-9298-1537-F47F1C9D0472}"/>
                  </a:ext>
                </a:extLst>
              </p:cNvPr>
              <p:cNvPicPr>
                <a:picLocks noChangeAspect="1"/>
              </p:cNvPicPr>
              <p:nvPr/>
            </p:nvPicPr>
            <p:blipFill>
              <a:blip r:embed="rId3"/>
              <a:stretch>
                <a:fillRect/>
              </a:stretch>
            </p:blipFill>
            <p:spPr>
              <a:xfrm>
                <a:off x="0" y="8201"/>
                <a:ext cx="4392445" cy="902504"/>
              </a:xfrm>
              <a:prstGeom prst="rect">
                <a:avLst/>
              </a:prstGeom>
            </p:spPr>
          </p:pic>
          <p:sp>
            <p:nvSpPr>
              <p:cNvPr id="17" name="Rectangle 16">
                <a:extLst>
                  <a:ext uri="{FF2B5EF4-FFF2-40B4-BE49-F238E27FC236}">
                    <a16:creationId xmlns:a16="http://schemas.microsoft.com/office/drawing/2014/main" id="{AFD102F7-9A39-8C2E-D8A9-6A75EB6B412A}"/>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27" name="Group 26">
              <a:extLst>
                <a:ext uri="{FF2B5EF4-FFF2-40B4-BE49-F238E27FC236}">
                  <a16:creationId xmlns:a16="http://schemas.microsoft.com/office/drawing/2014/main" id="{63009B5C-9384-AAC8-DAB1-048AE88647D9}"/>
                </a:ext>
              </a:extLst>
            </p:cNvPr>
            <p:cNvGrpSpPr/>
            <p:nvPr/>
          </p:nvGrpSpPr>
          <p:grpSpPr>
            <a:xfrm>
              <a:off x="89508" y="6166959"/>
              <a:ext cx="9144000" cy="637507"/>
              <a:chOff x="89508" y="6166959"/>
              <a:chExt cx="9144000" cy="637507"/>
            </a:xfrm>
          </p:grpSpPr>
          <p:pic>
            <p:nvPicPr>
              <p:cNvPr id="4" name="Picture 3" descr="Blue Background Powerpoint posted by Michelle Mercado">
                <a:extLst>
                  <a:ext uri="{FF2B5EF4-FFF2-40B4-BE49-F238E27FC236}">
                    <a16:creationId xmlns:a16="http://schemas.microsoft.com/office/drawing/2014/main" id="{4AD9420D-EFF1-E66D-D2C8-C03D0C4A660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6" name="Rectangle 25">
                <a:extLst>
                  <a:ext uri="{FF2B5EF4-FFF2-40B4-BE49-F238E27FC236}">
                    <a16:creationId xmlns:a16="http://schemas.microsoft.com/office/drawing/2014/main" id="{27381F8E-EA18-0E61-3F5C-67A3A691F72E}"/>
                  </a:ext>
                </a:extLst>
              </p:cNvPr>
              <p:cNvSpPr/>
              <p:nvPr/>
            </p:nvSpPr>
            <p:spPr>
              <a:xfrm>
                <a:off x="108154" y="6336958"/>
                <a:ext cx="9035846" cy="430887"/>
              </a:xfrm>
              <a:prstGeom prst="rect">
                <a:avLst/>
              </a:prstGeom>
              <a:noFill/>
            </p:spPr>
            <p:txBody>
              <a:bodyPr wrap="square" lIns="91440" tIns="45720" rIns="91440" bIns="45720" anchor="ctr" anchorCtr="0">
                <a:spAutoFit/>
              </a:bodyPr>
              <a:lstStyle/>
              <a:p>
                <a:pPr algn="ctr"/>
                <a:r>
                  <a:rPr lang="ro-RO" sz="1100" b="1" dirty="0" err="1">
                    <a:effectLst/>
                    <a:latin typeface="coranto-2"/>
                  </a:rPr>
                  <a:t>Disclaimer</a:t>
                </a:r>
                <a:r>
                  <a:rPr lang="ro-RO" sz="1100" b="0" i="1" dirty="0">
                    <a:solidFill>
                      <a:srgbClr val="0000FF"/>
                    </a:solidFill>
                    <a:effectLst/>
                    <a:latin typeface="coranto-2"/>
                  </a:rPr>
                  <a:t>: </a:t>
                </a:r>
                <a:r>
                  <a:rPr lang="en-GB" sz="1100" b="0" i="1" dirty="0">
                    <a:solidFill>
                      <a:srgbClr val="0000FF"/>
                    </a:solidFill>
                    <a:effectLst/>
                    <a:latin typeface="coranto-2"/>
                  </a:rPr>
                  <a:t>“Funded by the European Union. Views and opinions expressed are however those of the author(s) only and do not necessarily reflect those of the European Union or the ANPCDEFP. Neither the European Union nor the ANPCDEFP can be held responsible for them”</a:t>
                </a:r>
                <a:endParaRPr lang="en-GB" sz="1100" i="1" dirty="0">
                  <a:solidFill>
                    <a:srgbClr val="0000FF"/>
                  </a:solidFill>
                </a:endParaRPr>
              </a:p>
            </p:txBody>
          </p:sp>
        </p:grpSp>
      </p:grpSp>
      <p:sp>
        <p:nvSpPr>
          <p:cNvPr id="30" name="TextBox 29">
            <a:extLst>
              <a:ext uri="{FF2B5EF4-FFF2-40B4-BE49-F238E27FC236}">
                <a16:creationId xmlns:a16="http://schemas.microsoft.com/office/drawing/2014/main" id="{DA711A02-E7F7-91A7-49CA-CB11FD1335F5}"/>
              </a:ext>
            </a:extLst>
          </p:cNvPr>
          <p:cNvSpPr txBox="1"/>
          <p:nvPr/>
        </p:nvSpPr>
        <p:spPr>
          <a:xfrm>
            <a:off x="629264" y="2456939"/>
            <a:ext cx="7885472" cy="2749471"/>
          </a:xfrm>
          <a:prstGeom prst="rect">
            <a:avLst/>
          </a:prstGeom>
          <a:noFill/>
        </p:spPr>
        <p:txBody>
          <a:bodyPr wrap="square">
            <a:spAutoFit/>
          </a:bodyPr>
          <a:lstStyle/>
          <a:p>
            <a:pPr algn="ctr">
              <a:lnSpc>
                <a:spcPct val="150000"/>
              </a:lnSpc>
              <a:spcAft>
                <a:spcPts val="1000"/>
              </a:spcAft>
            </a:pPr>
            <a:r>
              <a:rPr lang="ro-RO" sz="32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VICTUALLING ONBOARD </a:t>
            </a:r>
            <a:r>
              <a:rPr lang="en-US" sz="32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COURSE</a:t>
            </a:r>
          </a:p>
          <a:p>
            <a:pPr algn="ctr">
              <a:lnSpc>
                <a:spcPct val="150000"/>
              </a:lnSpc>
              <a:spcAft>
                <a:spcPts val="1000"/>
              </a:spcAft>
            </a:pPr>
            <a:r>
              <a:rPr lang="en-GB" sz="3200" b="1" dirty="0">
                <a:solidFill>
                  <a:schemeClr val="accent1"/>
                </a:solidFill>
                <a:latin typeface="Times New Roman" panose="02020603050405020304" pitchFamily="18" charset="0"/>
                <a:ea typeface="Calibri" panose="020F0502020204030204" pitchFamily="34" charset="0"/>
              </a:rPr>
              <a:t>Week </a:t>
            </a:r>
            <a:r>
              <a:rPr lang="tr-TR" sz="3200" b="1" dirty="0">
                <a:solidFill>
                  <a:schemeClr val="accent1"/>
                </a:solidFill>
                <a:latin typeface="Times New Roman" panose="02020603050405020304" pitchFamily="18" charset="0"/>
                <a:ea typeface="Calibri" panose="020F0502020204030204" pitchFamily="34" charset="0"/>
              </a:rPr>
              <a:t>V</a:t>
            </a:r>
            <a:r>
              <a:rPr lang="en-GB" sz="3200" b="1" dirty="0">
                <a:solidFill>
                  <a:schemeClr val="accent1"/>
                </a:solidFill>
                <a:latin typeface="Times New Roman" panose="02020603050405020304" pitchFamily="18" charset="0"/>
                <a:ea typeface="Calibri" panose="020F0502020204030204" pitchFamily="34" charset="0"/>
              </a:rPr>
              <a:t>I</a:t>
            </a:r>
          </a:p>
          <a:p>
            <a:pPr lvl="0" algn="ctr" hangingPunct="0"/>
            <a:r>
              <a:rPr lang="en-US" sz="3200" b="1" dirty="0">
                <a:solidFill>
                  <a:srgbClr val="2B229E"/>
                </a:solidFill>
                <a:latin typeface="Times New Roman" panose="02020603050405020304" pitchFamily="18" charset="0"/>
                <a:cs typeface="Times New Roman" panose="02020603050405020304" pitchFamily="18" charset="0"/>
              </a:rPr>
              <a:t>Guidelines for Proper Storage </a:t>
            </a:r>
            <a:endParaRPr lang="tr-TR" sz="3200" b="1" dirty="0">
              <a:solidFill>
                <a:srgbClr val="2B229E"/>
              </a:solidFill>
              <a:latin typeface="Times New Roman" panose="02020603050405020304" pitchFamily="18" charset="0"/>
              <a:cs typeface="Times New Roman" panose="02020603050405020304" pitchFamily="18" charset="0"/>
            </a:endParaRPr>
          </a:p>
          <a:p>
            <a:pPr lvl="0" algn="ctr" hangingPunct="0"/>
            <a:endParaRPr lang="ro-RO" sz="2800" dirty="0">
              <a:solidFill>
                <a:schemeClr val="accent1"/>
              </a:solidFill>
            </a:endParaRPr>
          </a:p>
        </p:txBody>
      </p:sp>
      <p:pic>
        <p:nvPicPr>
          <p:cNvPr id="3" name="Picture 2">
            <a:extLst>
              <a:ext uri="{FF2B5EF4-FFF2-40B4-BE49-F238E27FC236}">
                <a16:creationId xmlns:a16="http://schemas.microsoft.com/office/drawing/2014/main" id="{7AB896D3-5AB3-5EA5-2840-20B5DAFEED2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92893"/>
            <a:ext cx="623570" cy="620864"/>
          </a:xfrm>
          <a:prstGeom prst="rect">
            <a:avLst/>
          </a:prstGeom>
        </p:spPr>
      </p:pic>
      <p:pic>
        <p:nvPicPr>
          <p:cNvPr id="5" name="Picture 4">
            <a:extLst>
              <a:ext uri="{FF2B5EF4-FFF2-40B4-BE49-F238E27FC236}">
                <a16:creationId xmlns:a16="http://schemas.microsoft.com/office/drawing/2014/main" id="{62D5C2EE-BF62-6A7A-4967-3BB63107FED7}"/>
              </a:ext>
            </a:extLst>
          </p:cNvPr>
          <p:cNvPicPr>
            <a:picLocks noChangeAspect="1"/>
          </p:cNvPicPr>
          <p:nvPr/>
        </p:nvPicPr>
        <p:blipFill>
          <a:blip r:embed="rId6"/>
          <a:stretch>
            <a:fillRect/>
          </a:stretch>
        </p:blipFill>
        <p:spPr>
          <a:xfrm>
            <a:off x="4910225" y="92893"/>
            <a:ext cx="629555" cy="637524"/>
          </a:xfrm>
          <a:prstGeom prst="rect">
            <a:avLst/>
          </a:prstGeom>
        </p:spPr>
      </p:pic>
      <p:pic>
        <p:nvPicPr>
          <p:cNvPr id="6" name="Picture 5">
            <a:extLst>
              <a:ext uri="{FF2B5EF4-FFF2-40B4-BE49-F238E27FC236}">
                <a16:creationId xmlns:a16="http://schemas.microsoft.com/office/drawing/2014/main" id="{6EE98C28-27E5-4015-221F-CC1B897B60A1}"/>
              </a:ext>
            </a:extLst>
          </p:cNvPr>
          <p:cNvPicPr>
            <a:picLocks noChangeAspect="1"/>
          </p:cNvPicPr>
          <p:nvPr/>
        </p:nvPicPr>
        <p:blipFill>
          <a:blip r:embed="rId7"/>
          <a:stretch>
            <a:fillRect/>
          </a:stretch>
        </p:blipFill>
        <p:spPr>
          <a:xfrm>
            <a:off x="5631268" y="111773"/>
            <a:ext cx="1053458" cy="579268"/>
          </a:xfrm>
          <a:prstGeom prst="rect">
            <a:avLst/>
          </a:prstGeom>
        </p:spPr>
      </p:pic>
      <p:pic>
        <p:nvPicPr>
          <p:cNvPr id="7" name="Picture 6">
            <a:extLst>
              <a:ext uri="{FF2B5EF4-FFF2-40B4-BE49-F238E27FC236}">
                <a16:creationId xmlns:a16="http://schemas.microsoft.com/office/drawing/2014/main" id="{AE5BF4A6-5957-08DB-1934-BABAF3FB715E}"/>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76233"/>
            <a:ext cx="623570" cy="680419"/>
          </a:xfrm>
          <a:prstGeom prst="rect">
            <a:avLst/>
          </a:prstGeom>
        </p:spPr>
      </p:pic>
      <p:pic>
        <p:nvPicPr>
          <p:cNvPr id="8" name="Picture 7">
            <a:extLst>
              <a:ext uri="{FF2B5EF4-FFF2-40B4-BE49-F238E27FC236}">
                <a16:creationId xmlns:a16="http://schemas.microsoft.com/office/drawing/2014/main" id="{52B21BB7-7C4D-019E-2B1D-8AF0CC6B5541}"/>
              </a:ext>
            </a:extLst>
          </p:cNvPr>
          <p:cNvPicPr>
            <a:picLocks noChangeAspect="1"/>
          </p:cNvPicPr>
          <p:nvPr/>
        </p:nvPicPr>
        <p:blipFill>
          <a:blip r:embed="rId9"/>
          <a:stretch>
            <a:fillRect/>
          </a:stretch>
        </p:blipFill>
        <p:spPr>
          <a:xfrm>
            <a:off x="3979270" y="76233"/>
            <a:ext cx="858938" cy="620864"/>
          </a:xfrm>
          <a:prstGeom prst="rect">
            <a:avLst/>
          </a:prstGeom>
        </p:spPr>
      </p:pic>
      <p:pic>
        <p:nvPicPr>
          <p:cNvPr id="9" name="Picture 8">
            <a:extLst>
              <a:ext uri="{FF2B5EF4-FFF2-40B4-BE49-F238E27FC236}">
                <a16:creationId xmlns:a16="http://schemas.microsoft.com/office/drawing/2014/main" id="{F22C4691-35E4-A5A9-0954-7D6B318D9F97}"/>
              </a:ext>
            </a:extLst>
          </p:cNvPr>
          <p:cNvPicPr>
            <a:picLocks noChangeAspect="1"/>
          </p:cNvPicPr>
          <p:nvPr/>
        </p:nvPicPr>
        <p:blipFill>
          <a:blip r:embed="rId10"/>
          <a:stretch>
            <a:fillRect/>
          </a:stretch>
        </p:blipFill>
        <p:spPr>
          <a:xfrm>
            <a:off x="7704595" y="29230"/>
            <a:ext cx="1227464" cy="1224789"/>
          </a:xfrm>
          <a:prstGeom prst="rect">
            <a:avLst/>
          </a:prstGeom>
        </p:spPr>
      </p:pic>
      <p:sp>
        <p:nvSpPr>
          <p:cNvPr id="11" name="TextBox 10">
            <a:extLst>
              <a:ext uri="{FF2B5EF4-FFF2-40B4-BE49-F238E27FC236}">
                <a16:creationId xmlns:a16="http://schemas.microsoft.com/office/drawing/2014/main" id="{60EF569C-B7B9-5402-9510-889E99A358EB}"/>
              </a:ext>
            </a:extLst>
          </p:cNvPr>
          <p:cNvSpPr txBox="1"/>
          <p:nvPr/>
        </p:nvSpPr>
        <p:spPr>
          <a:xfrm>
            <a:off x="796460" y="1466200"/>
            <a:ext cx="7885472" cy="400110"/>
          </a:xfrm>
          <a:prstGeom prst="rect">
            <a:avLst/>
          </a:prstGeom>
          <a:noFill/>
        </p:spPr>
        <p:txBody>
          <a:bodyPr wrap="square">
            <a:spAutoFit/>
          </a:bodyPr>
          <a:lstStyle/>
          <a:p>
            <a:pPr algn="ctr"/>
            <a:r>
              <a:rPr lang="en-GB" sz="1000" b="1" dirty="0">
                <a:solidFill>
                  <a:srgbClr val="7030A0"/>
                </a:solidFill>
              </a:rPr>
              <a:t>KA220-VET - Cooperation partnerships in vocational</a:t>
            </a:r>
            <a:r>
              <a:rPr lang="ro-RO" sz="1000" b="1" dirty="0">
                <a:solidFill>
                  <a:srgbClr val="7030A0"/>
                </a:solidFill>
              </a:rPr>
              <a:t> </a:t>
            </a:r>
            <a:r>
              <a:rPr lang="en-GB" sz="1000" b="1" dirty="0">
                <a:solidFill>
                  <a:srgbClr val="7030A0"/>
                </a:solidFill>
              </a:rPr>
              <a:t>education and training</a:t>
            </a:r>
            <a:endParaRPr lang="ro-RO" sz="1000" b="1" dirty="0">
              <a:solidFill>
                <a:srgbClr val="7030A0"/>
              </a:solidFill>
            </a:endParaRPr>
          </a:p>
          <a:p>
            <a:pPr algn="ctr"/>
            <a:r>
              <a:rPr lang="en-GB" sz="1000" b="1" i="0" u="none" strike="noStrike" baseline="0" dirty="0">
                <a:solidFill>
                  <a:srgbClr val="7030A0"/>
                </a:solidFill>
              </a:rPr>
              <a:t>2023-1-RO01-KA220-VET-000156711</a:t>
            </a:r>
          </a:p>
        </p:txBody>
      </p:sp>
      <p:sp>
        <p:nvSpPr>
          <p:cNvPr id="12" name="Title 1">
            <a:extLst>
              <a:ext uri="{FF2B5EF4-FFF2-40B4-BE49-F238E27FC236}">
                <a16:creationId xmlns:a16="http://schemas.microsoft.com/office/drawing/2014/main" id="{E8A74367-A032-23BC-E011-516C85BB11BE}"/>
              </a:ext>
            </a:extLst>
          </p:cNvPr>
          <p:cNvSpPr>
            <a:spLocks noGrp="1"/>
          </p:cNvSpPr>
          <p:nvPr>
            <p:ph type="ctrTitle"/>
          </p:nvPr>
        </p:nvSpPr>
        <p:spPr>
          <a:xfrm>
            <a:off x="1375835" y="861041"/>
            <a:ext cx="6368830" cy="606528"/>
          </a:xfrm>
        </p:spPr>
        <p:txBody>
          <a:bodyPr>
            <a:noAutofit/>
          </a:bodyPr>
          <a:lstStyle/>
          <a:p>
            <a:pPr algn="ctr"/>
            <a:r>
              <a:rPr lang="en-GB" sz="2000" b="1" i="0" u="none" strike="noStrike" baseline="0" dirty="0" err="1">
                <a:solidFill>
                  <a:srgbClr val="FF0000"/>
                </a:solidFill>
                <a:effectLst>
                  <a:outerShdw blurRad="38100" dist="38100" dir="2700000" algn="tl">
                    <a:srgbClr val="000000">
                      <a:alpha val="43137"/>
                    </a:srgbClr>
                  </a:outerShdw>
                </a:effectLst>
                <a:latin typeface="CharterBT-Roman"/>
              </a:rPr>
              <a:t>MARitime</a:t>
            </a:r>
            <a:r>
              <a:rPr lang="en-GB" sz="2000" b="1" i="0" u="none" strike="noStrike" baseline="0" dirty="0">
                <a:solidFill>
                  <a:srgbClr val="FF0000"/>
                </a:solidFill>
                <a:effectLst>
                  <a:outerShdw blurRad="38100" dist="38100" dir="2700000" algn="tl">
                    <a:srgbClr val="000000">
                      <a:alpha val="43137"/>
                    </a:srgbClr>
                  </a:outerShdw>
                </a:effectLst>
                <a:latin typeface="CharterBT-Roman"/>
              </a:rPr>
              <a:t> Soft Skills for Onboard Healthy Nutrition and</a:t>
            </a:r>
            <a:r>
              <a:rPr lang="ro-RO" sz="2000" b="1" i="0" u="none" strike="noStrike" baseline="0" dirty="0">
                <a:solidFill>
                  <a:srgbClr val="FF0000"/>
                </a:solidFill>
                <a:effectLst>
                  <a:outerShdw blurRad="38100" dist="38100" dir="2700000" algn="tl">
                    <a:srgbClr val="000000">
                      <a:alpha val="43137"/>
                    </a:srgbClr>
                  </a:outerShdw>
                </a:effectLst>
                <a:latin typeface="CharterBT-Roman"/>
              </a:rPr>
              <a:t> </a:t>
            </a:r>
            <a:r>
              <a:rPr lang="en-GB" sz="2000" b="1" i="0" u="none" strike="noStrike" baseline="0" dirty="0" err="1">
                <a:solidFill>
                  <a:srgbClr val="FF0000"/>
                </a:solidFill>
                <a:effectLst>
                  <a:outerShdw blurRad="38100" dist="38100" dir="2700000" algn="tl">
                    <a:srgbClr val="000000">
                      <a:alpha val="43137"/>
                    </a:srgbClr>
                  </a:outerShdw>
                </a:effectLst>
                <a:latin typeface="CharterBT-Roman"/>
              </a:rPr>
              <a:t>CULinary</a:t>
            </a:r>
            <a:r>
              <a:rPr lang="en-GB" sz="2000" b="1" i="0" u="none" strike="noStrike" baseline="0" dirty="0">
                <a:solidFill>
                  <a:srgbClr val="FF0000"/>
                </a:solidFill>
                <a:effectLst>
                  <a:outerShdw blurRad="38100" dist="38100" dir="2700000" algn="tl">
                    <a:srgbClr val="000000">
                      <a:alpha val="43137"/>
                    </a:srgbClr>
                  </a:outerShdw>
                </a:effectLst>
                <a:latin typeface="CharterBT-Roman"/>
              </a:rPr>
              <a:t> Arts in Seagoing Services – </a:t>
            </a:r>
            <a:r>
              <a:rPr lang="ro-RO" sz="2000" b="1" i="0" u="none" strike="noStrike" baseline="0" dirty="0">
                <a:solidFill>
                  <a:srgbClr val="FF0000"/>
                </a:solidFill>
                <a:effectLst>
                  <a:outerShdw blurRad="38100" dist="38100" dir="2700000" algn="tl">
                    <a:srgbClr val="000000">
                      <a:alpha val="43137"/>
                    </a:srgbClr>
                  </a:outerShdw>
                </a:effectLst>
                <a:latin typeface="CharterBT-Roman"/>
              </a:rPr>
              <a:t>CUL</a:t>
            </a:r>
            <a:r>
              <a:rPr lang="en-GB" sz="2000" b="1" i="0" u="none" strike="noStrike" baseline="0" dirty="0">
                <a:solidFill>
                  <a:srgbClr val="FF0000"/>
                </a:solidFill>
                <a:effectLst>
                  <a:outerShdw blurRad="38100" dist="38100" dir="2700000" algn="tl">
                    <a:srgbClr val="000000">
                      <a:alpha val="43137"/>
                    </a:srgbClr>
                  </a:outerShdw>
                </a:effectLst>
                <a:latin typeface="CharterBT-Roman"/>
              </a:rPr>
              <a:t>-</a:t>
            </a:r>
            <a:r>
              <a:rPr lang="ro-RO" sz="2000" b="1" i="0" u="none" strike="noStrike" baseline="0" dirty="0">
                <a:solidFill>
                  <a:srgbClr val="FF0000"/>
                </a:solidFill>
                <a:effectLst>
                  <a:outerShdw blurRad="38100" dist="38100" dir="2700000" algn="tl">
                    <a:srgbClr val="000000">
                      <a:alpha val="43137"/>
                    </a:srgbClr>
                  </a:outerShdw>
                </a:effectLst>
                <a:latin typeface="CharterBT-Roman"/>
              </a:rPr>
              <a:t>MAR</a:t>
            </a:r>
            <a:r>
              <a:rPr lang="en-GB" sz="2000" b="1" i="0" u="none" strike="noStrike" baseline="0" dirty="0">
                <a:solidFill>
                  <a:srgbClr val="FF0000"/>
                </a:solidFill>
                <a:effectLst>
                  <a:outerShdw blurRad="38100" dist="38100" dir="2700000" algn="tl">
                    <a:srgbClr val="000000">
                      <a:alpha val="43137"/>
                    </a:srgbClr>
                  </a:outerShdw>
                </a:effectLst>
                <a:latin typeface="CharterBT-Roman"/>
              </a:rPr>
              <a:t>-</a:t>
            </a:r>
            <a:r>
              <a:rPr lang="ro-RO" sz="2000" b="1" i="0" u="none" strike="noStrike" baseline="0" dirty="0" err="1">
                <a:solidFill>
                  <a:srgbClr val="FF0000"/>
                </a:solidFill>
                <a:effectLst>
                  <a:outerShdw blurRad="38100" dist="38100" dir="2700000" algn="tl">
                    <a:srgbClr val="000000">
                      <a:alpha val="43137"/>
                    </a:srgbClr>
                  </a:outerShdw>
                </a:effectLst>
                <a:latin typeface="CharterBT-Roman"/>
              </a:rPr>
              <a:t>Skills</a:t>
            </a:r>
            <a:endParaRPr lang="en-US" sz="2000" b="1" dirty="0">
              <a:solidFill>
                <a:srgbClr val="0000FF"/>
              </a:solidFill>
              <a:effectLst>
                <a:outerShdw blurRad="38100" dist="38100" dir="2700000" algn="tl">
                  <a:srgbClr val="000000">
                    <a:alpha val="43137"/>
                  </a:srgbClr>
                </a:outerShdw>
              </a:effectLst>
              <a:highlight>
                <a:srgbClr val="FFFF00"/>
              </a:highlight>
            </a:endParaRPr>
          </a:p>
        </p:txBody>
      </p:sp>
    </p:spTree>
    <p:extLst>
      <p:ext uri="{BB962C8B-B14F-4D97-AF65-F5344CB8AC3E}">
        <p14:creationId xmlns:p14="http://schemas.microsoft.com/office/powerpoint/2010/main" val="34992027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F96BB-5F3D-B9D5-DDA5-C78834806593}"/>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3D2FB31C-E3EE-C2DB-7604-2776B141DD4B}"/>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F93F68AE-0ED5-D1BC-6683-7AF73BEDECBF}"/>
              </a:ext>
            </a:extLst>
          </p:cNvPr>
          <p:cNvSpPr>
            <a:spLocks noGrp="1"/>
          </p:cNvSpPr>
          <p:nvPr>
            <p:ph type="title"/>
          </p:nvPr>
        </p:nvSpPr>
        <p:spPr>
          <a:xfrm>
            <a:off x="628650" y="1107174"/>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1. </a:t>
            </a:r>
            <a:r>
              <a:rPr lang="en-US" sz="1800" b="1" dirty="0">
                <a:effectLst/>
                <a:latin typeface="Times New Roman" panose="02020603050405020304" pitchFamily="18" charset="0"/>
                <a:ea typeface="Arial" panose="020B0604020202020204" pitchFamily="34" charset="0"/>
              </a:rPr>
              <a:t>TYPES OF HIGH-RISK FOOD AND RAW FOOD IN GALLEYS </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B8E46B07-CB36-D5DF-DFF1-E4D1C74E19CB}"/>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7E02AF00-B382-7051-3D8F-B367249D7D94}"/>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3320A756-3963-C42E-634C-A97E3DBDB39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7AE9B5B8-83B8-0350-8031-6EB20A52831F}"/>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GUIDELINES FOR PROPER STORAGE</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5D428A65-56BA-5A0A-B32D-ECD44E6A199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BD3B6CE5-4B7E-E3A7-8CDB-8A437569F181}"/>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80A907AE-8D55-8754-6FC2-49BB27A60A74}"/>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25973901-E273-BB61-4E00-0A1271FC63AC}"/>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00B78AA3-7B29-F029-1129-D38DDBA6A5A1}"/>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6FC5BEB1-8690-832C-6CB8-FF5EF965F78A}"/>
              </a:ext>
            </a:extLst>
          </p:cNvPr>
          <p:cNvPicPr>
            <a:picLocks noChangeAspect="1"/>
          </p:cNvPicPr>
          <p:nvPr/>
        </p:nvPicPr>
        <p:blipFill>
          <a:blip r:embed="rId10"/>
          <a:stretch>
            <a:fillRect/>
          </a:stretch>
        </p:blipFill>
        <p:spPr>
          <a:xfrm>
            <a:off x="7704595" y="0"/>
            <a:ext cx="1227464" cy="1224789"/>
          </a:xfrm>
          <a:prstGeom prst="rect">
            <a:avLst/>
          </a:prstGeom>
        </p:spPr>
      </p:pic>
      <p:pic>
        <p:nvPicPr>
          <p:cNvPr id="1028" name="Picture 4" descr="How to Boost Food Safety: Adhering to Restaurant Food Storage Guidelines |  Xenia">
            <a:extLst>
              <a:ext uri="{FF2B5EF4-FFF2-40B4-BE49-F238E27FC236}">
                <a16:creationId xmlns:a16="http://schemas.microsoft.com/office/drawing/2014/main" id="{32148AD0-62FE-E782-C15E-EDC69DFE535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8650" y="1394087"/>
            <a:ext cx="7668683" cy="431363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FB1003B-CADD-6399-9026-A230A88CC583}"/>
              </a:ext>
            </a:extLst>
          </p:cNvPr>
          <p:cNvSpPr txBox="1"/>
          <p:nvPr/>
        </p:nvSpPr>
        <p:spPr>
          <a:xfrm>
            <a:off x="628650" y="3064934"/>
            <a:ext cx="7656764" cy="2985433"/>
          </a:xfrm>
          <a:prstGeom prst="rect">
            <a:avLst/>
          </a:prstGeom>
          <a:noFill/>
        </p:spPr>
        <p:txBody>
          <a:bodyPr wrap="square">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sz="800" dirty="0"/>
              <a:t>https://www.xenia.team/articles/restaurant-food-storage-guidelines</a:t>
            </a:r>
          </a:p>
        </p:txBody>
      </p:sp>
    </p:spTree>
    <p:extLst>
      <p:ext uri="{BB962C8B-B14F-4D97-AF65-F5344CB8AC3E}">
        <p14:creationId xmlns:p14="http://schemas.microsoft.com/office/powerpoint/2010/main" val="29248405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865F2-4319-E6BA-BAC4-999A09FC7D3B}"/>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7DEE93BD-8CE7-1D95-893B-CC6B646DF303}"/>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72696D21-B725-ED37-BD97-D231BBC8D779}"/>
              </a:ext>
            </a:extLst>
          </p:cNvPr>
          <p:cNvSpPr>
            <a:spLocks noGrp="1"/>
          </p:cNvSpPr>
          <p:nvPr>
            <p:ph type="title"/>
          </p:nvPr>
        </p:nvSpPr>
        <p:spPr>
          <a:xfrm>
            <a:off x="628650" y="1107174"/>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1. </a:t>
            </a:r>
            <a:r>
              <a:rPr lang="en-US" sz="1800" b="1" dirty="0">
                <a:effectLst/>
                <a:latin typeface="Times New Roman" panose="02020603050405020304" pitchFamily="18" charset="0"/>
                <a:ea typeface="Arial" panose="020B0604020202020204" pitchFamily="34" charset="0"/>
              </a:rPr>
              <a:t>TYPES OF HIGH-RISK FOOD AND RAW FOOD IN GALLEYS </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D7834472-80C6-35CF-DCD5-D1E31793554C}"/>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0AD462A3-EDB0-58C2-6EA4-669206E92393}"/>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08AA7E1B-5C5B-C6C6-71F9-48F540CB513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4A762E65-910C-FCF6-8986-FC67405C6818}"/>
              </a:ext>
            </a:extLst>
          </p:cNvPr>
          <p:cNvSpPr txBox="1"/>
          <p:nvPr/>
        </p:nvSpPr>
        <p:spPr>
          <a:xfrm>
            <a:off x="800100" y="1497312"/>
            <a:ext cx="7467600" cy="2262158"/>
          </a:xfrm>
          <a:prstGeom prst="rect">
            <a:avLst/>
          </a:prstGeom>
          <a:noFill/>
        </p:spPr>
        <p:txBody>
          <a:bodyPr wrap="square" rtlCol="0">
            <a:spAutoFit/>
          </a:bodyPr>
          <a:lstStyle/>
          <a:p>
            <a:pPr marL="342900" lvl="0" indent="-342900" algn="l">
              <a:spcAft>
                <a:spcPts val="200"/>
              </a:spcAft>
              <a:buSzPts val="1000"/>
              <a:buFont typeface="Symbol" panose="05050102010706020507" pitchFamily="18" charset="2"/>
              <a:buChar char=""/>
              <a:tabLst>
                <a:tab pos="457200" algn="l"/>
              </a:tabLst>
            </a:pPr>
            <a:r>
              <a:rPr lang="en-US" sz="1800" b="1" dirty="0">
                <a:effectLst/>
                <a:latin typeface="Times New Roman" panose="02020603050405020304" pitchFamily="18" charset="0"/>
                <a:ea typeface="Arial" panose="020B0604020202020204" pitchFamily="34" charset="0"/>
              </a:rPr>
              <a:t>c) Dairy Products</a:t>
            </a:r>
            <a:endParaRPr lang="tr-TR" sz="1800" dirty="0">
              <a:effectLst/>
              <a:latin typeface="Times New Roman" panose="02020603050405020304" pitchFamily="18" charset="0"/>
              <a:ea typeface="Arial" panose="020B0604020202020204" pitchFamily="34" charset="0"/>
            </a:endParaRPr>
          </a:p>
          <a:p>
            <a:pPr marL="457200" algn="l">
              <a:spcAft>
                <a:spcPts val="200"/>
              </a:spcAft>
            </a:pPr>
            <a:r>
              <a:rPr lang="en-US" sz="1800" dirty="0">
                <a:effectLst/>
                <a:latin typeface="Times New Roman" panose="02020603050405020304" pitchFamily="18" charset="0"/>
                <a:ea typeface="Arial" panose="020B0604020202020204" pitchFamily="34" charset="0"/>
              </a:rPr>
              <a:t>Milk, cream, cheese, butter, yogurt</a:t>
            </a:r>
            <a:endParaRPr lang="tr-TR" sz="1800" dirty="0">
              <a:effectLst/>
              <a:latin typeface="Times New Roman" panose="02020603050405020304" pitchFamily="18" charset="0"/>
              <a:ea typeface="Arial" panose="020B0604020202020204" pitchFamily="34" charset="0"/>
            </a:endParaRPr>
          </a:p>
          <a:p>
            <a:pPr marL="457200" algn="l">
              <a:spcAft>
                <a:spcPts val="200"/>
              </a:spcAft>
            </a:pPr>
            <a:r>
              <a:rPr lang="en-US" sz="1800" dirty="0">
                <a:effectLst/>
                <a:latin typeface="Times New Roman" panose="02020603050405020304" pitchFamily="18" charset="0"/>
                <a:ea typeface="Arial" panose="020B0604020202020204" pitchFamily="34" charset="0"/>
              </a:rPr>
              <a:t>Whipped cream and custard-based desserts</a:t>
            </a:r>
            <a:endParaRPr lang="tr-TR" sz="1800" dirty="0">
              <a:effectLst/>
              <a:latin typeface="Times New Roman" panose="02020603050405020304" pitchFamily="18" charset="0"/>
              <a:ea typeface="Arial" panose="020B0604020202020204" pitchFamily="34" charset="0"/>
            </a:endParaRPr>
          </a:p>
          <a:p>
            <a:pPr marL="342900" lvl="0" indent="-342900" algn="l">
              <a:spcBef>
                <a:spcPts val="400"/>
              </a:spcBef>
              <a:spcAft>
                <a:spcPts val="400"/>
              </a:spcAft>
              <a:buFont typeface="Wingdings" panose="05000000000000000000" pitchFamily="2" charset="2"/>
              <a:buChar char=""/>
              <a:tabLst>
                <a:tab pos="811530" algn="l"/>
              </a:tabLst>
            </a:pPr>
            <a:r>
              <a:rPr lang="en-US" sz="1800" b="1" dirty="0">
                <a:effectLst/>
                <a:latin typeface="Times New Roman" panose="02020603050405020304" pitchFamily="18" charset="0"/>
                <a:ea typeface="Arial" panose="020B0604020202020204" pitchFamily="34" charset="0"/>
              </a:rPr>
              <a:t>Onboard Challenges:</a:t>
            </a:r>
            <a:endParaRPr lang="tr-TR" sz="1800" dirty="0">
              <a:effectLst/>
              <a:latin typeface="Times New Roman" panose="02020603050405020304" pitchFamily="18" charset="0"/>
              <a:ea typeface="Arial" panose="020B0604020202020204" pitchFamily="34" charset="0"/>
            </a:endParaRPr>
          </a:p>
          <a:p>
            <a:pPr marL="342900" lvl="0" indent="-342900" algn="l">
              <a:spcAft>
                <a:spcPts val="200"/>
              </a:spcAft>
              <a:buSzPts val="1000"/>
              <a:buFont typeface="Symbol" panose="05050102010706020507" pitchFamily="18" charset="2"/>
              <a:buChar char=""/>
              <a:tabLst>
                <a:tab pos="457200" algn="l"/>
              </a:tabLst>
            </a:pPr>
            <a:r>
              <a:rPr lang="en-US" sz="1800" dirty="0">
                <a:effectLst/>
                <a:latin typeface="Times New Roman" panose="02020603050405020304" pitchFamily="18" charset="0"/>
                <a:ea typeface="Arial" panose="020B0604020202020204" pitchFamily="34" charset="0"/>
              </a:rPr>
              <a:t>High humidity on ships accelerates spoilage.</a:t>
            </a:r>
            <a:endParaRPr lang="tr-TR" sz="1800" dirty="0">
              <a:effectLst/>
              <a:latin typeface="Times New Roman" panose="02020603050405020304" pitchFamily="18" charset="0"/>
              <a:ea typeface="Arial" panose="020B0604020202020204" pitchFamily="34" charset="0"/>
            </a:endParaRPr>
          </a:p>
          <a:p>
            <a:pPr marL="342900" lvl="0" indent="-342900" algn="l">
              <a:spcAft>
                <a:spcPts val="200"/>
              </a:spcAft>
              <a:buSzPts val="1000"/>
              <a:buFont typeface="Symbol" panose="05050102010706020507" pitchFamily="18" charset="2"/>
              <a:buChar char=""/>
              <a:tabLst>
                <a:tab pos="457200" algn="l"/>
              </a:tabLst>
            </a:pPr>
            <a:r>
              <a:rPr lang="en-US" sz="1800" dirty="0">
                <a:effectLst/>
                <a:latin typeface="Times New Roman" panose="02020603050405020304" pitchFamily="18" charset="0"/>
                <a:ea typeface="Arial" panose="020B0604020202020204" pitchFamily="34" charset="0"/>
              </a:rPr>
              <a:t>Some dairy alternatives (like plant-based milk) can offer longer shelf life.</a:t>
            </a:r>
            <a:endParaRPr lang="tr-TR" sz="1800" dirty="0">
              <a:effectLst/>
              <a:latin typeface="Times New Roman" panose="02020603050405020304" pitchFamily="18" charset="0"/>
              <a:ea typeface="Arial" panose="020B0604020202020204" pitchFamily="34" charset="0"/>
            </a:endParaRPr>
          </a:p>
          <a:p>
            <a:pPr algn="just">
              <a:spcAft>
                <a:spcPts val="200"/>
              </a:spcAft>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16860290-91D5-E28C-DF7E-67C41C214FC3}"/>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GUIDELINES FOR PROPER STORAGE</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50788FEA-E43E-57FE-6421-DD3775969E1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F6AF44D2-F3DF-AFC7-84A7-BA929C672419}"/>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BCBEC8B7-42D4-DA52-4612-0F5AFEDB3E6A}"/>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FFA308F-A55D-4573-5E2F-E9D89115311F}"/>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2AAF97CC-E1A2-1820-4B86-C508E84873FD}"/>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5446E62B-2B0D-CF12-8120-FA80F70A7B3C}"/>
              </a:ext>
            </a:extLst>
          </p:cNvPr>
          <p:cNvPicPr>
            <a:picLocks noChangeAspect="1"/>
          </p:cNvPicPr>
          <p:nvPr/>
        </p:nvPicPr>
        <p:blipFill>
          <a:blip r:embed="rId10"/>
          <a:stretch>
            <a:fillRect/>
          </a:stretch>
        </p:blipFill>
        <p:spPr>
          <a:xfrm>
            <a:off x="7704595" y="0"/>
            <a:ext cx="1227464" cy="1224789"/>
          </a:xfrm>
          <a:prstGeom prst="rect">
            <a:avLst/>
          </a:prstGeom>
        </p:spPr>
      </p:pic>
      <p:pic>
        <p:nvPicPr>
          <p:cNvPr id="2050" name="Picture 2" descr="What Are Dairy Products? (Examples ...">
            <a:extLst>
              <a:ext uri="{FF2B5EF4-FFF2-40B4-BE49-F238E27FC236}">
                <a16:creationId xmlns:a16="http://schemas.microsoft.com/office/drawing/2014/main" id="{20492DD2-83F5-AAAC-1688-D9408E6ADAF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92183" y="3808704"/>
            <a:ext cx="2466975" cy="184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9264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8E9C1-0614-0D18-AA72-B5A4B8B6B213}"/>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B5F1DA1F-8A2F-9953-89A9-A385F55AEA76}"/>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9340DC49-76FF-21B7-29E9-BB4E33E22CFD}"/>
              </a:ext>
            </a:extLst>
          </p:cNvPr>
          <p:cNvSpPr>
            <a:spLocks noGrp="1"/>
          </p:cNvSpPr>
          <p:nvPr>
            <p:ph type="title"/>
          </p:nvPr>
        </p:nvSpPr>
        <p:spPr>
          <a:xfrm>
            <a:off x="628650" y="1107174"/>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1. </a:t>
            </a:r>
            <a:r>
              <a:rPr lang="en-US" sz="1800" b="1" dirty="0">
                <a:effectLst/>
                <a:latin typeface="Times New Roman" panose="02020603050405020304" pitchFamily="18" charset="0"/>
                <a:ea typeface="Arial" panose="020B0604020202020204" pitchFamily="34" charset="0"/>
              </a:rPr>
              <a:t>TYPES OF HIGH-RISK FOOD AND RAW FOOD IN GALLEYS </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2690829E-93D8-F63D-3B94-15D14E96823E}"/>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8BD2E724-912E-7EB3-3C88-7FAF5467608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D827E5FD-64C3-6567-66F2-467073CD2A8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AA2BC63C-4767-7D74-9E16-733A5E7D3EFC}"/>
              </a:ext>
            </a:extLst>
          </p:cNvPr>
          <p:cNvSpPr txBox="1"/>
          <p:nvPr/>
        </p:nvSpPr>
        <p:spPr>
          <a:xfrm>
            <a:off x="800100" y="1497312"/>
            <a:ext cx="7467600" cy="2539157"/>
          </a:xfrm>
          <a:prstGeom prst="rect">
            <a:avLst/>
          </a:prstGeom>
          <a:noFill/>
        </p:spPr>
        <p:txBody>
          <a:bodyPr wrap="square" rtlCol="0">
            <a:spAutoFit/>
          </a:bodyPr>
          <a:lstStyle/>
          <a:p>
            <a:pPr marL="457200" algn="l">
              <a:spcAft>
                <a:spcPts val="200"/>
              </a:spcAft>
            </a:pPr>
            <a:r>
              <a:rPr lang="en-US" sz="1800" b="1" dirty="0">
                <a:effectLst/>
                <a:latin typeface="Times New Roman" panose="02020603050405020304" pitchFamily="18" charset="0"/>
                <a:ea typeface="Arial" panose="020B0604020202020204" pitchFamily="34" charset="0"/>
              </a:rPr>
              <a:t>d) Eggs and Egg Products</a:t>
            </a:r>
            <a:endParaRPr lang="tr-TR" sz="1800" dirty="0">
              <a:effectLst/>
              <a:latin typeface="Times New Roman" panose="02020603050405020304" pitchFamily="18" charset="0"/>
              <a:ea typeface="Arial" panose="020B0604020202020204" pitchFamily="34" charset="0"/>
            </a:endParaRPr>
          </a:p>
          <a:p>
            <a:pPr marL="457200" algn="l">
              <a:spcAft>
                <a:spcPts val="200"/>
              </a:spcAft>
            </a:pPr>
            <a:r>
              <a:rPr lang="en-US" sz="1800" dirty="0">
                <a:effectLst/>
                <a:latin typeface="Times New Roman" panose="02020603050405020304" pitchFamily="18" charset="0"/>
                <a:ea typeface="Arial" panose="020B0604020202020204" pitchFamily="34" charset="0"/>
              </a:rPr>
              <a:t>Raw eggs (whole, liquid, or powdered)</a:t>
            </a:r>
            <a:endParaRPr lang="tr-TR" sz="1800" dirty="0">
              <a:effectLst/>
              <a:latin typeface="Times New Roman" panose="02020603050405020304" pitchFamily="18" charset="0"/>
              <a:ea typeface="Arial" panose="020B0604020202020204" pitchFamily="34" charset="0"/>
            </a:endParaRPr>
          </a:p>
          <a:p>
            <a:pPr marL="457200" algn="l">
              <a:spcAft>
                <a:spcPts val="200"/>
              </a:spcAft>
            </a:pPr>
            <a:r>
              <a:rPr lang="en-US" sz="1800" dirty="0">
                <a:effectLst/>
                <a:latin typeface="Times New Roman" panose="02020603050405020304" pitchFamily="18" charset="0"/>
                <a:ea typeface="Arial" panose="020B0604020202020204" pitchFamily="34" charset="0"/>
              </a:rPr>
              <a:t>Egg-based sauces (mayonnaise, hollandaise, custards, meringues, etc.)</a:t>
            </a:r>
            <a:endParaRPr lang="tr-TR" sz="1800" dirty="0">
              <a:effectLst/>
              <a:latin typeface="Times New Roman" panose="02020603050405020304" pitchFamily="18" charset="0"/>
              <a:ea typeface="Arial" panose="020B0604020202020204" pitchFamily="34" charset="0"/>
            </a:endParaRPr>
          </a:p>
          <a:p>
            <a:pPr marL="342900" lvl="0" indent="-342900" algn="l">
              <a:spcBef>
                <a:spcPts val="400"/>
              </a:spcBef>
              <a:spcAft>
                <a:spcPts val="400"/>
              </a:spcAft>
              <a:buFont typeface="Wingdings" panose="05000000000000000000" pitchFamily="2" charset="2"/>
              <a:buChar char=""/>
              <a:tabLst>
                <a:tab pos="811530" algn="l"/>
              </a:tabLst>
            </a:pPr>
            <a:r>
              <a:rPr lang="en-US" sz="1800" b="1" dirty="0">
                <a:effectLst/>
                <a:latin typeface="Times New Roman" panose="02020603050405020304" pitchFamily="18" charset="0"/>
                <a:ea typeface="Arial" panose="020B0604020202020204" pitchFamily="34" charset="0"/>
              </a:rPr>
              <a:t>Onboard Challenges:</a:t>
            </a:r>
            <a:endParaRPr lang="tr-TR" sz="1800" dirty="0">
              <a:effectLst/>
              <a:latin typeface="Times New Roman" panose="02020603050405020304" pitchFamily="18" charset="0"/>
              <a:ea typeface="Arial" panose="020B0604020202020204" pitchFamily="34" charset="0"/>
            </a:endParaRPr>
          </a:p>
          <a:p>
            <a:pPr marL="342900" lvl="0" indent="-342900" algn="l">
              <a:spcAft>
                <a:spcPts val="200"/>
              </a:spcAft>
              <a:buSzPts val="1000"/>
              <a:buFont typeface="Symbol" panose="05050102010706020507" pitchFamily="18" charset="2"/>
              <a:buChar char=""/>
              <a:tabLst>
                <a:tab pos="457200" algn="l"/>
              </a:tabLst>
            </a:pPr>
            <a:r>
              <a:rPr lang="en-US" sz="1800" dirty="0">
                <a:effectLst/>
                <a:latin typeface="Times New Roman" panose="02020603050405020304" pitchFamily="18" charset="0"/>
                <a:ea typeface="Arial" panose="020B0604020202020204" pitchFamily="34" charset="0"/>
              </a:rPr>
              <a:t>Risk of </a:t>
            </a:r>
            <a:r>
              <a:rPr lang="en-US" sz="1800" b="1" dirty="0">
                <a:effectLst/>
                <a:latin typeface="Times New Roman" panose="02020603050405020304" pitchFamily="18" charset="0"/>
                <a:ea typeface="Arial" panose="020B0604020202020204" pitchFamily="34" charset="0"/>
              </a:rPr>
              <a:t>Salmonella contamination</a:t>
            </a:r>
            <a:r>
              <a:rPr lang="en-US" sz="1800" dirty="0">
                <a:effectLst/>
                <a:latin typeface="Times New Roman" panose="02020603050405020304" pitchFamily="18" charset="0"/>
                <a:ea typeface="Arial" panose="020B0604020202020204" pitchFamily="34" charset="0"/>
              </a:rPr>
              <a:t> if not properly stored (below 45°F/7°C).</a:t>
            </a:r>
            <a:endParaRPr lang="tr-TR" sz="1800" dirty="0">
              <a:effectLst/>
              <a:latin typeface="Times New Roman" panose="02020603050405020304" pitchFamily="18" charset="0"/>
              <a:ea typeface="Arial" panose="020B0604020202020204" pitchFamily="34" charset="0"/>
            </a:endParaRPr>
          </a:p>
          <a:p>
            <a:pPr marL="342900" lvl="0" indent="-342900" algn="l">
              <a:spcAft>
                <a:spcPts val="200"/>
              </a:spcAft>
              <a:buSzPts val="1000"/>
              <a:buFont typeface="Symbol" panose="05050102010706020507" pitchFamily="18" charset="2"/>
              <a:buChar char=""/>
              <a:tabLst>
                <a:tab pos="457200" algn="l"/>
              </a:tabLst>
            </a:pPr>
            <a:r>
              <a:rPr lang="en-US" sz="1800" dirty="0">
                <a:effectLst/>
                <a:latin typeface="Times New Roman" panose="02020603050405020304" pitchFamily="18" charset="0"/>
                <a:ea typeface="Arial" panose="020B0604020202020204" pitchFamily="34" charset="0"/>
              </a:rPr>
              <a:t>Pasteurized egg products are often preferred onboard for safety.</a:t>
            </a:r>
            <a:endParaRPr lang="tr-TR" sz="1800" dirty="0">
              <a:effectLst/>
              <a:latin typeface="Times New Roman" panose="02020603050405020304" pitchFamily="18" charset="0"/>
              <a:ea typeface="Arial" panose="020B0604020202020204" pitchFamily="34" charset="0"/>
            </a:endParaRPr>
          </a:p>
          <a:p>
            <a:pPr algn="just">
              <a:spcAft>
                <a:spcPts val="200"/>
              </a:spcAft>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1EE5C0A8-FF75-1D95-A656-C6B357C7B1F2}"/>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GUIDELINES FOR PROPER STORAGE</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4F3FDCA1-C090-819B-838C-B941DECC4B4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0BB6F7DA-EAB9-7509-1BBF-09F15623A2A4}"/>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C5BA22BF-2418-9A78-612D-658D7A058522}"/>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2B39BAD3-1EDB-4913-18EB-AAC52B6D3858}"/>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3656A505-793C-DF70-A2AA-6F4BD3536B66}"/>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6DDF6129-E963-6271-6846-93BDBF130595}"/>
              </a:ext>
            </a:extLst>
          </p:cNvPr>
          <p:cNvPicPr>
            <a:picLocks noChangeAspect="1"/>
          </p:cNvPicPr>
          <p:nvPr/>
        </p:nvPicPr>
        <p:blipFill>
          <a:blip r:embed="rId10"/>
          <a:stretch>
            <a:fillRect/>
          </a:stretch>
        </p:blipFill>
        <p:spPr>
          <a:xfrm>
            <a:off x="7704595" y="0"/>
            <a:ext cx="1227464" cy="1224789"/>
          </a:xfrm>
          <a:prstGeom prst="rect">
            <a:avLst/>
          </a:prstGeom>
        </p:spPr>
      </p:pic>
      <p:pic>
        <p:nvPicPr>
          <p:cNvPr id="3074" name="Picture 2" descr="Eggs &amp; Egg Products Market Consumption ...">
            <a:extLst>
              <a:ext uri="{FF2B5EF4-FFF2-40B4-BE49-F238E27FC236}">
                <a16:creationId xmlns:a16="http://schemas.microsoft.com/office/drawing/2014/main" id="{5AC6B2AE-C326-3B9C-ABB8-F9080ADB9D8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74746" y="4080031"/>
            <a:ext cx="2857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hat you need to know about egg products –">
            <a:extLst>
              <a:ext uri="{FF2B5EF4-FFF2-40B4-BE49-F238E27FC236}">
                <a16:creationId xmlns:a16="http://schemas.microsoft.com/office/drawing/2014/main" id="{9E2B8B4A-D82A-C883-3CA7-F00AA2AB260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58833" y="4117381"/>
            <a:ext cx="2645762" cy="1633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35891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957EA-BF44-A536-AFC6-7B90ECEB0273}"/>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10A0E599-5819-927F-E8D7-6F7308E0D5A0}"/>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789E9AEB-3E75-3934-23EC-6611B79381E8}"/>
              </a:ext>
            </a:extLst>
          </p:cNvPr>
          <p:cNvSpPr>
            <a:spLocks noGrp="1"/>
          </p:cNvSpPr>
          <p:nvPr>
            <p:ph type="title"/>
          </p:nvPr>
        </p:nvSpPr>
        <p:spPr>
          <a:xfrm>
            <a:off x="628650" y="1107174"/>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1. </a:t>
            </a:r>
            <a:r>
              <a:rPr lang="en-US" sz="1800" b="1" dirty="0">
                <a:effectLst/>
                <a:latin typeface="Times New Roman" panose="02020603050405020304" pitchFamily="18" charset="0"/>
                <a:ea typeface="Arial" panose="020B0604020202020204" pitchFamily="34" charset="0"/>
              </a:rPr>
              <a:t>TYPES OF HIGH-RISK FOOD AND RAW FOOD IN GALLEYS </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9DA2F2F2-3EC7-27BA-02DC-65751DB97424}"/>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ED7686BC-98B2-5187-49E2-04A01969C01C}"/>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CC78C989-0E9C-C2C8-517C-4DEDBFD192C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96923ECF-6F11-7A28-CF59-57A53D80D8E6}"/>
              </a:ext>
            </a:extLst>
          </p:cNvPr>
          <p:cNvSpPr txBox="1"/>
          <p:nvPr/>
        </p:nvSpPr>
        <p:spPr>
          <a:xfrm>
            <a:off x="800100" y="1497312"/>
            <a:ext cx="7467600" cy="2816156"/>
          </a:xfrm>
          <a:prstGeom prst="rect">
            <a:avLst/>
          </a:prstGeom>
          <a:noFill/>
        </p:spPr>
        <p:txBody>
          <a:bodyPr wrap="square" rtlCol="0">
            <a:spAutoFit/>
          </a:bodyPr>
          <a:lstStyle/>
          <a:p>
            <a:pPr marL="457200" algn="l">
              <a:spcAft>
                <a:spcPts val="200"/>
              </a:spcAft>
            </a:pPr>
            <a:r>
              <a:rPr lang="en-US" sz="1800" b="1" dirty="0">
                <a:effectLst/>
                <a:latin typeface="Times New Roman" panose="02020603050405020304" pitchFamily="18" charset="0"/>
                <a:ea typeface="Arial" panose="020B0604020202020204" pitchFamily="34" charset="0"/>
              </a:rPr>
              <a:t>e) Cooked Rice, Pasta, and Grains</a:t>
            </a:r>
            <a:endParaRPr lang="tr-TR" sz="1800" dirty="0">
              <a:effectLst/>
              <a:latin typeface="Times New Roman" panose="02020603050405020304" pitchFamily="18" charset="0"/>
              <a:ea typeface="Arial" panose="020B0604020202020204" pitchFamily="34" charset="0"/>
            </a:endParaRPr>
          </a:p>
          <a:p>
            <a:pPr marL="457200" algn="l">
              <a:spcAft>
                <a:spcPts val="200"/>
              </a:spcAft>
            </a:pPr>
            <a:r>
              <a:rPr lang="en-US" sz="1800" dirty="0">
                <a:effectLst/>
                <a:latin typeface="Times New Roman" panose="02020603050405020304" pitchFamily="18" charset="0"/>
                <a:ea typeface="Arial" panose="020B0604020202020204" pitchFamily="34" charset="0"/>
              </a:rPr>
              <a:t>Cooked rice (a common cause of food poisoning if left at room temperature)</a:t>
            </a:r>
            <a:endParaRPr lang="tr-TR" sz="1800" dirty="0">
              <a:effectLst/>
              <a:latin typeface="Times New Roman" panose="02020603050405020304" pitchFamily="18" charset="0"/>
              <a:ea typeface="Arial" panose="020B0604020202020204" pitchFamily="34" charset="0"/>
            </a:endParaRPr>
          </a:p>
          <a:p>
            <a:pPr marL="457200" algn="l">
              <a:spcAft>
                <a:spcPts val="200"/>
              </a:spcAft>
            </a:pPr>
            <a:r>
              <a:rPr lang="en-US" sz="1800" dirty="0">
                <a:effectLst/>
                <a:latin typeface="Times New Roman" panose="02020603050405020304" pitchFamily="18" charset="0"/>
                <a:ea typeface="Arial" panose="020B0604020202020204" pitchFamily="34" charset="0"/>
              </a:rPr>
              <a:t>Pasta, quinoa, couscous, and other grains</a:t>
            </a:r>
            <a:endParaRPr lang="tr-TR" sz="1800" dirty="0">
              <a:effectLst/>
              <a:latin typeface="Times New Roman" panose="02020603050405020304" pitchFamily="18" charset="0"/>
              <a:ea typeface="Arial" panose="020B0604020202020204" pitchFamily="34" charset="0"/>
            </a:endParaRPr>
          </a:p>
          <a:p>
            <a:pPr marL="342900" lvl="0" indent="-342900" algn="l">
              <a:spcBef>
                <a:spcPts val="400"/>
              </a:spcBef>
              <a:spcAft>
                <a:spcPts val="400"/>
              </a:spcAft>
              <a:buFont typeface="Wingdings" panose="05000000000000000000" pitchFamily="2" charset="2"/>
              <a:buChar char=""/>
              <a:tabLst>
                <a:tab pos="811530" algn="l"/>
              </a:tabLst>
            </a:pPr>
            <a:r>
              <a:rPr lang="en-US" sz="1800" b="1" dirty="0">
                <a:effectLst/>
                <a:latin typeface="Times New Roman" panose="02020603050405020304" pitchFamily="18" charset="0"/>
                <a:ea typeface="Arial" panose="020B0604020202020204" pitchFamily="34" charset="0"/>
              </a:rPr>
              <a:t>Onboard Challenges:</a:t>
            </a:r>
            <a:endParaRPr lang="tr-TR" sz="1800" dirty="0">
              <a:effectLst/>
              <a:latin typeface="Times New Roman" panose="02020603050405020304" pitchFamily="18" charset="0"/>
              <a:ea typeface="Arial" panose="020B0604020202020204" pitchFamily="34" charset="0"/>
            </a:endParaRPr>
          </a:p>
          <a:p>
            <a:pPr marL="342900" lvl="0" indent="-342900" algn="l">
              <a:spcAft>
                <a:spcPts val="200"/>
              </a:spcAft>
              <a:buSzPts val="1000"/>
              <a:buFont typeface="Symbol" panose="05050102010706020507" pitchFamily="18" charset="2"/>
              <a:buChar char=""/>
              <a:tabLst>
                <a:tab pos="457200" algn="l"/>
              </a:tabLst>
            </a:pPr>
            <a:r>
              <a:rPr lang="en-US" sz="1800" b="1" dirty="0">
                <a:effectLst/>
                <a:latin typeface="Times New Roman" panose="02020603050405020304" pitchFamily="18" charset="0"/>
                <a:ea typeface="Arial" panose="020B0604020202020204" pitchFamily="34" charset="0"/>
              </a:rPr>
              <a:t>Bacillus cereus bacteria</a:t>
            </a:r>
            <a:r>
              <a:rPr lang="en-US" sz="1800" dirty="0">
                <a:effectLst/>
                <a:latin typeface="Times New Roman" panose="02020603050405020304" pitchFamily="18" charset="0"/>
                <a:ea typeface="Arial" panose="020B0604020202020204" pitchFamily="34" charset="0"/>
              </a:rPr>
              <a:t> can multiply quickly if cooked rice is not cooled and stored properly.</a:t>
            </a:r>
            <a:endParaRPr lang="tr-TR" sz="1800" dirty="0">
              <a:effectLst/>
              <a:latin typeface="Times New Roman" panose="02020603050405020304" pitchFamily="18" charset="0"/>
              <a:ea typeface="Arial" panose="020B0604020202020204" pitchFamily="34" charset="0"/>
            </a:endParaRPr>
          </a:p>
          <a:p>
            <a:pPr marL="342900" lvl="0" indent="-342900" algn="l">
              <a:spcAft>
                <a:spcPts val="200"/>
              </a:spcAft>
              <a:buSzPts val="1000"/>
              <a:buFont typeface="Symbol" panose="05050102010706020507" pitchFamily="18" charset="2"/>
              <a:buChar char=""/>
              <a:tabLst>
                <a:tab pos="457200" algn="l"/>
              </a:tabLst>
            </a:pPr>
            <a:r>
              <a:rPr lang="en-US" sz="1800" dirty="0">
                <a:effectLst/>
                <a:latin typeface="Times New Roman" panose="02020603050405020304" pitchFamily="18" charset="0"/>
                <a:ea typeface="Arial" panose="020B0604020202020204" pitchFamily="34" charset="0"/>
              </a:rPr>
              <a:t>Need to be </a:t>
            </a:r>
            <a:r>
              <a:rPr lang="en-US" sz="1800" b="1" dirty="0">
                <a:effectLst/>
                <a:latin typeface="Times New Roman" panose="02020603050405020304" pitchFamily="18" charset="0"/>
                <a:ea typeface="Arial" panose="020B0604020202020204" pitchFamily="34" charset="0"/>
              </a:rPr>
              <a:t>refrigerated quickly</a:t>
            </a:r>
            <a:r>
              <a:rPr lang="en-US" sz="1800" dirty="0">
                <a:effectLst/>
                <a:latin typeface="Times New Roman" panose="02020603050405020304" pitchFamily="18" charset="0"/>
                <a:ea typeface="Arial" panose="020B0604020202020204" pitchFamily="34" charset="0"/>
              </a:rPr>
              <a:t> after cooking to prevent bacterial growth.</a:t>
            </a:r>
            <a:endParaRPr lang="tr-TR" sz="1800" dirty="0">
              <a:effectLst/>
              <a:latin typeface="Times New Roman" panose="02020603050405020304" pitchFamily="18" charset="0"/>
              <a:ea typeface="Arial" panose="020B0604020202020204" pitchFamily="34" charset="0"/>
            </a:endParaRPr>
          </a:p>
          <a:p>
            <a:pPr algn="just">
              <a:spcAft>
                <a:spcPts val="200"/>
              </a:spcAft>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5DDC840E-E2D1-72C4-B3F6-AEE0D887E3A8}"/>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GUIDELINES FOR PROPER STORAGE</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14B687D3-037E-0D90-229E-EBACFDD33B2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A70204BB-E59D-0F21-D34A-0A51229C64AC}"/>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B8CE2FCB-FDF8-763D-2856-1D2A2DD07A3A}"/>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8FD08758-5937-C053-BB35-78C4DD8CCC53}"/>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4C9E7E93-2759-0461-5C95-3D15EDC44171}"/>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9EFD3850-19B0-F630-C79A-1B9603288A31}"/>
              </a:ext>
            </a:extLst>
          </p:cNvPr>
          <p:cNvPicPr>
            <a:picLocks noChangeAspect="1"/>
          </p:cNvPicPr>
          <p:nvPr/>
        </p:nvPicPr>
        <p:blipFill>
          <a:blip r:embed="rId10"/>
          <a:stretch>
            <a:fillRect/>
          </a:stretch>
        </p:blipFill>
        <p:spPr>
          <a:xfrm>
            <a:off x="7704595" y="0"/>
            <a:ext cx="1227464" cy="1224789"/>
          </a:xfrm>
          <a:prstGeom prst="rect">
            <a:avLst/>
          </a:prstGeom>
        </p:spPr>
      </p:pic>
      <p:pic>
        <p:nvPicPr>
          <p:cNvPr id="4098" name="Picture 2" descr="26,700+ Rice Grain Pasta Stock Photos ...">
            <a:extLst>
              <a:ext uri="{FF2B5EF4-FFF2-40B4-BE49-F238E27FC236}">
                <a16:creationId xmlns:a16="http://schemas.microsoft.com/office/drawing/2014/main" id="{9BABBC81-13E9-A4A6-F216-5E3681B368B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37558" y="4199803"/>
            <a:ext cx="2466975" cy="184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07784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F1A24-FEC3-E963-66C2-425D2A74DA88}"/>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50CBCB17-3AEC-9000-40CE-2CE1D971C1F0}"/>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8C5D1263-7F02-8DEF-999E-8544DCBF23D9}"/>
              </a:ext>
            </a:extLst>
          </p:cNvPr>
          <p:cNvSpPr>
            <a:spLocks noGrp="1"/>
          </p:cNvSpPr>
          <p:nvPr>
            <p:ph type="title"/>
          </p:nvPr>
        </p:nvSpPr>
        <p:spPr>
          <a:xfrm>
            <a:off x="628650" y="1107174"/>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1. </a:t>
            </a:r>
            <a:r>
              <a:rPr lang="en-US" sz="1800" b="1" dirty="0">
                <a:effectLst/>
                <a:latin typeface="Times New Roman" panose="02020603050405020304" pitchFamily="18" charset="0"/>
                <a:ea typeface="Arial" panose="020B0604020202020204" pitchFamily="34" charset="0"/>
              </a:rPr>
              <a:t>TYPES OF HIGH-RISK FOOD AND RAW FOOD IN GALLEYS </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F29891BC-D5D4-979A-7144-64B0359E8C45}"/>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E9795D8C-8C63-9D8A-DC70-C1D945855F9C}"/>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D0982FF8-2A9B-BAF3-4A6A-C80387965AD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F46575A2-A647-1168-E4A6-84013ADE6226}"/>
              </a:ext>
            </a:extLst>
          </p:cNvPr>
          <p:cNvSpPr txBox="1"/>
          <p:nvPr/>
        </p:nvSpPr>
        <p:spPr>
          <a:xfrm>
            <a:off x="800100" y="1497312"/>
            <a:ext cx="7467600" cy="3421449"/>
          </a:xfrm>
          <a:prstGeom prst="rect">
            <a:avLst/>
          </a:prstGeom>
          <a:noFill/>
        </p:spPr>
        <p:txBody>
          <a:bodyPr wrap="square" rtlCol="0">
            <a:spAutoFit/>
          </a:bodyPr>
          <a:lstStyle/>
          <a:p>
            <a:pPr marL="457200" algn="l">
              <a:spcAft>
                <a:spcPts val="200"/>
              </a:spcAft>
            </a:pPr>
            <a:r>
              <a:rPr lang="en-US" sz="1800" b="1" dirty="0">
                <a:effectLst/>
                <a:latin typeface="Times New Roman" panose="02020603050405020304" pitchFamily="18" charset="0"/>
                <a:ea typeface="Arial" panose="020B0604020202020204" pitchFamily="34" charset="0"/>
              </a:rPr>
              <a:t>f) Ready-to-Eat Foods (RTE)</a:t>
            </a:r>
            <a:endParaRPr lang="tr-TR" sz="1800" dirty="0">
              <a:effectLst/>
              <a:latin typeface="Times New Roman" panose="02020603050405020304" pitchFamily="18" charset="0"/>
              <a:ea typeface="Arial" panose="020B0604020202020204" pitchFamily="34" charset="0"/>
            </a:endParaRPr>
          </a:p>
          <a:p>
            <a:pPr marL="457200" algn="l">
              <a:spcAft>
                <a:spcPts val="200"/>
              </a:spcAft>
            </a:pPr>
            <a:r>
              <a:rPr lang="en-US" sz="1800" dirty="0">
                <a:effectLst/>
                <a:latin typeface="Times New Roman" panose="02020603050405020304" pitchFamily="18" charset="0"/>
                <a:ea typeface="Arial" panose="020B0604020202020204" pitchFamily="34" charset="0"/>
              </a:rPr>
              <a:t>Deli salads (tuna salad, potato salad, coleslaw, etc.)</a:t>
            </a:r>
            <a:endParaRPr lang="tr-TR" sz="1800" dirty="0">
              <a:effectLst/>
              <a:latin typeface="Times New Roman" panose="02020603050405020304" pitchFamily="18" charset="0"/>
              <a:ea typeface="Arial" panose="020B0604020202020204" pitchFamily="34" charset="0"/>
            </a:endParaRPr>
          </a:p>
          <a:p>
            <a:pPr marL="457200" algn="l">
              <a:spcAft>
                <a:spcPts val="200"/>
              </a:spcAft>
            </a:pPr>
            <a:r>
              <a:rPr lang="en-US" sz="1800" dirty="0">
                <a:effectLst/>
                <a:latin typeface="Times New Roman" panose="02020603050405020304" pitchFamily="18" charset="0"/>
                <a:ea typeface="Arial" panose="020B0604020202020204" pitchFamily="34" charset="0"/>
              </a:rPr>
              <a:t>Sandwiches and cold cuts</a:t>
            </a:r>
            <a:endParaRPr lang="tr-TR" sz="1800" dirty="0">
              <a:effectLst/>
              <a:latin typeface="Times New Roman" panose="02020603050405020304" pitchFamily="18" charset="0"/>
              <a:ea typeface="Arial" panose="020B0604020202020204" pitchFamily="34" charset="0"/>
            </a:endParaRPr>
          </a:p>
          <a:p>
            <a:pPr marL="457200" algn="l">
              <a:spcAft>
                <a:spcPts val="200"/>
              </a:spcAft>
            </a:pPr>
            <a:r>
              <a:rPr lang="en-US" sz="1800" dirty="0">
                <a:effectLst/>
                <a:latin typeface="Times New Roman" panose="02020603050405020304" pitchFamily="18" charset="0"/>
                <a:ea typeface="Arial" panose="020B0604020202020204" pitchFamily="34" charset="0"/>
              </a:rPr>
              <a:t>Pre-prepared or frozen meals</a:t>
            </a:r>
            <a:endParaRPr lang="tr-TR" sz="1800" dirty="0">
              <a:effectLst/>
              <a:latin typeface="Times New Roman" panose="02020603050405020304" pitchFamily="18" charset="0"/>
              <a:ea typeface="Arial" panose="020B0604020202020204" pitchFamily="34" charset="0"/>
            </a:endParaRPr>
          </a:p>
          <a:p>
            <a:pPr marL="342900" lvl="0" indent="-342900" algn="l">
              <a:spcBef>
                <a:spcPts val="400"/>
              </a:spcBef>
              <a:spcAft>
                <a:spcPts val="400"/>
              </a:spcAft>
              <a:buFont typeface="Wingdings" panose="05000000000000000000" pitchFamily="2" charset="2"/>
              <a:buChar char=""/>
              <a:tabLst>
                <a:tab pos="811530" algn="l"/>
              </a:tabLst>
            </a:pPr>
            <a:r>
              <a:rPr lang="en-US" sz="1800" b="1" dirty="0">
                <a:effectLst/>
                <a:latin typeface="Times New Roman" panose="02020603050405020304" pitchFamily="18" charset="0"/>
                <a:ea typeface="Arial" panose="020B0604020202020204" pitchFamily="34" charset="0"/>
              </a:rPr>
              <a:t>Onboard Challenges:</a:t>
            </a:r>
            <a:endParaRPr lang="tr-TR" sz="1800" dirty="0">
              <a:effectLst/>
              <a:latin typeface="Times New Roman" panose="02020603050405020304" pitchFamily="18" charset="0"/>
              <a:ea typeface="Arial" panose="020B0604020202020204" pitchFamily="34" charset="0"/>
            </a:endParaRPr>
          </a:p>
          <a:p>
            <a:pPr marL="342900" lvl="0" indent="-342900" algn="l">
              <a:spcAft>
                <a:spcPts val="200"/>
              </a:spcAft>
              <a:buSzPts val="1000"/>
              <a:buFont typeface="Symbol" panose="05050102010706020507" pitchFamily="18" charset="2"/>
              <a:buChar char=""/>
              <a:tabLst>
                <a:tab pos="457200" algn="l"/>
              </a:tabLst>
            </a:pPr>
            <a:r>
              <a:rPr lang="en-US" sz="1800" dirty="0">
                <a:effectLst/>
                <a:latin typeface="Times New Roman" panose="02020603050405020304" pitchFamily="18" charset="0"/>
                <a:ea typeface="Arial" panose="020B0604020202020204" pitchFamily="34" charset="0"/>
              </a:rPr>
              <a:t>These foods do not require cooking, so any contamination remains in the food.</a:t>
            </a:r>
            <a:endParaRPr lang="tr-TR" sz="1800" dirty="0">
              <a:effectLst/>
              <a:latin typeface="Times New Roman" panose="02020603050405020304" pitchFamily="18" charset="0"/>
              <a:ea typeface="Arial" panose="020B0604020202020204" pitchFamily="34" charset="0"/>
            </a:endParaRPr>
          </a:p>
          <a:p>
            <a:pPr marL="342900" lvl="0" indent="-342900" algn="l">
              <a:spcAft>
                <a:spcPts val="200"/>
              </a:spcAft>
              <a:buSzPts val="1000"/>
              <a:buFont typeface="Symbol" panose="05050102010706020507" pitchFamily="18" charset="2"/>
              <a:buChar char=""/>
              <a:tabLst>
                <a:tab pos="457200" algn="l"/>
              </a:tabLst>
            </a:pPr>
            <a:r>
              <a:rPr lang="en-US" sz="1800" dirty="0">
                <a:effectLst/>
                <a:latin typeface="Times New Roman" panose="02020603050405020304" pitchFamily="18" charset="0"/>
                <a:ea typeface="Arial" panose="020B0604020202020204" pitchFamily="34" charset="0"/>
              </a:rPr>
              <a:t>Must be </a:t>
            </a:r>
            <a:r>
              <a:rPr lang="en-US" sz="1800" b="1" dirty="0">
                <a:effectLst/>
                <a:latin typeface="Times New Roman" panose="02020603050405020304" pitchFamily="18" charset="0"/>
                <a:ea typeface="Arial" panose="020B0604020202020204" pitchFamily="34" charset="0"/>
              </a:rPr>
              <a:t>stored separately from raw foods</a:t>
            </a:r>
            <a:r>
              <a:rPr lang="en-US" sz="1800" dirty="0">
                <a:effectLst/>
                <a:latin typeface="Times New Roman" panose="02020603050405020304" pitchFamily="18" charset="0"/>
                <a:ea typeface="Arial" panose="020B0604020202020204" pitchFamily="34" charset="0"/>
              </a:rPr>
              <a:t> to prevent cross-contamination.</a:t>
            </a:r>
          </a:p>
          <a:p>
            <a:pPr marL="342900" lvl="0" indent="-342900" algn="l">
              <a:spcAft>
                <a:spcPts val="200"/>
              </a:spcAft>
              <a:buSzPts val="1000"/>
              <a:buFont typeface="Symbol" panose="05050102010706020507" pitchFamily="18" charset="2"/>
              <a:buChar char=""/>
              <a:tabLst>
                <a:tab pos="457200" algn="l"/>
              </a:tabLst>
            </a:pPr>
            <a:endParaRPr lang="tr-TR" sz="1800" dirty="0">
              <a:effectLst/>
              <a:latin typeface="Times New Roman" panose="02020603050405020304" pitchFamily="18" charset="0"/>
              <a:ea typeface="Arial" panose="020B0604020202020204" pitchFamily="34" charset="0"/>
            </a:endParaRPr>
          </a:p>
          <a:p>
            <a:pPr algn="just">
              <a:spcAft>
                <a:spcPts val="200"/>
              </a:spcAft>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2E7EBB62-92D4-39A7-E2DB-B3A9068F409A}"/>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GUIDELINES FOR PROPER STORAGE</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81863116-90DE-F280-4149-C2565E6291E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B72471D3-2125-B7A6-BF10-A5B7D483CA43}"/>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C64BA82A-A01A-541B-CE7A-3C46DFD9166E}"/>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8A48242E-1463-2D99-264F-48E8820E29F2}"/>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ABE1A438-AAB5-40CA-A17F-29830902D005}"/>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2ED8B83B-3A4C-E551-48E4-B6C342AD826D}"/>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DF0D3072-2952-B64A-DECA-336EA5318159}"/>
              </a:ext>
            </a:extLst>
          </p:cNvPr>
          <p:cNvPicPr>
            <a:picLocks noChangeAspect="1"/>
          </p:cNvPicPr>
          <p:nvPr/>
        </p:nvPicPr>
        <p:blipFill>
          <a:blip r:embed="rId11"/>
          <a:stretch>
            <a:fillRect/>
          </a:stretch>
        </p:blipFill>
        <p:spPr>
          <a:xfrm>
            <a:off x="2932364" y="4354512"/>
            <a:ext cx="2952750" cy="1552575"/>
          </a:xfrm>
          <a:prstGeom prst="rect">
            <a:avLst/>
          </a:prstGeom>
        </p:spPr>
      </p:pic>
    </p:spTree>
    <p:extLst>
      <p:ext uri="{BB962C8B-B14F-4D97-AF65-F5344CB8AC3E}">
        <p14:creationId xmlns:p14="http://schemas.microsoft.com/office/powerpoint/2010/main" val="3164849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70A66-0281-991D-877E-E243FDF58DBD}"/>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EAF943FB-2455-58EA-3AF4-B9D463EA448A}"/>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82AE29F1-FB4F-A098-E278-431E1DEB9966}"/>
              </a:ext>
            </a:extLst>
          </p:cNvPr>
          <p:cNvSpPr>
            <a:spLocks noGrp="1"/>
          </p:cNvSpPr>
          <p:nvPr>
            <p:ph type="title"/>
          </p:nvPr>
        </p:nvSpPr>
        <p:spPr>
          <a:xfrm>
            <a:off x="628650" y="1107174"/>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1. </a:t>
            </a:r>
            <a:r>
              <a:rPr lang="en-US" sz="1800" b="1" dirty="0">
                <a:effectLst/>
                <a:latin typeface="Times New Roman" panose="02020603050405020304" pitchFamily="18" charset="0"/>
                <a:ea typeface="Arial" panose="020B0604020202020204" pitchFamily="34" charset="0"/>
              </a:rPr>
              <a:t>TYPES OF HIGH-RISK FOOD AND RAW FOOD IN GALLEYS </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10845142-7877-9FB7-1C48-A7DB06003B83}"/>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E7BAA6CC-91BC-19FA-D900-A8CB795228B1}"/>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332E0C2B-1349-28B8-BFD4-4941447EF60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637D3088-9DB3-1EB4-49D7-659AA2EFB550}"/>
              </a:ext>
            </a:extLst>
          </p:cNvPr>
          <p:cNvSpPr txBox="1"/>
          <p:nvPr/>
        </p:nvSpPr>
        <p:spPr>
          <a:xfrm>
            <a:off x="800100" y="1497312"/>
            <a:ext cx="7467600" cy="2739211"/>
          </a:xfrm>
          <a:prstGeom prst="rect">
            <a:avLst/>
          </a:prstGeom>
          <a:noFill/>
        </p:spPr>
        <p:txBody>
          <a:bodyPr wrap="square" rtlCol="0">
            <a:spAutoFit/>
          </a:bodyPr>
          <a:lstStyle/>
          <a:p>
            <a:pPr marL="457200" algn="l">
              <a:spcAft>
                <a:spcPts val="200"/>
              </a:spcAft>
            </a:pPr>
            <a:r>
              <a:rPr lang="en-US" sz="1800" i="1" dirty="0">
                <a:effectLst/>
                <a:latin typeface="Times New Roman" panose="02020603050405020304" pitchFamily="18" charset="0"/>
                <a:ea typeface="Arial" panose="020B0604020202020204" pitchFamily="34" charset="0"/>
              </a:rPr>
              <a:t>Raw Foods in the Galley</a:t>
            </a:r>
            <a:endParaRPr lang="tr-TR" sz="1800" dirty="0">
              <a:effectLst/>
              <a:latin typeface="Times New Roman" panose="02020603050405020304" pitchFamily="18" charset="0"/>
              <a:ea typeface="Arial" panose="020B0604020202020204" pitchFamily="34" charset="0"/>
            </a:endParaRPr>
          </a:p>
          <a:p>
            <a:pPr indent="457200" algn="l">
              <a:spcAft>
                <a:spcPts val="200"/>
              </a:spcAft>
            </a:pPr>
            <a:r>
              <a:rPr lang="en-US" sz="1800" dirty="0">
                <a:effectLst/>
                <a:latin typeface="Times New Roman" panose="02020603050405020304" pitchFamily="18" charset="0"/>
                <a:ea typeface="Arial" panose="020B0604020202020204" pitchFamily="34" charset="0"/>
              </a:rPr>
              <a:t>Raw foods require </a:t>
            </a:r>
            <a:r>
              <a:rPr lang="en-US" sz="1800" b="1" dirty="0">
                <a:effectLst/>
                <a:latin typeface="Times New Roman" panose="02020603050405020304" pitchFamily="18" charset="0"/>
                <a:ea typeface="Arial" panose="020B0604020202020204" pitchFamily="34" charset="0"/>
              </a:rPr>
              <a:t>careful handling and separation</a:t>
            </a:r>
            <a:r>
              <a:rPr lang="en-US" sz="1800" dirty="0">
                <a:effectLst/>
                <a:latin typeface="Times New Roman" panose="02020603050405020304" pitchFamily="18" charset="0"/>
                <a:ea typeface="Arial" panose="020B0604020202020204" pitchFamily="34" charset="0"/>
              </a:rPr>
              <a:t> to prevent contamination of cooked and ready-to-eat foods.</a:t>
            </a:r>
            <a:endParaRPr lang="tr-TR" sz="1800" dirty="0">
              <a:effectLst/>
              <a:latin typeface="Times New Roman" panose="02020603050405020304" pitchFamily="18" charset="0"/>
              <a:ea typeface="Arial" panose="020B0604020202020204" pitchFamily="34" charset="0"/>
            </a:endParaRPr>
          </a:p>
          <a:p>
            <a:pPr marL="457200" algn="l">
              <a:spcAft>
                <a:spcPts val="200"/>
              </a:spcAft>
            </a:pPr>
            <a:r>
              <a:rPr lang="en-US" sz="1800" b="1" dirty="0">
                <a:effectLst/>
                <a:latin typeface="Times New Roman" panose="02020603050405020304" pitchFamily="18" charset="0"/>
                <a:ea typeface="Arial" panose="020B0604020202020204" pitchFamily="34" charset="0"/>
              </a:rPr>
              <a:t>a) Raw Meats and Poultry</a:t>
            </a:r>
            <a:endParaRPr lang="tr-TR" sz="1800" dirty="0">
              <a:effectLst/>
              <a:latin typeface="Times New Roman" panose="02020603050405020304" pitchFamily="18" charset="0"/>
              <a:ea typeface="Arial" panose="020B0604020202020204" pitchFamily="34" charset="0"/>
            </a:endParaRPr>
          </a:p>
          <a:p>
            <a:pPr marL="342900" lvl="0" indent="-342900" algn="l">
              <a:spcAft>
                <a:spcPts val="200"/>
              </a:spcAft>
              <a:buSzPts val="1000"/>
              <a:buFont typeface="Symbol" panose="05050102010706020507" pitchFamily="18" charset="2"/>
              <a:buChar char=""/>
              <a:tabLst>
                <a:tab pos="457200" algn="l"/>
              </a:tabLst>
            </a:pPr>
            <a:r>
              <a:rPr lang="en-US" sz="1800" dirty="0">
                <a:effectLst/>
                <a:latin typeface="Times New Roman" panose="02020603050405020304" pitchFamily="18" charset="0"/>
                <a:ea typeface="Arial" panose="020B0604020202020204" pitchFamily="34" charset="0"/>
              </a:rPr>
              <a:t>Require separate storage areas and cutting boards.</a:t>
            </a:r>
            <a:endParaRPr lang="tr-TR" sz="1800" dirty="0">
              <a:effectLst/>
              <a:latin typeface="Times New Roman" panose="02020603050405020304" pitchFamily="18" charset="0"/>
              <a:ea typeface="Arial" panose="020B0604020202020204" pitchFamily="34" charset="0"/>
            </a:endParaRPr>
          </a:p>
          <a:p>
            <a:pPr marL="342900" lvl="0" indent="-342900" algn="l">
              <a:spcAft>
                <a:spcPts val="200"/>
              </a:spcAft>
              <a:buSzPts val="1000"/>
              <a:buFont typeface="Symbol" panose="05050102010706020507" pitchFamily="18" charset="2"/>
              <a:buChar char=""/>
              <a:tabLst>
                <a:tab pos="457200" algn="l"/>
              </a:tabLst>
            </a:pPr>
            <a:r>
              <a:rPr lang="en-US" sz="1800" dirty="0">
                <a:effectLst/>
                <a:latin typeface="Times New Roman" panose="02020603050405020304" pitchFamily="18" charset="0"/>
                <a:ea typeface="Arial" panose="020B0604020202020204" pitchFamily="34" charset="0"/>
              </a:rPr>
              <a:t>Must be stored at the bottom of refrigeration units to </a:t>
            </a:r>
            <a:r>
              <a:rPr lang="en-US" sz="1800" b="1" dirty="0">
                <a:effectLst/>
                <a:latin typeface="Times New Roman" panose="02020603050405020304" pitchFamily="18" charset="0"/>
                <a:ea typeface="Arial" panose="020B0604020202020204" pitchFamily="34" charset="0"/>
              </a:rPr>
              <a:t>prevent dripping onto other foods</a:t>
            </a:r>
            <a:r>
              <a:rPr lang="en-US" sz="1800" dirty="0">
                <a:effectLst/>
                <a:latin typeface="Times New Roman" panose="02020603050405020304" pitchFamily="18" charset="0"/>
                <a:ea typeface="Arial" panose="020B0604020202020204" pitchFamily="34" charset="0"/>
              </a:rPr>
              <a:t>.</a:t>
            </a:r>
          </a:p>
          <a:p>
            <a:pPr marL="342900" lvl="0" indent="-342900" algn="l">
              <a:spcAft>
                <a:spcPts val="200"/>
              </a:spcAft>
              <a:buSzPts val="1000"/>
              <a:buFont typeface="Symbol" panose="05050102010706020507" pitchFamily="18" charset="2"/>
              <a:buChar char=""/>
              <a:tabLst>
                <a:tab pos="457200" algn="l"/>
              </a:tabLst>
            </a:pPr>
            <a:endParaRPr lang="tr-TR" sz="1800" dirty="0">
              <a:effectLst/>
              <a:latin typeface="Times New Roman" panose="02020603050405020304" pitchFamily="18" charset="0"/>
              <a:ea typeface="Arial" panose="020B0604020202020204" pitchFamily="34" charset="0"/>
            </a:endParaRPr>
          </a:p>
          <a:p>
            <a:pPr algn="just">
              <a:spcAft>
                <a:spcPts val="200"/>
              </a:spcAft>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DBC92D5F-EC91-9D07-3500-0DEFBBE2466F}"/>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GUIDELINES FOR PROPER STORAGE</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259089F4-5DF4-3985-99C5-0E1102C9E22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B8176F21-D36C-48C7-C0EF-2F8D71B50175}"/>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BA296A3E-6EA0-13E2-62B5-6CEC117CDAF1}"/>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642207DA-59F4-3C74-2F55-0A323BEB473F}"/>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D7A3DA91-AE84-FDD3-0E80-0B9305122D92}"/>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E5282601-B236-7496-D267-BF0E3BD7560A}"/>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C9B9A894-84B0-552F-2BEE-693A73CFD261}"/>
              </a:ext>
            </a:extLst>
          </p:cNvPr>
          <p:cNvPicPr>
            <a:picLocks noChangeAspect="1"/>
          </p:cNvPicPr>
          <p:nvPr/>
        </p:nvPicPr>
        <p:blipFill>
          <a:blip r:embed="rId11"/>
          <a:stretch>
            <a:fillRect/>
          </a:stretch>
        </p:blipFill>
        <p:spPr>
          <a:xfrm>
            <a:off x="3200618" y="3827462"/>
            <a:ext cx="2619375" cy="1743075"/>
          </a:xfrm>
          <a:prstGeom prst="rect">
            <a:avLst/>
          </a:prstGeom>
        </p:spPr>
      </p:pic>
    </p:spTree>
    <p:extLst>
      <p:ext uri="{BB962C8B-B14F-4D97-AF65-F5344CB8AC3E}">
        <p14:creationId xmlns:p14="http://schemas.microsoft.com/office/powerpoint/2010/main" val="9811295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255F9-C16F-5266-017B-4569F11634CC}"/>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E56C6D17-FCB1-E9ED-F00D-AA46490CE239}"/>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3B5CB651-54BF-C778-3B66-7E0B5355A869}"/>
              </a:ext>
            </a:extLst>
          </p:cNvPr>
          <p:cNvSpPr>
            <a:spLocks noGrp="1"/>
          </p:cNvSpPr>
          <p:nvPr>
            <p:ph type="title"/>
          </p:nvPr>
        </p:nvSpPr>
        <p:spPr>
          <a:xfrm>
            <a:off x="628650" y="1107174"/>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1. </a:t>
            </a:r>
            <a:r>
              <a:rPr lang="en-US" sz="1800" b="1" dirty="0">
                <a:effectLst/>
                <a:latin typeface="Times New Roman" panose="02020603050405020304" pitchFamily="18" charset="0"/>
                <a:ea typeface="Arial" panose="020B0604020202020204" pitchFamily="34" charset="0"/>
              </a:rPr>
              <a:t>TYPES OF HIGH-RISK FOOD AND RAW FOOD IN GALLEYS </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A6669820-2AB1-4A44-81F1-F9C396F87F59}"/>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695DF215-59EE-429E-0024-6EADE25AD873}"/>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7DCB09D2-50BB-12F4-7989-58D0047E5D1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8B3F0E78-5005-D6F3-A17D-C360D126BEEA}"/>
              </a:ext>
            </a:extLst>
          </p:cNvPr>
          <p:cNvSpPr txBox="1"/>
          <p:nvPr/>
        </p:nvSpPr>
        <p:spPr>
          <a:xfrm>
            <a:off x="800100" y="1497312"/>
            <a:ext cx="7467600" cy="1579920"/>
          </a:xfrm>
          <a:prstGeom prst="rect">
            <a:avLst/>
          </a:prstGeom>
          <a:noFill/>
        </p:spPr>
        <p:txBody>
          <a:bodyPr wrap="square" rtlCol="0">
            <a:spAutoFit/>
          </a:bodyPr>
          <a:lstStyle/>
          <a:p>
            <a:pPr marL="228600" marR="0" indent="228600" algn="l">
              <a:spcAft>
                <a:spcPts val="200"/>
              </a:spcAft>
              <a:buNone/>
            </a:pPr>
            <a:r>
              <a:rPr lang="en-US" sz="1800" b="1" dirty="0">
                <a:effectLst/>
                <a:latin typeface="Times New Roman" panose="02020603050405020304" pitchFamily="18" charset="0"/>
                <a:ea typeface="Arial" panose="020B0604020202020204" pitchFamily="34" charset="0"/>
              </a:rPr>
              <a:t>b) Raw Seafood and Shellfish</a:t>
            </a:r>
            <a:endParaRPr lang="en-US" sz="1800" dirty="0">
              <a:effectLst/>
              <a:latin typeface="Times New Roman" panose="02020603050405020304" pitchFamily="18" charset="0"/>
              <a:ea typeface="Arial" panose="020B0604020202020204" pitchFamily="34" charset="0"/>
            </a:endParaRPr>
          </a:p>
          <a:p>
            <a:pPr marL="342900" marR="0" lvl="0" indent="-342900" algn="l">
              <a:spcAft>
                <a:spcPts val="200"/>
              </a:spcAft>
              <a:buSzPts val="1000"/>
              <a:buFont typeface="Symbol" panose="05050102010706020507" pitchFamily="18" charset="2"/>
              <a:buChar char=""/>
              <a:tabLst>
                <a:tab pos="457200" algn="l"/>
              </a:tabLst>
            </a:pPr>
            <a:r>
              <a:rPr lang="en-US" sz="1800" dirty="0">
                <a:effectLst/>
                <a:latin typeface="Times New Roman" panose="02020603050405020304" pitchFamily="18" charset="0"/>
                <a:ea typeface="Arial" panose="020B0604020202020204" pitchFamily="34" charset="0"/>
              </a:rPr>
              <a:t>Must be kept on ice or in temperature-controlled storage.</a:t>
            </a:r>
          </a:p>
          <a:p>
            <a:pPr marL="342900" marR="0" lvl="0" indent="-342900" algn="l">
              <a:spcAft>
                <a:spcPts val="200"/>
              </a:spcAft>
              <a:buSzPts val="1000"/>
              <a:buFont typeface="Symbol" panose="05050102010706020507" pitchFamily="18" charset="2"/>
              <a:buChar char=""/>
              <a:tabLst>
                <a:tab pos="457200" algn="l"/>
              </a:tabLst>
            </a:pPr>
            <a:r>
              <a:rPr lang="en-US" sz="1800" dirty="0">
                <a:effectLst/>
                <a:latin typeface="Times New Roman" panose="02020603050405020304" pitchFamily="18" charset="0"/>
                <a:ea typeface="Arial" panose="020B0604020202020204" pitchFamily="34" charset="0"/>
              </a:rPr>
              <a:t>High risk of </a:t>
            </a:r>
            <a:r>
              <a:rPr lang="en-US" sz="1800" b="1" dirty="0">
                <a:effectLst/>
                <a:latin typeface="Times New Roman" panose="02020603050405020304" pitchFamily="18" charset="0"/>
                <a:ea typeface="Arial" panose="020B0604020202020204" pitchFamily="34" charset="0"/>
              </a:rPr>
              <a:t>cross-contamination with other raw and cooked foods</a:t>
            </a:r>
            <a:r>
              <a:rPr lang="en-US" sz="1800" dirty="0">
                <a:effectLst/>
                <a:latin typeface="Times New Roman" panose="02020603050405020304" pitchFamily="18" charset="0"/>
                <a:ea typeface="Arial" panose="020B0604020202020204" pitchFamily="34" charset="0"/>
              </a:rPr>
              <a:t>.</a:t>
            </a:r>
          </a:p>
          <a:p>
            <a:pPr marL="342900" lvl="0" indent="-342900" algn="l">
              <a:spcAft>
                <a:spcPts val="200"/>
              </a:spcAft>
              <a:buSzPts val="1000"/>
              <a:buFont typeface="Symbol" panose="05050102010706020507" pitchFamily="18" charset="2"/>
              <a:buChar char=""/>
              <a:tabLst>
                <a:tab pos="457200" algn="l"/>
              </a:tabLst>
            </a:pPr>
            <a:endParaRPr lang="tr-TR" sz="1800" dirty="0">
              <a:effectLst/>
              <a:latin typeface="Times New Roman" panose="02020603050405020304" pitchFamily="18" charset="0"/>
              <a:ea typeface="Arial" panose="020B0604020202020204" pitchFamily="34" charset="0"/>
            </a:endParaRPr>
          </a:p>
          <a:p>
            <a:pPr algn="just">
              <a:spcAft>
                <a:spcPts val="200"/>
              </a:spcAft>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1B0B527B-9B04-69F5-2A87-71EAC3E62EF1}"/>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GUIDELINES FOR PROPER STORAGE</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E4BD38D0-DD32-9B4C-C126-0BAF8EA12DB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AAA4654D-98F2-24D3-58A0-953C1BE5922E}"/>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D285FC0A-F2DC-F58D-394D-0C95DE9D2D73}"/>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72DDFB81-7F9A-1146-C82D-8324F6A4EB86}"/>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767A3BEB-C0E7-73F1-D328-1B7E17B1EB08}"/>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D4A81FE4-5FAE-FA66-DA77-168A7A2A8AA9}"/>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Picture 5">
            <a:extLst>
              <a:ext uri="{FF2B5EF4-FFF2-40B4-BE49-F238E27FC236}">
                <a16:creationId xmlns:a16="http://schemas.microsoft.com/office/drawing/2014/main" id="{29D55A1F-5688-D028-8FF2-4239E426E435}"/>
              </a:ext>
            </a:extLst>
          </p:cNvPr>
          <p:cNvPicPr>
            <a:picLocks noChangeAspect="1"/>
          </p:cNvPicPr>
          <p:nvPr/>
        </p:nvPicPr>
        <p:blipFill>
          <a:blip r:embed="rId11"/>
          <a:stretch>
            <a:fillRect/>
          </a:stretch>
        </p:blipFill>
        <p:spPr>
          <a:xfrm>
            <a:off x="1368978" y="2892449"/>
            <a:ext cx="2855889" cy="2022345"/>
          </a:xfrm>
          <a:prstGeom prst="rect">
            <a:avLst/>
          </a:prstGeom>
        </p:spPr>
      </p:pic>
      <p:pic>
        <p:nvPicPr>
          <p:cNvPr id="8" name="Picture 7">
            <a:extLst>
              <a:ext uri="{FF2B5EF4-FFF2-40B4-BE49-F238E27FC236}">
                <a16:creationId xmlns:a16="http://schemas.microsoft.com/office/drawing/2014/main" id="{EFBD2DAC-B08C-2BA9-5DA0-E44334564C62}"/>
              </a:ext>
            </a:extLst>
          </p:cNvPr>
          <p:cNvPicPr>
            <a:picLocks noChangeAspect="1"/>
          </p:cNvPicPr>
          <p:nvPr/>
        </p:nvPicPr>
        <p:blipFill>
          <a:blip r:embed="rId12"/>
          <a:stretch>
            <a:fillRect/>
          </a:stretch>
        </p:blipFill>
        <p:spPr>
          <a:xfrm>
            <a:off x="5062732" y="2938267"/>
            <a:ext cx="3033518" cy="2022345"/>
          </a:xfrm>
          <a:prstGeom prst="rect">
            <a:avLst/>
          </a:prstGeom>
        </p:spPr>
      </p:pic>
    </p:spTree>
    <p:extLst>
      <p:ext uri="{BB962C8B-B14F-4D97-AF65-F5344CB8AC3E}">
        <p14:creationId xmlns:p14="http://schemas.microsoft.com/office/powerpoint/2010/main" val="13713385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2DC26-0C75-CE3A-C923-BFC6D60CC88B}"/>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798579C4-08F1-FC2D-A602-1861F0163C3B}"/>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DAC281B6-21B6-3CD6-BF55-21A48F82CCFC}"/>
              </a:ext>
            </a:extLst>
          </p:cNvPr>
          <p:cNvSpPr>
            <a:spLocks noGrp="1"/>
          </p:cNvSpPr>
          <p:nvPr>
            <p:ph type="title"/>
          </p:nvPr>
        </p:nvSpPr>
        <p:spPr>
          <a:xfrm>
            <a:off x="628650" y="1107174"/>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1. </a:t>
            </a:r>
            <a:r>
              <a:rPr lang="en-US" sz="1800" b="1" dirty="0">
                <a:effectLst/>
                <a:latin typeface="Times New Roman" panose="02020603050405020304" pitchFamily="18" charset="0"/>
                <a:ea typeface="Arial" panose="020B0604020202020204" pitchFamily="34" charset="0"/>
              </a:rPr>
              <a:t>TYPES OF HIGH-RISK FOOD AND RAW FOOD IN GALLEYS </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2A6F3F72-5F36-CE49-25D2-A2A1629EF813}"/>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46D4133D-940C-8F2E-8FBF-DE6E008CB05C}"/>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7F2B98D4-7296-11E5-1B3F-11E3F7294C0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F60DC1A1-8D9D-612B-BAB2-9E59E3AA1072}"/>
              </a:ext>
            </a:extLst>
          </p:cNvPr>
          <p:cNvSpPr txBox="1"/>
          <p:nvPr/>
        </p:nvSpPr>
        <p:spPr>
          <a:xfrm>
            <a:off x="800100" y="1497312"/>
            <a:ext cx="7467600" cy="1200329"/>
          </a:xfrm>
          <a:prstGeom prst="rect">
            <a:avLst/>
          </a:prstGeom>
          <a:noFill/>
        </p:spPr>
        <p:txBody>
          <a:bodyPr wrap="square" rtlCol="0">
            <a:spAutoFit/>
          </a:bodyPr>
          <a:lstStyle/>
          <a:p>
            <a:pPr lvl="0"/>
            <a:r>
              <a:rPr lang="en-US" b="1" dirty="0">
                <a:latin typeface="Times New Roman" panose="02020603050405020304" pitchFamily="18" charset="0"/>
                <a:cs typeface="Times New Roman" panose="02020603050405020304" pitchFamily="18" charset="0"/>
              </a:rPr>
              <a:t>c) Raw Vegetables and Fruits</a:t>
            </a:r>
            <a:endParaRPr lang="en-US" dirty="0">
              <a:latin typeface="Times New Roman" panose="02020603050405020304" pitchFamily="18" charset="0"/>
              <a:cs typeface="Times New Roman" panose="02020603050405020304" pitchFamily="18" charset="0"/>
            </a:endParaRPr>
          </a:p>
          <a:p>
            <a:pPr lvl="0"/>
            <a:r>
              <a:rPr lang="en-US" dirty="0">
                <a:latin typeface="Times New Roman" panose="02020603050405020304" pitchFamily="18" charset="0"/>
                <a:cs typeface="Times New Roman" panose="02020603050405020304" pitchFamily="18" charset="0"/>
              </a:rPr>
              <a:t>Though not high-risk like meats, </a:t>
            </a:r>
            <a:r>
              <a:rPr lang="en-US" b="1" dirty="0">
                <a:latin typeface="Times New Roman" panose="02020603050405020304" pitchFamily="18" charset="0"/>
                <a:cs typeface="Times New Roman" panose="02020603050405020304" pitchFamily="18" charset="0"/>
              </a:rPr>
              <a:t>improper washing</a:t>
            </a:r>
            <a:r>
              <a:rPr lang="en-US" dirty="0">
                <a:latin typeface="Times New Roman" panose="02020603050405020304" pitchFamily="18" charset="0"/>
                <a:cs typeface="Times New Roman" panose="02020603050405020304" pitchFamily="18" charset="0"/>
              </a:rPr>
              <a:t> can introduce bacteria.</a:t>
            </a:r>
          </a:p>
          <a:p>
            <a:pPr lvl="0"/>
            <a:r>
              <a:rPr lang="en-US" dirty="0">
                <a:latin typeface="Times New Roman" panose="02020603050405020304" pitchFamily="18" charset="0"/>
                <a:cs typeface="Times New Roman" panose="02020603050405020304" pitchFamily="18" charset="0"/>
              </a:rPr>
              <a:t>Should be washed with </a:t>
            </a:r>
            <a:r>
              <a:rPr lang="en-US" b="1" dirty="0">
                <a:latin typeface="Times New Roman" panose="02020603050405020304" pitchFamily="18" charset="0"/>
                <a:cs typeface="Times New Roman" panose="02020603050405020304" pitchFamily="18" charset="0"/>
              </a:rPr>
              <a:t>sanitized water onboard</a:t>
            </a:r>
            <a:r>
              <a:rPr lang="en-US" dirty="0">
                <a:latin typeface="Times New Roman" panose="02020603050405020304" pitchFamily="18" charset="0"/>
                <a:cs typeface="Times New Roman" panose="02020603050405020304" pitchFamily="18" charset="0"/>
              </a:rPr>
              <a:t> to remove contaminants.</a:t>
            </a:r>
          </a:p>
          <a:p>
            <a:pPr algn="just">
              <a:spcAft>
                <a:spcPts val="200"/>
              </a:spcAft>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1AC5D269-7FC6-C420-34D9-0E3C47D07E27}"/>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GUIDELINES FOR PROPER STORAGE</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1C5F458A-A614-CD7A-A6B7-6C8E936A35F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B87B94C-6145-6949-B281-AFDFDE567588}"/>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AA2A0654-100D-C69E-84F7-839F18ADDC12}"/>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E9525DCC-0BF5-355D-F38D-E7ECA13C98A6}"/>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3463F468-5C57-B47F-ECBA-BFBBF9E83253}"/>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C671E3A3-51EA-8372-F551-0802B0A81080}"/>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Picture 5">
            <a:extLst>
              <a:ext uri="{FF2B5EF4-FFF2-40B4-BE49-F238E27FC236}">
                <a16:creationId xmlns:a16="http://schemas.microsoft.com/office/drawing/2014/main" id="{FCC52DAB-5F22-A7B9-0B55-F9E0AB6DD5A5}"/>
              </a:ext>
            </a:extLst>
          </p:cNvPr>
          <p:cNvPicPr>
            <a:picLocks noChangeAspect="1"/>
          </p:cNvPicPr>
          <p:nvPr/>
        </p:nvPicPr>
        <p:blipFill>
          <a:blip r:embed="rId11"/>
          <a:stretch>
            <a:fillRect/>
          </a:stretch>
        </p:blipFill>
        <p:spPr>
          <a:xfrm>
            <a:off x="2850092" y="3173152"/>
            <a:ext cx="2952750" cy="1552575"/>
          </a:xfrm>
          <a:prstGeom prst="rect">
            <a:avLst/>
          </a:prstGeom>
        </p:spPr>
      </p:pic>
    </p:spTree>
    <p:extLst>
      <p:ext uri="{BB962C8B-B14F-4D97-AF65-F5344CB8AC3E}">
        <p14:creationId xmlns:p14="http://schemas.microsoft.com/office/powerpoint/2010/main" val="25012531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A1287-05BC-DD1F-EE28-E2BA7551CE37}"/>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9463AF1D-885C-6D8A-8477-453769757A80}"/>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19CA0649-0787-935B-32E1-5850FCB946B0}"/>
              </a:ext>
            </a:extLst>
          </p:cNvPr>
          <p:cNvSpPr>
            <a:spLocks noGrp="1"/>
          </p:cNvSpPr>
          <p:nvPr>
            <p:ph type="title"/>
          </p:nvPr>
        </p:nvSpPr>
        <p:spPr>
          <a:xfrm>
            <a:off x="628650" y="1107174"/>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1. </a:t>
            </a:r>
            <a:r>
              <a:rPr lang="en-US" sz="1800" b="1" dirty="0">
                <a:effectLst/>
                <a:latin typeface="Times New Roman" panose="02020603050405020304" pitchFamily="18" charset="0"/>
                <a:ea typeface="Arial" panose="020B0604020202020204" pitchFamily="34" charset="0"/>
              </a:rPr>
              <a:t>TYPES OF HIGH-RISK FOOD AND RAW FOOD IN GALLEYS </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0F2FFFC1-1783-D11F-BD95-5F963AE13F01}"/>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B17C03D3-5DE0-C141-7048-F8989AF0D20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60127E2E-0ADF-F5E7-5A56-B6D7CC22695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418AFCDD-DCEB-F498-92D9-81E37EEA80DB}"/>
              </a:ext>
            </a:extLst>
          </p:cNvPr>
          <p:cNvSpPr txBox="1"/>
          <p:nvPr/>
        </p:nvSpPr>
        <p:spPr>
          <a:xfrm>
            <a:off x="800100" y="1497312"/>
            <a:ext cx="7467600" cy="1277273"/>
          </a:xfrm>
          <a:prstGeom prst="rect">
            <a:avLst/>
          </a:prstGeom>
          <a:noFill/>
        </p:spPr>
        <p:txBody>
          <a:bodyPr wrap="square" rtlCol="0">
            <a:spAutoFit/>
          </a:bodyPr>
          <a:lstStyle/>
          <a:p>
            <a:pPr marL="457200" algn="l">
              <a:spcAft>
                <a:spcPts val="200"/>
              </a:spcAft>
            </a:pPr>
            <a:r>
              <a:rPr lang="en-US" sz="1800" b="1" dirty="0">
                <a:effectLst/>
                <a:latin typeface="Times New Roman" panose="02020603050405020304" pitchFamily="18" charset="0"/>
                <a:ea typeface="Arial" panose="020B0604020202020204" pitchFamily="34" charset="0"/>
              </a:rPr>
              <a:t>d) Raw Eggs</a:t>
            </a:r>
            <a:endParaRPr lang="tr-TR" sz="1800" dirty="0">
              <a:effectLst/>
              <a:latin typeface="Times New Roman" panose="02020603050405020304" pitchFamily="18" charset="0"/>
              <a:ea typeface="Arial" panose="020B0604020202020204" pitchFamily="34" charset="0"/>
            </a:endParaRPr>
          </a:p>
          <a:p>
            <a:pPr marL="342900" lvl="0" indent="-342900" algn="l">
              <a:spcAft>
                <a:spcPts val="200"/>
              </a:spcAft>
              <a:buSzPts val="1000"/>
              <a:buFont typeface="Symbol" panose="05050102010706020507" pitchFamily="18" charset="2"/>
              <a:buChar char=""/>
              <a:tabLst>
                <a:tab pos="457200" algn="l"/>
              </a:tabLst>
            </a:pPr>
            <a:r>
              <a:rPr lang="en-US" sz="1800" dirty="0">
                <a:effectLst/>
                <a:latin typeface="Times New Roman" panose="02020603050405020304" pitchFamily="18" charset="0"/>
                <a:ea typeface="Arial" panose="020B0604020202020204" pitchFamily="34" charset="0"/>
              </a:rPr>
              <a:t>Should be </a:t>
            </a:r>
            <a:r>
              <a:rPr lang="en-US" sz="1800" b="1" dirty="0">
                <a:effectLst/>
                <a:latin typeface="Times New Roman" panose="02020603050405020304" pitchFamily="18" charset="0"/>
                <a:ea typeface="Arial" panose="020B0604020202020204" pitchFamily="34" charset="0"/>
              </a:rPr>
              <a:t>stored separately</a:t>
            </a:r>
            <a:r>
              <a:rPr lang="en-US" sz="1800" dirty="0">
                <a:effectLst/>
                <a:latin typeface="Times New Roman" panose="02020603050405020304" pitchFamily="18" charset="0"/>
                <a:ea typeface="Arial" panose="020B0604020202020204" pitchFamily="34" charset="0"/>
              </a:rPr>
              <a:t> from ready-to-eat foods.</a:t>
            </a:r>
            <a:endParaRPr lang="tr-TR" sz="1800" dirty="0">
              <a:effectLst/>
              <a:latin typeface="Times New Roman" panose="02020603050405020304" pitchFamily="18" charset="0"/>
              <a:ea typeface="Arial" panose="020B0604020202020204" pitchFamily="34" charset="0"/>
            </a:endParaRPr>
          </a:p>
          <a:p>
            <a:pPr marL="342900" lvl="0" indent="-342900" algn="l">
              <a:spcAft>
                <a:spcPts val="200"/>
              </a:spcAft>
              <a:buSzPts val="1000"/>
              <a:buFont typeface="Symbol" panose="05050102010706020507" pitchFamily="18" charset="2"/>
              <a:buChar char=""/>
              <a:tabLst>
                <a:tab pos="457200" algn="l"/>
              </a:tabLst>
            </a:pPr>
            <a:r>
              <a:rPr lang="en-US" sz="1800" dirty="0">
                <a:effectLst/>
                <a:latin typeface="Times New Roman" panose="02020603050405020304" pitchFamily="18" charset="0"/>
                <a:ea typeface="Arial" panose="020B0604020202020204" pitchFamily="34" charset="0"/>
              </a:rPr>
              <a:t>Pasteurized liquid eggs may be used as a </a:t>
            </a:r>
            <a:r>
              <a:rPr lang="en-US" sz="1800" b="1" dirty="0">
                <a:effectLst/>
                <a:latin typeface="Times New Roman" panose="02020603050405020304" pitchFamily="18" charset="0"/>
                <a:ea typeface="Arial" panose="020B0604020202020204" pitchFamily="34" charset="0"/>
              </a:rPr>
              <a:t>safer alternative</a:t>
            </a:r>
            <a:r>
              <a:rPr lang="en-US" sz="1800" dirty="0">
                <a:effectLst/>
                <a:latin typeface="Times New Roman" panose="02020603050405020304" pitchFamily="18" charset="0"/>
                <a:ea typeface="Arial" panose="020B0604020202020204" pitchFamily="34" charset="0"/>
              </a:rPr>
              <a:t> onboard.</a:t>
            </a:r>
            <a:endParaRPr lang="tr-TR" sz="1800" dirty="0">
              <a:effectLst/>
              <a:latin typeface="Times New Roman" panose="02020603050405020304" pitchFamily="18" charset="0"/>
              <a:ea typeface="Arial" panose="020B0604020202020204" pitchFamily="34" charset="0"/>
            </a:endParaRPr>
          </a:p>
          <a:p>
            <a:pPr algn="just">
              <a:spcAft>
                <a:spcPts val="200"/>
              </a:spcAft>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48ACFAA1-139C-DC89-30C7-3EB7334B591E}"/>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GUIDELINES FOR PROPER STORAGE</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6B05E0F1-F7C4-AA1C-C090-640B0C9D897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812AE897-795E-74C0-60AC-D8626FD397E0}"/>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DF6273E8-AFD1-3BD6-BA30-A94F75261B68}"/>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D62C2A4C-A099-52E7-9595-D477935FDBA3}"/>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F03B7471-CCD9-4EA7-9BE3-89A3B912D52C}"/>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4B90E0C1-94D7-A2E1-9209-72852B490195}"/>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F07B5CD2-384D-FB26-8545-B7698E8BEB61}"/>
              </a:ext>
            </a:extLst>
          </p:cNvPr>
          <p:cNvPicPr>
            <a:picLocks noChangeAspect="1"/>
          </p:cNvPicPr>
          <p:nvPr/>
        </p:nvPicPr>
        <p:blipFill>
          <a:blip r:embed="rId11"/>
          <a:stretch>
            <a:fillRect/>
          </a:stretch>
        </p:blipFill>
        <p:spPr>
          <a:xfrm>
            <a:off x="2540000" y="3111239"/>
            <a:ext cx="3894667" cy="2249449"/>
          </a:xfrm>
          <a:prstGeom prst="rect">
            <a:avLst/>
          </a:prstGeom>
        </p:spPr>
      </p:pic>
    </p:spTree>
    <p:extLst>
      <p:ext uri="{BB962C8B-B14F-4D97-AF65-F5344CB8AC3E}">
        <p14:creationId xmlns:p14="http://schemas.microsoft.com/office/powerpoint/2010/main" val="40525475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0D921-160F-F424-7BFB-1BFC2EA1FEF8}"/>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B4EAB94E-0F78-830A-0299-DE391CEB1F02}"/>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6CFD259A-F13C-A913-A215-2F23743EBBA3}"/>
              </a:ext>
            </a:extLst>
          </p:cNvPr>
          <p:cNvSpPr>
            <a:spLocks noGrp="1"/>
          </p:cNvSpPr>
          <p:nvPr>
            <p:ph type="title"/>
          </p:nvPr>
        </p:nvSpPr>
        <p:spPr>
          <a:xfrm>
            <a:off x="574573" y="1040575"/>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2. </a:t>
            </a:r>
            <a:r>
              <a:rPr lang="tr-TR" sz="1800" b="1" dirty="0">
                <a:effectLst/>
                <a:latin typeface="Times New Roman" panose="02020603050405020304" pitchFamily="18" charset="0"/>
                <a:ea typeface="Arial" panose="020B0604020202020204" pitchFamily="34" charset="0"/>
              </a:rPr>
              <a:t>BEST PRACTICES</a:t>
            </a:r>
            <a:br>
              <a:rPr lang="en-US" sz="1800" b="1" dirty="0">
                <a:effectLst/>
                <a:latin typeface="Times New Roman" panose="02020603050405020304" pitchFamily="18" charset="0"/>
                <a:ea typeface="Arial" panose="020B0604020202020204" pitchFamily="34" charset="0"/>
              </a:rPr>
            </a:br>
            <a:r>
              <a:rPr lang="en-US" sz="1800" b="1" dirty="0">
                <a:effectLst/>
                <a:latin typeface="Times New Roman" panose="02020603050405020304" pitchFamily="18" charset="0"/>
                <a:ea typeface="Arial" panose="020B0604020202020204" pitchFamily="34" charset="0"/>
                <a:cs typeface="Times New Roman" panose="02020603050405020304" pitchFamily="18" charset="0"/>
              </a:rPr>
              <a:t>(</a:t>
            </a:r>
            <a:r>
              <a:rPr lang="en-US" sz="1400" b="1" dirty="0">
                <a:latin typeface="Times New Roman" panose="02020603050405020304" pitchFamily="18" charset="0"/>
                <a:cs typeface="Times New Roman" panose="02020603050405020304" pitchFamily="18" charset="0"/>
              </a:rPr>
              <a:t>FOR STORING AND HANDLING HIGH-RISK AND RAW FOODS ONBOARD)</a:t>
            </a:r>
            <a:br>
              <a:rPr lang="en-US" sz="1400" b="1" dirty="0">
                <a:latin typeface="Times New Roman" panose="02020603050405020304" pitchFamily="18" charset="0"/>
                <a:cs typeface="Times New Roman" panose="02020603050405020304" pitchFamily="18" charset="0"/>
              </a:rPr>
            </a:br>
            <a:endParaRPr lang="en-US" sz="1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AD1F9A9C-6540-AB5B-6120-6520799DD34B}"/>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A762F388-A03B-4BF7-FA3B-D4B47614B767}"/>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5F6BB987-AF02-E73B-D4A8-0CC8DDF07D9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AA761809-3A60-7BDD-A9AC-2BBC8F6B8DE0}"/>
              </a:ext>
            </a:extLst>
          </p:cNvPr>
          <p:cNvSpPr txBox="1"/>
          <p:nvPr/>
        </p:nvSpPr>
        <p:spPr>
          <a:xfrm>
            <a:off x="682727" y="1611788"/>
            <a:ext cx="7467600" cy="3318857"/>
          </a:xfrm>
          <a:prstGeom prst="rect">
            <a:avLst/>
          </a:prstGeom>
          <a:noFill/>
        </p:spPr>
        <p:txBody>
          <a:bodyPr wrap="square" rtlCol="0">
            <a:spAutoFit/>
          </a:bodyPr>
          <a:lstStyle/>
          <a:p>
            <a:pPr algn="l">
              <a:spcAft>
                <a:spcPts val="200"/>
              </a:spcAft>
            </a:pPr>
            <a:endParaRPr lang="en-US" sz="1800" dirty="0">
              <a:effectLst/>
              <a:latin typeface="Times New Roman" panose="02020603050405020304" pitchFamily="18" charset="0"/>
              <a:ea typeface="Arial" panose="020B0604020202020204" pitchFamily="34" charset="0"/>
            </a:endParaRPr>
          </a:p>
          <a:p>
            <a:pPr marL="285750" indent="-285750" algn="l">
              <a:spcAft>
                <a:spcPts val="200"/>
              </a:spcAft>
              <a:buFont typeface="Arial" panose="020B0604020202020204" pitchFamily="34" charset="0"/>
              <a:buChar char="•"/>
            </a:pPr>
            <a:r>
              <a:rPr lang="en-US" sz="1800" dirty="0">
                <a:effectLst/>
                <a:latin typeface="Times New Roman" panose="02020603050405020304" pitchFamily="18" charset="0"/>
                <a:ea typeface="Arial" panose="020B0604020202020204" pitchFamily="34" charset="0"/>
              </a:rPr>
              <a:t>Keep refrigerated foods at the right temperature (chilled &lt; 40°F/4°C, frozen &lt; 0°F/-18°C):</a:t>
            </a:r>
            <a:endParaRPr lang="tr-TR" sz="1800" dirty="0">
              <a:effectLst/>
              <a:latin typeface="Times New Roman" panose="02020603050405020304" pitchFamily="18" charset="0"/>
              <a:ea typeface="Arial" panose="020B0604020202020204" pitchFamily="34" charset="0"/>
            </a:endParaRPr>
          </a:p>
          <a:p>
            <a:pPr marL="285750" indent="-285750" algn="just">
              <a:spcAft>
                <a:spcPts val="200"/>
              </a:spcAft>
              <a:buFont typeface="Arial" panose="020B0604020202020204" pitchFamily="34" charset="0"/>
              <a:buChar char="•"/>
            </a:pPr>
            <a:endParaRPr lang="tr-TR" sz="1800" dirty="0">
              <a:effectLst/>
              <a:latin typeface="Times New Roman" panose="02020603050405020304" pitchFamily="18" charset="0"/>
              <a:ea typeface="Arial" panose="020B0604020202020204" pitchFamily="34" charset="0"/>
            </a:endParaRPr>
          </a:p>
          <a:p>
            <a:pPr marL="285750" indent="-285750" algn="just">
              <a:spcAft>
                <a:spcPts val="200"/>
              </a:spcAft>
              <a:buFont typeface="Arial" panose="020B0604020202020204" pitchFamily="34" charset="0"/>
              <a:buChar char="•"/>
            </a:pPr>
            <a:r>
              <a:rPr lang="en-US" sz="1800" dirty="0">
                <a:effectLst/>
                <a:latin typeface="Times New Roman" panose="02020603050405020304" pitchFamily="18" charset="0"/>
                <a:ea typeface="Arial" panose="020B0604020202020204" pitchFamily="34" charset="0"/>
              </a:rPr>
              <a:t>Use color-coded chopping boards (e.g., red for raw meat, blue for seafood, green for vegetables)</a:t>
            </a:r>
            <a:endParaRPr lang="tr-TR" sz="1800" dirty="0">
              <a:effectLst/>
              <a:latin typeface="Times New Roman" panose="02020603050405020304" pitchFamily="18" charset="0"/>
              <a:ea typeface="Arial" panose="020B0604020202020204" pitchFamily="34" charset="0"/>
            </a:endParaRPr>
          </a:p>
          <a:p>
            <a:pPr marL="285750" indent="-285750" algn="just">
              <a:spcAft>
                <a:spcPts val="200"/>
              </a:spcAft>
              <a:buFont typeface="Arial" panose="020B0604020202020204" pitchFamily="34" charset="0"/>
              <a:buChar char="•"/>
            </a:pPr>
            <a:endParaRPr lang="tr-TR" sz="1800" dirty="0">
              <a:effectLst/>
              <a:latin typeface="Times New Roman" panose="02020603050405020304" pitchFamily="18" charset="0"/>
              <a:ea typeface="Arial" panose="020B0604020202020204" pitchFamily="34" charset="0"/>
            </a:endParaRPr>
          </a:p>
          <a:p>
            <a:pPr marL="285750" indent="-285750" algn="just">
              <a:spcAft>
                <a:spcPts val="200"/>
              </a:spcAft>
              <a:buFont typeface="Arial" panose="020B0604020202020204" pitchFamily="34" charset="0"/>
              <a:buChar char="•"/>
            </a:pPr>
            <a:r>
              <a:rPr lang="en-US" sz="1800" dirty="0">
                <a:effectLst/>
                <a:latin typeface="Times New Roman" panose="02020603050405020304" pitchFamily="18" charset="0"/>
                <a:ea typeface="Arial" panose="020B0604020202020204" pitchFamily="34" charset="0"/>
              </a:rPr>
              <a:t>Store raw meats on the lowest shelves to prevent drips from contaminating other foods</a:t>
            </a:r>
            <a:endParaRPr lang="tr-TR" sz="1800" dirty="0">
              <a:effectLst/>
              <a:latin typeface="Times New Roman" panose="02020603050405020304" pitchFamily="18" charset="0"/>
              <a:ea typeface="Arial" panose="020B0604020202020204" pitchFamily="34" charset="0"/>
            </a:endParaRPr>
          </a:p>
          <a:p>
            <a:pPr algn="just">
              <a:spcAft>
                <a:spcPts val="200"/>
              </a:spcAft>
            </a:pPr>
            <a:endParaRPr lang="tr-TR" b="1" dirty="0">
              <a:latin typeface="Times New Roman" panose="02020603050405020304" pitchFamily="18" charset="0"/>
              <a:ea typeface="Arial" panose="020B0604020202020204" pitchFamily="34" charset="0"/>
            </a:endParaRPr>
          </a:p>
          <a:p>
            <a:pPr algn="just">
              <a:spcAft>
                <a:spcPts val="200"/>
              </a:spcAft>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887B663B-6AC2-3DD8-BCF7-5B6243F9354A}"/>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GUIDELINES FOR PROPER STORAGE</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67F683E3-6B94-D201-17A5-071EF3CF60D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D5174CC6-65CA-79FC-364E-A8516EF064E0}"/>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7EC16B04-7828-46EC-C619-F44BEBCAEC75}"/>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50E2BA6D-9400-0D1B-2D4F-850AFCF1218A}"/>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CA7A880-197C-E213-D606-E1F9DEC27366}"/>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CB30B1FC-D6F0-DD96-3B62-21CE0C03041D}"/>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E71F0C84-2BF0-2CF4-5546-ACD0665A1858}"/>
              </a:ext>
            </a:extLst>
          </p:cNvPr>
          <p:cNvPicPr>
            <a:picLocks noChangeAspect="1"/>
          </p:cNvPicPr>
          <p:nvPr/>
        </p:nvPicPr>
        <p:blipFill>
          <a:blip r:embed="rId11"/>
          <a:stretch>
            <a:fillRect/>
          </a:stretch>
        </p:blipFill>
        <p:spPr>
          <a:xfrm>
            <a:off x="3237558" y="4265414"/>
            <a:ext cx="2466975" cy="1847850"/>
          </a:xfrm>
          <a:prstGeom prst="rect">
            <a:avLst/>
          </a:prstGeom>
        </p:spPr>
      </p:pic>
    </p:spTree>
    <p:extLst>
      <p:ext uri="{BB962C8B-B14F-4D97-AF65-F5344CB8AC3E}">
        <p14:creationId xmlns:p14="http://schemas.microsoft.com/office/powerpoint/2010/main" val="39697319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18B8A-F333-2823-E4C5-2F382FABFC59}"/>
              </a:ext>
            </a:extLst>
          </p:cNvPr>
          <p:cNvSpPr>
            <a:spLocks noGrp="1"/>
          </p:cNvSpPr>
          <p:nvPr>
            <p:ph type="title"/>
          </p:nvPr>
        </p:nvSpPr>
        <p:spPr>
          <a:xfrm>
            <a:off x="639479" y="1043090"/>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Learning outcomes</a:t>
            </a:r>
            <a:r>
              <a:rPr lang="ro-RO" sz="2400" b="1" dirty="0">
                <a:latin typeface="Times New Roman" panose="02020603050405020304" pitchFamily="18" charset="0"/>
                <a:cs typeface="Times New Roman" panose="02020603050405020304" pitchFamily="18" charset="0"/>
              </a:rPr>
              <a:t> of </a:t>
            </a:r>
            <a:r>
              <a:rPr lang="en-US" sz="2400" b="1" dirty="0">
                <a:latin typeface="Times New Roman" panose="02020603050405020304" pitchFamily="18" charset="0"/>
                <a:cs typeface="Times New Roman" panose="02020603050405020304" pitchFamily="18" charset="0"/>
              </a:rPr>
              <a:t>the</a:t>
            </a:r>
            <a:r>
              <a:rPr lang="ro-RO" sz="2400" b="1"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course </a:t>
            </a:r>
          </a:p>
        </p:txBody>
      </p:sp>
      <p:grpSp>
        <p:nvGrpSpPr>
          <p:cNvPr id="4" name="Group 3">
            <a:extLst>
              <a:ext uri="{FF2B5EF4-FFF2-40B4-BE49-F238E27FC236}">
                <a16:creationId xmlns:a16="http://schemas.microsoft.com/office/drawing/2014/main" id="{A81020B7-6199-F090-F61D-88E549EFF36A}"/>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906E373F-7CEC-0816-0DE0-F40EEE7CFF29}"/>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ECB12ADB-6DE6-2CD5-5B8E-453C83DB84B8}"/>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3918D063-6CD9-818F-0B92-D5AA466AA41D}"/>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grpSp>
        <p:grpSp>
          <p:nvGrpSpPr>
            <p:cNvPr id="6" name="Group 5">
              <a:extLst>
                <a:ext uri="{FF2B5EF4-FFF2-40B4-BE49-F238E27FC236}">
                  <a16:creationId xmlns:a16="http://schemas.microsoft.com/office/drawing/2014/main" id="{A26C2482-DA1F-182D-DA7A-E4CADBFC8EC0}"/>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98871C56-B0CA-B50E-DCCE-AB940CBF213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A586B1B4-3E52-886F-E8B6-FB1FC1312765}"/>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C2A3D723-34B1-B70C-1FCA-0FABAC0F1F01}"/>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ro-RO" sz="24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ro-RO" sz="1800"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4A543130-7339-D6F9-E1AD-DEEABE3928B8}"/>
              </a:ext>
            </a:extLst>
          </p:cNvPr>
          <p:cNvSpPr txBox="1"/>
          <p:nvPr/>
        </p:nvSpPr>
        <p:spPr>
          <a:xfrm>
            <a:off x="381001" y="1462459"/>
            <a:ext cx="7886699" cy="4585871"/>
          </a:xfrm>
          <a:prstGeom prst="rect">
            <a:avLst/>
          </a:prstGeom>
          <a:noFill/>
        </p:spPr>
        <p:txBody>
          <a:bodyPr wrap="square" rtlCol="0">
            <a:spAutoFit/>
          </a:bodyPr>
          <a:lstStyle/>
          <a:p>
            <a:pPr marL="285750" lvl="0" indent="-285750" algn="just">
              <a:spcBef>
                <a:spcPts val="400"/>
              </a:spcBef>
              <a:spcAft>
                <a:spcPts val="400"/>
              </a:spcAft>
              <a:buFont typeface="Arial" panose="020B0604020202020204" pitchFamily="34" charset="0"/>
              <a:buChar char="•"/>
              <a:tabLst>
                <a:tab pos="811530" algn="l"/>
              </a:tabLst>
            </a:pPr>
            <a:r>
              <a:rPr lang="en-US" sz="1800" dirty="0">
                <a:effectLst/>
                <a:latin typeface="Times New Roman" panose="02020603050405020304" pitchFamily="18" charset="0"/>
                <a:ea typeface="Arial" panose="020B0604020202020204" pitchFamily="34" charset="0"/>
                <a:cs typeface="Times New Roman" panose="02020603050405020304" pitchFamily="18" charset="0"/>
              </a:rPr>
              <a:t>Understand the key factors affecting food storage, including temperature, humidity, and cross-contamination risks.</a:t>
            </a:r>
            <a:endParaRPr lang="tr-TR" dirty="0">
              <a:latin typeface="Times New Roman" panose="02020603050405020304" pitchFamily="18" charset="0"/>
              <a:ea typeface="Arial" panose="020B0604020202020204" pitchFamily="34" charset="0"/>
              <a:cs typeface="Times New Roman" panose="02020603050405020304" pitchFamily="18" charset="0"/>
            </a:endParaRPr>
          </a:p>
          <a:p>
            <a:pPr marL="285750" lvl="0" indent="-285750" algn="just">
              <a:spcBef>
                <a:spcPts val="400"/>
              </a:spcBef>
              <a:spcAft>
                <a:spcPts val="400"/>
              </a:spcAft>
              <a:buFont typeface="Arial" panose="020B0604020202020204" pitchFamily="34" charset="0"/>
              <a:buChar char="•"/>
              <a:tabLst>
                <a:tab pos="811530" algn="l"/>
              </a:tabLst>
            </a:pPr>
            <a:r>
              <a:rPr lang="en-US" sz="1800" dirty="0">
                <a:effectLst/>
                <a:latin typeface="Times New Roman" panose="02020603050405020304" pitchFamily="18" charset="0"/>
                <a:ea typeface="Arial" panose="020B0604020202020204" pitchFamily="34" charset="0"/>
                <a:cs typeface="Times New Roman" panose="02020603050405020304" pitchFamily="18" charset="0"/>
              </a:rPr>
              <a:t>Ensure proper storage conditions for high-risk foods, raw ingredients, and perishable items to maintain food safety and quality.</a:t>
            </a:r>
            <a:endParaRPr lang="tr-TR" dirty="0">
              <a:latin typeface="Times New Roman" panose="02020603050405020304" pitchFamily="18" charset="0"/>
              <a:ea typeface="Arial" panose="020B0604020202020204" pitchFamily="34" charset="0"/>
              <a:cs typeface="Times New Roman" panose="02020603050405020304" pitchFamily="18" charset="0"/>
            </a:endParaRPr>
          </a:p>
          <a:p>
            <a:pPr marL="285750" lvl="0" indent="-285750" algn="just">
              <a:spcBef>
                <a:spcPts val="400"/>
              </a:spcBef>
              <a:spcAft>
                <a:spcPts val="400"/>
              </a:spcAft>
              <a:buFont typeface="Arial" panose="020B0604020202020204" pitchFamily="34" charset="0"/>
              <a:buChar char="•"/>
              <a:tabLst>
                <a:tab pos="811530" algn="l"/>
              </a:tabLst>
            </a:pPr>
            <a:r>
              <a:rPr lang="en-US" sz="1800" dirty="0">
                <a:effectLst/>
                <a:latin typeface="Times New Roman" panose="02020603050405020304" pitchFamily="18" charset="0"/>
                <a:ea typeface="Arial" panose="020B0604020202020204" pitchFamily="34" charset="0"/>
                <a:cs typeface="Times New Roman" panose="02020603050405020304" pitchFamily="18" charset="0"/>
              </a:rPr>
              <a:t>Plan and prepare menus that take into account proper food storage techniques, minimizing waste and ensuring ingredient freshness.</a:t>
            </a:r>
            <a:r>
              <a:rPr lang="tr-TR" sz="1800" dirty="0">
                <a:effectLst/>
                <a:latin typeface="Times New Roman" panose="02020603050405020304" pitchFamily="18" charset="0"/>
                <a:ea typeface="Arial" panose="020B0604020202020204" pitchFamily="34" charset="0"/>
                <a:cs typeface="Times New Roman" panose="02020603050405020304" pitchFamily="18" charset="0"/>
              </a:rPr>
              <a:t> </a:t>
            </a:r>
          </a:p>
          <a:p>
            <a:pPr marL="285750" lvl="0" indent="-285750" algn="just">
              <a:spcBef>
                <a:spcPts val="400"/>
              </a:spcBef>
              <a:spcAft>
                <a:spcPts val="400"/>
              </a:spcAft>
              <a:buFont typeface="Arial" panose="020B0604020202020204" pitchFamily="34" charset="0"/>
              <a:buChar char="•"/>
              <a:tabLst>
                <a:tab pos="811530" algn="l"/>
              </a:tabLst>
            </a:pPr>
            <a:r>
              <a:rPr lang="en-US" sz="1800" dirty="0">
                <a:effectLst/>
                <a:latin typeface="Times New Roman" panose="02020603050405020304" pitchFamily="18" charset="0"/>
                <a:ea typeface="Arial" panose="020B0604020202020204" pitchFamily="34" charset="0"/>
                <a:cs typeface="Times New Roman" panose="02020603050405020304" pitchFamily="18" charset="0"/>
              </a:rPr>
              <a:t>Implement best practices for storing packaged products, snacks, and beverages to maintain their shelf life and nutritional value.</a:t>
            </a:r>
            <a:endParaRPr lang="tr-TR" dirty="0">
              <a:latin typeface="Times New Roman" panose="02020603050405020304" pitchFamily="18" charset="0"/>
              <a:ea typeface="Arial" panose="020B0604020202020204" pitchFamily="34" charset="0"/>
              <a:cs typeface="Times New Roman" panose="02020603050405020304" pitchFamily="18" charset="0"/>
            </a:endParaRPr>
          </a:p>
          <a:p>
            <a:pPr marL="285750" lvl="0" indent="-285750" algn="just">
              <a:spcBef>
                <a:spcPts val="400"/>
              </a:spcBef>
              <a:spcAft>
                <a:spcPts val="400"/>
              </a:spcAft>
              <a:buFont typeface="Arial" panose="020B0604020202020204" pitchFamily="34" charset="0"/>
              <a:buChar char="•"/>
              <a:tabLst>
                <a:tab pos="811530" algn="l"/>
              </a:tabLst>
            </a:pPr>
            <a:r>
              <a:rPr lang="en-US" sz="1800" dirty="0">
                <a:effectLst/>
                <a:latin typeface="Times New Roman" panose="02020603050405020304" pitchFamily="18" charset="0"/>
                <a:ea typeface="Arial" panose="020B0604020202020204" pitchFamily="34" charset="0"/>
                <a:cs typeface="Times New Roman" panose="02020603050405020304" pitchFamily="18" charset="0"/>
              </a:rPr>
              <a:t>Comply with food safety regulations and industry guidelines for handling and storing different types of food products.</a:t>
            </a:r>
            <a:endParaRPr lang="tr-TR" dirty="0">
              <a:latin typeface="Times New Roman" panose="02020603050405020304" pitchFamily="18" charset="0"/>
              <a:ea typeface="Arial" panose="020B0604020202020204" pitchFamily="34" charset="0"/>
              <a:cs typeface="Times New Roman" panose="02020603050405020304" pitchFamily="18" charset="0"/>
            </a:endParaRPr>
          </a:p>
          <a:p>
            <a:pPr marL="285750" lvl="0" indent="-285750" algn="just">
              <a:spcBef>
                <a:spcPts val="400"/>
              </a:spcBef>
              <a:spcAft>
                <a:spcPts val="400"/>
              </a:spcAft>
              <a:buFont typeface="Arial" panose="020B0604020202020204" pitchFamily="34" charset="0"/>
              <a:buChar char="•"/>
              <a:tabLst>
                <a:tab pos="811530" algn="l"/>
              </a:tabLst>
            </a:pPr>
            <a:r>
              <a:rPr lang="en-US" sz="1800" dirty="0">
                <a:effectLst/>
                <a:latin typeface="Times New Roman" panose="02020603050405020304" pitchFamily="18" charset="0"/>
                <a:ea typeface="Arial" panose="020B0604020202020204" pitchFamily="34" charset="0"/>
                <a:cs typeface="Times New Roman" panose="02020603050405020304" pitchFamily="18" charset="0"/>
              </a:rPr>
              <a:t>Utilize appropriate storage techniques for special food items, such as allergen-sensitive products and frozen goods, to prevent contamination.</a:t>
            </a:r>
            <a:endParaRPr lang="tr-TR" dirty="0">
              <a:latin typeface="Times New Roman" panose="02020603050405020304" pitchFamily="18" charset="0"/>
              <a:ea typeface="Arial" panose="020B0604020202020204" pitchFamily="34" charset="0"/>
              <a:cs typeface="Times New Roman" panose="02020603050405020304" pitchFamily="18" charset="0"/>
            </a:endParaRPr>
          </a:p>
          <a:p>
            <a:pPr marL="285750" lvl="0" indent="-285750" algn="just">
              <a:spcBef>
                <a:spcPts val="400"/>
              </a:spcBef>
              <a:spcAft>
                <a:spcPts val="400"/>
              </a:spcAft>
              <a:buFont typeface="Arial" panose="020B0604020202020204" pitchFamily="34" charset="0"/>
              <a:buChar char="•"/>
              <a:tabLst>
                <a:tab pos="811530" algn="l"/>
              </a:tabLst>
            </a:pPr>
            <a:r>
              <a:rPr lang="en-US" sz="1800" dirty="0">
                <a:effectLst/>
                <a:latin typeface="Times New Roman" panose="02020603050405020304" pitchFamily="18" charset="0"/>
                <a:ea typeface="Arial" panose="020B0604020202020204" pitchFamily="34" charset="0"/>
                <a:cs typeface="Times New Roman" panose="02020603050405020304" pitchFamily="18" charset="0"/>
              </a:rPr>
              <a:t>Develop efficient storage and inventory management systems to optimize space, reduce spoilage, and improve kitchen operations.</a:t>
            </a:r>
            <a:endParaRPr lang="tr-TR" sz="1800" dirty="0">
              <a:effectLst/>
              <a:latin typeface="Times New Roman" panose="02020603050405020304" pitchFamily="18" charset="0"/>
              <a:ea typeface="Arial" panose="020B0604020202020204" pitchFamily="34" charset="0"/>
              <a:cs typeface="Times New Roman" panose="02020603050405020304" pitchFamily="18" charset="0"/>
            </a:endParaRPr>
          </a:p>
        </p:txBody>
      </p:sp>
      <p:grpSp>
        <p:nvGrpSpPr>
          <p:cNvPr id="3" name="Group 2">
            <a:extLst>
              <a:ext uri="{FF2B5EF4-FFF2-40B4-BE49-F238E27FC236}">
                <a16:creationId xmlns:a16="http://schemas.microsoft.com/office/drawing/2014/main" id="{5A7EC230-E1E3-85A8-E065-18FF4B2BD9C6}"/>
              </a:ext>
            </a:extLst>
          </p:cNvPr>
          <p:cNvGrpSpPr/>
          <p:nvPr/>
        </p:nvGrpSpPr>
        <p:grpSpPr>
          <a:xfrm>
            <a:off x="0" y="124795"/>
            <a:ext cx="9144000" cy="6711366"/>
            <a:chOff x="89508" y="93100"/>
            <a:chExt cx="9144000" cy="6711366"/>
          </a:xfrm>
        </p:grpSpPr>
        <p:grpSp>
          <p:nvGrpSpPr>
            <p:cNvPr id="18" name="Group 17">
              <a:extLst>
                <a:ext uri="{FF2B5EF4-FFF2-40B4-BE49-F238E27FC236}">
                  <a16:creationId xmlns:a16="http://schemas.microsoft.com/office/drawing/2014/main" id="{12C00F62-E686-73E5-8801-0C872124F0CA}"/>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9FDA1246-3717-9A2B-EAE1-7B5EF4AFF653}"/>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BE9B3047-BC2D-532F-083D-5F681FDF47D4}"/>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19" name="Group 18">
              <a:extLst>
                <a:ext uri="{FF2B5EF4-FFF2-40B4-BE49-F238E27FC236}">
                  <a16:creationId xmlns:a16="http://schemas.microsoft.com/office/drawing/2014/main" id="{D78F0A92-C101-D9FA-0D52-C2BBDBC7B505}"/>
                </a:ext>
              </a:extLst>
            </p:cNvPr>
            <p:cNvGrpSpPr/>
            <p:nvPr/>
          </p:nvGrpSpPr>
          <p:grpSpPr>
            <a:xfrm>
              <a:off x="89508" y="6166959"/>
              <a:ext cx="9144000" cy="637507"/>
              <a:chOff x="89508" y="6166959"/>
              <a:chExt cx="9144000" cy="637507"/>
            </a:xfrm>
          </p:grpSpPr>
          <p:pic>
            <p:nvPicPr>
              <p:cNvPr id="20" name="Picture 19" descr="Blue Background Powerpoint posted by Michelle Mercado">
                <a:extLst>
                  <a:ext uri="{FF2B5EF4-FFF2-40B4-BE49-F238E27FC236}">
                    <a16:creationId xmlns:a16="http://schemas.microsoft.com/office/drawing/2014/main" id="{11F407A1-D898-86D3-5BDD-44F6BBC7013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2" name="Rectangle 21">
                <a:extLst>
                  <a:ext uri="{FF2B5EF4-FFF2-40B4-BE49-F238E27FC236}">
                    <a16:creationId xmlns:a16="http://schemas.microsoft.com/office/drawing/2014/main" id="{9D7CF5EE-1B4F-F1DA-7702-7BA289D5B8A8}"/>
                  </a:ext>
                </a:extLst>
              </p:cNvPr>
              <p:cNvSpPr/>
              <p:nvPr/>
            </p:nvSpPr>
            <p:spPr>
              <a:xfrm>
                <a:off x="89508" y="6280365"/>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GUIDELINES FOR PROPER STORAGE</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pic>
        <p:nvPicPr>
          <p:cNvPr id="25" name="Picture 24">
            <a:extLst>
              <a:ext uri="{FF2B5EF4-FFF2-40B4-BE49-F238E27FC236}">
                <a16:creationId xmlns:a16="http://schemas.microsoft.com/office/drawing/2014/main" id="{05594B4A-8B71-6469-FEEC-1DC6E3BDC7D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45FF978-3A88-8DDD-A5D1-EEE165EE65BA}"/>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7E66753-CB1E-C444-DD18-3E6D95A3A441}"/>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F12CA07-09BB-A123-1817-BB85B36D5D98}"/>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8C276544-BB89-F992-351F-774B7D2D7D2E}"/>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23D7081-C475-55F5-AC0E-4D1C1FD36883}"/>
              </a:ext>
            </a:extLst>
          </p:cNvPr>
          <p:cNvPicPr>
            <a:picLocks noChangeAspect="1"/>
          </p:cNvPicPr>
          <p:nvPr/>
        </p:nvPicPr>
        <p:blipFill>
          <a:blip r:embed="rId11"/>
          <a:stretch>
            <a:fillRect/>
          </a:stretch>
        </p:blipFill>
        <p:spPr>
          <a:xfrm>
            <a:off x="7704595" y="0"/>
            <a:ext cx="1227464" cy="1224789"/>
          </a:xfrm>
          <a:prstGeom prst="rect">
            <a:avLst/>
          </a:prstGeom>
        </p:spPr>
      </p:pic>
    </p:spTree>
    <p:extLst>
      <p:ext uri="{BB962C8B-B14F-4D97-AF65-F5344CB8AC3E}">
        <p14:creationId xmlns:p14="http://schemas.microsoft.com/office/powerpoint/2010/main" val="32550758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77CBD7-144B-6CB0-F871-65159AAE5CFC}"/>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44AB15E0-5682-9AF3-D214-1249617F9D9A}"/>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A0F6770F-01F0-60E1-06D0-989D2627DE23}"/>
              </a:ext>
            </a:extLst>
          </p:cNvPr>
          <p:cNvSpPr>
            <a:spLocks noGrp="1"/>
          </p:cNvSpPr>
          <p:nvPr>
            <p:ph type="title"/>
          </p:nvPr>
        </p:nvSpPr>
        <p:spPr>
          <a:xfrm>
            <a:off x="574573" y="1040575"/>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2. </a:t>
            </a:r>
            <a:r>
              <a:rPr lang="tr-TR" sz="1800" b="1" dirty="0">
                <a:effectLst/>
                <a:latin typeface="Times New Roman" panose="02020603050405020304" pitchFamily="18" charset="0"/>
                <a:ea typeface="Arial" panose="020B0604020202020204" pitchFamily="34" charset="0"/>
              </a:rPr>
              <a:t>BEST PRACTICES</a:t>
            </a:r>
            <a:br>
              <a:rPr lang="en-US" sz="1800" b="1" dirty="0">
                <a:effectLst/>
                <a:latin typeface="Times New Roman" panose="02020603050405020304" pitchFamily="18" charset="0"/>
                <a:ea typeface="Arial" panose="020B0604020202020204" pitchFamily="34" charset="0"/>
              </a:rPr>
            </a:b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j-cs"/>
              </a:rPr>
              <a:t>(</a:t>
            </a:r>
            <a:r>
              <a:rPr kumimoji="0" lang="en-US" sz="1400" b="1" i="0" u="none" strike="noStrike" kern="1200" cap="none" spc="0" normalizeH="0" baseline="0" noProof="0" dirty="0">
                <a:ln>
                  <a:noFill/>
                </a:ln>
                <a:solidFill>
                  <a:prstClr val="black"/>
                </a:solidFill>
                <a:effectLst/>
                <a:uLnTx/>
                <a:uFillTx/>
                <a:latin typeface="Calibri Light" panose="020F0302020204030204"/>
                <a:ea typeface="+mj-ea"/>
                <a:cs typeface="+mj-cs"/>
              </a:rPr>
              <a:t>FOR STORING AND HANDLING HIGH-RISK AND RAW FOODS ONBOARD)</a:t>
            </a:r>
            <a:br>
              <a:rPr kumimoji="0" lang="en-US" sz="1400" b="1" i="0" u="none" strike="noStrike" kern="1200" cap="none" spc="0" normalizeH="0" baseline="0" noProof="0" dirty="0">
                <a:ln>
                  <a:noFill/>
                </a:ln>
                <a:solidFill>
                  <a:prstClr val="black"/>
                </a:solidFill>
                <a:effectLst/>
                <a:uLnTx/>
                <a:uFillTx/>
                <a:latin typeface="Calibri Light" panose="020F0302020204030204"/>
                <a:ea typeface="+mj-ea"/>
                <a:cs typeface="+mj-cs"/>
              </a:rPr>
            </a:br>
            <a:br>
              <a:rPr lang="en-US" sz="2400" b="1"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171EF042-56BD-443B-90CD-9499AD3A64CC}"/>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B719BAA7-49E7-CAE9-8852-0930B62BCDDE}"/>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D45D62E8-5610-8E19-8709-D826BC335A1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26A7D92E-3BB2-9AEB-68FD-616C85D37388}"/>
              </a:ext>
            </a:extLst>
          </p:cNvPr>
          <p:cNvSpPr txBox="1"/>
          <p:nvPr/>
        </p:nvSpPr>
        <p:spPr>
          <a:xfrm>
            <a:off x="800100" y="1497312"/>
            <a:ext cx="7467600" cy="3016210"/>
          </a:xfrm>
          <a:prstGeom prst="rect">
            <a:avLst/>
          </a:prstGeom>
          <a:noFill/>
        </p:spPr>
        <p:txBody>
          <a:bodyPr wrap="square" rtlCol="0">
            <a:spAutoFit/>
          </a:bodyPr>
          <a:lstStyle/>
          <a:p>
            <a:pPr algn="just">
              <a:spcAft>
                <a:spcPts val="200"/>
              </a:spcAft>
            </a:pPr>
            <a:endParaRPr lang="tr-TR" b="1" dirty="0">
              <a:latin typeface="Times New Roman" panose="02020603050405020304" pitchFamily="18" charset="0"/>
              <a:ea typeface="Arial" panose="020B0604020202020204" pitchFamily="34" charset="0"/>
            </a:endParaRPr>
          </a:p>
          <a:p>
            <a:pPr marL="285750" indent="-285750" algn="just">
              <a:spcAft>
                <a:spcPts val="200"/>
              </a:spcAft>
              <a:buFont typeface="Arial" panose="020B0604020202020204" pitchFamily="34" charset="0"/>
              <a:buChar char="•"/>
            </a:pPr>
            <a:r>
              <a:rPr lang="en-US" sz="1800" dirty="0">
                <a:effectLst/>
                <a:latin typeface="Times New Roman" panose="02020603050405020304" pitchFamily="18" charset="0"/>
                <a:ea typeface="Arial" panose="020B0604020202020204" pitchFamily="34" charset="0"/>
              </a:rPr>
              <a:t>Practice FIFO (First In, First Out) rotation to prevent expired or spoiled food</a:t>
            </a:r>
            <a:endParaRPr lang="tr-TR" sz="1800" dirty="0">
              <a:effectLst/>
              <a:latin typeface="Times New Roman" panose="02020603050405020304" pitchFamily="18" charset="0"/>
              <a:ea typeface="Arial" panose="020B0604020202020204" pitchFamily="34" charset="0"/>
            </a:endParaRPr>
          </a:p>
          <a:p>
            <a:pPr marL="285750" indent="-285750" algn="just">
              <a:spcAft>
                <a:spcPts val="200"/>
              </a:spcAft>
              <a:buFont typeface="Arial" panose="020B0604020202020204" pitchFamily="34" charset="0"/>
              <a:buChar char="•"/>
            </a:pPr>
            <a:endParaRPr lang="tr-TR" dirty="0">
              <a:latin typeface="Times New Roman" panose="02020603050405020304" pitchFamily="18" charset="0"/>
              <a:ea typeface="Arial" panose="020B0604020202020204" pitchFamily="34" charset="0"/>
            </a:endParaRPr>
          </a:p>
          <a:p>
            <a:pPr marL="285750" indent="-285750" algn="just">
              <a:spcAft>
                <a:spcPts val="200"/>
              </a:spcAft>
              <a:buFont typeface="Arial" panose="020B0604020202020204" pitchFamily="34" charset="0"/>
              <a:buChar char="•"/>
            </a:pPr>
            <a:r>
              <a:rPr lang="en-US" sz="1800" dirty="0">
                <a:effectLst/>
                <a:latin typeface="Times New Roman" panose="02020603050405020304" pitchFamily="18" charset="0"/>
                <a:ea typeface="Arial" panose="020B0604020202020204" pitchFamily="34" charset="0"/>
              </a:rPr>
              <a:t>Thaw frozen food safely (in the refrigerator, under cold running water, or during cooking—never at room temperature):</a:t>
            </a:r>
            <a:endParaRPr lang="tr-TR" sz="1800" dirty="0">
              <a:effectLst/>
              <a:latin typeface="Times New Roman" panose="02020603050405020304" pitchFamily="18" charset="0"/>
              <a:ea typeface="Arial" panose="020B0604020202020204" pitchFamily="34" charset="0"/>
            </a:endParaRPr>
          </a:p>
          <a:p>
            <a:pPr marL="285750" indent="-285750" algn="just">
              <a:spcAft>
                <a:spcPts val="200"/>
              </a:spcAft>
              <a:buFont typeface="Arial" panose="020B0604020202020204" pitchFamily="34" charset="0"/>
              <a:buChar char="•"/>
            </a:pPr>
            <a:endParaRPr lang="tr-TR" sz="1800" dirty="0">
              <a:effectLst/>
              <a:latin typeface="Times New Roman" panose="02020603050405020304" pitchFamily="18" charset="0"/>
              <a:ea typeface="Arial" panose="020B0604020202020204" pitchFamily="34" charset="0"/>
            </a:endParaRPr>
          </a:p>
          <a:p>
            <a:pPr marL="285750" indent="-285750" algn="just">
              <a:spcAft>
                <a:spcPts val="200"/>
              </a:spcAft>
              <a:buFont typeface="Arial" panose="020B0604020202020204" pitchFamily="34" charset="0"/>
              <a:buChar char="•"/>
            </a:pPr>
            <a:r>
              <a:rPr lang="en-US" sz="1800" dirty="0">
                <a:effectLst/>
                <a:latin typeface="Times New Roman" panose="02020603050405020304" pitchFamily="18" charset="0"/>
                <a:ea typeface="Arial" panose="020B0604020202020204" pitchFamily="34" charset="0"/>
              </a:rPr>
              <a:t>Ensure strict hygiene measures (gloves, handwashing, and proper sanitization of surfaces)</a:t>
            </a:r>
            <a:endParaRPr lang="tr-TR" sz="1800" dirty="0">
              <a:effectLst/>
              <a:latin typeface="Times New Roman" panose="02020603050405020304" pitchFamily="18" charset="0"/>
              <a:ea typeface="Arial" panose="020B0604020202020204" pitchFamily="34" charset="0"/>
            </a:endParaRPr>
          </a:p>
          <a:p>
            <a:pPr algn="just">
              <a:spcAft>
                <a:spcPts val="200"/>
              </a:spcAft>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C5DF39BA-539F-A777-CE77-18B531C06F61}"/>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GUIDELINES FOR PROPER STORAGE</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CC311876-AD5A-9383-8475-4655EE2B848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CF5229A7-6ECD-0222-B5FF-51CCC9A125B5}"/>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42265C11-490A-98E3-960A-6C19400403A2}"/>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A3737201-76A2-FD98-B0E0-EC0CE3311202}"/>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3B3FD211-A6D7-E634-4396-3D265CA68ABE}"/>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CE7BEC41-46E5-6DF9-9B4A-9777D2BEE848}"/>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A4ADABA4-2AF9-F2F2-16EF-EC2C477E7D10}"/>
              </a:ext>
            </a:extLst>
          </p:cNvPr>
          <p:cNvPicPr>
            <a:picLocks noChangeAspect="1"/>
          </p:cNvPicPr>
          <p:nvPr/>
        </p:nvPicPr>
        <p:blipFill>
          <a:blip r:embed="rId11"/>
          <a:stretch>
            <a:fillRect/>
          </a:stretch>
        </p:blipFill>
        <p:spPr>
          <a:xfrm>
            <a:off x="3653168" y="4127497"/>
            <a:ext cx="2466975" cy="1847850"/>
          </a:xfrm>
          <a:prstGeom prst="rect">
            <a:avLst/>
          </a:prstGeom>
        </p:spPr>
      </p:pic>
    </p:spTree>
    <p:extLst>
      <p:ext uri="{BB962C8B-B14F-4D97-AF65-F5344CB8AC3E}">
        <p14:creationId xmlns:p14="http://schemas.microsoft.com/office/powerpoint/2010/main" val="34855429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C34A8-03D9-B72D-B798-93B01D32F6A1}"/>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C7F9841C-A852-6DA8-C3CB-DCF78D30D922}"/>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94944531-5E12-A9B5-2348-D20DECE870FB}"/>
              </a:ext>
            </a:extLst>
          </p:cNvPr>
          <p:cNvSpPr>
            <a:spLocks noGrp="1"/>
          </p:cNvSpPr>
          <p:nvPr>
            <p:ph type="title"/>
          </p:nvPr>
        </p:nvSpPr>
        <p:spPr>
          <a:xfrm>
            <a:off x="574573" y="1040575"/>
            <a:ext cx="7886700" cy="571213"/>
          </a:xfrm>
        </p:spPr>
        <p:txBody>
          <a:bodyPr>
            <a:noAutofit/>
          </a:bodyPr>
          <a:lstStyle/>
          <a:p>
            <a:pPr algn="ct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2. </a:t>
            </a:r>
            <a:r>
              <a:rPr lang="tr-TR" sz="1800" b="1" dirty="0">
                <a:effectLst/>
                <a:latin typeface="Times New Roman" panose="02020603050405020304" pitchFamily="18" charset="0"/>
                <a:ea typeface="Arial" panose="020B0604020202020204" pitchFamily="34" charset="0"/>
              </a:rPr>
              <a:t>BEST PRACTICES</a:t>
            </a:r>
            <a:br>
              <a:rPr lang="en-US" sz="1800" b="1" dirty="0">
                <a:effectLst/>
                <a:latin typeface="Times New Roman" panose="02020603050405020304" pitchFamily="18" charset="0"/>
                <a:ea typeface="Arial" panose="020B0604020202020204" pitchFamily="34" charset="0"/>
              </a:rPr>
            </a:b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j-cs"/>
              </a:rPr>
              <a:t>(</a:t>
            </a:r>
            <a:r>
              <a:rPr kumimoji="0" lang="en-US" sz="1400" b="1" i="0" u="none" strike="noStrike" kern="1200" cap="none" spc="0" normalizeH="0" baseline="0" noProof="0" dirty="0">
                <a:ln>
                  <a:noFill/>
                </a:ln>
                <a:solidFill>
                  <a:prstClr val="black"/>
                </a:solidFill>
                <a:effectLst/>
                <a:uLnTx/>
                <a:uFillTx/>
                <a:latin typeface="Calibri Light" panose="020F0302020204030204"/>
                <a:ea typeface="+mj-ea"/>
                <a:cs typeface="+mj-cs"/>
              </a:rPr>
              <a:t>FOR STORING AND HANDLING HIGH-RISK AND RAW FOODS ONBOARD)</a:t>
            </a:r>
            <a:br>
              <a:rPr kumimoji="0" lang="en-US" sz="1400" b="1" i="0" u="none" strike="noStrike" kern="1200" cap="none" spc="0" normalizeH="0" baseline="0" noProof="0" dirty="0">
                <a:ln>
                  <a:noFill/>
                </a:ln>
                <a:solidFill>
                  <a:prstClr val="black"/>
                </a:solidFill>
                <a:effectLst/>
                <a:uLnTx/>
                <a:uFillTx/>
                <a:latin typeface="Calibri Light" panose="020F0302020204030204"/>
                <a:ea typeface="+mj-ea"/>
                <a:cs typeface="+mj-cs"/>
              </a:rPr>
            </a:b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634012EF-6EEE-15E2-C43F-AFD005AAC4D1}"/>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C325DD3D-1C56-B424-0773-793EFAE67C28}"/>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769AC172-93AD-170A-7C68-9D0E352FED7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93D37355-D45F-7332-8D90-9315786671C1}"/>
              </a:ext>
            </a:extLst>
          </p:cNvPr>
          <p:cNvSpPr txBox="1"/>
          <p:nvPr/>
        </p:nvSpPr>
        <p:spPr>
          <a:xfrm>
            <a:off x="800100" y="1497312"/>
            <a:ext cx="7467600" cy="4149854"/>
          </a:xfrm>
          <a:prstGeom prst="rect">
            <a:avLst/>
          </a:prstGeom>
          <a:noFill/>
        </p:spPr>
        <p:txBody>
          <a:bodyPr wrap="square" rtlCol="0">
            <a:spAutoFit/>
          </a:bodyPr>
          <a:lstStyle/>
          <a:p>
            <a:pPr algn="l">
              <a:spcAft>
                <a:spcPts val="200"/>
              </a:spcAft>
            </a:pPr>
            <a:r>
              <a:rPr lang="tr-TR" sz="1800" b="1" dirty="0">
                <a:effectLst/>
                <a:latin typeface="Times New Roman" panose="02020603050405020304" pitchFamily="18" charset="0"/>
                <a:ea typeface="Arial" panose="020B0604020202020204" pitchFamily="34" charset="0"/>
              </a:rPr>
              <a:t>SPECIAL FOOD STORAGE</a:t>
            </a:r>
          </a:p>
          <a:p>
            <a:pPr marL="342900" indent="-342900">
              <a:lnSpc>
                <a:spcPct val="200000"/>
              </a:lnSpc>
              <a:spcAft>
                <a:spcPts val="200"/>
              </a:spcAft>
              <a:buAutoNum type="alphaUcPeriod"/>
            </a:pPr>
            <a:r>
              <a:rPr lang="en-US" sz="1800" dirty="0">
                <a:effectLst/>
                <a:latin typeface="Times New Roman" panose="02020603050405020304" pitchFamily="18" charset="0"/>
                <a:ea typeface="Times New Roman" panose="02020603050405020304" pitchFamily="18" charset="0"/>
              </a:rPr>
              <a:t>Allergen-Sensitive Foods (e.g., Gluten-Free, Nut-Free, Lactose-Free)</a:t>
            </a:r>
            <a:endParaRPr lang="tr-TR" sz="1800" dirty="0">
              <a:effectLst/>
              <a:latin typeface="Times New Roman" panose="02020603050405020304" pitchFamily="18" charset="0"/>
              <a:ea typeface="Times New Roman" panose="02020603050405020304" pitchFamily="18" charset="0"/>
            </a:endParaRPr>
          </a:p>
          <a:p>
            <a:pPr marL="342900" indent="-342900">
              <a:lnSpc>
                <a:spcPct val="200000"/>
              </a:lnSpc>
              <a:spcAft>
                <a:spcPts val="200"/>
              </a:spcAft>
              <a:buFontTx/>
              <a:buAutoNum type="alphaUcPeriod"/>
            </a:pPr>
            <a:r>
              <a:rPr lang="en-US" sz="1800" dirty="0">
                <a:effectLst/>
                <a:latin typeface="Times New Roman" panose="02020603050405020304" pitchFamily="18" charset="0"/>
                <a:ea typeface="Times New Roman" panose="02020603050405020304" pitchFamily="18" charset="0"/>
              </a:rPr>
              <a:t>B. Halal, Kosher, or Special Dietary Foods</a:t>
            </a:r>
            <a:endParaRPr lang="tr-TR" sz="1800" dirty="0">
              <a:effectLst/>
              <a:latin typeface="Times New Roman" panose="02020603050405020304" pitchFamily="18" charset="0"/>
              <a:ea typeface="Arial" panose="020B0604020202020204" pitchFamily="34" charset="0"/>
            </a:endParaRPr>
          </a:p>
          <a:p>
            <a:pPr marL="342900" indent="-342900">
              <a:lnSpc>
                <a:spcPct val="200000"/>
              </a:lnSpc>
              <a:spcAft>
                <a:spcPts val="200"/>
              </a:spcAft>
              <a:buFontTx/>
              <a:buAutoNum type="alphaUcPeriod"/>
            </a:pPr>
            <a:r>
              <a:rPr lang="en-US" sz="1800" dirty="0">
                <a:effectLst/>
                <a:latin typeface="Times New Roman" panose="02020603050405020304" pitchFamily="18" charset="0"/>
                <a:ea typeface="Times New Roman" panose="02020603050405020304" pitchFamily="18" charset="0"/>
              </a:rPr>
              <a:t>High-Value Perishables (e.g., Truffles, Specialty Cheeses, Organic Produce)</a:t>
            </a:r>
          </a:p>
          <a:p>
            <a:pPr marL="342900" indent="-342900">
              <a:lnSpc>
                <a:spcPct val="200000"/>
              </a:lnSpc>
              <a:spcAft>
                <a:spcPts val="200"/>
              </a:spcAft>
              <a:buFontTx/>
              <a:buAutoNum type="alphaUcPeriod"/>
            </a:pPr>
            <a:endParaRPr lang="tr-TR" sz="1800" dirty="0">
              <a:effectLst/>
              <a:latin typeface="Times New Roman" panose="02020603050405020304" pitchFamily="18" charset="0"/>
              <a:ea typeface="Arial" panose="020B0604020202020204" pitchFamily="34" charset="0"/>
            </a:endParaRPr>
          </a:p>
          <a:p>
            <a:pPr marL="342900" indent="-342900">
              <a:spcAft>
                <a:spcPts val="200"/>
              </a:spcAft>
              <a:buAutoNum type="alphaUcPeriod"/>
            </a:pPr>
            <a:endParaRPr lang="tr-TR" sz="1800" dirty="0">
              <a:effectLst/>
              <a:latin typeface="Times New Roman" panose="02020603050405020304" pitchFamily="18" charset="0"/>
              <a:ea typeface="Arial" panose="020B0604020202020204" pitchFamily="34" charset="0"/>
            </a:endParaRPr>
          </a:p>
          <a:p>
            <a:pPr algn="l">
              <a:spcAft>
                <a:spcPts val="200"/>
              </a:spcAft>
            </a:pPr>
            <a:endParaRPr lang="tr-TR" sz="1800" dirty="0">
              <a:effectLst/>
              <a:latin typeface="Times New Roman" panose="02020603050405020304" pitchFamily="18" charset="0"/>
              <a:ea typeface="Arial" panose="020B0604020202020204" pitchFamily="34" charset="0"/>
            </a:endParaRPr>
          </a:p>
          <a:p>
            <a:pPr algn="just">
              <a:spcAft>
                <a:spcPts val="200"/>
              </a:spcAft>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793EDAA2-12E9-6731-6445-A135B8430C6B}"/>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GUIDELINES FOR PROPER STORAGE</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854C725F-3B0E-0728-930A-748953C84F3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028A52AB-35CC-5FC8-FA6D-B0F9E77464F8}"/>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4537E113-CF9B-BF66-D80F-7BADB4F85BA0}"/>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C49D008E-3D15-74A8-A0EA-1A78FD775B01}"/>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370A71C-4F10-7838-7CFA-0FC5469F9F31}"/>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91A02426-5498-FA70-F70E-1792F99236B6}"/>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FB3CAF35-10A2-3FDC-C142-371EF77ECC50}"/>
              </a:ext>
            </a:extLst>
          </p:cNvPr>
          <p:cNvPicPr>
            <a:picLocks noChangeAspect="1"/>
          </p:cNvPicPr>
          <p:nvPr/>
        </p:nvPicPr>
        <p:blipFill>
          <a:blip r:embed="rId11"/>
          <a:stretch>
            <a:fillRect/>
          </a:stretch>
        </p:blipFill>
        <p:spPr>
          <a:xfrm>
            <a:off x="3099051" y="3776662"/>
            <a:ext cx="2619375" cy="1743075"/>
          </a:xfrm>
          <a:prstGeom prst="rect">
            <a:avLst/>
          </a:prstGeom>
        </p:spPr>
      </p:pic>
    </p:spTree>
    <p:extLst>
      <p:ext uri="{BB962C8B-B14F-4D97-AF65-F5344CB8AC3E}">
        <p14:creationId xmlns:p14="http://schemas.microsoft.com/office/powerpoint/2010/main" val="7250591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380DA-354C-3C8C-5866-1D2D6F98656B}"/>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F8EACE3C-8C9C-E3A5-935D-99C645D76C51}"/>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A3E2DB7B-9B8E-E219-8163-39D0E7DBE826}"/>
              </a:ext>
            </a:extLst>
          </p:cNvPr>
          <p:cNvSpPr>
            <a:spLocks noGrp="1"/>
          </p:cNvSpPr>
          <p:nvPr>
            <p:ph type="title"/>
          </p:nvPr>
        </p:nvSpPr>
        <p:spPr>
          <a:xfrm>
            <a:off x="574573" y="1040575"/>
            <a:ext cx="7886700" cy="571213"/>
          </a:xfrm>
        </p:spPr>
        <p:txBody>
          <a:bodyPr>
            <a:noAutofit/>
          </a:bodyPr>
          <a:lstStyle/>
          <a:p>
            <a:pPr algn="ct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2. </a:t>
            </a:r>
            <a:r>
              <a:rPr lang="tr-TR" sz="1800" b="1" dirty="0">
                <a:effectLst/>
                <a:latin typeface="Times New Roman" panose="02020603050405020304" pitchFamily="18" charset="0"/>
                <a:ea typeface="Arial" panose="020B0604020202020204" pitchFamily="34" charset="0"/>
              </a:rPr>
              <a:t>BEST PRACTICES</a:t>
            </a:r>
            <a:br>
              <a:rPr lang="en-US" sz="1800" b="1" dirty="0">
                <a:effectLst/>
                <a:latin typeface="Times New Roman" panose="02020603050405020304" pitchFamily="18" charset="0"/>
                <a:ea typeface="Arial" panose="020B0604020202020204" pitchFamily="34" charset="0"/>
              </a:rPr>
            </a:b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j-cs"/>
              </a:rPr>
              <a:t>(</a:t>
            </a:r>
            <a:r>
              <a:rPr kumimoji="0" lang="en-US" sz="1400" b="1" i="0" u="none" strike="noStrike" kern="1200" cap="none" spc="0" normalizeH="0" baseline="0" noProof="0" dirty="0">
                <a:ln>
                  <a:noFill/>
                </a:ln>
                <a:solidFill>
                  <a:prstClr val="black"/>
                </a:solidFill>
                <a:effectLst/>
                <a:uLnTx/>
                <a:uFillTx/>
                <a:latin typeface="Calibri Light" panose="020F0302020204030204"/>
                <a:ea typeface="+mj-ea"/>
                <a:cs typeface="+mj-cs"/>
              </a:rPr>
              <a:t>FOR STORING AND HANDLING HIGH-RISK AND RAW FOODS ONBOARD)</a:t>
            </a:r>
            <a:br>
              <a:rPr kumimoji="0" lang="en-US" sz="1400" b="1" i="0" u="none" strike="noStrike" kern="1200" cap="none" spc="0" normalizeH="0" baseline="0" noProof="0" dirty="0">
                <a:ln>
                  <a:noFill/>
                </a:ln>
                <a:solidFill>
                  <a:prstClr val="black"/>
                </a:solidFill>
                <a:effectLst/>
                <a:uLnTx/>
                <a:uFillTx/>
                <a:latin typeface="Calibri Light" panose="020F0302020204030204"/>
                <a:ea typeface="+mj-ea"/>
                <a:cs typeface="+mj-cs"/>
              </a:rPr>
            </a:b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84426907-3259-E81F-1B96-DB91DB02FBA8}"/>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BE6C3070-D38C-F11F-8FC8-62070FD49EDC}"/>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E98372F9-B18B-3BC7-F5F0-4332904E903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559C62EF-5B4C-9AB4-D0B0-BE76D55FB8CF}"/>
              </a:ext>
            </a:extLst>
          </p:cNvPr>
          <p:cNvSpPr txBox="1"/>
          <p:nvPr/>
        </p:nvSpPr>
        <p:spPr>
          <a:xfrm>
            <a:off x="-3845355" y="1257728"/>
            <a:ext cx="16550411" cy="974626"/>
          </a:xfrm>
          <a:prstGeom prst="rect">
            <a:avLst/>
          </a:prstGeom>
          <a:noFill/>
        </p:spPr>
        <p:txBody>
          <a:bodyPr wrap="square" rtlCol="0">
            <a:spAutoFit/>
          </a:bodyPr>
          <a:lstStyle/>
          <a:p>
            <a:pPr marL="342900" indent="-342900">
              <a:spcAft>
                <a:spcPts val="200"/>
              </a:spcAft>
              <a:buAutoNum type="alphaUcPeriod"/>
            </a:pPr>
            <a:endParaRPr lang="tr-TR" sz="1800" dirty="0">
              <a:effectLst/>
              <a:latin typeface="Times New Roman" panose="02020603050405020304" pitchFamily="18" charset="0"/>
              <a:ea typeface="Arial" panose="020B0604020202020204" pitchFamily="34" charset="0"/>
            </a:endParaRPr>
          </a:p>
          <a:p>
            <a:pPr algn="l">
              <a:spcAft>
                <a:spcPts val="200"/>
              </a:spcAft>
            </a:pPr>
            <a:endParaRPr lang="tr-TR" sz="1800" dirty="0">
              <a:effectLst/>
              <a:latin typeface="Times New Roman" panose="02020603050405020304" pitchFamily="18" charset="0"/>
              <a:ea typeface="Arial" panose="020B0604020202020204" pitchFamily="34" charset="0"/>
            </a:endParaRPr>
          </a:p>
          <a:p>
            <a:pPr algn="just">
              <a:spcAft>
                <a:spcPts val="200"/>
              </a:spcAft>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EFB8A3CF-5769-CD98-6656-878D2391551B}"/>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GUIDELINES FOR PROPER STORAGE</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23817E1E-7FA8-3DBF-6133-019BADB421C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339A871E-6E08-ECB1-A72A-86757B2C8B21}"/>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D617702B-F2CA-6B2C-9A6B-462333F0EAA6}"/>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D8FDBB74-7B6C-0290-5E79-D70E7C6CBC30}"/>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85AA7B4E-88F3-EA53-14E4-5744720BD54B}"/>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B17889AD-1BA4-462D-77F6-D597AF34666E}"/>
              </a:ext>
            </a:extLst>
          </p:cNvPr>
          <p:cNvPicPr>
            <a:picLocks noChangeAspect="1"/>
          </p:cNvPicPr>
          <p:nvPr/>
        </p:nvPicPr>
        <p:blipFill>
          <a:blip r:embed="rId10"/>
          <a:stretch>
            <a:fillRect/>
          </a:stretch>
        </p:blipFill>
        <p:spPr>
          <a:xfrm>
            <a:off x="7704595" y="0"/>
            <a:ext cx="1227464" cy="1224789"/>
          </a:xfrm>
          <a:prstGeom prst="rect">
            <a:avLst/>
          </a:prstGeom>
        </p:spPr>
      </p:pic>
      <p:pic>
        <p:nvPicPr>
          <p:cNvPr id="7170" name="Picture 2" descr="Food Allergy vs. Food Intolerance: What you need to know">
            <a:extLst>
              <a:ext uri="{FF2B5EF4-FFF2-40B4-BE49-F238E27FC236}">
                <a16:creationId xmlns:a16="http://schemas.microsoft.com/office/drawing/2014/main" id="{926BBE54-82A7-55D3-7E19-0069BA4D5BF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40467" y="1750968"/>
            <a:ext cx="4749799" cy="3953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09572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CA034A-A531-2F03-DA66-95C34ABF2D2C}"/>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EABABD08-D38D-0131-ADD0-D4DAFA110184}"/>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8AC38175-4A17-B39A-9ADD-6123C2C7DBC5}"/>
              </a:ext>
            </a:extLst>
          </p:cNvPr>
          <p:cNvSpPr>
            <a:spLocks noGrp="1"/>
          </p:cNvSpPr>
          <p:nvPr>
            <p:ph type="title"/>
          </p:nvPr>
        </p:nvSpPr>
        <p:spPr>
          <a:xfrm>
            <a:off x="473177" y="1045543"/>
            <a:ext cx="7886700" cy="571213"/>
          </a:xfrm>
        </p:spPr>
        <p:txBody>
          <a:bodyPr>
            <a:noAutofit/>
          </a:bodyPr>
          <a:lstStyle/>
          <a:p>
            <a:pPr algn="ct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2. </a:t>
            </a:r>
            <a:r>
              <a:rPr lang="tr-TR" sz="1800" b="1" dirty="0">
                <a:effectLst/>
                <a:latin typeface="Times New Roman" panose="02020603050405020304" pitchFamily="18" charset="0"/>
                <a:ea typeface="Arial" panose="020B0604020202020204" pitchFamily="34" charset="0"/>
              </a:rPr>
              <a:t>BEST PRACTICES</a:t>
            </a:r>
            <a:br>
              <a:rPr lang="en-US" sz="1800" b="1" dirty="0">
                <a:effectLst/>
                <a:latin typeface="Times New Roman" panose="02020603050405020304" pitchFamily="18" charset="0"/>
                <a:ea typeface="Arial" panose="020B0604020202020204" pitchFamily="34" charset="0"/>
              </a:rPr>
            </a:b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j-cs"/>
              </a:rPr>
              <a:t>(</a:t>
            </a:r>
            <a:r>
              <a:rPr kumimoji="0" lang="en-US" sz="1400" b="1" i="0" u="none" strike="noStrike" kern="1200" cap="none" spc="0" normalizeH="0" baseline="0" noProof="0" dirty="0">
                <a:ln>
                  <a:noFill/>
                </a:ln>
                <a:solidFill>
                  <a:prstClr val="black"/>
                </a:solidFill>
                <a:effectLst/>
                <a:uLnTx/>
                <a:uFillTx/>
                <a:latin typeface="Calibri Light" panose="020F0302020204030204"/>
                <a:ea typeface="+mj-ea"/>
                <a:cs typeface="+mj-cs"/>
              </a:rPr>
              <a:t>FOR STORING AND HANDLING HIGH-RISK AND RAW FOODS ONBOARD)</a:t>
            </a:r>
            <a:br>
              <a:rPr kumimoji="0" lang="en-US" sz="1400" b="1" i="0" u="none" strike="noStrike" kern="1200" cap="none" spc="0" normalizeH="0" baseline="0" noProof="0" dirty="0">
                <a:ln>
                  <a:noFill/>
                </a:ln>
                <a:solidFill>
                  <a:prstClr val="black"/>
                </a:solidFill>
                <a:effectLst/>
                <a:uLnTx/>
                <a:uFillTx/>
                <a:latin typeface="Calibri Light" panose="020F0302020204030204"/>
                <a:ea typeface="+mj-ea"/>
                <a:cs typeface="+mj-cs"/>
              </a:rPr>
            </a:br>
            <a:br>
              <a:rPr lang="en-US" sz="1800" b="1" dirty="0">
                <a:effectLst/>
                <a:latin typeface="Times New Roman" panose="02020603050405020304" pitchFamily="18" charset="0"/>
                <a:ea typeface="Arial" panose="020B0604020202020204" pitchFamily="34" charset="0"/>
              </a:rPr>
            </a:b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691724F2-3C45-8288-8066-E498D0892593}"/>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5C68651F-B8F5-42C1-23E2-A1B447CCDAEB}"/>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DF3B300B-AB33-E818-AF45-F40A63091B9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268F817F-645F-694D-5784-0C32A5CF0517}"/>
              </a:ext>
            </a:extLst>
          </p:cNvPr>
          <p:cNvSpPr txBox="1"/>
          <p:nvPr/>
        </p:nvSpPr>
        <p:spPr>
          <a:xfrm>
            <a:off x="784123" y="1518206"/>
            <a:ext cx="7467600" cy="5637441"/>
          </a:xfrm>
          <a:prstGeom prst="rect">
            <a:avLst/>
          </a:prstGeom>
          <a:noFill/>
        </p:spPr>
        <p:txBody>
          <a:bodyPr wrap="square" rtlCol="0">
            <a:spAutoFit/>
          </a:bodyPr>
          <a:lstStyle/>
          <a:p>
            <a:pPr algn="l">
              <a:spcAft>
                <a:spcPts val="200"/>
              </a:spcAft>
            </a:pPr>
            <a:endParaRPr lang="en-US" b="1" dirty="0">
              <a:latin typeface="Times New Roman" panose="02020603050405020304" pitchFamily="18" charset="0"/>
              <a:ea typeface="Arial" panose="020B0604020202020204" pitchFamily="34" charset="0"/>
            </a:endParaRPr>
          </a:p>
          <a:p>
            <a:pPr algn="l">
              <a:spcAft>
                <a:spcPts val="200"/>
              </a:spcAft>
            </a:pPr>
            <a:r>
              <a:rPr lang="tr-TR" b="1" dirty="0">
                <a:latin typeface="Times New Roman" panose="02020603050405020304" pitchFamily="18" charset="0"/>
                <a:ea typeface="Arial" panose="020B0604020202020204" pitchFamily="34" charset="0"/>
              </a:rPr>
              <a:t>PACKAGED PRODUCTS </a:t>
            </a:r>
            <a:r>
              <a:rPr lang="tr-TR" sz="1800" b="1" dirty="0">
                <a:effectLst/>
                <a:latin typeface="Times New Roman" panose="02020603050405020304" pitchFamily="18" charset="0"/>
                <a:ea typeface="Arial" panose="020B0604020202020204" pitchFamily="34" charset="0"/>
              </a:rPr>
              <a:t>STORAGE</a:t>
            </a:r>
          </a:p>
          <a:p>
            <a:pPr lvl="0" algn="l">
              <a:lnSpc>
                <a:spcPct val="200000"/>
              </a:lnSpc>
              <a:spcAft>
                <a:spcPts val="200"/>
              </a:spcAft>
              <a:buSzPts val="1000"/>
            </a:pPr>
            <a:r>
              <a:rPr lang="en-US" sz="1800" dirty="0">
                <a:effectLst/>
                <a:latin typeface="Times New Roman" panose="02020603050405020304" pitchFamily="18" charset="0"/>
                <a:ea typeface="Times New Roman" panose="02020603050405020304" pitchFamily="18" charset="0"/>
              </a:rPr>
              <a:t>A. Canned and Jarred Foods</a:t>
            </a:r>
            <a:endParaRPr lang="tr-TR" sz="1800" dirty="0">
              <a:effectLst/>
              <a:latin typeface="Times New Roman" panose="02020603050405020304" pitchFamily="18" charset="0"/>
              <a:ea typeface="Arial" panose="020B0604020202020204" pitchFamily="34" charset="0"/>
            </a:endParaRPr>
          </a:p>
          <a:p>
            <a:pPr>
              <a:lnSpc>
                <a:spcPct val="200000"/>
              </a:lnSpc>
              <a:spcAft>
                <a:spcPts val="200"/>
              </a:spcAft>
            </a:pPr>
            <a:r>
              <a:rPr lang="en-US" sz="1800" dirty="0">
                <a:effectLst/>
                <a:latin typeface="Times New Roman" panose="02020603050405020304" pitchFamily="18" charset="0"/>
                <a:ea typeface="Times New Roman" panose="02020603050405020304" pitchFamily="18" charset="0"/>
              </a:rPr>
              <a:t>B. Dry Goods (e.g., Flour, Rice, Pasta, Sugar, Salt)</a:t>
            </a:r>
            <a:endParaRPr lang="tr-TR" sz="1800" dirty="0">
              <a:effectLst/>
              <a:latin typeface="Times New Roman" panose="02020603050405020304" pitchFamily="18" charset="0"/>
              <a:ea typeface="Arial" panose="020B0604020202020204" pitchFamily="34" charset="0"/>
            </a:endParaRPr>
          </a:p>
          <a:p>
            <a:pPr>
              <a:lnSpc>
                <a:spcPct val="200000"/>
              </a:lnSpc>
              <a:spcAft>
                <a:spcPts val="200"/>
              </a:spcAft>
            </a:pPr>
            <a:r>
              <a:rPr lang="en-US" sz="1800" dirty="0">
                <a:effectLst/>
                <a:latin typeface="Times New Roman" panose="02020603050405020304" pitchFamily="18" charset="0"/>
                <a:ea typeface="Times New Roman" panose="02020603050405020304" pitchFamily="18" charset="0"/>
              </a:rPr>
              <a:t>C. Vacuum-Sealed and Freeze-Dried Foods</a:t>
            </a:r>
            <a:endParaRPr lang="tr-TR" sz="1800" dirty="0">
              <a:effectLst/>
              <a:latin typeface="Times New Roman" panose="02020603050405020304" pitchFamily="18" charset="0"/>
              <a:ea typeface="Times New Roman" panose="02020603050405020304" pitchFamily="18" charset="0"/>
            </a:endParaRPr>
          </a:p>
          <a:p>
            <a:pPr>
              <a:lnSpc>
                <a:spcPct val="200000"/>
              </a:lnSpc>
              <a:spcAft>
                <a:spcPts val="200"/>
              </a:spcAft>
            </a:pPr>
            <a:r>
              <a:rPr lang="en-US" sz="1800" dirty="0">
                <a:effectLst/>
                <a:latin typeface="Times New Roman" panose="02020603050405020304" pitchFamily="18" charset="0"/>
                <a:ea typeface="Times New Roman" panose="02020603050405020304" pitchFamily="18" charset="0"/>
              </a:rPr>
              <a:t>D. Snack Foods (e.g., Chips, Cookies, Nuts, Granola Bars)</a:t>
            </a:r>
            <a:endParaRPr lang="tr-TR" sz="1800" dirty="0">
              <a:effectLst/>
              <a:latin typeface="Times New Roman" panose="02020603050405020304" pitchFamily="18" charset="0"/>
              <a:ea typeface="Arial" panose="020B0604020202020204" pitchFamily="34" charset="0"/>
            </a:endParaRPr>
          </a:p>
          <a:p>
            <a:pPr>
              <a:lnSpc>
                <a:spcPct val="200000"/>
              </a:lnSpc>
              <a:spcAft>
                <a:spcPts val="200"/>
              </a:spcAft>
            </a:pPr>
            <a:r>
              <a:rPr lang="en-US" sz="1800" dirty="0">
                <a:effectLst/>
                <a:latin typeface="Times New Roman" panose="02020603050405020304" pitchFamily="18" charset="0"/>
                <a:ea typeface="Times New Roman" panose="02020603050405020304" pitchFamily="18" charset="0"/>
              </a:rPr>
              <a:t>E. Bottled and Canned Beverages (e.g., Water, Soda, Juice, Energy Drinks)</a:t>
            </a:r>
            <a:endParaRPr lang="tr-TR" sz="1800" dirty="0">
              <a:effectLst/>
              <a:latin typeface="Times New Roman" panose="02020603050405020304" pitchFamily="18" charset="0"/>
              <a:ea typeface="Arial" panose="020B0604020202020204" pitchFamily="34" charset="0"/>
            </a:endParaRPr>
          </a:p>
          <a:p>
            <a:pPr>
              <a:lnSpc>
                <a:spcPct val="200000"/>
              </a:lnSpc>
              <a:spcAft>
                <a:spcPts val="200"/>
              </a:spcAft>
            </a:pPr>
            <a:r>
              <a:rPr lang="en-US" sz="1800" dirty="0">
                <a:effectLst/>
                <a:latin typeface="Times New Roman" panose="02020603050405020304" pitchFamily="18" charset="0"/>
                <a:ea typeface="Times New Roman" panose="02020603050405020304" pitchFamily="18" charset="0"/>
              </a:rPr>
              <a:t>F. Alcoholic Beverages (if applicable)</a:t>
            </a:r>
            <a:endParaRPr lang="tr-TR" sz="1800" dirty="0">
              <a:effectLst/>
              <a:latin typeface="Times New Roman" panose="02020603050405020304" pitchFamily="18" charset="0"/>
              <a:ea typeface="Arial" panose="020B0604020202020204" pitchFamily="34" charset="0"/>
            </a:endParaRPr>
          </a:p>
          <a:p>
            <a:pPr>
              <a:lnSpc>
                <a:spcPct val="200000"/>
              </a:lnSpc>
              <a:spcAft>
                <a:spcPts val="200"/>
              </a:spcAft>
            </a:pPr>
            <a:endParaRPr lang="tr-TR" sz="1800" dirty="0">
              <a:effectLst/>
              <a:latin typeface="Times New Roman" panose="02020603050405020304" pitchFamily="18" charset="0"/>
              <a:ea typeface="Arial" panose="020B0604020202020204" pitchFamily="34" charset="0"/>
            </a:endParaRPr>
          </a:p>
          <a:p>
            <a:pPr>
              <a:spcAft>
                <a:spcPts val="200"/>
              </a:spcAft>
            </a:pPr>
            <a:endParaRPr lang="tr-TR" sz="1800" dirty="0">
              <a:effectLst/>
              <a:latin typeface="Times New Roman" panose="02020603050405020304" pitchFamily="18" charset="0"/>
              <a:ea typeface="Arial" panose="020B0604020202020204" pitchFamily="34" charset="0"/>
            </a:endParaRPr>
          </a:p>
          <a:p>
            <a:pPr algn="l">
              <a:spcAft>
                <a:spcPts val="200"/>
              </a:spcAft>
            </a:pPr>
            <a:endParaRPr lang="tr-TR" sz="1800" dirty="0">
              <a:effectLst/>
              <a:latin typeface="Times New Roman" panose="02020603050405020304" pitchFamily="18" charset="0"/>
              <a:ea typeface="Arial" panose="020B0604020202020204" pitchFamily="34" charset="0"/>
            </a:endParaRPr>
          </a:p>
          <a:p>
            <a:pPr algn="just">
              <a:spcAft>
                <a:spcPts val="200"/>
              </a:spcAft>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A319E276-3285-237F-B3C3-EDF1648DF4F9}"/>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GUIDELINES FOR PROPER STORAGE</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CE70D4D8-6EA8-E078-0F05-1D707491685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E7DBD2CB-C584-7AE6-E00C-9ADE3A9BB120}"/>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C5CE82C1-65E3-CC1B-6115-4D840EF9773A}"/>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2AC1A9BF-0735-B8E7-0C51-B18EC1F5C477}"/>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D017163C-7386-2D94-7712-F2793A02AACB}"/>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116DDDD4-FA10-4633-D778-09EEE18B448A}"/>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24981858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BA901-8460-EC32-B39F-7C529B3B0B0A}"/>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6EBB3C3C-BBBD-8287-FDB6-25A6D56E4488}"/>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0C6F7043-F998-0252-D4FB-AC22ED68A897}"/>
              </a:ext>
            </a:extLst>
          </p:cNvPr>
          <p:cNvSpPr>
            <a:spLocks noGrp="1"/>
          </p:cNvSpPr>
          <p:nvPr>
            <p:ph type="title"/>
          </p:nvPr>
        </p:nvSpPr>
        <p:spPr>
          <a:xfrm>
            <a:off x="574573" y="1040575"/>
            <a:ext cx="7886700" cy="571213"/>
          </a:xfrm>
        </p:spPr>
        <p:txBody>
          <a:bodyPr>
            <a:noAutofit/>
          </a:bodyPr>
          <a:lstStyle/>
          <a:p>
            <a:pPr algn="ctr"/>
            <a:r>
              <a:rPr lang="tr-TR" sz="2400" b="1" dirty="0">
                <a:solidFill>
                  <a:schemeClr val="accent1">
                    <a:lumMod val="75000"/>
                  </a:schemeClr>
                </a:solidFill>
                <a:latin typeface="Times New Roman" panose="02020603050405020304" pitchFamily="18" charset="0"/>
                <a:cs typeface="Times New Roman" panose="02020603050405020304" pitchFamily="18" charset="0"/>
              </a:rPr>
              <a:t>3</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1800" b="1" dirty="0">
                <a:solidFill>
                  <a:srgbClr val="1F497D"/>
                </a:solidFill>
                <a:effectLst/>
                <a:latin typeface="Times New Roman" panose="02020603050405020304" pitchFamily="18" charset="0"/>
                <a:ea typeface="Arial" panose="020B0604020202020204" pitchFamily="34" charset="0"/>
              </a:rPr>
              <a:t>BEST PRACTICES FOR EFFECTIVE PANTRY STORAGE ONBOARD</a:t>
            </a:r>
            <a:br>
              <a:rPr lang="tr-TR" sz="1800" b="1" dirty="0">
                <a:solidFill>
                  <a:srgbClr val="002060"/>
                </a:solidFill>
                <a:effectLst/>
                <a:latin typeface="Times New Roman" panose="02020603050405020304" pitchFamily="18" charset="0"/>
                <a:ea typeface="Arial" panose="020B0604020202020204" pitchFamily="34" charset="0"/>
              </a:rPr>
            </a:b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1F7C6163-4129-4BEF-B1E2-EAD69FD960BB}"/>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BB637F2D-CBBA-EC16-3D67-CB0D8334DC1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3E87FF83-B698-CDB5-F770-1B11B5E46E9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27BAD3C8-F9F5-A0F4-40F9-D30F8E7811F9}"/>
              </a:ext>
            </a:extLst>
          </p:cNvPr>
          <p:cNvSpPr txBox="1"/>
          <p:nvPr/>
        </p:nvSpPr>
        <p:spPr>
          <a:xfrm>
            <a:off x="784123" y="1518206"/>
            <a:ext cx="7467600" cy="1669175"/>
          </a:xfrm>
          <a:prstGeom prst="rect">
            <a:avLst/>
          </a:prstGeom>
          <a:noFill/>
        </p:spPr>
        <p:txBody>
          <a:bodyPr wrap="square" rtlCol="0">
            <a:spAutoFit/>
          </a:bodyPr>
          <a:lstStyle/>
          <a:p>
            <a:pPr algn="just">
              <a:lnSpc>
                <a:spcPct val="115000"/>
              </a:lnSpc>
              <a:spcAft>
                <a:spcPts val="200"/>
              </a:spcAft>
            </a:pPr>
            <a:r>
              <a:rPr lang="en-US" sz="1800" dirty="0">
                <a:effectLst/>
                <a:latin typeface="Times New Roman" panose="02020603050405020304" pitchFamily="18" charset="0"/>
                <a:ea typeface="Arial" panose="020B0604020202020204" pitchFamily="34" charset="0"/>
              </a:rPr>
              <a:t>Efficient pantry storage onboard a ship requires careful organization, temperature control, and secure shelving to ensure food safety and prevent spoilage. Due to limited resupply opportunities, proper inventory tracking is essential to maintain adequate provisions for the duration of the voyage. </a:t>
            </a:r>
            <a:endParaRPr lang="tr-TR" sz="1800" dirty="0">
              <a:effectLst/>
              <a:latin typeface="Times New Roman" panose="02020603050405020304" pitchFamily="18" charset="0"/>
              <a:ea typeface="Arial" panose="020B0604020202020204" pitchFamily="34" charset="0"/>
            </a:endParaRPr>
          </a:p>
          <a:p>
            <a:pPr algn="just">
              <a:spcAft>
                <a:spcPts val="200"/>
              </a:spcAft>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BBAEE2A4-287E-93B3-E0E9-97B59A96D307}"/>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GUIDELINES FOR PROPER STORAGE</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2DD42EBC-18DF-AE8C-9E42-F3940981181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A0D94754-A571-CB4B-9134-5D853A12FEB0}"/>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6F1CE44D-C762-6F6A-5C35-D26AD939BD9B}"/>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4B3F454A-A9B9-0D40-1D12-8DE20AC5F349}"/>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5B975A96-AFFE-F682-7F9E-5D6443AD4E7E}"/>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24BA9D70-F19B-8BA1-AEB4-621C6A573EE6}"/>
              </a:ext>
            </a:extLst>
          </p:cNvPr>
          <p:cNvPicPr>
            <a:picLocks noChangeAspect="1"/>
          </p:cNvPicPr>
          <p:nvPr/>
        </p:nvPicPr>
        <p:blipFill>
          <a:blip r:embed="rId10"/>
          <a:stretch>
            <a:fillRect/>
          </a:stretch>
        </p:blipFill>
        <p:spPr>
          <a:xfrm>
            <a:off x="7704595" y="0"/>
            <a:ext cx="1227464" cy="1224789"/>
          </a:xfrm>
          <a:prstGeom prst="rect">
            <a:avLst/>
          </a:prstGeom>
        </p:spPr>
      </p:pic>
      <p:pic>
        <p:nvPicPr>
          <p:cNvPr id="9218" name="Picture 2" descr="Fridge inventory checklist on a counter with leftovers and produce on a countertop, from Shelf Cooking ">
            <a:extLst>
              <a:ext uri="{FF2B5EF4-FFF2-40B4-BE49-F238E27FC236}">
                <a16:creationId xmlns:a16="http://schemas.microsoft.com/office/drawing/2014/main" id="{FD0BFEE7-0FC8-4031-C77D-2760F90C75B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06981" y="3011167"/>
            <a:ext cx="3566160" cy="2675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37596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772CB-0927-ADB5-20F0-5C2FFC0F996C}"/>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53F0E96C-A02A-D5BA-0D95-C7992425EF90}"/>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CF7A6010-F411-13F4-93C2-8FF7ED204FDA}"/>
              </a:ext>
            </a:extLst>
          </p:cNvPr>
          <p:cNvSpPr>
            <a:spLocks noGrp="1"/>
          </p:cNvSpPr>
          <p:nvPr>
            <p:ph type="title"/>
          </p:nvPr>
        </p:nvSpPr>
        <p:spPr>
          <a:xfrm>
            <a:off x="574573" y="1040575"/>
            <a:ext cx="7886700" cy="571213"/>
          </a:xfrm>
        </p:spPr>
        <p:txBody>
          <a:bodyPr>
            <a:noAutofit/>
          </a:bodyPr>
          <a:lstStyle/>
          <a:p>
            <a:pPr algn="ctr"/>
            <a:r>
              <a:rPr lang="tr-TR" sz="2400" b="1" dirty="0">
                <a:latin typeface="Times New Roman" panose="02020603050405020304" pitchFamily="18" charset="0"/>
                <a:cs typeface="Times New Roman" panose="02020603050405020304" pitchFamily="18" charset="0"/>
              </a:rPr>
              <a:t>3</a:t>
            </a:r>
            <a:r>
              <a:rPr lang="en-US" sz="2400" b="1" dirty="0">
                <a:latin typeface="Times New Roman" panose="02020603050405020304" pitchFamily="18" charset="0"/>
                <a:cs typeface="Times New Roman" panose="02020603050405020304" pitchFamily="18" charset="0"/>
              </a:rPr>
              <a:t>. </a:t>
            </a:r>
            <a:r>
              <a:rPr lang="en-US" sz="1800" b="1" dirty="0">
                <a:solidFill>
                  <a:srgbClr val="1F497D"/>
                </a:solidFill>
                <a:effectLst/>
                <a:latin typeface="Times New Roman" panose="02020603050405020304" pitchFamily="18" charset="0"/>
                <a:ea typeface="Arial" panose="020B0604020202020204" pitchFamily="34" charset="0"/>
              </a:rPr>
              <a:t>BEST PRACTICES FOR EFFECTIVE PANTRY STORAGE ONBOARD</a:t>
            </a:r>
            <a:br>
              <a:rPr lang="tr-TR" sz="1800" b="1" dirty="0">
                <a:solidFill>
                  <a:srgbClr val="002060"/>
                </a:solidFill>
                <a:effectLst/>
                <a:latin typeface="Times New Roman" panose="02020603050405020304" pitchFamily="18" charset="0"/>
                <a:ea typeface="Arial" panose="020B0604020202020204" pitchFamily="34" charset="0"/>
              </a:rPr>
            </a:b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5E32C74F-D7C5-7AFE-66C2-90EB47CE135A}"/>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9C8CF129-FAE0-535E-A234-DDBD5E903CE8}"/>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96E500FA-586E-87FE-A60E-BBC2F7A7637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45BD33D0-5349-776D-6873-D2B4810A0237}"/>
              </a:ext>
            </a:extLst>
          </p:cNvPr>
          <p:cNvSpPr txBox="1"/>
          <p:nvPr/>
        </p:nvSpPr>
        <p:spPr>
          <a:xfrm>
            <a:off x="784123" y="1518206"/>
            <a:ext cx="7467600" cy="3491212"/>
          </a:xfrm>
          <a:prstGeom prst="rect">
            <a:avLst/>
          </a:prstGeom>
          <a:noFill/>
        </p:spPr>
        <p:txBody>
          <a:bodyPr wrap="square" rtlCol="0">
            <a:spAutoFit/>
          </a:bodyPr>
          <a:lstStyle/>
          <a:p>
            <a:pPr algn="just">
              <a:lnSpc>
                <a:spcPct val="115000"/>
              </a:lnSpc>
              <a:spcAft>
                <a:spcPts val="200"/>
              </a:spcAft>
            </a:pPr>
            <a:r>
              <a:rPr lang="en-US" sz="1800" dirty="0">
                <a:effectLst/>
                <a:latin typeface="Times New Roman" panose="02020603050405020304" pitchFamily="18" charset="0"/>
                <a:ea typeface="Arial" panose="020B0604020202020204" pitchFamily="34" charset="0"/>
              </a:rPr>
              <a:t>One of the most critical aspects is temperature control, where perishable items must be kept at safe temperatures—refrigerated below 40°F (4°C) and frozen below 0°F (-18°C)—to prevent bacterial growth and spoilage. Alongside this, controlling humidity in dry storage areas using dehumidifiers or moisture-absorbing materials like silica gel packs is vital to avoid moisture-related issues such as mold, clumping, and pest attraction.</a:t>
            </a:r>
            <a:endParaRPr lang="tr-TR" sz="1800" dirty="0">
              <a:effectLst/>
              <a:latin typeface="Times New Roman" panose="02020603050405020304" pitchFamily="18" charset="0"/>
              <a:ea typeface="Arial" panose="020B0604020202020204" pitchFamily="34" charset="0"/>
            </a:endParaRPr>
          </a:p>
          <a:p>
            <a:pPr>
              <a:lnSpc>
                <a:spcPct val="200000"/>
              </a:lnSpc>
              <a:spcAft>
                <a:spcPts val="200"/>
              </a:spcAft>
            </a:pPr>
            <a:endParaRPr lang="tr-TR" sz="1800" dirty="0">
              <a:effectLst/>
              <a:latin typeface="Times New Roman" panose="02020603050405020304" pitchFamily="18" charset="0"/>
              <a:ea typeface="Arial" panose="020B0604020202020204" pitchFamily="34" charset="0"/>
            </a:endParaRPr>
          </a:p>
          <a:p>
            <a:pPr>
              <a:spcAft>
                <a:spcPts val="200"/>
              </a:spcAft>
            </a:pPr>
            <a:endParaRPr lang="tr-TR" sz="1800" dirty="0">
              <a:effectLst/>
              <a:latin typeface="Times New Roman" panose="02020603050405020304" pitchFamily="18" charset="0"/>
              <a:ea typeface="Arial" panose="020B0604020202020204" pitchFamily="34" charset="0"/>
            </a:endParaRPr>
          </a:p>
          <a:p>
            <a:pPr algn="l">
              <a:spcAft>
                <a:spcPts val="200"/>
              </a:spcAft>
            </a:pPr>
            <a:endParaRPr lang="tr-TR" sz="1800" dirty="0">
              <a:effectLst/>
              <a:latin typeface="Times New Roman" panose="02020603050405020304" pitchFamily="18" charset="0"/>
              <a:ea typeface="Arial" panose="020B0604020202020204" pitchFamily="34" charset="0"/>
            </a:endParaRPr>
          </a:p>
          <a:p>
            <a:pPr algn="just">
              <a:spcAft>
                <a:spcPts val="200"/>
              </a:spcAft>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14320278-E1D7-287B-A3D4-0AADE84F0941}"/>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GUIDELINES FOR PROPER STORAGE</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2689EE34-FBB1-089C-3DA1-8F54F4C2DFE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DD202AD8-AE97-761A-F392-DEE259390657}"/>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AF1C9F13-AEBE-EB76-A4B9-20875DBD985D}"/>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C2820F28-55EB-E525-6C82-C8CA6AEB1A9E}"/>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D16C1BFD-EF9E-C259-832C-3D1214E67647}"/>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D586127E-FEFF-DD60-F4C3-E8E17DF349F1}"/>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AB15A15B-7DBA-2AAC-0A4F-DFB43125B2CD}"/>
              </a:ext>
            </a:extLst>
          </p:cNvPr>
          <p:cNvPicPr>
            <a:picLocks noChangeAspect="1"/>
          </p:cNvPicPr>
          <p:nvPr/>
        </p:nvPicPr>
        <p:blipFill>
          <a:blip r:embed="rId11"/>
          <a:stretch>
            <a:fillRect/>
          </a:stretch>
        </p:blipFill>
        <p:spPr>
          <a:xfrm>
            <a:off x="915930" y="3822850"/>
            <a:ext cx="3394982" cy="2072669"/>
          </a:xfrm>
          <a:prstGeom prst="rect">
            <a:avLst/>
          </a:prstGeom>
        </p:spPr>
      </p:pic>
      <p:pic>
        <p:nvPicPr>
          <p:cNvPr id="6" name="Picture 5">
            <a:extLst>
              <a:ext uri="{FF2B5EF4-FFF2-40B4-BE49-F238E27FC236}">
                <a16:creationId xmlns:a16="http://schemas.microsoft.com/office/drawing/2014/main" id="{BB21C07E-D46B-8866-9383-82FE0948DA2E}"/>
              </a:ext>
            </a:extLst>
          </p:cNvPr>
          <p:cNvPicPr>
            <a:picLocks noChangeAspect="1"/>
          </p:cNvPicPr>
          <p:nvPr/>
        </p:nvPicPr>
        <p:blipFill>
          <a:blip r:embed="rId12"/>
          <a:stretch>
            <a:fillRect/>
          </a:stretch>
        </p:blipFill>
        <p:spPr>
          <a:xfrm>
            <a:off x="4992129" y="3822850"/>
            <a:ext cx="3394983" cy="2072669"/>
          </a:xfrm>
          <a:prstGeom prst="rect">
            <a:avLst/>
          </a:prstGeom>
        </p:spPr>
      </p:pic>
    </p:spTree>
    <p:extLst>
      <p:ext uri="{BB962C8B-B14F-4D97-AF65-F5344CB8AC3E}">
        <p14:creationId xmlns:p14="http://schemas.microsoft.com/office/powerpoint/2010/main" val="11075666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7651E-094B-4E92-CA76-7EE181D45CD7}"/>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E24A283C-5111-AE60-ED3F-B95A401A4138}"/>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D107F59F-81D0-B548-5A65-9C73D3C8303D}"/>
              </a:ext>
            </a:extLst>
          </p:cNvPr>
          <p:cNvSpPr>
            <a:spLocks noGrp="1"/>
          </p:cNvSpPr>
          <p:nvPr>
            <p:ph type="title"/>
          </p:nvPr>
        </p:nvSpPr>
        <p:spPr>
          <a:xfrm>
            <a:off x="574573" y="1040575"/>
            <a:ext cx="7886700" cy="571213"/>
          </a:xfrm>
        </p:spPr>
        <p:txBody>
          <a:bodyPr>
            <a:noAutofit/>
          </a:bodyPr>
          <a:lstStyle/>
          <a:p>
            <a:pPr algn="ctr"/>
            <a:r>
              <a:rPr lang="tr-TR" sz="2400" b="1" dirty="0">
                <a:latin typeface="Times New Roman" panose="02020603050405020304" pitchFamily="18" charset="0"/>
                <a:cs typeface="Times New Roman" panose="02020603050405020304" pitchFamily="18" charset="0"/>
              </a:rPr>
              <a:t>3</a:t>
            </a:r>
            <a:r>
              <a:rPr lang="en-US" sz="2400" b="1" dirty="0">
                <a:latin typeface="Times New Roman" panose="02020603050405020304" pitchFamily="18" charset="0"/>
                <a:cs typeface="Times New Roman" panose="02020603050405020304" pitchFamily="18" charset="0"/>
              </a:rPr>
              <a:t>. </a:t>
            </a:r>
            <a:r>
              <a:rPr lang="en-US" sz="1800" b="1" dirty="0">
                <a:solidFill>
                  <a:srgbClr val="1F497D"/>
                </a:solidFill>
                <a:effectLst/>
                <a:latin typeface="Times New Roman" panose="02020603050405020304" pitchFamily="18" charset="0"/>
                <a:ea typeface="Arial" panose="020B0604020202020204" pitchFamily="34" charset="0"/>
              </a:rPr>
              <a:t>BEST PRACTICES FOR EFFECTIVE PANTRY STORAGE ONBOARD</a:t>
            </a:r>
            <a:br>
              <a:rPr lang="tr-TR" sz="1800" b="1" dirty="0">
                <a:solidFill>
                  <a:srgbClr val="002060"/>
                </a:solidFill>
                <a:effectLst/>
                <a:latin typeface="Times New Roman" panose="02020603050405020304" pitchFamily="18" charset="0"/>
                <a:ea typeface="Arial" panose="020B0604020202020204" pitchFamily="34" charset="0"/>
              </a:rPr>
            </a:b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5B34542B-D9D1-E674-963A-4E2230C03373}"/>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8267CCB5-0CB9-68C3-3099-5D38911B26B2}"/>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A78AF2A9-BB6F-5044-E725-C64F4841033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ADFC8C77-C88A-A108-DA09-160A700256FB}"/>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GUIDELINES FOR PROPER STORAGE</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EE8380F6-1589-B344-310F-1FD31AAC6C8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3F1B170F-3FCD-774F-90D8-CA71CFBD52D9}"/>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8DD37C9A-8530-41C8-2E80-09718191758D}"/>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E0215CC5-BEAA-084D-DA87-DB546AB59D12}"/>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F45F3EA8-288B-24EC-AA67-E890DB3D26D2}"/>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14380A6E-E066-0344-3556-6F2A6B52A5F0}"/>
              </a:ext>
            </a:extLst>
          </p:cNvPr>
          <p:cNvPicPr>
            <a:picLocks noChangeAspect="1"/>
          </p:cNvPicPr>
          <p:nvPr/>
        </p:nvPicPr>
        <p:blipFill>
          <a:blip r:embed="rId10"/>
          <a:stretch>
            <a:fillRect/>
          </a:stretch>
        </p:blipFill>
        <p:spPr>
          <a:xfrm>
            <a:off x="7704595" y="0"/>
            <a:ext cx="1227464" cy="1224789"/>
          </a:xfrm>
          <a:prstGeom prst="rect">
            <a:avLst/>
          </a:prstGeom>
        </p:spPr>
      </p:pic>
      <p:pic>
        <p:nvPicPr>
          <p:cNvPr id="11266" name="Picture 2" descr="6 Extraordinary Ways The Professional Pest Control Can Facilitate You | by  Green Valley Pest Control Ltd. | Medium">
            <a:extLst>
              <a:ext uri="{FF2B5EF4-FFF2-40B4-BE49-F238E27FC236}">
                <a16:creationId xmlns:a16="http://schemas.microsoft.com/office/drawing/2014/main" id="{33A0D86E-0C3D-80BE-C6E6-4416307A9E7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13255" y="1488463"/>
            <a:ext cx="6977448" cy="4341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08825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F0EBA-8EEA-5ED4-A2E1-02C3B0C79DF3}"/>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CCF46FBD-D8D6-1469-BFB9-109B2FD4A4DB}"/>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3BA82107-778F-D3FD-6C1A-6EDC9D38DFF5}"/>
              </a:ext>
            </a:extLst>
          </p:cNvPr>
          <p:cNvSpPr>
            <a:spLocks noGrp="1"/>
          </p:cNvSpPr>
          <p:nvPr>
            <p:ph type="title"/>
          </p:nvPr>
        </p:nvSpPr>
        <p:spPr>
          <a:xfrm>
            <a:off x="574573" y="1040575"/>
            <a:ext cx="7886700" cy="571213"/>
          </a:xfrm>
        </p:spPr>
        <p:txBody>
          <a:bodyPr>
            <a:noAutofit/>
          </a:bodyPr>
          <a:lstStyle/>
          <a:p>
            <a:pPr algn="ctr"/>
            <a:r>
              <a:rPr lang="tr-TR" sz="2400" b="1" dirty="0">
                <a:latin typeface="Times New Roman" panose="02020603050405020304" pitchFamily="18" charset="0"/>
                <a:cs typeface="Times New Roman" panose="02020603050405020304" pitchFamily="18" charset="0"/>
              </a:rPr>
              <a:t>3</a:t>
            </a:r>
            <a:r>
              <a:rPr lang="en-US" sz="2400" b="1" dirty="0">
                <a:latin typeface="Times New Roman" panose="02020603050405020304" pitchFamily="18" charset="0"/>
                <a:cs typeface="Times New Roman" panose="02020603050405020304" pitchFamily="18" charset="0"/>
              </a:rPr>
              <a:t>. </a:t>
            </a:r>
            <a:r>
              <a:rPr lang="en-US" sz="1800" b="1" dirty="0">
                <a:solidFill>
                  <a:srgbClr val="1F497D"/>
                </a:solidFill>
                <a:effectLst/>
                <a:latin typeface="Times New Roman" panose="02020603050405020304" pitchFamily="18" charset="0"/>
                <a:ea typeface="Arial" panose="020B0604020202020204" pitchFamily="34" charset="0"/>
              </a:rPr>
              <a:t>BEST PRACTICES FOR EFFECTIVE PANTRY STORAGE ONBOARD</a:t>
            </a:r>
            <a:br>
              <a:rPr lang="tr-TR" sz="1800" b="1" dirty="0">
                <a:solidFill>
                  <a:srgbClr val="002060"/>
                </a:solidFill>
                <a:effectLst/>
                <a:latin typeface="Times New Roman" panose="02020603050405020304" pitchFamily="18" charset="0"/>
                <a:ea typeface="Arial" panose="020B0604020202020204" pitchFamily="34" charset="0"/>
              </a:rPr>
            </a:b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AAF85A2C-40B7-9BA8-63D4-48164A5CF2A1}"/>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D8CBD945-0DF0-7EBB-E261-7496959C40E8}"/>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749E177C-02E6-00C7-AA6F-D035D8DC48A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0AD4E6AF-1A6F-8EF5-63E9-75D9D20ED806}"/>
              </a:ext>
            </a:extLst>
          </p:cNvPr>
          <p:cNvSpPr txBox="1"/>
          <p:nvPr/>
        </p:nvSpPr>
        <p:spPr>
          <a:xfrm>
            <a:off x="784123" y="1518206"/>
            <a:ext cx="7467600" cy="4128310"/>
          </a:xfrm>
          <a:prstGeom prst="rect">
            <a:avLst/>
          </a:prstGeom>
          <a:noFill/>
        </p:spPr>
        <p:txBody>
          <a:bodyPr wrap="square" rtlCol="0">
            <a:spAutoFit/>
          </a:bodyPr>
          <a:lstStyle/>
          <a:p>
            <a:pPr algn="just">
              <a:lnSpc>
                <a:spcPct val="115000"/>
              </a:lnSpc>
              <a:spcAft>
                <a:spcPts val="200"/>
              </a:spcAft>
            </a:pPr>
            <a:r>
              <a:rPr lang="en-US" sz="1800" dirty="0">
                <a:effectLst/>
                <a:latin typeface="Times New Roman" panose="02020603050405020304" pitchFamily="18" charset="0"/>
                <a:ea typeface="Times New Roman" panose="02020603050405020304" pitchFamily="18" charset="0"/>
              </a:rPr>
              <a:t>Secure shelving systems, including the use of non-slip mats, brackets, and latches, play a key role in preventing items from falling and becoming damaged or hazardous, especially during rough seas. Regular pest prevention measures, such as inspections and storing food in airtight containers, help maintain a hygienic environment and protect food from contamination. Equally important is proper labeling: clear expiration dates and allergen information allow for quick identification, safe handling, and compliance with dietary needs.</a:t>
            </a:r>
            <a:endParaRPr lang="tr-TR" sz="1800" dirty="0">
              <a:effectLst/>
              <a:latin typeface="Times New Roman" panose="02020603050405020304" pitchFamily="18" charset="0"/>
              <a:ea typeface="Arial" panose="020B0604020202020204" pitchFamily="34" charset="0"/>
            </a:endParaRPr>
          </a:p>
          <a:p>
            <a:pPr>
              <a:lnSpc>
                <a:spcPct val="200000"/>
              </a:lnSpc>
              <a:spcAft>
                <a:spcPts val="200"/>
              </a:spcAft>
            </a:pPr>
            <a:endParaRPr lang="tr-TR" sz="1800" dirty="0">
              <a:effectLst/>
              <a:latin typeface="Times New Roman" panose="02020603050405020304" pitchFamily="18" charset="0"/>
              <a:ea typeface="Arial" panose="020B0604020202020204" pitchFamily="34" charset="0"/>
            </a:endParaRPr>
          </a:p>
          <a:p>
            <a:pPr>
              <a:spcAft>
                <a:spcPts val="200"/>
              </a:spcAft>
            </a:pPr>
            <a:endParaRPr lang="tr-TR" sz="1800" dirty="0">
              <a:effectLst/>
              <a:latin typeface="Times New Roman" panose="02020603050405020304" pitchFamily="18" charset="0"/>
              <a:ea typeface="Arial" panose="020B0604020202020204" pitchFamily="34" charset="0"/>
            </a:endParaRPr>
          </a:p>
          <a:p>
            <a:pPr algn="l">
              <a:spcAft>
                <a:spcPts val="200"/>
              </a:spcAft>
            </a:pPr>
            <a:endParaRPr lang="tr-TR" sz="1800" dirty="0">
              <a:effectLst/>
              <a:latin typeface="Times New Roman" panose="02020603050405020304" pitchFamily="18" charset="0"/>
              <a:ea typeface="Arial" panose="020B0604020202020204" pitchFamily="34" charset="0"/>
            </a:endParaRPr>
          </a:p>
          <a:p>
            <a:pPr algn="just">
              <a:spcAft>
                <a:spcPts val="200"/>
              </a:spcAft>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B1222010-601A-76D5-097D-FC892968EB61}"/>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GUIDELINES FOR PROPER STORAGE</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5A24266C-4691-EC70-1B24-7CC4585F06E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DB8F1AE8-4F17-FE15-9201-A7917FA3509E}"/>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1F2CBAFD-65EA-5BEB-54C6-BA0ECFFC2062}"/>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BED98097-5438-1BE3-0833-84EEE2BE3E37}"/>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051AB4D0-37C3-0B1E-E8BB-052804DFB75C}"/>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09A79771-3B4B-7DB1-AF11-EBB7507BEF78}"/>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4A8EDDEC-D688-ADCB-CAD9-449F5A5180A7}"/>
              </a:ext>
            </a:extLst>
          </p:cNvPr>
          <p:cNvPicPr>
            <a:picLocks noChangeAspect="1"/>
          </p:cNvPicPr>
          <p:nvPr/>
        </p:nvPicPr>
        <p:blipFill>
          <a:blip r:embed="rId11"/>
          <a:stretch>
            <a:fillRect/>
          </a:stretch>
        </p:blipFill>
        <p:spPr>
          <a:xfrm>
            <a:off x="2345585" y="3892208"/>
            <a:ext cx="1783946" cy="2004709"/>
          </a:xfrm>
          <a:prstGeom prst="rect">
            <a:avLst/>
          </a:prstGeom>
        </p:spPr>
      </p:pic>
      <p:pic>
        <p:nvPicPr>
          <p:cNvPr id="6" name="Picture 5">
            <a:extLst>
              <a:ext uri="{FF2B5EF4-FFF2-40B4-BE49-F238E27FC236}">
                <a16:creationId xmlns:a16="http://schemas.microsoft.com/office/drawing/2014/main" id="{26E197D3-9CA5-42A1-30F4-9E1DD1B49F40}"/>
              </a:ext>
            </a:extLst>
          </p:cNvPr>
          <p:cNvPicPr>
            <a:picLocks noChangeAspect="1"/>
          </p:cNvPicPr>
          <p:nvPr/>
        </p:nvPicPr>
        <p:blipFill>
          <a:blip r:embed="rId12"/>
          <a:stretch>
            <a:fillRect/>
          </a:stretch>
        </p:blipFill>
        <p:spPr>
          <a:xfrm>
            <a:off x="4910225" y="3903441"/>
            <a:ext cx="2619375" cy="1993476"/>
          </a:xfrm>
          <a:prstGeom prst="rect">
            <a:avLst/>
          </a:prstGeom>
        </p:spPr>
      </p:pic>
    </p:spTree>
    <p:extLst>
      <p:ext uri="{BB962C8B-B14F-4D97-AF65-F5344CB8AC3E}">
        <p14:creationId xmlns:p14="http://schemas.microsoft.com/office/powerpoint/2010/main" val="11529722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D69CE-3B38-9416-4052-969258AE4290}"/>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7AD5BE3F-7685-6EFF-A04E-4E43E739BF13}"/>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702CE4D4-E787-1B3F-275E-8F2BB6DDF567}"/>
              </a:ext>
            </a:extLst>
          </p:cNvPr>
          <p:cNvSpPr>
            <a:spLocks noGrp="1"/>
          </p:cNvSpPr>
          <p:nvPr>
            <p:ph type="title"/>
          </p:nvPr>
        </p:nvSpPr>
        <p:spPr>
          <a:xfrm>
            <a:off x="574573" y="1040575"/>
            <a:ext cx="7886700" cy="571213"/>
          </a:xfrm>
        </p:spPr>
        <p:txBody>
          <a:bodyPr>
            <a:noAutofit/>
          </a:bodyPr>
          <a:lstStyle/>
          <a:p>
            <a:pPr algn="ctr"/>
            <a:r>
              <a:rPr lang="tr-TR" sz="2400" b="1" dirty="0">
                <a:latin typeface="Times New Roman" panose="02020603050405020304" pitchFamily="18" charset="0"/>
                <a:cs typeface="Times New Roman" panose="02020603050405020304" pitchFamily="18" charset="0"/>
              </a:rPr>
              <a:t>3</a:t>
            </a:r>
            <a:r>
              <a:rPr lang="en-US" sz="2400" b="1" dirty="0">
                <a:latin typeface="Times New Roman" panose="02020603050405020304" pitchFamily="18" charset="0"/>
                <a:cs typeface="Times New Roman" panose="02020603050405020304" pitchFamily="18" charset="0"/>
              </a:rPr>
              <a:t>. </a:t>
            </a:r>
            <a:r>
              <a:rPr lang="en-US" sz="1800" b="1" dirty="0">
                <a:solidFill>
                  <a:srgbClr val="1F497D"/>
                </a:solidFill>
                <a:effectLst/>
                <a:latin typeface="Times New Roman" panose="02020603050405020304" pitchFamily="18" charset="0"/>
                <a:ea typeface="Arial" panose="020B0604020202020204" pitchFamily="34" charset="0"/>
              </a:rPr>
              <a:t>BEST PRACTICES FOR EFFECTIVE PANTRY STORAGE ONBOARD</a:t>
            </a:r>
            <a:br>
              <a:rPr lang="tr-TR" sz="1800" b="1" dirty="0">
                <a:solidFill>
                  <a:srgbClr val="002060"/>
                </a:solidFill>
                <a:effectLst/>
                <a:latin typeface="Times New Roman" panose="02020603050405020304" pitchFamily="18" charset="0"/>
                <a:ea typeface="Arial" panose="020B0604020202020204" pitchFamily="34" charset="0"/>
              </a:rPr>
            </a:b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4244C5A4-C64F-FCB0-2F39-8DDB45C27A3A}"/>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4FE865E7-AD5F-092C-1D94-06B13C13B363}"/>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4520ACC3-F622-D4F0-4332-3A30A53393E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B1332FA6-034D-517D-AC3B-0C9D872EB378}"/>
              </a:ext>
            </a:extLst>
          </p:cNvPr>
          <p:cNvSpPr txBox="1"/>
          <p:nvPr/>
        </p:nvSpPr>
        <p:spPr>
          <a:xfrm>
            <a:off x="784123" y="1518206"/>
            <a:ext cx="7467600" cy="4153958"/>
          </a:xfrm>
          <a:prstGeom prst="rect">
            <a:avLst/>
          </a:prstGeom>
          <a:noFill/>
        </p:spPr>
        <p:txBody>
          <a:bodyPr wrap="square" rtlCol="0">
            <a:spAutoFit/>
          </a:bodyPr>
          <a:lstStyle/>
          <a:p>
            <a:pPr algn="just">
              <a:lnSpc>
                <a:spcPct val="115000"/>
              </a:lnSpc>
              <a:spcAft>
                <a:spcPts val="200"/>
              </a:spcAft>
            </a:pPr>
            <a:r>
              <a:rPr lang="en-US" sz="1800" dirty="0">
                <a:effectLst/>
                <a:latin typeface="Times New Roman" panose="02020603050405020304" pitchFamily="18" charset="0"/>
                <a:ea typeface="Times New Roman" panose="02020603050405020304" pitchFamily="18" charset="0"/>
              </a:rPr>
              <a:t>Finally, the implementation of a systematic stock rotation method, specifically the FIFO (First In, First Out) system, ensures that older stock is used before newer deliveries. This practice not only minimizes waste but also guarantees that provisions are fresh and safe for consumption. By integrating these best practices into daily pantry management, galley teams can uphold the highest standards of food safety and operational efficiency, ultimately supporting the health and satisfaction of everyone onboard.</a:t>
            </a:r>
          </a:p>
          <a:p>
            <a:pPr algn="just">
              <a:lnSpc>
                <a:spcPct val="115000"/>
              </a:lnSpc>
              <a:spcAft>
                <a:spcPts val="200"/>
              </a:spcAft>
            </a:pPr>
            <a:endParaRPr lang="tr-TR" sz="1800" dirty="0">
              <a:effectLst/>
              <a:latin typeface="Times New Roman" panose="02020603050405020304" pitchFamily="18" charset="0"/>
              <a:ea typeface="Arial" panose="020B0604020202020204" pitchFamily="34" charset="0"/>
            </a:endParaRPr>
          </a:p>
          <a:p>
            <a:pPr algn="just">
              <a:lnSpc>
                <a:spcPct val="200000"/>
              </a:lnSpc>
              <a:spcAft>
                <a:spcPts val="200"/>
              </a:spcAft>
            </a:pPr>
            <a:endParaRPr lang="tr-TR" sz="1800" dirty="0">
              <a:effectLst/>
              <a:latin typeface="Times New Roman" panose="02020603050405020304" pitchFamily="18" charset="0"/>
              <a:ea typeface="Arial" panose="020B0604020202020204" pitchFamily="34" charset="0"/>
            </a:endParaRPr>
          </a:p>
          <a:p>
            <a:pPr>
              <a:spcAft>
                <a:spcPts val="200"/>
              </a:spcAft>
            </a:pPr>
            <a:endParaRPr lang="tr-TR" sz="1800" dirty="0">
              <a:effectLst/>
              <a:latin typeface="Times New Roman" panose="02020603050405020304" pitchFamily="18" charset="0"/>
              <a:ea typeface="Arial" panose="020B0604020202020204" pitchFamily="34" charset="0"/>
            </a:endParaRPr>
          </a:p>
          <a:p>
            <a:pPr algn="l">
              <a:spcAft>
                <a:spcPts val="200"/>
              </a:spcAft>
            </a:pPr>
            <a:endParaRPr lang="tr-TR" sz="1800" dirty="0">
              <a:effectLst/>
              <a:latin typeface="Times New Roman" panose="02020603050405020304" pitchFamily="18" charset="0"/>
              <a:ea typeface="Arial" panose="020B0604020202020204" pitchFamily="34" charset="0"/>
            </a:endParaRPr>
          </a:p>
          <a:p>
            <a:pPr algn="just">
              <a:spcAft>
                <a:spcPts val="200"/>
              </a:spcAft>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68DC46FF-2339-A788-140A-DFBCEBB3FD69}"/>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GUIDELINES FOR PROPER STORAGE</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F13A2E2F-DFF1-A057-A711-40609012312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0E2448A6-20C9-6469-406E-D88217FEF804}"/>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6CB88BC4-94FD-8ADF-DC2D-6D4C28CA9F55}"/>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B72FE174-F828-7C5A-A0D3-921F4E080D46}"/>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87416A58-983C-EC53-FC5E-F5BE8454C153}"/>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F1E87522-8E37-E8EA-6A52-8E789F5CA4EB}"/>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6949AEC4-9BC3-F5EC-48CD-58DFEBAFA002}"/>
              </a:ext>
            </a:extLst>
          </p:cNvPr>
          <p:cNvPicPr>
            <a:picLocks noChangeAspect="1"/>
          </p:cNvPicPr>
          <p:nvPr/>
        </p:nvPicPr>
        <p:blipFill>
          <a:blip r:embed="rId11"/>
          <a:stretch>
            <a:fillRect/>
          </a:stretch>
        </p:blipFill>
        <p:spPr>
          <a:xfrm>
            <a:off x="2703496" y="4018663"/>
            <a:ext cx="3072650" cy="1920406"/>
          </a:xfrm>
          <a:prstGeom prst="rect">
            <a:avLst/>
          </a:prstGeom>
        </p:spPr>
      </p:pic>
    </p:spTree>
    <p:extLst>
      <p:ext uri="{BB962C8B-B14F-4D97-AF65-F5344CB8AC3E}">
        <p14:creationId xmlns:p14="http://schemas.microsoft.com/office/powerpoint/2010/main" val="39684828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ADD24-51ED-48E0-E07F-09BB11ED4A13}"/>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4AF8B2F4-4CCC-4E4E-4187-54B1C0C6B10C}"/>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772DB860-202E-953E-FC98-AA95F1EA981E}"/>
              </a:ext>
            </a:extLst>
          </p:cNvPr>
          <p:cNvSpPr>
            <a:spLocks noGrp="1"/>
          </p:cNvSpPr>
          <p:nvPr>
            <p:ph type="title"/>
          </p:nvPr>
        </p:nvSpPr>
        <p:spPr>
          <a:xfrm>
            <a:off x="574573" y="1040575"/>
            <a:ext cx="7886700" cy="571213"/>
          </a:xfrm>
        </p:spPr>
        <p:txBody>
          <a:bodyPr>
            <a:noAutofit/>
          </a:bodyPr>
          <a:lstStyle/>
          <a:p>
            <a:pPr algn="ctr"/>
            <a:r>
              <a:rPr lang="tr-TR" sz="2400" b="1" dirty="0">
                <a:latin typeface="Times New Roman" panose="02020603050405020304" pitchFamily="18" charset="0"/>
                <a:cs typeface="Times New Roman" panose="02020603050405020304" pitchFamily="18" charset="0"/>
              </a:rPr>
              <a:t>3</a:t>
            </a:r>
            <a:r>
              <a:rPr lang="en-US" sz="2400" b="1" dirty="0">
                <a:latin typeface="Times New Roman" panose="02020603050405020304" pitchFamily="18" charset="0"/>
                <a:cs typeface="Times New Roman" panose="02020603050405020304" pitchFamily="18" charset="0"/>
              </a:rPr>
              <a:t>. </a:t>
            </a:r>
            <a:r>
              <a:rPr lang="en-US" sz="1800" b="1" dirty="0">
                <a:solidFill>
                  <a:srgbClr val="1F497D"/>
                </a:solidFill>
                <a:effectLst/>
                <a:latin typeface="Times New Roman" panose="02020603050405020304" pitchFamily="18" charset="0"/>
                <a:ea typeface="Arial" panose="020B0604020202020204" pitchFamily="34" charset="0"/>
              </a:rPr>
              <a:t>BEST PRACTICES FOR EFFECTIVE PANTRY STORAGE ONBOARD</a:t>
            </a:r>
            <a:br>
              <a:rPr lang="tr-TR" sz="1800" b="1" dirty="0">
                <a:solidFill>
                  <a:srgbClr val="002060"/>
                </a:solidFill>
                <a:effectLst/>
                <a:latin typeface="Times New Roman" panose="02020603050405020304" pitchFamily="18" charset="0"/>
                <a:ea typeface="Arial" panose="020B0604020202020204" pitchFamily="34" charset="0"/>
              </a:rPr>
            </a:b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60BCB25B-39E2-B57C-C3A8-998ECC44550D}"/>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604C9CCE-9834-AA1A-8F52-92B709051A8C}"/>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88B8F215-1F89-C9CD-7C1E-2272D4D8003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C5933E58-EA84-6BFE-81A7-92FD3EE3D83B}"/>
              </a:ext>
            </a:extLst>
          </p:cNvPr>
          <p:cNvSpPr txBox="1"/>
          <p:nvPr/>
        </p:nvSpPr>
        <p:spPr>
          <a:xfrm>
            <a:off x="784123" y="1518206"/>
            <a:ext cx="7467600" cy="1554272"/>
          </a:xfrm>
          <a:prstGeom prst="rect">
            <a:avLst/>
          </a:prstGeom>
          <a:noFill/>
        </p:spPr>
        <p:txBody>
          <a:bodyPr wrap="square" rtlCol="0">
            <a:spAutoFit/>
          </a:bodyPr>
          <a:lstStyle/>
          <a:p>
            <a:pPr algn="just">
              <a:lnSpc>
                <a:spcPct val="200000"/>
              </a:lnSpc>
              <a:spcAft>
                <a:spcPts val="200"/>
              </a:spcAft>
            </a:pPr>
            <a:endParaRPr lang="tr-TR" sz="1800" dirty="0">
              <a:effectLst/>
              <a:latin typeface="Times New Roman" panose="02020603050405020304" pitchFamily="18" charset="0"/>
              <a:ea typeface="Arial" panose="020B0604020202020204" pitchFamily="34" charset="0"/>
            </a:endParaRPr>
          </a:p>
          <a:p>
            <a:pPr>
              <a:spcAft>
                <a:spcPts val="200"/>
              </a:spcAft>
            </a:pPr>
            <a:endParaRPr lang="tr-TR" sz="1800" dirty="0">
              <a:effectLst/>
              <a:latin typeface="Times New Roman" panose="02020603050405020304" pitchFamily="18" charset="0"/>
              <a:ea typeface="Arial" panose="020B0604020202020204" pitchFamily="34" charset="0"/>
            </a:endParaRPr>
          </a:p>
          <a:p>
            <a:pPr algn="l">
              <a:spcAft>
                <a:spcPts val="200"/>
              </a:spcAft>
            </a:pPr>
            <a:endParaRPr lang="tr-TR" sz="1800" dirty="0">
              <a:effectLst/>
              <a:latin typeface="Times New Roman" panose="02020603050405020304" pitchFamily="18" charset="0"/>
              <a:ea typeface="Arial" panose="020B0604020202020204" pitchFamily="34" charset="0"/>
            </a:endParaRPr>
          </a:p>
          <a:p>
            <a:pPr algn="just">
              <a:spcAft>
                <a:spcPts val="200"/>
              </a:spcAft>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3D107789-66F2-E328-A265-88FC1B40C758}"/>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GUIDELINES FOR PROPER STORAGE</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6268B875-2822-F0F8-6929-0203F076BEB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C0896B4E-574D-5B14-B11C-8B20FD54626E}"/>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112F7C9B-5AD4-670A-53BE-D379D77BD047}"/>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86823AFB-921E-2181-565A-D229D41332AD}"/>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78F598F1-B8DE-7EA4-6AD9-895B1343DB00}"/>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88F0F181-FBE9-FECA-57E3-8EACB8962C63}"/>
              </a:ext>
            </a:extLst>
          </p:cNvPr>
          <p:cNvPicPr>
            <a:picLocks noChangeAspect="1"/>
          </p:cNvPicPr>
          <p:nvPr/>
        </p:nvPicPr>
        <p:blipFill>
          <a:blip r:embed="rId10"/>
          <a:stretch>
            <a:fillRect/>
          </a:stretch>
        </p:blipFill>
        <p:spPr>
          <a:xfrm>
            <a:off x="7704595" y="0"/>
            <a:ext cx="1227464" cy="1224789"/>
          </a:xfrm>
          <a:prstGeom prst="rect">
            <a:avLst/>
          </a:prstGeom>
        </p:spPr>
      </p:pic>
      <p:pic>
        <p:nvPicPr>
          <p:cNvPr id="8" name="Picture 7">
            <a:extLst>
              <a:ext uri="{FF2B5EF4-FFF2-40B4-BE49-F238E27FC236}">
                <a16:creationId xmlns:a16="http://schemas.microsoft.com/office/drawing/2014/main" id="{5D65C2CA-7432-7522-348A-C4B225ECAE7D}"/>
              </a:ext>
            </a:extLst>
          </p:cNvPr>
          <p:cNvPicPr>
            <a:picLocks noChangeAspect="1"/>
          </p:cNvPicPr>
          <p:nvPr/>
        </p:nvPicPr>
        <p:blipFill>
          <a:blip r:embed="rId11"/>
          <a:stretch>
            <a:fillRect/>
          </a:stretch>
        </p:blipFill>
        <p:spPr>
          <a:xfrm>
            <a:off x="1947862" y="1433512"/>
            <a:ext cx="5248275" cy="3990975"/>
          </a:xfrm>
          <a:prstGeom prst="rect">
            <a:avLst/>
          </a:prstGeom>
        </p:spPr>
      </p:pic>
    </p:spTree>
    <p:extLst>
      <p:ext uri="{BB962C8B-B14F-4D97-AF65-F5344CB8AC3E}">
        <p14:creationId xmlns:p14="http://schemas.microsoft.com/office/powerpoint/2010/main" val="28029819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18B8A-F333-2823-E4C5-2F382FABFC59}"/>
              </a:ext>
            </a:extLst>
          </p:cNvPr>
          <p:cNvSpPr>
            <a:spLocks noGrp="1"/>
          </p:cNvSpPr>
          <p:nvPr>
            <p:ph type="title"/>
          </p:nvPr>
        </p:nvSpPr>
        <p:spPr>
          <a:xfrm>
            <a:off x="639479" y="1043090"/>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Content</a:t>
            </a:r>
            <a:r>
              <a:rPr lang="ro-RO" sz="2400" b="1" dirty="0">
                <a:latin typeface="Times New Roman" panose="02020603050405020304" pitchFamily="18" charset="0"/>
                <a:cs typeface="Times New Roman" panose="02020603050405020304" pitchFamily="18" charset="0"/>
              </a:rPr>
              <a:t> of </a:t>
            </a:r>
            <a:r>
              <a:rPr lang="en-US" sz="2400" b="1" dirty="0">
                <a:latin typeface="Times New Roman" panose="02020603050405020304" pitchFamily="18" charset="0"/>
                <a:cs typeface="Times New Roman" panose="02020603050405020304" pitchFamily="18" charset="0"/>
              </a:rPr>
              <a:t>the</a:t>
            </a:r>
            <a:r>
              <a:rPr lang="ro-RO" sz="2400" b="1"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course </a:t>
            </a:r>
          </a:p>
        </p:txBody>
      </p:sp>
      <p:grpSp>
        <p:nvGrpSpPr>
          <p:cNvPr id="4" name="Group 3">
            <a:extLst>
              <a:ext uri="{FF2B5EF4-FFF2-40B4-BE49-F238E27FC236}">
                <a16:creationId xmlns:a16="http://schemas.microsoft.com/office/drawing/2014/main" id="{A81020B7-6199-F090-F61D-88E549EFF36A}"/>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3918D063-6CD9-818F-0B92-D5AA466AA41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98871C56-B0CA-B50E-DCCE-AB940CBF213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4A543130-7339-D6F9-E1AD-DEEABE3928B8}"/>
              </a:ext>
            </a:extLst>
          </p:cNvPr>
          <p:cNvSpPr txBox="1"/>
          <p:nvPr/>
        </p:nvSpPr>
        <p:spPr>
          <a:xfrm>
            <a:off x="851770" y="1614303"/>
            <a:ext cx="7399601" cy="3892732"/>
          </a:xfrm>
          <a:prstGeom prst="rect">
            <a:avLst/>
          </a:prstGeom>
          <a:noFill/>
        </p:spPr>
        <p:txBody>
          <a:bodyPr wrap="square" rtlCol="0">
            <a:spAutoFit/>
          </a:bodyPr>
          <a:lstStyle/>
          <a:p>
            <a:pPr marL="342900" indent="-342900">
              <a:lnSpc>
                <a:spcPct val="200000"/>
              </a:lnSpc>
              <a:buAutoNum type="arabicPeriod"/>
            </a:pPr>
            <a:r>
              <a:rPr lang="tr-TR" dirty="0" err="1">
                <a:latin typeface="Times New Roman" panose="02020603050405020304" pitchFamily="18" charset="0"/>
                <a:cs typeface="Times New Roman" panose="02020603050405020304" pitchFamily="18" charset="0"/>
              </a:rPr>
              <a:t>Factors</a:t>
            </a:r>
            <a:r>
              <a:rPr lang="tr-TR" dirty="0">
                <a:latin typeface="Times New Roman" panose="02020603050405020304" pitchFamily="18" charset="0"/>
                <a:cs typeface="Times New Roman" panose="02020603050405020304" pitchFamily="18" charset="0"/>
              </a:rPr>
              <a:t> </a:t>
            </a:r>
            <a:r>
              <a:rPr lang="tr-TR" dirty="0" err="1">
                <a:latin typeface="Times New Roman" panose="02020603050405020304" pitchFamily="18" charset="0"/>
                <a:cs typeface="Times New Roman" panose="02020603050405020304" pitchFamily="18" charset="0"/>
              </a:rPr>
              <a:t>affecting</a:t>
            </a:r>
            <a:r>
              <a:rPr lang="tr-TR" dirty="0">
                <a:latin typeface="Times New Roman" panose="02020603050405020304" pitchFamily="18" charset="0"/>
                <a:cs typeface="Times New Roman" panose="02020603050405020304" pitchFamily="18" charset="0"/>
              </a:rPr>
              <a:t> </a:t>
            </a:r>
            <a:r>
              <a:rPr lang="tr-TR" dirty="0" err="1">
                <a:latin typeface="Times New Roman" panose="02020603050405020304" pitchFamily="18" charset="0"/>
                <a:cs typeface="Times New Roman" panose="02020603050405020304" pitchFamily="18" charset="0"/>
              </a:rPr>
              <a:t>food</a:t>
            </a:r>
            <a:r>
              <a:rPr lang="tr-TR" dirty="0">
                <a:latin typeface="Times New Roman" panose="02020603050405020304" pitchFamily="18" charset="0"/>
                <a:cs typeface="Times New Roman" panose="02020603050405020304" pitchFamily="18" charset="0"/>
              </a:rPr>
              <a:t> </a:t>
            </a:r>
            <a:r>
              <a:rPr lang="tr-TR" dirty="0" err="1">
                <a:latin typeface="Times New Roman" panose="02020603050405020304" pitchFamily="18" charset="0"/>
                <a:cs typeface="Times New Roman" panose="02020603050405020304" pitchFamily="18" charset="0"/>
              </a:rPr>
              <a:t>storage</a:t>
            </a:r>
            <a:endParaRPr lang="en-US" dirty="0">
              <a:latin typeface="Times New Roman" panose="02020603050405020304" pitchFamily="18" charset="0"/>
              <a:cs typeface="Times New Roman" panose="02020603050405020304" pitchFamily="18" charset="0"/>
            </a:endParaRPr>
          </a:p>
          <a:p>
            <a:pPr marL="342900" indent="-342900">
              <a:lnSpc>
                <a:spcPct val="200000"/>
              </a:lnSpc>
              <a:buAutoNum type="arabicPeriod"/>
            </a:pPr>
            <a:r>
              <a:rPr lang="tr-TR" dirty="0" err="1">
                <a:latin typeface="Times New Roman" panose="02020603050405020304" pitchFamily="18" charset="0"/>
                <a:cs typeface="Times New Roman" panose="02020603050405020304" pitchFamily="18" charset="0"/>
              </a:rPr>
              <a:t>Food</a:t>
            </a:r>
            <a:r>
              <a:rPr lang="tr-TR" dirty="0">
                <a:latin typeface="Times New Roman" panose="02020603050405020304" pitchFamily="18" charset="0"/>
                <a:cs typeface="Times New Roman" panose="02020603050405020304" pitchFamily="18" charset="0"/>
              </a:rPr>
              <a:t> </a:t>
            </a:r>
            <a:r>
              <a:rPr lang="tr-TR" dirty="0" err="1">
                <a:latin typeface="Times New Roman" panose="02020603050405020304" pitchFamily="18" charset="0"/>
                <a:cs typeface="Times New Roman" panose="02020603050405020304" pitchFamily="18" charset="0"/>
              </a:rPr>
              <a:t>storage</a:t>
            </a:r>
            <a:r>
              <a:rPr lang="tr-TR" dirty="0">
                <a:latin typeface="Times New Roman" panose="02020603050405020304" pitchFamily="18" charset="0"/>
                <a:cs typeface="Times New Roman" panose="02020603050405020304" pitchFamily="18" charset="0"/>
              </a:rPr>
              <a:t> on </a:t>
            </a:r>
            <a:r>
              <a:rPr lang="tr-TR" dirty="0" err="1">
                <a:latin typeface="Times New Roman" panose="02020603050405020304" pitchFamily="18" charset="0"/>
                <a:cs typeface="Times New Roman" panose="02020603050405020304" pitchFamily="18" charset="0"/>
              </a:rPr>
              <a:t>land</a:t>
            </a:r>
            <a:r>
              <a:rPr lang="tr-TR" dirty="0">
                <a:latin typeface="Times New Roman" panose="02020603050405020304" pitchFamily="18" charset="0"/>
                <a:cs typeface="Times New Roman" panose="02020603050405020304" pitchFamily="18" charset="0"/>
              </a:rPr>
              <a:t> and </a:t>
            </a:r>
            <a:r>
              <a:rPr lang="tr-TR" dirty="0" err="1">
                <a:latin typeface="Times New Roman" panose="02020603050405020304" pitchFamily="18" charset="0"/>
                <a:cs typeface="Times New Roman" panose="02020603050405020304" pitchFamily="18" charset="0"/>
              </a:rPr>
              <a:t>onboard</a:t>
            </a:r>
            <a:endParaRPr lang="en-US" dirty="0">
              <a:latin typeface="Times New Roman" panose="02020603050405020304" pitchFamily="18" charset="0"/>
              <a:cs typeface="Times New Roman" panose="02020603050405020304" pitchFamily="18" charset="0"/>
            </a:endParaRPr>
          </a:p>
          <a:p>
            <a:pPr marL="342900" indent="-342900">
              <a:lnSpc>
                <a:spcPct val="200000"/>
              </a:lnSpc>
              <a:buAutoNum type="arabicPeriod"/>
            </a:pPr>
            <a:r>
              <a:rPr lang="tr-TR" dirty="0" err="1">
                <a:latin typeface="Times New Roman" panose="02020603050405020304" pitchFamily="18" charset="0"/>
                <a:cs typeface="Times New Roman" panose="02020603050405020304" pitchFamily="18" charset="0"/>
              </a:rPr>
              <a:t>Types</a:t>
            </a:r>
            <a:r>
              <a:rPr lang="tr-TR" dirty="0">
                <a:latin typeface="Times New Roman" panose="02020603050405020304" pitchFamily="18" charset="0"/>
                <a:cs typeface="Times New Roman" panose="02020603050405020304" pitchFamily="18" charset="0"/>
              </a:rPr>
              <a:t> of </a:t>
            </a:r>
            <a:r>
              <a:rPr lang="tr-TR" dirty="0" err="1">
                <a:latin typeface="Times New Roman" panose="02020603050405020304" pitchFamily="18" charset="0"/>
                <a:cs typeface="Times New Roman" panose="02020603050405020304" pitchFamily="18" charset="0"/>
              </a:rPr>
              <a:t>high</a:t>
            </a:r>
            <a:r>
              <a:rPr lang="tr-TR" dirty="0">
                <a:latin typeface="Times New Roman" panose="02020603050405020304" pitchFamily="18" charset="0"/>
                <a:cs typeface="Times New Roman" panose="02020603050405020304" pitchFamily="18" charset="0"/>
              </a:rPr>
              <a:t> risk </a:t>
            </a:r>
            <a:r>
              <a:rPr lang="tr-TR" dirty="0" err="1">
                <a:latin typeface="Times New Roman" panose="02020603050405020304" pitchFamily="18" charset="0"/>
                <a:cs typeface="Times New Roman" panose="02020603050405020304" pitchFamily="18" charset="0"/>
              </a:rPr>
              <a:t>food</a:t>
            </a:r>
            <a:r>
              <a:rPr lang="tr-TR" dirty="0">
                <a:latin typeface="Times New Roman" panose="02020603050405020304" pitchFamily="18" charset="0"/>
                <a:cs typeface="Times New Roman" panose="02020603050405020304" pitchFamily="18" charset="0"/>
              </a:rPr>
              <a:t> and </a:t>
            </a:r>
            <a:r>
              <a:rPr lang="tr-TR" dirty="0" err="1">
                <a:latin typeface="Times New Roman" panose="02020603050405020304" pitchFamily="18" charset="0"/>
                <a:cs typeface="Times New Roman" panose="02020603050405020304" pitchFamily="18" charset="0"/>
              </a:rPr>
              <a:t>raw</a:t>
            </a:r>
            <a:r>
              <a:rPr lang="tr-TR" dirty="0">
                <a:latin typeface="Times New Roman" panose="02020603050405020304" pitchFamily="18" charset="0"/>
                <a:cs typeface="Times New Roman" panose="02020603050405020304" pitchFamily="18" charset="0"/>
              </a:rPr>
              <a:t> </a:t>
            </a:r>
            <a:r>
              <a:rPr lang="tr-TR" dirty="0" err="1">
                <a:latin typeface="Times New Roman" panose="02020603050405020304" pitchFamily="18" charset="0"/>
                <a:cs typeface="Times New Roman" panose="02020603050405020304" pitchFamily="18" charset="0"/>
              </a:rPr>
              <a:t>food</a:t>
            </a:r>
            <a:endParaRPr lang="en-US" dirty="0">
              <a:latin typeface="Times New Roman" panose="02020603050405020304" pitchFamily="18" charset="0"/>
              <a:cs typeface="Times New Roman" panose="02020603050405020304" pitchFamily="18" charset="0"/>
            </a:endParaRPr>
          </a:p>
          <a:p>
            <a:pPr marL="342900" indent="-342900">
              <a:lnSpc>
                <a:spcPct val="200000"/>
              </a:lnSpc>
              <a:buAutoNum type="arabicPeriod"/>
            </a:pPr>
            <a:r>
              <a:rPr lang="tr-TR" dirty="0">
                <a:latin typeface="Times New Roman" panose="02020603050405020304" pitchFamily="18" charset="0"/>
                <a:cs typeface="Times New Roman" panose="02020603050405020304" pitchFamily="18" charset="0"/>
              </a:rPr>
              <a:t>Best </a:t>
            </a:r>
            <a:r>
              <a:rPr lang="tr-TR" dirty="0" err="1">
                <a:latin typeface="Times New Roman" panose="02020603050405020304" pitchFamily="18" charset="0"/>
                <a:cs typeface="Times New Roman" panose="02020603050405020304" pitchFamily="18" charset="0"/>
              </a:rPr>
              <a:t>practices</a:t>
            </a:r>
            <a:r>
              <a:rPr lang="tr-TR" dirty="0">
                <a:latin typeface="Times New Roman" panose="02020603050405020304" pitchFamily="18" charset="0"/>
                <a:cs typeface="Times New Roman" panose="02020603050405020304" pitchFamily="18" charset="0"/>
              </a:rPr>
              <a:t> of </a:t>
            </a:r>
            <a:r>
              <a:rPr lang="tr-TR" dirty="0" err="1">
                <a:latin typeface="Times New Roman" panose="02020603050405020304" pitchFamily="18" charset="0"/>
                <a:cs typeface="Times New Roman" panose="02020603050405020304" pitchFamily="18" charset="0"/>
              </a:rPr>
              <a:t>storing</a:t>
            </a:r>
            <a:r>
              <a:rPr lang="tr-TR" dirty="0">
                <a:latin typeface="Times New Roman" panose="02020603050405020304" pitchFamily="18" charset="0"/>
                <a:cs typeface="Times New Roman" panose="02020603050405020304" pitchFamily="18" charset="0"/>
              </a:rPr>
              <a:t> and </a:t>
            </a:r>
            <a:r>
              <a:rPr lang="tr-TR" dirty="0" err="1">
                <a:latin typeface="Times New Roman" panose="02020603050405020304" pitchFamily="18" charset="0"/>
                <a:cs typeface="Times New Roman" panose="02020603050405020304" pitchFamily="18" charset="0"/>
              </a:rPr>
              <a:t>handling</a:t>
            </a:r>
            <a:r>
              <a:rPr lang="tr-TR" dirty="0">
                <a:latin typeface="Times New Roman" panose="02020603050405020304" pitchFamily="18" charset="0"/>
                <a:cs typeface="Times New Roman" panose="02020603050405020304" pitchFamily="18" charset="0"/>
              </a:rPr>
              <a:t> </a:t>
            </a:r>
            <a:r>
              <a:rPr lang="tr-TR" dirty="0" err="1">
                <a:latin typeface="Times New Roman" panose="02020603050405020304" pitchFamily="18" charset="0"/>
                <a:cs typeface="Times New Roman" panose="02020603050405020304" pitchFamily="18" charset="0"/>
              </a:rPr>
              <a:t>food</a:t>
            </a:r>
            <a:r>
              <a:rPr lang="tr-TR" dirty="0">
                <a:latin typeface="Times New Roman" panose="02020603050405020304" pitchFamily="18" charset="0"/>
                <a:cs typeface="Times New Roman" panose="02020603050405020304" pitchFamily="18" charset="0"/>
              </a:rPr>
              <a:t> </a:t>
            </a:r>
            <a:r>
              <a:rPr lang="tr-TR" dirty="0" err="1">
                <a:latin typeface="Times New Roman" panose="02020603050405020304" pitchFamily="18" charset="0"/>
                <a:cs typeface="Times New Roman" panose="02020603050405020304" pitchFamily="18" charset="0"/>
              </a:rPr>
              <a:t>onboard</a:t>
            </a:r>
            <a:endParaRPr lang="en-US" dirty="0">
              <a:latin typeface="Times New Roman" panose="02020603050405020304" pitchFamily="18" charset="0"/>
              <a:cs typeface="Times New Roman" panose="02020603050405020304" pitchFamily="18" charset="0"/>
            </a:endParaRPr>
          </a:p>
          <a:p>
            <a:pPr marL="342900" indent="-342900">
              <a:lnSpc>
                <a:spcPct val="200000"/>
              </a:lnSpc>
              <a:buAutoNum type="arabicPeriod"/>
            </a:pPr>
            <a:r>
              <a:rPr lang="tr-TR" dirty="0" err="1">
                <a:latin typeface="Times New Roman" panose="02020603050405020304" pitchFamily="18" charset="0"/>
                <a:cs typeface="Times New Roman" panose="02020603050405020304" pitchFamily="18" charset="0"/>
              </a:rPr>
              <a:t>Packaged</a:t>
            </a:r>
            <a:r>
              <a:rPr lang="tr-TR" dirty="0">
                <a:latin typeface="Times New Roman" panose="02020603050405020304" pitchFamily="18" charset="0"/>
                <a:cs typeface="Times New Roman" panose="02020603050405020304" pitchFamily="18" charset="0"/>
              </a:rPr>
              <a:t> </a:t>
            </a:r>
            <a:r>
              <a:rPr lang="tr-TR" dirty="0" err="1">
                <a:latin typeface="Times New Roman" panose="02020603050405020304" pitchFamily="18" charset="0"/>
                <a:cs typeface="Times New Roman" panose="02020603050405020304" pitchFamily="18" charset="0"/>
              </a:rPr>
              <a:t>products</a:t>
            </a:r>
            <a:r>
              <a:rPr lang="tr-TR" dirty="0">
                <a:latin typeface="Times New Roman" panose="02020603050405020304" pitchFamily="18" charset="0"/>
                <a:cs typeface="Times New Roman" panose="02020603050405020304" pitchFamily="18" charset="0"/>
              </a:rPr>
              <a:t> </a:t>
            </a:r>
            <a:r>
              <a:rPr lang="tr-TR" dirty="0" err="1">
                <a:latin typeface="Times New Roman" panose="02020603050405020304" pitchFamily="18" charset="0"/>
                <a:cs typeface="Times New Roman" panose="02020603050405020304" pitchFamily="18" charset="0"/>
              </a:rPr>
              <a:t>storage</a:t>
            </a:r>
            <a:endParaRPr lang="en-US" dirty="0">
              <a:latin typeface="Times New Roman" panose="02020603050405020304" pitchFamily="18" charset="0"/>
              <a:cs typeface="Times New Roman" panose="02020603050405020304" pitchFamily="18" charset="0"/>
            </a:endParaRPr>
          </a:p>
          <a:p>
            <a:pPr marL="342900" indent="-342900">
              <a:lnSpc>
                <a:spcPct val="200000"/>
              </a:lnSpc>
              <a:buAutoNum type="arabicPeriod"/>
            </a:pPr>
            <a:r>
              <a:rPr lang="tr-TR" dirty="0">
                <a:latin typeface="Times New Roman" panose="02020603050405020304" pitchFamily="18" charset="0"/>
                <a:cs typeface="Times New Roman" panose="02020603050405020304" pitchFamily="18" charset="0"/>
              </a:rPr>
              <a:t>Best </a:t>
            </a:r>
            <a:r>
              <a:rPr lang="tr-TR" dirty="0" err="1">
                <a:latin typeface="Times New Roman" panose="02020603050405020304" pitchFamily="18" charset="0"/>
                <a:cs typeface="Times New Roman" panose="02020603050405020304" pitchFamily="18" charset="0"/>
              </a:rPr>
              <a:t>practices</a:t>
            </a:r>
            <a:r>
              <a:rPr lang="tr-TR" dirty="0">
                <a:latin typeface="Times New Roman" panose="02020603050405020304" pitchFamily="18" charset="0"/>
                <a:cs typeface="Times New Roman" panose="02020603050405020304" pitchFamily="18" charset="0"/>
              </a:rPr>
              <a:t> </a:t>
            </a:r>
            <a:r>
              <a:rPr lang="tr-TR" dirty="0" err="1">
                <a:latin typeface="Times New Roman" panose="02020603050405020304" pitchFamily="18" charset="0"/>
                <a:cs typeface="Times New Roman" panose="02020603050405020304" pitchFamily="18" charset="0"/>
              </a:rPr>
              <a:t>for</a:t>
            </a:r>
            <a:r>
              <a:rPr lang="tr-TR" dirty="0">
                <a:latin typeface="Times New Roman" panose="02020603050405020304" pitchFamily="18" charset="0"/>
                <a:cs typeface="Times New Roman" panose="02020603050405020304" pitchFamily="18" charset="0"/>
              </a:rPr>
              <a:t> </a:t>
            </a:r>
            <a:r>
              <a:rPr lang="tr-TR" dirty="0" err="1">
                <a:latin typeface="Times New Roman" panose="02020603050405020304" pitchFamily="18" charset="0"/>
                <a:cs typeface="Times New Roman" panose="02020603050405020304" pitchFamily="18" charset="0"/>
              </a:rPr>
              <a:t>effective</a:t>
            </a:r>
            <a:r>
              <a:rPr lang="tr-TR" dirty="0">
                <a:latin typeface="Times New Roman" panose="02020603050405020304" pitchFamily="18" charset="0"/>
                <a:cs typeface="Times New Roman" panose="02020603050405020304" pitchFamily="18" charset="0"/>
              </a:rPr>
              <a:t> </a:t>
            </a:r>
            <a:r>
              <a:rPr lang="tr-TR" dirty="0" err="1">
                <a:latin typeface="Times New Roman" panose="02020603050405020304" pitchFamily="18" charset="0"/>
                <a:cs typeface="Times New Roman" panose="02020603050405020304" pitchFamily="18" charset="0"/>
              </a:rPr>
              <a:t>pantry</a:t>
            </a:r>
            <a:r>
              <a:rPr lang="tr-TR" dirty="0">
                <a:latin typeface="Times New Roman" panose="02020603050405020304" pitchFamily="18" charset="0"/>
                <a:cs typeface="Times New Roman" panose="02020603050405020304" pitchFamily="18" charset="0"/>
              </a:rPr>
              <a:t> </a:t>
            </a:r>
            <a:r>
              <a:rPr lang="tr-TR" dirty="0" err="1">
                <a:latin typeface="Times New Roman" panose="02020603050405020304" pitchFamily="18" charset="0"/>
                <a:cs typeface="Times New Roman" panose="02020603050405020304" pitchFamily="18" charset="0"/>
              </a:rPr>
              <a:t>storage</a:t>
            </a:r>
            <a:r>
              <a:rPr lang="tr-TR" dirty="0">
                <a:latin typeface="Times New Roman" panose="02020603050405020304" pitchFamily="18" charset="0"/>
                <a:cs typeface="Times New Roman" panose="02020603050405020304" pitchFamily="18" charset="0"/>
              </a:rPr>
              <a:t> </a:t>
            </a:r>
            <a:r>
              <a:rPr lang="tr-TR" dirty="0" err="1">
                <a:latin typeface="Times New Roman" panose="02020603050405020304" pitchFamily="18" charset="0"/>
                <a:cs typeface="Times New Roman" panose="02020603050405020304" pitchFamily="18" charset="0"/>
              </a:rPr>
              <a:t>onboard</a:t>
            </a:r>
            <a:endParaRPr lang="en-US" dirty="0">
              <a:latin typeface="Times New Roman" panose="02020603050405020304" pitchFamily="18" charset="0"/>
              <a:cs typeface="Times New Roman" panose="02020603050405020304" pitchFamily="18" charset="0"/>
            </a:endParaRPr>
          </a:p>
          <a:p>
            <a:pPr marL="342900" indent="-342900">
              <a:lnSpc>
                <a:spcPct val="200000"/>
              </a:lnSpc>
              <a:buAutoNum type="arabicPeriod"/>
            </a:pPr>
            <a:endParaRPr lang="en-US" dirty="0"/>
          </a:p>
        </p:txBody>
      </p:sp>
      <p:sp>
        <p:nvSpPr>
          <p:cNvPr id="3" name="Rectangle 2">
            <a:extLst>
              <a:ext uri="{FF2B5EF4-FFF2-40B4-BE49-F238E27FC236}">
                <a16:creationId xmlns:a16="http://schemas.microsoft.com/office/drawing/2014/main" id="{845324F5-228D-4153-A72B-0D266AEF5BFF}"/>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rPr>
              <a:t>GUIDELINES FOR PROPER STORAGE</a:t>
            </a: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A963229A-E8BE-8801-D027-3F5C8D9619A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151A0662-2225-F5BD-60BC-F97042F8A3FE}"/>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A2695C1C-6F36-EC6D-C5C1-4426212D4F63}"/>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704CDA06-91E4-DB1A-BD68-BB219A8D5E92}"/>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95FAA71F-F8EE-762E-AF1D-42A6626C3D34}"/>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B6E99952-81DA-D218-B34A-ED26AD8719AA}"/>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D26F931A-B16F-764A-FAA2-2A19FA2D477C}"/>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spTree>
    <p:extLst>
      <p:ext uri="{BB962C8B-B14F-4D97-AF65-F5344CB8AC3E}">
        <p14:creationId xmlns:p14="http://schemas.microsoft.com/office/powerpoint/2010/main" val="17897792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D162A7-5852-681A-53AF-9F2C4E2C0209}"/>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A201C95C-10D4-251E-C960-5B3F33FC9E0C}"/>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7DD1A475-2093-B7D5-7617-388499A42A47}"/>
              </a:ext>
            </a:extLst>
          </p:cNvPr>
          <p:cNvSpPr>
            <a:spLocks noGrp="1"/>
          </p:cNvSpPr>
          <p:nvPr>
            <p:ph type="title"/>
          </p:nvPr>
        </p:nvSpPr>
        <p:spPr>
          <a:xfrm>
            <a:off x="431627" y="1059759"/>
            <a:ext cx="7886700" cy="571213"/>
          </a:xfrm>
        </p:spPr>
        <p:txBody>
          <a:bodyPr>
            <a:noAutofit/>
          </a:bodyPr>
          <a:lstStyle/>
          <a:p>
            <a:pPr algn="ctr"/>
            <a:r>
              <a:rPr lang="tr-TR" sz="2400" b="1" dirty="0">
                <a:latin typeface="Times New Roman" panose="02020603050405020304" pitchFamily="18" charset="0"/>
                <a:cs typeface="Times New Roman" panose="02020603050405020304" pitchFamily="18" charset="0"/>
              </a:rPr>
              <a:t>3</a:t>
            </a:r>
            <a:r>
              <a:rPr lang="en-US" sz="2400" b="1" dirty="0">
                <a:latin typeface="Times New Roman" panose="02020603050405020304" pitchFamily="18" charset="0"/>
                <a:cs typeface="Times New Roman" panose="02020603050405020304" pitchFamily="18" charset="0"/>
              </a:rPr>
              <a:t>. </a:t>
            </a:r>
            <a:r>
              <a:rPr lang="tr-TR" sz="2400" b="1" dirty="0">
                <a:latin typeface="Times New Roman" panose="02020603050405020304" pitchFamily="18" charset="0"/>
                <a:cs typeface="Times New Roman" panose="02020603050405020304" pitchFamily="18" charset="0"/>
              </a:rPr>
              <a:t>REFERENCES</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25B9A3EC-D452-E02E-3096-304C2A2CEF7A}"/>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9504E004-DA04-CB50-129F-62DF952E7689}"/>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331A9ADC-862E-DFE6-CE0B-411046B4A77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3CFDFC2F-7944-32D4-6AD4-B36BA6E6E49C}"/>
              </a:ext>
            </a:extLst>
          </p:cNvPr>
          <p:cNvSpPr txBox="1"/>
          <p:nvPr/>
        </p:nvSpPr>
        <p:spPr>
          <a:xfrm>
            <a:off x="784123" y="1518206"/>
            <a:ext cx="7467600" cy="4708981"/>
          </a:xfrm>
          <a:prstGeom prst="rect">
            <a:avLst/>
          </a:prstGeom>
          <a:noFill/>
        </p:spPr>
        <p:txBody>
          <a:bodyPr wrap="square" rtlCol="0">
            <a:spAutoFit/>
          </a:bodyPr>
          <a:lstStyle/>
          <a:p>
            <a:pPr marL="342900" lvl="0" indent="-342900" algn="l">
              <a:spcBef>
                <a:spcPts val="435"/>
              </a:spcBef>
              <a:spcAft>
                <a:spcPts val="200"/>
              </a:spcAft>
              <a:buFont typeface="+mj-lt"/>
              <a:buAutoNum type="arabicParenBoth"/>
            </a:pPr>
            <a:r>
              <a:rPr lang="ro-RO" sz="1800" kern="0" dirty="0">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Karel, M., &amp; Lund, D. (2003). </a:t>
            </a:r>
            <a:r>
              <a:rPr lang="tr-TR" sz="1800" i="1" kern="0" dirty="0" err="1">
                <a:solidFill>
                  <a:srgbClr val="1F497D"/>
                </a:solidFill>
                <a:effectLst/>
                <a:latin typeface="Times New Roman" panose="02020603050405020304" pitchFamily="18" charset="0"/>
                <a:ea typeface="Arial" panose="020B0604020202020204" pitchFamily="34" charset="0"/>
                <a:cs typeface="Times New Roman" panose="02020603050405020304" pitchFamily="18" charset="0"/>
              </a:rPr>
              <a:t>Physical</a:t>
            </a:r>
            <a:r>
              <a:rPr lang="tr-TR" sz="1800" i="1" kern="0" dirty="0">
                <a:solidFill>
                  <a:srgbClr val="1F497D"/>
                </a:solidFill>
                <a:effectLst/>
                <a:latin typeface="Times New Roman" panose="02020603050405020304" pitchFamily="18" charset="0"/>
                <a:ea typeface="Arial" panose="020B0604020202020204" pitchFamily="34" charset="0"/>
                <a:cs typeface="Times New Roman" panose="02020603050405020304" pitchFamily="18" charset="0"/>
              </a:rPr>
              <a:t> </a:t>
            </a:r>
            <a:r>
              <a:rPr lang="tr-TR" sz="1800" i="1" kern="0" dirty="0" err="1">
                <a:solidFill>
                  <a:srgbClr val="1F497D"/>
                </a:solidFill>
                <a:effectLst/>
                <a:latin typeface="Times New Roman" panose="02020603050405020304" pitchFamily="18" charset="0"/>
                <a:ea typeface="Arial" panose="020B0604020202020204" pitchFamily="34" charset="0"/>
                <a:cs typeface="Times New Roman" panose="02020603050405020304" pitchFamily="18" charset="0"/>
              </a:rPr>
              <a:t>principles</a:t>
            </a:r>
            <a:r>
              <a:rPr lang="tr-TR" sz="1800" i="1" kern="0" dirty="0">
                <a:solidFill>
                  <a:srgbClr val="1F497D"/>
                </a:solidFill>
                <a:effectLst/>
                <a:latin typeface="Times New Roman" panose="02020603050405020304" pitchFamily="18" charset="0"/>
                <a:ea typeface="Arial" panose="020B0604020202020204" pitchFamily="34" charset="0"/>
                <a:cs typeface="Times New Roman" panose="02020603050405020304" pitchFamily="18" charset="0"/>
              </a:rPr>
              <a:t> of </a:t>
            </a:r>
            <a:r>
              <a:rPr lang="tr-TR" sz="1800" i="1" kern="0" dirty="0" err="1">
                <a:solidFill>
                  <a:srgbClr val="1F497D"/>
                </a:solidFill>
                <a:effectLst/>
                <a:latin typeface="Times New Roman" panose="02020603050405020304" pitchFamily="18" charset="0"/>
                <a:ea typeface="Arial" panose="020B0604020202020204" pitchFamily="34" charset="0"/>
                <a:cs typeface="Times New Roman" panose="02020603050405020304" pitchFamily="18" charset="0"/>
              </a:rPr>
              <a:t>food</a:t>
            </a:r>
            <a:r>
              <a:rPr lang="tr-TR" sz="1800" i="1" kern="0" dirty="0">
                <a:solidFill>
                  <a:srgbClr val="1F497D"/>
                </a:solidFill>
                <a:effectLst/>
                <a:latin typeface="Times New Roman" panose="02020603050405020304" pitchFamily="18" charset="0"/>
                <a:ea typeface="Arial" panose="020B0604020202020204" pitchFamily="34" charset="0"/>
                <a:cs typeface="Times New Roman" panose="02020603050405020304" pitchFamily="18" charset="0"/>
              </a:rPr>
              <a:t> </a:t>
            </a:r>
            <a:r>
              <a:rPr lang="tr-TR" sz="1800" i="1" kern="0" dirty="0" err="1">
                <a:solidFill>
                  <a:srgbClr val="1F497D"/>
                </a:solidFill>
                <a:effectLst/>
                <a:latin typeface="Times New Roman" panose="02020603050405020304" pitchFamily="18" charset="0"/>
                <a:ea typeface="Arial" panose="020B0604020202020204" pitchFamily="34" charset="0"/>
                <a:cs typeface="Times New Roman" panose="02020603050405020304" pitchFamily="18" charset="0"/>
              </a:rPr>
              <a:t>preservation</a:t>
            </a:r>
            <a:r>
              <a:rPr lang="tr-TR" sz="1800" i="1" kern="0" dirty="0">
                <a:solidFill>
                  <a:srgbClr val="1F497D"/>
                </a:solidFill>
                <a:effectLst/>
                <a:latin typeface="Times New Roman" panose="02020603050405020304" pitchFamily="18" charset="0"/>
                <a:ea typeface="Arial" panose="020B0604020202020204" pitchFamily="34" charset="0"/>
                <a:cs typeface="Times New Roman" panose="02020603050405020304" pitchFamily="18" charset="0"/>
              </a:rPr>
              <a:t>: </a:t>
            </a:r>
            <a:r>
              <a:rPr lang="tr-TR" sz="1800" i="1" kern="0" dirty="0" err="1">
                <a:solidFill>
                  <a:srgbClr val="1F497D"/>
                </a:solidFill>
                <a:effectLst/>
                <a:latin typeface="Times New Roman" panose="02020603050405020304" pitchFamily="18" charset="0"/>
                <a:ea typeface="Arial" panose="020B0604020202020204" pitchFamily="34" charset="0"/>
                <a:cs typeface="Times New Roman" panose="02020603050405020304" pitchFamily="18" charset="0"/>
              </a:rPr>
              <a:t>revised</a:t>
            </a:r>
            <a:r>
              <a:rPr lang="tr-TR" sz="1800" i="1" kern="0" dirty="0">
                <a:solidFill>
                  <a:srgbClr val="1F497D"/>
                </a:solidFill>
                <a:effectLst/>
                <a:latin typeface="Times New Roman" panose="02020603050405020304" pitchFamily="18" charset="0"/>
                <a:ea typeface="Arial" panose="020B0604020202020204" pitchFamily="34" charset="0"/>
                <a:cs typeface="Times New Roman" panose="02020603050405020304" pitchFamily="18" charset="0"/>
              </a:rPr>
              <a:t> and </a:t>
            </a:r>
            <a:r>
              <a:rPr lang="tr-TR" sz="1800" i="1" kern="0" dirty="0" err="1">
                <a:solidFill>
                  <a:srgbClr val="1F497D"/>
                </a:solidFill>
                <a:effectLst/>
                <a:latin typeface="Times New Roman" panose="02020603050405020304" pitchFamily="18" charset="0"/>
                <a:ea typeface="Arial" panose="020B0604020202020204" pitchFamily="34" charset="0"/>
                <a:cs typeface="Times New Roman" panose="02020603050405020304" pitchFamily="18" charset="0"/>
              </a:rPr>
              <a:t>expanded</a:t>
            </a:r>
            <a:r>
              <a:rPr lang="tr-TR" sz="1800" kern="0" dirty="0">
                <a:solidFill>
                  <a:srgbClr val="1F497D"/>
                </a:solidFill>
                <a:effectLst/>
                <a:latin typeface="Times New Roman" panose="02020603050405020304" pitchFamily="18" charset="0"/>
                <a:ea typeface="Arial" panose="020B0604020202020204" pitchFamily="34" charset="0"/>
                <a:cs typeface="Times New Roman" panose="02020603050405020304" pitchFamily="18" charset="0"/>
              </a:rPr>
              <a:t>. CRC </a:t>
            </a:r>
            <a:r>
              <a:rPr lang="tr-TR" sz="1800" kern="0" dirty="0" err="1">
                <a:solidFill>
                  <a:srgbClr val="1F497D"/>
                </a:solidFill>
                <a:effectLst/>
                <a:latin typeface="Times New Roman" panose="02020603050405020304" pitchFamily="18" charset="0"/>
                <a:ea typeface="Arial" panose="020B0604020202020204" pitchFamily="34" charset="0"/>
                <a:cs typeface="Times New Roman" panose="02020603050405020304" pitchFamily="18" charset="0"/>
              </a:rPr>
              <a:t>Press</a:t>
            </a:r>
            <a:r>
              <a:rPr lang="tr-TR" sz="1800" kern="0" dirty="0">
                <a:solidFill>
                  <a:srgbClr val="1F497D"/>
                </a:solidFill>
                <a:effectLst/>
                <a:latin typeface="Times New Roman" panose="02020603050405020304" pitchFamily="18" charset="0"/>
                <a:ea typeface="Arial" panose="020B0604020202020204" pitchFamily="34" charset="0"/>
                <a:cs typeface="Times New Roman" panose="02020603050405020304" pitchFamily="18" charset="0"/>
              </a:rPr>
              <a:t>, </a:t>
            </a:r>
          </a:p>
          <a:p>
            <a:pPr marL="342900" lvl="0" indent="-342900" algn="l">
              <a:spcBef>
                <a:spcPts val="435"/>
              </a:spcBef>
              <a:spcAft>
                <a:spcPts val="200"/>
              </a:spcAft>
              <a:buFont typeface="+mj-lt"/>
              <a:buAutoNum type="arabicParenBoth"/>
            </a:pPr>
            <a:r>
              <a:rPr lang="ro-RO" sz="1800" kern="0" dirty="0">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Taub, I. A., &amp; Singh, R. P. (Eds.). (1997). Food storage stability. CRC Press.</a:t>
            </a:r>
            <a:endParaRPr lang="tr-TR" sz="1800" kern="0" dirty="0">
              <a:solidFill>
                <a:srgbClr val="1F497D"/>
              </a:solidFill>
              <a:effectLst/>
              <a:latin typeface="Times New Roman" panose="02020603050405020304" pitchFamily="18" charset="0"/>
              <a:ea typeface="Arial" panose="020B0604020202020204" pitchFamily="34" charset="0"/>
              <a:cs typeface="Times New Roman" panose="02020603050405020304" pitchFamily="18" charset="0"/>
            </a:endParaRPr>
          </a:p>
          <a:p>
            <a:pPr marL="342900" lvl="0" indent="-342900" algn="l">
              <a:spcBef>
                <a:spcPts val="435"/>
              </a:spcBef>
              <a:spcAft>
                <a:spcPts val="200"/>
              </a:spcAft>
              <a:buFont typeface="+mj-lt"/>
              <a:buAutoNum type="arabicParenBoth"/>
            </a:pPr>
            <a:r>
              <a:rPr lang="pl-PL" sz="1800" kern="0" dirty="0">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Jian, F., &amp; Jayas, D. S. (2021). </a:t>
            </a:r>
            <a:r>
              <a:rPr lang="en-US" sz="1800" i="1" kern="0" dirty="0">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Grains: Engineering fundamentals of drying and storage</a:t>
            </a:r>
            <a:r>
              <a:rPr lang="en-US" sz="1800" kern="0" dirty="0">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 CRC Press.</a:t>
            </a:r>
            <a:endParaRPr lang="tr-TR" sz="1800" kern="0" dirty="0">
              <a:solidFill>
                <a:srgbClr val="1F497D"/>
              </a:solidFill>
              <a:effectLst/>
              <a:latin typeface="Times New Roman" panose="02020603050405020304" pitchFamily="18" charset="0"/>
              <a:ea typeface="Arial" panose="020B0604020202020204" pitchFamily="34" charset="0"/>
              <a:cs typeface="Times New Roman" panose="02020603050405020304" pitchFamily="18" charset="0"/>
            </a:endParaRPr>
          </a:p>
          <a:p>
            <a:pPr marL="342900" lvl="0" indent="-342900" algn="l">
              <a:spcBef>
                <a:spcPts val="435"/>
              </a:spcBef>
              <a:spcAft>
                <a:spcPts val="200"/>
              </a:spcAft>
              <a:buFont typeface="+mj-lt"/>
              <a:buAutoNum type="arabicParenBoth"/>
            </a:pPr>
            <a:r>
              <a:rPr lang="en-US" sz="1800" kern="0" dirty="0">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Rahman, M. S. (Ed.). (2020). </a:t>
            </a:r>
            <a:r>
              <a:rPr lang="en-US" sz="1800" i="1" kern="0" dirty="0">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Handbook o food preservation</a:t>
            </a:r>
            <a:r>
              <a:rPr lang="en-US" sz="1800" kern="0" dirty="0">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 CRC press.</a:t>
            </a:r>
            <a:endParaRPr lang="tr-TR" sz="1800" kern="0" dirty="0">
              <a:solidFill>
                <a:srgbClr val="1F497D"/>
              </a:solidFill>
              <a:effectLst/>
              <a:latin typeface="Times New Roman" panose="02020603050405020304" pitchFamily="18" charset="0"/>
              <a:ea typeface="Arial" panose="020B0604020202020204" pitchFamily="34" charset="0"/>
              <a:cs typeface="Times New Roman" panose="02020603050405020304" pitchFamily="18" charset="0"/>
            </a:endParaRPr>
          </a:p>
          <a:p>
            <a:pPr marL="342900" lvl="0" indent="-342900" algn="l">
              <a:spcBef>
                <a:spcPts val="435"/>
              </a:spcBef>
              <a:spcAft>
                <a:spcPts val="200"/>
              </a:spcAft>
              <a:buFont typeface="+mj-lt"/>
              <a:buAutoNum type="arabicParenBoth"/>
            </a:pPr>
            <a:r>
              <a:rPr lang="ro-RO" sz="1800" kern="0" dirty="0">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García-Díez, J., Gonçalves, C., Grispoldi, L., Cenci-Goga, B., &amp; Saraiva, C. (2021). </a:t>
            </a:r>
            <a:r>
              <a:rPr lang="en-US" sz="1800" kern="0" dirty="0">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Determining food stability to achieve food security. </a:t>
            </a:r>
            <a:r>
              <a:rPr lang="en-US" sz="1800" i="1" kern="0" dirty="0">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Sustainability</a:t>
            </a:r>
            <a:r>
              <a:rPr lang="en-US" sz="1800" kern="0" dirty="0">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i="1" kern="0" dirty="0">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13</a:t>
            </a:r>
            <a:r>
              <a:rPr lang="en-US" sz="1800" kern="0" dirty="0">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(13), 7222.</a:t>
            </a:r>
            <a:endParaRPr lang="tr-TR" sz="1800" kern="0" dirty="0">
              <a:solidFill>
                <a:srgbClr val="1F497D"/>
              </a:solidFill>
              <a:effectLst/>
              <a:latin typeface="Times New Roman" panose="02020603050405020304" pitchFamily="18" charset="0"/>
              <a:ea typeface="Arial" panose="020B0604020202020204" pitchFamily="34" charset="0"/>
              <a:cs typeface="Times New Roman" panose="02020603050405020304" pitchFamily="18" charset="0"/>
            </a:endParaRPr>
          </a:p>
          <a:p>
            <a:pPr marL="342900" lvl="0" indent="-342900" algn="l">
              <a:spcBef>
                <a:spcPts val="435"/>
              </a:spcBef>
              <a:spcAft>
                <a:spcPts val="200"/>
              </a:spcAft>
              <a:buFont typeface="+mj-lt"/>
              <a:buAutoNum type="arabicParenBoth"/>
            </a:pPr>
            <a:r>
              <a:rPr lang="pl-PL" sz="1800" kern="0" dirty="0">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Kilcast, D., &amp; Subramaniam, P. (Eds.). </a:t>
            </a:r>
            <a:r>
              <a:rPr lang="en-US" sz="1800" kern="0" dirty="0">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(2011). </a:t>
            </a:r>
            <a:r>
              <a:rPr lang="en-US" sz="1800" i="1" kern="0" dirty="0">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Food and beverage stability and shelf life</a:t>
            </a:r>
            <a:r>
              <a:rPr lang="en-US" sz="1800" kern="0" dirty="0">
                <a:solidFill>
                  <a:srgbClr val="222222"/>
                </a:solidFill>
                <a:effectLst/>
                <a:latin typeface="Times New Roman" panose="02020603050405020304" pitchFamily="18" charset="0"/>
                <a:ea typeface="Arial" panose="020B0604020202020204" pitchFamily="34" charset="0"/>
                <a:cs typeface="Times New Roman" panose="02020603050405020304" pitchFamily="18" charset="0"/>
              </a:rPr>
              <a:t>. Elsevier.</a:t>
            </a:r>
            <a:endParaRPr lang="tr-TR" sz="1800" kern="0" dirty="0">
              <a:solidFill>
                <a:srgbClr val="1F497D"/>
              </a:solidFill>
              <a:effectLst/>
              <a:latin typeface="Times New Roman" panose="02020603050405020304" pitchFamily="18" charset="0"/>
              <a:ea typeface="Arial" panose="020B0604020202020204" pitchFamily="34" charset="0"/>
              <a:cs typeface="Times New Roman" panose="02020603050405020304" pitchFamily="18" charset="0"/>
            </a:endParaRPr>
          </a:p>
          <a:p>
            <a:pPr>
              <a:spcAft>
                <a:spcPts val="200"/>
              </a:spcAft>
            </a:pPr>
            <a:endParaRPr lang="tr-TR" sz="1800" dirty="0">
              <a:effectLst/>
              <a:latin typeface="Times New Roman" panose="02020603050405020304" pitchFamily="18" charset="0"/>
              <a:ea typeface="Arial" panose="020B0604020202020204" pitchFamily="34" charset="0"/>
            </a:endParaRPr>
          </a:p>
          <a:p>
            <a:pPr algn="l">
              <a:spcAft>
                <a:spcPts val="200"/>
              </a:spcAft>
            </a:pPr>
            <a:endParaRPr lang="tr-TR" sz="1800" dirty="0">
              <a:effectLst/>
              <a:latin typeface="Times New Roman" panose="02020603050405020304" pitchFamily="18" charset="0"/>
              <a:ea typeface="Arial" panose="020B0604020202020204" pitchFamily="34" charset="0"/>
            </a:endParaRPr>
          </a:p>
          <a:p>
            <a:pPr algn="just">
              <a:spcAft>
                <a:spcPts val="200"/>
              </a:spcAft>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10E91D46-894C-EC64-7D50-47999FBECDAF}"/>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GUIDELINES FOR PROPER STORAGE</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03921658-AC96-8F64-76DA-AECA663D4D3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B45CB951-C22B-D647-5CDD-4868E536B1C4}"/>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6A3AACE3-4836-0ADD-C715-88C53360A157}"/>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6EFAEE0-41CD-3E8D-8FCA-B8AA5F0428E6}"/>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CD8968E1-6FF9-57F1-3818-5EACCFC77D1D}"/>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5F77A14F-9592-915C-80DD-F10DF207B8DB}"/>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25307483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A close-up of blue text&#10;&#10;AI-generated content may be incorrect.">
            <a:extLst>
              <a:ext uri="{FF2B5EF4-FFF2-40B4-BE49-F238E27FC236}">
                <a16:creationId xmlns:a16="http://schemas.microsoft.com/office/drawing/2014/main" id="{325E35E7-ADF2-DF87-F593-238EB2578556}"/>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AFB18B8A-F333-2823-E4C5-2F382FABFC59}"/>
              </a:ext>
            </a:extLst>
          </p:cNvPr>
          <p:cNvSpPr>
            <a:spLocks noGrp="1"/>
          </p:cNvSpPr>
          <p:nvPr>
            <p:ph type="title"/>
          </p:nvPr>
        </p:nvSpPr>
        <p:spPr>
          <a:xfrm>
            <a:off x="628650" y="980454"/>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1. </a:t>
            </a:r>
            <a:r>
              <a:rPr lang="en-US" sz="2400" b="1" dirty="0"/>
              <a:t>COURSE OVERVIEW</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A81020B7-6199-F090-F61D-88E549EFF36A}"/>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3918D063-6CD9-818F-0B92-D5AA466AA41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98871C56-B0CA-B50E-DCCE-AB940CBF213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42486440-B35B-62E0-126C-D1DCC0EE54AE}"/>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GUIDELINES FOR PROPER STORAGE</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descr="A blue and white logo&#10;&#10;AI-generated content may be incorrect.">
            <a:extLst>
              <a:ext uri="{FF2B5EF4-FFF2-40B4-BE49-F238E27FC236}">
                <a16:creationId xmlns:a16="http://schemas.microsoft.com/office/drawing/2014/main" id="{82A46AF0-F2FC-5EB2-ECC1-3841E418A12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descr="A blue and white logo&#10;&#10;AI-generated content may be incorrect.">
            <a:extLst>
              <a:ext uri="{FF2B5EF4-FFF2-40B4-BE49-F238E27FC236}">
                <a16:creationId xmlns:a16="http://schemas.microsoft.com/office/drawing/2014/main" id="{272290F9-ED76-C9E6-74EE-091CC469C307}"/>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descr="A blue arrows on a black background&#10;&#10;AI-generated content may be incorrect.">
            <a:extLst>
              <a:ext uri="{FF2B5EF4-FFF2-40B4-BE49-F238E27FC236}">
                <a16:creationId xmlns:a16="http://schemas.microsoft.com/office/drawing/2014/main" id="{D733F1F1-E3EB-D09E-0C78-D639209332C1}"/>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descr="A yellow eagle with a crown and a blue shield with a white ribbon&#10;&#10;AI-generated content may be incorrect.">
            <a:extLst>
              <a:ext uri="{FF2B5EF4-FFF2-40B4-BE49-F238E27FC236}">
                <a16:creationId xmlns:a16="http://schemas.microsoft.com/office/drawing/2014/main" id="{D127A4D7-11B0-B7EE-75FC-06409BB713AD}"/>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descr="A blue logo with a lion and a globe&#10;&#10;AI-generated content may be incorrect.">
            <a:extLst>
              <a:ext uri="{FF2B5EF4-FFF2-40B4-BE49-F238E27FC236}">
                <a16:creationId xmlns:a16="http://schemas.microsoft.com/office/drawing/2014/main" id="{6D2D36D7-A54E-49F0-C31A-A6F15608FB1D}"/>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descr="A blue and yellow logo with a ship and spoon and fork&#10;&#10;AI-generated content may be incorrect.">
            <a:extLst>
              <a:ext uri="{FF2B5EF4-FFF2-40B4-BE49-F238E27FC236}">
                <a16:creationId xmlns:a16="http://schemas.microsoft.com/office/drawing/2014/main" id="{58DE7111-D642-DDD9-AC40-A762F4BAA3B7}"/>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descr="A refrigerator full of food&#10;&#10;AI-generated content may be incorrect.">
            <a:extLst>
              <a:ext uri="{FF2B5EF4-FFF2-40B4-BE49-F238E27FC236}">
                <a16:creationId xmlns:a16="http://schemas.microsoft.com/office/drawing/2014/main" id="{E49153DB-E200-B7DC-63C2-638005FBA279}"/>
              </a:ext>
            </a:extLst>
          </p:cNvPr>
          <p:cNvPicPr>
            <a:picLocks noChangeAspect="1"/>
          </p:cNvPicPr>
          <p:nvPr/>
        </p:nvPicPr>
        <p:blipFill>
          <a:blip r:embed="rId11"/>
          <a:stretch>
            <a:fillRect/>
          </a:stretch>
        </p:blipFill>
        <p:spPr>
          <a:xfrm>
            <a:off x="4296521" y="4363532"/>
            <a:ext cx="1856961" cy="1856961"/>
          </a:xfrm>
          <a:prstGeom prst="rect">
            <a:avLst/>
          </a:prstGeom>
        </p:spPr>
      </p:pic>
      <p:graphicFrame>
        <p:nvGraphicFramePr>
          <p:cNvPr id="33" name="TextBox 20">
            <a:extLst>
              <a:ext uri="{FF2B5EF4-FFF2-40B4-BE49-F238E27FC236}">
                <a16:creationId xmlns:a16="http://schemas.microsoft.com/office/drawing/2014/main" id="{EA82E66D-FAEC-4FF9-D739-A62B37196426}"/>
              </a:ext>
            </a:extLst>
          </p:cNvPr>
          <p:cNvGraphicFramePr/>
          <p:nvPr>
            <p:extLst>
              <p:ext uri="{D42A27DB-BD31-4B8C-83A1-F6EECF244321}">
                <p14:modId xmlns:p14="http://schemas.microsoft.com/office/powerpoint/2010/main" val="1989652277"/>
              </p:ext>
            </p:extLst>
          </p:nvPr>
        </p:nvGraphicFramePr>
        <p:xfrm>
          <a:off x="218661" y="1316357"/>
          <a:ext cx="8713398" cy="3795911"/>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3790637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110F2-7715-08AB-58C6-E4896C3CF7E3}"/>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42076A8B-C673-B549-398A-35DA67F5FD7F}"/>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35FF79B6-0A8F-C82E-F657-880976736A78}"/>
              </a:ext>
            </a:extLst>
          </p:cNvPr>
          <p:cNvSpPr>
            <a:spLocks noGrp="1"/>
          </p:cNvSpPr>
          <p:nvPr>
            <p:ph type="title"/>
          </p:nvPr>
        </p:nvSpPr>
        <p:spPr>
          <a:xfrm>
            <a:off x="628650" y="1107174"/>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1. </a:t>
            </a:r>
            <a:r>
              <a:rPr lang="tr-TR" sz="2400" b="1" dirty="0">
                <a:latin typeface="Times New Roman" panose="02020603050405020304" pitchFamily="18" charset="0"/>
                <a:cs typeface="Times New Roman" panose="02020603050405020304" pitchFamily="18" charset="0"/>
              </a:rPr>
              <a:t>FACTORS AFFECTING FOOD STORAGE</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D4AA53C3-CB67-9539-1756-9CC50438D995}"/>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2DA8984C-D2B0-C1AD-C33B-7DC5C2E1E0C7}"/>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6977D9D2-2017-4E46-4A99-6FD12627810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6032511C-204D-0DC9-DEE4-47CFC903A841}"/>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GUIDELINES FOR PROPER STORAGE</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D17450AE-1E23-63F9-11A6-4B49AE4C095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C107BDF9-2A71-82AC-7C07-077F332BA22C}"/>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B6948F9E-4CAD-EE4B-599E-39FAE91D2A28}"/>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C22B16EF-F787-448D-8226-64B5581B7622}"/>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5FF201F3-130F-65AF-3106-18BEB51A7B3A}"/>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8CA5E9F-42BA-F94E-5EF8-697345C889C5}"/>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Picture 5">
            <a:extLst>
              <a:ext uri="{FF2B5EF4-FFF2-40B4-BE49-F238E27FC236}">
                <a16:creationId xmlns:a16="http://schemas.microsoft.com/office/drawing/2014/main" id="{DD1770C5-DEB9-C160-2555-7C8D58489649}"/>
              </a:ext>
            </a:extLst>
          </p:cNvPr>
          <p:cNvPicPr>
            <a:picLocks noChangeAspect="1"/>
          </p:cNvPicPr>
          <p:nvPr/>
        </p:nvPicPr>
        <p:blipFill>
          <a:blip r:embed="rId11"/>
          <a:stretch>
            <a:fillRect/>
          </a:stretch>
        </p:blipFill>
        <p:spPr>
          <a:xfrm>
            <a:off x="3243347" y="4200287"/>
            <a:ext cx="2914650" cy="1571625"/>
          </a:xfrm>
          <a:prstGeom prst="rect">
            <a:avLst/>
          </a:prstGeom>
        </p:spPr>
      </p:pic>
      <p:graphicFrame>
        <p:nvGraphicFramePr>
          <p:cNvPr id="33" name="TextBox 20">
            <a:extLst>
              <a:ext uri="{FF2B5EF4-FFF2-40B4-BE49-F238E27FC236}">
                <a16:creationId xmlns:a16="http://schemas.microsoft.com/office/drawing/2014/main" id="{954D79A2-29DC-6A68-E942-30BCBEB01429}"/>
              </a:ext>
            </a:extLst>
          </p:cNvPr>
          <p:cNvGraphicFramePr/>
          <p:nvPr/>
        </p:nvGraphicFramePr>
        <p:xfrm>
          <a:off x="457200" y="1497312"/>
          <a:ext cx="7810500" cy="3216265"/>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34503340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08EA7-9CAE-D8C1-EA54-A06BEB064B7E}"/>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9DEDB048-C82C-F91E-E920-C1615642FDE1}"/>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3BB31D37-7791-FC40-9606-ECFDB1A1ED55}"/>
              </a:ext>
            </a:extLst>
          </p:cNvPr>
          <p:cNvSpPr>
            <a:spLocks noGrp="1"/>
          </p:cNvSpPr>
          <p:nvPr>
            <p:ph type="title"/>
          </p:nvPr>
        </p:nvSpPr>
        <p:spPr>
          <a:xfrm>
            <a:off x="628650" y="1107174"/>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1. </a:t>
            </a:r>
            <a:r>
              <a:rPr lang="tr-TR" sz="2400" b="1" dirty="0">
                <a:latin typeface="Times New Roman" panose="02020603050405020304" pitchFamily="18" charset="0"/>
                <a:cs typeface="Times New Roman" panose="02020603050405020304" pitchFamily="18" charset="0"/>
              </a:rPr>
              <a:t>FACTORS AFFECTING FOOD STORAGE</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E8C31F4F-DCB5-D30C-126C-1A2BFCB55901}"/>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6535C28D-0E95-8CDF-FFB8-E777E0A2394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45A503DA-C48B-6F96-3C92-FB73251B125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7B9DF73E-13D7-E8FD-4CAC-062A939E9F9D}"/>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GUIDELINES FOR PROPER STORAGE</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E93D5470-3E44-89EC-2D1E-603867C3A74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0A443D03-E721-4A4F-0221-065E79CBE9C2}"/>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2817A06-A969-08F1-8BAB-F9D4EC31ED7B}"/>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ABCB0D83-AD6E-2435-F262-5BB95C0495FF}"/>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49162A39-6276-F912-601B-065555D40C4B}"/>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E7BD6D18-2B59-CA68-F37E-FE737735255E}"/>
              </a:ext>
            </a:extLst>
          </p:cNvPr>
          <p:cNvPicPr>
            <a:picLocks noChangeAspect="1"/>
          </p:cNvPicPr>
          <p:nvPr/>
        </p:nvPicPr>
        <p:blipFill>
          <a:blip r:embed="rId10"/>
          <a:stretch>
            <a:fillRect/>
          </a:stretch>
        </p:blipFill>
        <p:spPr>
          <a:xfrm>
            <a:off x="7704595" y="0"/>
            <a:ext cx="1227464" cy="1224789"/>
          </a:xfrm>
          <a:prstGeom prst="rect">
            <a:avLst/>
          </a:prstGeom>
        </p:spPr>
      </p:pic>
      <p:pic>
        <p:nvPicPr>
          <p:cNvPr id="8" name="Picture 7">
            <a:extLst>
              <a:ext uri="{FF2B5EF4-FFF2-40B4-BE49-F238E27FC236}">
                <a16:creationId xmlns:a16="http://schemas.microsoft.com/office/drawing/2014/main" id="{FD113096-BD45-99BF-B6F0-931D1F8B9EAA}"/>
              </a:ext>
            </a:extLst>
          </p:cNvPr>
          <p:cNvPicPr>
            <a:picLocks noChangeAspect="1"/>
          </p:cNvPicPr>
          <p:nvPr/>
        </p:nvPicPr>
        <p:blipFill>
          <a:blip r:embed="rId11"/>
          <a:stretch>
            <a:fillRect/>
          </a:stretch>
        </p:blipFill>
        <p:spPr>
          <a:xfrm>
            <a:off x="956388" y="1634091"/>
            <a:ext cx="7231223" cy="4023424"/>
          </a:xfrm>
          <a:prstGeom prst="rect">
            <a:avLst/>
          </a:prstGeom>
        </p:spPr>
      </p:pic>
    </p:spTree>
    <p:extLst>
      <p:ext uri="{BB962C8B-B14F-4D97-AF65-F5344CB8AC3E}">
        <p14:creationId xmlns:p14="http://schemas.microsoft.com/office/powerpoint/2010/main" val="20323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6ACC8-B779-A6D3-CA93-35F9272B1F84}"/>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28CDFFA8-75A0-362F-317A-03AB170A3BFE}"/>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448CEE44-DAAB-F696-9EA6-75DC4676EB72}"/>
              </a:ext>
            </a:extLst>
          </p:cNvPr>
          <p:cNvSpPr>
            <a:spLocks noGrp="1"/>
          </p:cNvSpPr>
          <p:nvPr>
            <p:ph type="title"/>
          </p:nvPr>
        </p:nvSpPr>
        <p:spPr>
          <a:xfrm>
            <a:off x="628650" y="1107174"/>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1. </a:t>
            </a:r>
            <a:r>
              <a:rPr lang="tr-TR" sz="2400" b="1" dirty="0">
                <a:latin typeface="Times New Roman" panose="02020603050405020304" pitchFamily="18" charset="0"/>
                <a:cs typeface="Times New Roman" panose="02020603050405020304" pitchFamily="18" charset="0"/>
              </a:rPr>
              <a:t>FACTORS AFFECTING FOOD STORAGE</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D046EB99-B472-394B-38DE-A496EFCB585D}"/>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B02B5A35-AF71-96D1-45D7-A37386F1C96C}"/>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56B8F91F-FDFB-540B-3976-5AF00BCFFE7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5B431CA1-025A-D515-1CE8-921029C29EC5}"/>
              </a:ext>
            </a:extLst>
          </p:cNvPr>
          <p:cNvSpPr txBox="1"/>
          <p:nvPr/>
        </p:nvSpPr>
        <p:spPr>
          <a:xfrm>
            <a:off x="800100" y="1497312"/>
            <a:ext cx="7467600" cy="3293209"/>
          </a:xfrm>
          <a:prstGeom prst="rect">
            <a:avLst/>
          </a:prstGeom>
          <a:noFill/>
        </p:spPr>
        <p:txBody>
          <a:bodyPr wrap="square" rtlCol="0">
            <a:spAutoFit/>
          </a:bodyPr>
          <a:lstStyle/>
          <a:p>
            <a:pPr indent="228600" algn="l">
              <a:spcAft>
                <a:spcPts val="200"/>
              </a:spcAft>
            </a:pPr>
            <a:r>
              <a:rPr lang="ro-RO" sz="1800" b="1" i="1" dirty="0">
                <a:effectLst/>
                <a:latin typeface="Times New Roman" panose="02020603050405020304" pitchFamily="18" charset="0"/>
                <a:ea typeface="Arial" panose="020B0604020202020204" pitchFamily="34" charset="0"/>
              </a:rPr>
              <a:t>Planning and Preparing Menus</a:t>
            </a:r>
            <a:endParaRPr lang="tr-TR" sz="1800" dirty="0">
              <a:effectLst/>
              <a:latin typeface="Times New Roman" panose="02020603050405020304" pitchFamily="18" charset="0"/>
              <a:ea typeface="Arial" panose="020B0604020202020204" pitchFamily="34" charset="0"/>
            </a:endParaRPr>
          </a:p>
          <a:p>
            <a:pPr algn="l">
              <a:spcAft>
                <a:spcPts val="200"/>
              </a:spcAft>
            </a:pPr>
            <a:r>
              <a:rPr lang="en-US" sz="1800" dirty="0">
                <a:effectLst/>
                <a:latin typeface="Times New Roman" panose="02020603050405020304" pitchFamily="18" charset="0"/>
                <a:ea typeface="Times New Roman" panose="02020603050405020304" pitchFamily="18" charset="0"/>
              </a:rPr>
              <a:t>Effective menu planning involves several considerations:</a:t>
            </a:r>
            <a:endParaRPr lang="tr-TR" sz="1800" dirty="0">
              <a:effectLst/>
              <a:latin typeface="Times New Roman" panose="02020603050405020304" pitchFamily="18" charset="0"/>
              <a:ea typeface="Arial" panose="020B0604020202020204" pitchFamily="34" charset="0"/>
            </a:endParaRPr>
          </a:p>
          <a:p>
            <a:pPr marL="342900" lvl="0" indent="-342900" algn="l">
              <a:spcAft>
                <a:spcPts val="200"/>
              </a:spcAft>
              <a:buSzPts val="1000"/>
              <a:buFont typeface="Symbol" panose="05050102010706020507" pitchFamily="18" charset="2"/>
              <a:buChar char=""/>
              <a:tabLst>
                <a:tab pos="457200" algn="l"/>
              </a:tabLst>
            </a:pPr>
            <a:r>
              <a:rPr lang="en-US" sz="1800" b="1" dirty="0">
                <a:effectLst/>
                <a:latin typeface="Times New Roman" panose="02020603050405020304" pitchFamily="18" charset="0"/>
                <a:ea typeface="Times New Roman" panose="02020603050405020304" pitchFamily="18" charset="0"/>
              </a:rPr>
              <a:t>Customer Preferences:</a:t>
            </a:r>
            <a:r>
              <a:rPr lang="en-US" sz="1800" dirty="0">
                <a:effectLst/>
                <a:latin typeface="Times New Roman" panose="02020603050405020304" pitchFamily="18" charset="0"/>
                <a:ea typeface="Times New Roman" panose="02020603050405020304" pitchFamily="18" charset="0"/>
              </a:rPr>
              <a:t> Understanding the target audience's tastes, dietary restrictions, and cultural backgrounds ensures the menu appeals to them. </a:t>
            </a:r>
            <a:endParaRPr lang="tr-TR" sz="1800" dirty="0">
              <a:effectLst/>
              <a:latin typeface="Times New Roman" panose="02020603050405020304" pitchFamily="18" charset="0"/>
              <a:ea typeface="Arial" panose="020B0604020202020204" pitchFamily="34" charset="0"/>
            </a:endParaRPr>
          </a:p>
          <a:p>
            <a:pPr marL="342900" lvl="0" indent="-342900" algn="l">
              <a:spcAft>
                <a:spcPts val="200"/>
              </a:spcAft>
              <a:buSzPts val="1000"/>
              <a:buFont typeface="Symbol" panose="05050102010706020507" pitchFamily="18" charset="2"/>
              <a:buChar char=""/>
              <a:tabLst>
                <a:tab pos="457200" algn="l"/>
              </a:tabLst>
            </a:pPr>
            <a:r>
              <a:rPr lang="en-US" sz="1800" b="1" dirty="0">
                <a:effectLst/>
                <a:latin typeface="Times New Roman" panose="02020603050405020304" pitchFamily="18" charset="0"/>
                <a:ea typeface="Times New Roman" panose="02020603050405020304" pitchFamily="18" charset="0"/>
              </a:rPr>
              <a:t>Seasonal Availability:</a:t>
            </a:r>
            <a:r>
              <a:rPr lang="en-US" sz="1800" dirty="0">
                <a:effectLst/>
                <a:latin typeface="Times New Roman" panose="02020603050405020304" pitchFamily="18" charset="0"/>
                <a:ea typeface="Times New Roman" panose="02020603050405020304" pitchFamily="18" charset="0"/>
              </a:rPr>
              <a:t> Incorporating seasonal ingredients not only enhances flavor and freshness but can also be cost-effective. </a:t>
            </a:r>
            <a:endParaRPr lang="tr-TR" sz="1800" dirty="0">
              <a:effectLst/>
              <a:latin typeface="Times New Roman" panose="02020603050405020304" pitchFamily="18" charset="0"/>
              <a:ea typeface="Arial" panose="020B0604020202020204" pitchFamily="34" charset="0"/>
            </a:endParaRPr>
          </a:p>
          <a:p>
            <a:pPr marL="342900" lvl="0" indent="-342900" algn="l">
              <a:spcAft>
                <a:spcPts val="200"/>
              </a:spcAft>
              <a:buSzPts val="1000"/>
              <a:buFont typeface="Symbol" panose="05050102010706020507" pitchFamily="18" charset="2"/>
              <a:buChar char=""/>
              <a:tabLst>
                <a:tab pos="457200" algn="l"/>
              </a:tabLst>
            </a:pPr>
            <a:r>
              <a:rPr lang="en-US" sz="1800" b="1" dirty="0">
                <a:effectLst/>
                <a:latin typeface="Times New Roman" panose="02020603050405020304" pitchFamily="18" charset="0"/>
                <a:ea typeface="Times New Roman" panose="02020603050405020304" pitchFamily="18" charset="0"/>
              </a:rPr>
              <a:t>Cost and Budget:</a:t>
            </a:r>
            <a:r>
              <a:rPr lang="en-US" sz="1800" dirty="0">
                <a:effectLst/>
                <a:latin typeface="Times New Roman" panose="02020603050405020304" pitchFamily="18" charset="0"/>
                <a:ea typeface="Times New Roman" panose="02020603050405020304" pitchFamily="18" charset="0"/>
              </a:rPr>
              <a:t> Balancing high-quality ingredients with budget constraints is vital for profitability. </a:t>
            </a:r>
            <a:endParaRPr lang="tr-TR" sz="1800" dirty="0">
              <a:effectLst/>
              <a:latin typeface="Times New Roman" panose="02020603050405020304" pitchFamily="18" charset="0"/>
              <a:ea typeface="Arial" panose="020B0604020202020204" pitchFamily="34" charset="0"/>
            </a:endParaRPr>
          </a:p>
          <a:p>
            <a:pPr marL="342900" lvl="0" indent="-342900" algn="l">
              <a:spcAft>
                <a:spcPts val="200"/>
              </a:spcAft>
              <a:buSzPts val="1000"/>
              <a:buFont typeface="Symbol" panose="05050102010706020507" pitchFamily="18" charset="2"/>
              <a:buChar char=""/>
              <a:tabLst>
                <a:tab pos="457200" algn="l"/>
              </a:tabLst>
            </a:pPr>
            <a:r>
              <a:rPr lang="en-US" sz="1800" b="1" dirty="0">
                <a:effectLst/>
                <a:latin typeface="Times New Roman" panose="02020603050405020304" pitchFamily="18" charset="0"/>
                <a:ea typeface="Times New Roman" panose="02020603050405020304" pitchFamily="18" charset="0"/>
              </a:rPr>
              <a:t>Production Capabilities:</a:t>
            </a:r>
            <a:r>
              <a:rPr lang="en-US" sz="1800" dirty="0">
                <a:effectLst/>
                <a:latin typeface="Times New Roman" panose="02020603050405020304" pitchFamily="18" charset="0"/>
                <a:ea typeface="Times New Roman" panose="02020603050405020304" pitchFamily="18" charset="0"/>
              </a:rPr>
              <a:t> Aligning the menu with the kitchen's equipment and staff expertise ensures smooth operations.</a:t>
            </a:r>
            <a:endParaRPr lang="tr-TR" sz="1800" dirty="0">
              <a:effectLst/>
              <a:latin typeface="Times New Roman" panose="02020603050405020304" pitchFamily="18" charset="0"/>
              <a:ea typeface="Arial" panose="020B0604020202020204" pitchFamily="34" charset="0"/>
            </a:endParaRPr>
          </a:p>
          <a:p>
            <a:pPr algn="just">
              <a:spcAft>
                <a:spcPts val="200"/>
              </a:spcAft>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0C6ADC6A-75C2-32E5-9C35-AAEBBAAB486D}"/>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GUIDELINES FOR PROPER STORAGE</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4C513CFB-1079-3FF6-7CB0-84ECE9AEEDB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368776F0-886F-95FC-624E-B4B100C32655}"/>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15C56825-4D7B-6A50-98EB-1A2523C386C9}"/>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A2E8A9D9-8B11-8B2A-E9B2-139B7978A524}"/>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E917E104-A006-0A9C-D0BC-3FDFEB60D6EB}"/>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A482AEC2-FF65-CCFB-4C14-F2C805E40371}"/>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8653C54F-AFF7-AAAF-1070-3F995160C79C}"/>
              </a:ext>
            </a:extLst>
          </p:cNvPr>
          <p:cNvPicPr>
            <a:picLocks noChangeAspect="1"/>
          </p:cNvPicPr>
          <p:nvPr/>
        </p:nvPicPr>
        <p:blipFill>
          <a:blip r:embed="rId11"/>
          <a:stretch>
            <a:fillRect/>
          </a:stretch>
        </p:blipFill>
        <p:spPr>
          <a:xfrm>
            <a:off x="3270260" y="4540229"/>
            <a:ext cx="2276958" cy="1339488"/>
          </a:xfrm>
          <a:prstGeom prst="rect">
            <a:avLst/>
          </a:prstGeom>
        </p:spPr>
      </p:pic>
    </p:spTree>
    <p:extLst>
      <p:ext uri="{BB962C8B-B14F-4D97-AF65-F5344CB8AC3E}">
        <p14:creationId xmlns:p14="http://schemas.microsoft.com/office/powerpoint/2010/main" val="39243305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2E51CC-59CE-7951-0074-5306706DAA54}"/>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75D0A0E7-1AEE-7CC6-4B3A-BD0774CF25A0}"/>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16696875-C268-4A83-B7D4-1A2BA7E222EF}"/>
              </a:ext>
            </a:extLst>
          </p:cNvPr>
          <p:cNvSpPr>
            <a:spLocks noGrp="1"/>
          </p:cNvSpPr>
          <p:nvPr>
            <p:ph type="title"/>
          </p:nvPr>
        </p:nvSpPr>
        <p:spPr>
          <a:xfrm>
            <a:off x="628650" y="1107174"/>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1. </a:t>
            </a:r>
            <a:r>
              <a:rPr lang="tr-TR" sz="2400" b="1" dirty="0">
                <a:latin typeface="Times New Roman" panose="02020603050405020304" pitchFamily="18" charset="0"/>
                <a:cs typeface="Times New Roman" panose="02020603050405020304" pitchFamily="18" charset="0"/>
              </a:rPr>
              <a:t>FACTORS AFFECTING FOOD STORAGE</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3626B022-302A-02B9-55B6-C0A9A556F8BE}"/>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0C158EEB-C6C7-BC0C-ADFB-D2643A9C1D3E}"/>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39199581-53BF-A06D-22C0-526671C8B50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DA392F6C-FF4F-1A56-84E5-BB3AFB05B5FC}"/>
              </a:ext>
            </a:extLst>
          </p:cNvPr>
          <p:cNvSpPr txBox="1"/>
          <p:nvPr/>
        </p:nvSpPr>
        <p:spPr>
          <a:xfrm>
            <a:off x="800100" y="1497312"/>
            <a:ext cx="7467600" cy="3544560"/>
          </a:xfrm>
          <a:prstGeom prst="rect">
            <a:avLst/>
          </a:prstGeom>
          <a:noFill/>
        </p:spPr>
        <p:txBody>
          <a:bodyPr wrap="square" rtlCol="0">
            <a:spAutoFit/>
          </a:bodyPr>
          <a:lstStyle/>
          <a:p>
            <a:pPr indent="228600" algn="l">
              <a:spcAft>
                <a:spcPts val="200"/>
              </a:spcAft>
            </a:pPr>
            <a:r>
              <a:rPr lang="ro-RO" sz="1800" b="1" i="1" dirty="0">
                <a:effectLst/>
                <a:latin typeface="Times New Roman" panose="02020603050405020304" pitchFamily="18" charset="0"/>
                <a:ea typeface="Arial" panose="020B0604020202020204" pitchFamily="34" charset="0"/>
              </a:rPr>
              <a:t>Special Storage Types</a:t>
            </a:r>
            <a:endParaRPr lang="tr-TR" sz="1800" dirty="0">
              <a:effectLst/>
              <a:latin typeface="Times New Roman" panose="02020603050405020304" pitchFamily="18" charset="0"/>
              <a:ea typeface="Arial" panose="020B0604020202020204" pitchFamily="34" charset="0"/>
            </a:endParaRPr>
          </a:p>
          <a:p>
            <a:pPr algn="l">
              <a:spcAft>
                <a:spcPts val="200"/>
              </a:spcAft>
            </a:pPr>
            <a:r>
              <a:rPr lang="en-US" sz="1800" dirty="0">
                <a:effectLst/>
                <a:latin typeface="Times New Roman" panose="02020603050405020304" pitchFamily="18" charset="0"/>
                <a:ea typeface="Times New Roman" panose="02020603050405020304" pitchFamily="18" charset="0"/>
              </a:rPr>
              <a:t>Certain foods require specialized storage to maintain safety and quality:</a:t>
            </a:r>
            <a:endParaRPr lang="tr-TR" sz="1800" dirty="0">
              <a:effectLst/>
              <a:latin typeface="Times New Roman" panose="02020603050405020304" pitchFamily="18" charset="0"/>
              <a:ea typeface="Arial" panose="020B0604020202020204" pitchFamily="34" charset="0"/>
            </a:endParaRPr>
          </a:p>
          <a:p>
            <a:pPr marL="342900" lvl="0" indent="-342900" algn="l">
              <a:spcAft>
                <a:spcPts val="200"/>
              </a:spcAft>
              <a:buSzPts val="1000"/>
              <a:buFont typeface="Symbol" panose="05050102010706020507" pitchFamily="18" charset="2"/>
              <a:buChar char=""/>
              <a:tabLst>
                <a:tab pos="457200" algn="l"/>
              </a:tabLst>
            </a:pPr>
            <a:r>
              <a:rPr lang="en-US" sz="1800" b="1" dirty="0">
                <a:effectLst/>
                <a:latin typeface="Times New Roman" panose="02020603050405020304" pitchFamily="18" charset="0"/>
                <a:ea typeface="Times New Roman" panose="02020603050405020304" pitchFamily="18" charset="0"/>
              </a:rPr>
              <a:t>High-Risk Foods:</a:t>
            </a:r>
            <a:r>
              <a:rPr lang="en-US" sz="1800" dirty="0">
                <a:effectLst/>
                <a:latin typeface="Times New Roman" panose="02020603050405020304" pitchFamily="18" charset="0"/>
                <a:ea typeface="Times New Roman" panose="02020603050405020304" pitchFamily="18" charset="0"/>
              </a:rPr>
              <a:t> Items like dairy, meats, and cooked grains are prone to bacterial growth and should be stored at appropriate temperatures to prevent foodborne illnesses. </a:t>
            </a:r>
            <a:endParaRPr lang="tr-TR" sz="1800" dirty="0">
              <a:effectLst/>
              <a:latin typeface="Times New Roman" panose="02020603050405020304" pitchFamily="18" charset="0"/>
              <a:ea typeface="Arial" panose="020B0604020202020204" pitchFamily="34" charset="0"/>
            </a:endParaRPr>
          </a:p>
          <a:p>
            <a:pPr marL="342900" lvl="0" indent="-342900" algn="l">
              <a:spcAft>
                <a:spcPts val="200"/>
              </a:spcAft>
              <a:buSzPts val="1000"/>
              <a:buFont typeface="Symbol" panose="05050102010706020507" pitchFamily="18" charset="2"/>
              <a:buChar char=""/>
              <a:tabLst>
                <a:tab pos="457200" algn="l"/>
              </a:tabLst>
            </a:pPr>
            <a:r>
              <a:rPr lang="en-US" sz="1800" b="1" dirty="0">
                <a:effectLst/>
                <a:latin typeface="Times New Roman" panose="02020603050405020304" pitchFamily="18" charset="0"/>
                <a:ea typeface="Times New Roman" panose="02020603050405020304" pitchFamily="18" charset="0"/>
              </a:rPr>
              <a:t>Raw Foods:</a:t>
            </a:r>
            <a:r>
              <a:rPr lang="en-US" sz="1800" dirty="0">
                <a:effectLst/>
                <a:latin typeface="Times New Roman" panose="02020603050405020304" pitchFamily="18" charset="0"/>
                <a:ea typeface="Times New Roman" panose="02020603050405020304" pitchFamily="18" charset="0"/>
              </a:rPr>
              <a:t> To prevent cross-contamination, raw meats should be stored separately from ready-to-eat foods, typically on the bottom shelf of the refrigerator in sealed containers. </a:t>
            </a:r>
            <a:endParaRPr lang="tr-TR" sz="1800" dirty="0">
              <a:effectLst/>
              <a:latin typeface="Times New Roman" panose="02020603050405020304" pitchFamily="18" charset="0"/>
              <a:ea typeface="Arial" panose="020B0604020202020204" pitchFamily="34" charset="0"/>
            </a:endParaRPr>
          </a:p>
          <a:p>
            <a:pPr marL="342900" lvl="0" indent="-342900" algn="l">
              <a:spcAft>
                <a:spcPts val="200"/>
              </a:spcAft>
              <a:buSzPts val="1000"/>
              <a:buFont typeface="Symbol" panose="05050102010706020507" pitchFamily="18" charset="2"/>
              <a:buChar char=""/>
              <a:tabLst>
                <a:tab pos="457200" algn="l"/>
              </a:tabLst>
            </a:pPr>
            <a:r>
              <a:rPr lang="en-US" sz="1800" b="1" dirty="0">
                <a:effectLst/>
                <a:latin typeface="Times New Roman" panose="02020603050405020304" pitchFamily="18" charset="0"/>
                <a:ea typeface="Times New Roman" panose="02020603050405020304" pitchFamily="18" charset="0"/>
              </a:rPr>
              <a:t>Packaged Products, Snacks, and Drinks:</a:t>
            </a:r>
            <a:r>
              <a:rPr lang="en-US" sz="1800" dirty="0">
                <a:effectLst/>
                <a:latin typeface="Times New Roman" panose="02020603050405020304" pitchFamily="18" charset="0"/>
                <a:ea typeface="Times New Roman" panose="02020603050405020304" pitchFamily="18" charset="0"/>
              </a:rPr>
              <a:t> These items should be stored in cool, dry places away from direct sunlight to maintain their shelf life and quality. </a:t>
            </a:r>
            <a:endParaRPr lang="tr-TR" sz="1800" dirty="0">
              <a:effectLst/>
              <a:latin typeface="Times New Roman" panose="02020603050405020304" pitchFamily="18" charset="0"/>
              <a:ea typeface="Arial" panose="020B0604020202020204" pitchFamily="34" charset="0"/>
            </a:endParaRPr>
          </a:p>
          <a:p>
            <a:pPr algn="just">
              <a:spcAft>
                <a:spcPts val="200"/>
              </a:spcAft>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250C82E6-3356-C440-36F2-1925D13486A1}"/>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GUIDELINES FOR PROPER STORAGE</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2E27151E-E35C-3757-26CD-7348877B35F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A046514-D8FE-DB37-4559-13448B64F133}"/>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D2D54934-D77C-17FF-CE61-0722792B9FA4}"/>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444C8562-00E8-5636-C67D-70605BDA832B}"/>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06EFA7CB-D7DD-27D8-DABE-5A8D321C6AEE}"/>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48896E72-6052-7AEE-3619-9F01C846EC95}"/>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24943596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EC6BD0-6B3B-965D-186F-65CE71DEF9C9}"/>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CDEF9C5B-9FD9-D069-05F2-CE80462BCEBF}"/>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84E4C068-A65C-7329-75AE-965B9760B559}"/>
              </a:ext>
            </a:extLst>
          </p:cNvPr>
          <p:cNvSpPr>
            <a:spLocks noGrp="1"/>
          </p:cNvSpPr>
          <p:nvPr>
            <p:ph type="title"/>
          </p:nvPr>
        </p:nvSpPr>
        <p:spPr>
          <a:xfrm>
            <a:off x="628650" y="1107174"/>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1. </a:t>
            </a:r>
            <a:r>
              <a:rPr lang="en-US" sz="1800" b="1" dirty="0">
                <a:effectLst/>
                <a:latin typeface="Times New Roman" panose="02020603050405020304" pitchFamily="18" charset="0"/>
                <a:ea typeface="Arial" panose="020B0604020202020204" pitchFamily="34" charset="0"/>
              </a:rPr>
              <a:t>TYPES OF HIGH-RISK FOOD AND RAW FOOD IN GALLEYS </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E6E92C75-81D9-ABDA-9C31-016415098095}"/>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58A968D6-8977-F137-D20E-3BED67069D3C}"/>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37AC3F8C-0096-2C78-B927-966401E78F9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9E44C2FF-E8AA-3D27-D102-05414B3618C6}"/>
              </a:ext>
            </a:extLst>
          </p:cNvPr>
          <p:cNvSpPr txBox="1"/>
          <p:nvPr/>
        </p:nvSpPr>
        <p:spPr>
          <a:xfrm>
            <a:off x="800100" y="1497312"/>
            <a:ext cx="7467600" cy="3724096"/>
          </a:xfrm>
          <a:prstGeom prst="rect">
            <a:avLst/>
          </a:prstGeom>
          <a:noFill/>
        </p:spPr>
        <p:txBody>
          <a:bodyPr wrap="square" rtlCol="0">
            <a:spAutoFit/>
          </a:bodyPr>
          <a:lstStyle/>
          <a:p>
            <a:pPr algn="l">
              <a:spcAft>
                <a:spcPts val="200"/>
              </a:spcAft>
            </a:pPr>
            <a:r>
              <a:rPr lang="en-US" sz="1800" i="1" dirty="0">
                <a:effectLst/>
                <a:latin typeface="Times New Roman" panose="02020603050405020304" pitchFamily="18" charset="0"/>
                <a:ea typeface="Arial" panose="020B0604020202020204" pitchFamily="34" charset="0"/>
              </a:rPr>
              <a:t>High-Risk Foods in the Galley</a:t>
            </a:r>
            <a:endParaRPr lang="tr-TR" sz="1800" dirty="0">
              <a:effectLst/>
              <a:latin typeface="Times New Roman" panose="02020603050405020304" pitchFamily="18" charset="0"/>
              <a:ea typeface="Arial" panose="020B0604020202020204" pitchFamily="34" charset="0"/>
            </a:endParaRPr>
          </a:p>
          <a:p>
            <a:pPr algn="l">
              <a:spcAft>
                <a:spcPts val="200"/>
              </a:spcAft>
            </a:pPr>
            <a:r>
              <a:rPr lang="en-US" sz="1800" dirty="0">
                <a:effectLst/>
                <a:latin typeface="Times New Roman" panose="02020603050405020304" pitchFamily="18" charset="0"/>
                <a:ea typeface="Arial" panose="020B0604020202020204" pitchFamily="34" charset="0"/>
              </a:rPr>
              <a:t>These foods </a:t>
            </a:r>
            <a:r>
              <a:rPr lang="en-US" sz="1800" b="1" dirty="0">
                <a:effectLst/>
                <a:latin typeface="Times New Roman" panose="02020603050405020304" pitchFamily="18" charset="0"/>
                <a:ea typeface="Arial" panose="020B0604020202020204" pitchFamily="34" charset="0"/>
              </a:rPr>
              <a:t>support rapid bacterial growth</a:t>
            </a:r>
            <a:r>
              <a:rPr lang="en-US" sz="1800" dirty="0">
                <a:effectLst/>
                <a:latin typeface="Times New Roman" panose="02020603050405020304" pitchFamily="18" charset="0"/>
                <a:ea typeface="Arial" panose="020B0604020202020204" pitchFamily="34" charset="0"/>
              </a:rPr>
              <a:t> if not stored and handled correctly:</a:t>
            </a:r>
            <a:endParaRPr lang="tr-TR" sz="1800" dirty="0">
              <a:effectLst/>
              <a:latin typeface="Times New Roman" panose="02020603050405020304" pitchFamily="18" charset="0"/>
              <a:ea typeface="Arial" panose="020B0604020202020204" pitchFamily="34" charset="0"/>
            </a:endParaRPr>
          </a:p>
          <a:p>
            <a:pPr marL="457200" algn="l">
              <a:spcAft>
                <a:spcPts val="200"/>
              </a:spcAft>
            </a:pPr>
            <a:r>
              <a:rPr lang="en-US" sz="1800" b="1" dirty="0">
                <a:effectLst/>
                <a:latin typeface="Times New Roman" panose="02020603050405020304" pitchFamily="18" charset="0"/>
                <a:ea typeface="Arial" panose="020B0604020202020204" pitchFamily="34" charset="0"/>
              </a:rPr>
              <a:t>a) Meat and Poultry</a:t>
            </a:r>
            <a:endParaRPr lang="tr-TR" sz="1800" dirty="0">
              <a:effectLst/>
              <a:latin typeface="Times New Roman" panose="02020603050405020304" pitchFamily="18" charset="0"/>
              <a:ea typeface="Arial" panose="020B0604020202020204" pitchFamily="34" charset="0"/>
            </a:endParaRPr>
          </a:p>
          <a:p>
            <a:pPr marL="457200" algn="l">
              <a:spcAft>
                <a:spcPts val="200"/>
              </a:spcAft>
            </a:pPr>
            <a:r>
              <a:rPr lang="en-US" sz="1800" dirty="0">
                <a:effectLst/>
                <a:latin typeface="Times New Roman" panose="02020603050405020304" pitchFamily="18" charset="0"/>
                <a:ea typeface="Arial" panose="020B0604020202020204" pitchFamily="34" charset="0"/>
              </a:rPr>
              <a:t>Raw and cooked meats (beef, pork, lamb, poultry)</a:t>
            </a:r>
            <a:endParaRPr lang="tr-TR" sz="1800" dirty="0">
              <a:effectLst/>
              <a:latin typeface="Times New Roman" panose="02020603050405020304" pitchFamily="18" charset="0"/>
              <a:ea typeface="Arial" panose="020B0604020202020204" pitchFamily="34" charset="0"/>
            </a:endParaRPr>
          </a:p>
          <a:p>
            <a:pPr marL="457200" algn="l">
              <a:spcAft>
                <a:spcPts val="200"/>
              </a:spcAft>
            </a:pPr>
            <a:r>
              <a:rPr lang="en-US" sz="1800" dirty="0">
                <a:effectLst/>
                <a:latin typeface="Times New Roman" panose="02020603050405020304" pitchFamily="18" charset="0"/>
                <a:ea typeface="Arial" panose="020B0604020202020204" pitchFamily="34" charset="0"/>
              </a:rPr>
              <a:t>Ground meats (higher surface area increases spoilage risk)</a:t>
            </a:r>
            <a:endParaRPr lang="tr-TR" sz="1800" dirty="0">
              <a:effectLst/>
              <a:latin typeface="Times New Roman" panose="02020603050405020304" pitchFamily="18" charset="0"/>
              <a:ea typeface="Arial" panose="020B0604020202020204" pitchFamily="34" charset="0"/>
            </a:endParaRPr>
          </a:p>
          <a:p>
            <a:pPr marL="457200" algn="l">
              <a:spcAft>
                <a:spcPts val="200"/>
              </a:spcAft>
            </a:pPr>
            <a:r>
              <a:rPr lang="en-US" sz="1800" dirty="0">
                <a:effectLst/>
                <a:latin typeface="Times New Roman" panose="02020603050405020304" pitchFamily="18" charset="0"/>
                <a:ea typeface="Arial" panose="020B0604020202020204" pitchFamily="34" charset="0"/>
              </a:rPr>
              <a:t>Processed meats (sausages, ham, deli meats)</a:t>
            </a:r>
            <a:endParaRPr lang="tr-TR" sz="1800" dirty="0">
              <a:effectLst/>
              <a:latin typeface="Times New Roman" panose="02020603050405020304" pitchFamily="18" charset="0"/>
              <a:ea typeface="Arial" panose="020B0604020202020204" pitchFamily="34" charset="0"/>
            </a:endParaRPr>
          </a:p>
          <a:p>
            <a:pPr marL="342900" lvl="0" indent="-342900" algn="l">
              <a:spcBef>
                <a:spcPts val="400"/>
              </a:spcBef>
              <a:spcAft>
                <a:spcPts val="400"/>
              </a:spcAft>
              <a:buFont typeface="Wingdings" panose="05000000000000000000" pitchFamily="2" charset="2"/>
              <a:buChar char=""/>
              <a:tabLst>
                <a:tab pos="811530" algn="l"/>
              </a:tabLst>
            </a:pPr>
            <a:r>
              <a:rPr lang="en-US" sz="1800" b="1" dirty="0">
                <a:effectLst/>
                <a:latin typeface="Times New Roman" panose="02020603050405020304" pitchFamily="18" charset="0"/>
                <a:ea typeface="Arial" panose="020B0604020202020204" pitchFamily="34" charset="0"/>
              </a:rPr>
              <a:t>Onboard Challenges:</a:t>
            </a:r>
            <a:endParaRPr lang="tr-TR" sz="1800" dirty="0">
              <a:effectLst/>
              <a:latin typeface="Times New Roman" panose="02020603050405020304" pitchFamily="18" charset="0"/>
              <a:ea typeface="Arial" panose="020B0604020202020204" pitchFamily="34" charset="0"/>
            </a:endParaRPr>
          </a:p>
          <a:p>
            <a:pPr marL="342900" lvl="0" indent="-342900" algn="l">
              <a:spcAft>
                <a:spcPts val="200"/>
              </a:spcAft>
              <a:buSzPts val="1000"/>
              <a:buFont typeface="Symbol" panose="05050102010706020507" pitchFamily="18" charset="2"/>
              <a:buChar char=""/>
              <a:tabLst>
                <a:tab pos="457200" algn="l"/>
              </a:tabLst>
            </a:pPr>
            <a:r>
              <a:rPr lang="en-US" sz="1800" dirty="0">
                <a:effectLst/>
                <a:latin typeface="Times New Roman" panose="02020603050405020304" pitchFamily="18" charset="0"/>
                <a:ea typeface="Arial" panose="020B0604020202020204" pitchFamily="34" charset="0"/>
              </a:rPr>
              <a:t>Need for proper refrigeration (below 40°F/4°C for chilled meats, below 0°F/-18°C for frozen meats).</a:t>
            </a:r>
            <a:endParaRPr lang="tr-TR" sz="1800" dirty="0">
              <a:effectLst/>
              <a:latin typeface="Times New Roman" panose="02020603050405020304" pitchFamily="18" charset="0"/>
              <a:ea typeface="Arial" panose="020B0604020202020204" pitchFamily="34" charset="0"/>
            </a:endParaRPr>
          </a:p>
          <a:p>
            <a:pPr marL="342900" lvl="0" indent="-342900" algn="l">
              <a:spcAft>
                <a:spcPts val="200"/>
              </a:spcAft>
              <a:buSzPts val="1000"/>
              <a:buFont typeface="Symbol" panose="05050102010706020507" pitchFamily="18" charset="2"/>
              <a:buChar char=""/>
              <a:tabLst>
                <a:tab pos="457200" algn="l"/>
              </a:tabLst>
            </a:pPr>
            <a:r>
              <a:rPr lang="en-US" sz="1800" dirty="0">
                <a:effectLst/>
                <a:latin typeface="Times New Roman" panose="02020603050405020304" pitchFamily="18" charset="0"/>
                <a:ea typeface="Arial" panose="020B0604020202020204" pitchFamily="34" charset="0"/>
              </a:rPr>
              <a:t>High humidity and limited space increase the risk of spoilage.</a:t>
            </a:r>
            <a:endParaRPr lang="tr-TR" sz="1800" dirty="0">
              <a:effectLst/>
              <a:latin typeface="Times New Roman" panose="02020603050405020304" pitchFamily="18" charset="0"/>
              <a:ea typeface="Arial" panose="020B0604020202020204" pitchFamily="34" charset="0"/>
            </a:endParaRPr>
          </a:p>
          <a:p>
            <a:pPr algn="just">
              <a:spcAft>
                <a:spcPts val="200"/>
              </a:spcAft>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5BEAD824-4EAA-F791-F190-A9DB47626916}"/>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GUIDELINES FOR PROPER STORAGE</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F3022E88-02F7-8CFC-7501-6578B6BFF55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A57F0B02-B4AE-E00B-5042-2E460AFB196F}"/>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617F04FC-F819-BA9C-A662-4BB299F71C52}"/>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637265A2-9CFD-F984-FC03-2CB37C87992D}"/>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81F1F441-D417-B3BA-21AB-81B197C28D81}"/>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629A8333-D650-597E-BC7B-E6DE82086B44}"/>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153699473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4516</TotalTime>
  <Words>2350</Words>
  <Application>Microsoft Office PowerPoint</Application>
  <PresentationFormat>On-screen Show (4:3)</PresentationFormat>
  <Paragraphs>291</Paragraphs>
  <Slides>30</Slides>
  <Notes>30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Arial</vt:lpstr>
      <vt:lpstr>Calibri</vt:lpstr>
      <vt:lpstr>Calibri Light</vt:lpstr>
      <vt:lpstr>CharterBT-Roman</vt:lpstr>
      <vt:lpstr>coranto-2</vt:lpstr>
      <vt:lpstr>Symbol</vt:lpstr>
      <vt:lpstr>Times New Roman</vt:lpstr>
      <vt:lpstr>Wingdings</vt:lpstr>
      <vt:lpstr>Office Theme</vt:lpstr>
      <vt:lpstr>MARitime Soft Skills for Onboard Healthy Nutrition and CULinary Arts in Seagoing Services – CUL-MAR-Skills</vt:lpstr>
      <vt:lpstr>Learning outcomes of the course </vt:lpstr>
      <vt:lpstr>Content of the course </vt:lpstr>
      <vt:lpstr>1. COURSE OVERVIEW </vt:lpstr>
      <vt:lpstr>1. FACTORS AFFECTING FOOD STORAGE </vt:lpstr>
      <vt:lpstr>1. FACTORS AFFECTING FOOD STORAGE </vt:lpstr>
      <vt:lpstr>1. FACTORS AFFECTING FOOD STORAGE </vt:lpstr>
      <vt:lpstr>1. FACTORS AFFECTING FOOD STORAGE </vt:lpstr>
      <vt:lpstr>1. TYPES OF HIGH-RISK FOOD AND RAW FOOD IN GALLEYS  </vt:lpstr>
      <vt:lpstr>1. TYPES OF HIGH-RISK FOOD AND RAW FOOD IN GALLEYS  </vt:lpstr>
      <vt:lpstr>1. TYPES OF HIGH-RISK FOOD AND RAW FOOD IN GALLEYS  </vt:lpstr>
      <vt:lpstr>1. TYPES OF HIGH-RISK FOOD AND RAW FOOD IN GALLEYS  </vt:lpstr>
      <vt:lpstr>1. TYPES OF HIGH-RISK FOOD AND RAW FOOD IN GALLEYS  </vt:lpstr>
      <vt:lpstr>1. TYPES OF HIGH-RISK FOOD AND RAW FOOD IN GALLEYS  </vt:lpstr>
      <vt:lpstr>1. TYPES OF HIGH-RISK FOOD AND RAW FOOD IN GALLEYS  </vt:lpstr>
      <vt:lpstr>1. TYPES OF HIGH-RISK FOOD AND RAW FOOD IN GALLEYS  </vt:lpstr>
      <vt:lpstr>1. TYPES OF HIGH-RISK FOOD AND RAW FOOD IN GALLEYS  </vt:lpstr>
      <vt:lpstr>1. TYPES OF HIGH-RISK FOOD AND RAW FOOD IN GALLEYS  </vt:lpstr>
      <vt:lpstr>2. BEST PRACTICES (FOR STORING AND HANDLING HIGH-RISK AND RAW FOODS ONBOARD) </vt:lpstr>
      <vt:lpstr>2. BEST PRACTICES (FOR STORING AND HANDLING HIGH-RISK AND RAW FOODS ONBOARD)  </vt:lpstr>
      <vt:lpstr>2. BEST PRACTICES (FOR STORING AND HANDLING HIGH-RISK AND RAW FOODS ONBOARD)  </vt:lpstr>
      <vt:lpstr>2. BEST PRACTICES (FOR STORING AND HANDLING HIGH-RISK AND RAW FOODS ONBOARD)  </vt:lpstr>
      <vt:lpstr>  2. BEST PRACTICES (FOR STORING AND HANDLING HIGH-RISK AND RAW FOODS ONBOARD)   </vt:lpstr>
      <vt:lpstr>3. BEST PRACTICES FOR EFFECTIVE PANTRY STORAGE ONBOARD  </vt:lpstr>
      <vt:lpstr>3. BEST PRACTICES FOR EFFECTIVE PANTRY STORAGE ONBOARD  </vt:lpstr>
      <vt:lpstr>3. BEST PRACTICES FOR EFFECTIVE PANTRY STORAGE ONBOARD  </vt:lpstr>
      <vt:lpstr>3. BEST PRACTICES FOR EFFECTIVE PANTRY STORAGE ONBOARD  </vt:lpstr>
      <vt:lpstr>3. BEST PRACTICES FOR EFFECTIVE PANTRY STORAGE ONBOARD  </vt:lpstr>
      <vt:lpstr>3. BEST PRACTICES FOR EFFECTIVE PANTRY STORAGE ONBOARD  </vt:lpstr>
      <vt:lpstr>3. REFERENCES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Cristea Ovidiu</dc:creator>
  <cp:lastModifiedBy>Pınar ÖZDEMİR</cp:lastModifiedBy>
  <cp:revision>47</cp:revision>
  <dcterms:created xsi:type="dcterms:W3CDTF">2023-11-02T13:43:46Z</dcterms:created>
  <dcterms:modified xsi:type="dcterms:W3CDTF">2025-07-15T12:05:16Z</dcterms:modified>
</cp:coreProperties>
</file>