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5"/>
  </p:notesMasterIdLst>
  <p:sldIdLst>
    <p:sldId id="256" r:id="rId2"/>
    <p:sldId id="260" r:id="rId3"/>
    <p:sldId id="274" r:id="rId4"/>
    <p:sldId id="275" r:id="rId5"/>
    <p:sldId id="337" r:id="rId6"/>
    <p:sldId id="338" r:id="rId7"/>
    <p:sldId id="339" r:id="rId8"/>
    <p:sldId id="340" r:id="rId9"/>
    <p:sldId id="341" r:id="rId10"/>
    <p:sldId id="342" r:id="rId11"/>
    <p:sldId id="343" r:id="rId12"/>
    <p:sldId id="344" r:id="rId13"/>
    <p:sldId id="345" r:id="rId14"/>
    <p:sldId id="346" r:id="rId15"/>
    <p:sldId id="347" r:id="rId16"/>
    <p:sldId id="348" r:id="rId17"/>
    <p:sldId id="349" r:id="rId18"/>
    <p:sldId id="350" r:id="rId19"/>
    <p:sldId id="351" r:id="rId20"/>
    <p:sldId id="352" r:id="rId21"/>
    <p:sldId id="353" r:id="rId22"/>
    <p:sldId id="354" r:id="rId23"/>
    <p:sldId id="355" r:id="rId24"/>
    <p:sldId id="356" r:id="rId25"/>
    <p:sldId id="357" r:id="rId26"/>
    <p:sldId id="358" r:id="rId27"/>
    <p:sldId id="359" r:id="rId28"/>
    <p:sldId id="360" r:id="rId29"/>
    <p:sldId id="361" r:id="rId30"/>
    <p:sldId id="362" r:id="rId31"/>
    <p:sldId id="363" r:id="rId32"/>
    <p:sldId id="364" r:id="rId33"/>
    <p:sldId id="365" r:id="rId34"/>
    <p:sldId id="366" r:id="rId35"/>
    <p:sldId id="367" r:id="rId36"/>
    <p:sldId id="368" r:id="rId37"/>
    <p:sldId id="369" r:id="rId38"/>
    <p:sldId id="370" r:id="rId39"/>
    <p:sldId id="371" r:id="rId40"/>
    <p:sldId id="372" r:id="rId41"/>
    <p:sldId id="373" r:id="rId42"/>
    <p:sldId id="374" r:id="rId43"/>
    <p:sldId id="375"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29E"/>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265" autoAdjust="0"/>
    <p:restoredTop sz="93447" autoAdjust="0"/>
  </p:normalViewPr>
  <p:slideViewPr>
    <p:cSldViewPr snapToGrid="0">
      <p:cViewPr>
        <p:scale>
          <a:sx n="77" d="100"/>
          <a:sy n="77" d="100"/>
        </p:scale>
        <p:origin x="1037"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o-R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2A5D29-62BA-4825-B781-E3C87B93B46F}" type="datetimeFigureOut">
              <a:rPr lang="ro-RO" smtClean="0"/>
              <a:t>15.07.2025</a:t>
            </a:fld>
            <a:endParaRPr lang="ro-RO"/>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o-R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o-R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F66C30-2FAE-4185-83A0-4FB1E4D1FCC6}" type="slidenum">
              <a:rPr lang="ro-RO" smtClean="0"/>
              <a:t>‹#›</a:t>
            </a:fld>
            <a:endParaRPr lang="ro-RO"/>
          </a:p>
        </p:txBody>
      </p:sp>
    </p:spTree>
    <p:extLst>
      <p:ext uri="{BB962C8B-B14F-4D97-AF65-F5344CB8AC3E}">
        <p14:creationId xmlns:p14="http://schemas.microsoft.com/office/powerpoint/2010/main" val="1790657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F66C30-2FAE-4185-83A0-4FB1E4D1FCC6}" type="slidenum">
              <a:rPr lang="ro-RO" smtClean="0"/>
              <a:t>1</a:t>
            </a:fld>
            <a:endParaRPr lang="ro-RO"/>
          </a:p>
        </p:txBody>
      </p:sp>
    </p:spTree>
    <p:extLst>
      <p:ext uri="{BB962C8B-B14F-4D97-AF65-F5344CB8AC3E}">
        <p14:creationId xmlns:p14="http://schemas.microsoft.com/office/powerpoint/2010/main" val="139545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1B7C69-AFDC-67C1-D804-FB36F288F0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93949B-B8FC-C7AD-501C-DF4AF24F07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D4F588-27C9-0CDA-8E8C-2D822F87488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8E2FC500-884F-98D4-7758-20FC9734CB87}"/>
              </a:ext>
            </a:extLst>
          </p:cNvPr>
          <p:cNvSpPr>
            <a:spLocks noGrp="1"/>
          </p:cNvSpPr>
          <p:nvPr>
            <p:ph type="sldNum" sz="quarter" idx="5"/>
          </p:nvPr>
        </p:nvSpPr>
        <p:spPr/>
        <p:txBody>
          <a:bodyPr/>
          <a:lstStyle/>
          <a:p>
            <a:fld id="{6AF66C30-2FAE-4185-83A0-4FB1E4D1FCC6}" type="slidenum">
              <a:rPr lang="ro-RO" smtClean="0"/>
              <a:t>10</a:t>
            </a:fld>
            <a:endParaRPr lang="ro-RO"/>
          </a:p>
        </p:txBody>
      </p:sp>
    </p:spTree>
    <p:extLst>
      <p:ext uri="{BB962C8B-B14F-4D97-AF65-F5344CB8AC3E}">
        <p14:creationId xmlns:p14="http://schemas.microsoft.com/office/powerpoint/2010/main" val="8031471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B2448-2E8F-7682-D252-D3A6E48BFD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762643-B31C-9A68-96ED-1F0AEFCF3A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759E23-3BF0-F480-4CC8-8F240A6BEE9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D5B0F916-E0FA-A86A-8D55-3AE73E605E20}"/>
              </a:ext>
            </a:extLst>
          </p:cNvPr>
          <p:cNvSpPr>
            <a:spLocks noGrp="1"/>
          </p:cNvSpPr>
          <p:nvPr>
            <p:ph type="sldNum" sz="quarter" idx="5"/>
          </p:nvPr>
        </p:nvSpPr>
        <p:spPr/>
        <p:txBody>
          <a:bodyPr/>
          <a:lstStyle/>
          <a:p>
            <a:fld id="{6AF66C30-2FAE-4185-83A0-4FB1E4D1FCC6}" type="slidenum">
              <a:rPr lang="ro-RO" smtClean="0"/>
              <a:t>11</a:t>
            </a:fld>
            <a:endParaRPr lang="ro-RO"/>
          </a:p>
        </p:txBody>
      </p:sp>
    </p:spTree>
    <p:extLst>
      <p:ext uri="{BB962C8B-B14F-4D97-AF65-F5344CB8AC3E}">
        <p14:creationId xmlns:p14="http://schemas.microsoft.com/office/powerpoint/2010/main" val="7120558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200DD-489B-F0EF-B17D-555FFA1CCA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6FA8CE-E09E-118E-E3C6-EA9F70F679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EB116C-25EF-8DB8-5776-89B1978E953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6808C802-7D28-3B53-557D-E7E4390A9416}"/>
              </a:ext>
            </a:extLst>
          </p:cNvPr>
          <p:cNvSpPr>
            <a:spLocks noGrp="1"/>
          </p:cNvSpPr>
          <p:nvPr>
            <p:ph type="sldNum" sz="quarter" idx="5"/>
          </p:nvPr>
        </p:nvSpPr>
        <p:spPr/>
        <p:txBody>
          <a:bodyPr/>
          <a:lstStyle/>
          <a:p>
            <a:fld id="{6AF66C30-2FAE-4185-83A0-4FB1E4D1FCC6}" type="slidenum">
              <a:rPr lang="ro-RO" smtClean="0"/>
              <a:t>12</a:t>
            </a:fld>
            <a:endParaRPr lang="ro-RO"/>
          </a:p>
        </p:txBody>
      </p:sp>
    </p:spTree>
    <p:extLst>
      <p:ext uri="{BB962C8B-B14F-4D97-AF65-F5344CB8AC3E}">
        <p14:creationId xmlns:p14="http://schemas.microsoft.com/office/powerpoint/2010/main" val="27192297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A0F591-D8B0-0841-16D3-ECF3BA0598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9896A5-8027-DB0C-27EF-81441937CA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17A85C-A7E7-303C-C00E-71675A7583B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24B71D6A-D26C-7736-EB60-A4EEB5BA8961}"/>
              </a:ext>
            </a:extLst>
          </p:cNvPr>
          <p:cNvSpPr>
            <a:spLocks noGrp="1"/>
          </p:cNvSpPr>
          <p:nvPr>
            <p:ph type="sldNum" sz="quarter" idx="5"/>
          </p:nvPr>
        </p:nvSpPr>
        <p:spPr/>
        <p:txBody>
          <a:bodyPr/>
          <a:lstStyle/>
          <a:p>
            <a:fld id="{6AF66C30-2FAE-4185-83A0-4FB1E4D1FCC6}" type="slidenum">
              <a:rPr lang="ro-RO" smtClean="0"/>
              <a:t>13</a:t>
            </a:fld>
            <a:endParaRPr lang="ro-RO"/>
          </a:p>
        </p:txBody>
      </p:sp>
    </p:spTree>
    <p:extLst>
      <p:ext uri="{BB962C8B-B14F-4D97-AF65-F5344CB8AC3E}">
        <p14:creationId xmlns:p14="http://schemas.microsoft.com/office/powerpoint/2010/main" val="13533916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81DFC4-B80D-1409-6643-D95D8E0405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4DB71E-AB9C-421C-02D9-B81425E125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1C36FF-D017-97E4-4363-2EC5E0E3D92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49DD424C-C209-67FE-0C89-CFDF3E78D9A0}"/>
              </a:ext>
            </a:extLst>
          </p:cNvPr>
          <p:cNvSpPr>
            <a:spLocks noGrp="1"/>
          </p:cNvSpPr>
          <p:nvPr>
            <p:ph type="sldNum" sz="quarter" idx="5"/>
          </p:nvPr>
        </p:nvSpPr>
        <p:spPr/>
        <p:txBody>
          <a:bodyPr/>
          <a:lstStyle/>
          <a:p>
            <a:fld id="{6AF66C30-2FAE-4185-83A0-4FB1E4D1FCC6}" type="slidenum">
              <a:rPr lang="ro-RO" smtClean="0"/>
              <a:t>14</a:t>
            </a:fld>
            <a:endParaRPr lang="ro-RO"/>
          </a:p>
        </p:txBody>
      </p:sp>
    </p:spTree>
    <p:extLst>
      <p:ext uri="{BB962C8B-B14F-4D97-AF65-F5344CB8AC3E}">
        <p14:creationId xmlns:p14="http://schemas.microsoft.com/office/powerpoint/2010/main" val="13452223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25ECD6-5A4A-20F2-8F4A-173EB8F752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9AEC35-3040-444F-D434-FDEDB0C0F1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E87876-53BC-20F6-023E-A917AF07931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3D121602-1C8D-CB58-4E97-5C4517A19E21}"/>
              </a:ext>
            </a:extLst>
          </p:cNvPr>
          <p:cNvSpPr>
            <a:spLocks noGrp="1"/>
          </p:cNvSpPr>
          <p:nvPr>
            <p:ph type="sldNum" sz="quarter" idx="5"/>
          </p:nvPr>
        </p:nvSpPr>
        <p:spPr/>
        <p:txBody>
          <a:bodyPr/>
          <a:lstStyle/>
          <a:p>
            <a:fld id="{6AF66C30-2FAE-4185-83A0-4FB1E4D1FCC6}" type="slidenum">
              <a:rPr lang="ro-RO" smtClean="0"/>
              <a:t>15</a:t>
            </a:fld>
            <a:endParaRPr lang="ro-RO"/>
          </a:p>
        </p:txBody>
      </p:sp>
    </p:spTree>
    <p:extLst>
      <p:ext uri="{BB962C8B-B14F-4D97-AF65-F5344CB8AC3E}">
        <p14:creationId xmlns:p14="http://schemas.microsoft.com/office/powerpoint/2010/main" val="8598844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53C3D-6CD0-2CFC-9768-C3C8E3C554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052FE6-87FA-8D98-1456-5AB14F77E1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6AA1E1-4587-4D63-7291-89EC2B48D88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F6B68E2B-3F6D-DF7A-C07E-5313444D35D8}"/>
              </a:ext>
            </a:extLst>
          </p:cNvPr>
          <p:cNvSpPr>
            <a:spLocks noGrp="1"/>
          </p:cNvSpPr>
          <p:nvPr>
            <p:ph type="sldNum" sz="quarter" idx="5"/>
          </p:nvPr>
        </p:nvSpPr>
        <p:spPr/>
        <p:txBody>
          <a:bodyPr/>
          <a:lstStyle/>
          <a:p>
            <a:fld id="{6AF66C30-2FAE-4185-83A0-4FB1E4D1FCC6}" type="slidenum">
              <a:rPr lang="ro-RO" smtClean="0"/>
              <a:t>16</a:t>
            </a:fld>
            <a:endParaRPr lang="ro-RO"/>
          </a:p>
        </p:txBody>
      </p:sp>
    </p:spTree>
    <p:extLst>
      <p:ext uri="{BB962C8B-B14F-4D97-AF65-F5344CB8AC3E}">
        <p14:creationId xmlns:p14="http://schemas.microsoft.com/office/powerpoint/2010/main" val="31168725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65098-7DFD-95F0-3E5E-B35CF298D5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EFAF3C-3D17-39F0-BF30-94A67A55CD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65E4F4-8AF4-048D-D516-42D46B86BDA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7F853264-3282-7E89-A13F-5FEC8E7C7E64}"/>
              </a:ext>
            </a:extLst>
          </p:cNvPr>
          <p:cNvSpPr>
            <a:spLocks noGrp="1"/>
          </p:cNvSpPr>
          <p:nvPr>
            <p:ph type="sldNum" sz="quarter" idx="5"/>
          </p:nvPr>
        </p:nvSpPr>
        <p:spPr/>
        <p:txBody>
          <a:bodyPr/>
          <a:lstStyle/>
          <a:p>
            <a:fld id="{6AF66C30-2FAE-4185-83A0-4FB1E4D1FCC6}" type="slidenum">
              <a:rPr lang="ro-RO" smtClean="0"/>
              <a:t>17</a:t>
            </a:fld>
            <a:endParaRPr lang="ro-RO"/>
          </a:p>
        </p:txBody>
      </p:sp>
    </p:spTree>
    <p:extLst>
      <p:ext uri="{BB962C8B-B14F-4D97-AF65-F5344CB8AC3E}">
        <p14:creationId xmlns:p14="http://schemas.microsoft.com/office/powerpoint/2010/main" val="4281100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664C9-9484-F56E-A64B-7845F9D876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1558B5-4EA8-A99A-9737-7B258BE336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D047C1-6ABA-4766-7FFA-2575AE45AD4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80DD5B7D-3414-04B5-62A3-608B9B5F1D6D}"/>
              </a:ext>
            </a:extLst>
          </p:cNvPr>
          <p:cNvSpPr>
            <a:spLocks noGrp="1"/>
          </p:cNvSpPr>
          <p:nvPr>
            <p:ph type="sldNum" sz="quarter" idx="5"/>
          </p:nvPr>
        </p:nvSpPr>
        <p:spPr/>
        <p:txBody>
          <a:bodyPr/>
          <a:lstStyle/>
          <a:p>
            <a:fld id="{6AF66C30-2FAE-4185-83A0-4FB1E4D1FCC6}" type="slidenum">
              <a:rPr lang="ro-RO" smtClean="0"/>
              <a:t>18</a:t>
            </a:fld>
            <a:endParaRPr lang="ro-RO"/>
          </a:p>
        </p:txBody>
      </p:sp>
    </p:spTree>
    <p:extLst>
      <p:ext uri="{BB962C8B-B14F-4D97-AF65-F5344CB8AC3E}">
        <p14:creationId xmlns:p14="http://schemas.microsoft.com/office/powerpoint/2010/main" val="29593060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2A18C-A511-9FBC-6BD8-2BBBAE2A60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4157C2-AFB4-A630-EF3D-10461373BF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6F9A06-A363-022E-9B1A-55BCFD8711A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950D55E1-F895-D276-CEC1-6E0EC1E8DDAB}"/>
              </a:ext>
            </a:extLst>
          </p:cNvPr>
          <p:cNvSpPr>
            <a:spLocks noGrp="1"/>
          </p:cNvSpPr>
          <p:nvPr>
            <p:ph type="sldNum" sz="quarter" idx="5"/>
          </p:nvPr>
        </p:nvSpPr>
        <p:spPr/>
        <p:txBody>
          <a:bodyPr/>
          <a:lstStyle/>
          <a:p>
            <a:fld id="{6AF66C30-2FAE-4185-83A0-4FB1E4D1FCC6}" type="slidenum">
              <a:rPr lang="ro-RO" smtClean="0"/>
              <a:t>19</a:t>
            </a:fld>
            <a:endParaRPr lang="ro-RO"/>
          </a:p>
        </p:txBody>
      </p:sp>
    </p:spTree>
    <p:extLst>
      <p:ext uri="{BB962C8B-B14F-4D97-AF65-F5344CB8AC3E}">
        <p14:creationId xmlns:p14="http://schemas.microsoft.com/office/powerpoint/2010/main" val="2463879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p:cNvSpPr>
            <a:spLocks noGrp="1"/>
          </p:cNvSpPr>
          <p:nvPr>
            <p:ph type="sldNum" sz="quarter" idx="5"/>
          </p:nvPr>
        </p:nvSpPr>
        <p:spPr/>
        <p:txBody>
          <a:bodyPr/>
          <a:lstStyle/>
          <a:p>
            <a:fld id="{6AF66C30-2FAE-4185-83A0-4FB1E4D1FCC6}" type="slidenum">
              <a:rPr lang="ro-RO" smtClean="0"/>
              <a:t>2</a:t>
            </a:fld>
            <a:endParaRPr lang="ro-RO"/>
          </a:p>
        </p:txBody>
      </p:sp>
    </p:spTree>
    <p:extLst>
      <p:ext uri="{BB962C8B-B14F-4D97-AF65-F5344CB8AC3E}">
        <p14:creationId xmlns:p14="http://schemas.microsoft.com/office/powerpoint/2010/main" val="11134127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39481-BF7C-522F-3D30-A6FF45D679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4F60D9-C490-F2B9-6E67-B37DCC2DB9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3BD5D7-8069-0F0C-5E23-69B7BFF27C9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C35A0718-67DF-5490-843E-60AEFEB72DA4}"/>
              </a:ext>
            </a:extLst>
          </p:cNvPr>
          <p:cNvSpPr>
            <a:spLocks noGrp="1"/>
          </p:cNvSpPr>
          <p:nvPr>
            <p:ph type="sldNum" sz="quarter" idx="5"/>
          </p:nvPr>
        </p:nvSpPr>
        <p:spPr/>
        <p:txBody>
          <a:bodyPr/>
          <a:lstStyle/>
          <a:p>
            <a:fld id="{6AF66C30-2FAE-4185-83A0-4FB1E4D1FCC6}" type="slidenum">
              <a:rPr lang="ro-RO" smtClean="0"/>
              <a:t>20</a:t>
            </a:fld>
            <a:endParaRPr lang="ro-RO"/>
          </a:p>
        </p:txBody>
      </p:sp>
    </p:spTree>
    <p:extLst>
      <p:ext uri="{BB962C8B-B14F-4D97-AF65-F5344CB8AC3E}">
        <p14:creationId xmlns:p14="http://schemas.microsoft.com/office/powerpoint/2010/main" val="36073823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D3C97-8107-4186-E47C-334A0EF3C6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BF14EA-4606-BAC9-3F15-805C94F903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D7B93F-6C34-821E-FEF6-B8A22E51AFE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0DD51B0B-968E-1CDD-0679-33E15D7B5FDB}"/>
              </a:ext>
            </a:extLst>
          </p:cNvPr>
          <p:cNvSpPr>
            <a:spLocks noGrp="1"/>
          </p:cNvSpPr>
          <p:nvPr>
            <p:ph type="sldNum" sz="quarter" idx="5"/>
          </p:nvPr>
        </p:nvSpPr>
        <p:spPr/>
        <p:txBody>
          <a:bodyPr/>
          <a:lstStyle/>
          <a:p>
            <a:fld id="{6AF66C30-2FAE-4185-83A0-4FB1E4D1FCC6}" type="slidenum">
              <a:rPr lang="ro-RO" smtClean="0"/>
              <a:t>21</a:t>
            </a:fld>
            <a:endParaRPr lang="ro-RO"/>
          </a:p>
        </p:txBody>
      </p:sp>
    </p:spTree>
    <p:extLst>
      <p:ext uri="{BB962C8B-B14F-4D97-AF65-F5344CB8AC3E}">
        <p14:creationId xmlns:p14="http://schemas.microsoft.com/office/powerpoint/2010/main" val="41387395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B84035-FB4D-8C69-B5DF-D09224F39B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246B7B-3EDA-7BE9-2CA6-9D7D9DD402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132472-07BD-6C7B-0914-9F1CCC96372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B441104B-9701-C363-96FA-B2A60C3CD778}"/>
              </a:ext>
            </a:extLst>
          </p:cNvPr>
          <p:cNvSpPr>
            <a:spLocks noGrp="1"/>
          </p:cNvSpPr>
          <p:nvPr>
            <p:ph type="sldNum" sz="quarter" idx="5"/>
          </p:nvPr>
        </p:nvSpPr>
        <p:spPr/>
        <p:txBody>
          <a:bodyPr/>
          <a:lstStyle/>
          <a:p>
            <a:fld id="{6AF66C30-2FAE-4185-83A0-4FB1E4D1FCC6}" type="slidenum">
              <a:rPr lang="ro-RO" smtClean="0"/>
              <a:t>22</a:t>
            </a:fld>
            <a:endParaRPr lang="ro-RO"/>
          </a:p>
        </p:txBody>
      </p:sp>
    </p:spTree>
    <p:extLst>
      <p:ext uri="{BB962C8B-B14F-4D97-AF65-F5344CB8AC3E}">
        <p14:creationId xmlns:p14="http://schemas.microsoft.com/office/powerpoint/2010/main" val="30131745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36613-3CB4-E0D3-122C-C5E2B952B4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795B7C-7C17-C979-190E-CBC82C80A9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3C0E04-FD0B-7A3F-91FC-17D945B78D3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C25B16C7-8A47-7C7F-1D8B-698A808E697A}"/>
              </a:ext>
            </a:extLst>
          </p:cNvPr>
          <p:cNvSpPr>
            <a:spLocks noGrp="1"/>
          </p:cNvSpPr>
          <p:nvPr>
            <p:ph type="sldNum" sz="quarter" idx="5"/>
          </p:nvPr>
        </p:nvSpPr>
        <p:spPr/>
        <p:txBody>
          <a:bodyPr/>
          <a:lstStyle/>
          <a:p>
            <a:fld id="{6AF66C30-2FAE-4185-83A0-4FB1E4D1FCC6}" type="slidenum">
              <a:rPr lang="ro-RO" smtClean="0"/>
              <a:t>23</a:t>
            </a:fld>
            <a:endParaRPr lang="ro-RO"/>
          </a:p>
        </p:txBody>
      </p:sp>
    </p:spTree>
    <p:extLst>
      <p:ext uri="{BB962C8B-B14F-4D97-AF65-F5344CB8AC3E}">
        <p14:creationId xmlns:p14="http://schemas.microsoft.com/office/powerpoint/2010/main" val="30267705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0978F-C226-BF7F-DD93-CA59BDCF13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6CB743-62D1-3347-ACE5-C833BC5748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216325-D4E3-2147-1EB1-A5CAEFC3D0F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F270F996-1C45-B759-F172-2AF8BE1296A6}"/>
              </a:ext>
            </a:extLst>
          </p:cNvPr>
          <p:cNvSpPr>
            <a:spLocks noGrp="1"/>
          </p:cNvSpPr>
          <p:nvPr>
            <p:ph type="sldNum" sz="quarter" idx="5"/>
          </p:nvPr>
        </p:nvSpPr>
        <p:spPr/>
        <p:txBody>
          <a:bodyPr/>
          <a:lstStyle/>
          <a:p>
            <a:fld id="{6AF66C30-2FAE-4185-83A0-4FB1E4D1FCC6}" type="slidenum">
              <a:rPr lang="ro-RO" smtClean="0"/>
              <a:t>24</a:t>
            </a:fld>
            <a:endParaRPr lang="ro-RO"/>
          </a:p>
        </p:txBody>
      </p:sp>
    </p:spTree>
    <p:extLst>
      <p:ext uri="{BB962C8B-B14F-4D97-AF65-F5344CB8AC3E}">
        <p14:creationId xmlns:p14="http://schemas.microsoft.com/office/powerpoint/2010/main" val="19051400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B01DD-E1F3-D5DF-CF45-AE3281E2E8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886E01-ADAE-2C29-AA92-449038E23A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B47C04-DB96-E7DA-AC0D-C47D8BC108C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42E0BD58-3621-0186-EB5D-882C20C9B90D}"/>
              </a:ext>
            </a:extLst>
          </p:cNvPr>
          <p:cNvSpPr>
            <a:spLocks noGrp="1"/>
          </p:cNvSpPr>
          <p:nvPr>
            <p:ph type="sldNum" sz="quarter" idx="5"/>
          </p:nvPr>
        </p:nvSpPr>
        <p:spPr/>
        <p:txBody>
          <a:bodyPr/>
          <a:lstStyle/>
          <a:p>
            <a:fld id="{6AF66C30-2FAE-4185-83A0-4FB1E4D1FCC6}" type="slidenum">
              <a:rPr lang="ro-RO" smtClean="0"/>
              <a:t>25</a:t>
            </a:fld>
            <a:endParaRPr lang="ro-RO"/>
          </a:p>
        </p:txBody>
      </p:sp>
    </p:spTree>
    <p:extLst>
      <p:ext uri="{BB962C8B-B14F-4D97-AF65-F5344CB8AC3E}">
        <p14:creationId xmlns:p14="http://schemas.microsoft.com/office/powerpoint/2010/main" val="2510079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539E05-489D-AC62-A9C0-FFEF64354E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858896-7EC1-AD75-263E-D23B3367C5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286E48-68CF-8CA5-0B9E-E27C3730471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24998C6C-8619-B021-F156-6B70CD7E1CAB}"/>
              </a:ext>
            </a:extLst>
          </p:cNvPr>
          <p:cNvSpPr>
            <a:spLocks noGrp="1"/>
          </p:cNvSpPr>
          <p:nvPr>
            <p:ph type="sldNum" sz="quarter" idx="5"/>
          </p:nvPr>
        </p:nvSpPr>
        <p:spPr/>
        <p:txBody>
          <a:bodyPr/>
          <a:lstStyle/>
          <a:p>
            <a:fld id="{6AF66C30-2FAE-4185-83A0-4FB1E4D1FCC6}" type="slidenum">
              <a:rPr lang="ro-RO" smtClean="0"/>
              <a:t>26</a:t>
            </a:fld>
            <a:endParaRPr lang="ro-RO"/>
          </a:p>
        </p:txBody>
      </p:sp>
    </p:spTree>
    <p:extLst>
      <p:ext uri="{BB962C8B-B14F-4D97-AF65-F5344CB8AC3E}">
        <p14:creationId xmlns:p14="http://schemas.microsoft.com/office/powerpoint/2010/main" val="42168025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542C1-C65C-EE18-0106-06CE57C3AF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1EF5AF-F6A7-629B-612A-05D48D1CB3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63B7FE-0789-00A5-3478-A1288CE4B86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88E8480C-41A9-A109-A6FB-330D099B89A2}"/>
              </a:ext>
            </a:extLst>
          </p:cNvPr>
          <p:cNvSpPr>
            <a:spLocks noGrp="1"/>
          </p:cNvSpPr>
          <p:nvPr>
            <p:ph type="sldNum" sz="quarter" idx="5"/>
          </p:nvPr>
        </p:nvSpPr>
        <p:spPr/>
        <p:txBody>
          <a:bodyPr/>
          <a:lstStyle/>
          <a:p>
            <a:fld id="{6AF66C30-2FAE-4185-83A0-4FB1E4D1FCC6}" type="slidenum">
              <a:rPr lang="ro-RO" smtClean="0"/>
              <a:t>27</a:t>
            </a:fld>
            <a:endParaRPr lang="ro-RO"/>
          </a:p>
        </p:txBody>
      </p:sp>
    </p:spTree>
    <p:extLst>
      <p:ext uri="{BB962C8B-B14F-4D97-AF65-F5344CB8AC3E}">
        <p14:creationId xmlns:p14="http://schemas.microsoft.com/office/powerpoint/2010/main" val="16750511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0CFD8-0A7A-033D-382A-669066FCA4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1E86B5-83E2-4532-1AE7-BF88D024E9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9DDFB8-A2B9-65B1-4CDF-67419B0135F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9283BFA4-AE75-404C-95D2-29277BD791DF}"/>
              </a:ext>
            </a:extLst>
          </p:cNvPr>
          <p:cNvSpPr>
            <a:spLocks noGrp="1"/>
          </p:cNvSpPr>
          <p:nvPr>
            <p:ph type="sldNum" sz="quarter" idx="5"/>
          </p:nvPr>
        </p:nvSpPr>
        <p:spPr/>
        <p:txBody>
          <a:bodyPr/>
          <a:lstStyle/>
          <a:p>
            <a:fld id="{6AF66C30-2FAE-4185-83A0-4FB1E4D1FCC6}" type="slidenum">
              <a:rPr lang="ro-RO" smtClean="0"/>
              <a:t>28</a:t>
            </a:fld>
            <a:endParaRPr lang="ro-RO"/>
          </a:p>
        </p:txBody>
      </p:sp>
    </p:spTree>
    <p:extLst>
      <p:ext uri="{BB962C8B-B14F-4D97-AF65-F5344CB8AC3E}">
        <p14:creationId xmlns:p14="http://schemas.microsoft.com/office/powerpoint/2010/main" val="19449701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98C4B4-F899-8C98-5548-52AD9A06AC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A66610-E350-179F-D381-8E4F58CBF8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E4CE25-19CD-89A2-AE31-EBA38213E9E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344183A9-EE90-1E57-4926-C39A28566850}"/>
              </a:ext>
            </a:extLst>
          </p:cNvPr>
          <p:cNvSpPr>
            <a:spLocks noGrp="1"/>
          </p:cNvSpPr>
          <p:nvPr>
            <p:ph type="sldNum" sz="quarter" idx="5"/>
          </p:nvPr>
        </p:nvSpPr>
        <p:spPr/>
        <p:txBody>
          <a:bodyPr/>
          <a:lstStyle/>
          <a:p>
            <a:fld id="{6AF66C30-2FAE-4185-83A0-4FB1E4D1FCC6}" type="slidenum">
              <a:rPr lang="ro-RO" smtClean="0"/>
              <a:t>29</a:t>
            </a:fld>
            <a:endParaRPr lang="ro-RO"/>
          </a:p>
        </p:txBody>
      </p:sp>
    </p:spTree>
    <p:extLst>
      <p:ext uri="{BB962C8B-B14F-4D97-AF65-F5344CB8AC3E}">
        <p14:creationId xmlns:p14="http://schemas.microsoft.com/office/powerpoint/2010/main" val="850183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p:cNvSpPr>
            <a:spLocks noGrp="1"/>
          </p:cNvSpPr>
          <p:nvPr>
            <p:ph type="sldNum" sz="quarter" idx="5"/>
          </p:nvPr>
        </p:nvSpPr>
        <p:spPr/>
        <p:txBody>
          <a:bodyPr/>
          <a:lstStyle/>
          <a:p>
            <a:fld id="{6AF66C30-2FAE-4185-83A0-4FB1E4D1FCC6}" type="slidenum">
              <a:rPr lang="ro-RO" smtClean="0"/>
              <a:t>3</a:t>
            </a:fld>
            <a:endParaRPr lang="ro-RO"/>
          </a:p>
        </p:txBody>
      </p:sp>
    </p:spTree>
    <p:extLst>
      <p:ext uri="{BB962C8B-B14F-4D97-AF65-F5344CB8AC3E}">
        <p14:creationId xmlns:p14="http://schemas.microsoft.com/office/powerpoint/2010/main" val="33488239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405DF8-515C-1805-E2C2-0D8A5C5991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0CD7B3-CF8D-D271-716C-B485A117E0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4745AF-57DF-B19B-994B-FC7AFC292F9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8E9BA1B0-4261-8ED2-6006-F3F54BEF70DF}"/>
              </a:ext>
            </a:extLst>
          </p:cNvPr>
          <p:cNvSpPr>
            <a:spLocks noGrp="1"/>
          </p:cNvSpPr>
          <p:nvPr>
            <p:ph type="sldNum" sz="quarter" idx="5"/>
          </p:nvPr>
        </p:nvSpPr>
        <p:spPr/>
        <p:txBody>
          <a:bodyPr/>
          <a:lstStyle/>
          <a:p>
            <a:fld id="{6AF66C30-2FAE-4185-83A0-4FB1E4D1FCC6}" type="slidenum">
              <a:rPr lang="ro-RO" smtClean="0"/>
              <a:t>30</a:t>
            </a:fld>
            <a:endParaRPr lang="ro-RO"/>
          </a:p>
        </p:txBody>
      </p:sp>
    </p:spTree>
    <p:extLst>
      <p:ext uri="{BB962C8B-B14F-4D97-AF65-F5344CB8AC3E}">
        <p14:creationId xmlns:p14="http://schemas.microsoft.com/office/powerpoint/2010/main" val="19430730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7B14A-7AD6-8CFE-8AE3-6F6FCD1E67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8EC26A-F77D-EFBD-EEC5-10A563E356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F492C6-DEDD-9752-75FD-64B6BF3646C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27062801-8334-42D5-7E19-D377F85EA1D5}"/>
              </a:ext>
            </a:extLst>
          </p:cNvPr>
          <p:cNvSpPr>
            <a:spLocks noGrp="1"/>
          </p:cNvSpPr>
          <p:nvPr>
            <p:ph type="sldNum" sz="quarter" idx="5"/>
          </p:nvPr>
        </p:nvSpPr>
        <p:spPr/>
        <p:txBody>
          <a:bodyPr/>
          <a:lstStyle/>
          <a:p>
            <a:fld id="{6AF66C30-2FAE-4185-83A0-4FB1E4D1FCC6}" type="slidenum">
              <a:rPr lang="ro-RO" smtClean="0"/>
              <a:t>31</a:t>
            </a:fld>
            <a:endParaRPr lang="ro-RO"/>
          </a:p>
        </p:txBody>
      </p:sp>
    </p:spTree>
    <p:extLst>
      <p:ext uri="{BB962C8B-B14F-4D97-AF65-F5344CB8AC3E}">
        <p14:creationId xmlns:p14="http://schemas.microsoft.com/office/powerpoint/2010/main" val="8752280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9DDBD-6C02-6CCC-7F1F-2043542A25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324181-3DCF-2225-70A4-2BA84028B9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59F39E-E49A-5D21-2125-074DEB5FA9C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2A94ED8A-30C2-F64C-9717-7869087D4DFA}"/>
              </a:ext>
            </a:extLst>
          </p:cNvPr>
          <p:cNvSpPr>
            <a:spLocks noGrp="1"/>
          </p:cNvSpPr>
          <p:nvPr>
            <p:ph type="sldNum" sz="quarter" idx="5"/>
          </p:nvPr>
        </p:nvSpPr>
        <p:spPr/>
        <p:txBody>
          <a:bodyPr/>
          <a:lstStyle/>
          <a:p>
            <a:fld id="{6AF66C30-2FAE-4185-83A0-4FB1E4D1FCC6}" type="slidenum">
              <a:rPr lang="ro-RO" smtClean="0"/>
              <a:t>32</a:t>
            </a:fld>
            <a:endParaRPr lang="ro-RO"/>
          </a:p>
        </p:txBody>
      </p:sp>
    </p:spTree>
    <p:extLst>
      <p:ext uri="{BB962C8B-B14F-4D97-AF65-F5344CB8AC3E}">
        <p14:creationId xmlns:p14="http://schemas.microsoft.com/office/powerpoint/2010/main" val="6694272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86A78-02D8-C866-6781-1F93C18423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8AECFD-B79E-AFCC-BBDE-8B7E10E152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985511-2793-C53D-2FD5-276AE21AD15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5AE5B8F1-9ABA-1C8D-AC71-10F676698AE9}"/>
              </a:ext>
            </a:extLst>
          </p:cNvPr>
          <p:cNvSpPr>
            <a:spLocks noGrp="1"/>
          </p:cNvSpPr>
          <p:nvPr>
            <p:ph type="sldNum" sz="quarter" idx="5"/>
          </p:nvPr>
        </p:nvSpPr>
        <p:spPr/>
        <p:txBody>
          <a:bodyPr/>
          <a:lstStyle/>
          <a:p>
            <a:fld id="{6AF66C30-2FAE-4185-83A0-4FB1E4D1FCC6}" type="slidenum">
              <a:rPr lang="ro-RO" smtClean="0"/>
              <a:t>33</a:t>
            </a:fld>
            <a:endParaRPr lang="ro-RO"/>
          </a:p>
        </p:txBody>
      </p:sp>
    </p:spTree>
    <p:extLst>
      <p:ext uri="{BB962C8B-B14F-4D97-AF65-F5344CB8AC3E}">
        <p14:creationId xmlns:p14="http://schemas.microsoft.com/office/powerpoint/2010/main" val="11943380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84E98-1668-7E40-F54B-5C53D95C99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39B615-83E6-FF39-E716-1A350DFC3C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6EBB3A-1BD3-6269-8822-E9B8795B8C7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6EBEE298-A913-9EA1-58B6-25F70442B647}"/>
              </a:ext>
            </a:extLst>
          </p:cNvPr>
          <p:cNvSpPr>
            <a:spLocks noGrp="1"/>
          </p:cNvSpPr>
          <p:nvPr>
            <p:ph type="sldNum" sz="quarter" idx="5"/>
          </p:nvPr>
        </p:nvSpPr>
        <p:spPr/>
        <p:txBody>
          <a:bodyPr/>
          <a:lstStyle/>
          <a:p>
            <a:fld id="{6AF66C30-2FAE-4185-83A0-4FB1E4D1FCC6}" type="slidenum">
              <a:rPr lang="ro-RO" smtClean="0"/>
              <a:t>34</a:t>
            </a:fld>
            <a:endParaRPr lang="ro-RO"/>
          </a:p>
        </p:txBody>
      </p:sp>
    </p:spTree>
    <p:extLst>
      <p:ext uri="{BB962C8B-B14F-4D97-AF65-F5344CB8AC3E}">
        <p14:creationId xmlns:p14="http://schemas.microsoft.com/office/powerpoint/2010/main" val="335286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F6382E-3941-C63F-7083-E1B42EFD87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A512FB-AA81-22B5-0B66-1A74B56A3A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8B4C92-D87D-E992-FA3D-57D5A9543E7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AA95E6B3-9885-4C59-3992-79714E4BAE5F}"/>
              </a:ext>
            </a:extLst>
          </p:cNvPr>
          <p:cNvSpPr>
            <a:spLocks noGrp="1"/>
          </p:cNvSpPr>
          <p:nvPr>
            <p:ph type="sldNum" sz="quarter" idx="5"/>
          </p:nvPr>
        </p:nvSpPr>
        <p:spPr/>
        <p:txBody>
          <a:bodyPr/>
          <a:lstStyle/>
          <a:p>
            <a:fld id="{6AF66C30-2FAE-4185-83A0-4FB1E4D1FCC6}" type="slidenum">
              <a:rPr lang="ro-RO" smtClean="0"/>
              <a:t>35</a:t>
            </a:fld>
            <a:endParaRPr lang="ro-RO"/>
          </a:p>
        </p:txBody>
      </p:sp>
    </p:spTree>
    <p:extLst>
      <p:ext uri="{BB962C8B-B14F-4D97-AF65-F5344CB8AC3E}">
        <p14:creationId xmlns:p14="http://schemas.microsoft.com/office/powerpoint/2010/main" val="33395814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7F0D8-1C57-3CDA-601A-A056F84A99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818FA0-C916-37D9-D858-0EBFC7D0B4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8B2732-971C-B348-1988-8B0447EA9D0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0AC2F80F-77E3-A9C0-63BE-019B8F3BBD3C}"/>
              </a:ext>
            </a:extLst>
          </p:cNvPr>
          <p:cNvSpPr>
            <a:spLocks noGrp="1"/>
          </p:cNvSpPr>
          <p:nvPr>
            <p:ph type="sldNum" sz="quarter" idx="5"/>
          </p:nvPr>
        </p:nvSpPr>
        <p:spPr/>
        <p:txBody>
          <a:bodyPr/>
          <a:lstStyle/>
          <a:p>
            <a:fld id="{6AF66C30-2FAE-4185-83A0-4FB1E4D1FCC6}" type="slidenum">
              <a:rPr lang="ro-RO" smtClean="0"/>
              <a:t>36</a:t>
            </a:fld>
            <a:endParaRPr lang="ro-RO"/>
          </a:p>
        </p:txBody>
      </p:sp>
    </p:spTree>
    <p:extLst>
      <p:ext uri="{BB962C8B-B14F-4D97-AF65-F5344CB8AC3E}">
        <p14:creationId xmlns:p14="http://schemas.microsoft.com/office/powerpoint/2010/main" val="7958244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7181A-941D-98DD-EC7C-B36DE053BD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E14649-9102-43DB-087F-C807D554BA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B920A6-4946-4C73-C8F5-003C9917B37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0B7D1FA9-E240-BDD0-592C-9D909493212D}"/>
              </a:ext>
            </a:extLst>
          </p:cNvPr>
          <p:cNvSpPr>
            <a:spLocks noGrp="1"/>
          </p:cNvSpPr>
          <p:nvPr>
            <p:ph type="sldNum" sz="quarter" idx="5"/>
          </p:nvPr>
        </p:nvSpPr>
        <p:spPr/>
        <p:txBody>
          <a:bodyPr/>
          <a:lstStyle/>
          <a:p>
            <a:fld id="{6AF66C30-2FAE-4185-83A0-4FB1E4D1FCC6}" type="slidenum">
              <a:rPr lang="ro-RO" smtClean="0"/>
              <a:t>37</a:t>
            </a:fld>
            <a:endParaRPr lang="ro-RO"/>
          </a:p>
        </p:txBody>
      </p:sp>
    </p:spTree>
    <p:extLst>
      <p:ext uri="{BB962C8B-B14F-4D97-AF65-F5344CB8AC3E}">
        <p14:creationId xmlns:p14="http://schemas.microsoft.com/office/powerpoint/2010/main" val="36804180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BDBAB-3D1D-D698-A9DF-53195E0534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F01602-0AD4-6963-8921-E79849372F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CA2B1C-CA53-5C5A-90B0-EF39F1CB61B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F18D6F7C-627E-191C-AC56-0F6AEEB8AC91}"/>
              </a:ext>
            </a:extLst>
          </p:cNvPr>
          <p:cNvSpPr>
            <a:spLocks noGrp="1"/>
          </p:cNvSpPr>
          <p:nvPr>
            <p:ph type="sldNum" sz="quarter" idx="5"/>
          </p:nvPr>
        </p:nvSpPr>
        <p:spPr/>
        <p:txBody>
          <a:bodyPr/>
          <a:lstStyle/>
          <a:p>
            <a:fld id="{6AF66C30-2FAE-4185-83A0-4FB1E4D1FCC6}" type="slidenum">
              <a:rPr lang="ro-RO" smtClean="0"/>
              <a:t>38</a:t>
            </a:fld>
            <a:endParaRPr lang="ro-RO"/>
          </a:p>
        </p:txBody>
      </p:sp>
    </p:spTree>
    <p:extLst>
      <p:ext uri="{BB962C8B-B14F-4D97-AF65-F5344CB8AC3E}">
        <p14:creationId xmlns:p14="http://schemas.microsoft.com/office/powerpoint/2010/main" val="34769174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4CF02-D928-F0D9-E872-FC3D853975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26BAEB-2283-FB05-363C-B2256FF193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9AED71-F15C-3744-C2CA-3DB58A5D92A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4CD158CA-8191-74E8-C6B6-318B5CF02A78}"/>
              </a:ext>
            </a:extLst>
          </p:cNvPr>
          <p:cNvSpPr>
            <a:spLocks noGrp="1"/>
          </p:cNvSpPr>
          <p:nvPr>
            <p:ph type="sldNum" sz="quarter" idx="5"/>
          </p:nvPr>
        </p:nvSpPr>
        <p:spPr/>
        <p:txBody>
          <a:bodyPr/>
          <a:lstStyle/>
          <a:p>
            <a:fld id="{6AF66C30-2FAE-4185-83A0-4FB1E4D1FCC6}" type="slidenum">
              <a:rPr lang="ro-RO" smtClean="0"/>
              <a:t>39</a:t>
            </a:fld>
            <a:endParaRPr lang="ro-RO"/>
          </a:p>
        </p:txBody>
      </p:sp>
    </p:spTree>
    <p:extLst>
      <p:ext uri="{BB962C8B-B14F-4D97-AF65-F5344CB8AC3E}">
        <p14:creationId xmlns:p14="http://schemas.microsoft.com/office/powerpoint/2010/main" val="2842508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p:cNvSpPr>
            <a:spLocks noGrp="1"/>
          </p:cNvSpPr>
          <p:nvPr>
            <p:ph type="sldNum" sz="quarter" idx="5"/>
          </p:nvPr>
        </p:nvSpPr>
        <p:spPr/>
        <p:txBody>
          <a:bodyPr/>
          <a:lstStyle/>
          <a:p>
            <a:fld id="{6AF66C30-2FAE-4185-83A0-4FB1E4D1FCC6}" type="slidenum">
              <a:rPr lang="ro-RO" smtClean="0"/>
              <a:t>4</a:t>
            </a:fld>
            <a:endParaRPr lang="ro-RO"/>
          </a:p>
        </p:txBody>
      </p:sp>
    </p:spTree>
    <p:extLst>
      <p:ext uri="{BB962C8B-B14F-4D97-AF65-F5344CB8AC3E}">
        <p14:creationId xmlns:p14="http://schemas.microsoft.com/office/powerpoint/2010/main" val="16110854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EAFDA-585E-F7BD-C8E6-B2EE556272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3DA598-CD4F-09F2-8C8F-8731590C08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5BE3E8-3CE2-5C38-B721-DC8A5EB482C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B09AFD4F-AD87-B67B-CA5E-50E293609A5B}"/>
              </a:ext>
            </a:extLst>
          </p:cNvPr>
          <p:cNvSpPr>
            <a:spLocks noGrp="1"/>
          </p:cNvSpPr>
          <p:nvPr>
            <p:ph type="sldNum" sz="quarter" idx="5"/>
          </p:nvPr>
        </p:nvSpPr>
        <p:spPr/>
        <p:txBody>
          <a:bodyPr/>
          <a:lstStyle/>
          <a:p>
            <a:fld id="{6AF66C30-2FAE-4185-83A0-4FB1E4D1FCC6}" type="slidenum">
              <a:rPr lang="ro-RO" smtClean="0"/>
              <a:t>40</a:t>
            </a:fld>
            <a:endParaRPr lang="ro-RO"/>
          </a:p>
        </p:txBody>
      </p:sp>
    </p:spTree>
    <p:extLst>
      <p:ext uri="{BB962C8B-B14F-4D97-AF65-F5344CB8AC3E}">
        <p14:creationId xmlns:p14="http://schemas.microsoft.com/office/powerpoint/2010/main" val="38455185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39868-E211-A103-AF70-08E95468AF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724074-64E1-900E-46F9-1E098DC283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AB8BAF-4A13-6DDB-EC6D-523A675D0FC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24C80A3B-51EC-D851-A106-04D5E7C48CF6}"/>
              </a:ext>
            </a:extLst>
          </p:cNvPr>
          <p:cNvSpPr>
            <a:spLocks noGrp="1"/>
          </p:cNvSpPr>
          <p:nvPr>
            <p:ph type="sldNum" sz="quarter" idx="5"/>
          </p:nvPr>
        </p:nvSpPr>
        <p:spPr/>
        <p:txBody>
          <a:bodyPr/>
          <a:lstStyle/>
          <a:p>
            <a:fld id="{6AF66C30-2FAE-4185-83A0-4FB1E4D1FCC6}" type="slidenum">
              <a:rPr lang="ro-RO" smtClean="0"/>
              <a:t>41</a:t>
            </a:fld>
            <a:endParaRPr lang="ro-RO"/>
          </a:p>
        </p:txBody>
      </p:sp>
    </p:spTree>
    <p:extLst>
      <p:ext uri="{BB962C8B-B14F-4D97-AF65-F5344CB8AC3E}">
        <p14:creationId xmlns:p14="http://schemas.microsoft.com/office/powerpoint/2010/main" val="18972563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CA0C1-93A9-72B6-DABD-E0D709F8A3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F0FCA3-DFA3-74BF-25CB-210B7B4C66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C19847-7610-E523-EE36-A58A7F90535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24E8C28B-A508-EA91-381C-F6AA48D24075}"/>
              </a:ext>
            </a:extLst>
          </p:cNvPr>
          <p:cNvSpPr>
            <a:spLocks noGrp="1"/>
          </p:cNvSpPr>
          <p:nvPr>
            <p:ph type="sldNum" sz="quarter" idx="5"/>
          </p:nvPr>
        </p:nvSpPr>
        <p:spPr/>
        <p:txBody>
          <a:bodyPr/>
          <a:lstStyle/>
          <a:p>
            <a:fld id="{6AF66C30-2FAE-4185-83A0-4FB1E4D1FCC6}" type="slidenum">
              <a:rPr lang="ro-RO" smtClean="0"/>
              <a:t>42</a:t>
            </a:fld>
            <a:endParaRPr lang="ro-RO"/>
          </a:p>
        </p:txBody>
      </p:sp>
    </p:spTree>
    <p:extLst>
      <p:ext uri="{BB962C8B-B14F-4D97-AF65-F5344CB8AC3E}">
        <p14:creationId xmlns:p14="http://schemas.microsoft.com/office/powerpoint/2010/main" val="35976650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930B3A-A516-DA70-52C1-6DD011FC6C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B7D0AC-5C1D-6A82-B72D-1216D2F03C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BED211-8B1B-2004-E8EA-88A754771FD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911CEA2D-1921-9BCC-26C4-9256E5A29CCC}"/>
              </a:ext>
            </a:extLst>
          </p:cNvPr>
          <p:cNvSpPr>
            <a:spLocks noGrp="1"/>
          </p:cNvSpPr>
          <p:nvPr>
            <p:ph type="sldNum" sz="quarter" idx="5"/>
          </p:nvPr>
        </p:nvSpPr>
        <p:spPr/>
        <p:txBody>
          <a:bodyPr/>
          <a:lstStyle/>
          <a:p>
            <a:fld id="{6AF66C30-2FAE-4185-83A0-4FB1E4D1FCC6}" type="slidenum">
              <a:rPr lang="ro-RO" smtClean="0"/>
              <a:t>43</a:t>
            </a:fld>
            <a:endParaRPr lang="ro-RO"/>
          </a:p>
        </p:txBody>
      </p:sp>
    </p:spTree>
    <p:extLst>
      <p:ext uri="{BB962C8B-B14F-4D97-AF65-F5344CB8AC3E}">
        <p14:creationId xmlns:p14="http://schemas.microsoft.com/office/powerpoint/2010/main" val="2862046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3D37A6-D138-F797-94C1-85CB9993F7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72494B-FBF8-E344-8079-686E6C9038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20093C-F8AA-AA66-21C0-993EDFFED6A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CD0387F1-B6F8-09A9-D220-97CFAFDE5FEF}"/>
              </a:ext>
            </a:extLst>
          </p:cNvPr>
          <p:cNvSpPr>
            <a:spLocks noGrp="1"/>
          </p:cNvSpPr>
          <p:nvPr>
            <p:ph type="sldNum" sz="quarter" idx="5"/>
          </p:nvPr>
        </p:nvSpPr>
        <p:spPr/>
        <p:txBody>
          <a:bodyPr/>
          <a:lstStyle/>
          <a:p>
            <a:fld id="{6AF66C30-2FAE-4185-83A0-4FB1E4D1FCC6}" type="slidenum">
              <a:rPr lang="ro-RO" smtClean="0"/>
              <a:t>5</a:t>
            </a:fld>
            <a:endParaRPr lang="ro-RO"/>
          </a:p>
        </p:txBody>
      </p:sp>
    </p:spTree>
    <p:extLst>
      <p:ext uri="{BB962C8B-B14F-4D97-AF65-F5344CB8AC3E}">
        <p14:creationId xmlns:p14="http://schemas.microsoft.com/office/powerpoint/2010/main" val="1268394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F8D82-8C6D-9AD9-43CB-0FEDDCCCF8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4C4381-19DA-84AD-BD8A-F88D22170C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0998C4-5B2E-3A5C-F1B9-9052CED10DE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589DCA7A-8E8A-7785-B31F-4830517DA8AD}"/>
              </a:ext>
            </a:extLst>
          </p:cNvPr>
          <p:cNvSpPr>
            <a:spLocks noGrp="1"/>
          </p:cNvSpPr>
          <p:nvPr>
            <p:ph type="sldNum" sz="quarter" idx="5"/>
          </p:nvPr>
        </p:nvSpPr>
        <p:spPr/>
        <p:txBody>
          <a:bodyPr/>
          <a:lstStyle/>
          <a:p>
            <a:fld id="{6AF66C30-2FAE-4185-83A0-4FB1E4D1FCC6}" type="slidenum">
              <a:rPr lang="ro-RO" smtClean="0"/>
              <a:t>6</a:t>
            </a:fld>
            <a:endParaRPr lang="ro-RO"/>
          </a:p>
        </p:txBody>
      </p:sp>
    </p:spTree>
    <p:extLst>
      <p:ext uri="{BB962C8B-B14F-4D97-AF65-F5344CB8AC3E}">
        <p14:creationId xmlns:p14="http://schemas.microsoft.com/office/powerpoint/2010/main" val="28733891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6819F-4602-3DB4-8E26-B18647BCFB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9E3010-C4FA-66EE-B2F9-98BF30ED73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B2134B-051D-EC70-7FA0-C025FD9828B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27B1FDD0-01D8-A780-1C14-CDED4900CEAF}"/>
              </a:ext>
            </a:extLst>
          </p:cNvPr>
          <p:cNvSpPr>
            <a:spLocks noGrp="1"/>
          </p:cNvSpPr>
          <p:nvPr>
            <p:ph type="sldNum" sz="quarter" idx="5"/>
          </p:nvPr>
        </p:nvSpPr>
        <p:spPr/>
        <p:txBody>
          <a:bodyPr/>
          <a:lstStyle/>
          <a:p>
            <a:fld id="{6AF66C30-2FAE-4185-83A0-4FB1E4D1FCC6}" type="slidenum">
              <a:rPr lang="ro-RO" smtClean="0"/>
              <a:t>7</a:t>
            </a:fld>
            <a:endParaRPr lang="ro-RO"/>
          </a:p>
        </p:txBody>
      </p:sp>
    </p:spTree>
    <p:extLst>
      <p:ext uri="{BB962C8B-B14F-4D97-AF65-F5344CB8AC3E}">
        <p14:creationId xmlns:p14="http://schemas.microsoft.com/office/powerpoint/2010/main" val="849003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1251F-CC11-5853-5A0E-F3E3514523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919444-D683-1F0D-D33A-2220520E5F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8ECBEF-F211-04F3-18FD-067D9EEB7AB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A32A3944-1D86-C69E-9AA5-BBDF42E60371}"/>
              </a:ext>
            </a:extLst>
          </p:cNvPr>
          <p:cNvSpPr>
            <a:spLocks noGrp="1"/>
          </p:cNvSpPr>
          <p:nvPr>
            <p:ph type="sldNum" sz="quarter" idx="5"/>
          </p:nvPr>
        </p:nvSpPr>
        <p:spPr/>
        <p:txBody>
          <a:bodyPr/>
          <a:lstStyle/>
          <a:p>
            <a:fld id="{6AF66C30-2FAE-4185-83A0-4FB1E4D1FCC6}" type="slidenum">
              <a:rPr lang="ro-RO" smtClean="0"/>
              <a:t>8</a:t>
            </a:fld>
            <a:endParaRPr lang="ro-RO"/>
          </a:p>
        </p:txBody>
      </p:sp>
    </p:spTree>
    <p:extLst>
      <p:ext uri="{BB962C8B-B14F-4D97-AF65-F5344CB8AC3E}">
        <p14:creationId xmlns:p14="http://schemas.microsoft.com/office/powerpoint/2010/main" val="5335583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EF6A2E-D51F-575B-6813-F6F4B4E57D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EA0E37-E5A4-BA06-1033-E4FF2B45E1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D8CDDB-1F5A-88FE-D57C-E9817DB16C8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1AFED292-C8FA-FF00-4495-F32EE6BB2218}"/>
              </a:ext>
            </a:extLst>
          </p:cNvPr>
          <p:cNvSpPr>
            <a:spLocks noGrp="1"/>
          </p:cNvSpPr>
          <p:nvPr>
            <p:ph type="sldNum" sz="quarter" idx="5"/>
          </p:nvPr>
        </p:nvSpPr>
        <p:spPr/>
        <p:txBody>
          <a:bodyPr/>
          <a:lstStyle/>
          <a:p>
            <a:fld id="{6AF66C30-2FAE-4185-83A0-4FB1E4D1FCC6}" type="slidenum">
              <a:rPr lang="ro-RO" smtClean="0"/>
              <a:t>9</a:t>
            </a:fld>
            <a:endParaRPr lang="ro-RO"/>
          </a:p>
        </p:txBody>
      </p:sp>
    </p:spTree>
    <p:extLst>
      <p:ext uri="{BB962C8B-B14F-4D97-AF65-F5344CB8AC3E}">
        <p14:creationId xmlns:p14="http://schemas.microsoft.com/office/powerpoint/2010/main" val="1123093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A4C2A7C-C859-4802-A9B5-5D977F195A3E}" type="datetimeFigureOut">
              <a:rPr lang="ro-RO" smtClean="0"/>
              <a:t>15.07.2025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065079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4C2A7C-C859-4802-A9B5-5D977F195A3E}" type="datetimeFigureOut">
              <a:rPr lang="ro-RO" smtClean="0"/>
              <a:t>15.07.2025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418007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4C2A7C-C859-4802-A9B5-5D977F195A3E}" type="datetimeFigureOut">
              <a:rPr lang="ro-RO" smtClean="0"/>
              <a:t>15.07.2025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1297173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4C2A7C-C859-4802-A9B5-5D977F195A3E}" type="datetimeFigureOut">
              <a:rPr lang="ro-RO" smtClean="0"/>
              <a:t>15.07.2025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93929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4C2A7C-C859-4802-A9B5-5D977F195A3E}" type="datetimeFigureOut">
              <a:rPr lang="ro-RO" smtClean="0"/>
              <a:t>15.07.2025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589616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A4C2A7C-C859-4802-A9B5-5D977F195A3E}" type="datetimeFigureOut">
              <a:rPr lang="ro-RO" smtClean="0"/>
              <a:t>15.07.2025</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3240342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A4C2A7C-C859-4802-A9B5-5D977F195A3E}" type="datetimeFigureOut">
              <a:rPr lang="ro-RO" smtClean="0"/>
              <a:t>15.07.2025</a:t>
            </a:fld>
            <a:endParaRPr lang="ro-RO"/>
          </a:p>
        </p:txBody>
      </p:sp>
      <p:sp>
        <p:nvSpPr>
          <p:cNvPr id="8" name="Footer Placeholder 7"/>
          <p:cNvSpPr>
            <a:spLocks noGrp="1"/>
          </p:cNvSpPr>
          <p:nvPr>
            <p:ph type="ftr" sz="quarter" idx="11"/>
          </p:nvPr>
        </p:nvSpPr>
        <p:spPr/>
        <p:txBody>
          <a:bodyPr/>
          <a:lstStyle/>
          <a:p>
            <a:endParaRPr lang="ro-RO"/>
          </a:p>
        </p:txBody>
      </p:sp>
      <p:sp>
        <p:nvSpPr>
          <p:cNvPr id="9" name="Slide Number Placeholder 8"/>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462316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A4C2A7C-C859-4802-A9B5-5D977F195A3E}" type="datetimeFigureOut">
              <a:rPr lang="ro-RO" smtClean="0"/>
              <a:t>15.07.2025</a:t>
            </a:fld>
            <a:endParaRPr lang="ro-RO"/>
          </a:p>
        </p:txBody>
      </p:sp>
      <p:sp>
        <p:nvSpPr>
          <p:cNvPr id="4" name="Footer Placeholder 3"/>
          <p:cNvSpPr>
            <a:spLocks noGrp="1"/>
          </p:cNvSpPr>
          <p:nvPr>
            <p:ph type="ftr" sz="quarter" idx="11"/>
          </p:nvPr>
        </p:nvSpPr>
        <p:spPr/>
        <p:txBody>
          <a:bodyPr/>
          <a:lstStyle/>
          <a:p>
            <a:endParaRPr lang="ro-RO"/>
          </a:p>
        </p:txBody>
      </p:sp>
      <p:sp>
        <p:nvSpPr>
          <p:cNvPr id="5" name="Slide Number Placeholder 4"/>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04900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4C2A7C-C859-4802-A9B5-5D977F195A3E}" type="datetimeFigureOut">
              <a:rPr lang="ro-RO" smtClean="0"/>
              <a:t>15.07.2025</a:t>
            </a:fld>
            <a:endParaRPr lang="ro-RO"/>
          </a:p>
        </p:txBody>
      </p:sp>
      <p:sp>
        <p:nvSpPr>
          <p:cNvPr id="3" name="Footer Placeholder 2"/>
          <p:cNvSpPr>
            <a:spLocks noGrp="1"/>
          </p:cNvSpPr>
          <p:nvPr>
            <p:ph type="ftr" sz="quarter" idx="11"/>
          </p:nvPr>
        </p:nvSpPr>
        <p:spPr/>
        <p:txBody>
          <a:bodyPr/>
          <a:lstStyle/>
          <a:p>
            <a:endParaRPr lang="ro-RO"/>
          </a:p>
        </p:txBody>
      </p:sp>
      <p:sp>
        <p:nvSpPr>
          <p:cNvPr id="4" name="Slide Number Placeholder 3"/>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155841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4C2A7C-C859-4802-A9B5-5D977F195A3E}" type="datetimeFigureOut">
              <a:rPr lang="ro-RO" smtClean="0"/>
              <a:t>15.07.2025</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1609522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4C2A7C-C859-4802-A9B5-5D977F195A3E}" type="datetimeFigureOut">
              <a:rPr lang="ro-RO" smtClean="0"/>
              <a:t>15.07.2025</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506328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4C2A7C-C859-4802-A9B5-5D977F195A3E}" type="datetimeFigureOut">
              <a:rPr lang="ro-RO" smtClean="0"/>
              <a:t>15.07.2025</a:t>
            </a:fld>
            <a:endParaRPr lang="ro-RO"/>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o-RO"/>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87D03F-6E53-4CCD-9A62-A9DFA3A3F59F}" type="slidenum">
              <a:rPr lang="ro-RO" smtClean="0"/>
              <a:t>‹#›</a:t>
            </a:fld>
            <a:endParaRPr lang="ro-RO"/>
          </a:p>
        </p:txBody>
      </p:sp>
    </p:spTree>
    <p:extLst>
      <p:ext uri="{BB962C8B-B14F-4D97-AF65-F5344CB8AC3E}">
        <p14:creationId xmlns:p14="http://schemas.microsoft.com/office/powerpoint/2010/main" val="5823269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6.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7.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8.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0.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3.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6.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7.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3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8.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0.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34.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6.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7.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8.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3.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18B9692E-6064-8558-29AD-3AA0F3572CFB}"/>
              </a:ext>
            </a:extLst>
          </p:cNvPr>
          <p:cNvGrpSpPr/>
          <p:nvPr/>
        </p:nvGrpSpPr>
        <p:grpSpPr>
          <a:xfrm>
            <a:off x="0" y="154025"/>
            <a:ext cx="9144000" cy="6711366"/>
            <a:chOff x="89508" y="93100"/>
            <a:chExt cx="9144000" cy="6711366"/>
          </a:xfrm>
        </p:grpSpPr>
        <p:grpSp>
          <p:nvGrpSpPr>
            <p:cNvPr id="14" name="Group 13">
              <a:extLst>
                <a:ext uri="{FF2B5EF4-FFF2-40B4-BE49-F238E27FC236}">
                  <a16:creationId xmlns:a16="http://schemas.microsoft.com/office/drawing/2014/main" id="{D0C96BE2-4BD2-1091-1160-6855A653B5E0}"/>
                </a:ext>
              </a:extLst>
            </p:cNvPr>
            <p:cNvGrpSpPr/>
            <p:nvPr/>
          </p:nvGrpSpPr>
          <p:grpSpPr>
            <a:xfrm>
              <a:off x="108154" y="93100"/>
              <a:ext cx="6100827" cy="680626"/>
              <a:chOff x="0" y="7926"/>
              <a:chExt cx="8325033" cy="902779"/>
            </a:xfrm>
          </p:grpSpPr>
          <p:pic>
            <p:nvPicPr>
              <p:cNvPr id="16" name="Picture 15">
                <a:extLst>
                  <a:ext uri="{FF2B5EF4-FFF2-40B4-BE49-F238E27FC236}">
                    <a16:creationId xmlns:a16="http://schemas.microsoft.com/office/drawing/2014/main" id="{3B459FD3-2179-9298-1537-F47F1C9D0472}"/>
                  </a:ext>
                </a:extLst>
              </p:cNvPr>
              <p:cNvPicPr>
                <a:picLocks noChangeAspect="1"/>
              </p:cNvPicPr>
              <p:nvPr/>
            </p:nvPicPr>
            <p:blipFill>
              <a:blip r:embed="rId3"/>
              <a:stretch>
                <a:fillRect/>
              </a:stretch>
            </p:blipFill>
            <p:spPr>
              <a:xfrm>
                <a:off x="0" y="8201"/>
                <a:ext cx="4392445" cy="902504"/>
              </a:xfrm>
              <a:prstGeom prst="rect">
                <a:avLst/>
              </a:prstGeom>
            </p:spPr>
          </p:pic>
          <p:sp>
            <p:nvSpPr>
              <p:cNvPr id="17" name="Rectangle 16">
                <a:extLst>
                  <a:ext uri="{FF2B5EF4-FFF2-40B4-BE49-F238E27FC236}">
                    <a16:creationId xmlns:a16="http://schemas.microsoft.com/office/drawing/2014/main" id="{AFD102F7-9A39-8C2E-D8A9-6A75EB6B412A}"/>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27" name="Group 26">
              <a:extLst>
                <a:ext uri="{FF2B5EF4-FFF2-40B4-BE49-F238E27FC236}">
                  <a16:creationId xmlns:a16="http://schemas.microsoft.com/office/drawing/2014/main" id="{63009B5C-9384-AAC8-DAB1-048AE88647D9}"/>
                </a:ext>
              </a:extLst>
            </p:cNvPr>
            <p:cNvGrpSpPr/>
            <p:nvPr/>
          </p:nvGrpSpPr>
          <p:grpSpPr>
            <a:xfrm>
              <a:off x="89508" y="6166959"/>
              <a:ext cx="9144000" cy="637507"/>
              <a:chOff x="89508" y="6166959"/>
              <a:chExt cx="9144000" cy="637507"/>
            </a:xfrm>
          </p:grpSpPr>
          <p:pic>
            <p:nvPicPr>
              <p:cNvPr id="4" name="Picture 3" descr="Blue Background Powerpoint posted by Michelle Mercado">
                <a:extLst>
                  <a:ext uri="{FF2B5EF4-FFF2-40B4-BE49-F238E27FC236}">
                    <a16:creationId xmlns:a16="http://schemas.microsoft.com/office/drawing/2014/main" id="{4AD9420D-EFF1-E66D-D2C8-C03D0C4A660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6" name="Rectangle 25">
                <a:extLst>
                  <a:ext uri="{FF2B5EF4-FFF2-40B4-BE49-F238E27FC236}">
                    <a16:creationId xmlns:a16="http://schemas.microsoft.com/office/drawing/2014/main" id="{27381F8E-EA18-0E61-3F5C-67A3A691F72E}"/>
                  </a:ext>
                </a:extLst>
              </p:cNvPr>
              <p:cNvSpPr/>
              <p:nvPr/>
            </p:nvSpPr>
            <p:spPr>
              <a:xfrm>
                <a:off x="108154" y="6336958"/>
                <a:ext cx="9035846" cy="430887"/>
              </a:xfrm>
              <a:prstGeom prst="rect">
                <a:avLst/>
              </a:prstGeom>
              <a:noFill/>
            </p:spPr>
            <p:txBody>
              <a:bodyPr wrap="square" lIns="91440" tIns="45720" rIns="91440" bIns="45720" anchor="ctr" anchorCtr="0">
                <a:spAutoFit/>
              </a:bodyPr>
              <a:lstStyle/>
              <a:p>
                <a:pPr algn="ctr"/>
                <a:r>
                  <a:rPr lang="ro-RO" sz="1100" b="1" dirty="0" err="1">
                    <a:effectLst/>
                    <a:latin typeface="coranto-2"/>
                  </a:rPr>
                  <a:t>Disclaimer</a:t>
                </a:r>
                <a:r>
                  <a:rPr lang="ro-RO" sz="1100" b="0" i="1" dirty="0">
                    <a:solidFill>
                      <a:srgbClr val="0000FF"/>
                    </a:solidFill>
                    <a:effectLst/>
                    <a:latin typeface="coranto-2"/>
                  </a:rPr>
                  <a:t>: </a:t>
                </a:r>
                <a:r>
                  <a:rPr lang="en-GB" sz="1100" b="0" i="1" dirty="0">
                    <a:solidFill>
                      <a:srgbClr val="0000FF"/>
                    </a:solidFill>
                    <a:effectLst/>
                    <a:latin typeface="coranto-2"/>
                  </a:rPr>
                  <a:t>“Funded by the European Union. Views and opinions expressed are however those of the author(s) only and do not necessarily reflect those of the European Union or the ANPCDEFP. Neither the European Union nor the ANPCDEFP can be held responsible for them”</a:t>
                </a:r>
                <a:endParaRPr lang="en-GB" sz="1100" i="1" dirty="0">
                  <a:solidFill>
                    <a:srgbClr val="0000FF"/>
                  </a:solidFill>
                </a:endParaRPr>
              </a:p>
            </p:txBody>
          </p:sp>
        </p:grpSp>
      </p:grpSp>
      <p:sp>
        <p:nvSpPr>
          <p:cNvPr id="30" name="TextBox 29">
            <a:extLst>
              <a:ext uri="{FF2B5EF4-FFF2-40B4-BE49-F238E27FC236}">
                <a16:creationId xmlns:a16="http://schemas.microsoft.com/office/drawing/2014/main" id="{DA711A02-E7F7-91A7-49CA-CB11FD1335F5}"/>
              </a:ext>
            </a:extLst>
          </p:cNvPr>
          <p:cNvSpPr txBox="1"/>
          <p:nvPr/>
        </p:nvSpPr>
        <p:spPr>
          <a:xfrm>
            <a:off x="629264" y="2456939"/>
            <a:ext cx="7885472" cy="2318583"/>
          </a:xfrm>
          <a:prstGeom prst="rect">
            <a:avLst/>
          </a:prstGeom>
          <a:noFill/>
        </p:spPr>
        <p:txBody>
          <a:bodyPr wrap="square">
            <a:spAutoFit/>
          </a:bodyPr>
          <a:lstStyle/>
          <a:p>
            <a:pPr algn="ctr">
              <a:lnSpc>
                <a:spcPct val="150000"/>
              </a:lnSpc>
              <a:spcAft>
                <a:spcPts val="1000"/>
              </a:spcAft>
            </a:pPr>
            <a:r>
              <a:rPr lang="ro-RO" sz="32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VICTUALLING ONBOARD </a:t>
            </a:r>
            <a:r>
              <a:rPr lang="en-US" sz="32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COURSE</a:t>
            </a:r>
          </a:p>
          <a:p>
            <a:pPr algn="ctr">
              <a:lnSpc>
                <a:spcPct val="150000"/>
              </a:lnSpc>
              <a:spcAft>
                <a:spcPts val="1000"/>
              </a:spcAft>
            </a:pPr>
            <a:r>
              <a:rPr lang="en-GB" sz="3200" b="1" dirty="0">
                <a:solidFill>
                  <a:schemeClr val="accent1"/>
                </a:solidFill>
                <a:latin typeface="Times New Roman" panose="02020603050405020304" pitchFamily="18" charset="0"/>
                <a:ea typeface="Calibri" panose="020F0502020204030204" pitchFamily="34" charset="0"/>
              </a:rPr>
              <a:t>Week </a:t>
            </a:r>
            <a:r>
              <a:rPr lang="tr-TR" sz="3200" b="1" dirty="0">
                <a:solidFill>
                  <a:schemeClr val="accent1"/>
                </a:solidFill>
                <a:latin typeface="Times New Roman" panose="02020603050405020304" pitchFamily="18" charset="0"/>
                <a:ea typeface="Calibri" panose="020F0502020204030204" pitchFamily="34" charset="0"/>
              </a:rPr>
              <a:t>V</a:t>
            </a:r>
            <a:r>
              <a:rPr lang="en-GB" sz="3200" b="1" dirty="0">
                <a:solidFill>
                  <a:schemeClr val="accent1"/>
                </a:solidFill>
                <a:latin typeface="Times New Roman" panose="02020603050405020304" pitchFamily="18" charset="0"/>
                <a:ea typeface="Calibri" panose="020F0502020204030204" pitchFamily="34" charset="0"/>
              </a:rPr>
              <a:t>II</a:t>
            </a:r>
          </a:p>
          <a:p>
            <a:pPr lvl="0" algn="ctr" hangingPunct="0"/>
            <a:r>
              <a:rPr lang="en-US" sz="3200" b="1" dirty="0">
                <a:solidFill>
                  <a:srgbClr val="2B229E"/>
                </a:solidFill>
                <a:latin typeface="Times New Roman" panose="02020603050405020304" pitchFamily="18" charset="0"/>
                <a:cs typeface="Times New Roman" panose="02020603050405020304" pitchFamily="18" charset="0"/>
              </a:rPr>
              <a:t>Supervision in the Galleys</a:t>
            </a:r>
            <a:endParaRPr lang="ro-RO" sz="2800" dirty="0">
              <a:solidFill>
                <a:schemeClr val="accent1"/>
              </a:solidFill>
            </a:endParaRPr>
          </a:p>
        </p:txBody>
      </p:sp>
      <p:pic>
        <p:nvPicPr>
          <p:cNvPr id="3" name="Picture 2">
            <a:extLst>
              <a:ext uri="{FF2B5EF4-FFF2-40B4-BE49-F238E27FC236}">
                <a16:creationId xmlns:a16="http://schemas.microsoft.com/office/drawing/2014/main" id="{7AB896D3-5AB3-5EA5-2840-20B5DAFEED2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92893"/>
            <a:ext cx="623570" cy="620864"/>
          </a:xfrm>
          <a:prstGeom prst="rect">
            <a:avLst/>
          </a:prstGeom>
        </p:spPr>
      </p:pic>
      <p:pic>
        <p:nvPicPr>
          <p:cNvPr id="5" name="Picture 4">
            <a:extLst>
              <a:ext uri="{FF2B5EF4-FFF2-40B4-BE49-F238E27FC236}">
                <a16:creationId xmlns:a16="http://schemas.microsoft.com/office/drawing/2014/main" id="{62D5C2EE-BF62-6A7A-4967-3BB63107FED7}"/>
              </a:ext>
            </a:extLst>
          </p:cNvPr>
          <p:cNvPicPr>
            <a:picLocks noChangeAspect="1"/>
          </p:cNvPicPr>
          <p:nvPr/>
        </p:nvPicPr>
        <p:blipFill>
          <a:blip r:embed="rId6"/>
          <a:stretch>
            <a:fillRect/>
          </a:stretch>
        </p:blipFill>
        <p:spPr>
          <a:xfrm>
            <a:off x="4910225" y="92893"/>
            <a:ext cx="629555" cy="637524"/>
          </a:xfrm>
          <a:prstGeom prst="rect">
            <a:avLst/>
          </a:prstGeom>
        </p:spPr>
      </p:pic>
      <p:pic>
        <p:nvPicPr>
          <p:cNvPr id="6" name="Picture 5">
            <a:extLst>
              <a:ext uri="{FF2B5EF4-FFF2-40B4-BE49-F238E27FC236}">
                <a16:creationId xmlns:a16="http://schemas.microsoft.com/office/drawing/2014/main" id="{6EE98C28-27E5-4015-221F-CC1B897B60A1}"/>
              </a:ext>
            </a:extLst>
          </p:cNvPr>
          <p:cNvPicPr>
            <a:picLocks noChangeAspect="1"/>
          </p:cNvPicPr>
          <p:nvPr/>
        </p:nvPicPr>
        <p:blipFill>
          <a:blip r:embed="rId7"/>
          <a:stretch>
            <a:fillRect/>
          </a:stretch>
        </p:blipFill>
        <p:spPr>
          <a:xfrm>
            <a:off x="5631268" y="111773"/>
            <a:ext cx="1053458" cy="579268"/>
          </a:xfrm>
          <a:prstGeom prst="rect">
            <a:avLst/>
          </a:prstGeom>
        </p:spPr>
      </p:pic>
      <p:pic>
        <p:nvPicPr>
          <p:cNvPr id="7" name="Picture 6">
            <a:extLst>
              <a:ext uri="{FF2B5EF4-FFF2-40B4-BE49-F238E27FC236}">
                <a16:creationId xmlns:a16="http://schemas.microsoft.com/office/drawing/2014/main" id="{AE5BF4A6-5957-08DB-1934-BABAF3FB715E}"/>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76233"/>
            <a:ext cx="623570" cy="680419"/>
          </a:xfrm>
          <a:prstGeom prst="rect">
            <a:avLst/>
          </a:prstGeom>
        </p:spPr>
      </p:pic>
      <p:pic>
        <p:nvPicPr>
          <p:cNvPr id="8" name="Picture 7">
            <a:extLst>
              <a:ext uri="{FF2B5EF4-FFF2-40B4-BE49-F238E27FC236}">
                <a16:creationId xmlns:a16="http://schemas.microsoft.com/office/drawing/2014/main" id="{52B21BB7-7C4D-019E-2B1D-8AF0CC6B5541}"/>
              </a:ext>
            </a:extLst>
          </p:cNvPr>
          <p:cNvPicPr>
            <a:picLocks noChangeAspect="1"/>
          </p:cNvPicPr>
          <p:nvPr/>
        </p:nvPicPr>
        <p:blipFill>
          <a:blip r:embed="rId9"/>
          <a:stretch>
            <a:fillRect/>
          </a:stretch>
        </p:blipFill>
        <p:spPr>
          <a:xfrm>
            <a:off x="3979270" y="76233"/>
            <a:ext cx="858938" cy="620864"/>
          </a:xfrm>
          <a:prstGeom prst="rect">
            <a:avLst/>
          </a:prstGeom>
        </p:spPr>
      </p:pic>
      <p:pic>
        <p:nvPicPr>
          <p:cNvPr id="9" name="Picture 8">
            <a:extLst>
              <a:ext uri="{FF2B5EF4-FFF2-40B4-BE49-F238E27FC236}">
                <a16:creationId xmlns:a16="http://schemas.microsoft.com/office/drawing/2014/main" id="{F22C4691-35E4-A5A9-0954-7D6B318D9F97}"/>
              </a:ext>
            </a:extLst>
          </p:cNvPr>
          <p:cNvPicPr>
            <a:picLocks noChangeAspect="1"/>
          </p:cNvPicPr>
          <p:nvPr/>
        </p:nvPicPr>
        <p:blipFill>
          <a:blip r:embed="rId10"/>
          <a:stretch>
            <a:fillRect/>
          </a:stretch>
        </p:blipFill>
        <p:spPr>
          <a:xfrm>
            <a:off x="7704595" y="29230"/>
            <a:ext cx="1227464" cy="1224789"/>
          </a:xfrm>
          <a:prstGeom prst="rect">
            <a:avLst/>
          </a:prstGeom>
        </p:spPr>
      </p:pic>
      <p:sp>
        <p:nvSpPr>
          <p:cNvPr id="11" name="TextBox 10">
            <a:extLst>
              <a:ext uri="{FF2B5EF4-FFF2-40B4-BE49-F238E27FC236}">
                <a16:creationId xmlns:a16="http://schemas.microsoft.com/office/drawing/2014/main" id="{60EF569C-B7B9-5402-9510-889E99A358EB}"/>
              </a:ext>
            </a:extLst>
          </p:cNvPr>
          <p:cNvSpPr txBox="1"/>
          <p:nvPr/>
        </p:nvSpPr>
        <p:spPr>
          <a:xfrm>
            <a:off x="796460" y="1466200"/>
            <a:ext cx="7885472" cy="400110"/>
          </a:xfrm>
          <a:prstGeom prst="rect">
            <a:avLst/>
          </a:prstGeom>
          <a:noFill/>
        </p:spPr>
        <p:txBody>
          <a:bodyPr wrap="square">
            <a:spAutoFit/>
          </a:bodyPr>
          <a:lstStyle/>
          <a:p>
            <a:pPr algn="ctr"/>
            <a:r>
              <a:rPr lang="en-GB" sz="1000" b="1" dirty="0">
                <a:solidFill>
                  <a:srgbClr val="7030A0"/>
                </a:solidFill>
              </a:rPr>
              <a:t>KA220-VET - Cooperation partnerships in vocational</a:t>
            </a:r>
            <a:r>
              <a:rPr lang="ro-RO" sz="1000" b="1" dirty="0">
                <a:solidFill>
                  <a:srgbClr val="7030A0"/>
                </a:solidFill>
              </a:rPr>
              <a:t> </a:t>
            </a:r>
            <a:r>
              <a:rPr lang="en-GB" sz="1000" b="1" dirty="0">
                <a:solidFill>
                  <a:srgbClr val="7030A0"/>
                </a:solidFill>
              </a:rPr>
              <a:t>education and training</a:t>
            </a:r>
            <a:endParaRPr lang="ro-RO" sz="1000" b="1" dirty="0">
              <a:solidFill>
                <a:srgbClr val="7030A0"/>
              </a:solidFill>
            </a:endParaRPr>
          </a:p>
          <a:p>
            <a:pPr algn="ctr"/>
            <a:r>
              <a:rPr lang="en-GB" sz="1000" b="1" i="0" u="none" strike="noStrike" baseline="0" dirty="0">
                <a:solidFill>
                  <a:srgbClr val="7030A0"/>
                </a:solidFill>
              </a:rPr>
              <a:t>2023-1-RO01-KA220-VET-000156711</a:t>
            </a:r>
          </a:p>
        </p:txBody>
      </p:sp>
      <p:sp>
        <p:nvSpPr>
          <p:cNvPr id="12" name="Title 1">
            <a:extLst>
              <a:ext uri="{FF2B5EF4-FFF2-40B4-BE49-F238E27FC236}">
                <a16:creationId xmlns:a16="http://schemas.microsoft.com/office/drawing/2014/main" id="{E8A74367-A032-23BC-E011-516C85BB11BE}"/>
              </a:ext>
            </a:extLst>
          </p:cNvPr>
          <p:cNvSpPr>
            <a:spLocks noGrp="1"/>
          </p:cNvSpPr>
          <p:nvPr>
            <p:ph type="ctrTitle"/>
          </p:nvPr>
        </p:nvSpPr>
        <p:spPr>
          <a:xfrm>
            <a:off x="1375835" y="861041"/>
            <a:ext cx="6368830" cy="606528"/>
          </a:xfrm>
        </p:spPr>
        <p:txBody>
          <a:bodyPr>
            <a:noAutofit/>
          </a:bodyPr>
          <a:lstStyle/>
          <a:p>
            <a:pPr algn="ctr"/>
            <a:r>
              <a:rPr lang="en-GB" sz="2000" b="1" i="0" u="none" strike="noStrike" baseline="0" dirty="0" err="1">
                <a:solidFill>
                  <a:srgbClr val="FF0000"/>
                </a:solidFill>
                <a:effectLst>
                  <a:outerShdw blurRad="38100" dist="38100" dir="2700000" algn="tl">
                    <a:srgbClr val="000000">
                      <a:alpha val="43137"/>
                    </a:srgbClr>
                  </a:outerShdw>
                </a:effectLst>
                <a:latin typeface="CharterBT-Roman"/>
              </a:rPr>
              <a:t>MARitime</a:t>
            </a:r>
            <a:r>
              <a:rPr lang="en-GB" sz="2000" b="1" i="0" u="none" strike="noStrike" baseline="0" dirty="0">
                <a:solidFill>
                  <a:srgbClr val="FF0000"/>
                </a:solidFill>
                <a:effectLst>
                  <a:outerShdw blurRad="38100" dist="38100" dir="2700000" algn="tl">
                    <a:srgbClr val="000000">
                      <a:alpha val="43137"/>
                    </a:srgbClr>
                  </a:outerShdw>
                </a:effectLst>
                <a:latin typeface="CharterBT-Roman"/>
              </a:rPr>
              <a:t> Soft Skills for Onboard Healthy Nutrition and</a:t>
            </a:r>
            <a:r>
              <a:rPr lang="ro-RO" sz="2000" b="1" i="0" u="none" strike="noStrike" baseline="0" dirty="0">
                <a:solidFill>
                  <a:srgbClr val="FF0000"/>
                </a:solidFill>
                <a:effectLst>
                  <a:outerShdw blurRad="38100" dist="38100" dir="2700000" algn="tl">
                    <a:srgbClr val="000000">
                      <a:alpha val="43137"/>
                    </a:srgbClr>
                  </a:outerShdw>
                </a:effectLst>
                <a:latin typeface="CharterBT-Roman"/>
              </a:rPr>
              <a:t> </a:t>
            </a:r>
            <a:r>
              <a:rPr lang="en-GB" sz="2000" b="1" i="0" u="none" strike="noStrike" baseline="0" dirty="0" err="1">
                <a:solidFill>
                  <a:srgbClr val="FF0000"/>
                </a:solidFill>
                <a:effectLst>
                  <a:outerShdw blurRad="38100" dist="38100" dir="2700000" algn="tl">
                    <a:srgbClr val="000000">
                      <a:alpha val="43137"/>
                    </a:srgbClr>
                  </a:outerShdw>
                </a:effectLst>
                <a:latin typeface="CharterBT-Roman"/>
              </a:rPr>
              <a:t>CULinary</a:t>
            </a:r>
            <a:r>
              <a:rPr lang="en-GB" sz="2000" b="1" i="0" u="none" strike="noStrike" baseline="0" dirty="0">
                <a:solidFill>
                  <a:srgbClr val="FF0000"/>
                </a:solidFill>
                <a:effectLst>
                  <a:outerShdw blurRad="38100" dist="38100" dir="2700000" algn="tl">
                    <a:srgbClr val="000000">
                      <a:alpha val="43137"/>
                    </a:srgbClr>
                  </a:outerShdw>
                </a:effectLst>
                <a:latin typeface="CharterBT-Roman"/>
              </a:rPr>
              <a:t> Arts in Seagoing Services – </a:t>
            </a:r>
            <a:r>
              <a:rPr lang="ro-RO" sz="2000" b="1" i="0" u="none" strike="noStrike" baseline="0" dirty="0">
                <a:solidFill>
                  <a:srgbClr val="FF0000"/>
                </a:solidFill>
                <a:effectLst>
                  <a:outerShdw blurRad="38100" dist="38100" dir="2700000" algn="tl">
                    <a:srgbClr val="000000">
                      <a:alpha val="43137"/>
                    </a:srgbClr>
                  </a:outerShdw>
                </a:effectLst>
                <a:latin typeface="CharterBT-Roman"/>
              </a:rPr>
              <a:t>CUL</a:t>
            </a:r>
            <a:r>
              <a:rPr lang="en-GB" sz="2000" b="1" i="0" u="none" strike="noStrike" baseline="0" dirty="0">
                <a:solidFill>
                  <a:srgbClr val="FF0000"/>
                </a:solidFill>
                <a:effectLst>
                  <a:outerShdw blurRad="38100" dist="38100" dir="2700000" algn="tl">
                    <a:srgbClr val="000000">
                      <a:alpha val="43137"/>
                    </a:srgbClr>
                  </a:outerShdw>
                </a:effectLst>
                <a:latin typeface="CharterBT-Roman"/>
              </a:rPr>
              <a:t>-</a:t>
            </a:r>
            <a:r>
              <a:rPr lang="ro-RO" sz="2000" b="1" i="0" u="none" strike="noStrike" baseline="0" dirty="0">
                <a:solidFill>
                  <a:srgbClr val="FF0000"/>
                </a:solidFill>
                <a:effectLst>
                  <a:outerShdw blurRad="38100" dist="38100" dir="2700000" algn="tl">
                    <a:srgbClr val="000000">
                      <a:alpha val="43137"/>
                    </a:srgbClr>
                  </a:outerShdw>
                </a:effectLst>
                <a:latin typeface="CharterBT-Roman"/>
              </a:rPr>
              <a:t>MAR</a:t>
            </a:r>
            <a:r>
              <a:rPr lang="en-GB" sz="2000" b="1" i="0" u="none" strike="noStrike" baseline="0" dirty="0">
                <a:solidFill>
                  <a:srgbClr val="FF0000"/>
                </a:solidFill>
                <a:effectLst>
                  <a:outerShdw blurRad="38100" dist="38100" dir="2700000" algn="tl">
                    <a:srgbClr val="000000">
                      <a:alpha val="43137"/>
                    </a:srgbClr>
                  </a:outerShdw>
                </a:effectLst>
                <a:latin typeface="CharterBT-Roman"/>
              </a:rPr>
              <a:t>-</a:t>
            </a:r>
            <a:r>
              <a:rPr lang="ro-RO" sz="2000" b="1" i="0" u="none" strike="noStrike" baseline="0" dirty="0" err="1">
                <a:solidFill>
                  <a:srgbClr val="FF0000"/>
                </a:solidFill>
                <a:effectLst>
                  <a:outerShdw blurRad="38100" dist="38100" dir="2700000" algn="tl">
                    <a:srgbClr val="000000">
                      <a:alpha val="43137"/>
                    </a:srgbClr>
                  </a:outerShdw>
                </a:effectLst>
                <a:latin typeface="CharterBT-Roman"/>
              </a:rPr>
              <a:t>Skills</a:t>
            </a:r>
            <a:endParaRPr lang="en-US" sz="2000" b="1" dirty="0">
              <a:solidFill>
                <a:srgbClr val="0000FF"/>
              </a:solidFill>
              <a:effectLst>
                <a:outerShdw blurRad="38100" dist="38100" dir="2700000" algn="tl">
                  <a:srgbClr val="000000">
                    <a:alpha val="43137"/>
                  </a:srgbClr>
                </a:outerShdw>
              </a:effectLst>
              <a:highlight>
                <a:srgbClr val="FFFF00"/>
              </a:highlight>
            </a:endParaRPr>
          </a:p>
        </p:txBody>
      </p:sp>
    </p:spTree>
    <p:extLst>
      <p:ext uri="{BB962C8B-B14F-4D97-AF65-F5344CB8AC3E}">
        <p14:creationId xmlns:p14="http://schemas.microsoft.com/office/powerpoint/2010/main" val="34992027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28059-5E99-CD77-7D74-2C7DF19EF1E8}"/>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027F8F84-C2CC-8B43-A5E9-333368790CEA}"/>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4262EB8B-3CF8-5BC8-E519-33E88498D097}"/>
              </a:ext>
            </a:extLst>
          </p:cNvPr>
          <p:cNvSpPr>
            <a:spLocks noGrp="1"/>
          </p:cNvSpPr>
          <p:nvPr>
            <p:ph type="title"/>
          </p:nvPr>
        </p:nvSpPr>
        <p:spPr>
          <a:xfrm>
            <a:off x="628650" y="1107174"/>
            <a:ext cx="7886700" cy="571213"/>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PROPER MONITORING AND CONTROLLING OF THE PROVISION INVENTORIES AND BUDGET</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F8E22324-6048-0BA0-8BF6-10AC39BAE1C7}"/>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F23B2CC0-53DB-8EE5-030D-7432876EAB60}"/>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C03AB1E8-5064-E8C5-E6C4-D5EC77613A6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7617E8A6-2F5C-0E6C-AE87-4061E7787611}"/>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SUPERVISION IN THE GALLEYS</a:t>
            </a:r>
          </a:p>
        </p:txBody>
      </p:sp>
      <p:pic>
        <p:nvPicPr>
          <p:cNvPr id="25" name="Picture 24">
            <a:extLst>
              <a:ext uri="{FF2B5EF4-FFF2-40B4-BE49-F238E27FC236}">
                <a16:creationId xmlns:a16="http://schemas.microsoft.com/office/drawing/2014/main" id="{150675B5-E85E-D372-B035-FBD46C150D2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52634348-469B-3DBA-99CE-EEE70F73C195}"/>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00CE3B69-E25C-97BD-9E25-975E774ABDD0}"/>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C0E953E-3BBB-8D41-8696-335C2E2BA79C}"/>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E57BF416-03A3-EE93-C294-074CF4AACF17}"/>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887B2B4F-19EB-F254-9D25-88FB0F59B18D}"/>
              </a:ext>
            </a:extLst>
          </p:cNvPr>
          <p:cNvPicPr>
            <a:picLocks noChangeAspect="1"/>
          </p:cNvPicPr>
          <p:nvPr/>
        </p:nvPicPr>
        <p:blipFill>
          <a:blip r:embed="rId10"/>
          <a:stretch>
            <a:fillRect/>
          </a:stretch>
        </p:blipFill>
        <p:spPr>
          <a:xfrm>
            <a:off x="7704595" y="0"/>
            <a:ext cx="1227464" cy="1224789"/>
          </a:xfrm>
          <a:prstGeom prst="rect">
            <a:avLst/>
          </a:prstGeom>
        </p:spPr>
      </p:pic>
      <p:sp>
        <p:nvSpPr>
          <p:cNvPr id="11" name="TextBox 10">
            <a:extLst>
              <a:ext uri="{FF2B5EF4-FFF2-40B4-BE49-F238E27FC236}">
                <a16:creationId xmlns:a16="http://schemas.microsoft.com/office/drawing/2014/main" id="{1AB58C58-B5AB-2990-3AFB-513794DD244B}"/>
              </a:ext>
            </a:extLst>
          </p:cNvPr>
          <p:cNvSpPr txBox="1"/>
          <p:nvPr/>
        </p:nvSpPr>
        <p:spPr>
          <a:xfrm>
            <a:off x="825911" y="1768985"/>
            <a:ext cx="7551174" cy="2308324"/>
          </a:xfrm>
          <a:prstGeom prst="rect">
            <a:avLst/>
          </a:prstGeom>
          <a:noFill/>
        </p:spPr>
        <p:txBody>
          <a:bodyPr wrap="square">
            <a:spAutoFit/>
          </a:bodyPr>
          <a:lstStyle/>
          <a:p>
            <a:pPr algn="just"/>
            <a:r>
              <a:rPr lang="en-US" dirty="0">
                <a:latin typeface="Times New Roman" panose="02020603050405020304" pitchFamily="18" charset="0"/>
                <a:cs typeface="Times New Roman" panose="02020603050405020304" pitchFamily="18" charset="0"/>
              </a:rPr>
              <a:t>To combat spoilage, it is essential to implement proper storage procedures, especially for perishable goods. This includes maintaining correct refrigeration temperatures, sealing containers properly, and organizing storage areas to allow proper airflow and easy access to older stock. For example, fresh vegetables should be kept in well-ventilated, moisture-controlled compartments to avoid premature decay. Through proactive waste management, ships can conserve resources, reduce costs, and ensure a steady supply of quality provisions throughout the voyage.</a:t>
            </a:r>
          </a:p>
        </p:txBody>
      </p:sp>
      <p:pic>
        <p:nvPicPr>
          <p:cNvPr id="5" name="Picture 4">
            <a:extLst>
              <a:ext uri="{FF2B5EF4-FFF2-40B4-BE49-F238E27FC236}">
                <a16:creationId xmlns:a16="http://schemas.microsoft.com/office/drawing/2014/main" id="{C95152F9-8C1B-A5EC-1C36-582545B1636A}"/>
              </a:ext>
            </a:extLst>
          </p:cNvPr>
          <p:cNvPicPr>
            <a:picLocks noChangeAspect="1"/>
          </p:cNvPicPr>
          <p:nvPr/>
        </p:nvPicPr>
        <p:blipFill>
          <a:blip r:embed="rId11"/>
          <a:stretch>
            <a:fillRect/>
          </a:stretch>
        </p:blipFill>
        <p:spPr>
          <a:xfrm>
            <a:off x="2878137" y="4278841"/>
            <a:ext cx="2828925" cy="1619250"/>
          </a:xfrm>
          <a:prstGeom prst="rect">
            <a:avLst/>
          </a:prstGeom>
        </p:spPr>
      </p:pic>
    </p:spTree>
    <p:extLst>
      <p:ext uri="{BB962C8B-B14F-4D97-AF65-F5344CB8AC3E}">
        <p14:creationId xmlns:p14="http://schemas.microsoft.com/office/powerpoint/2010/main" val="19501672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265E1-66C6-87EE-C19E-B82A2A015BFA}"/>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D9BB897F-E94E-F13A-A8C7-6F5253F5A4FC}"/>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263E6080-72F5-90C5-9FA8-2780EF553BB0}"/>
              </a:ext>
            </a:extLst>
          </p:cNvPr>
          <p:cNvSpPr>
            <a:spLocks noGrp="1"/>
          </p:cNvSpPr>
          <p:nvPr>
            <p:ph type="title"/>
          </p:nvPr>
        </p:nvSpPr>
        <p:spPr>
          <a:xfrm>
            <a:off x="628650" y="1107174"/>
            <a:ext cx="7886700" cy="571213"/>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PROPER MONITORING AND CONTROLLING OF THE PROVISION INVENTORIES AND BUDGET</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BA44E5E4-D07C-7D33-FA97-C35322D3C709}"/>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B851447F-DB85-CDF0-E9B9-DE8F2F50D900}"/>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D2A2E2BB-E09C-D340-D309-D9B9A249C8F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4D817ADC-88D7-C93A-3D82-13C684933AE4}"/>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SUPERVISION IN THE GALLEYS</a:t>
            </a:r>
          </a:p>
        </p:txBody>
      </p:sp>
      <p:pic>
        <p:nvPicPr>
          <p:cNvPr id="25" name="Picture 24">
            <a:extLst>
              <a:ext uri="{FF2B5EF4-FFF2-40B4-BE49-F238E27FC236}">
                <a16:creationId xmlns:a16="http://schemas.microsoft.com/office/drawing/2014/main" id="{29F85FCC-A487-E2E2-7E3E-2F363916880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3234732C-975C-B739-0EFE-5FE94DDBBD53}"/>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ABD5C320-FEDB-E8FD-95D7-CB137DBD567B}"/>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7C5E76E6-2BCA-8465-D4BC-7EA090C26B38}"/>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4EBA1AED-19CF-4BCE-F9DC-609500F42848}"/>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C3BD019-A483-5189-7DF0-4051C63EC795}"/>
              </a:ext>
            </a:extLst>
          </p:cNvPr>
          <p:cNvPicPr>
            <a:picLocks noChangeAspect="1"/>
          </p:cNvPicPr>
          <p:nvPr/>
        </p:nvPicPr>
        <p:blipFill>
          <a:blip r:embed="rId10"/>
          <a:stretch>
            <a:fillRect/>
          </a:stretch>
        </p:blipFill>
        <p:spPr>
          <a:xfrm>
            <a:off x="7704595" y="0"/>
            <a:ext cx="1227464" cy="1224789"/>
          </a:xfrm>
          <a:prstGeom prst="rect">
            <a:avLst/>
          </a:prstGeom>
        </p:spPr>
      </p:pic>
      <p:sp>
        <p:nvSpPr>
          <p:cNvPr id="11" name="TextBox 10">
            <a:extLst>
              <a:ext uri="{FF2B5EF4-FFF2-40B4-BE49-F238E27FC236}">
                <a16:creationId xmlns:a16="http://schemas.microsoft.com/office/drawing/2014/main" id="{7FEDA576-3F43-A051-550F-B0CCDE4D72ED}"/>
              </a:ext>
            </a:extLst>
          </p:cNvPr>
          <p:cNvSpPr txBox="1"/>
          <p:nvPr/>
        </p:nvSpPr>
        <p:spPr>
          <a:xfrm>
            <a:off x="761449" y="1737932"/>
            <a:ext cx="7886700" cy="4524315"/>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Procurement Planning</a:t>
            </a:r>
          </a:p>
          <a:p>
            <a:r>
              <a:rPr lang="en-US" dirty="0">
                <a:latin typeface="Times New Roman" panose="02020603050405020304" pitchFamily="18" charset="0"/>
                <a:cs typeface="Times New Roman" panose="02020603050405020304" pitchFamily="18" charset="0"/>
              </a:rPr>
              <a:t>Procurement planning is the foundation of efficient pantry management. It involves purchasing provisions based on several factors, including menu planning, voyage length, and crew size. Accurate planning ensures that the right quantity and variety of food items are available to meet the crew’s needs without leading to excess or shortages. For instance, if a voyage is expected to last 20 days with 30 crew members, meal plans should be developed accordingly, and purchase quantities should reflect expected consumption with a buffer for unforeseen delays.</a:t>
            </a:r>
          </a:p>
          <a:p>
            <a:r>
              <a:rPr lang="en-US" dirty="0">
                <a:latin typeface="Times New Roman" panose="02020603050405020304" pitchFamily="18" charset="0"/>
                <a:cs typeface="Times New Roman" panose="02020603050405020304" pitchFamily="18" charset="0"/>
              </a:rPr>
              <a:t>Coordinating with reliable suppliers is also essential to ensure that goods are delivered on time, meet quality standards, and are cost-effective. Establishing long-term relationships with trusted vendors can help secure favorable pricing and priority service. For example, a ship that routinely procures fresh produce from the same port supplier can negotiate a contract for weekly deliveries, reducing both costs and logistical headaches. Successful procurement planning balances operational needs with budget constraints while ensuring food safety and variety for the crew.</a:t>
            </a:r>
          </a:p>
        </p:txBody>
      </p:sp>
    </p:spTree>
    <p:extLst>
      <p:ext uri="{BB962C8B-B14F-4D97-AF65-F5344CB8AC3E}">
        <p14:creationId xmlns:p14="http://schemas.microsoft.com/office/powerpoint/2010/main" val="5491460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93494-20BD-A860-D9EC-FFC4E4416FA9}"/>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9B99A555-7EB7-078C-0E24-BF1E71B357A2}"/>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614CA091-D3FA-FA9D-DA08-07EDDF549353}"/>
              </a:ext>
            </a:extLst>
          </p:cNvPr>
          <p:cNvSpPr>
            <a:spLocks noGrp="1"/>
          </p:cNvSpPr>
          <p:nvPr>
            <p:ph type="title"/>
          </p:nvPr>
        </p:nvSpPr>
        <p:spPr>
          <a:xfrm>
            <a:off x="628650" y="1107174"/>
            <a:ext cx="7886700" cy="571213"/>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PROPER MONITORING AND CONTROLLING OF THE PROVISION INVENTORIES AND BUDGET</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5AE36FE3-6CB1-2D99-F79C-637CA2C81C8F}"/>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06289887-F658-E46B-BEBB-377FACE7F996}"/>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171C4ADF-1AD8-44D9-3809-F707B6F55BF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E24BE79C-8654-3EBC-7651-9FE9D07DE940}"/>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SUPERVISION IN THE GALLEYS</a:t>
            </a:r>
          </a:p>
        </p:txBody>
      </p:sp>
      <p:pic>
        <p:nvPicPr>
          <p:cNvPr id="25" name="Picture 24">
            <a:extLst>
              <a:ext uri="{FF2B5EF4-FFF2-40B4-BE49-F238E27FC236}">
                <a16:creationId xmlns:a16="http://schemas.microsoft.com/office/drawing/2014/main" id="{C46A8335-4A21-9873-DD79-FE38E933595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CF6A369D-0CE7-269E-70C3-1409C1FB6775}"/>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DAED88CC-A92A-EC03-DE88-9ECAE390995F}"/>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070A576-25E9-50CD-A184-0942384C4BCF}"/>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96DE4F67-73EA-CFCD-5EEC-9778099B89C3}"/>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36CA03A-A927-C10F-77FE-9A8EE67488E3}"/>
              </a:ext>
            </a:extLst>
          </p:cNvPr>
          <p:cNvPicPr>
            <a:picLocks noChangeAspect="1"/>
          </p:cNvPicPr>
          <p:nvPr/>
        </p:nvPicPr>
        <p:blipFill>
          <a:blip r:embed="rId10"/>
          <a:stretch>
            <a:fillRect/>
          </a:stretch>
        </p:blipFill>
        <p:spPr>
          <a:xfrm>
            <a:off x="7704595" y="0"/>
            <a:ext cx="1227464" cy="1224789"/>
          </a:xfrm>
          <a:prstGeom prst="rect">
            <a:avLst/>
          </a:prstGeom>
        </p:spPr>
      </p:pic>
      <p:sp>
        <p:nvSpPr>
          <p:cNvPr id="11" name="TextBox 10">
            <a:extLst>
              <a:ext uri="{FF2B5EF4-FFF2-40B4-BE49-F238E27FC236}">
                <a16:creationId xmlns:a16="http://schemas.microsoft.com/office/drawing/2014/main" id="{37D2A5C2-CD6E-7C70-E52B-6F72E51B6F94}"/>
              </a:ext>
            </a:extLst>
          </p:cNvPr>
          <p:cNvSpPr txBox="1"/>
          <p:nvPr/>
        </p:nvSpPr>
        <p:spPr>
          <a:xfrm>
            <a:off x="490385" y="1768985"/>
            <a:ext cx="7886700" cy="3693319"/>
          </a:xfrm>
          <a:prstGeom prst="rect">
            <a:avLst/>
          </a:prstGeom>
          <a:noFill/>
        </p:spPr>
        <p:txBody>
          <a:bodyPr wrap="square">
            <a:spAutoFit/>
          </a:bodyPr>
          <a:lstStyle/>
          <a:p>
            <a:pPr algn="just"/>
            <a:r>
              <a:rPr lang="en-US" dirty="0">
                <a:latin typeface="Times New Roman" panose="02020603050405020304" pitchFamily="18" charset="0"/>
                <a:cs typeface="Times New Roman" panose="02020603050405020304" pitchFamily="18" charset="0"/>
              </a:rPr>
              <a:t>Accountability and Authorization</a:t>
            </a:r>
          </a:p>
          <a:p>
            <a:pPr algn="just"/>
            <a:r>
              <a:rPr lang="en-US" dirty="0">
                <a:latin typeface="Times New Roman" panose="02020603050405020304" pitchFamily="18" charset="0"/>
                <a:cs typeface="Times New Roman" panose="02020603050405020304" pitchFamily="18" charset="0"/>
              </a:rPr>
              <a:t>Maintaining clear accountability and defined authorization procedures is essential to prevent misuse or mismanagement of pantry inventory. This means establishing who has the authority to access inventory, approve purchases, or issue supplies. Only designated personnel—such as the chief steward or pantry supervisor—should have the authority to authorize stock withdrawals and expenditures. This reduces the risk of theft, overuse, or loss.</a:t>
            </a:r>
          </a:p>
          <a:p>
            <a:pPr algn="just"/>
            <a:r>
              <a:rPr lang="en-US" dirty="0">
                <a:latin typeface="Times New Roman" panose="02020603050405020304" pitchFamily="18" charset="0"/>
                <a:cs typeface="Times New Roman" panose="02020603050405020304" pitchFamily="18" charset="0"/>
              </a:rPr>
              <a:t>Detailed record-keeping supports this accountability. Logs should document who accessed what item, in what quantity, at what time, and for what purpose. For example, if the cook takes 10 kilograms of rice from storage, the transaction should be recorded in an inventory log with the date, time, and intended use. This level of documentation allows supervisors to trace discrepancies and analyze usage patterns, fostering transparency and trust within the team.</a:t>
            </a:r>
          </a:p>
        </p:txBody>
      </p:sp>
    </p:spTree>
    <p:extLst>
      <p:ext uri="{BB962C8B-B14F-4D97-AF65-F5344CB8AC3E}">
        <p14:creationId xmlns:p14="http://schemas.microsoft.com/office/powerpoint/2010/main" val="42181666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06A68-1388-FBCE-5F61-040DB7B1592F}"/>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7448015B-5626-DE3B-0D4F-F05CD7F6C121}"/>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70666F77-41C5-4121-073C-36D90C58E4F6}"/>
              </a:ext>
            </a:extLst>
          </p:cNvPr>
          <p:cNvSpPr>
            <a:spLocks noGrp="1"/>
          </p:cNvSpPr>
          <p:nvPr>
            <p:ph type="title"/>
          </p:nvPr>
        </p:nvSpPr>
        <p:spPr>
          <a:xfrm>
            <a:off x="628650" y="1107174"/>
            <a:ext cx="7886700" cy="571213"/>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PROPER MONITORING AND CONTROLLING OF THE PROVISION INVENTORIES AND BUDGET</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A3599D52-0843-AE06-5D69-22D3EEE7ADE5}"/>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01205201-42C9-AF68-4BE1-87CF37F381B9}"/>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83F78FCF-9E7C-502D-B436-B081B4B20C4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BD826ADB-E407-8C07-6FF6-B795BE25A117}"/>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SUPERVISION IN THE GALLEYS</a:t>
            </a:r>
          </a:p>
        </p:txBody>
      </p:sp>
      <p:pic>
        <p:nvPicPr>
          <p:cNvPr id="25" name="Picture 24">
            <a:extLst>
              <a:ext uri="{FF2B5EF4-FFF2-40B4-BE49-F238E27FC236}">
                <a16:creationId xmlns:a16="http://schemas.microsoft.com/office/drawing/2014/main" id="{F55BE9C9-96F1-2219-248A-0784FF98F9F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88685B87-6452-559C-B0FE-3069DE318241}"/>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618CFA11-C20E-3ABD-597A-79C906AEA22D}"/>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E61E8CC6-8535-CBBF-172E-BD003F287D7C}"/>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FF4AA62F-7AFC-DAE3-123F-444E0999B71D}"/>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AD74FB82-7439-66B9-84CB-0F6518C892A4}"/>
              </a:ext>
            </a:extLst>
          </p:cNvPr>
          <p:cNvPicPr>
            <a:picLocks noChangeAspect="1"/>
          </p:cNvPicPr>
          <p:nvPr/>
        </p:nvPicPr>
        <p:blipFill>
          <a:blip r:embed="rId10"/>
          <a:stretch>
            <a:fillRect/>
          </a:stretch>
        </p:blipFill>
        <p:spPr>
          <a:xfrm>
            <a:off x="7704595" y="0"/>
            <a:ext cx="1227464" cy="1224789"/>
          </a:xfrm>
          <a:prstGeom prst="rect">
            <a:avLst/>
          </a:prstGeom>
        </p:spPr>
      </p:pic>
      <p:sp>
        <p:nvSpPr>
          <p:cNvPr id="11" name="TextBox 10">
            <a:extLst>
              <a:ext uri="{FF2B5EF4-FFF2-40B4-BE49-F238E27FC236}">
                <a16:creationId xmlns:a16="http://schemas.microsoft.com/office/drawing/2014/main" id="{84FEC84A-40DB-B7E5-E205-52EB55B84B7F}"/>
              </a:ext>
            </a:extLst>
          </p:cNvPr>
          <p:cNvSpPr txBox="1"/>
          <p:nvPr/>
        </p:nvSpPr>
        <p:spPr>
          <a:xfrm>
            <a:off x="490385" y="1768985"/>
            <a:ext cx="7886700" cy="3693319"/>
          </a:xfrm>
          <a:prstGeom prst="rect">
            <a:avLst/>
          </a:prstGeom>
          <a:noFill/>
        </p:spPr>
        <p:txBody>
          <a:bodyPr wrap="square">
            <a:spAutoFit/>
          </a:bodyPr>
          <a:lstStyle/>
          <a:p>
            <a:pPr algn="just"/>
            <a:r>
              <a:rPr lang="en-US" dirty="0">
                <a:latin typeface="Times New Roman" panose="02020603050405020304" pitchFamily="18" charset="0"/>
                <a:cs typeface="Times New Roman" panose="02020603050405020304" pitchFamily="18" charset="0"/>
              </a:rPr>
              <a:t>Use of Technology</a:t>
            </a:r>
          </a:p>
          <a:p>
            <a:pPr algn="just"/>
            <a:r>
              <a:rPr lang="en-US" dirty="0">
                <a:latin typeface="Times New Roman" panose="02020603050405020304" pitchFamily="18" charset="0"/>
                <a:cs typeface="Times New Roman" panose="02020603050405020304" pitchFamily="18" charset="0"/>
              </a:rPr>
              <a:t>Modern inventory management technology significantly enhances the efficiency and accuracy of pantry operations. Software programs or spreadsheets can be used to track stock levels, forecast needs, and generate reports with minimal manual effort. These systems can automatically alert supervisors when an item falls below its par level or when it's time to reorder, which is especially helpful on long voyages with limited access to suppliers.</a:t>
            </a:r>
          </a:p>
          <a:p>
            <a:pPr algn="just"/>
            <a:r>
              <a:rPr lang="en-US" dirty="0">
                <a:latin typeface="Times New Roman" panose="02020603050405020304" pitchFamily="18" charset="0"/>
                <a:cs typeface="Times New Roman" panose="02020603050405020304" pitchFamily="18" charset="0"/>
              </a:rPr>
              <a:t>Advanced solutions such as barcode systems or RFID (Radio Frequency Identification) can further streamline the process. For example, when a box of canned goods is scanned upon arrival and again when issued, the system instantly updates inventory records in real time. This reduces human error and provides a clear, digital trail of all inventory movements. The use of technology not only saves time but also enhances decision-making by providing accurate, up-to-date data.</a:t>
            </a:r>
          </a:p>
        </p:txBody>
      </p:sp>
    </p:spTree>
    <p:extLst>
      <p:ext uri="{BB962C8B-B14F-4D97-AF65-F5344CB8AC3E}">
        <p14:creationId xmlns:p14="http://schemas.microsoft.com/office/powerpoint/2010/main" val="4140314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2176C-B20A-DFEB-7E09-FDD7E9139BE9}"/>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D84443EF-8C09-8A05-105F-95642ADD713A}"/>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330247C2-60D3-9C6C-33B5-40790A4A6E60}"/>
              </a:ext>
            </a:extLst>
          </p:cNvPr>
          <p:cNvSpPr>
            <a:spLocks noGrp="1"/>
          </p:cNvSpPr>
          <p:nvPr>
            <p:ph type="title"/>
          </p:nvPr>
        </p:nvSpPr>
        <p:spPr>
          <a:xfrm>
            <a:off x="628650" y="1107174"/>
            <a:ext cx="7886700" cy="571213"/>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PROPER MONITORING AND CONTROLLING OF THE PROVISION INVENTORIES AND BUDGET</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D94D0E55-674C-DCCD-6497-1293F4029979}"/>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46971CA4-6758-929B-1E06-DECFAE3A687C}"/>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8667AEFD-A911-6FF8-0316-1F5530551B9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15F8B2F0-E443-E675-4570-D1B74BD7D9E6}"/>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SUPERVISION IN THE GALLEYS</a:t>
            </a:r>
          </a:p>
        </p:txBody>
      </p:sp>
      <p:pic>
        <p:nvPicPr>
          <p:cNvPr id="25" name="Picture 24">
            <a:extLst>
              <a:ext uri="{FF2B5EF4-FFF2-40B4-BE49-F238E27FC236}">
                <a16:creationId xmlns:a16="http://schemas.microsoft.com/office/drawing/2014/main" id="{64FAABAC-8595-36EA-6308-297C73656B7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BE224EFA-329C-1BC1-4DA5-44B6676DEE97}"/>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2840D63A-725F-4C3C-106D-F58D32ED4715}"/>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A671DF7-9D42-3362-B8E2-5B421978EB77}"/>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C2D2446C-408E-338A-FE2A-296EA7F920CB}"/>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4FAF12D6-CC37-A356-C98D-D83062B34F9E}"/>
              </a:ext>
            </a:extLst>
          </p:cNvPr>
          <p:cNvPicPr>
            <a:picLocks noChangeAspect="1"/>
          </p:cNvPicPr>
          <p:nvPr/>
        </p:nvPicPr>
        <p:blipFill>
          <a:blip r:embed="rId10"/>
          <a:stretch>
            <a:fillRect/>
          </a:stretch>
        </p:blipFill>
        <p:spPr>
          <a:xfrm>
            <a:off x="7704595" y="0"/>
            <a:ext cx="1227464" cy="1224789"/>
          </a:xfrm>
          <a:prstGeom prst="rect">
            <a:avLst/>
          </a:prstGeom>
        </p:spPr>
      </p:pic>
      <p:sp>
        <p:nvSpPr>
          <p:cNvPr id="11" name="TextBox 10">
            <a:extLst>
              <a:ext uri="{FF2B5EF4-FFF2-40B4-BE49-F238E27FC236}">
                <a16:creationId xmlns:a16="http://schemas.microsoft.com/office/drawing/2014/main" id="{DC2BE215-CD81-AEC5-B4C8-EF8C62F00249}"/>
              </a:ext>
            </a:extLst>
          </p:cNvPr>
          <p:cNvSpPr txBox="1"/>
          <p:nvPr/>
        </p:nvSpPr>
        <p:spPr>
          <a:xfrm>
            <a:off x="490385" y="1768985"/>
            <a:ext cx="7886700" cy="3693319"/>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Compliance and Safety</a:t>
            </a:r>
          </a:p>
          <a:p>
            <a:pPr algn="just"/>
            <a:r>
              <a:rPr lang="en-US" dirty="0">
                <a:latin typeface="Times New Roman" panose="02020603050405020304" pitchFamily="18" charset="0"/>
                <a:cs typeface="Times New Roman" panose="02020603050405020304" pitchFamily="18" charset="0"/>
              </a:rPr>
              <a:t>Compliance with maritime food safety regulations is non-negotiable in pantry operations. All inventory practices must align with international and national food safety standards to protect crew health and avoid legal or operational issues. This includes proper storage, handling, and rotation of food items, as well as maintaining cleanliness in all pantry areas.</a:t>
            </a:r>
          </a:p>
          <a:p>
            <a:pPr algn="just"/>
            <a:r>
              <a:rPr lang="en-US" dirty="0">
                <a:latin typeface="Times New Roman" panose="02020603050405020304" pitchFamily="18" charset="0"/>
                <a:cs typeface="Times New Roman" panose="02020603050405020304" pitchFamily="18" charset="0"/>
              </a:rPr>
              <a:t>Following HACCP (Hazard Analysis and Critical Control Points) principles is a standard industry practice to ensure food safety. For instance, raw meats must be stored separately from ready-to-eat foods to prevent cross-contamination, and refrigeration units must be regularly monitored to remain within safe temperature ranges. Regular inspections, temperature logs, and staff training ensure that these standards are upheld throughout the voyage. Non-compliance could lead to spoilage, foodborne illness, or failed inspections at port.</a:t>
            </a:r>
          </a:p>
        </p:txBody>
      </p:sp>
    </p:spTree>
    <p:extLst>
      <p:ext uri="{BB962C8B-B14F-4D97-AF65-F5344CB8AC3E}">
        <p14:creationId xmlns:p14="http://schemas.microsoft.com/office/powerpoint/2010/main" val="30466081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C2585A-B9F2-4CE7-B12C-A48BEB8794F5}"/>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8F91FD88-1B95-C131-50C9-64BF8CC47A99}"/>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0A9B234E-D1C9-5F84-1FB9-24D686FAE2B0}"/>
              </a:ext>
            </a:extLst>
          </p:cNvPr>
          <p:cNvSpPr>
            <a:spLocks noGrp="1"/>
          </p:cNvSpPr>
          <p:nvPr>
            <p:ph type="title"/>
          </p:nvPr>
        </p:nvSpPr>
        <p:spPr>
          <a:xfrm>
            <a:off x="628650" y="1107174"/>
            <a:ext cx="7886700" cy="571213"/>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PROPER MONITORING AND CONTROLLING OF THE PROVISION INVENTORIES AND BUDGET</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9E6E9EC9-433B-E2E7-3739-4F256CE929A0}"/>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8BC63008-AE9C-164A-B553-E3F25F5A343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F13D0896-9E42-8F7B-BDCD-0D2D211816B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C6FE71D2-5AEB-CA3D-700D-446FF4C773C0}"/>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SUPERVISION IN THE GALLEYS</a:t>
            </a:r>
          </a:p>
        </p:txBody>
      </p:sp>
      <p:pic>
        <p:nvPicPr>
          <p:cNvPr id="25" name="Picture 24">
            <a:extLst>
              <a:ext uri="{FF2B5EF4-FFF2-40B4-BE49-F238E27FC236}">
                <a16:creationId xmlns:a16="http://schemas.microsoft.com/office/drawing/2014/main" id="{875ED23F-5E00-372F-B5A4-F7601ED78CD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361BA06C-8647-E70A-1282-BB4DC3003B17}"/>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70080810-EDD1-6FA5-D31A-37EBD1015FA4}"/>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F171DE22-ED15-1EFE-03C7-4486052DD350}"/>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2F7E82EE-3601-B85E-B419-93958CAEBE76}"/>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4673BEAD-277F-40C4-2392-ED0A86EFF58E}"/>
              </a:ext>
            </a:extLst>
          </p:cNvPr>
          <p:cNvPicPr>
            <a:picLocks noChangeAspect="1"/>
          </p:cNvPicPr>
          <p:nvPr/>
        </p:nvPicPr>
        <p:blipFill>
          <a:blip r:embed="rId10"/>
          <a:stretch>
            <a:fillRect/>
          </a:stretch>
        </p:blipFill>
        <p:spPr>
          <a:xfrm>
            <a:off x="7704595" y="0"/>
            <a:ext cx="1227464" cy="1224789"/>
          </a:xfrm>
          <a:prstGeom prst="rect">
            <a:avLst/>
          </a:prstGeom>
        </p:spPr>
      </p:pic>
      <p:sp>
        <p:nvSpPr>
          <p:cNvPr id="11" name="TextBox 10">
            <a:extLst>
              <a:ext uri="{FF2B5EF4-FFF2-40B4-BE49-F238E27FC236}">
                <a16:creationId xmlns:a16="http://schemas.microsoft.com/office/drawing/2014/main" id="{AA408BB3-E576-6D13-C80E-0B9FB7BE344B}"/>
              </a:ext>
            </a:extLst>
          </p:cNvPr>
          <p:cNvSpPr txBox="1"/>
          <p:nvPr/>
        </p:nvSpPr>
        <p:spPr>
          <a:xfrm>
            <a:off x="490385" y="1768985"/>
            <a:ext cx="7886700" cy="3693319"/>
          </a:xfrm>
          <a:prstGeom prst="rect">
            <a:avLst/>
          </a:prstGeom>
          <a:noFill/>
        </p:spPr>
        <p:txBody>
          <a:bodyPr wrap="square">
            <a:spAutoFit/>
          </a:bodyPr>
          <a:lstStyle/>
          <a:p>
            <a:pPr algn="just"/>
            <a:r>
              <a:rPr lang="en-US" dirty="0">
                <a:latin typeface="Times New Roman" panose="02020603050405020304" pitchFamily="18" charset="0"/>
                <a:cs typeface="Times New Roman" panose="02020603050405020304" pitchFamily="18" charset="0"/>
              </a:rPr>
              <a:t>Continuous Improvement</a:t>
            </a:r>
          </a:p>
          <a:p>
            <a:pPr algn="just"/>
            <a:r>
              <a:rPr lang="en-US" dirty="0">
                <a:latin typeface="Times New Roman" panose="02020603050405020304" pitchFamily="18" charset="0"/>
                <a:cs typeface="Times New Roman" panose="02020603050405020304" pitchFamily="18" charset="0"/>
              </a:rPr>
              <a:t>In any successful pantry operation, there must be a commitment to continuous improvement. This involves regularly analyzing past inventory and usage data to identify trends, such as seasonal changes in consumption or recurring stock shortages. Based on these insights, purchasing and stock management strategies can be refined over time to improve efficiency and reduce waste.</a:t>
            </a:r>
          </a:p>
          <a:p>
            <a:pPr algn="just"/>
            <a:r>
              <a:rPr lang="en-US" dirty="0">
                <a:latin typeface="Times New Roman" panose="02020603050405020304" pitchFamily="18" charset="0"/>
                <a:cs typeface="Times New Roman" panose="02020603050405020304" pitchFamily="18" charset="0"/>
              </a:rPr>
              <a:t>In addition, supervisors should hold periodic reviews of pantry procedures and staff performance, using feedback from daily operations to update protocols, improve training, and implement best practices. For example, if it’s discovered that dairy items frequently spoil before use, staff might be retrained on cold storage procedures, or portion sizes might be adjusted. This ongoing refinement process ensures that the pantry adapts to changing needs and continues to operate at peak performance.</a:t>
            </a:r>
          </a:p>
        </p:txBody>
      </p:sp>
    </p:spTree>
    <p:extLst>
      <p:ext uri="{BB962C8B-B14F-4D97-AF65-F5344CB8AC3E}">
        <p14:creationId xmlns:p14="http://schemas.microsoft.com/office/powerpoint/2010/main" val="35672001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097BFD-72D6-BF77-444C-246625B722C1}"/>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17F53920-2911-14CA-BA41-FFA1EC605258}"/>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0DFB4D42-6080-2CE4-15B3-78AE3088E648}"/>
              </a:ext>
            </a:extLst>
          </p:cNvPr>
          <p:cNvSpPr>
            <a:spLocks noGrp="1"/>
          </p:cNvSpPr>
          <p:nvPr>
            <p:ph type="title"/>
          </p:nvPr>
        </p:nvSpPr>
        <p:spPr>
          <a:xfrm>
            <a:off x="628650" y="1107174"/>
            <a:ext cx="7886700" cy="571213"/>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PROPER MONITORING AND CONTROLLING OF THE PROVISION INVENTORIES AND BUDGET</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9A7F7873-DB0A-E1D8-A663-5974A48F1397}"/>
              </a:ext>
            </a:extLst>
          </p:cNvPr>
          <p:cNvGrpSpPr/>
          <p:nvPr/>
        </p:nvGrpSpPr>
        <p:grpSpPr>
          <a:xfrm>
            <a:off x="18646" y="154232"/>
            <a:ext cx="9144000" cy="6778058"/>
            <a:chOff x="0" y="93100"/>
            <a:chExt cx="9144000" cy="6778058"/>
          </a:xfrm>
        </p:grpSpPr>
        <p:sp>
          <p:nvSpPr>
            <p:cNvPr id="12" name="Rectangle 11">
              <a:extLst>
                <a:ext uri="{FF2B5EF4-FFF2-40B4-BE49-F238E27FC236}">
                  <a16:creationId xmlns:a16="http://schemas.microsoft.com/office/drawing/2014/main" id="{E499876E-21B8-A486-0ED0-3BE93E5C0710}"/>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3AB1DA51-E802-5A57-ADA8-EEAC9303461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9410C536-2375-B487-34F0-60F07D53795E}"/>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SUPERVISION IN THE GALLEYS</a:t>
            </a:r>
          </a:p>
        </p:txBody>
      </p:sp>
      <p:pic>
        <p:nvPicPr>
          <p:cNvPr id="25" name="Picture 24">
            <a:extLst>
              <a:ext uri="{FF2B5EF4-FFF2-40B4-BE49-F238E27FC236}">
                <a16:creationId xmlns:a16="http://schemas.microsoft.com/office/drawing/2014/main" id="{9CA9677F-8706-035E-70C2-507CAC14AC8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54CA8708-675E-543F-A16A-C49559A18F4E}"/>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8A47AA85-E5C6-8B3D-A10B-C19FAA9DD314}"/>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4944BC98-12F3-1826-02F7-3C5C06803E24}"/>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0C8300C9-0A33-5E1A-AA78-9F3E50E19FA8}"/>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4771838B-0512-D1AD-ECE6-A16C5783A4FA}"/>
              </a:ext>
            </a:extLst>
          </p:cNvPr>
          <p:cNvPicPr>
            <a:picLocks noChangeAspect="1"/>
          </p:cNvPicPr>
          <p:nvPr/>
        </p:nvPicPr>
        <p:blipFill>
          <a:blip r:embed="rId10"/>
          <a:stretch>
            <a:fillRect/>
          </a:stretch>
        </p:blipFill>
        <p:spPr>
          <a:xfrm>
            <a:off x="7704595" y="0"/>
            <a:ext cx="1227464" cy="1224789"/>
          </a:xfrm>
          <a:prstGeom prst="rect">
            <a:avLst/>
          </a:prstGeom>
        </p:spPr>
      </p:pic>
      <p:sp>
        <p:nvSpPr>
          <p:cNvPr id="11" name="TextBox 10">
            <a:extLst>
              <a:ext uri="{FF2B5EF4-FFF2-40B4-BE49-F238E27FC236}">
                <a16:creationId xmlns:a16="http://schemas.microsoft.com/office/drawing/2014/main" id="{C690EC7B-D76F-DD9F-1A89-4998950E9BC4}"/>
              </a:ext>
            </a:extLst>
          </p:cNvPr>
          <p:cNvSpPr txBox="1"/>
          <p:nvPr/>
        </p:nvSpPr>
        <p:spPr>
          <a:xfrm>
            <a:off x="465389" y="1768985"/>
            <a:ext cx="7886700" cy="1200329"/>
          </a:xfrm>
          <a:prstGeom prst="rect">
            <a:avLst/>
          </a:prstGeom>
          <a:noFill/>
        </p:spPr>
        <p:txBody>
          <a:bodyPr wrap="square">
            <a:spAutoFit/>
          </a:bodyPr>
          <a:lstStyle/>
          <a:p>
            <a:pPr algn="just"/>
            <a:r>
              <a:rPr lang="en-US" dirty="0">
                <a:latin typeface="Times New Roman" panose="02020603050405020304" pitchFamily="18" charset="0"/>
                <a:cs typeface="Times New Roman" panose="02020603050405020304" pitchFamily="18" charset="0"/>
              </a:rPr>
              <a:t>These principles help ensure that the pantry is well-stocked, costs are controlled, food quality is maintained, and the crew’s needs are met throughout the voyage. Let me know if you want a diagram or a checklist version of this for training or presentation purposes.</a:t>
            </a:r>
          </a:p>
        </p:txBody>
      </p:sp>
      <p:pic>
        <p:nvPicPr>
          <p:cNvPr id="5" name="Picture 4">
            <a:extLst>
              <a:ext uri="{FF2B5EF4-FFF2-40B4-BE49-F238E27FC236}">
                <a16:creationId xmlns:a16="http://schemas.microsoft.com/office/drawing/2014/main" id="{C3D945E7-8258-C33E-96A1-8A022F44378D}"/>
              </a:ext>
            </a:extLst>
          </p:cNvPr>
          <p:cNvPicPr>
            <a:picLocks noChangeAspect="1"/>
          </p:cNvPicPr>
          <p:nvPr/>
        </p:nvPicPr>
        <p:blipFill>
          <a:blip r:embed="rId11"/>
          <a:stretch>
            <a:fillRect/>
          </a:stretch>
        </p:blipFill>
        <p:spPr>
          <a:xfrm>
            <a:off x="1879291" y="3142877"/>
            <a:ext cx="5277264" cy="2761768"/>
          </a:xfrm>
          <a:prstGeom prst="rect">
            <a:avLst/>
          </a:prstGeom>
        </p:spPr>
      </p:pic>
    </p:spTree>
    <p:extLst>
      <p:ext uri="{BB962C8B-B14F-4D97-AF65-F5344CB8AC3E}">
        <p14:creationId xmlns:p14="http://schemas.microsoft.com/office/powerpoint/2010/main" val="42850407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1A625-81D6-1D67-3944-9422F781EFD7}"/>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328B62F2-044B-031C-B939-40088944F4EB}"/>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9D926D4A-5123-133D-C0B3-8AB198C9D0D9}"/>
              </a:ext>
            </a:extLst>
          </p:cNvPr>
          <p:cNvSpPr>
            <a:spLocks noGrp="1"/>
          </p:cNvSpPr>
          <p:nvPr>
            <p:ph type="title"/>
          </p:nvPr>
        </p:nvSpPr>
        <p:spPr>
          <a:xfrm>
            <a:off x="465389" y="1107174"/>
            <a:ext cx="8221411" cy="571213"/>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INVENTORY-KEEPING METHODS FOR THE SHIP’S PANTRY </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6C7892AB-FF97-A744-7CC4-A3D8194671B3}"/>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F463440B-CF6B-02FD-4AF6-7A68F147EEC9}"/>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0B975C3F-044C-811B-ADD0-48F90917B00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7E304138-4894-DD2C-757E-BE3993660A30}"/>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SUPERVISION IN THE GALLEYS</a:t>
            </a:r>
          </a:p>
        </p:txBody>
      </p:sp>
      <p:pic>
        <p:nvPicPr>
          <p:cNvPr id="25" name="Picture 24">
            <a:extLst>
              <a:ext uri="{FF2B5EF4-FFF2-40B4-BE49-F238E27FC236}">
                <a16:creationId xmlns:a16="http://schemas.microsoft.com/office/drawing/2014/main" id="{B2507BA3-DAB9-350C-9C4B-14C276A23A6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8E2645BC-FFFF-03BE-6021-19E27B923C5E}"/>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6F6952F5-0B2F-8B68-A35C-719CE52B4E34}"/>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4AB899CD-5A8E-52D3-1718-B2262398ABB4}"/>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38AC70E2-4F73-0F0A-9185-BA561454FA9F}"/>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AF843CA0-1459-8511-18D1-A48DEAAACBE1}"/>
              </a:ext>
            </a:extLst>
          </p:cNvPr>
          <p:cNvPicPr>
            <a:picLocks noChangeAspect="1"/>
          </p:cNvPicPr>
          <p:nvPr/>
        </p:nvPicPr>
        <p:blipFill>
          <a:blip r:embed="rId10"/>
          <a:stretch>
            <a:fillRect/>
          </a:stretch>
        </p:blipFill>
        <p:spPr>
          <a:xfrm>
            <a:off x="7704595" y="0"/>
            <a:ext cx="1227464" cy="1224789"/>
          </a:xfrm>
          <a:prstGeom prst="rect">
            <a:avLst/>
          </a:prstGeom>
        </p:spPr>
      </p:pic>
      <p:sp>
        <p:nvSpPr>
          <p:cNvPr id="11" name="TextBox 10">
            <a:extLst>
              <a:ext uri="{FF2B5EF4-FFF2-40B4-BE49-F238E27FC236}">
                <a16:creationId xmlns:a16="http://schemas.microsoft.com/office/drawing/2014/main" id="{059A8055-DA6D-E64F-2C80-21CD65656F03}"/>
              </a:ext>
            </a:extLst>
          </p:cNvPr>
          <p:cNvSpPr txBox="1"/>
          <p:nvPr/>
        </p:nvSpPr>
        <p:spPr>
          <a:xfrm>
            <a:off x="465389" y="1768985"/>
            <a:ext cx="7886700" cy="2308324"/>
          </a:xfrm>
          <a:prstGeom prst="rect">
            <a:avLst/>
          </a:prstGeom>
          <a:noFill/>
        </p:spPr>
        <p:txBody>
          <a:bodyPr wrap="square">
            <a:spAutoFit/>
          </a:bodyPr>
          <a:lstStyle/>
          <a:p>
            <a:pPr algn="just"/>
            <a:r>
              <a:rPr lang="en-US" dirty="0">
                <a:latin typeface="Times New Roman" panose="02020603050405020304" pitchFamily="18" charset="0"/>
                <a:cs typeface="Times New Roman" panose="02020603050405020304" pitchFamily="18" charset="0"/>
              </a:rPr>
              <a:t>FIFO (First-In, First-Out)</a:t>
            </a:r>
          </a:p>
          <a:p>
            <a:pPr algn="just"/>
            <a:r>
              <a:rPr lang="en-US" dirty="0">
                <a:latin typeface="Times New Roman" panose="02020603050405020304" pitchFamily="18" charset="0"/>
                <a:cs typeface="Times New Roman" panose="02020603050405020304" pitchFamily="18" charset="0"/>
              </a:rPr>
              <a:t>The FIFO (First-In, First-Out) method is the most widely used inventory system in food service, especially in ship pantries. It ensures that items purchased or stocked first are the ones used first. This approach helps prevent spoilage, reduces waste, and maintains food quality. For example, if there are two cartons of milk on the shelf, the older one—stocked earlier—should be used before the newer one. By following FIFO, pantry operations stay efficient and food remains safe for consumption.</a:t>
            </a:r>
          </a:p>
        </p:txBody>
      </p:sp>
      <p:pic>
        <p:nvPicPr>
          <p:cNvPr id="5" name="Picture 4">
            <a:extLst>
              <a:ext uri="{FF2B5EF4-FFF2-40B4-BE49-F238E27FC236}">
                <a16:creationId xmlns:a16="http://schemas.microsoft.com/office/drawing/2014/main" id="{F21AD12D-FC96-934D-78C2-03F5663F03D1}"/>
              </a:ext>
            </a:extLst>
          </p:cNvPr>
          <p:cNvPicPr>
            <a:picLocks noChangeAspect="1"/>
          </p:cNvPicPr>
          <p:nvPr/>
        </p:nvPicPr>
        <p:blipFill>
          <a:blip r:embed="rId11"/>
          <a:stretch>
            <a:fillRect/>
          </a:stretch>
        </p:blipFill>
        <p:spPr>
          <a:xfrm>
            <a:off x="3090333" y="4167907"/>
            <a:ext cx="2328333" cy="1746250"/>
          </a:xfrm>
          <a:prstGeom prst="rect">
            <a:avLst/>
          </a:prstGeom>
        </p:spPr>
      </p:pic>
    </p:spTree>
    <p:extLst>
      <p:ext uri="{BB962C8B-B14F-4D97-AF65-F5344CB8AC3E}">
        <p14:creationId xmlns:p14="http://schemas.microsoft.com/office/powerpoint/2010/main" val="7598640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8515AD-9F3D-DD16-E401-38E67927C522}"/>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22640E72-5B00-36C9-BCA0-3BA18FF58DD0}"/>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0DBC7CFD-2338-38E4-0B06-8D085C72FE80}"/>
              </a:ext>
            </a:extLst>
          </p:cNvPr>
          <p:cNvSpPr>
            <a:spLocks noGrp="1"/>
          </p:cNvSpPr>
          <p:nvPr>
            <p:ph type="title"/>
          </p:nvPr>
        </p:nvSpPr>
        <p:spPr>
          <a:xfrm>
            <a:off x="465389" y="1107174"/>
            <a:ext cx="8221411" cy="571213"/>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INVENTORY-KEEPING METHODS FOR THE SHIP’S PANTRY </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D99327A1-D5C4-4825-926B-05BF0F3F57D4}"/>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5D54CA0A-A1E9-F660-F2DC-25AF85A08142}"/>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543D66DB-8BC1-9CE3-28F8-61D8E855B91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C6104082-74A4-6517-67F3-5B30ACCB5672}"/>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SUPERVISION IN THE GALLEYS</a:t>
            </a:r>
          </a:p>
        </p:txBody>
      </p:sp>
      <p:pic>
        <p:nvPicPr>
          <p:cNvPr id="25" name="Picture 24">
            <a:extLst>
              <a:ext uri="{FF2B5EF4-FFF2-40B4-BE49-F238E27FC236}">
                <a16:creationId xmlns:a16="http://schemas.microsoft.com/office/drawing/2014/main" id="{7D3A8153-D365-7E09-CBA1-F218E1FF97E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00BB622B-0BCB-A631-A4FB-BB801D89593B}"/>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E5C38749-F8CE-23FF-0335-8596CC088808}"/>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B952F756-EEB6-6B66-3756-CF00BB0A5211}"/>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99E4A1E8-357C-C421-99CB-A0023053255D}"/>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928C36B7-1257-3737-E161-DE63B898BE78}"/>
              </a:ext>
            </a:extLst>
          </p:cNvPr>
          <p:cNvPicPr>
            <a:picLocks noChangeAspect="1"/>
          </p:cNvPicPr>
          <p:nvPr/>
        </p:nvPicPr>
        <p:blipFill>
          <a:blip r:embed="rId10"/>
          <a:stretch>
            <a:fillRect/>
          </a:stretch>
        </p:blipFill>
        <p:spPr>
          <a:xfrm>
            <a:off x="7704595" y="0"/>
            <a:ext cx="1227464" cy="1224789"/>
          </a:xfrm>
          <a:prstGeom prst="rect">
            <a:avLst/>
          </a:prstGeom>
        </p:spPr>
      </p:pic>
      <p:sp>
        <p:nvSpPr>
          <p:cNvPr id="11" name="TextBox 10">
            <a:extLst>
              <a:ext uri="{FF2B5EF4-FFF2-40B4-BE49-F238E27FC236}">
                <a16:creationId xmlns:a16="http://schemas.microsoft.com/office/drawing/2014/main" id="{1A5907B0-CC15-FBD2-408A-47C1DA9A0199}"/>
              </a:ext>
            </a:extLst>
          </p:cNvPr>
          <p:cNvSpPr txBox="1"/>
          <p:nvPr/>
        </p:nvSpPr>
        <p:spPr>
          <a:xfrm>
            <a:off x="465389" y="1768985"/>
            <a:ext cx="7886700" cy="2031325"/>
          </a:xfrm>
          <a:prstGeom prst="rect">
            <a:avLst/>
          </a:prstGeom>
          <a:noFill/>
        </p:spPr>
        <p:txBody>
          <a:bodyPr wrap="square">
            <a:spAutoFit/>
          </a:bodyPr>
          <a:lstStyle/>
          <a:p>
            <a:pPr algn="just"/>
            <a:r>
              <a:rPr lang="en-US" dirty="0">
                <a:latin typeface="Times New Roman" panose="02020603050405020304" pitchFamily="18" charset="0"/>
                <a:cs typeface="Times New Roman" panose="02020603050405020304" pitchFamily="18" charset="0"/>
              </a:rPr>
              <a:t>LIFO (Last-In, First-Out) (rarely used in pantries but conceptually relevant)</a:t>
            </a:r>
          </a:p>
          <a:p>
            <a:pPr algn="just"/>
            <a:r>
              <a:rPr lang="en-US" dirty="0">
                <a:latin typeface="Times New Roman" panose="02020603050405020304" pitchFamily="18" charset="0"/>
                <a:cs typeface="Times New Roman" panose="02020603050405020304" pitchFamily="18" charset="0"/>
              </a:rPr>
              <a:t>The LIFO (Last-In, First-Out) method involves using the most recently purchased stock first. While it can be applied to the management of non-perishable items, it is not ideal for food safety as it may lead to older stock remaining unused and potentially expiring. LIFO is more commonly used in financial inventory valuation rather than in practical pantry operations, making it unsuitable for ship pantries where freshness and food safety are top priorities.</a:t>
            </a:r>
          </a:p>
        </p:txBody>
      </p:sp>
      <p:pic>
        <p:nvPicPr>
          <p:cNvPr id="5" name="Picture 4">
            <a:extLst>
              <a:ext uri="{FF2B5EF4-FFF2-40B4-BE49-F238E27FC236}">
                <a16:creationId xmlns:a16="http://schemas.microsoft.com/office/drawing/2014/main" id="{F6DBB2E9-B019-6C2E-D370-A1EEE2630B38}"/>
              </a:ext>
            </a:extLst>
          </p:cNvPr>
          <p:cNvPicPr>
            <a:picLocks noChangeAspect="1"/>
          </p:cNvPicPr>
          <p:nvPr/>
        </p:nvPicPr>
        <p:blipFill>
          <a:blip r:embed="rId11"/>
          <a:stretch>
            <a:fillRect/>
          </a:stretch>
        </p:blipFill>
        <p:spPr>
          <a:xfrm>
            <a:off x="2846917" y="4057315"/>
            <a:ext cx="2857500" cy="1600200"/>
          </a:xfrm>
          <a:prstGeom prst="rect">
            <a:avLst/>
          </a:prstGeom>
        </p:spPr>
      </p:pic>
    </p:spTree>
    <p:extLst>
      <p:ext uri="{BB962C8B-B14F-4D97-AF65-F5344CB8AC3E}">
        <p14:creationId xmlns:p14="http://schemas.microsoft.com/office/powerpoint/2010/main" val="27898315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4B492-E9B5-0720-0331-DBAD50544507}"/>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16BB865F-9079-668F-AD6F-51A1512718D6}"/>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7B31FAB8-9147-C421-E2F8-F0201576EF24}"/>
              </a:ext>
            </a:extLst>
          </p:cNvPr>
          <p:cNvSpPr>
            <a:spLocks noGrp="1"/>
          </p:cNvSpPr>
          <p:nvPr>
            <p:ph type="title"/>
          </p:nvPr>
        </p:nvSpPr>
        <p:spPr>
          <a:xfrm>
            <a:off x="465389" y="1107174"/>
            <a:ext cx="8221411" cy="571213"/>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INVENTORY-KEEPING METHODS FOR THE SHIP’S PANTRY </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88B76EF9-73EF-6B1A-C335-B1B23EFFF4F3}"/>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107773F2-981A-3026-37F4-7747677800F0}"/>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76E695BE-3D73-F968-B775-DCF0AE48263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5E475A97-DA6D-5983-CE58-DA72B95B985F}"/>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SUPERVISION IN THE GALLEYS</a:t>
            </a:r>
          </a:p>
        </p:txBody>
      </p:sp>
      <p:pic>
        <p:nvPicPr>
          <p:cNvPr id="25" name="Picture 24">
            <a:extLst>
              <a:ext uri="{FF2B5EF4-FFF2-40B4-BE49-F238E27FC236}">
                <a16:creationId xmlns:a16="http://schemas.microsoft.com/office/drawing/2014/main" id="{6A533DC5-7210-78CE-01FB-759ADE23D50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C2796FEC-7378-18A8-BCB6-0AC8E762F83A}"/>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AD750FD2-F2C7-316E-E575-C20E1ED3284F}"/>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8D037370-1653-22FA-B5F6-7CF79F1722EC}"/>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6512578-89C5-A64A-FE83-7C6DC906C54F}"/>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9E834AD-2DDC-7B68-5294-5E9492A7780C}"/>
              </a:ext>
            </a:extLst>
          </p:cNvPr>
          <p:cNvPicPr>
            <a:picLocks noChangeAspect="1"/>
          </p:cNvPicPr>
          <p:nvPr/>
        </p:nvPicPr>
        <p:blipFill>
          <a:blip r:embed="rId10"/>
          <a:stretch>
            <a:fillRect/>
          </a:stretch>
        </p:blipFill>
        <p:spPr>
          <a:xfrm>
            <a:off x="7704595" y="0"/>
            <a:ext cx="1227464" cy="1224789"/>
          </a:xfrm>
          <a:prstGeom prst="rect">
            <a:avLst/>
          </a:prstGeom>
        </p:spPr>
      </p:pic>
      <p:sp>
        <p:nvSpPr>
          <p:cNvPr id="11" name="TextBox 10">
            <a:extLst>
              <a:ext uri="{FF2B5EF4-FFF2-40B4-BE49-F238E27FC236}">
                <a16:creationId xmlns:a16="http://schemas.microsoft.com/office/drawing/2014/main" id="{83E9BED5-44A9-974C-BCF7-7FB7B13EE519}"/>
              </a:ext>
            </a:extLst>
          </p:cNvPr>
          <p:cNvSpPr txBox="1"/>
          <p:nvPr/>
        </p:nvSpPr>
        <p:spPr>
          <a:xfrm>
            <a:off x="465389" y="1768985"/>
            <a:ext cx="7886700" cy="2308324"/>
          </a:xfrm>
          <a:prstGeom prst="rect">
            <a:avLst/>
          </a:prstGeom>
          <a:noFill/>
        </p:spPr>
        <p:txBody>
          <a:bodyPr wrap="square">
            <a:spAutoFit/>
          </a:bodyPr>
          <a:lstStyle/>
          <a:p>
            <a:pPr algn="just"/>
            <a:r>
              <a:rPr lang="en-US" dirty="0">
                <a:latin typeface="Times New Roman" panose="02020603050405020304" pitchFamily="18" charset="0"/>
                <a:cs typeface="Times New Roman" panose="02020603050405020304" pitchFamily="18" charset="0"/>
              </a:rPr>
              <a:t>Perpetual Inventory System</a:t>
            </a:r>
          </a:p>
          <a:p>
            <a:pPr algn="just"/>
            <a:r>
              <a:rPr lang="en-US" dirty="0">
                <a:latin typeface="Times New Roman" panose="02020603050405020304" pitchFamily="18" charset="0"/>
                <a:cs typeface="Times New Roman" panose="02020603050405020304" pitchFamily="18" charset="0"/>
              </a:rPr>
              <a:t>The Perpetual Inventory System is a method that involves continuous tracking of stock levels in real time. Inventory records are updated immediately whenever items are received, issued, or used, ensuring constant accuracy. This system is often managed using inventory management software or spreadsheets, making it highly efficient for maintaining up-to-date information. It supports effective forecasting, budgeting, and accountability by providing detailed insight into inventory movement at all times.</a:t>
            </a:r>
          </a:p>
        </p:txBody>
      </p:sp>
      <p:pic>
        <p:nvPicPr>
          <p:cNvPr id="5" name="Picture 4">
            <a:extLst>
              <a:ext uri="{FF2B5EF4-FFF2-40B4-BE49-F238E27FC236}">
                <a16:creationId xmlns:a16="http://schemas.microsoft.com/office/drawing/2014/main" id="{DA13D178-5FD1-14D5-055F-686CE2F8959B}"/>
              </a:ext>
            </a:extLst>
          </p:cNvPr>
          <p:cNvPicPr>
            <a:picLocks noChangeAspect="1"/>
          </p:cNvPicPr>
          <p:nvPr/>
        </p:nvPicPr>
        <p:blipFill>
          <a:blip r:embed="rId11"/>
          <a:stretch>
            <a:fillRect/>
          </a:stretch>
        </p:blipFill>
        <p:spPr>
          <a:xfrm>
            <a:off x="3046664" y="4153955"/>
            <a:ext cx="2724150" cy="1676400"/>
          </a:xfrm>
          <a:prstGeom prst="rect">
            <a:avLst/>
          </a:prstGeom>
        </p:spPr>
      </p:pic>
    </p:spTree>
    <p:extLst>
      <p:ext uri="{BB962C8B-B14F-4D97-AF65-F5344CB8AC3E}">
        <p14:creationId xmlns:p14="http://schemas.microsoft.com/office/powerpoint/2010/main" val="10102277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18B8A-F333-2823-E4C5-2F382FABFC59}"/>
              </a:ext>
            </a:extLst>
          </p:cNvPr>
          <p:cNvSpPr>
            <a:spLocks noGrp="1"/>
          </p:cNvSpPr>
          <p:nvPr>
            <p:ph type="title"/>
          </p:nvPr>
        </p:nvSpPr>
        <p:spPr>
          <a:xfrm>
            <a:off x="639479" y="1043090"/>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Learning outcomes</a:t>
            </a:r>
            <a:r>
              <a:rPr lang="ro-RO" sz="2400" b="1" dirty="0">
                <a:latin typeface="Times New Roman" panose="02020603050405020304" pitchFamily="18" charset="0"/>
                <a:cs typeface="Times New Roman" panose="02020603050405020304" pitchFamily="18" charset="0"/>
              </a:rPr>
              <a:t> of </a:t>
            </a:r>
            <a:r>
              <a:rPr lang="en-US" sz="2400" b="1" dirty="0">
                <a:latin typeface="Times New Roman" panose="02020603050405020304" pitchFamily="18" charset="0"/>
                <a:cs typeface="Times New Roman" panose="02020603050405020304" pitchFamily="18" charset="0"/>
              </a:rPr>
              <a:t>the</a:t>
            </a:r>
            <a:r>
              <a:rPr lang="ro-RO" sz="2400" b="1"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course </a:t>
            </a:r>
          </a:p>
        </p:txBody>
      </p:sp>
      <p:grpSp>
        <p:nvGrpSpPr>
          <p:cNvPr id="4" name="Group 3">
            <a:extLst>
              <a:ext uri="{FF2B5EF4-FFF2-40B4-BE49-F238E27FC236}">
                <a16:creationId xmlns:a16="http://schemas.microsoft.com/office/drawing/2014/main" id="{A81020B7-6199-F090-F61D-88E549EFF36A}"/>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906E373F-7CEC-0816-0DE0-F40EEE7CFF29}"/>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ECB12ADB-6DE6-2CD5-5B8E-453C83DB84B8}"/>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3918D063-6CD9-818F-0B92-D5AA466AA41D}"/>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grpSp>
        <p:grpSp>
          <p:nvGrpSpPr>
            <p:cNvPr id="6" name="Group 5">
              <a:extLst>
                <a:ext uri="{FF2B5EF4-FFF2-40B4-BE49-F238E27FC236}">
                  <a16:creationId xmlns:a16="http://schemas.microsoft.com/office/drawing/2014/main" id="{A26C2482-DA1F-182D-DA7A-E4CADBFC8EC0}"/>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98871C56-B0CA-B50E-DCCE-AB940CBF213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A586B1B4-3E52-886F-E8B6-FB1FC1312765}"/>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C2A3D723-34B1-B70C-1FCA-0FABAC0F1F01}"/>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ro-RO" sz="24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ro-RO" sz="1800"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4A543130-7339-D6F9-E1AD-DEEABE3928B8}"/>
              </a:ext>
            </a:extLst>
          </p:cNvPr>
          <p:cNvSpPr txBox="1"/>
          <p:nvPr/>
        </p:nvSpPr>
        <p:spPr>
          <a:xfrm>
            <a:off x="381001" y="1462459"/>
            <a:ext cx="7886699" cy="4585871"/>
          </a:xfrm>
          <a:prstGeom prst="rect">
            <a:avLst/>
          </a:prstGeom>
          <a:noFill/>
        </p:spPr>
        <p:txBody>
          <a:bodyPr wrap="square" rtlCol="0">
            <a:spAutoFit/>
          </a:bodyPr>
          <a:lstStyle/>
          <a:p>
            <a:pPr marL="342900" lvl="0" indent="-342900" algn="just">
              <a:spcBef>
                <a:spcPts val="400"/>
              </a:spcBef>
              <a:spcAft>
                <a:spcPts val="400"/>
              </a:spcAft>
              <a:buFont typeface="Symbol" panose="05050102010706020507" pitchFamily="18" charset="2"/>
              <a:buChar char=""/>
              <a:tabLst>
                <a:tab pos="811530" algn="l"/>
              </a:tabLst>
            </a:pPr>
            <a:r>
              <a:rPr lang="en-US" sz="1800" dirty="0">
                <a:effectLst/>
                <a:latin typeface="Times New Roman" panose="02020603050405020304" pitchFamily="18" charset="0"/>
                <a:ea typeface="Arial" panose="020B0604020202020204" pitchFamily="34" charset="0"/>
              </a:rPr>
              <a:t>Explain the principles of effective supervision in the context of managing a ship’s pantry, including monitoring stock levels, controlling usage, and ensuring compliance with budgetary constraints.</a:t>
            </a:r>
          </a:p>
          <a:p>
            <a:pPr marL="342900" lvl="0" indent="-342900" algn="just">
              <a:spcBef>
                <a:spcPts val="400"/>
              </a:spcBef>
              <a:spcAft>
                <a:spcPts val="400"/>
              </a:spcAft>
              <a:buFont typeface="Symbol" panose="05050102010706020507" pitchFamily="18" charset="2"/>
              <a:buChar char=""/>
              <a:tabLst>
                <a:tab pos="811530" algn="l"/>
              </a:tabLst>
            </a:pPr>
            <a:r>
              <a:rPr lang="en-US" sz="1800" dirty="0">
                <a:effectLst/>
                <a:latin typeface="Times New Roman" panose="02020603050405020304" pitchFamily="18" charset="0"/>
                <a:ea typeface="Arial" panose="020B0604020202020204" pitchFamily="34" charset="0"/>
              </a:rPr>
              <a:t>Apply proper inventory control techniques to maintain accurate records of provisions and supplies aboard a ship.</a:t>
            </a:r>
          </a:p>
          <a:p>
            <a:pPr marL="342900" lvl="0" indent="-342900" algn="just">
              <a:spcBef>
                <a:spcPts val="400"/>
              </a:spcBef>
              <a:spcAft>
                <a:spcPts val="400"/>
              </a:spcAft>
              <a:buFont typeface="Symbol" panose="05050102010706020507" pitchFamily="18" charset="2"/>
              <a:buChar char=""/>
              <a:tabLst>
                <a:tab pos="811530" algn="l"/>
              </a:tabLst>
            </a:pPr>
            <a:r>
              <a:rPr lang="en-US" sz="1800" dirty="0">
                <a:effectLst/>
                <a:latin typeface="Times New Roman" panose="02020603050405020304" pitchFamily="18" charset="0"/>
                <a:ea typeface="Arial" panose="020B0604020202020204" pitchFamily="34" charset="0"/>
              </a:rPr>
              <a:t>Describe and differentiate between inventory-keeping methods such as FIFO (First-In, First-Out), LIFO (Last-In, First-Out), and perpetual vs. periodic inventory systems.</a:t>
            </a:r>
          </a:p>
          <a:p>
            <a:pPr marL="342900" lvl="0" indent="-342900" algn="just">
              <a:spcBef>
                <a:spcPts val="400"/>
              </a:spcBef>
              <a:spcAft>
                <a:spcPts val="400"/>
              </a:spcAft>
              <a:buFont typeface="Symbol" panose="05050102010706020507" pitchFamily="18" charset="2"/>
              <a:buChar char=""/>
              <a:tabLst>
                <a:tab pos="811530" algn="l"/>
              </a:tabLst>
            </a:pPr>
            <a:r>
              <a:rPr lang="en-US" sz="1800" dirty="0">
                <a:effectLst/>
                <a:latin typeface="Times New Roman" panose="02020603050405020304" pitchFamily="18" charset="0"/>
                <a:ea typeface="Arial" panose="020B0604020202020204" pitchFamily="34" charset="0"/>
              </a:rPr>
              <a:t>Demonstrate the ability to supervise inventory processes, including stock rotation, checking for spoilage, and ensuring the availability of essential items.</a:t>
            </a:r>
          </a:p>
          <a:p>
            <a:pPr marL="342900" lvl="0" indent="-342900" algn="just">
              <a:spcBef>
                <a:spcPts val="400"/>
              </a:spcBef>
              <a:spcAft>
                <a:spcPts val="400"/>
              </a:spcAft>
              <a:buFont typeface="Symbol" panose="05050102010706020507" pitchFamily="18" charset="2"/>
              <a:buChar char=""/>
              <a:tabLst>
                <a:tab pos="811530" algn="l"/>
              </a:tabLst>
            </a:pPr>
            <a:r>
              <a:rPr lang="en-US" sz="1800" dirty="0">
                <a:effectLst/>
                <a:latin typeface="Times New Roman" panose="02020603050405020304" pitchFamily="18" charset="0"/>
                <a:ea typeface="Arial" panose="020B0604020202020204" pitchFamily="34" charset="0"/>
              </a:rPr>
              <a:t>Monitor and evaluate pantry budgets using cost-effective methods while minimizing waste and overstocking.</a:t>
            </a:r>
          </a:p>
          <a:p>
            <a:pPr marL="285750" indent="-285750">
              <a:buFont typeface="Arial" panose="020B0604020202020204" pitchFamily="34" charset="0"/>
              <a:buChar char="•"/>
            </a:pPr>
            <a:r>
              <a:rPr lang="en-US" sz="1800" dirty="0">
                <a:effectLst/>
                <a:latin typeface="Times New Roman" panose="02020603050405020304" pitchFamily="18" charset="0"/>
                <a:ea typeface="Arial" panose="020B0604020202020204" pitchFamily="34" charset="0"/>
              </a:rPr>
              <a:t>Identify common issues in pantry inventory and budget management and propose practical supervisory solutions</a:t>
            </a:r>
            <a:endParaRPr lang="tr-TR" sz="1800" dirty="0">
              <a:effectLst/>
              <a:latin typeface="Times New Roman" panose="02020603050405020304" pitchFamily="18" charset="0"/>
              <a:ea typeface="Arial" panose="020B0604020202020204" pitchFamily="34" charset="0"/>
            </a:endParaRPr>
          </a:p>
        </p:txBody>
      </p:sp>
      <p:grpSp>
        <p:nvGrpSpPr>
          <p:cNvPr id="3" name="Group 2">
            <a:extLst>
              <a:ext uri="{FF2B5EF4-FFF2-40B4-BE49-F238E27FC236}">
                <a16:creationId xmlns:a16="http://schemas.microsoft.com/office/drawing/2014/main" id="{5A7EC230-E1E3-85A8-E065-18FF4B2BD9C6}"/>
              </a:ext>
            </a:extLst>
          </p:cNvPr>
          <p:cNvGrpSpPr/>
          <p:nvPr/>
        </p:nvGrpSpPr>
        <p:grpSpPr>
          <a:xfrm>
            <a:off x="0" y="124795"/>
            <a:ext cx="9144000" cy="6733205"/>
            <a:chOff x="89508" y="93100"/>
            <a:chExt cx="9144000" cy="6733205"/>
          </a:xfrm>
        </p:grpSpPr>
        <p:grpSp>
          <p:nvGrpSpPr>
            <p:cNvPr id="18" name="Group 17">
              <a:extLst>
                <a:ext uri="{FF2B5EF4-FFF2-40B4-BE49-F238E27FC236}">
                  <a16:creationId xmlns:a16="http://schemas.microsoft.com/office/drawing/2014/main" id="{12C00F62-E686-73E5-8801-0C872124F0CA}"/>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9FDA1246-3717-9A2B-EAE1-7B5EF4AFF653}"/>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BE9B3047-BC2D-532F-083D-5F681FDF47D4}"/>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19" name="Group 18">
              <a:extLst>
                <a:ext uri="{FF2B5EF4-FFF2-40B4-BE49-F238E27FC236}">
                  <a16:creationId xmlns:a16="http://schemas.microsoft.com/office/drawing/2014/main" id="{D78F0A92-C101-D9FA-0D52-C2BBDBC7B505}"/>
                </a:ext>
              </a:extLst>
            </p:cNvPr>
            <p:cNvGrpSpPr/>
            <p:nvPr/>
          </p:nvGrpSpPr>
          <p:grpSpPr>
            <a:xfrm>
              <a:off x="89508" y="6188798"/>
              <a:ext cx="9144000" cy="637507"/>
              <a:chOff x="89508" y="6188798"/>
              <a:chExt cx="9144000" cy="637507"/>
            </a:xfrm>
          </p:grpSpPr>
          <p:pic>
            <p:nvPicPr>
              <p:cNvPr id="20" name="Picture 19" descr="Blue Background Powerpoint posted by Michelle Mercado">
                <a:extLst>
                  <a:ext uri="{FF2B5EF4-FFF2-40B4-BE49-F238E27FC236}">
                    <a16:creationId xmlns:a16="http://schemas.microsoft.com/office/drawing/2014/main" id="{11F407A1-D898-86D3-5BDD-44F6BBC7013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88798"/>
                <a:ext cx="9144000" cy="637507"/>
              </a:xfrm>
              <a:prstGeom prst="rect">
                <a:avLst/>
              </a:prstGeom>
              <a:noFill/>
              <a:ln>
                <a:noFill/>
              </a:ln>
            </p:spPr>
          </p:pic>
          <p:sp>
            <p:nvSpPr>
              <p:cNvPr id="22" name="Rectangle 21">
                <a:extLst>
                  <a:ext uri="{FF2B5EF4-FFF2-40B4-BE49-F238E27FC236}">
                    <a16:creationId xmlns:a16="http://schemas.microsoft.com/office/drawing/2014/main" id="{9D7CF5EE-1B4F-F1DA-7702-7BA289D5B8A8}"/>
                  </a:ext>
                </a:extLst>
              </p:cNvPr>
              <p:cNvSpPr/>
              <p:nvPr/>
            </p:nvSpPr>
            <p:spPr>
              <a:xfrm>
                <a:off x="89508" y="6280365"/>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SUPERVISION IN THE GALLEYS </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pic>
        <p:nvPicPr>
          <p:cNvPr id="25" name="Picture 24">
            <a:extLst>
              <a:ext uri="{FF2B5EF4-FFF2-40B4-BE49-F238E27FC236}">
                <a16:creationId xmlns:a16="http://schemas.microsoft.com/office/drawing/2014/main" id="{05594B4A-8B71-6469-FEEC-1DC6E3BDC7D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45FF978-3A88-8DDD-A5D1-EEE165EE65BA}"/>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7E66753-CB1E-C444-DD18-3E6D95A3A441}"/>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F12CA07-09BB-A123-1817-BB85B36D5D98}"/>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8C276544-BB89-F992-351F-774B7D2D7D2E}"/>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23D7081-C475-55F5-AC0E-4D1C1FD36883}"/>
              </a:ext>
            </a:extLst>
          </p:cNvPr>
          <p:cNvPicPr>
            <a:picLocks noChangeAspect="1"/>
          </p:cNvPicPr>
          <p:nvPr/>
        </p:nvPicPr>
        <p:blipFill>
          <a:blip r:embed="rId11"/>
          <a:stretch>
            <a:fillRect/>
          </a:stretch>
        </p:blipFill>
        <p:spPr>
          <a:xfrm>
            <a:off x="7704595" y="0"/>
            <a:ext cx="1227464" cy="1224789"/>
          </a:xfrm>
          <a:prstGeom prst="rect">
            <a:avLst/>
          </a:prstGeom>
        </p:spPr>
      </p:pic>
    </p:spTree>
    <p:extLst>
      <p:ext uri="{BB962C8B-B14F-4D97-AF65-F5344CB8AC3E}">
        <p14:creationId xmlns:p14="http://schemas.microsoft.com/office/powerpoint/2010/main" val="32550758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F412B5-1A7F-D6C3-DE73-E4360E95AEEC}"/>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8135AC55-F14A-2F1B-C4BF-261ADE7DF8D7}"/>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28654CC4-2DF4-4F8C-2424-B19C086E4197}"/>
              </a:ext>
            </a:extLst>
          </p:cNvPr>
          <p:cNvSpPr>
            <a:spLocks noGrp="1"/>
          </p:cNvSpPr>
          <p:nvPr>
            <p:ph type="title"/>
          </p:nvPr>
        </p:nvSpPr>
        <p:spPr>
          <a:xfrm>
            <a:off x="465389" y="1107174"/>
            <a:ext cx="8221411" cy="571213"/>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INVENTORY-KEEPING METHODS FOR THE SHIP’S PANTRY </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D079BD6E-B9B0-F0B6-F7FC-F3B277D3A0D5}"/>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36D5B06F-4C36-F6FA-35FD-B6AAE5501E05}"/>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FA800A6E-02B4-9C38-38D6-30F9A025242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32DAA71A-B906-036B-FCB9-3206F5C716FC}"/>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SUPERVISION IN THE GALLEYS</a:t>
            </a:r>
          </a:p>
        </p:txBody>
      </p:sp>
      <p:pic>
        <p:nvPicPr>
          <p:cNvPr id="25" name="Picture 24">
            <a:extLst>
              <a:ext uri="{FF2B5EF4-FFF2-40B4-BE49-F238E27FC236}">
                <a16:creationId xmlns:a16="http://schemas.microsoft.com/office/drawing/2014/main" id="{F2EA4A63-8F9C-76C2-5485-B8B10F3EFCF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13016127-CCAA-A295-E961-EFD4CE1A3A26}"/>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68F7284E-F05C-EFDB-8198-F03E396EA4CD}"/>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212410F4-D94A-C0D9-9833-31558C689539}"/>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29D525C9-4E8A-D8F5-D88F-A95C2578FF1C}"/>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964E69B6-A46C-C335-01A0-D3254074F2C9}"/>
              </a:ext>
            </a:extLst>
          </p:cNvPr>
          <p:cNvPicPr>
            <a:picLocks noChangeAspect="1"/>
          </p:cNvPicPr>
          <p:nvPr/>
        </p:nvPicPr>
        <p:blipFill>
          <a:blip r:embed="rId10"/>
          <a:stretch>
            <a:fillRect/>
          </a:stretch>
        </p:blipFill>
        <p:spPr>
          <a:xfrm>
            <a:off x="7704595" y="0"/>
            <a:ext cx="1227464" cy="1224789"/>
          </a:xfrm>
          <a:prstGeom prst="rect">
            <a:avLst/>
          </a:prstGeom>
        </p:spPr>
      </p:pic>
      <p:sp>
        <p:nvSpPr>
          <p:cNvPr id="11" name="TextBox 10">
            <a:extLst>
              <a:ext uri="{FF2B5EF4-FFF2-40B4-BE49-F238E27FC236}">
                <a16:creationId xmlns:a16="http://schemas.microsoft.com/office/drawing/2014/main" id="{77F8787F-5DD5-66B8-AD2F-F4E58AE7B5DD}"/>
              </a:ext>
            </a:extLst>
          </p:cNvPr>
          <p:cNvSpPr txBox="1"/>
          <p:nvPr/>
        </p:nvSpPr>
        <p:spPr>
          <a:xfrm>
            <a:off x="465389" y="1768985"/>
            <a:ext cx="7886700" cy="2308324"/>
          </a:xfrm>
          <a:prstGeom prst="rect">
            <a:avLst/>
          </a:prstGeom>
          <a:noFill/>
        </p:spPr>
        <p:txBody>
          <a:bodyPr wrap="square">
            <a:spAutoFit/>
          </a:bodyPr>
          <a:lstStyle/>
          <a:p>
            <a:pPr algn="just"/>
            <a:r>
              <a:rPr lang="tr-TR" b="1" dirty="0">
                <a:latin typeface="Times New Roman" panose="02020603050405020304" pitchFamily="18" charset="0"/>
                <a:cs typeface="Times New Roman" panose="02020603050405020304" pitchFamily="18" charset="0"/>
              </a:rPr>
              <a:t>Periodic Inventory System</a:t>
            </a:r>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In contrast, the Periodic Inventory System relies on counting and recording inventory at fixed intervals—such as daily, weekly, or monthly. This method is more suitable for smaller ships or situations where manual tracking is preferred. While it is simpler and easier to implement, it lacks real-time accuracy and may result in discrepancies between physical stock and recorded figures. As a result, it provides less immediate visibility into stock usage compared to the perpetual system.</a:t>
            </a:r>
          </a:p>
        </p:txBody>
      </p:sp>
      <p:pic>
        <p:nvPicPr>
          <p:cNvPr id="5" name="Picture 4">
            <a:extLst>
              <a:ext uri="{FF2B5EF4-FFF2-40B4-BE49-F238E27FC236}">
                <a16:creationId xmlns:a16="http://schemas.microsoft.com/office/drawing/2014/main" id="{725F926D-7A6F-0029-BF49-DE3404B536B7}"/>
              </a:ext>
            </a:extLst>
          </p:cNvPr>
          <p:cNvPicPr>
            <a:picLocks noChangeAspect="1"/>
          </p:cNvPicPr>
          <p:nvPr/>
        </p:nvPicPr>
        <p:blipFill>
          <a:blip r:embed="rId11"/>
          <a:stretch>
            <a:fillRect/>
          </a:stretch>
        </p:blipFill>
        <p:spPr>
          <a:xfrm>
            <a:off x="3143250" y="3890908"/>
            <a:ext cx="2857500" cy="1600200"/>
          </a:xfrm>
          <a:prstGeom prst="rect">
            <a:avLst/>
          </a:prstGeom>
        </p:spPr>
      </p:pic>
    </p:spTree>
    <p:extLst>
      <p:ext uri="{BB962C8B-B14F-4D97-AF65-F5344CB8AC3E}">
        <p14:creationId xmlns:p14="http://schemas.microsoft.com/office/powerpoint/2010/main" val="24488706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9F1B13-D25B-0C99-15CF-FDBF769AD7B0}"/>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342B1291-C706-FA26-15B6-DF8937355B85}"/>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22FEA9CD-DBA4-0288-D381-2397166B0BFD}"/>
              </a:ext>
            </a:extLst>
          </p:cNvPr>
          <p:cNvSpPr>
            <a:spLocks noGrp="1"/>
          </p:cNvSpPr>
          <p:nvPr>
            <p:ph type="title"/>
          </p:nvPr>
        </p:nvSpPr>
        <p:spPr>
          <a:xfrm>
            <a:off x="465389" y="1107174"/>
            <a:ext cx="8221411" cy="571213"/>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INVENTORY-KEEPING METHODS FOR THE SHIP’S PANTRY </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C8BD351E-684C-6666-DC8E-26778ED5F68D}"/>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9E23DA0F-04F6-F4B8-7B88-937EA9725E53}"/>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C01A5C3C-76BE-065B-DCD8-C425D5F778F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42957F3F-8890-E5C2-9C72-79C3BA5378A5}"/>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SUPERVISION IN THE GALLEYS</a:t>
            </a:r>
          </a:p>
        </p:txBody>
      </p:sp>
      <p:pic>
        <p:nvPicPr>
          <p:cNvPr id="25" name="Picture 24">
            <a:extLst>
              <a:ext uri="{FF2B5EF4-FFF2-40B4-BE49-F238E27FC236}">
                <a16:creationId xmlns:a16="http://schemas.microsoft.com/office/drawing/2014/main" id="{B052689D-91DE-504D-FBE8-241385806DE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66AF831C-8645-8078-F677-BB0E977FC703}"/>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F11E500-E6CA-B531-DC70-736E9BF691CD}"/>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B0A5C7B4-4F51-6C17-E15B-E28EB331EA83}"/>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EBFADB8A-7A88-7456-DC06-C8F80DE83D4A}"/>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40AAFBF6-903E-607F-C549-BAAED02B97D1}"/>
              </a:ext>
            </a:extLst>
          </p:cNvPr>
          <p:cNvPicPr>
            <a:picLocks noChangeAspect="1"/>
          </p:cNvPicPr>
          <p:nvPr/>
        </p:nvPicPr>
        <p:blipFill>
          <a:blip r:embed="rId10"/>
          <a:stretch>
            <a:fillRect/>
          </a:stretch>
        </p:blipFill>
        <p:spPr>
          <a:xfrm>
            <a:off x="7704595" y="0"/>
            <a:ext cx="1227464" cy="1224789"/>
          </a:xfrm>
          <a:prstGeom prst="rect">
            <a:avLst/>
          </a:prstGeom>
        </p:spPr>
      </p:pic>
      <p:sp>
        <p:nvSpPr>
          <p:cNvPr id="11" name="TextBox 10">
            <a:extLst>
              <a:ext uri="{FF2B5EF4-FFF2-40B4-BE49-F238E27FC236}">
                <a16:creationId xmlns:a16="http://schemas.microsoft.com/office/drawing/2014/main" id="{E066076E-5607-5ADF-E1BB-4936B8D2E3C1}"/>
              </a:ext>
            </a:extLst>
          </p:cNvPr>
          <p:cNvSpPr txBox="1"/>
          <p:nvPr/>
        </p:nvSpPr>
        <p:spPr>
          <a:xfrm>
            <a:off x="465389" y="1768985"/>
            <a:ext cx="7886700" cy="2308324"/>
          </a:xfrm>
          <a:prstGeom prst="rect">
            <a:avLst/>
          </a:prstGeom>
          <a:noFill/>
        </p:spPr>
        <p:txBody>
          <a:bodyPr wrap="square">
            <a:spAutoFit/>
          </a:bodyPr>
          <a:lstStyle/>
          <a:p>
            <a:r>
              <a:rPr lang="en-US" b="1" dirty="0">
                <a:latin typeface="Times New Roman" panose="02020603050405020304" pitchFamily="18" charset="0"/>
                <a:cs typeface="Times New Roman" panose="02020603050405020304" pitchFamily="18" charset="0"/>
              </a:rPr>
              <a:t> Par Level System</a:t>
            </a:r>
          </a:p>
          <a:p>
            <a:pPr algn="just"/>
            <a:r>
              <a:rPr lang="en-US" dirty="0">
                <a:latin typeface="Times New Roman" panose="02020603050405020304" pitchFamily="18" charset="0"/>
                <a:cs typeface="Times New Roman" panose="02020603050405020304" pitchFamily="18" charset="0"/>
              </a:rPr>
              <a:t>The Par Level System is an inventory control method that sets minimum and maximum stock levels for each item. Replenishment occurs only when stock falls below the established minimum, helping to avoid both overstocking and understocking. This system ensures that essential items are always available without tying up space or capital in excess inventory. It is often used in combination with FIFO or perpetual inventory systems to enhance overall efficiency and accuracy.</a:t>
            </a:r>
          </a:p>
        </p:txBody>
      </p:sp>
      <p:pic>
        <p:nvPicPr>
          <p:cNvPr id="5" name="Picture 4">
            <a:extLst>
              <a:ext uri="{FF2B5EF4-FFF2-40B4-BE49-F238E27FC236}">
                <a16:creationId xmlns:a16="http://schemas.microsoft.com/office/drawing/2014/main" id="{029D8066-2701-1796-122D-4BC0FA2DF3EE}"/>
              </a:ext>
            </a:extLst>
          </p:cNvPr>
          <p:cNvPicPr>
            <a:picLocks noChangeAspect="1"/>
          </p:cNvPicPr>
          <p:nvPr/>
        </p:nvPicPr>
        <p:blipFill>
          <a:blip r:embed="rId11"/>
          <a:stretch>
            <a:fillRect/>
          </a:stretch>
        </p:blipFill>
        <p:spPr>
          <a:xfrm>
            <a:off x="2836646" y="4230155"/>
            <a:ext cx="2847975" cy="1600200"/>
          </a:xfrm>
          <a:prstGeom prst="rect">
            <a:avLst/>
          </a:prstGeom>
        </p:spPr>
      </p:pic>
    </p:spTree>
    <p:extLst>
      <p:ext uri="{BB962C8B-B14F-4D97-AF65-F5344CB8AC3E}">
        <p14:creationId xmlns:p14="http://schemas.microsoft.com/office/powerpoint/2010/main" val="16701012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7AF7C1-C84D-E7B5-5DD0-9A8D492CB813}"/>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A5AEB5D2-DE8F-8177-7F71-4DD184644618}"/>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D4E6C855-6D85-508B-DFD2-8B7AE6D8B54D}"/>
              </a:ext>
            </a:extLst>
          </p:cNvPr>
          <p:cNvSpPr>
            <a:spLocks noGrp="1"/>
          </p:cNvSpPr>
          <p:nvPr>
            <p:ph type="title"/>
          </p:nvPr>
        </p:nvSpPr>
        <p:spPr>
          <a:xfrm>
            <a:off x="465389" y="1107174"/>
            <a:ext cx="8221411" cy="571213"/>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INVENTORY-KEEPING METHODS FOR THE SHIP’S PANTRY </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B4DEE550-C74A-2F51-393B-6DAE408DC436}"/>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3D1DA803-A229-6333-B3FA-910ED03C8BE0}"/>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AAE4BF82-4687-913F-7B80-D5CB9B023FF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D49AE8C9-E14B-533B-DEB9-C6768F5A2D79}"/>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SUPERVISION IN THE GALLEYS</a:t>
            </a:r>
          </a:p>
        </p:txBody>
      </p:sp>
      <p:pic>
        <p:nvPicPr>
          <p:cNvPr id="25" name="Picture 24">
            <a:extLst>
              <a:ext uri="{FF2B5EF4-FFF2-40B4-BE49-F238E27FC236}">
                <a16:creationId xmlns:a16="http://schemas.microsoft.com/office/drawing/2014/main" id="{D40655DD-8AC5-A35F-80B6-0238D902149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FA99D7ED-887E-0853-FF82-9D783A1C5684}"/>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C96F5BC2-AD64-D0CE-742B-FA975374A16B}"/>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68836D76-8E57-5C89-CEC5-19667C0CA11D}"/>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090C04B7-7EB4-54E9-1585-ED5AF4D9676C}"/>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1C809E2E-688C-46FE-9A4F-5F8809841761}"/>
              </a:ext>
            </a:extLst>
          </p:cNvPr>
          <p:cNvPicPr>
            <a:picLocks noChangeAspect="1"/>
          </p:cNvPicPr>
          <p:nvPr/>
        </p:nvPicPr>
        <p:blipFill>
          <a:blip r:embed="rId10"/>
          <a:stretch>
            <a:fillRect/>
          </a:stretch>
        </p:blipFill>
        <p:spPr>
          <a:xfrm>
            <a:off x="7704595" y="0"/>
            <a:ext cx="1227464" cy="1224789"/>
          </a:xfrm>
          <a:prstGeom prst="rect">
            <a:avLst/>
          </a:prstGeom>
        </p:spPr>
      </p:pic>
      <p:sp>
        <p:nvSpPr>
          <p:cNvPr id="11" name="TextBox 10">
            <a:extLst>
              <a:ext uri="{FF2B5EF4-FFF2-40B4-BE49-F238E27FC236}">
                <a16:creationId xmlns:a16="http://schemas.microsoft.com/office/drawing/2014/main" id="{971C279D-F70F-82FF-7769-2240F7885344}"/>
              </a:ext>
            </a:extLst>
          </p:cNvPr>
          <p:cNvSpPr txBox="1"/>
          <p:nvPr/>
        </p:nvSpPr>
        <p:spPr>
          <a:xfrm>
            <a:off x="465389" y="1768985"/>
            <a:ext cx="7886700" cy="2031325"/>
          </a:xfrm>
          <a:prstGeom prst="rect">
            <a:avLst/>
          </a:prstGeom>
          <a:noFill/>
        </p:spPr>
        <p:txBody>
          <a:bodyPr wrap="square">
            <a:spAutoFit/>
          </a:bodyPr>
          <a:lstStyle/>
          <a:p>
            <a:r>
              <a:rPr lang="en-US" b="1" dirty="0"/>
              <a:t> </a:t>
            </a:r>
            <a:r>
              <a:rPr lang="en-US" b="1" dirty="0">
                <a:latin typeface="Times New Roman" panose="02020603050405020304" pitchFamily="18" charset="0"/>
                <a:cs typeface="Times New Roman" panose="02020603050405020304" pitchFamily="18" charset="0"/>
              </a:rPr>
              <a:t>ABC Method (Inventory Classification)</a:t>
            </a:r>
          </a:p>
          <a:p>
            <a:pPr algn="just"/>
            <a:r>
              <a:rPr lang="en-US" dirty="0">
                <a:latin typeface="Times New Roman" panose="02020603050405020304" pitchFamily="18" charset="0"/>
                <a:cs typeface="Times New Roman" panose="02020603050405020304" pitchFamily="18" charset="0"/>
              </a:rPr>
              <a:t>The ABC Method, or inventory classification system, organizes items based on their value or importance. A-items are high-value items such as meats or specialty ingredients and require close monitoring. B-items have moderate value or usage frequency, while C-items are low-value or bulk items like salt or flour. This method helps supervisors focus their attention and resources on the most critical stock, optimizing time and improving inventory control.</a:t>
            </a:r>
          </a:p>
        </p:txBody>
      </p:sp>
      <p:pic>
        <p:nvPicPr>
          <p:cNvPr id="5" name="Picture 4">
            <a:extLst>
              <a:ext uri="{FF2B5EF4-FFF2-40B4-BE49-F238E27FC236}">
                <a16:creationId xmlns:a16="http://schemas.microsoft.com/office/drawing/2014/main" id="{00E9E82B-F01A-CCB3-E5FE-F1DCC2D2F25B}"/>
              </a:ext>
            </a:extLst>
          </p:cNvPr>
          <p:cNvPicPr>
            <a:picLocks noChangeAspect="1"/>
          </p:cNvPicPr>
          <p:nvPr/>
        </p:nvPicPr>
        <p:blipFill>
          <a:blip r:embed="rId11"/>
          <a:stretch>
            <a:fillRect/>
          </a:stretch>
        </p:blipFill>
        <p:spPr>
          <a:xfrm>
            <a:off x="3200618" y="3913908"/>
            <a:ext cx="2621507" cy="1743607"/>
          </a:xfrm>
          <a:prstGeom prst="rect">
            <a:avLst/>
          </a:prstGeom>
        </p:spPr>
      </p:pic>
    </p:spTree>
    <p:extLst>
      <p:ext uri="{BB962C8B-B14F-4D97-AF65-F5344CB8AC3E}">
        <p14:creationId xmlns:p14="http://schemas.microsoft.com/office/powerpoint/2010/main" val="21792856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CB4476-04D0-42A5-03CC-4BD4AFC1143E}"/>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3D7D9C3D-308B-F1BA-2AFE-BC7CBD1AE7E3}"/>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5523A23E-0867-EF94-039C-4D4163FC3F59}"/>
              </a:ext>
            </a:extLst>
          </p:cNvPr>
          <p:cNvSpPr>
            <a:spLocks noGrp="1"/>
          </p:cNvSpPr>
          <p:nvPr>
            <p:ph type="title"/>
          </p:nvPr>
        </p:nvSpPr>
        <p:spPr>
          <a:xfrm>
            <a:off x="465389" y="1107174"/>
            <a:ext cx="8221411" cy="571213"/>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INVENTORY-KEEPING METHODS FOR THE SHIP’S PANTRY </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A0CA1B95-76B7-949E-5AB2-BD05401E5FDE}"/>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CF1C28A9-69BF-1327-1838-B931AD03D194}"/>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53478D82-52EF-BE55-1D91-3226E0ACA38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BCB6AA78-D783-47BB-5145-DD5E30A81D30}"/>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SUPERVISION IN THE GALLEYS</a:t>
            </a:r>
          </a:p>
        </p:txBody>
      </p:sp>
      <p:pic>
        <p:nvPicPr>
          <p:cNvPr id="25" name="Picture 24">
            <a:extLst>
              <a:ext uri="{FF2B5EF4-FFF2-40B4-BE49-F238E27FC236}">
                <a16:creationId xmlns:a16="http://schemas.microsoft.com/office/drawing/2014/main" id="{8970F1EC-C9EE-862B-AD58-18D8439301C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8182325D-4478-26BA-9533-6F7BE97D6CF8}"/>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6A5C0792-B6B0-EEF7-96B3-DA7733B824CC}"/>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B9651542-557A-03A4-DAF0-B6D750D325C4}"/>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0EAF0E43-492E-93A5-3BFE-4D6A8E550A10}"/>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4042A71D-D092-3998-2523-EF4DF1A015BF}"/>
              </a:ext>
            </a:extLst>
          </p:cNvPr>
          <p:cNvPicPr>
            <a:picLocks noChangeAspect="1"/>
          </p:cNvPicPr>
          <p:nvPr/>
        </p:nvPicPr>
        <p:blipFill>
          <a:blip r:embed="rId10"/>
          <a:stretch>
            <a:fillRect/>
          </a:stretch>
        </p:blipFill>
        <p:spPr>
          <a:xfrm>
            <a:off x="7704595" y="0"/>
            <a:ext cx="1227464" cy="1224789"/>
          </a:xfrm>
          <a:prstGeom prst="rect">
            <a:avLst/>
          </a:prstGeom>
        </p:spPr>
      </p:pic>
      <p:sp>
        <p:nvSpPr>
          <p:cNvPr id="11" name="TextBox 10">
            <a:extLst>
              <a:ext uri="{FF2B5EF4-FFF2-40B4-BE49-F238E27FC236}">
                <a16:creationId xmlns:a16="http://schemas.microsoft.com/office/drawing/2014/main" id="{6A6790C2-B504-998E-0E35-BBF744C1E427}"/>
              </a:ext>
            </a:extLst>
          </p:cNvPr>
          <p:cNvSpPr txBox="1"/>
          <p:nvPr/>
        </p:nvSpPr>
        <p:spPr>
          <a:xfrm>
            <a:off x="465389" y="1768985"/>
            <a:ext cx="7886700" cy="1754326"/>
          </a:xfrm>
          <a:prstGeom prst="rect">
            <a:avLst/>
          </a:prstGeom>
          <a:noFill/>
        </p:spPr>
        <p:txBody>
          <a:bodyPr wrap="square">
            <a:spAutoFit/>
          </a:bodyPr>
          <a:lstStyle/>
          <a:p>
            <a:r>
              <a:rPr lang="en-US" b="1" dirty="0">
                <a:latin typeface="Times New Roman" panose="02020603050405020304" pitchFamily="18" charset="0"/>
                <a:cs typeface="Times New Roman" panose="02020603050405020304" pitchFamily="18" charset="0"/>
              </a:rPr>
              <a:t>Bin Card or Stock Card System</a:t>
            </a:r>
          </a:p>
          <a:p>
            <a:pPr algn="just"/>
            <a:r>
              <a:rPr lang="en-US" dirty="0">
                <a:latin typeface="Times New Roman" panose="02020603050405020304" pitchFamily="18" charset="0"/>
                <a:cs typeface="Times New Roman" panose="02020603050405020304" pitchFamily="18" charset="0"/>
              </a:rPr>
              <a:t>The Bin Card or Stock Card System is a manual inventory-keeping method where each item has a dedicated card. This card records important data including the quantity received, quantity issued, and the current balance in stock. It is a simple yet effective way to maintain inventory records, especially on smaller ships or in settings without digital systems.</a:t>
            </a:r>
          </a:p>
        </p:txBody>
      </p:sp>
    </p:spTree>
    <p:extLst>
      <p:ext uri="{BB962C8B-B14F-4D97-AF65-F5344CB8AC3E}">
        <p14:creationId xmlns:p14="http://schemas.microsoft.com/office/powerpoint/2010/main" val="2019271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63841-F4ED-3B4E-BCAE-4AAF21961D90}"/>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5AB0E66F-FDBD-F825-2235-DFBFDE74FC90}"/>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1EA754FB-D94A-490C-CBF5-5F79E7E564AF}"/>
              </a:ext>
            </a:extLst>
          </p:cNvPr>
          <p:cNvSpPr>
            <a:spLocks noGrp="1"/>
          </p:cNvSpPr>
          <p:nvPr>
            <p:ph type="title"/>
          </p:nvPr>
        </p:nvSpPr>
        <p:spPr>
          <a:xfrm>
            <a:off x="465389" y="1107174"/>
            <a:ext cx="8221411" cy="571213"/>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INVENTORY-KEEPING METHODS FOR THE SHIP’S PANTRY </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5F033C7D-96F5-D8A5-9B24-AFD7363AED17}"/>
              </a:ext>
            </a:extLst>
          </p:cNvPr>
          <p:cNvGrpSpPr/>
          <p:nvPr/>
        </p:nvGrpSpPr>
        <p:grpSpPr>
          <a:xfrm>
            <a:off x="108154" y="-2601"/>
            <a:ext cx="9144000" cy="6778058"/>
            <a:chOff x="0" y="93100"/>
            <a:chExt cx="9144000" cy="6778058"/>
          </a:xfrm>
        </p:grpSpPr>
        <p:sp>
          <p:nvSpPr>
            <p:cNvPr id="12" name="Rectangle 11">
              <a:extLst>
                <a:ext uri="{FF2B5EF4-FFF2-40B4-BE49-F238E27FC236}">
                  <a16:creationId xmlns:a16="http://schemas.microsoft.com/office/drawing/2014/main" id="{27BD7A47-489D-4840-E1DE-1B156A757641}"/>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CBAAE5F5-614E-C552-6644-2074669293A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A3A6E2F2-6E8D-275D-632D-98C48407E75F}"/>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SUPERVISION IN THE GALLEYS</a:t>
            </a:r>
          </a:p>
        </p:txBody>
      </p:sp>
      <p:pic>
        <p:nvPicPr>
          <p:cNvPr id="25" name="Picture 24">
            <a:extLst>
              <a:ext uri="{FF2B5EF4-FFF2-40B4-BE49-F238E27FC236}">
                <a16:creationId xmlns:a16="http://schemas.microsoft.com/office/drawing/2014/main" id="{F7A79F13-8D4B-6EFB-8CE3-7A4F250D0BC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C5D3BA7B-EDCA-9E39-534C-2D2D2BCA5B1B}"/>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DE6C4D91-CC59-634F-6C60-3C30E372C3CC}"/>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ED4928D9-9261-7195-19C9-4A8F4AA842CE}"/>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13165AFF-012C-5F4E-FA2D-1CC6B3F7C127}"/>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9EDB1AB9-7104-78E4-611B-45EF37E4E257}"/>
              </a:ext>
            </a:extLst>
          </p:cNvPr>
          <p:cNvPicPr>
            <a:picLocks noChangeAspect="1"/>
          </p:cNvPicPr>
          <p:nvPr/>
        </p:nvPicPr>
        <p:blipFill>
          <a:blip r:embed="rId10"/>
          <a:stretch>
            <a:fillRect/>
          </a:stretch>
        </p:blipFill>
        <p:spPr>
          <a:xfrm>
            <a:off x="7704595" y="0"/>
            <a:ext cx="1227464" cy="1224789"/>
          </a:xfrm>
          <a:prstGeom prst="rect">
            <a:avLst/>
          </a:prstGeom>
        </p:spPr>
      </p:pic>
      <p:graphicFrame>
        <p:nvGraphicFramePr>
          <p:cNvPr id="10" name="Table 9">
            <a:extLst>
              <a:ext uri="{FF2B5EF4-FFF2-40B4-BE49-F238E27FC236}">
                <a16:creationId xmlns:a16="http://schemas.microsoft.com/office/drawing/2014/main" id="{2254A6EA-2178-C44B-1736-B20E4967C99E}"/>
              </a:ext>
            </a:extLst>
          </p:cNvPr>
          <p:cNvGraphicFramePr>
            <a:graphicFrameLocks noGrp="1"/>
          </p:cNvGraphicFramePr>
          <p:nvPr>
            <p:extLst>
              <p:ext uri="{D42A27DB-BD31-4B8C-83A1-F6EECF244321}">
                <p14:modId xmlns:p14="http://schemas.microsoft.com/office/powerpoint/2010/main" val="1868462893"/>
              </p:ext>
            </p:extLst>
          </p:nvPr>
        </p:nvGraphicFramePr>
        <p:xfrm>
          <a:off x="870154" y="2090834"/>
          <a:ext cx="7270957" cy="3659991"/>
        </p:xfrm>
        <a:graphic>
          <a:graphicData uri="http://schemas.openxmlformats.org/drawingml/2006/table">
            <a:tbl>
              <a:tblPr firstRow="1" firstCol="1" bandRow="1">
                <a:tableStyleId>{5C22544A-7EE6-4342-B048-85BDC9FD1C3A}</a:tableStyleId>
              </a:tblPr>
              <a:tblGrid>
                <a:gridCol w="2777365">
                  <a:extLst>
                    <a:ext uri="{9D8B030D-6E8A-4147-A177-3AD203B41FA5}">
                      <a16:colId xmlns:a16="http://schemas.microsoft.com/office/drawing/2014/main" val="1930160920"/>
                    </a:ext>
                  </a:extLst>
                </a:gridCol>
                <a:gridCol w="1497864">
                  <a:extLst>
                    <a:ext uri="{9D8B030D-6E8A-4147-A177-3AD203B41FA5}">
                      <a16:colId xmlns:a16="http://schemas.microsoft.com/office/drawing/2014/main" val="1157193554"/>
                    </a:ext>
                  </a:extLst>
                </a:gridCol>
                <a:gridCol w="1497864">
                  <a:extLst>
                    <a:ext uri="{9D8B030D-6E8A-4147-A177-3AD203B41FA5}">
                      <a16:colId xmlns:a16="http://schemas.microsoft.com/office/drawing/2014/main" val="1018025086"/>
                    </a:ext>
                  </a:extLst>
                </a:gridCol>
                <a:gridCol w="1497864">
                  <a:extLst>
                    <a:ext uri="{9D8B030D-6E8A-4147-A177-3AD203B41FA5}">
                      <a16:colId xmlns:a16="http://schemas.microsoft.com/office/drawing/2014/main" val="3953074375"/>
                    </a:ext>
                  </a:extLst>
                </a:gridCol>
              </a:tblGrid>
              <a:tr h="382844">
                <a:tc>
                  <a:txBody>
                    <a:bodyPr/>
                    <a:lstStyle/>
                    <a:p>
                      <a:pPr algn="l">
                        <a:spcAft>
                          <a:spcPts val="200"/>
                        </a:spcAft>
                        <a:buNone/>
                      </a:pPr>
                      <a:r>
                        <a:rPr lang="tr-TR" sz="1000">
                          <a:effectLst/>
                        </a:rPr>
                        <a:t>Method</a:t>
                      </a:r>
                      <a:endParaRPr lang="en-US" sz="1000">
                        <a:effectLst/>
                        <a:latin typeface="Times New Roman" panose="02020603050405020304" pitchFamily="18" charset="0"/>
                        <a:ea typeface="Arial" panose="020B0604020202020204" pitchFamily="34" charset="0"/>
                        <a:cs typeface="Times New Roman" panose="02020603050405020304" pitchFamily="18" charset="0"/>
                      </a:endParaRPr>
                    </a:p>
                  </a:txBody>
                  <a:tcPr marL="9103" marR="9103" marT="9103" marB="9103" anchor="ctr"/>
                </a:tc>
                <a:tc>
                  <a:txBody>
                    <a:bodyPr/>
                    <a:lstStyle/>
                    <a:p>
                      <a:pPr algn="l">
                        <a:spcAft>
                          <a:spcPts val="200"/>
                        </a:spcAft>
                        <a:buNone/>
                      </a:pPr>
                      <a:r>
                        <a:rPr lang="tr-TR" sz="1000">
                          <a:effectLst/>
                        </a:rPr>
                        <a:t>Best For</a:t>
                      </a:r>
                      <a:endParaRPr lang="en-US" sz="1000">
                        <a:effectLst/>
                        <a:latin typeface="Times New Roman" panose="02020603050405020304" pitchFamily="18" charset="0"/>
                        <a:ea typeface="Arial" panose="020B0604020202020204" pitchFamily="34" charset="0"/>
                        <a:cs typeface="Times New Roman" panose="02020603050405020304" pitchFamily="18" charset="0"/>
                      </a:endParaRPr>
                    </a:p>
                  </a:txBody>
                  <a:tcPr marL="9103" marR="9103" marT="9103" marB="9103" anchor="ctr"/>
                </a:tc>
                <a:tc>
                  <a:txBody>
                    <a:bodyPr/>
                    <a:lstStyle/>
                    <a:p>
                      <a:pPr algn="l">
                        <a:spcAft>
                          <a:spcPts val="200"/>
                        </a:spcAft>
                        <a:buNone/>
                      </a:pPr>
                      <a:r>
                        <a:rPr lang="tr-TR" sz="1000">
                          <a:effectLst/>
                        </a:rPr>
                        <a:t>Tools Required</a:t>
                      </a:r>
                      <a:endParaRPr lang="en-US" sz="1000">
                        <a:effectLst/>
                        <a:latin typeface="Times New Roman" panose="02020603050405020304" pitchFamily="18" charset="0"/>
                        <a:ea typeface="Arial" panose="020B0604020202020204" pitchFamily="34" charset="0"/>
                        <a:cs typeface="Times New Roman" panose="02020603050405020304" pitchFamily="18" charset="0"/>
                      </a:endParaRPr>
                    </a:p>
                  </a:txBody>
                  <a:tcPr marL="9103" marR="9103" marT="9103" marB="9103" anchor="ctr"/>
                </a:tc>
                <a:tc>
                  <a:txBody>
                    <a:bodyPr/>
                    <a:lstStyle/>
                    <a:p>
                      <a:pPr algn="l">
                        <a:spcAft>
                          <a:spcPts val="200"/>
                        </a:spcAft>
                        <a:buNone/>
                      </a:pPr>
                      <a:r>
                        <a:rPr lang="tr-TR" sz="1000">
                          <a:effectLst/>
                        </a:rPr>
                        <a:t>Notes</a:t>
                      </a:r>
                      <a:endParaRPr lang="en-US" sz="1000">
                        <a:effectLst/>
                        <a:latin typeface="Times New Roman" panose="02020603050405020304" pitchFamily="18" charset="0"/>
                        <a:ea typeface="Arial" panose="020B0604020202020204" pitchFamily="34" charset="0"/>
                        <a:cs typeface="Times New Roman" panose="02020603050405020304" pitchFamily="18" charset="0"/>
                      </a:endParaRPr>
                    </a:p>
                  </a:txBody>
                  <a:tcPr marL="9103" marR="9103" marT="9103" marB="9103" anchor="ctr"/>
                </a:tc>
                <a:extLst>
                  <a:ext uri="{0D108BD9-81ED-4DB2-BD59-A6C34878D82A}">
                    <a16:rowId xmlns:a16="http://schemas.microsoft.com/office/drawing/2014/main" val="244849519"/>
                  </a:ext>
                </a:extLst>
              </a:tr>
              <a:tr h="505354">
                <a:tc>
                  <a:txBody>
                    <a:bodyPr/>
                    <a:lstStyle/>
                    <a:p>
                      <a:pPr algn="l">
                        <a:spcAft>
                          <a:spcPts val="200"/>
                        </a:spcAft>
                        <a:buNone/>
                      </a:pPr>
                      <a:r>
                        <a:rPr lang="tr-TR" sz="1000">
                          <a:effectLst/>
                        </a:rPr>
                        <a:t>FIFO</a:t>
                      </a:r>
                      <a:endParaRPr lang="en-US" sz="1000">
                        <a:effectLst/>
                        <a:latin typeface="Times New Roman" panose="02020603050405020304" pitchFamily="18" charset="0"/>
                        <a:ea typeface="Arial" panose="020B0604020202020204" pitchFamily="34" charset="0"/>
                        <a:cs typeface="Times New Roman" panose="02020603050405020304" pitchFamily="18" charset="0"/>
                      </a:endParaRPr>
                    </a:p>
                  </a:txBody>
                  <a:tcPr marL="9103" marR="9103" marT="9103" marB="9103" anchor="ctr"/>
                </a:tc>
                <a:tc>
                  <a:txBody>
                    <a:bodyPr/>
                    <a:lstStyle/>
                    <a:p>
                      <a:pPr algn="l">
                        <a:spcAft>
                          <a:spcPts val="200"/>
                        </a:spcAft>
                        <a:buNone/>
                      </a:pPr>
                      <a:r>
                        <a:rPr lang="tr-TR" sz="1000">
                          <a:effectLst/>
                        </a:rPr>
                        <a:t>Perishables, food safety</a:t>
                      </a:r>
                      <a:endParaRPr lang="en-US" sz="1000">
                        <a:effectLst/>
                        <a:latin typeface="Times New Roman" panose="02020603050405020304" pitchFamily="18" charset="0"/>
                        <a:ea typeface="Arial" panose="020B0604020202020204" pitchFamily="34" charset="0"/>
                        <a:cs typeface="Times New Roman" panose="02020603050405020304" pitchFamily="18" charset="0"/>
                      </a:endParaRPr>
                    </a:p>
                  </a:txBody>
                  <a:tcPr marL="9103" marR="9103" marT="9103" marB="9103" anchor="ctr"/>
                </a:tc>
                <a:tc>
                  <a:txBody>
                    <a:bodyPr/>
                    <a:lstStyle/>
                    <a:p>
                      <a:pPr algn="l">
                        <a:spcAft>
                          <a:spcPts val="200"/>
                        </a:spcAft>
                        <a:buNone/>
                      </a:pPr>
                      <a:r>
                        <a:rPr lang="tr-TR" sz="1000">
                          <a:effectLst/>
                        </a:rPr>
                        <a:t>Manual or digital</a:t>
                      </a:r>
                      <a:endParaRPr lang="en-US" sz="1000">
                        <a:effectLst/>
                        <a:latin typeface="Times New Roman" panose="02020603050405020304" pitchFamily="18" charset="0"/>
                        <a:ea typeface="Arial" panose="020B0604020202020204" pitchFamily="34" charset="0"/>
                        <a:cs typeface="Times New Roman" panose="02020603050405020304" pitchFamily="18" charset="0"/>
                      </a:endParaRPr>
                    </a:p>
                  </a:txBody>
                  <a:tcPr marL="9103" marR="9103" marT="9103" marB="9103" anchor="ctr"/>
                </a:tc>
                <a:tc>
                  <a:txBody>
                    <a:bodyPr/>
                    <a:lstStyle/>
                    <a:p>
                      <a:pPr algn="l">
                        <a:spcAft>
                          <a:spcPts val="200"/>
                        </a:spcAft>
                        <a:buNone/>
                      </a:pPr>
                      <a:r>
                        <a:rPr lang="tr-TR" sz="1000">
                          <a:effectLst/>
                        </a:rPr>
                        <a:t>Reduces waste</a:t>
                      </a:r>
                      <a:endParaRPr lang="en-US" sz="1000">
                        <a:effectLst/>
                        <a:latin typeface="Times New Roman" panose="02020603050405020304" pitchFamily="18" charset="0"/>
                        <a:ea typeface="Arial" panose="020B0604020202020204" pitchFamily="34" charset="0"/>
                        <a:cs typeface="Times New Roman" panose="02020603050405020304" pitchFamily="18" charset="0"/>
                      </a:endParaRPr>
                    </a:p>
                  </a:txBody>
                  <a:tcPr marL="9103" marR="9103" marT="9103" marB="9103" anchor="ctr"/>
                </a:tc>
                <a:extLst>
                  <a:ext uri="{0D108BD9-81ED-4DB2-BD59-A6C34878D82A}">
                    <a16:rowId xmlns:a16="http://schemas.microsoft.com/office/drawing/2014/main" val="744143957"/>
                  </a:ext>
                </a:extLst>
              </a:tr>
              <a:tr h="505354">
                <a:tc>
                  <a:txBody>
                    <a:bodyPr/>
                    <a:lstStyle/>
                    <a:p>
                      <a:pPr algn="l">
                        <a:spcAft>
                          <a:spcPts val="200"/>
                        </a:spcAft>
                        <a:buNone/>
                      </a:pPr>
                      <a:r>
                        <a:rPr lang="tr-TR" sz="1000">
                          <a:effectLst/>
                        </a:rPr>
                        <a:t>Perpetual</a:t>
                      </a:r>
                      <a:endParaRPr lang="en-US" sz="1000">
                        <a:effectLst/>
                        <a:latin typeface="Times New Roman" panose="02020603050405020304" pitchFamily="18" charset="0"/>
                        <a:ea typeface="Arial" panose="020B0604020202020204" pitchFamily="34" charset="0"/>
                        <a:cs typeface="Times New Roman" panose="02020603050405020304" pitchFamily="18" charset="0"/>
                      </a:endParaRPr>
                    </a:p>
                  </a:txBody>
                  <a:tcPr marL="9103" marR="9103" marT="9103" marB="9103" anchor="ctr"/>
                </a:tc>
                <a:tc>
                  <a:txBody>
                    <a:bodyPr/>
                    <a:lstStyle/>
                    <a:p>
                      <a:pPr algn="l">
                        <a:spcAft>
                          <a:spcPts val="200"/>
                        </a:spcAft>
                        <a:buNone/>
                      </a:pPr>
                      <a:r>
                        <a:rPr lang="tr-TR" sz="1000">
                          <a:effectLst/>
                        </a:rPr>
                        <a:t>Real-time control</a:t>
                      </a:r>
                      <a:endParaRPr lang="en-US" sz="1000">
                        <a:effectLst/>
                        <a:latin typeface="Times New Roman" panose="02020603050405020304" pitchFamily="18" charset="0"/>
                        <a:ea typeface="Arial" panose="020B0604020202020204" pitchFamily="34" charset="0"/>
                        <a:cs typeface="Times New Roman" panose="02020603050405020304" pitchFamily="18" charset="0"/>
                      </a:endParaRPr>
                    </a:p>
                  </a:txBody>
                  <a:tcPr marL="9103" marR="9103" marT="9103" marB="9103" anchor="ctr"/>
                </a:tc>
                <a:tc>
                  <a:txBody>
                    <a:bodyPr/>
                    <a:lstStyle/>
                    <a:p>
                      <a:pPr algn="l">
                        <a:spcAft>
                          <a:spcPts val="200"/>
                        </a:spcAft>
                        <a:buNone/>
                      </a:pPr>
                      <a:r>
                        <a:rPr lang="tr-TR" sz="1000">
                          <a:effectLst/>
                        </a:rPr>
                        <a:t>Software, spreadsheets</a:t>
                      </a:r>
                      <a:endParaRPr lang="en-US" sz="1000">
                        <a:effectLst/>
                        <a:latin typeface="Times New Roman" panose="02020603050405020304" pitchFamily="18" charset="0"/>
                        <a:ea typeface="Arial" panose="020B0604020202020204" pitchFamily="34" charset="0"/>
                        <a:cs typeface="Times New Roman" panose="02020603050405020304" pitchFamily="18" charset="0"/>
                      </a:endParaRPr>
                    </a:p>
                  </a:txBody>
                  <a:tcPr marL="9103" marR="9103" marT="9103" marB="9103" anchor="ctr"/>
                </a:tc>
                <a:tc>
                  <a:txBody>
                    <a:bodyPr/>
                    <a:lstStyle/>
                    <a:p>
                      <a:pPr algn="l">
                        <a:spcAft>
                          <a:spcPts val="200"/>
                        </a:spcAft>
                        <a:buNone/>
                      </a:pPr>
                      <a:r>
                        <a:rPr lang="tr-TR" sz="1000">
                          <a:effectLst/>
                        </a:rPr>
                        <a:t>High accuracy</a:t>
                      </a:r>
                      <a:endParaRPr lang="en-US" sz="1000">
                        <a:effectLst/>
                        <a:latin typeface="Times New Roman" panose="02020603050405020304" pitchFamily="18" charset="0"/>
                        <a:ea typeface="Arial" panose="020B0604020202020204" pitchFamily="34" charset="0"/>
                        <a:cs typeface="Times New Roman" panose="02020603050405020304" pitchFamily="18" charset="0"/>
                      </a:endParaRPr>
                    </a:p>
                  </a:txBody>
                  <a:tcPr marL="9103" marR="9103" marT="9103" marB="9103" anchor="ctr"/>
                </a:tc>
                <a:extLst>
                  <a:ext uri="{0D108BD9-81ED-4DB2-BD59-A6C34878D82A}">
                    <a16:rowId xmlns:a16="http://schemas.microsoft.com/office/drawing/2014/main" val="153080409"/>
                  </a:ext>
                </a:extLst>
              </a:tr>
              <a:tr h="627865">
                <a:tc>
                  <a:txBody>
                    <a:bodyPr/>
                    <a:lstStyle/>
                    <a:p>
                      <a:pPr algn="l">
                        <a:spcAft>
                          <a:spcPts val="200"/>
                        </a:spcAft>
                        <a:buNone/>
                      </a:pPr>
                      <a:r>
                        <a:rPr lang="tr-TR" sz="1000">
                          <a:effectLst/>
                        </a:rPr>
                        <a:t>Periodic</a:t>
                      </a:r>
                      <a:endParaRPr lang="en-US" sz="1000">
                        <a:effectLst/>
                        <a:latin typeface="Times New Roman" panose="02020603050405020304" pitchFamily="18" charset="0"/>
                        <a:ea typeface="Arial" panose="020B0604020202020204" pitchFamily="34" charset="0"/>
                        <a:cs typeface="Times New Roman" panose="02020603050405020304" pitchFamily="18" charset="0"/>
                      </a:endParaRPr>
                    </a:p>
                  </a:txBody>
                  <a:tcPr marL="9103" marR="9103" marT="9103" marB="9103" anchor="ctr"/>
                </a:tc>
                <a:tc>
                  <a:txBody>
                    <a:bodyPr/>
                    <a:lstStyle/>
                    <a:p>
                      <a:pPr algn="l">
                        <a:spcAft>
                          <a:spcPts val="200"/>
                        </a:spcAft>
                        <a:buNone/>
                      </a:pPr>
                      <a:r>
                        <a:rPr lang="tr-TR" sz="1000">
                          <a:effectLst/>
                        </a:rPr>
                        <a:t>Simple operations</a:t>
                      </a:r>
                      <a:endParaRPr lang="en-US" sz="1000">
                        <a:effectLst/>
                        <a:latin typeface="Times New Roman" panose="02020603050405020304" pitchFamily="18" charset="0"/>
                        <a:ea typeface="Arial" panose="020B0604020202020204" pitchFamily="34" charset="0"/>
                        <a:cs typeface="Times New Roman" panose="02020603050405020304" pitchFamily="18" charset="0"/>
                      </a:endParaRPr>
                    </a:p>
                  </a:txBody>
                  <a:tcPr marL="9103" marR="9103" marT="9103" marB="9103" anchor="ctr"/>
                </a:tc>
                <a:tc>
                  <a:txBody>
                    <a:bodyPr/>
                    <a:lstStyle/>
                    <a:p>
                      <a:pPr algn="l">
                        <a:spcAft>
                          <a:spcPts val="200"/>
                        </a:spcAft>
                        <a:buNone/>
                      </a:pPr>
                      <a:r>
                        <a:rPr lang="tr-TR" sz="1000">
                          <a:effectLst/>
                        </a:rPr>
                        <a:t>Manual count sheets</a:t>
                      </a:r>
                      <a:endParaRPr lang="en-US" sz="1000">
                        <a:effectLst/>
                        <a:latin typeface="Times New Roman" panose="02020603050405020304" pitchFamily="18" charset="0"/>
                        <a:ea typeface="Arial" panose="020B0604020202020204" pitchFamily="34" charset="0"/>
                        <a:cs typeface="Times New Roman" panose="02020603050405020304" pitchFamily="18" charset="0"/>
                      </a:endParaRPr>
                    </a:p>
                  </a:txBody>
                  <a:tcPr marL="9103" marR="9103" marT="9103" marB="9103" anchor="ctr"/>
                </a:tc>
                <a:tc>
                  <a:txBody>
                    <a:bodyPr/>
                    <a:lstStyle/>
                    <a:p>
                      <a:pPr algn="l">
                        <a:spcAft>
                          <a:spcPts val="200"/>
                        </a:spcAft>
                        <a:buNone/>
                      </a:pPr>
                      <a:r>
                        <a:rPr lang="tr-TR" sz="1000">
                          <a:effectLst/>
                        </a:rPr>
                        <a:t>Less real-time visibility</a:t>
                      </a:r>
                      <a:endParaRPr lang="en-US" sz="1000">
                        <a:effectLst/>
                        <a:latin typeface="Times New Roman" panose="02020603050405020304" pitchFamily="18" charset="0"/>
                        <a:ea typeface="Arial" panose="020B0604020202020204" pitchFamily="34" charset="0"/>
                        <a:cs typeface="Times New Roman" panose="02020603050405020304" pitchFamily="18" charset="0"/>
                      </a:endParaRPr>
                    </a:p>
                  </a:txBody>
                  <a:tcPr marL="9103" marR="9103" marT="9103" marB="9103" anchor="ctr"/>
                </a:tc>
                <a:extLst>
                  <a:ext uri="{0D108BD9-81ED-4DB2-BD59-A6C34878D82A}">
                    <a16:rowId xmlns:a16="http://schemas.microsoft.com/office/drawing/2014/main" val="3514610584"/>
                  </a:ext>
                </a:extLst>
              </a:tr>
              <a:tr h="627865">
                <a:tc>
                  <a:txBody>
                    <a:bodyPr/>
                    <a:lstStyle/>
                    <a:p>
                      <a:pPr algn="l">
                        <a:spcAft>
                          <a:spcPts val="200"/>
                        </a:spcAft>
                        <a:buNone/>
                      </a:pPr>
                      <a:r>
                        <a:rPr lang="tr-TR" sz="1000">
                          <a:effectLst/>
                        </a:rPr>
                        <a:t>Par Level</a:t>
                      </a:r>
                      <a:endParaRPr lang="en-US" sz="1000">
                        <a:effectLst/>
                        <a:latin typeface="Times New Roman" panose="02020603050405020304" pitchFamily="18" charset="0"/>
                        <a:ea typeface="Arial" panose="020B0604020202020204" pitchFamily="34" charset="0"/>
                        <a:cs typeface="Times New Roman" panose="02020603050405020304" pitchFamily="18" charset="0"/>
                      </a:endParaRPr>
                    </a:p>
                  </a:txBody>
                  <a:tcPr marL="9103" marR="9103" marT="9103" marB="9103" anchor="ctr"/>
                </a:tc>
                <a:tc>
                  <a:txBody>
                    <a:bodyPr/>
                    <a:lstStyle/>
                    <a:p>
                      <a:pPr algn="l">
                        <a:spcAft>
                          <a:spcPts val="200"/>
                        </a:spcAft>
                        <a:buNone/>
                      </a:pPr>
                      <a:r>
                        <a:rPr lang="tr-TR" sz="1000">
                          <a:effectLst/>
                        </a:rPr>
                        <a:t>Stock optimization</a:t>
                      </a:r>
                      <a:endParaRPr lang="en-US" sz="1000">
                        <a:effectLst/>
                        <a:latin typeface="Times New Roman" panose="02020603050405020304" pitchFamily="18" charset="0"/>
                        <a:ea typeface="Arial" panose="020B0604020202020204" pitchFamily="34" charset="0"/>
                        <a:cs typeface="Times New Roman" panose="02020603050405020304" pitchFamily="18" charset="0"/>
                      </a:endParaRPr>
                    </a:p>
                  </a:txBody>
                  <a:tcPr marL="9103" marR="9103" marT="9103" marB="9103" anchor="ctr"/>
                </a:tc>
                <a:tc>
                  <a:txBody>
                    <a:bodyPr/>
                    <a:lstStyle/>
                    <a:p>
                      <a:pPr algn="l">
                        <a:spcAft>
                          <a:spcPts val="200"/>
                        </a:spcAft>
                        <a:buNone/>
                      </a:pPr>
                      <a:r>
                        <a:rPr lang="tr-TR" sz="1000">
                          <a:effectLst/>
                        </a:rPr>
                        <a:t>Planning sheets, software</a:t>
                      </a:r>
                      <a:endParaRPr lang="en-US" sz="1000">
                        <a:effectLst/>
                        <a:latin typeface="Times New Roman" panose="02020603050405020304" pitchFamily="18" charset="0"/>
                        <a:ea typeface="Arial" panose="020B0604020202020204" pitchFamily="34" charset="0"/>
                        <a:cs typeface="Times New Roman" panose="02020603050405020304" pitchFamily="18" charset="0"/>
                      </a:endParaRPr>
                    </a:p>
                  </a:txBody>
                  <a:tcPr marL="9103" marR="9103" marT="9103" marB="9103" anchor="ctr"/>
                </a:tc>
                <a:tc>
                  <a:txBody>
                    <a:bodyPr/>
                    <a:lstStyle/>
                    <a:p>
                      <a:pPr algn="l">
                        <a:spcAft>
                          <a:spcPts val="200"/>
                        </a:spcAft>
                        <a:buNone/>
                      </a:pPr>
                      <a:r>
                        <a:rPr lang="tr-TR" sz="1000">
                          <a:effectLst/>
                        </a:rPr>
                        <a:t>Prevents shortages</a:t>
                      </a:r>
                      <a:endParaRPr lang="en-US" sz="1000">
                        <a:effectLst/>
                        <a:latin typeface="Times New Roman" panose="02020603050405020304" pitchFamily="18" charset="0"/>
                        <a:ea typeface="Arial" panose="020B0604020202020204" pitchFamily="34" charset="0"/>
                        <a:cs typeface="Times New Roman" panose="02020603050405020304" pitchFamily="18" charset="0"/>
                      </a:endParaRPr>
                    </a:p>
                  </a:txBody>
                  <a:tcPr marL="9103" marR="9103" marT="9103" marB="9103" anchor="ctr"/>
                </a:tc>
                <a:extLst>
                  <a:ext uri="{0D108BD9-81ED-4DB2-BD59-A6C34878D82A}">
                    <a16:rowId xmlns:a16="http://schemas.microsoft.com/office/drawing/2014/main" val="2067014528"/>
                  </a:ext>
                </a:extLst>
              </a:tr>
              <a:tr h="627865">
                <a:tc>
                  <a:txBody>
                    <a:bodyPr/>
                    <a:lstStyle/>
                    <a:p>
                      <a:pPr algn="l">
                        <a:spcAft>
                          <a:spcPts val="200"/>
                        </a:spcAft>
                        <a:buNone/>
                      </a:pPr>
                      <a:r>
                        <a:rPr lang="tr-TR" sz="1000">
                          <a:effectLst/>
                        </a:rPr>
                        <a:t>ABC Method</a:t>
                      </a:r>
                      <a:endParaRPr lang="en-US" sz="1000">
                        <a:effectLst/>
                        <a:latin typeface="Times New Roman" panose="02020603050405020304" pitchFamily="18" charset="0"/>
                        <a:ea typeface="Arial" panose="020B0604020202020204" pitchFamily="34" charset="0"/>
                        <a:cs typeface="Times New Roman" panose="02020603050405020304" pitchFamily="18" charset="0"/>
                      </a:endParaRPr>
                    </a:p>
                  </a:txBody>
                  <a:tcPr marL="9103" marR="9103" marT="9103" marB="9103" anchor="ctr"/>
                </a:tc>
                <a:tc>
                  <a:txBody>
                    <a:bodyPr/>
                    <a:lstStyle/>
                    <a:p>
                      <a:pPr algn="l">
                        <a:spcAft>
                          <a:spcPts val="200"/>
                        </a:spcAft>
                        <a:buNone/>
                      </a:pPr>
                      <a:r>
                        <a:rPr lang="tr-TR" sz="1000">
                          <a:effectLst/>
                        </a:rPr>
                        <a:t>Inventory control focus</a:t>
                      </a:r>
                      <a:endParaRPr lang="en-US" sz="1000">
                        <a:effectLst/>
                        <a:latin typeface="Times New Roman" panose="02020603050405020304" pitchFamily="18" charset="0"/>
                        <a:ea typeface="Arial" panose="020B0604020202020204" pitchFamily="34" charset="0"/>
                        <a:cs typeface="Times New Roman" panose="02020603050405020304" pitchFamily="18" charset="0"/>
                      </a:endParaRPr>
                    </a:p>
                  </a:txBody>
                  <a:tcPr marL="9103" marR="9103" marT="9103" marB="9103" anchor="ctr"/>
                </a:tc>
                <a:tc>
                  <a:txBody>
                    <a:bodyPr/>
                    <a:lstStyle/>
                    <a:p>
                      <a:pPr algn="l">
                        <a:spcAft>
                          <a:spcPts val="200"/>
                        </a:spcAft>
                        <a:buNone/>
                      </a:pPr>
                      <a:r>
                        <a:rPr lang="tr-TR" sz="1000">
                          <a:effectLst/>
                        </a:rPr>
                        <a:t>Spreadsheet or software</a:t>
                      </a:r>
                      <a:endParaRPr lang="en-US" sz="1000">
                        <a:effectLst/>
                        <a:latin typeface="Times New Roman" panose="02020603050405020304" pitchFamily="18" charset="0"/>
                        <a:ea typeface="Arial" panose="020B0604020202020204" pitchFamily="34" charset="0"/>
                        <a:cs typeface="Times New Roman" panose="02020603050405020304" pitchFamily="18" charset="0"/>
                      </a:endParaRPr>
                    </a:p>
                  </a:txBody>
                  <a:tcPr marL="9103" marR="9103" marT="9103" marB="9103" anchor="ctr"/>
                </a:tc>
                <a:tc>
                  <a:txBody>
                    <a:bodyPr/>
                    <a:lstStyle/>
                    <a:p>
                      <a:pPr algn="l">
                        <a:spcAft>
                          <a:spcPts val="200"/>
                        </a:spcAft>
                        <a:buNone/>
                      </a:pPr>
                      <a:r>
                        <a:rPr lang="tr-TR" sz="1000">
                          <a:effectLst/>
                        </a:rPr>
                        <a:t>Prioritizes effort</a:t>
                      </a:r>
                      <a:endParaRPr lang="en-US" sz="1000">
                        <a:effectLst/>
                        <a:latin typeface="Times New Roman" panose="02020603050405020304" pitchFamily="18" charset="0"/>
                        <a:ea typeface="Arial" panose="020B0604020202020204" pitchFamily="34" charset="0"/>
                        <a:cs typeface="Times New Roman" panose="02020603050405020304" pitchFamily="18" charset="0"/>
                      </a:endParaRPr>
                    </a:p>
                  </a:txBody>
                  <a:tcPr marL="9103" marR="9103" marT="9103" marB="9103" anchor="ctr"/>
                </a:tc>
                <a:extLst>
                  <a:ext uri="{0D108BD9-81ED-4DB2-BD59-A6C34878D82A}">
                    <a16:rowId xmlns:a16="http://schemas.microsoft.com/office/drawing/2014/main" val="483196422"/>
                  </a:ext>
                </a:extLst>
              </a:tr>
              <a:tr h="382844">
                <a:tc>
                  <a:txBody>
                    <a:bodyPr/>
                    <a:lstStyle/>
                    <a:p>
                      <a:pPr algn="l">
                        <a:spcAft>
                          <a:spcPts val="200"/>
                        </a:spcAft>
                        <a:buNone/>
                      </a:pPr>
                      <a:r>
                        <a:rPr lang="tr-TR" sz="1000">
                          <a:effectLst/>
                        </a:rPr>
                        <a:t>Bin Card</a:t>
                      </a:r>
                      <a:endParaRPr lang="en-US" sz="1000">
                        <a:effectLst/>
                        <a:latin typeface="Times New Roman" panose="02020603050405020304" pitchFamily="18" charset="0"/>
                        <a:ea typeface="Arial" panose="020B0604020202020204" pitchFamily="34" charset="0"/>
                        <a:cs typeface="Times New Roman" panose="02020603050405020304" pitchFamily="18" charset="0"/>
                      </a:endParaRPr>
                    </a:p>
                  </a:txBody>
                  <a:tcPr marL="9103" marR="9103" marT="9103" marB="9103" anchor="ctr"/>
                </a:tc>
                <a:tc>
                  <a:txBody>
                    <a:bodyPr/>
                    <a:lstStyle/>
                    <a:p>
                      <a:pPr algn="l">
                        <a:spcAft>
                          <a:spcPts val="200"/>
                        </a:spcAft>
                        <a:buNone/>
                      </a:pPr>
                      <a:r>
                        <a:rPr lang="tr-TR" sz="1000">
                          <a:effectLst/>
                        </a:rPr>
                        <a:t>Small-scale ships</a:t>
                      </a:r>
                      <a:endParaRPr lang="en-US" sz="1000">
                        <a:effectLst/>
                        <a:latin typeface="Times New Roman" panose="02020603050405020304" pitchFamily="18" charset="0"/>
                        <a:ea typeface="Arial" panose="020B0604020202020204" pitchFamily="34" charset="0"/>
                        <a:cs typeface="Times New Roman" panose="02020603050405020304" pitchFamily="18" charset="0"/>
                      </a:endParaRPr>
                    </a:p>
                  </a:txBody>
                  <a:tcPr marL="9103" marR="9103" marT="9103" marB="9103" anchor="ctr"/>
                </a:tc>
                <a:tc>
                  <a:txBody>
                    <a:bodyPr/>
                    <a:lstStyle/>
                    <a:p>
                      <a:pPr algn="l">
                        <a:spcAft>
                          <a:spcPts val="200"/>
                        </a:spcAft>
                        <a:buNone/>
                      </a:pPr>
                      <a:r>
                        <a:rPr lang="tr-TR" sz="1000">
                          <a:effectLst/>
                        </a:rPr>
                        <a:t>Manual cards</a:t>
                      </a:r>
                      <a:endParaRPr lang="en-US" sz="1000">
                        <a:effectLst/>
                        <a:latin typeface="Times New Roman" panose="02020603050405020304" pitchFamily="18" charset="0"/>
                        <a:ea typeface="Arial" panose="020B0604020202020204" pitchFamily="34" charset="0"/>
                        <a:cs typeface="Times New Roman" panose="02020603050405020304" pitchFamily="18" charset="0"/>
                      </a:endParaRPr>
                    </a:p>
                  </a:txBody>
                  <a:tcPr marL="9103" marR="9103" marT="9103" marB="9103" anchor="ctr"/>
                </a:tc>
                <a:tc>
                  <a:txBody>
                    <a:bodyPr/>
                    <a:lstStyle/>
                    <a:p>
                      <a:pPr algn="l">
                        <a:spcAft>
                          <a:spcPts val="200"/>
                        </a:spcAft>
                        <a:buNone/>
                      </a:pPr>
                      <a:r>
                        <a:rPr lang="tr-TR" sz="1000" dirty="0">
                          <a:effectLst/>
                        </a:rPr>
                        <a:t>Easy to implement</a:t>
                      </a:r>
                      <a:endParaRPr lang="en-US" sz="10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9103" marR="9103" marT="9103" marB="9103" anchor="ctr"/>
                </a:tc>
                <a:extLst>
                  <a:ext uri="{0D108BD9-81ED-4DB2-BD59-A6C34878D82A}">
                    <a16:rowId xmlns:a16="http://schemas.microsoft.com/office/drawing/2014/main" val="3874032662"/>
                  </a:ext>
                </a:extLst>
              </a:tr>
            </a:tbl>
          </a:graphicData>
        </a:graphic>
      </p:graphicFrame>
      <p:sp>
        <p:nvSpPr>
          <p:cNvPr id="13" name="Rectangle 3">
            <a:extLst>
              <a:ext uri="{FF2B5EF4-FFF2-40B4-BE49-F238E27FC236}">
                <a16:creationId xmlns:a16="http://schemas.microsoft.com/office/drawing/2014/main" id="{723F03D2-4EEC-53DF-D04C-02AFECD22B3F}"/>
              </a:ext>
            </a:extLst>
          </p:cNvPr>
          <p:cNvSpPr>
            <a:spLocks noChangeArrowheads="1"/>
          </p:cNvSpPr>
          <p:nvPr/>
        </p:nvSpPr>
        <p:spPr bwMode="auto">
          <a:xfrm>
            <a:off x="-8901712" y="1205724"/>
            <a:ext cx="35797338" cy="353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1717554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50C69-E25C-B6D7-3B70-7A469780CEA3}"/>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88AD66E4-AAAF-F515-FF14-F95846C8C27B}"/>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8CDFD7F4-0F1A-604F-18DA-68B661A7863C}"/>
              </a:ext>
            </a:extLst>
          </p:cNvPr>
          <p:cNvSpPr>
            <a:spLocks noGrp="1"/>
          </p:cNvSpPr>
          <p:nvPr>
            <p:ph type="title"/>
          </p:nvPr>
        </p:nvSpPr>
        <p:spPr>
          <a:xfrm>
            <a:off x="465389" y="1107174"/>
            <a:ext cx="8221411" cy="571213"/>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DIGITALISM IN THE PANTRY</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DA06BC8C-6CD9-A220-90BF-89FC1119D243}"/>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708C96CB-6AC1-17F1-07BB-434A4B7B3B94}"/>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97A66C16-6F62-C822-3FBD-D6B4420E416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ECDB875D-06B7-56EB-F91F-39D691F003BA}"/>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SUPERVISION IN THE GALLEYS</a:t>
            </a:r>
          </a:p>
        </p:txBody>
      </p:sp>
      <p:pic>
        <p:nvPicPr>
          <p:cNvPr id="25" name="Picture 24">
            <a:extLst>
              <a:ext uri="{FF2B5EF4-FFF2-40B4-BE49-F238E27FC236}">
                <a16:creationId xmlns:a16="http://schemas.microsoft.com/office/drawing/2014/main" id="{3223CB06-37A6-91F3-B5D5-DA8F452A22F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3D84DF4D-B07F-BA24-6909-AD2C05A5D9C3}"/>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A1020610-6CA9-5CCA-2454-19E2C342C864}"/>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4950686B-BDFE-3125-35B8-D28E27A289EC}"/>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1DFBC5B-C795-3F99-FDA4-DF27400064BF}"/>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0ADABC0C-35A8-885E-1C87-5573568E2D67}"/>
              </a:ext>
            </a:extLst>
          </p:cNvPr>
          <p:cNvPicPr>
            <a:picLocks noChangeAspect="1"/>
          </p:cNvPicPr>
          <p:nvPr/>
        </p:nvPicPr>
        <p:blipFill>
          <a:blip r:embed="rId10"/>
          <a:stretch>
            <a:fillRect/>
          </a:stretch>
        </p:blipFill>
        <p:spPr>
          <a:xfrm>
            <a:off x="7704595" y="0"/>
            <a:ext cx="1227464" cy="1224789"/>
          </a:xfrm>
          <a:prstGeom prst="rect">
            <a:avLst/>
          </a:prstGeom>
        </p:spPr>
      </p:pic>
      <p:sp>
        <p:nvSpPr>
          <p:cNvPr id="11" name="TextBox 10">
            <a:extLst>
              <a:ext uri="{FF2B5EF4-FFF2-40B4-BE49-F238E27FC236}">
                <a16:creationId xmlns:a16="http://schemas.microsoft.com/office/drawing/2014/main" id="{97427ACE-D146-F0FD-2F2E-E0022590DA4F}"/>
              </a:ext>
            </a:extLst>
          </p:cNvPr>
          <p:cNvSpPr txBox="1"/>
          <p:nvPr/>
        </p:nvSpPr>
        <p:spPr>
          <a:xfrm>
            <a:off x="465389" y="1768985"/>
            <a:ext cx="7886700" cy="2585323"/>
          </a:xfrm>
          <a:prstGeom prst="rect">
            <a:avLst/>
          </a:prstGeom>
          <a:noFill/>
        </p:spPr>
        <p:txBody>
          <a:bodyPr wrap="square">
            <a:spAutoFit/>
          </a:bodyPr>
          <a:lstStyle/>
          <a:p>
            <a:pPr algn="just"/>
            <a:r>
              <a:rPr lang="en-US" dirty="0">
                <a:latin typeface="Times New Roman" panose="02020603050405020304" pitchFamily="18" charset="0"/>
                <a:cs typeface="Times New Roman" panose="02020603050405020304" pitchFamily="18" charset="0"/>
              </a:rPr>
              <a:t>The increasing integration of digital tools into food pantry operations—referred to as digitalism in the food pantry—is reshaping how these essential community services function. With rising demand for transparency, efficiency, and organization, food pantries are turning to technology not just to improve internal operations but also to enhance the experience of clients, staff, and volunteers. A recent national study surveyed food pantries across the United States to understand both current practices and emerging needs. It revealed a strong interest in digital transformation, particularly in areas related to inventory tracking, communication, and human resource management. </a:t>
            </a:r>
          </a:p>
        </p:txBody>
      </p:sp>
      <p:pic>
        <p:nvPicPr>
          <p:cNvPr id="5" name="Picture 4">
            <a:extLst>
              <a:ext uri="{FF2B5EF4-FFF2-40B4-BE49-F238E27FC236}">
                <a16:creationId xmlns:a16="http://schemas.microsoft.com/office/drawing/2014/main" id="{F72073BB-6666-0CD3-394F-4FBB26211DEB}"/>
              </a:ext>
            </a:extLst>
          </p:cNvPr>
          <p:cNvPicPr>
            <a:picLocks noChangeAspect="1"/>
          </p:cNvPicPr>
          <p:nvPr/>
        </p:nvPicPr>
        <p:blipFill>
          <a:blip r:embed="rId11"/>
          <a:stretch>
            <a:fillRect/>
          </a:stretch>
        </p:blipFill>
        <p:spPr>
          <a:xfrm>
            <a:off x="3327066" y="4313750"/>
            <a:ext cx="1916347" cy="1792445"/>
          </a:xfrm>
          <a:prstGeom prst="rect">
            <a:avLst/>
          </a:prstGeom>
        </p:spPr>
      </p:pic>
    </p:spTree>
    <p:extLst>
      <p:ext uri="{BB962C8B-B14F-4D97-AF65-F5344CB8AC3E}">
        <p14:creationId xmlns:p14="http://schemas.microsoft.com/office/powerpoint/2010/main" val="24209899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E6BE4-ADC8-48D3-572F-58F336D84F4D}"/>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3FE10DA3-D33B-5BA0-04E7-2F41490E3C88}"/>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B8FE42B0-71BB-BF62-9504-FF5B1AB98739}"/>
              </a:ext>
            </a:extLst>
          </p:cNvPr>
          <p:cNvSpPr>
            <a:spLocks noGrp="1"/>
          </p:cNvSpPr>
          <p:nvPr>
            <p:ph type="title"/>
          </p:nvPr>
        </p:nvSpPr>
        <p:spPr>
          <a:xfrm>
            <a:off x="465389" y="1107174"/>
            <a:ext cx="8221411" cy="571213"/>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DIGITALISM IN THE PANTRY</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DC11DD2F-15F2-089A-B0DE-7E6F15D570A7}"/>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A4ED0581-E527-686A-6E5B-EB4A831C9EA7}"/>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317CF7A0-1190-F09F-1554-1B46D959FB5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31128768-D387-04AC-95EE-BFC02F884183}"/>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SUPERVISION IN THE GALLEYS</a:t>
            </a:r>
          </a:p>
        </p:txBody>
      </p:sp>
      <p:pic>
        <p:nvPicPr>
          <p:cNvPr id="25" name="Picture 24">
            <a:extLst>
              <a:ext uri="{FF2B5EF4-FFF2-40B4-BE49-F238E27FC236}">
                <a16:creationId xmlns:a16="http://schemas.microsoft.com/office/drawing/2014/main" id="{E304E3C3-B8F5-BE7B-928D-7DA9F8A3DAF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3C1681C-9A56-165D-5E30-398EE0F630A7}"/>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B97CFD0B-8393-3B73-2D48-57257F126DDE}"/>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D44AE8C9-1CE6-E102-BA0F-E22EA18EB479}"/>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D085AD74-8972-DC83-47C0-C197EAC4E7C7}"/>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58AC1231-2A7F-4099-73FE-BE63C37B31CD}"/>
              </a:ext>
            </a:extLst>
          </p:cNvPr>
          <p:cNvPicPr>
            <a:picLocks noChangeAspect="1"/>
          </p:cNvPicPr>
          <p:nvPr/>
        </p:nvPicPr>
        <p:blipFill>
          <a:blip r:embed="rId10"/>
          <a:stretch>
            <a:fillRect/>
          </a:stretch>
        </p:blipFill>
        <p:spPr>
          <a:xfrm>
            <a:off x="7704595" y="0"/>
            <a:ext cx="1227464" cy="1224789"/>
          </a:xfrm>
          <a:prstGeom prst="rect">
            <a:avLst/>
          </a:prstGeom>
        </p:spPr>
      </p:pic>
      <p:sp>
        <p:nvSpPr>
          <p:cNvPr id="11" name="TextBox 10">
            <a:extLst>
              <a:ext uri="{FF2B5EF4-FFF2-40B4-BE49-F238E27FC236}">
                <a16:creationId xmlns:a16="http://schemas.microsoft.com/office/drawing/2014/main" id="{236C9890-7C39-7033-322C-218F8DA8FA58}"/>
              </a:ext>
            </a:extLst>
          </p:cNvPr>
          <p:cNvSpPr txBox="1"/>
          <p:nvPr/>
        </p:nvSpPr>
        <p:spPr>
          <a:xfrm>
            <a:off x="465389" y="1768985"/>
            <a:ext cx="7886700" cy="2031325"/>
          </a:xfrm>
          <a:prstGeom prst="rect">
            <a:avLst/>
          </a:prstGeom>
          <a:noFill/>
        </p:spPr>
        <p:txBody>
          <a:bodyPr wrap="square">
            <a:spAutoFit/>
          </a:bodyPr>
          <a:lstStyle/>
          <a:p>
            <a:pPr algn="just"/>
            <a:r>
              <a:rPr lang="en-US" dirty="0">
                <a:latin typeface="Times New Roman" panose="02020603050405020304" pitchFamily="18" charset="0"/>
                <a:cs typeface="Times New Roman" panose="02020603050405020304" pitchFamily="18" charset="0"/>
              </a:rPr>
              <a:t>One of the key digital needs identified was staff and volunteer scheduling, with nearly half (49.2%) of the surveyed pantries desiring tools that could automate and streamline this task. Manual scheduling can lead to overlaps, missed shifts, and inconsistent volunteer engagement. With scheduling software, pantries can optimize shifts based on availability and skill sets, ensuring that operational coverage is both efficient and sustainable. This also reduces administrative burdens, allowing pantry managers to focus more on client service and community outreach.</a:t>
            </a:r>
          </a:p>
        </p:txBody>
      </p:sp>
      <p:pic>
        <p:nvPicPr>
          <p:cNvPr id="6" name="Picture 5">
            <a:extLst>
              <a:ext uri="{FF2B5EF4-FFF2-40B4-BE49-F238E27FC236}">
                <a16:creationId xmlns:a16="http://schemas.microsoft.com/office/drawing/2014/main" id="{300B4DB0-B5CA-C07D-52A8-0F389416E861}"/>
              </a:ext>
            </a:extLst>
          </p:cNvPr>
          <p:cNvPicPr>
            <a:picLocks noChangeAspect="1"/>
          </p:cNvPicPr>
          <p:nvPr/>
        </p:nvPicPr>
        <p:blipFill>
          <a:blip r:embed="rId11"/>
          <a:stretch>
            <a:fillRect/>
          </a:stretch>
        </p:blipFill>
        <p:spPr>
          <a:xfrm>
            <a:off x="2979989" y="4057315"/>
            <a:ext cx="2857500" cy="1600200"/>
          </a:xfrm>
          <a:prstGeom prst="rect">
            <a:avLst/>
          </a:prstGeom>
        </p:spPr>
      </p:pic>
    </p:spTree>
    <p:extLst>
      <p:ext uri="{BB962C8B-B14F-4D97-AF65-F5344CB8AC3E}">
        <p14:creationId xmlns:p14="http://schemas.microsoft.com/office/powerpoint/2010/main" val="29540837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AAD8B-FE4D-6D19-A994-1B88F2481DCA}"/>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DE0A6496-9087-3B2B-C95B-0379204D21DB}"/>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0F3911E3-54A7-C7C9-BF3B-DA64B0460BD1}"/>
              </a:ext>
            </a:extLst>
          </p:cNvPr>
          <p:cNvSpPr>
            <a:spLocks noGrp="1"/>
          </p:cNvSpPr>
          <p:nvPr>
            <p:ph type="title"/>
          </p:nvPr>
        </p:nvSpPr>
        <p:spPr>
          <a:xfrm>
            <a:off x="465389" y="1107174"/>
            <a:ext cx="8221411" cy="571213"/>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DIGITALISM IN THE PANTRY</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1C892ED8-876F-4850-A529-7B1C0672DFED}"/>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B5EF0817-5391-0F43-48F9-DCE9CEC57DC9}"/>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C00E815A-31C8-EA04-BD6A-6E9AA3AE589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D50A38C0-33A7-81B1-9097-A4D9A5A7E94A}"/>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SUPERVISION IN THE GALLEYS</a:t>
            </a:r>
          </a:p>
        </p:txBody>
      </p:sp>
      <p:pic>
        <p:nvPicPr>
          <p:cNvPr id="25" name="Picture 24">
            <a:extLst>
              <a:ext uri="{FF2B5EF4-FFF2-40B4-BE49-F238E27FC236}">
                <a16:creationId xmlns:a16="http://schemas.microsoft.com/office/drawing/2014/main" id="{7A5B67F5-BA5D-FF4B-3BD6-0B82C2EB4CF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55D04E57-F69B-C72F-83F5-0453F7108B8F}"/>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A70886A6-00C1-A643-0FF7-3114A3295357}"/>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48474E4E-3092-DC7D-FA44-D64D1CA849B4}"/>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BC360649-EE5C-2848-38F4-B7422ED3C86D}"/>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F36E2FB6-1050-7806-A588-CF8C96553E05}"/>
              </a:ext>
            </a:extLst>
          </p:cNvPr>
          <p:cNvPicPr>
            <a:picLocks noChangeAspect="1"/>
          </p:cNvPicPr>
          <p:nvPr/>
        </p:nvPicPr>
        <p:blipFill>
          <a:blip r:embed="rId10"/>
          <a:stretch>
            <a:fillRect/>
          </a:stretch>
        </p:blipFill>
        <p:spPr>
          <a:xfrm>
            <a:off x="7704595" y="0"/>
            <a:ext cx="1227464" cy="1224789"/>
          </a:xfrm>
          <a:prstGeom prst="rect">
            <a:avLst/>
          </a:prstGeom>
        </p:spPr>
      </p:pic>
      <p:sp>
        <p:nvSpPr>
          <p:cNvPr id="11" name="TextBox 10">
            <a:extLst>
              <a:ext uri="{FF2B5EF4-FFF2-40B4-BE49-F238E27FC236}">
                <a16:creationId xmlns:a16="http://schemas.microsoft.com/office/drawing/2014/main" id="{199FBC18-EF17-610E-6AF4-A66EDFFCCAFC}"/>
              </a:ext>
            </a:extLst>
          </p:cNvPr>
          <p:cNvSpPr txBox="1"/>
          <p:nvPr/>
        </p:nvSpPr>
        <p:spPr>
          <a:xfrm>
            <a:off x="465389" y="1768985"/>
            <a:ext cx="7886700" cy="2031325"/>
          </a:xfrm>
          <a:prstGeom prst="rect">
            <a:avLst/>
          </a:prstGeom>
          <a:noFill/>
        </p:spPr>
        <p:txBody>
          <a:bodyPr wrap="square">
            <a:spAutoFit/>
          </a:bodyPr>
          <a:lstStyle/>
          <a:p>
            <a:pPr algn="just"/>
            <a:r>
              <a:rPr lang="en-US" dirty="0">
                <a:latin typeface="Times New Roman" panose="02020603050405020304" pitchFamily="18" charset="0"/>
                <a:cs typeface="Times New Roman" panose="02020603050405020304" pitchFamily="18" charset="0"/>
              </a:rPr>
              <a:t>Another significant area of interest was inventory management, cited by 42.1% of respondents. Managing inventory manually is time-consuming and prone to error—often resulting in overstocking, stockouts, or food waste. Digital inventory systems allow pantries to track incoming and outgoing food supplies in real time, set reorder alerts, and generate reports that support both daily decision-making and long-term planning. These tools also help ensure that food donations are stored and distributed according to health and safety standards. </a:t>
            </a:r>
          </a:p>
        </p:txBody>
      </p:sp>
      <p:pic>
        <p:nvPicPr>
          <p:cNvPr id="5" name="Picture 4">
            <a:extLst>
              <a:ext uri="{FF2B5EF4-FFF2-40B4-BE49-F238E27FC236}">
                <a16:creationId xmlns:a16="http://schemas.microsoft.com/office/drawing/2014/main" id="{279044AC-F1F8-5A88-D04E-C7B701F666F2}"/>
              </a:ext>
            </a:extLst>
          </p:cNvPr>
          <p:cNvPicPr>
            <a:picLocks noChangeAspect="1"/>
          </p:cNvPicPr>
          <p:nvPr/>
        </p:nvPicPr>
        <p:blipFill>
          <a:blip r:embed="rId11"/>
          <a:stretch>
            <a:fillRect/>
          </a:stretch>
        </p:blipFill>
        <p:spPr>
          <a:xfrm>
            <a:off x="2703496" y="3957084"/>
            <a:ext cx="3602333" cy="1906430"/>
          </a:xfrm>
          <a:prstGeom prst="rect">
            <a:avLst/>
          </a:prstGeom>
        </p:spPr>
      </p:pic>
    </p:spTree>
    <p:extLst>
      <p:ext uri="{BB962C8B-B14F-4D97-AF65-F5344CB8AC3E}">
        <p14:creationId xmlns:p14="http://schemas.microsoft.com/office/powerpoint/2010/main" val="8297759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9AED7-CAC4-2CEE-B1BD-6007CC94928B}"/>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C76E20FC-5463-2E56-4255-793B07BE67DD}"/>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5A3A4ABB-2BBF-7416-D8C8-6D34A4864435}"/>
              </a:ext>
            </a:extLst>
          </p:cNvPr>
          <p:cNvSpPr>
            <a:spLocks noGrp="1"/>
          </p:cNvSpPr>
          <p:nvPr>
            <p:ph type="title"/>
          </p:nvPr>
        </p:nvSpPr>
        <p:spPr>
          <a:xfrm>
            <a:off x="465389" y="1107174"/>
            <a:ext cx="8221411" cy="571213"/>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DIGITALISM IN THE PANTRY</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CFDED18B-6874-13C8-9956-CD4DF56B7041}"/>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8F001815-6D69-D4D2-F5C4-022AD7A85291}"/>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F6E662FE-C269-B73C-6D75-F927A312E97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63F59262-DB3E-50FF-94EB-4B86E9EECF38}"/>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SUPERVISION IN THE GALLEYS</a:t>
            </a:r>
          </a:p>
        </p:txBody>
      </p:sp>
      <p:pic>
        <p:nvPicPr>
          <p:cNvPr id="25" name="Picture 24">
            <a:extLst>
              <a:ext uri="{FF2B5EF4-FFF2-40B4-BE49-F238E27FC236}">
                <a16:creationId xmlns:a16="http://schemas.microsoft.com/office/drawing/2014/main" id="{ED7CBDA1-70EB-9A64-6E90-445D150E041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6F81E0B2-B842-A674-9E12-F4128956D01B}"/>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81376644-4C8E-57C5-F3C9-4D3C438C07BF}"/>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EACE9BF-AB97-100A-033B-4DEFC22DBDF8}"/>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FDF5C605-EECA-0E8E-6174-A72D61909351}"/>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8F509059-90CD-09AF-65DC-FA762D310D1D}"/>
              </a:ext>
            </a:extLst>
          </p:cNvPr>
          <p:cNvPicPr>
            <a:picLocks noChangeAspect="1"/>
          </p:cNvPicPr>
          <p:nvPr/>
        </p:nvPicPr>
        <p:blipFill>
          <a:blip r:embed="rId10"/>
          <a:stretch>
            <a:fillRect/>
          </a:stretch>
        </p:blipFill>
        <p:spPr>
          <a:xfrm>
            <a:off x="7704595" y="0"/>
            <a:ext cx="1227464" cy="1224789"/>
          </a:xfrm>
          <a:prstGeom prst="rect">
            <a:avLst/>
          </a:prstGeom>
        </p:spPr>
      </p:pic>
      <p:sp>
        <p:nvSpPr>
          <p:cNvPr id="11" name="TextBox 10">
            <a:extLst>
              <a:ext uri="{FF2B5EF4-FFF2-40B4-BE49-F238E27FC236}">
                <a16:creationId xmlns:a16="http://schemas.microsoft.com/office/drawing/2014/main" id="{1BCF36B5-B9A4-5D9A-BD1C-3DCDB472B889}"/>
              </a:ext>
            </a:extLst>
          </p:cNvPr>
          <p:cNvSpPr txBox="1"/>
          <p:nvPr/>
        </p:nvSpPr>
        <p:spPr>
          <a:xfrm>
            <a:off x="465389" y="1768985"/>
            <a:ext cx="7886700" cy="2031325"/>
          </a:xfrm>
          <a:prstGeom prst="rect">
            <a:avLst/>
          </a:prstGeom>
          <a:noFill/>
        </p:spPr>
        <p:txBody>
          <a:bodyPr wrap="square">
            <a:spAutoFit/>
          </a:bodyPr>
          <a:lstStyle/>
          <a:p>
            <a:pPr algn="just"/>
            <a:r>
              <a:rPr lang="en-US" dirty="0">
                <a:latin typeface="Times New Roman" panose="02020603050405020304" pitchFamily="18" charset="0"/>
                <a:cs typeface="Times New Roman" panose="02020603050405020304" pitchFamily="18" charset="0"/>
              </a:rPr>
              <a:t>Digital communication tools were also seen as vital, particularly for coordinating with volunteers and staff (35.7%) and facilitating client registration and tracking (35.4%). As food pantries increasingly serve diverse populations with varying needs, having a digital client intake system enables better tracking of service frequency, eligibility, and specific requirements. Meanwhile, communication platforms help keep teams aligned, especially in emergencies or during changes in operations due to public health or weather-related events.</a:t>
            </a:r>
          </a:p>
        </p:txBody>
      </p:sp>
      <p:pic>
        <p:nvPicPr>
          <p:cNvPr id="5" name="Picture 4">
            <a:extLst>
              <a:ext uri="{FF2B5EF4-FFF2-40B4-BE49-F238E27FC236}">
                <a16:creationId xmlns:a16="http://schemas.microsoft.com/office/drawing/2014/main" id="{0ACF8BED-A53A-E516-F2E5-4235759B52AD}"/>
              </a:ext>
            </a:extLst>
          </p:cNvPr>
          <p:cNvPicPr>
            <a:picLocks noChangeAspect="1"/>
          </p:cNvPicPr>
          <p:nvPr/>
        </p:nvPicPr>
        <p:blipFill>
          <a:blip r:embed="rId11"/>
          <a:stretch>
            <a:fillRect/>
          </a:stretch>
        </p:blipFill>
        <p:spPr>
          <a:xfrm>
            <a:off x="2703496" y="3800310"/>
            <a:ext cx="3843867" cy="2003967"/>
          </a:xfrm>
          <a:prstGeom prst="rect">
            <a:avLst/>
          </a:prstGeom>
        </p:spPr>
      </p:pic>
    </p:spTree>
    <p:extLst>
      <p:ext uri="{BB962C8B-B14F-4D97-AF65-F5344CB8AC3E}">
        <p14:creationId xmlns:p14="http://schemas.microsoft.com/office/powerpoint/2010/main" val="40937396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46612-C606-7200-2F00-07552EA0CE76}"/>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E2FF2328-15F9-FCC6-E311-4D03A7E3FAB6}"/>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A3C71C94-EE51-4525-2259-C5EF5FB3D7A1}"/>
              </a:ext>
            </a:extLst>
          </p:cNvPr>
          <p:cNvSpPr>
            <a:spLocks noGrp="1"/>
          </p:cNvSpPr>
          <p:nvPr>
            <p:ph type="title"/>
          </p:nvPr>
        </p:nvSpPr>
        <p:spPr>
          <a:xfrm>
            <a:off x="465389" y="1107174"/>
            <a:ext cx="8221411" cy="571213"/>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DIGITALISM IN THE PANTRY</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7F5424C0-0DF5-0894-3A67-DB7385BFB033}"/>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FB967D85-D02B-A419-C6E3-D0A8F3CA6123}"/>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DF4313E8-AD99-E38E-C47D-B8F64CB88C0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B2588AFD-F1F2-8B8F-66F0-AB6221623E9F}"/>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GUIDELINES FOR PROPER STORAGE</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88139181-F8BA-98E3-2F58-27D8FAC8C7F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99ED8125-A8E3-548C-2BCC-5D322F66F923}"/>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6334ED67-22A0-B842-7196-2230E0C96115}"/>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84D4A125-396A-3C4F-33D9-50302F9CAB4D}"/>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3A99DCC7-BBEA-E819-5677-8FEDEB80E00D}"/>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D39C413E-BF00-8A36-30F5-633C600E9A2A}"/>
              </a:ext>
            </a:extLst>
          </p:cNvPr>
          <p:cNvPicPr>
            <a:picLocks noChangeAspect="1"/>
          </p:cNvPicPr>
          <p:nvPr/>
        </p:nvPicPr>
        <p:blipFill>
          <a:blip r:embed="rId10"/>
          <a:stretch>
            <a:fillRect/>
          </a:stretch>
        </p:blipFill>
        <p:spPr>
          <a:xfrm>
            <a:off x="7704595" y="0"/>
            <a:ext cx="1227464" cy="1224789"/>
          </a:xfrm>
          <a:prstGeom prst="rect">
            <a:avLst/>
          </a:prstGeom>
        </p:spPr>
      </p:pic>
      <p:sp>
        <p:nvSpPr>
          <p:cNvPr id="11" name="TextBox 10">
            <a:extLst>
              <a:ext uri="{FF2B5EF4-FFF2-40B4-BE49-F238E27FC236}">
                <a16:creationId xmlns:a16="http://schemas.microsoft.com/office/drawing/2014/main" id="{B37E351B-0ED2-AFA9-2294-ABF7B2DD4169}"/>
              </a:ext>
            </a:extLst>
          </p:cNvPr>
          <p:cNvSpPr txBox="1"/>
          <p:nvPr/>
        </p:nvSpPr>
        <p:spPr>
          <a:xfrm>
            <a:off x="465389" y="1768985"/>
            <a:ext cx="7886700" cy="2308324"/>
          </a:xfrm>
          <a:prstGeom prst="rect">
            <a:avLst/>
          </a:prstGeom>
          <a:noFill/>
        </p:spPr>
        <p:txBody>
          <a:bodyPr wrap="square">
            <a:spAutoFit/>
          </a:bodyPr>
          <a:lstStyle/>
          <a:p>
            <a:pPr algn="just"/>
            <a:r>
              <a:rPr lang="en-US" dirty="0"/>
              <a:t>Ultimately, this shift toward digitalism in food pantries reflects a broader trend in nonprofit and community services. Staff and volunteers are no longer relying solely on pen, paper, or spreadsheets; instead, they are embracing digital solutions to better manage resources and serve clients with dignity and efficiency. As technology becomes more accessible, food pantries will likely continue to explore and adopt innovative tools that strengthen their impact and enhance organizational resilience.</a:t>
            </a:r>
          </a:p>
          <a:p>
            <a:pPr algn="just"/>
            <a:endParaRPr lang="en-US" dirty="0"/>
          </a:p>
        </p:txBody>
      </p:sp>
      <p:pic>
        <p:nvPicPr>
          <p:cNvPr id="5" name="Picture 4">
            <a:extLst>
              <a:ext uri="{FF2B5EF4-FFF2-40B4-BE49-F238E27FC236}">
                <a16:creationId xmlns:a16="http://schemas.microsoft.com/office/drawing/2014/main" id="{A96B93AB-6B87-2D26-182B-CA2F3477D87F}"/>
              </a:ext>
            </a:extLst>
          </p:cNvPr>
          <p:cNvPicPr>
            <a:picLocks noChangeAspect="1"/>
          </p:cNvPicPr>
          <p:nvPr/>
        </p:nvPicPr>
        <p:blipFill>
          <a:blip r:embed="rId11"/>
          <a:stretch>
            <a:fillRect/>
          </a:stretch>
        </p:blipFill>
        <p:spPr>
          <a:xfrm>
            <a:off x="3829513" y="3521629"/>
            <a:ext cx="3420533" cy="2565400"/>
          </a:xfrm>
          <a:prstGeom prst="rect">
            <a:avLst/>
          </a:prstGeom>
        </p:spPr>
      </p:pic>
    </p:spTree>
    <p:extLst>
      <p:ext uri="{BB962C8B-B14F-4D97-AF65-F5344CB8AC3E}">
        <p14:creationId xmlns:p14="http://schemas.microsoft.com/office/powerpoint/2010/main" val="33859346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18B8A-F333-2823-E4C5-2F382FABFC59}"/>
              </a:ext>
            </a:extLst>
          </p:cNvPr>
          <p:cNvSpPr>
            <a:spLocks noGrp="1"/>
          </p:cNvSpPr>
          <p:nvPr>
            <p:ph type="title"/>
          </p:nvPr>
        </p:nvSpPr>
        <p:spPr>
          <a:xfrm>
            <a:off x="639479" y="1043090"/>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Content</a:t>
            </a:r>
            <a:r>
              <a:rPr lang="ro-RO" sz="2400" b="1" dirty="0">
                <a:latin typeface="Times New Roman" panose="02020603050405020304" pitchFamily="18" charset="0"/>
                <a:cs typeface="Times New Roman" panose="02020603050405020304" pitchFamily="18" charset="0"/>
              </a:rPr>
              <a:t> of </a:t>
            </a:r>
            <a:r>
              <a:rPr lang="en-US" sz="2400" b="1" dirty="0">
                <a:latin typeface="Times New Roman" panose="02020603050405020304" pitchFamily="18" charset="0"/>
                <a:cs typeface="Times New Roman" panose="02020603050405020304" pitchFamily="18" charset="0"/>
              </a:rPr>
              <a:t>the</a:t>
            </a:r>
            <a:r>
              <a:rPr lang="ro-RO" sz="2400" b="1"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course </a:t>
            </a:r>
          </a:p>
        </p:txBody>
      </p:sp>
      <p:grpSp>
        <p:nvGrpSpPr>
          <p:cNvPr id="4" name="Group 3">
            <a:extLst>
              <a:ext uri="{FF2B5EF4-FFF2-40B4-BE49-F238E27FC236}">
                <a16:creationId xmlns:a16="http://schemas.microsoft.com/office/drawing/2014/main" id="{A81020B7-6199-F090-F61D-88E549EFF36A}"/>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3918D063-6CD9-818F-0B92-D5AA466AA41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98871C56-B0CA-B50E-DCCE-AB940CBF213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4A543130-7339-D6F9-E1AD-DEEABE3928B8}"/>
              </a:ext>
            </a:extLst>
          </p:cNvPr>
          <p:cNvSpPr txBox="1"/>
          <p:nvPr/>
        </p:nvSpPr>
        <p:spPr>
          <a:xfrm>
            <a:off x="851770" y="1614303"/>
            <a:ext cx="7399601" cy="2750112"/>
          </a:xfrm>
          <a:prstGeom prst="rect">
            <a:avLst/>
          </a:prstGeom>
          <a:noFill/>
        </p:spPr>
        <p:txBody>
          <a:bodyPr wrap="square" rtlCol="0">
            <a:spAutoFit/>
          </a:bodyPr>
          <a:lstStyle/>
          <a:p>
            <a:pPr marL="285750" indent="-285750" hangingPunct="0">
              <a:lnSpc>
                <a:spcPct val="250000"/>
              </a:lnSpc>
              <a:buFont typeface="Arial" panose="020B0604020202020204" pitchFamily="34" charset="0"/>
              <a:buChar char="•"/>
            </a:pPr>
            <a:r>
              <a:rPr lang="tr-TR" dirty="0">
                <a:latin typeface="Times New Roman" panose="02020603050405020304" pitchFamily="18" charset="0"/>
                <a:cs typeface="Times New Roman" panose="02020603050405020304" pitchFamily="18" charset="0"/>
              </a:rPr>
              <a:t>Supervision</a:t>
            </a:r>
            <a:endParaRPr lang="en-US" dirty="0">
              <a:latin typeface="Times New Roman" panose="02020603050405020304" pitchFamily="18" charset="0"/>
              <a:cs typeface="Times New Roman" panose="02020603050405020304" pitchFamily="18" charset="0"/>
            </a:endParaRPr>
          </a:p>
          <a:p>
            <a:pPr marL="285750" lvl="0" indent="-285750" hangingPunct="0">
              <a:lnSpc>
                <a:spcPct val="250000"/>
              </a:lnSpc>
              <a:buFont typeface="Arial" panose="020B0604020202020204" pitchFamily="34" charset="0"/>
              <a:buChar char="•"/>
            </a:pPr>
            <a:r>
              <a:rPr lang="tr-TR" dirty="0">
                <a:latin typeface="Times New Roman" panose="02020603050405020304" pitchFamily="18" charset="0"/>
                <a:cs typeface="Times New Roman" panose="02020603050405020304" pitchFamily="18" charset="0"/>
              </a:rPr>
              <a:t>Principles of proper monitoring and controlling of the provision inventories and budget in the ship's pantry</a:t>
            </a:r>
            <a:endParaRPr lang="en-US" dirty="0">
              <a:latin typeface="Times New Roman" panose="02020603050405020304" pitchFamily="18" charset="0"/>
              <a:cs typeface="Times New Roman" panose="02020603050405020304" pitchFamily="18" charset="0"/>
            </a:endParaRPr>
          </a:p>
          <a:p>
            <a:pPr marL="285750" indent="-285750">
              <a:lnSpc>
                <a:spcPct val="250000"/>
              </a:lnSpc>
              <a:buFont typeface="Arial" panose="020B0604020202020204" pitchFamily="34" charset="0"/>
              <a:buChar char="•"/>
            </a:pPr>
            <a:r>
              <a:rPr lang="tr-TR" dirty="0">
                <a:latin typeface="Times New Roman" panose="02020603050405020304" pitchFamily="18" charset="0"/>
                <a:cs typeface="Times New Roman" panose="02020603050405020304" pitchFamily="18" charset="0"/>
              </a:rPr>
              <a:t>Inventory-keeping methods for the ship’s pantry</a:t>
            </a:r>
            <a:endParaRPr lang="en-US"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845324F5-228D-4153-A72B-0D266AEF5BFF}"/>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SUPERVISION IN THE GALLEYS</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A963229A-E8BE-8801-D027-3F5C8D9619A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151A0662-2225-F5BD-60BC-F97042F8A3FE}"/>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A2695C1C-6F36-EC6D-C5C1-4426212D4F63}"/>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704CDA06-91E4-DB1A-BD68-BB219A8D5E92}"/>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95FAA71F-F8EE-762E-AF1D-42A6626C3D34}"/>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B6E99952-81DA-D218-B34A-ED26AD8719AA}"/>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D26F931A-B16F-764A-FAA2-2A19FA2D477C}"/>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5" name="Picture 4">
            <a:extLst>
              <a:ext uri="{FF2B5EF4-FFF2-40B4-BE49-F238E27FC236}">
                <a16:creationId xmlns:a16="http://schemas.microsoft.com/office/drawing/2014/main" id="{B34F661F-747B-FA24-5A2F-E7F993ABBC40}"/>
              </a:ext>
            </a:extLst>
          </p:cNvPr>
          <p:cNvPicPr>
            <a:picLocks noChangeAspect="1"/>
          </p:cNvPicPr>
          <p:nvPr/>
        </p:nvPicPr>
        <p:blipFill>
          <a:blip r:embed="rId11"/>
          <a:stretch>
            <a:fillRect/>
          </a:stretch>
        </p:blipFill>
        <p:spPr>
          <a:xfrm>
            <a:off x="5968112" y="4175809"/>
            <a:ext cx="2495550" cy="1828800"/>
          </a:xfrm>
          <a:prstGeom prst="rect">
            <a:avLst/>
          </a:prstGeom>
        </p:spPr>
      </p:pic>
    </p:spTree>
    <p:extLst>
      <p:ext uri="{BB962C8B-B14F-4D97-AF65-F5344CB8AC3E}">
        <p14:creationId xmlns:p14="http://schemas.microsoft.com/office/powerpoint/2010/main" val="17897792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82361-D9B6-775C-8A14-011563B6B126}"/>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3943F6A5-3313-CC0F-A891-37AA2C3B24C0}"/>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7A606599-7568-2A55-E4F8-D83B6E6DE21B}"/>
              </a:ext>
            </a:extLst>
          </p:cNvPr>
          <p:cNvSpPr>
            <a:spLocks noGrp="1"/>
          </p:cNvSpPr>
          <p:nvPr>
            <p:ph type="title"/>
          </p:nvPr>
        </p:nvSpPr>
        <p:spPr>
          <a:xfrm>
            <a:off x="465389" y="1107174"/>
            <a:ext cx="8221411" cy="571213"/>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OBSTACLES TO DIGITALIZATION IN PANTRIES</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D59B4A59-2191-B566-B031-94E6E5346FF4}"/>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92542162-888E-6EF4-07A8-46329524AF59}"/>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2E7FF0A8-AE91-9F28-FBEA-51DE958E02A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F61D3395-B06D-7DAA-3516-C758FA12EF73}"/>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SUPERVISION IN THE GALLEYS</a:t>
            </a:r>
          </a:p>
        </p:txBody>
      </p:sp>
      <p:pic>
        <p:nvPicPr>
          <p:cNvPr id="25" name="Picture 24">
            <a:extLst>
              <a:ext uri="{FF2B5EF4-FFF2-40B4-BE49-F238E27FC236}">
                <a16:creationId xmlns:a16="http://schemas.microsoft.com/office/drawing/2014/main" id="{67BFF714-221B-2930-4AA3-B9738E9BD5D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AA39970F-088D-E508-C750-1FCF05459D76}"/>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196E46B-F1FA-217B-B73D-D6F474B7D0EB}"/>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3A316085-264B-546F-43CB-4D7FF8E034C1}"/>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B9C6CC36-94EF-748F-1082-ED928DE6CDEC}"/>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BADC4CF6-AB0C-700A-1C83-4848713B7FA5}"/>
              </a:ext>
            </a:extLst>
          </p:cNvPr>
          <p:cNvPicPr>
            <a:picLocks noChangeAspect="1"/>
          </p:cNvPicPr>
          <p:nvPr/>
        </p:nvPicPr>
        <p:blipFill>
          <a:blip r:embed="rId10"/>
          <a:stretch>
            <a:fillRect/>
          </a:stretch>
        </p:blipFill>
        <p:spPr>
          <a:xfrm>
            <a:off x="7704595" y="0"/>
            <a:ext cx="1227464" cy="1224789"/>
          </a:xfrm>
          <a:prstGeom prst="rect">
            <a:avLst/>
          </a:prstGeom>
        </p:spPr>
      </p:pic>
      <p:sp>
        <p:nvSpPr>
          <p:cNvPr id="11" name="TextBox 10">
            <a:extLst>
              <a:ext uri="{FF2B5EF4-FFF2-40B4-BE49-F238E27FC236}">
                <a16:creationId xmlns:a16="http://schemas.microsoft.com/office/drawing/2014/main" id="{B7520551-5AE0-BA24-10EA-6B78A25F59C4}"/>
              </a:ext>
            </a:extLst>
          </p:cNvPr>
          <p:cNvSpPr txBox="1"/>
          <p:nvPr/>
        </p:nvSpPr>
        <p:spPr>
          <a:xfrm>
            <a:off x="465389" y="1768985"/>
            <a:ext cx="7886700" cy="2031325"/>
          </a:xfrm>
          <a:prstGeom prst="rect">
            <a:avLst/>
          </a:prstGeom>
          <a:noFill/>
        </p:spPr>
        <p:txBody>
          <a:bodyPr wrap="square">
            <a:spAutoFit/>
          </a:bodyPr>
          <a:lstStyle/>
          <a:p>
            <a:pPr algn="just"/>
            <a:r>
              <a:rPr lang="en-US" dirty="0">
                <a:latin typeface="Times New Roman" panose="02020603050405020304" pitchFamily="18" charset="0"/>
                <a:cs typeface="Times New Roman" panose="02020603050405020304" pitchFamily="18" charset="0"/>
              </a:rPr>
              <a:t>Limited Funding and Resources</a:t>
            </a:r>
          </a:p>
          <a:p>
            <a:pPr algn="just"/>
            <a:r>
              <a:rPr lang="en-US" dirty="0">
                <a:latin typeface="Times New Roman" panose="02020603050405020304" pitchFamily="18" charset="0"/>
                <a:cs typeface="Times New Roman" panose="02020603050405020304" pitchFamily="18" charset="0"/>
              </a:rPr>
              <a:t>Many food pantries operate on tight budgets, often relying heavily on donations and volunteer labor. Investing in digital tools—whether hardware like tablets and scanners or software for inventory and scheduling—can be cost-prohibitive. Subscription-based software or app licensing fees may be unsustainable for smaller or rural pantries.</a:t>
            </a:r>
          </a:p>
          <a:p>
            <a:pPr algn="just"/>
            <a:endParaRPr lang="en-US" dirty="0"/>
          </a:p>
        </p:txBody>
      </p:sp>
      <p:pic>
        <p:nvPicPr>
          <p:cNvPr id="5" name="Picture 4">
            <a:extLst>
              <a:ext uri="{FF2B5EF4-FFF2-40B4-BE49-F238E27FC236}">
                <a16:creationId xmlns:a16="http://schemas.microsoft.com/office/drawing/2014/main" id="{C93DAD35-9A60-0A27-6FEB-212BE4EB9414}"/>
              </a:ext>
            </a:extLst>
          </p:cNvPr>
          <p:cNvPicPr>
            <a:picLocks noChangeAspect="1"/>
          </p:cNvPicPr>
          <p:nvPr/>
        </p:nvPicPr>
        <p:blipFill>
          <a:blip r:embed="rId11"/>
          <a:stretch>
            <a:fillRect/>
          </a:stretch>
        </p:blipFill>
        <p:spPr>
          <a:xfrm>
            <a:off x="3581400" y="3263213"/>
            <a:ext cx="2807156" cy="2807156"/>
          </a:xfrm>
          <a:prstGeom prst="rect">
            <a:avLst/>
          </a:prstGeom>
        </p:spPr>
      </p:pic>
    </p:spTree>
    <p:extLst>
      <p:ext uri="{BB962C8B-B14F-4D97-AF65-F5344CB8AC3E}">
        <p14:creationId xmlns:p14="http://schemas.microsoft.com/office/powerpoint/2010/main" val="10169955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F27C3-3F54-07B1-8085-0BE9A9DA6D75}"/>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AFB10C36-B332-A78B-0098-F98D399D2B6A}"/>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BF16C37D-AB65-08B0-A4FC-D2375D2E490F}"/>
              </a:ext>
            </a:extLst>
          </p:cNvPr>
          <p:cNvSpPr>
            <a:spLocks noGrp="1"/>
          </p:cNvSpPr>
          <p:nvPr>
            <p:ph type="title"/>
          </p:nvPr>
        </p:nvSpPr>
        <p:spPr>
          <a:xfrm>
            <a:off x="465389" y="1107174"/>
            <a:ext cx="8221411" cy="571213"/>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OBSTACLES TO DIGITALIZATION IN PANTRIES</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4920E584-FFB8-13AC-ABD6-7DB63622EFF7}"/>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01A6E6BB-36CA-D7CC-AF41-689CAF209BEC}"/>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954B2C44-4E59-5B09-47BC-CAC0C90CA65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6CD43C1F-9D81-6E9D-CDFB-8ECC0E56CF24}"/>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SUPERVISION IN THE GALLEYS</a:t>
            </a:r>
          </a:p>
        </p:txBody>
      </p:sp>
      <p:pic>
        <p:nvPicPr>
          <p:cNvPr id="25" name="Picture 24">
            <a:extLst>
              <a:ext uri="{FF2B5EF4-FFF2-40B4-BE49-F238E27FC236}">
                <a16:creationId xmlns:a16="http://schemas.microsoft.com/office/drawing/2014/main" id="{A3FEE2E6-82F7-0EE0-FD84-95E5B3266DF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FCD97637-CA9B-29BE-60BB-5A295B2E8AED}"/>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03F65255-B870-0610-C494-9A690749255B}"/>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39C4C24C-00F0-B73C-0C0F-E1A4998815E2}"/>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82CD987-8CB8-30C8-A235-43A6D2C859A2}"/>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8B3BD274-E3EC-09F9-B378-D95494005C50}"/>
              </a:ext>
            </a:extLst>
          </p:cNvPr>
          <p:cNvPicPr>
            <a:picLocks noChangeAspect="1"/>
          </p:cNvPicPr>
          <p:nvPr/>
        </p:nvPicPr>
        <p:blipFill>
          <a:blip r:embed="rId10"/>
          <a:stretch>
            <a:fillRect/>
          </a:stretch>
        </p:blipFill>
        <p:spPr>
          <a:xfrm>
            <a:off x="7704595" y="0"/>
            <a:ext cx="1227464" cy="1224789"/>
          </a:xfrm>
          <a:prstGeom prst="rect">
            <a:avLst/>
          </a:prstGeom>
        </p:spPr>
      </p:pic>
      <p:sp>
        <p:nvSpPr>
          <p:cNvPr id="11" name="TextBox 10">
            <a:extLst>
              <a:ext uri="{FF2B5EF4-FFF2-40B4-BE49-F238E27FC236}">
                <a16:creationId xmlns:a16="http://schemas.microsoft.com/office/drawing/2014/main" id="{32A3702E-57BE-0DDA-A179-5FA4BF673724}"/>
              </a:ext>
            </a:extLst>
          </p:cNvPr>
          <p:cNvSpPr txBox="1"/>
          <p:nvPr/>
        </p:nvSpPr>
        <p:spPr>
          <a:xfrm>
            <a:off x="465389" y="1768985"/>
            <a:ext cx="7886700" cy="2585323"/>
          </a:xfrm>
          <a:prstGeom prst="rect">
            <a:avLst/>
          </a:prstGeom>
          <a:noFill/>
        </p:spPr>
        <p:txBody>
          <a:bodyPr wrap="square">
            <a:spAutoFit/>
          </a:bodyPr>
          <a:lstStyle/>
          <a:p>
            <a:pPr algn="just"/>
            <a:r>
              <a:rPr lang="en-US" dirty="0">
                <a:latin typeface="Times New Roman" panose="02020603050405020304" pitchFamily="18" charset="0"/>
                <a:cs typeface="Times New Roman" panose="02020603050405020304" pitchFamily="18" charset="0"/>
              </a:rPr>
              <a:t>Overcoming limited funding and resources in the digitalization of food pantries is possible through the strategic use of partnerships, grants, and low-cost technologies. Many tech companies, such as Google, Microsoft, and Salesforce, offer free or heavily discounted tools to nonprofits through platforms like TechSoup. These tools can support inventory tracking, staff communication, and scheduling without the need for expensive custom software. Additionally, open-source or free tools like Google Sheets, Trello, and WhatsApp can be used effectively for basic digital operations at no cost.</a:t>
            </a:r>
          </a:p>
          <a:p>
            <a:pPr algn="just"/>
            <a:endParaRPr lang="en-US" dirty="0"/>
          </a:p>
        </p:txBody>
      </p:sp>
      <p:pic>
        <p:nvPicPr>
          <p:cNvPr id="5" name="Picture 4">
            <a:extLst>
              <a:ext uri="{FF2B5EF4-FFF2-40B4-BE49-F238E27FC236}">
                <a16:creationId xmlns:a16="http://schemas.microsoft.com/office/drawing/2014/main" id="{3BE0D19A-EECE-FD03-3170-9345E7CAC001}"/>
              </a:ext>
            </a:extLst>
          </p:cNvPr>
          <p:cNvPicPr>
            <a:picLocks noChangeAspect="1"/>
          </p:cNvPicPr>
          <p:nvPr/>
        </p:nvPicPr>
        <p:blipFill>
          <a:blip r:embed="rId11"/>
          <a:stretch>
            <a:fillRect/>
          </a:stretch>
        </p:blipFill>
        <p:spPr>
          <a:xfrm>
            <a:off x="3184423" y="4115855"/>
            <a:ext cx="2667000" cy="1714500"/>
          </a:xfrm>
          <a:prstGeom prst="rect">
            <a:avLst/>
          </a:prstGeom>
        </p:spPr>
      </p:pic>
    </p:spTree>
    <p:extLst>
      <p:ext uri="{BB962C8B-B14F-4D97-AF65-F5344CB8AC3E}">
        <p14:creationId xmlns:p14="http://schemas.microsoft.com/office/powerpoint/2010/main" val="33913401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449A3-DAFF-25C3-37A3-F4AB47E8518A}"/>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C3D95C86-34B5-1F33-BEF2-809735769776}"/>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B7F5EE25-9854-0D5F-5230-91C46265709E}"/>
              </a:ext>
            </a:extLst>
          </p:cNvPr>
          <p:cNvSpPr>
            <a:spLocks noGrp="1"/>
          </p:cNvSpPr>
          <p:nvPr>
            <p:ph type="title"/>
          </p:nvPr>
        </p:nvSpPr>
        <p:spPr>
          <a:xfrm>
            <a:off x="465389" y="1107174"/>
            <a:ext cx="8221411" cy="571213"/>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OBSTACLES TO DIGITALIZATION IN PANTRIES</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D665F11B-CE2A-0A0B-F082-39E193DE3493}"/>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3BE57B43-C012-940E-A4B7-3C81B15851E8}"/>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26000E5C-9EC9-B778-83F3-57B1DB6166C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F8D928FF-06FC-3304-3A01-5040DA300D96}"/>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SUPERVISION IN THE GALLEYS</a:t>
            </a:r>
          </a:p>
        </p:txBody>
      </p:sp>
      <p:pic>
        <p:nvPicPr>
          <p:cNvPr id="25" name="Picture 24">
            <a:extLst>
              <a:ext uri="{FF2B5EF4-FFF2-40B4-BE49-F238E27FC236}">
                <a16:creationId xmlns:a16="http://schemas.microsoft.com/office/drawing/2014/main" id="{BFAD4E27-7CC5-A68B-517C-989B5AF7AAD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37BB43EB-C26D-8BD4-622E-207CE548952B}"/>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85286760-EB5D-9E5C-CCF5-62AC464C440D}"/>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526571B3-086C-1324-C665-B9AB699C2577}"/>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B5CF9256-E178-B281-D269-B27B15B89B52}"/>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27A0DD5E-4C9F-3AE0-9DBC-CE59CDB2251F}"/>
              </a:ext>
            </a:extLst>
          </p:cNvPr>
          <p:cNvPicPr>
            <a:picLocks noChangeAspect="1"/>
          </p:cNvPicPr>
          <p:nvPr/>
        </p:nvPicPr>
        <p:blipFill>
          <a:blip r:embed="rId10"/>
          <a:stretch>
            <a:fillRect/>
          </a:stretch>
        </p:blipFill>
        <p:spPr>
          <a:xfrm>
            <a:off x="7704595" y="0"/>
            <a:ext cx="1227464" cy="1224789"/>
          </a:xfrm>
          <a:prstGeom prst="rect">
            <a:avLst/>
          </a:prstGeom>
        </p:spPr>
      </p:pic>
      <p:sp>
        <p:nvSpPr>
          <p:cNvPr id="11" name="TextBox 10">
            <a:extLst>
              <a:ext uri="{FF2B5EF4-FFF2-40B4-BE49-F238E27FC236}">
                <a16:creationId xmlns:a16="http://schemas.microsoft.com/office/drawing/2014/main" id="{057C4C3F-A004-CFD0-1224-3C3A82C54858}"/>
              </a:ext>
            </a:extLst>
          </p:cNvPr>
          <p:cNvSpPr txBox="1"/>
          <p:nvPr/>
        </p:nvSpPr>
        <p:spPr>
          <a:xfrm>
            <a:off x="465389" y="1768985"/>
            <a:ext cx="7886700" cy="2031325"/>
          </a:xfrm>
          <a:prstGeom prst="rect">
            <a:avLst/>
          </a:prstGeom>
          <a:noFill/>
        </p:spPr>
        <p:txBody>
          <a:bodyPr wrap="square">
            <a:spAutoFit/>
          </a:bodyPr>
          <a:lstStyle/>
          <a:p>
            <a:pPr algn="just"/>
            <a:r>
              <a:rPr lang="en-US" dirty="0">
                <a:latin typeface="Times New Roman" panose="02020603050405020304" pitchFamily="18" charset="0"/>
                <a:cs typeface="Times New Roman" panose="02020603050405020304" pitchFamily="18" charset="0"/>
              </a:rPr>
              <a:t>Lack of Technical Expertise</a:t>
            </a:r>
          </a:p>
          <a:p>
            <a:pPr algn="just"/>
            <a:r>
              <a:rPr lang="en-US" dirty="0">
                <a:latin typeface="Times New Roman" panose="02020603050405020304" pitchFamily="18" charset="0"/>
                <a:cs typeface="Times New Roman" panose="02020603050405020304" pitchFamily="18" charset="0"/>
              </a:rPr>
              <a:t>Not all pantry staff or volunteers are comfortable with or trained in using digital tools. Implementing a new system often requires setup, training, troubleshooting, and ongoing support—all of which can be difficult without in-house IT support or funding for external help. This can lead to underuse or abandonment of new technologies.</a:t>
            </a:r>
          </a:p>
          <a:p>
            <a:pPr algn="just"/>
            <a:endParaRPr lang="en-US" dirty="0"/>
          </a:p>
        </p:txBody>
      </p:sp>
      <p:pic>
        <p:nvPicPr>
          <p:cNvPr id="5" name="Picture 4">
            <a:extLst>
              <a:ext uri="{FF2B5EF4-FFF2-40B4-BE49-F238E27FC236}">
                <a16:creationId xmlns:a16="http://schemas.microsoft.com/office/drawing/2014/main" id="{5B0586C2-FB0D-D338-60F1-BB8975417BB8}"/>
              </a:ext>
            </a:extLst>
          </p:cNvPr>
          <p:cNvPicPr>
            <a:picLocks noChangeAspect="1"/>
          </p:cNvPicPr>
          <p:nvPr/>
        </p:nvPicPr>
        <p:blipFill>
          <a:blip r:embed="rId11"/>
          <a:stretch>
            <a:fillRect/>
          </a:stretch>
        </p:blipFill>
        <p:spPr>
          <a:xfrm>
            <a:off x="3072805" y="3494502"/>
            <a:ext cx="2466975" cy="1847850"/>
          </a:xfrm>
          <a:prstGeom prst="rect">
            <a:avLst/>
          </a:prstGeom>
        </p:spPr>
      </p:pic>
    </p:spTree>
    <p:extLst>
      <p:ext uri="{BB962C8B-B14F-4D97-AF65-F5344CB8AC3E}">
        <p14:creationId xmlns:p14="http://schemas.microsoft.com/office/powerpoint/2010/main" val="23582009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9D47E-CD92-F2F3-26E3-4370270C505A}"/>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65D973F0-F476-CDA1-0FAE-B606EF0EEDCB}"/>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3CAAFDAC-B305-FDFF-B456-F0048340760B}"/>
              </a:ext>
            </a:extLst>
          </p:cNvPr>
          <p:cNvSpPr>
            <a:spLocks noGrp="1"/>
          </p:cNvSpPr>
          <p:nvPr>
            <p:ph type="title"/>
          </p:nvPr>
        </p:nvSpPr>
        <p:spPr>
          <a:xfrm>
            <a:off x="465389" y="1107174"/>
            <a:ext cx="8221411" cy="571213"/>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OBSTACLES TO DIGITALIZATION IN PANTRIES</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FF30457A-7E5D-558E-D382-85F530806DD2}"/>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CE2EA075-B217-14F6-0499-06A2B6F4F8CB}"/>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6ACD0082-3C6B-4ACC-418B-C23FB1F3C37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2D084E13-7CC5-1B69-CB56-DBA617D389E7}"/>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SUPERVISION IN THE GALLEYS</a:t>
            </a:r>
          </a:p>
        </p:txBody>
      </p:sp>
      <p:pic>
        <p:nvPicPr>
          <p:cNvPr id="25" name="Picture 24">
            <a:extLst>
              <a:ext uri="{FF2B5EF4-FFF2-40B4-BE49-F238E27FC236}">
                <a16:creationId xmlns:a16="http://schemas.microsoft.com/office/drawing/2014/main" id="{E8824C30-8E51-11FD-325A-34824A3DA57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F16F64C9-1950-6F9C-BF8A-6EE847844E8C}"/>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F5B64DB7-10D3-76E5-7CD5-ABC21197DB4C}"/>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B5450209-8B92-C7FD-A813-8829CAA8311E}"/>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78AB2B15-D05A-0915-E508-7F515F20BF95}"/>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33316E3D-9F95-CEE8-1B95-9BEC8F79F96C}"/>
              </a:ext>
            </a:extLst>
          </p:cNvPr>
          <p:cNvPicPr>
            <a:picLocks noChangeAspect="1"/>
          </p:cNvPicPr>
          <p:nvPr/>
        </p:nvPicPr>
        <p:blipFill>
          <a:blip r:embed="rId10"/>
          <a:stretch>
            <a:fillRect/>
          </a:stretch>
        </p:blipFill>
        <p:spPr>
          <a:xfrm>
            <a:off x="7704595" y="0"/>
            <a:ext cx="1227464" cy="1224789"/>
          </a:xfrm>
          <a:prstGeom prst="rect">
            <a:avLst/>
          </a:prstGeom>
        </p:spPr>
      </p:pic>
      <p:sp>
        <p:nvSpPr>
          <p:cNvPr id="11" name="TextBox 10">
            <a:extLst>
              <a:ext uri="{FF2B5EF4-FFF2-40B4-BE49-F238E27FC236}">
                <a16:creationId xmlns:a16="http://schemas.microsoft.com/office/drawing/2014/main" id="{A28AFFAB-ECC5-E364-7C03-A9FDDB854C21}"/>
              </a:ext>
            </a:extLst>
          </p:cNvPr>
          <p:cNvSpPr txBox="1"/>
          <p:nvPr/>
        </p:nvSpPr>
        <p:spPr>
          <a:xfrm>
            <a:off x="465389" y="1768985"/>
            <a:ext cx="7886700" cy="2031325"/>
          </a:xfrm>
          <a:prstGeom prst="rect">
            <a:avLst/>
          </a:prstGeom>
          <a:noFill/>
        </p:spPr>
        <p:txBody>
          <a:bodyPr wrap="square">
            <a:spAutoFit/>
          </a:bodyPr>
          <a:lstStyle/>
          <a:p>
            <a:pPr algn="just"/>
            <a:r>
              <a:rPr lang="en-US" dirty="0">
                <a:latin typeface="Times New Roman" panose="02020603050405020304" pitchFamily="18" charset="0"/>
                <a:cs typeface="Times New Roman" panose="02020603050405020304" pitchFamily="18" charset="0"/>
              </a:rPr>
              <a:t>Overcoming the lack of technical expertise in the digitalization of food pantries involves building capacity through training, partnerships, and choosing user-friendly tools. One of the most effective approaches is to offer basic digital literacy training for staff and volunteers, focusing on the specific tools they will use, such as inventory spreadsheets, scheduling apps, or communication platforms. This can be done through short workshops, online tutorials, or peer-to-peer mentoring within the organization.</a:t>
            </a:r>
          </a:p>
        </p:txBody>
      </p:sp>
      <p:pic>
        <p:nvPicPr>
          <p:cNvPr id="5" name="Picture 4">
            <a:extLst>
              <a:ext uri="{FF2B5EF4-FFF2-40B4-BE49-F238E27FC236}">
                <a16:creationId xmlns:a16="http://schemas.microsoft.com/office/drawing/2014/main" id="{6E8A3313-3A93-2FC8-2F91-9388A46A972F}"/>
              </a:ext>
            </a:extLst>
          </p:cNvPr>
          <p:cNvPicPr>
            <a:picLocks noChangeAspect="1"/>
          </p:cNvPicPr>
          <p:nvPr/>
        </p:nvPicPr>
        <p:blipFill>
          <a:blip r:embed="rId11"/>
          <a:stretch>
            <a:fillRect/>
          </a:stretch>
        </p:blipFill>
        <p:spPr>
          <a:xfrm>
            <a:off x="2529933" y="3890908"/>
            <a:ext cx="3679048" cy="2067499"/>
          </a:xfrm>
          <a:prstGeom prst="rect">
            <a:avLst/>
          </a:prstGeom>
        </p:spPr>
      </p:pic>
    </p:spTree>
    <p:extLst>
      <p:ext uri="{BB962C8B-B14F-4D97-AF65-F5344CB8AC3E}">
        <p14:creationId xmlns:p14="http://schemas.microsoft.com/office/powerpoint/2010/main" val="8777764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B5B02-84C8-1275-DE93-3C223AF31C0A}"/>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D6BF45F6-6BF8-6AA5-4758-6897CD68577D}"/>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70D7B233-019A-C180-1576-E9D95FD63479}"/>
              </a:ext>
            </a:extLst>
          </p:cNvPr>
          <p:cNvSpPr>
            <a:spLocks noGrp="1"/>
          </p:cNvSpPr>
          <p:nvPr>
            <p:ph type="title"/>
          </p:nvPr>
        </p:nvSpPr>
        <p:spPr>
          <a:xfrm>
            <a:off x="465389" y="1107174"/>
            <a:ext cx="8221411" cy="571213"/>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OBSTACLES TO DIGITALIZATION IN PANTRIES</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35CE39A4-531B-6630-FA94-30673241F35A}"/>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BCCECF0A-81C7-66CF-0C77-6E1446A7575E}"/>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274B4178-85CC-4E16-E6FA-5F0EFAF2A4E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7639A73C-A4AB-9F9B-3C77-23CE21508FB3}"/>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SUPERVISION IN THE GALLEYS</a:t>
            </a:r>
          </a:p>
        </p:txBody>
      </p:sp>
      <p:pic>
        <p:nvPicPr>
          <p:cNvPr id="25" name="Picture 24">
            <a:extLst>
              <a:ext uri="{FF2B5EF4-FFF2-40B4-BE49-F238E27FC236}">
                <a16:creationId xmlns:a16="http://schemas.microsoft.com/office/drawing/2014/main" id="{FEC1E4F5-6CA7-870F-C0D5-52F93ECCF98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8D851D0A-FFA9-9C97-BC73-029FFEE189AE}"/>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26750BE6-6C57-513F-FB4F-A2EFA72EC592}"/>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A9E318F1-95EA-BFC5-35B6-D4DFE6766548}"/>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DA6FE813-8AA3-2234-BBB2-65648628668D}"/>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6446D7A4-5FE9-38F0-180A-9B1002ABBC4B}"/>
              </a:ext>
            </a:extLst>
          </p:cNvPr>
          <p:cNvPicPr>
            <a:picLocks noChangeAspect="1"/>
          </p:cNvPicPr>
          <p:nvPr/>
        </p:nvPicPr>
        <p:blipFill>
          <a:blip r:embed="rId10"/>
          <a:stretch>
            <a:fillRect/>
          </a:stretch>
        </p:blipFill>
        <p:spPr>
          <a:xfrm>
            <a:off x="7704595" y="0"/>
            <a:ext cx="1227464" cy="1224789"/>
          </a:xfrm>
          <a:prstGeom prst="rect">
            <a:avLst/>
          </a:prstGeom>
        </p:spPr>
      </p:pic>
      <p:sp>
        <p:nvSpPr>
          <p:cNvPr id="11" name="TextBox 10">
            <a:extLst>
              <a:ext uri="{FF2B5EF4-FFF2-40B4-BE49-F238E27FC236}">
                <a16:creationId xmlns:a16="http://schemas.microsoft.com/office/drawing/2014/main" id="{F0DC1D06-3735-E4F3-9127-F47EFA8FA70E}"/>
              </a:ext>
            </a:extLst>
          </p:cNvPr>
          <p:cNvSpPr txBox="1"/>
          <p:nvPr/>
        </p:nvSpPr>
        <p:spPr>
          <a:xfrm>
            <a:off x="465389" y="1768985"/>
            <a:ext cx="7886700" cy="1477328"/>
          </a:xfrm>
          <a:prstGeom prst="rect">
            <a:avLst/>
          </a:prstGeom>
          <a:noFill/>
        </p:spPr>
        <p:txBody>
          <a:bodyPr wrap="square">
            <a:spAutoFit/>
          </a:bodyPr>
          <a:lstStyle/>
          <a:p>
            <a:pPr algn="just"/>
            <a:r>
              <a:rPr lang="en-US" dirty="0">
                <a:latin typeface="Times New Roman" panose="02020603050405020304" pitchFamily="18" charset="0"/>
                <a:cs typeface="Times New Roman" panose="02020603050405020304" pitchFamily="18" charset="0"/>
              </a:rPr>
              <a:t>Connectivity Issues</a:t>
            </a:r>
          </a:p>
          <a:p>
            <a:pPr algn="just"/>
            <a:r>
              <a:rPr lang="en-US" dirty="0">
                <a:latin typeface="Times New Roman" panose="02020603050405020304" pitchFamily="18" charset="0"/>
                <a:cs typeface="Times New Roman" panose="02020603050405020304" pitchFamily="18" charset="0"/>
              </a:rPr>
              <a:t>Some pantries, especially those in rural or underserved areas, may face unreliable internet access, making real-time cloud-based systems difficult to use. In such settings, even basic online forms or communication platforms can become inaccessible or ineffective during peak hours.</a:t>
            </a:r>
          </a:p>
        </p:txBody>
      </p:sp>
      <p:pic>
        <p:nvPicPr>
          <p:cNvPr id="5" name="Picture 4">
            <a:extLst>
              <a:ext uri="{FF2B5EF4-FFF2-40B4-BE49-F238E27FC236}">
                <a16:creationId xmlns:a16="http://schemas.microsoft.com/office/drawing/2014/main" id="{22A3946E-EBFA-F197-9C1A-1F612961B958}"/>
              </a:ext>
            </a:extLst>
          </p:cNvPr>
          <p:cNvPicPr>
            <a:picLocks noChangeAspect="1"/>
          </p:cNvPicPr>
          <p:nvPr/>
        </p:nvPicPr>
        <p:blipFill>
          <a:blip r:embed="rId11"/>
          <a:stretch>
            <a:fillRect/>
          </a:stretch>
        </p:blipFill>
        <p:spPr>
          <a:xfrm>
            <a:off x="914928" y="3528490"/>
            <a:ext cx="1895475" cy="2409825"/>
          </a:xfrm>
          <a:prstGeom prst="rect">
            <a:avLst/>
          </a:prstGeom>
        </p:spPr>
      </p:pic>
      <p:pic>
        <p:nvPicPr>
          <p:cNvPr id="6" name="Picture 5">
            <a:extLst>
              <a:ext uri="{FF2B5EF4-FFF2-40B4-BE49-F238E27FC236}">
                <a16:creationId xmlns:a16="http://schemas.microsoft.com/office/drawing/2014/main" id="{3ABF8FDA-34D6-C6EA-1497-6175467F17F1}"/>
              </a:ext>
            </a:extLst>
          </p:cNvPr>
          <p:cNvPicPr>
            <a:picLocks noChangeAspect="1"/>
          </p:cNvPicPr>
          <p:nvPr/>
        </p:nvPicPr>
        <p:blipFill>
          <a:blip r:embed="rId12"/>
          <a:stretch>
            <a:fillRect/>
          </a:stretch>
        </p:blipFill>
        <p:spPr>
          <a:xfrm>
            <a:off x="3200618" y="3774410"/>
            <a:ext cx="2847975" cy="1600200"/>
          </a:xfrm>
          <a:prstGeom prst="rect">
            <a:avLst/>
          </a:prstGeom>
        </p:spPr>
      </p:pic>
      <p:pic>
        <p:nvPicPr>
          <p:cNvPr id="10" name="Picture 9">
            <a:extLst>
              <a:ext uri="{FF2B5EF4-FFF2-40B4-BE49-F238E27FC236}">
                <a16:creationId xmlns:a16="http://schemas.microsoft.com/office/drawing/2014/main" id="{5251979A-334A-F543-F36C-5856D6F07AAF}"/>
              </a:ext>
            </a:extLst>
          </p:cNvPr>
          <p:cNvPicPr>
            <a:picLocks noChangeAspect="1"/>
          </p:cNvPicPr>
          <p:nvPr/>
        </p:nvPicPr>
        <p:blipFill>
          <a:blip r:embed="rId13"/>
          <a:stretch>
            <a:fillRect/>
          </a:stretch>
        </p:blipFill>
        <p:spPr>
          <a:xfrm>
            <a:off x="6690207" y="3528490"/>
            <a:ext cx="1890277" cy="2334005"/>
          </a:xfrm>
          <a:prstGeom prst="rect">
            <a:avLst/>
          </a:prstGeom>
        </p:spPr>
      </p:pic>
    </p:spTree>
    <p:extLst>
      <p:ext uri="{BB962C8B-B14F-4D97-AF65-F5344CB8AC3E}">
        <p14:creationId xmlns:p14="http://schemas.microsoft.com/office/powerpoint/2010/main" val="8981587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834FD-EFD0-DA93-FBE1-6A914E31FF53}"/>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F520DB7C-9092-837B-3F20-0A3028C8E1F1}"/>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46EB8C3B-C81D-7EDE-A6D1-BC124F388EF0}"/>
              </a:ext>
            </a:extLst>
          </p:cNvPr>
          <p:cNvSpPr>
            <a:spLocks noGrp="1"/>
          </p:cNvSpPr>
          <p:nvPr>
            <p:ph type="title"/>
          </p:nvPr>
        </p:nvSpPr>
        <p:spPr>
          <a:xfrm>
            <a:off x="465389" y="1107174"/>
            <a:ext cx="8221411" cy="571213"/>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OBSTACLES TO DIGITALIZATION IN PANTRIES</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31F96439-243B-2AF8-536E-8D88C990E31E}"/>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13A70E8A-FAC1-B412-FDBD-B01E44B226E5}"/>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29BB85DC-37E8-6A09-18C8-5FD2701C128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16A509E4-B90C-308A-6CD3-8A77A280EEAA}"/>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SUPERVISION IN THE GALLEYS</a:t>
            </a:r>
          </a:p>
        </p:txBody>
      </p:sp>
      <p:pic>
        <p:nvPicPr>
          <p:cNvPr id="25" name="Picture 24">
            <a:extLst>
              <a:ext uri="{FF2B5EF4-FFF2-40B4-BE49-F238E27FC236}">
                <a16:creationId xmlns:a16="http://schemas.microsoft.com/office/drawing/2014/main" id="{52D21E8E-B9B3-B924-82F2-A7362347996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BA071A1D-E37C-6F86-EA41-AC968AB49B64}"/>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12464191-A3C4-5760-B06E-7B862536F919}"/>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9C618796-3104-35AC-534B-52D07AE20B6F}"/>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771994FD-3558-1667-5678-064E83DA4A7B}"/>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585A3CB6-5EF2-0FDF-626B-774FE247639A}"/>
              </a:ext>
            </a:extLst>
          </p:cNvPr>
          <p:cNvPicPr>
            <a:picLocks noChangeAspect="1"/>
          </p:cNvPicPr>
          <p:nvPr/>
        </p:nvPicPr>
        <p:blipFill>
          <a:blip r:embed="rId10"/>
          <a:stretch>
            <a:fillRect/>
          </a:stretch>
        </p:blipFill>
        <p:spPr>
          <a:xfrm>
            <a:off x="7704595" y="0"/>
            <a:ext cx="1227464" cy="1224789"/>
          </a:xfrm>
          <a:prstGeom prst="rect">
            <a:avLst/>
          </a:prstGeom>
        </p:spPr>
      </p:pic>
      <p:sp>
        <p:nvSpPr>
          <p:cNvPr id="11" name="TextBox 10">
            <a:extLst>
              <a:ext uri="{FF2B5EF4-FFF2-40B4-BE49-F238E27FC236}">
                <a16:creationId xmlns:a16="http://schemas.microsoft.com/office/drawing/2014/main" id="{53F39367-12A7-4BF7-915F-4A31717B6232}"/>
              </a:ext>
            </a:extLst>
          </p:cNvPr>
          <p:cNvSpPr txBox="1"/>
          <p:nvPr/>
        </p:nvSpPr>
        <p:spPr>
          <a:xfrm>
            <a:off x="465389" y="1768985"/>
            <a:ext cx="7886700" cy="2031325"/>
          </a:xfrm>
          <a:prstGeom prst="rect">
            <a:avLst/>
          </a:prstGeom>
          <a:noFill/>
        </p:spPr>
        <p:txBody>
          <a:bodyPr wrap="square">
            <a:spAutoFit/>
          </a:bodyPr>
          <a:lstStyle/>
          <a:p>
            <a:pPr algn="just"/>
            <a:r>
              <a:rPr lang="en-US" dirty="0">
                <a:latin typeface="Times New Roman" panose="02020603050405020304" pitchFamily="18" charset="0"/>
                <a:cs typeface="Times New Roman" panose="02020603050405020304" pitchFamily="18" charset="0"/>
              </a:rPr>
              <a:t>Connectivity issues—especially in rural or underserved areas—pose a significant barrier to digitalizing food pantries, but they can be addressed through adapted technologies and smart planning. One solution is to use offline-capable or low-bandwidth tools, such as mobile apps that sync data when a connection becomes available or lightweight spreadsheets that don't require constant internet access. For example, Google Workspace tools can be used offline and updated automatically when the internet returns.</a:t>
            </a:r>
          </a:p>
        </p:txBody>
      </p:sp>
      <p:pic>
        <p:nvPicPr>
          <p:cNvPr id="5" name="Picture 4">
            <a:extLst>
              <a:ext uri="{FF2B5EF4-FFF2-40B4-BE49-F238E27FC236}">
                <a16:creationId xmlns:a16="http://schemas.microsoft.com/office/drawing/2014/main" id="{AE2A6D1C-033C-E356-DC21-C022AB5BF101}"/>
              </a:ext>
            </a:extLst>
          </p:cNvPr>
          <p:cNvPicPr>
            <a:picLocks noChangeAspect="1"/>
          </p:cNvPicPr>
          <p:nvPr/>
        </p:nvPicPr>
        <p:blipFill>
          <a:blip r:embed="rId11"/>
          <a:stretch>
            <a:fillRect/>
          </a:stretch>
        </p:blipFill>
        <p:spPr>
          <a:xfrm>
            <a:off x="2806700" y="4153841"/>
            <a:ext cx="2971800" cy="1543050"/>
          </a:xfrm>
          <a:prstGeom prst="rect">
            <a:avLst/>
          </a:prstGeom>
        </p:spPr>
      </p:pic>
    </p:spTree>
    <p:extLst>
      <p:ext uri="{BB962C8B-B14F-4D97-AF65-F5344CB8AC3E}">
        <p14:creationId xmlns:p14="http://schemas.microsoft.com/office/powerpoint/2010/main" val="1906828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B0BAA-980D-A2BB-6B9E-3F7829C43763}"/>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5FE9CABD-9D0C-A153-F73F-BDD30EEB3302}"/>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9A4C2D95-FDA4-5719-004A-70CEDFB25AF5}"/>
              </a:ext>
            </a:extLst>
          </p:cNvPr>
          <p:cNvSpPr>
            <a:spLocks noGrp="1"/>
          </p:cNvSpPr>
          <p:nvPr>
            <p:ph type="title"/>
          </p:nvPr>
        </p:nvSpPr>
        <p:spPr>
          <a:xfrm>
            <a:off x="465389" y="1107174"/>
            <a:ext cx="8221411" cy="571213"/>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OBSTACLES TO DIGITALIZATION IN PANTRIES</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9229F5AD-6648-2B4F-83E9-44481883E850}"/>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4D434F77-A488-6A98-7046-59A42D47E5A0}"/>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5C0E1ED4-54BB-5100-C8B7-A500AB2BE6E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4D889BD8-0B73-EDB1-0122-FF298BDD1B86}"/>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SUPERVISION IN THE GALLEYS</a:t>
            </a:r>
          </a:p>
        </p:txBody>
      </p:sp>
      <p:pic>
        <p:nvPicPr>
          <p:cNvPr id="25" name="Picture 24">
            <a:extLst>
              <a:ext uri="{FF2B5EF4-FFF2-40B4-BE49-F238E27FC236}">
                <a16:creationId xmlns:a16="http://schemas.microsoft.com/office/drawing/2014/main" id="{0F844DD1-DF81-C686-8023-C8870A5ED9F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33942EE7-9AE6-A10E-F4AE-01CC06B51E9A}"/>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31E4AA7-BA2C-6D69-DFAF-4FF18C137603}"/>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20F12AA6-CE67-351A-CA67-11EEFD7C397D}"/>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A26C2B87-F322-E060-AA19-64908E88D05D}"/>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88D1B104-2C11-E80E-4ABB-FDA0D053E014}"/>
              </a:ext>
            </a:extLst>
          </p:cNvPr>
          <p:cNvPicPr>
            <a:picLocks noChangeAspect="1"/>
          </p:cNvPicPr>
          <p:nvPr/>
        </p:nvPicPr>
        <p:blipFill>
          <a:blip r:embed="rId10"/>
          <a:stretch>
            <a:fillRect/>
          </a:stretch>
        </p:blipFill>
        <p:spPr>
          <a:xfrm>
            <a:off x="7704595" y="0"/>
            <a:ext cx="1227464" cy="1224789"/>
          </a:xfrm>
          <a:prstGeom prst="rect">
            <a:avLst/>
          </a:prstGeom>
        </p:spPr>
      </p:pic>
      <p:sp>
        <p:nvSpPr>
          <p:cNvPr id="11" name="TextBox 10">
            <a:extLst>
              <a:ext uri="{FF2B5EF4-FFF2-40B4-BE49-F238E27FC236}">
                <a16:creationId xmlns:a16="http://schemas.microsoft.com/office/drawing/2014/main" id="{58E7CAA2-A0BB-DF9E-C39A-654609FB91AF}"/>
              </a:ext>
            </a:extLst>
          </p:cNvPr>
          <p:cNvSpPr txBox="1"/>
          <p:nvPr/>
        </p:nvSpPr>
        <p:spPr>
          <a:xfrm>
            <a:off x="465389" y="1768985"/>
            <a:ext cx="7886700" cy="1477328"/>
          </a:xfrm>
          <a:prstGeom prst="rect">
            <a:avLst/>
          </a:prstGeom>
          <a:noFill/>
        </p:spPr>
        <p:txBody>
          <a:bodyPr wrap="square">
            <a:spAutoFit/>
          </a:bodyPr>
          <a:lstStyle/>
          <a:p>
            <a:pPr algn="just"/>
            <a:r>
              <a:rPr lang="en-US" dirty="0">
                <a:latin typeface="Times New Roman" panose="02020603050405020304" pitchFamily="18" charset="0"/>
                <a:cs typeface="Times New Roman" panose="02020603050405020304" pitchFamily="18" charset="0"/>
              </a:rPr>
              <a:t>Resistance to Change</a:t>
            </a:r>
          </a:p>
          <a:p>
            <a:pPr algn="just"/>
            <a:r>
              <a:rPr lang="en-US" dirty="0">
                <a:latin typeface="Times New Roman" panose="02020603050405020304" pitchFamily="18" charset="0"/>
                <a:cs typeface="Times New Roman" panose="02020603050405020304" pitchFamily="18" charset="0"/>
              </a:rPr>
              <a:t>There may be cultural or institutional resistance within the pantry organization. Long-time volunteers or staff who are used to manual processes may feel overwhelmed or skeptical about adopting digital tools. Without buy-in from the team, implementation efforts can stall or fail.</a:t>
            </a:r>
          </a:p>
        </p:txBody>
      </p:sp>
      <p:pic>
        <p:nvPicPr>
          <p:cNvPr id="6" name="Picture 5">
            <a:extLst>
              <a:ext uri="{FF2B5EF4-FFF2-40B4-BE49-F238E27FC236}">
                <a16:creationId xmlns:a16="http://schemas.microsoft.com/office/drawing/2014/main" id="{C2951BE0-9F9B-C9A0-C75E-2F59FA6ACF35}"/>
              </a:ext>
            </a:extLst>
          </p:cNvPr>
          <p:cNvPicPr>
            <a:picLocks noChangeAspect="1"/>
          </p:cNvPicPr>
          <p:nvPr/>
        </p:nvPicPr>
        <p:blipFill>
          <a:blip r:embed="rId11"/>
          <a:stretch>
            <a:fillRect/>
          </a:stretch>
        </p:blipFill>
        <p:spPr>
          <a:xfrm>
            <a:off x="3002001" y="3255957"/>
            <a:ext cx="2629267" cy="3010320"/>
          </a:xfrm>
          <a:prstGeom prst="rect">
            <a:avLst/>
          </a:prstGeom>
        </p:spPr>
      </p:pic>
    </p:spTree>
    <p:extLst>
      <p:ext uri="{BB962C8B-B14F-4D97-AF65-F5344CB8AC3E}">
        <p14:creationId xmlns:p14="http://schemas.microsoft.com/office/powerpoint/2010/main" val="25016674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9CC6B7-4CF7-1570-1C74-5EB16D43979E}"/>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B20100B5-A5F8-E51F-29F7-B498105525D4}"/>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6306F7CF-9806-8AF0-CAA4-68D668503D7E}"/>
              </a:ext>
            </a:extLst>
          </p:cNvPr>
          <p:cNvSpPr>
            <a:spLocks noGrp="1"/>
          </p:cNvSpPr>
          <p:nvPr>
            <p:ph type="title"/>
          </p:nvPr>
        </p:nvSpPr>
        <p:spPr>
          <a:xfrm>
            <a:off x="465389" y="1107174"/>
            <a:ext cx="8221411" cy="571213"/>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OBSTACLES TO DIGITALIZATION IN PANTRIES</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BBFA8B0A-7709-D2F0-90E1-1427A520D446}"/>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CBBF5639-1A65-28C4-4130-0A4B4A024E28}"/>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F9D8B847-3490-6149-78B7-9F35F68B521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FA6DF0BA-8BA7-E3BA-312B-B2E8D5ACBFD7}"/>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SUPERVISION IN THE GALLEYS</a:t>
            </a:r>
          </a:p>
        </p:txBody>
      </p:sp>
      <p:pic>
        <p:nvPicPr>
          <p:cNvPr id="25" name="Picture 24">
            <a:extLst>
              <a:ext uri="{FF2B5EF4-FFF2-40B4-BE49-F238E27FC236}">
                <a16:creationId xmlns:a16="http://schemas.microsoft.com/office/drawing/2014/main" id="{A2D5D437-165D-6443-CF52-5B88530C001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0634CA85-ED3C-2451-D4A6-CFA75F3F4536}"/>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DD596A5A-644F-932F-931E-4D8B4B8E6172}"/>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46988A7A-4970-968C-C3CE-881D6A5F3020}"/>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28955899-C475-C62D-1640-CC573346BBE6}"/>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A51201EA-E62E-BF48-1573-91AC0C19543E}"/>
              </a:ext>
            </a:extLst>
          </p:cNvPr>
          <p:cNvPicPr>
            <a:picLocks noChangeAspect="1"/>
          </p:cNvPicPr>
          <p:nvPr/>
        </p:nvPicPr>
        <p:blipFill>
          <a:blip r:embed="rId10"/>
          <a:stretch>
            <a:fillRect/>
          </a:stretch>
        </p:blipFill>
        <p:spPr>
          <a:xfrm>
            <a:off x="7704595" y="0"/>
            <a:ext cx="1227464" cy="1224789"/>
          </a:xfrm>
          <a:prstGeom prst="rect">
            <a:avLst/>
          </a:prstGeom>
        </p:spPr>
      </p:pic>
      <p:sp>
        <p:nvSpPr>
          <p:cNvPr id="11" name="TextBox 10">
            <a:extLst>
              <a:ext uri="{FF2B5EF4-FFF2-40B4-BE49-F238E27FC236}">
                <a16:creationId xmlns:a16="http://schemas.microsoft.com/office/drawing/2014/main" id="{01E6C3A5-CE1A-4FED-648E-87F0FF873549}"/>
              </a:ext>
            </a:extLst>
          </p:cNvPr>
          <p:cNvSpPr txBox="1"/>
          <p:nvPr/>
        </p:nvSpPr>
        <p:spPr>
          <a:xfrm>
            <a:off x="465389" y="1768985"/>
            <a:ext cx="7886700" cy="2031325"/>
          </a:xfrm>
          <a:prstGeom prst="rect">
            <a:avLst/>
          </a:prstGeom>
          <a:noFill/>
        </p:spPr>
        <p:txBody>
          <a:bodyPr wrap="square">
            <a:spAutoFit/>
          </a:bodyPr>
          <a:lstStyle/>
          <a:p>
            <a:pPr algn="just"/>
            <a:r>
              <a:rPr lang="en-US" dirty="0">
                <a:latin typeface="Times New Roman" panose="02020603050405020304" pitchFamily="18" charset="0"/>
                <a:cs typeface="Times New Roman" panose="02020603050405020304" pitchFamily="18" charset="0"/>
              </a:rPr>
              <a:t>Resistance to change is a common obstacle in digitalizing food pantries, especially when staff and volunteers are used to traditional, manual methods. This challenge can be addressed by involving the team early in the digital transition process, clearly communicating the benefits, and providing hands-on support. When people understand how digital tools can make their tasks easier—such as reducing paperwork, preventing inventory shortages, or improving scheduling—they are more likely to support the change.</a:t>
            </a:r>
          </a:p>
        </p:txBody>
      </p:sp>
      <p:pic>
        <p:nvPicPr>
          <p:cNvPr id="5" name="Picture 4">
            <a:extLst>
              <a:ext uri="{FF2B5EF4-FFF2-40B4-BE49-F238E27FC236}">
                <a16:creationId xmlns:a16="http://schemas.microsoft.com/office/drawing/2014/main" id="{7E123E70-DA2E-E99E-CE7B-E0292D5AD4C2}"/>
              </a:ext>
            </a:extLst>
          </p:cNvPr>
          <p:cNvPicPr>
            <a:picLocks noChangeAspect="1"/>
          </p:cNvPicPr>
          <p:nvPr/>
        </p:nvPicPr>
        <p:blipFill>
          <a:blip r:embed="rId11"/>
          <a:stretch>
            <a:fillRect/>
          </a:stretch>
        </p:blipFill>
        <p:spPr>
          <a:xfrm>
            <a:off x="3200618" y="3800310"/>
            <a:ext cx="2143125" cy="2143125"/>
          </a:xfrm>
          <a:prstGeom prst="rect">
            <a:avLst/>
          </a:prstGeom>
        </p:spPr>
      </p:pic>
    </p:spTree>
    <p:extLst>
      <p:ext uri="{BB962C8B-B14F-4D97-AF65-F5344CB8AC3E}">
        <p14:creationId xmlns:p14="http://schemas.microsoft.com/office/powerpoint/2010/main" val="21394361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502EDF-5606-9CD4-5967-812BAC2E7619}"/>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E633D185-B0C8-094A-1E64-76C8BD3045ED}"/>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39101BF9-B885-1D4E-4C63-CFF41D136241}"/>
              </a:ext>
            </a:extLst>
          </p:cNvPr>
          <p:cNvSpPr>
            <a:spLocks noGrp="1"/>
          </p:cNvSpPr>
          <p:nvPr>
            <p:ph type="title"/>
          </p:nvPr>
        </p:nvSpPr>
        <p:spPr>
          <a:xfrm>
            <a:off x="465389" y="1107174"/>
            <a:ext cx="8221411" cy="571213"/>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OBSTACLES TO DIGITALIZATION IN PANTRIES</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C971A905-8332-B5DD-F5E5-40E69B471D22}"/>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A20DE900-F2D2-A250-FB9E-DAF9F669A38E}"/>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EF4193A7-52A6-17A8-A644-40907B77BF5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E26B4CC9-6363-8B51-A061-619985679F95}"/>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SUPERVISION IN THE GALLEYS</a:t>
            </a:r>
          </a:p>
        </p:txBody>
      </p:sp>
      <p:pic>
        <p:nvPicPr>
          <p:cNvPr id="25" name="Picture 24">
            <a:extLst>
              <a:ext uri="{FF2B5EF4-FFF2-40B4-BE49-F238E27FC236}">
                <a16:creationId xmlns:a16="http://schemas.microsoft.com/office/drawing/2014/main" id="{0B46E1F5-81A8-A9F6-28DC-FD5D6E01298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49E7D2FE-8ADD-4F95-D053-1834BEA2D069}"/>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235933A9-D4CA-B4A9-8BF2-42D810166BA7}"/>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A4CB6AA4-2A15-5DC4-7596-6C615264620B}"/>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5099DB39-CAA0-27CC-C1ED-FB9A35D75C0F}"/>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28F5BC95-58D7-3916-41AF-E50281D662CA}"/>
              </a:ext>
            </a:extLst>
          </p:cNvPr>
          <p:cNvPicPr>
            <a:picLocks noChangeAspect="1"/>
          </p:cNvPicPr>
          <p:nvPr/>
        </p:nvPicPr>
        <p:blipFill>
          <a:blip r:embed="rId10"/>
          <a:stretch>
            <a:fillRect/>
          </a:stretch>
        </p:blipFill>
        <p:spPr>
          <a:xfrm>
            <a:off x="7704595" y="0"/>
            <a:ext cx="1227464" cy="1224789"/>
          </a:xfrm>
          <a:prstGeom prst="rect">
            <a:avLst/>
          </a:prstGeom>
        </p:spPr>
      </p:pic>
      <p:sp>
        <p:nvSpPr>
          <p:cNvPr id="11" name="TextBox 10">
            <a:extLst>
              <a:ext uri="{FF2B5EF4-FFF2-40B4-BE49-F238E27FC236}">
                <a16:creationId xmlns:a16="http://schemas.microsoft.com/office/drawing/2014/main" id="{AF03BA4A-B1BA-4716-6BB1-09B1DD90AACE}"/>
              </a:ext>
            </a:extLst>
          </p:cNvPr>
          <p:cNvSpPr txBox="1"/>
          <p:nvPr/>
        </p:nvSpPr>
        <p:spPr>
          <a:xfrm>
            <a:off x="465389" y="1768985"/>
            <a:ext cx="7886700" cy="1477328"/>
          </a:xfrm>
          <a:prstGeom prst="rect">
            <a:avLst/>
          </a:prstGeom>
          <a:noFill/>
        </p:spPr>
        <p:txBody>
          <a:bodyPr wrap="square">
            <a:spAutoFit/>
          </a:bodyPr>
          <a:lstStyle/>
          <a:p>
            <a:pPr algn="just"/>
            <a:r>
              <a:rPr lang="en-US" dirty="0"/>
              <a:t>Data Privacy and Security Concerns</a:t>
            </a:r>
          </a:p>
          <a:p>
            <a:pPr algn="just"/>
            <a:r>
              <a:rPr lang="en-US" dirty="0"/>
              <a:t>Handling client information digitally, especially during registration or needs assessments, raises valid concerns about data protection. Pantries must ensure compliance with privacy regulations and safeguard sensitive data, which can be daunting without clear policies or secure systems in place.</a:t>
            </a:r>
          </a:p>
        </p:txBody>
      </p:sp>
      <p:pic>
        <p:nvPicPr>
          <p:cNvPr id="5" name="Picture 4">
            <a:extLst>
              <a:ext uri="{FF2B5EF4-FFF2-40B4-BE49-F238E27FC236}">
                <a16:creationId xmlns:a16="http://schemas.microsoft.com/office/drawing/2014/main" id="{F1334619-3461-BF4D-0C2E-45DA284ABA02}"/>
              </a:ext>
            </a:extLst>
          </p:cNvPr>
          <p:cNvPicPr>
            <a:picLocks noChangeAspect="1"/>
          </p:cNvPicPr>
          <p:nvPr/>
        </p:nvPicPr>
        <p:blipFill>
          <a:blip r:embed="rId11"/>
          <a:stretch>
            <a:fillRect/>
          </a:stretch>
        </p:blipFill>
        <p:spPr>
          <a:xfrm>
            <a:off x="3327066" y="3302133"/>
            <a:ext cx="2700867" cy="2700867"/>
          </a:xfrm>
          <a:prstGeom prst="rect">
            <a:avLst/>
          </a:prstGeom>
        </p:spPr>
      </p:pic>
    </p:spTree>
    <p:extLst>
      <p:ext uri="{BB962C8B-B14F-4D97-AF65-F5344CB8AC3E}">
        <p14:creationId xmlns:p14="http://schemas.microsoft.com/office/powerpoint/2010/main" val="19873886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525DD-200B-F660-DBFE-E61D63560E46}"/>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C57EAFD7-700A-1015-9CCF-69393410FC25}"/>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DE8EBC5C-FFA3-E9DB-7E49-4AF0371BA261}"/>
              </a:ext>
            </a:extLst>
          </p:cNvPr>
          <p:cNvSpPr>
            <a:spLocks noGrp="1"/>
          </p:cNvSpPr>
          <p:nvPr>
            <p:ph type="title"/>
          </p:nvPr>
        </p:nvSpPr>
        <p:spPr>
          <a:xfrm>
            <a:off x="465389" y="1107174"/>
            <a:ext cx="8221411" cy="571213"/>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OBSTACLES TO DIGITALIZATION IN PANTRIES</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ABF25636-2AB5-30F8-358C-122A32398E3B}"/>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ACF2AA7C-AA69-3E85-FD4D-928ECF24394E}"/>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40F889B4-77F1-7004-1C4E-9B07F412897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ED1E49E3-859D-DAC0-A41C-5014F4726FB1}"/>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SUPERVISION IN THE GALLEYS</a:t>
            </a:r>
          </a:p>
        </p:txBody>
      </p:sp>
      <p:pic>
        <p:nvPicPr>
          <p:cNvPr id="25" name="Picture 24">
            <a:extLst>
              <a:ext uri="{FF2B5EF4-FFF2-40B4-BE49-F238E27FC236}">
                <a16:creationId xmlns:a16="http://schemas.microsoft.com/office/drawing/2014/main" id="{B907C3E0-336F-1F39-B5DB-DB8B52200C1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FC2A0BF6-4D94-B9E7-961B-BD49462E9B5B}"/>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7EA0C44B-8673-826E-0838-AE549C6921E9}"/>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B3D75407-8D93-AED4-7F6F-173039BCFFA5}"/>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4FBD79AD-CA1C-28E0-E684-2B191624760A}"/>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0256F9C0-BDE5-5ABB-FDA5-0A011B8B8192}"/>
              </a:ext>
            </a:extLst>
          </p:cNvPr>
          <p:cNvPicPr>
            <a:picLocks noChangeAspect="1"/>
          </p:cNvPicPr>
          <p:nvPr/>
        </p:nvPicPr>
        <p:blipFill>
          <a:blip r:embed="rId10"/>
          <a:stretch>
            <a:fillRect/>
          </a:stretch>
        </p:blipFill>
        <p:spPr>
          <a:xfrm>
            <a:off x="7704595" y="0"/>
            <a:ext cx="1227464" cy="1224789"/>
          </a:xfrm>
          <a:prstGeom prst="rect">
            <a:avLst/>
          </a:prstGeom>
        </p:spPr>
      </p:pic>
      <p:sp>
        <p:nvSpPr>
          <p:cNvPr id="11" name="TextBox 10">
            <a:extLst>
              <a:ext uri="{FF2B5EF4-FFF2-40B4-BE49-F238E27FC236}">
                <a16:creationId xmlns:a16="http://schemas.microsoft.com/office/drawing/2014/main" id="{47939CEF-C2AE-5718-571D-14F3763079AD}"/>
              </a:ext>
            </a:extLst>
          </p:cNvPr>
          <p:cNvSpPr txBox="1"/>
          <p:nvPr/>
        </p:nvSpPr>
        <p:spPr>
          <a:xfrm>
            <a:off x="465389" y="1768985"/>
            <a:ext cx="7886700" cy="1477328"/>
          </a:xfrm>
          <a:prstGeom prst="rect">
            <a:avLst/>
          </a:prstGeom>
          <a:noFill/>
        </p:spPr>
        <p:txBody>
          <a:bodyPr wrap="square">
            <a:spAutoFit/>
          </a:bodyPr>
          <a:lstStyle/>
          <a:p>
            <a:pPr algn="just"/>
            <a:r>
              <a:rPr lang="en-US" dirty="0">
                <a:latin typeface="Times New Roman" panose="02020603050405020304" pitchFamily="18" charset="0"/>
                <a:cs typeface="Times New Roman" panose="02020603050405020304" pitchFamily="18" charset="0"/>
              </a:rPr>
              <a:t>Overcoming these challenges requires tailored solutions, such as low-cost or open-source software, training programs, donor-funded tech upgrades, and building partnerships with tech-savvy volunteers or local organizations. Gradual, step-by-step adoption is often more effective than sweeping changes, allowing pantries to build comfort and confidence in digital tools over time.</a:t>
            </a:r>
          </a:p>
        </p:txBody>
      </p:sp>
      <p:pic>
        <p:nvPicPr>
          <p:cNvPr id="5" name="Picture 4">
            <a:extLst>
              <a:ext uri="{FF2B5EF4-FFF2-40B4-BE49-F238E27FC236}">
                <a16:creationId xmlns:a16="http://schemas.microsoft.com/office/drawing/2014/main" id="{AC79DFBB-86D4-0FCC-3A1C-FDB763ADAF12}"/>
              </a:ext>
            </a:extLst>
          </p:cNvPr>
          <p:cNvPicPr>
            <a:picLocks noChangeAspect="1"/>
          </p:cNvPicPr>
          <p:nvPr/>
        </p:nvPicPr>
        <p:blipFill>
          <a:blip r:embed="rId11"/>
          <a:stretch>
            <a:fillRect/>
          </a:stretch>
        </p:blipFill>
        <p:spPr>
          <a:xfrm>
            <a:off x="2527308" y="3429000"/>
            <a:ext cx="3981230" cy="2548467"/>
          </a:xfrm>
          <a:prstGeom prst="rect">
            <a:avLst/>
          </a:prstGeom>
        </p:spPr>
      </p:pic>
    </p:spTree>
    <p:extLst>
      <p:ext uri="{BB962C8B-B14F-4D97-AF65-F5344CB8AC3E}">
        <p14:creationId xmlns:p14="http://schemas.microsoft.com/office/powerpoint/2010/main" val="12572522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325E35E7-ADF2-DF87-F593-238EB2578556}"/>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AFB18B8A-F333-2823-E4C5-2F382FABFC59}"/>
              </a:ext>
            </a:extLst>
          </p:cNvPr>
          <p:cNvSpPr>
            <a:spLocks noGrp="1"/>
          </p:cNvSpPr>
          <p:nvPr>
            <p:ph type="title"/>
          </p:nvPr>
        </p:nvSpPr>
        <p:spPr>
          <a:xfrm>
            <a:off x="628650" y="1107174"/>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1. COURSE OVERVIEW</a:t>
            </a:r>
            <a:br>
              <a:rPr lang="en-US" sz="2400" dirty="0">
                <a:latin typeface="Times New Roman" panose="02020603050405020304" pitchFamily="18" charset="0"/>
                <a:cs typeface="Times New Roman" panose="02020603050405020304" pitchFamily="18" charset="0"/>
              </a:rPr>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A81020B7-6199-F090-F61D-88E549EFF36A}"/>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3918D063-6CD9-818F-0B92-D5AA466AA41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98871C56-B0CA-B50E-DCCE-AB940CBF213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4A543130-7339-D6F9-E1AD-DEEABE3928B8}"/>
              </a:ext>
            </a:extLst>
          </p:cNvPr>
          <p:cNvSpPr txBox="1"/>
          <p:nvPr/>
        </p:nvSpPr>
        <p:spPr>
          <a:xfrm>
            <a:off x="552450" y="1678387"/>
            <a:ext cx="7962900" cy="4072910"/>
          </a:xfrm>
          <a:prstGeom prst="rect">
            <a:avLst/>
          </a:prstGeom>
          <a:noFill/>
        </p:spPr>
        <p:txBody>
          <a:bodyPr wrap="square" rtlCol="0">
            <a:spAutoFit/>
          </a:bodyPr>
          <a:lstStyle/>
          <a:p>
            <a:pPr marL="90170" algn="just">
              <a:spcAft>
                <a:spcPts val="200"/>
              </a:spcAft>
            </a:pPr>
            <a:r>
              <a:rPr lang="en-US" sz="1800" b="1" dirty="0">
                <a:effectLst/>
                <a:latin typeface="+mj-lt"/>
                <a:ea typeface="Arial" panose="020B0604020202020204" pitchFamily="34" charset="0"/>
              </a:rPr>
              <a:t>	</a:t>
            </a:r>
            <a:r>
              <a:rPr lang="en-US" sz="1800" b="0" dirty="0">
                <a:solidFill>
                  <a:srgbClr val="002060"/>
                </a:solidFill>
                <a:effectLst/>
                <a:latin typeface="Times New Roman" panose="02020603050405020304" pitchFamily="18" charset="0"/>
                <a:ea typeface="Arial" panose="020B0604020202020204" pitchFamily="34" charset="0"/>
              </a:rPr>
              <a:t>This course provides learners with the essential knowledge and practical skills required to effectively supervise the inventory and budgeting processes within a ship’s pantry. Focused on principles of proper monitoring and control, the course covers methods for maintaining accurate inventory records, managing provision levels, and ensuring that operations align with budgetary limits.</a:t>
            </a:r>
          </a:p>
          <a:p>
            <a:pPr marL="90170" algn="just">
              <a:spcAft>
                <a:spcPts val="200"/>
              </a:spcAft>
            </a:pPr>
            <a:r>
              <a:rPr lang="en-US" sz="1800" b="0" dirty="0">
                <a:solidFill>
                  <a:srgbClr val="002060"/>
                </a:solidFill>
                <a:effectLst/>
                <a:latin typeface="Times New Roman" panose="02020603050405020304" pitchFamily="18" charset="0"/>
                <a:ea typeface="Arial" panose="020B0604020202020204" pitchFamily="34" charset="0"/>
              </a:rPr>
              <a:t>Through a combination of theoretical instruction and applied scenarios, participants will learn how to implement efficient inventory-keeping systems, prevent stock wastage, and uphold food safety and cost control standards in a maritime environment. Emphasis will also be placed on the supervisory responsibilities required to oversee pantry staff, maintain accountability, and contribute to the overall operational efficiency of the vessel’s hospitality or catering services.</a:t>
            </a:r>
          </a:p>
          <a:p>
            <a:pPr marL="90170" algn="just">
              <a:spcAft>
                <a:spcPts val="200"/>
              </a:spcAft>
            </a:pPr>
            <a:endParaRPr lang="en-US" sz="1800" b="0" dirty="0">
              <a:solidFill>
                <a:srgbClr val="002060"/>
              </a:solidFill>
              <a:effectLst/>
              <a:latin typeface="Times New Roman" panose="02020603050405020304" pitchFamily="18" charset="0"/>
              <a:ea typeface="Arial" panose="020B0604020202020204" pitchFamily="34" charset="0"/>
            </a:endParaRPr>
          </a:p>
          <a:p>
            <a:pPr algn="just">
              <a:spcAft>
                <a:spcPts val="200"/>
              </a:spcAft>
            </a:pPr>
            <a:endParaRPr lang="tr-TR" sz="1800" b="1" dirty="0">
              <a:solidFill>
                <a:srgbClr val="002060"/>
              </a:solidFill>
              <a:effectLst/>
              <a:latin typeface="Times New Roman" panose="02020603050405020304" pitchFamily="18" charset="0"/>
              <a:ea typeface="Arial" panose="020B0604020202020204" pitchFamily="34" charset="0"/>
            </a:endParaRPr>
          </a:p>
          <a:p>
            <a:pPr algn="just">
              <a:spcAft>
                <a:spcPts val="200"/>
              </a:spcAft>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42486440-B35B-62E0-126C-D1DCC0EE54AE}"/>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SUPERVISION IN THE GALLEYS</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82A46AF0-F2FC-5EB2-ECC1-3841E418A12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272290F9-ED76-C9E6-74EE-091CC469C307}"/>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D733F1F1-E3EB-D09E-0C78-D639209332C1}"/>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D127A4D7-11B0-B7EE-75FC-06409BB713AD}"/>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D2D36D7-A54E-49F0-C31A-A6F15608FB1D}"/>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58DE7111-D642-DDD9-AC40-A762F4BAA3B7}"/>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3790637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C0CEDD-7E21-30FE-FB8A-F1B903541FE4}"/>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2D139311-3390-B64C-7616-5BCFB239324F}"/>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FD9AE689-784D-DDC6-2954-1A4BB7C25A74}"/>
              </a:ext>
            </a:extLst>
          </p:cNvPr>
          <p:cNvSpPr>
            <a:spLocks noGrp="1"/>
          </p:cNvSpPr>
          <p:nvPr>
            <p:ph type="title"/>
          </p:nvPr>
        </p:nvSpPr>
        <p:spPr>
          <a:xfrm>
            <a:off x="465389" y="1107174"/>
            <a:ext cx="8221411" cy="571213"/>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OBSTACLES TO DIGITALIZATION IN PANTRIES</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231EFAD1-9F90-60A9-44E5-346B80F46AF9}"/>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44202A67-8B49-B275-50CB-8F9147B4F1CC}"/>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1464D246-6F85-D95F-1426-AA4963B764D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1AC30FC1-4024-5660-7054-D6356444AD0C}"/>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SUPERVISION IN THE GALLEYS</a:t>
            </a:r>
          </a:p>
        </p:txBody>
      </p:sp>
      <p:pic>
        <p:nvPicPr>
          <p:cNvPr id="25" name="Picture 24">
            <a:extLst>
              <a:ext uri="{FF2B5EF4-FFF2-40B4-BE49-F238E27FC236}">
                <a16:creationId xmlns:a16="http://schemas.microsoft.com/office/drawing/2014/main" id="{AB89BAB3-3FB9-B53B-C013-4B0758E2D45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E5598D38-F413-8E07-5988-0C57D756798A}"/>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0A1EFEE4-D52B-75BE-EB49-F582F957AE04}"/>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DEF514CE-70B2-208D-3425-47FBF611FA5F}"/>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7A4D7AA3-7852-7040-111F-1DA992FCC38E}"/>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33ACBF8C-C6F2-2206-3715-DED3AAEBCE7F}"/>
              </a:ext>
            </a:extLst>
          </p:cNvPr>
          <p:cNvPicPr>
            <a:picLocks noChangeAspect="1"/>
          </p:cNvPicPr>
          <p:nvPr/>
        </p:nvPicPr>
        <p:blipFill>
          <a:blip r:embed="rId10"/>
          <a:stretch>
            <a:fillRect/>
          </a:stretch>
        </p:blipFill>
        <p:spPr>
          <a:xfrm>
            <a:off x="7704595" y="0"/>
            <a:ext cx="1227464" cy="1224789"/>
          </a:xfrm>
          <a:prstGeom prst="rect">
            <a:avLst/>
          </a:prstGeom>
        </p:spPr>
      </p:pic>
      <p:sp>
        <p:nvSpPr>
          <p:cNvPr id="11" name="TextBox 10">
            <a:extLst>
              <a:ext uri="{FF2B5EF4-FFF2-40B4-BE49-F238E27FC236}">
                <a16:creationId xmlns:a16="http://schemas.microsoft.com/office/drawing/2014/main" id="{8F9B9476-C882-8209-DBCF-A50604C0586D}"/>
              </a:ext>
            </a:extLst>
          </p:cNvPr>
          <p:cNvSpPr txBox="1"/>
          <p:nvPr/>
        </p:nvSpPr>
        <p:spPr>
          <a:xfrm>
            <a:off x="465389" y="1768985"/>
            <a:ext cx="7886700" cy="3970318"/>
          </a:xfrm>
          <a:prstGeom prst="rect">
            <a:avLst/>
          </a:prstGeom>
          <a:noFill/>
        </p:spPr>
        <p:txBody>
          <a:bodyPr wrap="square">
            <a:spAutoFit/>
          </a:bodyPr>
          <a:lstStyle/>
          <a:p>
            <a:pPr algn="just"/>
            <a:r>
              <a:rPr lang="en-US" dirty="0">
                <a:latin typeface="Times New Roman" panose="02020603050405020304" pitchFamily="18" charset="0"/>
                <a:cs typeface="Times New Roman" panose="02020603050405020304" pitchFamily="18" charset="0"/>
              </a:rPr>
              <a:t>Data privacy and security concerns are valid and important when digitalizing food pantry operations, especially when collecting sensitive information such as client names, addresses, or service histories. To address these concerns, pantries should adopt basic data protection practices—including the use of password-protected systems, encrypted storage, and secure logins. Free and affordable software options like Google Workspace for Nonprofits or Microsoft 365 often include built-in security features that help protect data without requiring deep technical expertise.</a:t>
            </a:r>
          </a:p>
          <a:p>
            <a:pPr algn="just"/>
            <a:r>
              <a:rPr lang="en-US" dirty="0">
                <a:latin typeface="Times New Roman" panose="02020603050405020304" pitchFamily="18" charset="0"/>
                <a:cs typeface="Times New Roman" panose="02020603050405020304" pitchFamily="18" charset="0"/>
              </a:rPr>
              <a:t>It's also essential to limit access to sensitive data only to authorized personnel and to provide basic training on privacy protocols, such as not sharing passwords and logging out of shared devices. Pantries can further protect themselves by using client codes or anonymized data when full identification isn't necessary. Finally, creating a simple data use and privacy policy, even at a basic level, helps clarify what data is collected, who has access, and how it's protected—building trust with both clients and staff.</a:t>
            </a:r>
          </a:p>
        </p:txBody>
      </p:sp>
    </p:spTree>
    <p:extLst>
      <p:ext uri="{BB962C8B-B14F-4D97-AF65-F5344CB8AC3E}">
        <p14:creationId xmlns:p14="http://schemas.microsoft.com/office/powerpoint/2010/main" val="27714720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2DF67-F584-0784-B381-C51BD5DB29F4}"/>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3609C314-4423-9B22-3E21-4B16F8B82DD7}"/>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7CCC77F2-7876-B8CB-4B67-2D0F893BD827}"/>
              </a:ext>
            </a:extLst>
          </p:cNvPr>
          <p:cNvSpPr>
            <a:spLocks noGrp="1"/>
          </p:cNvSpPr>
          <p:nvPr>
            <p:ph type="title"/>
          </p:nvPr>
        </p:nvSpPr>
        <p:spPr>
          <a:xfrm>
            <a:off x="465389" y="1107174"/>
            <a:ext cx="8221411" cy="571213"/>
          </a:xfrm>
        </p:spPr>
        <p:txBody>
          <a:bodyPr>
            <a:noAutofit/>
          </a:bodyPr>
          <a:lstStyle/>
          <a:p>
            <a:pPr lvl="0" algn="ctr">
              <a:spcBef>
                <a:spcPts val="435"/>
              </a:spcBef>
              <a:spcAft>
                <a:spcPts val="200"/>
              </a:spcAft>
            </a:pPr>
            <a:r>
              <a:rPr lang="en-US" sz="2400" b="1" kern="0" dirty="0">
                <a:solidFill>
                  <a:srgbClr val="1F497D"/>
                </a:solidFill>
                <a:latin typeface="Times New Roman" panose="02020603050405020304" pitchFamily="18" charset="0"/>
                <a:cs typeface="Times New Roman" panose="02020603050405020304" pitchFamily="18" charset="0"/>
              </a:rPr>
              <a:t>REFERENCES</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F9150C07-09F8-04CA-4B2C-F9941FDD5145}"/>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12EEB834-6B4D-0CFA-A912-9F3A559796EA}"/>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479F0E4B-5BCB-7531-3EAF-3C7FECEC007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FD96B513-F055-04FB-D33C-4A307B6933EE}"/>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SUPERVISION IN THE GALLEYS</a:t>
            </a:r>
          </a:p>
        </p:txBody>
      </p:sp>
      <p:pic>
        <p:nvPicPr>
          <p:cNvPr id="25" name="Picture 24">
            <a:extLst>
              <a:ext uri="{FF2B5EF4-FFF2-40B4-BE49-F238E27FC236}">
                <a16:creationId xmlns:a16="http://schemas.microsoft.com/office/drawing/2014/main" id="{72A4E0DD-73F1-F43D-9834-74241FCF448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CFBAA986-3E67-1E91-356A-211E4019F9E9}"/>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3D23559D-B59E-E699-BCE6-72C5D60708A3}"/>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EDE7CAE3-681E-0EE4-BE3F-FC3D62943345}"/>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D1442C2-1778-7B50-C31A-D66A301A5FFE}"/>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EE8C6638-A04F-1615-996A-385C91EF99D3}"/>
              </a:ext>
            </a:extLst>
          </p:cNvPr>
          <p:cNvPicPr>
            <a:picLocks noChangeAspect="1"/>
          </p:cNvPicPr>
          <p:nvPr/>
        </p:nvPicPr>
        <p:blipFill>
          <a:blip r:embed="rId10"/>
          <a:stretch>
            <a:fillRect/>
          </a:stretch>
        </p:blipFill>
        <p:spPr>
          <a:xfrm>
            <a:off x="7704595" y="0"/>
            <a:ext cx="1227464" cy="1224789"/>
          </a:xfrm>
          <a:prstGeom prst="rect">
            <a:avLst/>
          </a:prstGeom>
        </p:spPr>
      </p:pic>
      <p:sp>
        <p:nvSpPr>
          <p:cNvPr id="11" name="TextBox 10">
            <a:extLst>
              <a:ext uri="{FF2B5EF4-FFF2-40B4-BE49-F238E27FC236}">
                <a16:creationId xmlns:a16="http://schemas.microsoft.com/office/drawing/2014/main" id="{0B72D5B8-9005-DC7E-5CA3-E7471E40D34F}"/>
              </a:ext>
            </a:extLst>
          </p:cNvPr>
          <p:cNvSpPr txBox="1"/>
          <p:nvPr/>
        </p:nvSpPr>
        <p:spPr>
          <a:xfrm>
            <a:off x="465389" y="1768985"/>
            <a:ext cx="7886700" cy="4524315"/>
          </a:xfrm>
          <a:prstGeom prst="rect">
            <a:avLst/>
          </a:prstGeom>
          <a:noFill/>
        </p:spPr>
        <p:txBody>
          <a:bodyPr wrap="square">
            <a:spAutoFit/>
          </a:bodyPr>
          <a:lstStyle/>
          <a:p>
            <a:pPr algn="just"/>
            <a:r>
              <a:rPr lang="en-US" dirty="0">
                <a:latin typeface="Times New Roman" panose="02020603050405020304" pitchFamily="18" charset="0"/>
                <a:cs typeface="Times New Roman" panose="02020603050405020304" pitchFamily="18" charset="0"/>
              </a:rPr>
              <a:t>1.	</a:t>
            </a:r>
            <a:r>
              <a:rPr lang="en-US" dirty="0" err="1">
                <a:latin typeface="Times New Roman" panose="02020603050405020304" pitchFamily="18" charset="0"/>
                <a:cs typeface="Times New Roman" panose="02020603050405020304" pitchFamily="18" charset="0"/>
              </a:rPr>
              <a:t>Tusor</a:t>
            </a:r>
            <a:r>
              <a:rPr lang="en-US" dirty="0">
                <a:latin typeface="Times New Roman" panose="02020603050405020304" pitchFamily="18" charset="0"/>
                <a:cs typeface="Times New Roman" panose="02020603050405020304" pitchFamily="18" charset="0"/>
              </a:rPr>
              <a:t>, B., Tóth, J. T., &amp; Várkonyi-</a:t>
            </a:r>
            <a:r>
              <a:rPr lang="en-US" dirty="0" err="1">
                <a:latin typeface="Times New Roman" panose="02020603050405020304" pitchFamily="18" charset="0"/>
                <a:cs typeface="Times New Roman" panose="02020603050405020304" pitchFamily="18" charset="0"/>
              </a:rPr>
              <a:t>Kóczy</a:t>
            </a:r>
            <a:r>
              <a:rPr lang="en-US" dirty="0">
                <a:latin typeface="Times New Roman" panose="02020603050405020304" pitchFamily="18" charset="0"/>
                <a:cs typeface="Times New Roman" panose="02020603050405020304" pitchFamily="18" charset="0"/>
              </a:rPr>
              <a:t>, A. R. (2021, October). Intelligent Pantry: A Low Cost Smart Storage Manager for Food Spoilage Prevention. In International Conference on Global Research and Education (pp. 91-101). Singapore: Springer Singapore.</a:t>
            </a:r>
          </a:p>
          <a:p>
            <a:pPr algn="just"/>
            <a:r>
              <a:rPr lang="en-US" dirty="0">
                <a:latin typeface="Times New Roman" panose="02020603050405020304" pitchFamily="18" charset="0"/>
                <a:cs typeface="Times New Roman" panose="02020603050405020304" pitchFamily="18" charset="0"/>
              </a:rPr>
              <a:t>2.	Morrow, B. F., Davis, L. B., Jiang, S., &amp; McCormick, N. (2024). Optimizing food pantry stocking through client preferences: a novel elicitation and classification process. Journal of Humanitarian Logistics and Supply Chain Management, 14(4), 399-418.</a:t>
            </a:r>
          </a:p>
          <a:p>
            <a:pPr algn="just"/>
            <a:r>
              <a:rPr lang="en-US" dirty="0">
                <a:latin typeface="Times New Roman" panose="02020603050405020304" pitchFamily="18" charset="0"/>
                <a:cs typeface="Times New Roman" panose="02020603050405020304" pitchFamily="18" charset="0"/>
              </a:rPr>
              <a:t>3.	Benoliel, E. T.,  Calvo, A. P., Felix, I. &amp; Ruby, B. (2020). Transforming food banks’ warehouse operations to improve critical performance. McKinsey Company. https://www.mckinsey.com/featured-insights/food-security/transforming-food-banks-warehouse-operations-to-improve-critical-performance</a:t>
            </a:r>
          </a:p>
          <a:p>
            <a:pPr algn="just"/>
            <a:r>
              <a:rPr lang="en-US" dirty="0">
                <a:latin typeface="Times New Roman" panose="02020603050405020304" pitchFamily="18" charset="0"/>
                <a:cs typeface="Times New Roman" panose="02020603050405020304" pitchFamily="18" charset="0"/>
              </a:rPr>
              <a:t>4.	</a:t>
            </a:r>
            <a:r>
              <a:rPr lang="en-US" dirty="0" err="1">
                <a:latin typeface="Times New Roman" panose="02020603050405020304" pitchFamily="18" charset="0"/>
                <a:cs typeface="Times New Roman" panose="02020603050405020304" pitchFamily="18" charset="0"/>
              </a:rPr>
              <a:t>Kastiya</a:t>
            </a:r>
            <a:r>
              <a:rPr lang="en-US" dirty="0">
                <a:latin typeface="Times New Roman" panose="02020603050405020304" pitchFamily="18" charset="0"/>
                <a:cs typeface="Times New Roman" panose="02020603050405020304" pitchFamily="18" charset="0"/>
              </a:rPr>
              <a:t>, N., &amp; Verma, I. K. (2023, January). Encouraging better food inventory management: a Mobile application-based solution. In International Conference on Research into Design (pp. 785-796). Singapore: Springer Nature Singapore.</a:t>
            </a:r>
          </a:p>
        </p:txBody>
      </p:sp>
    </p:spTree>
    <p:extLst>
      <p:ext uri="{BB962C8B-B14F-4D97-AF65-F5344CB8AC3E}">
        <p14:creationId xmlns:p14="http://schemas.microsoft.com/office/powerpoint/2010/main" val="28496705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D6549A-E72F-DDFC-5EDF-B5CBC6A66227}"/>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B5913751-A082-D109-D771-33F432A329BA}"/>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D0798AE4-016E-3B98-40CE-7D773508D372}"/>
              </a:ext>
            </a:extLst>
          </p:cNvPr>
          <p:cNvSpPr>
            <a:spLocks noGrp="1"/>
          </p:cNvSpPr>
          <p:nvPr>
            <p:ph type="title"/>
          </p:nvPr>
        </p:nvSpPr>
        <p:spPr>
          <a:xfrm>
            <a:off x="465389" y="1107174"/>
            <a:ext cx="8221411" cy="571213"/>
          </a:xfrm>
        </p:spPr>
        <p:txBody>
          <a:bodyPr>
            <a:noAutofit/>
          </a:bodyPr>
          <a:lstStyle/>
          <a:p>
            <a:pPr lvl="0" algn="ctr">
              <a:spcBef>
                <a:spcPts val="435"/>
              </a:spcBef>
              <a:spcAft>
                <a:spcPts val="200"/>
              </a:spcAft>
            </a:pPr>
            <a:r>
              <a:rPr lang="en-US" sz="2400" b="1" kern="0" dirty="0">
                <a:solidFill>
                  <a:srgbClr val="1F497D"/>
                </a:solidFill>
                <a:latin typeface="Times New Roman" panose="02020603050405020304" pitchFamily="18" charset="0"/>
                <a:cs typeface="Times New Roman" panose="02020603050405020304" pitchFamily="18" charset="0"/>
              </a:rPr>
              <a:t>REFERENCES</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9CE476AF-453F-1C67-7805-FBFC5467289A}"/>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6F00B5E4-1442-8A36-D029-0254410E312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943FB3E7-5651-792F-8CEF-886E6DE79D7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392CC07B-F1F4-8C32-2CEC-8823CF10793F}"/>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SUPERVISION IN THE GALLEYS</a:t>
            </a:r>
          </a:p>
        </p:txBody>
      </p:sp>
      <p:pic>
        <p:nvPicPr>
          <p:cNvPr id="25" name="Picture 24">
            <a:extLst>
              <a:ext uri="{FF2B5EF4-FFF2-40B4-BE49-F238E27FC236}">
                <a16:creationId xmlns:a16="http://schemas.microsoft.com/office/drawing/2014/main" id="{29BA4EB9-D2C9-52EE-58CD-329DF9069EC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211125BF-4DFB-430C-FDAD-359E58206852}"/>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FD4E0A8C-719F-9987-4B0E-7E94B4FCA1E6}"/>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CC0E470D-81E3-FFD8-3D88-06C0D2222BE6}"/>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3CE16DAB-54C7-60CF-9096-B4548FD3A821}"/>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9721DC0C-F5E8-4FA8-61C3-A365AB3998D5}"/>
              </a:ext>
            </a:extLst>
          </p:cNvPr>
          <p:cNvPicPr>
            <a:picLocks noChangeAspect="1"/>
          </p:cNvPicPr>
          <p:nvPr/>
        </p:nvPicPr>
        <p:blipFill>
          <a:blip r:embed="rId10"/>
          <a:stretch>
            <a:fillRect/>
          </a:stretch>
        </p:blipFill>
        <p:spPr>
          <a:xfrm>
            <a:off x="7704595" y="0"/>
            <a:ext cx="1227464" cy="1224789"/>
          </a:xfrm>
          <a:prstGeom prst="rect">
            <a:avLst/>
          </a:prstGeom>
        </p:spPr>
      </p:pic>
      <p:sp>
        <p:nvSpPr>
          <p:cNvPr id="11" name="TextBox 10">
            <a:extLst>
              <a:ext uri="{FF2B5EF4-FFF2-40B4-BE49-F238E27FC236}">
                <a16:creationId xmlns:a16="http://schemas.microsoft.com/office/drawing/2014/main" id="{77C2C216-4B30-10B2-FDA7-69D867667A2B}"/>
              </a:ext>
            </a:extLst>
          </p:cNvPr>
          <p:cNvSpPr txBox="1"/>
          <p:nvPr/>
        </p:nvSpPr>
        <p:spPr>
          <a:xfrm>
            <a:off x="465389" y="1768985"/>
            <a:ext cx="7886700" cy="4801314"/>
          </a:xfrm>
          <a:prstGeom prst="rect">
            <a:avLst/>
          </a:prstGeom>
          <a:noFill/>
        </p:spPr>
        <p:txBody>
          <a:bodyPr wrap="square">
            <a:spAutoFit/>
          </a:bodyPr>
          <a:lstStyle/>
          <a:p>
            <a:pPr algn="just"/>
            <a:r>
              <a:rPr lang="en-US" dirty="0">
                <a:latin typeface="Times New Roman" panose="02020603050405020304" pitchFamily="18" charset="0"/>
                <a:cs typeface="Times New Roman" panose="02020603050405020304" pitchFamily="18" charset="0"/>
              </a:rPr>
              <a:t>5.	Utami, M. C., </a:t>
            </a:r>
            <a:r>
              <a:rPr lang="en-US" dirty="0" err="1">
                <a:latin typeface="Times New Roman" panose="02020603050405020304" pitchFamily="18" charset="0"/>
                <a:cs typeface="Times New Roman" panose="02020603050405020304" pitchFamily="18" charset="0"/>
              </a:rPr>
              <a:t>Sabarkhah</a:t>
            </a:r>
            <a:r>
              <a:rPr lang="en-US" dirty="0">
                <a:latin typeface="Times New Roman" panose="02020603050405020304" pitchFamily="18" charset="0"/>
                <a:cs typeface="Times New Roman" panose="02020603050405020304" pitchFamily="18" charset="0"/>
              </a:rPr>
              <a:t>, D. R., </a:t>
            </a:r>
            <a:r>
              <a:rPr lang="en-US" dirty="0" err="1">
                <a:latin typeface="Times New Roman" panose="02020603050405020304" pitchFamily="18" charset="0"/>
                <a:cs typeface="Times New Roman" panose="02020603050405020304" pitchFamily="18" charset="0"/>
              </a:rPr>
              <a:t>Fetrina</a:t>
            </a:r>
            <a:r>
              <a:rPr lang="en-US" dirty="0">
                <a:latin typeface="Times New Roman" panose="02020603050405020304" pitchFamily="18" charset="0"/>
                <a:cs typeface="Times New Roman" panose="02020603050405020304" pitchFamily="18" charset="0"/>
              </a:rPr>
              <a:t>, E., &amp; Huda, M. Q. (2018, August). The use of FIFO method for </a:t>
            </a:r>
            <a:r>
              <a:rPr lang="en-US" dirty="0" err="1">
                <a:latin typeface="Times New Roman" panose="02020603050405020304" pitchFamily="18" charset="0"/>
                <a:cs typeface="Times New Roman" panose="02020603050405020304" pitchFamily="18" charset="0"/>
              </a:rPr>
              <a:t>analysing</a:t>
            </a:r>
            <a:r>
              <a:rPr lang="en-US" dirty="0">
                <a:latin typeface="Times New Roman" panose="02020603050405020304" pitchFamily="18" charset="0"/>
                <a:cs typeface="Times New Roman" panose="02020603050405020304" pitchFamily="18" charset="0"/>
              </a:rPr>
              <a:t> and designing the inventory information system. In 2018 6th International Conference on Cyber and IT Service Management (CITSM) (pp. 1-4). IEEE.</a:t>
            </a:r>
          </a:p>
          <a:p>
            <a:pPr algn="just"/>
            <a:r>
              <a:rPr lang="en-US" dirty="0">
                <a:latin typeface="Times New Roman" panose="02020603050405020304" pitchFamily="18" charset="0"/>
                <a:cs typeface="Times New Roman" panose="02020603050405020304" pitchFamily="18" charset="0"/>
              </a:rPr>
              <a:t>6.	Aktepe, A., Turker, A. K., </a:t>
            </a:r>
            <a:r>
              <a:rPr lang="en-US" dirty="0" err="1">
                <a:latin typeface="Times New Roman" panose="02020603050405020304" pitchFamily="18" charset="0"/>
                <a:cs typeface="Times New Roman" panose="02020603050405020304" pitchFamily="18" charset="0"/>
              </a:rPr>
              <a:t>Ersoz</a:t>
            </a:r>
            <a:r>
              <a:rPr lang="en-US" dirty="0">
                <a:latin typeface="Times New Roman" panose="02020603050405020304" pitchFamily="18" charset="0"/>
                <a:cs typeface="Times New Roman" panose="02020603050405020304" pitchFamily="18" charset="0"/>
              </a:rPr>
              <a:t>, S., Dalgic, A., &amp; </a:t>
            </a:r>
            <a:r>
              <a:rPr lang="en-US" dirty="0" err="1">
                <a:latin typeface="Times New Roman" panose="02020603050405020304" pitchFamily="18" charset="0"/>
                <a:cs typeface="Times New Roman" panose="02020603050405020304" pitchFamily="18" charset="0"/>
              </a:rPr>
              <a:t>Barisci</a:t>
            </a:r>
            <a:r>
              <a:rPr lang="en-US" dirty="0">
                <a:latin typeface="Times New Roman" panose="02020603050405020304" pitchFamily="18" charset="0"/>
                <a:cs typeface="Times New Roman" panose="02020603050405020304" pitchFamily="18" charset="0"/>
              </a:rPr>
              <a:t>, N. (2018). An inventory classification approach combining expert systems, clustering, and fuzzy logic with the ABC method, and an application. South </a:t>
            </a:r>
            <a:r>
              <a:rPr lang="en-US" dirty="0" err="1">
                <a:latin typeface="Times New Roman" panose="02020603050405020304" pitchFamily="18" charset="0"/>
                <a:cs typeface="Times New Roman" panose="02020603050405020304" pitchFamily="18" charset="0"/>
              </a:rPr>
              <a:t>african</a:t>
            </a:r>
            <a:r>
              <a:rPr lang="en-US" dirty="0">
                <a:latin typeface="Times New Roman" panose="02020603050405020304" pitchFamily="18" charset="0"/>
                <a:cs typeface="Times New Roman" panose="02020603050405020304" pitchFamily="18" charset="0"/>
              </a:rPr>
              <a:t> journal of industrial engineering, 29(1), 49-62.</a:t>
            </a:r>
          </a:p>
          <a:p>
            <a:pPr algn="just"/>
            <a:r>
              <a:rPr lang="en-US" dirty="0">
                <a:latin typeface="Times New Roman" panose="02020603050405020304" pitchFamily="18" charset="0"/>
                <a:cs typeface="Times New Roman" panose="02020603050405020304" pitchFamily="18" charset="0"/>
              </a:rPr>
              <a:t>7.	</a:t>
            </a:r>
            <a:r>
              <a:rPr lang="en-US" dirty="0" err="1">
                <a:latin typeface="Times New Roman" panose="02020603050405020304" pitchFamily="18" charset="0"/>
                <a:cs typeface="Times New Roman" panose="02020603050405020304" pitchFamily="18" charset="0"/>
              </a:rPr>
              <a:t>Sundermeir</a:t>
            </a:r>
            <a:r>
              <a:rPr lang="en-US" dirty="0">
                <a:latin typeface="Times New Roman" panose="02020603050405020304" pitchFamily="18" charset="0"/>
                <a:cs typeface="Times New Roman" panose="02020603050405020304" pitchFamily="18" charset="0"/>
              </a:rPr>
              <a:t> S, Martin N, Poirier L, </a:t>
            </a:r>
            <a:r>
              <a:rPr lang="en-US" dirty="0" err="1">
                <a:latin typeface="Times New Roman" panose="02020603050405020304" pitchFamily="18" charset="0"/>
                <a:cs typeface="Times New Roman" panose="02020603050405020304" pitchFamily="18" charset="0"/>
              </a:rPr>
              <a:t>Reznar</a:t>
            </a:r>
            <a:r>
              <a:rPr lang="en-US" dirty="0">
                <a:latin typeface="Times New Roman" panose="02020603050405020304" pitchFamily="18" charset="0"/>
                <a:cs typeface="Times New Roman" panose="02020603050405020304" pitchFamily="18" charset="0"/>
              </a:rPr>
              <a:t> M, Barnett D, Uriarte A, Stephenson J, Lewis E, Matsuzaki M, </a:t>
            </a:r>
            <a:r>
              <a:rPr lang="en-US" dirty="0" err="1">
                <a:latin typeface="Times New Roman" panose="02020603050405020304" pitchFamily="18" charset="0"/>
                <a:cs typeface="Times New Roman" panose="02020603050405020304" pitchFamily="18" charset="0"/>
              </a:rPr>
              <a:t>Gittelsohn</a:t>
            </a:r>
            <a:r>
              <a:rPr lang="en-US" dirty="0">
                <a:latin typeface="Times New Roman" panose="02020603050405020304" pitchFamily="18" charset="0"/>
                <a:cs typeface="Times New Roman" panose="02020603050405020304" pitchFamily="18" charset="0"/>
              </a:rPr>
              <a:t> J. Current Use and Demand for Digital Tools to Enhance Food Pantry Management: Findings from a Nationwide Survey. J Hunger Environ </a:t>
            </a:r>
            <a:r>
              <a:rPr lang="en-US" dirty="0" err="1">
                <a:latin typeface="Times New Roman" panose="02020603050405020304" pitchFamily="18" charset="0"/>
                <a:cs typeface="Times New Roman" panose="02020603050405020304" pitchFamily="18" charset="0"/>
              </a:rPr>
              <a:t>Nutr</a:t>
            </a:r>
            <a:r>
              <a:rPr lang="en-US" dirty="0">
                <a:latin typeface="Times New Roman" panose="02020603050405020304" pitchFamily="18" charset="0"/>
                <a:cs typeface="Times New Roman" panose="02020603050405020304" pitchFamily="18" charset="0"/>
              </a:rPr>
              <a:t>. 2024;19(6):938-951. </a:t>
            </a:r>
            <a:r>
              <a:rPr lang="en-US" dirty="0" err="1">
                <a:latin typeface="Times New Roman" panose="02020603050405020304" pitchFamily="18" charset="0"/>
                <a:cs typeface="Times New Roman" panose="02020603050405020304" pitchFamily="18" charset="0"/>
              </a:rPr>
              <a:t>doi</a:t>
            </a:r>
            <a:r>
              <a:rPr lang="en-US" dirty="0">
                <a:latin typeface="Times New Roman" panose="02020603050405020304" pitchFamily="18" charset="0"/>
                <a:cs typeface="Times New Roman" panose="02020603050405020304" pitchFamily="18" charset="0"/>
              </a:rPr>
              <a:t>: 10.1080/19320248.2023.2228728. </a:t>
            </a:r>
            <a:r>
              <a:rPr lang="en-US" dirty="0" err="1">
                <a:latin typeface="Times New Roman" panose="02020603050405020304" pitchFamily="18" charset="0"/>
                <a:cs typeface="Times New Roman" panose="02020603050405020304" pitchFamily="18" charset="0"/>
              </a:rPr>
              <a:t>Epub</a:t>
            </a:r>
            <a:r>
              <a:rPr lang="en-US" dirty="0">
                <a:latin typeface="Times New Roman" panose="02020603050405020304" pitchFamily="18" charset="0"/>
                <a:cs typeface="Times New Roman" panose="02020603050405020304" pitchFamily="18" charset="0"/>
              </a:rPr>
              <a:t> 2023 Jun 27. PMID: 39931051; PMCID: PMC11810111.</a:t>
            </a:r>
          </a:p>
          <a:p>
            <a:pPr algn="just"/>
            <a:r>
              <a:rPr lang="en-US" dirty="0">
                <a:latin typeface="Times New Roman" panose="02020603050405020304" pitchFamily="18" charset="0"/>
                <a:cs typeface="Times New Roman" panose="02020603050405020304" pitchFamily="18" charset="0"/>
              </a:rPr>
              <a:t>8.	Martin, N. M., Barnett, D. J., Poirier, L., </a:t>
            </a:r>
            <a:r>
              <a:rPr lang="en-US" dirty="0" err="1">
                <a:latin typeface="Times New Roman" panose="02020603050405020304" pitchFamily="18" charset="0"/>
                <a:cs typeface="Times New Roman" panose="02020603050405020304" pitchFamily="18" charset="0"/>
              </a:rPr>
              <a:t>Sundermeir</a:t>
            </a:r>
            <a:r>
              <a:rPr lang="en-US" dirty="0">
                <a:latin typeface="Times New Roman" panose="02020603050405020304" pitchFamily="18" charset="0"/>
                <a:cs typeface="Times New Roman" panose="02020603050405020304" pitchFamily="18" charset="0"/>
              </a:rPr>
              <a:t>, S. M., </a:t>
            </a:r>
            <a:r>
              <a:rPr lang="en-US" dirty="0" err="1">
                <a:latin typeface="Times New Roman" panose="02020603050405020304" pitchFamily="18" charset="0"/>
                <a:cs typeface="Times New Roman" panose="02020603050405020304" pitchFamily="18" charset="0"/>
              </a:rPr>
              <a:t>Reznar</a:t>
            </a:r>
            <a:r>
              <a:rPr lang="en-US" dirty="0">
                <a:latin typeface="Times New Roman" panose="02020603050405020304" pitchFamily="18" charset="0"/>
                <a:cs typeface="Times New Roman" panose="02020603050405020304" pitchFamily="18" charset="0"/>
              </a:rPr>
              <a:t>, M. M., &amp; </a:t>
            </a:r>
            <a:r>
              <a:rPr lang="en-US" dirty="0" err="1">
                <a:latin typeface="Times New Roman" panose="02020603050405020304" pitchFamily="18" charset="0"/>
                <a:cs typeface="Times New Roman" panose="02020603050405020304" pitchFamily="18" charset="0"/>
              </a:rPr>
              <a:t>Gittelsohn</a:t>
            </a:r>
            <a:r>
              <a:rPr lang="en-US" dirty="0">
                <a:latin typeface="Times New Roman" panose="02020603050405020304" pitchFamily="18" charset="0"/>
                <a:cs typeface="Times New Roman" panose="02020603050405020304" pitchFamily="18" charset="0"/>
              </a:rPr>
              <a:t>, J. (2022). Moving food assistance into the digital age: a scoping review. International journal of environmental research and public health, 19(3), 1328.</a:t>
            </a:r>
          </a:p>
        </p:txBody>
      </p:sp>
    </p:spTree>
    <p:extLst>
      <p:ext uri="{BB962C8B-B14F-4D97-AF65-F5344CB8AC3E}">
        <p14:creationId xmlns:p14="http://schemas.microsoft.com/office/powerpoint/2010/main" val="25220125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84A58-55A6-BCDE-8EE4-A4C440548CBF}"/>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183F6D57-F3CF-6D2D-F6DE-05D94C0418F5}"/>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D1808D24-92F1-D0B4-4769-B04FD2B77DD1}"/>
              </a:ext>
            </a:extLst>
          </p:cNvPr>
          <p:cNvSpPr>
            <a:spLocks noGrp="1"/>
          </p:cNvSpPr>
          <p:nvPr>
            <p:ph type="title"/>
          </p:nvPr>
        </p:nvSpPr>
        <p:spPr>
          <a:xfrm>
            <a:off x="465389" y="1107174"/>
            <a:ext cx="8221411" cy="571213"/>
          </a:xfrm>
        </p:spPr>
        <p:txBody>
          <a:bodyPr>
            <a:noAutofit/>
          </a:bodyPr>
          <a:lstStyle/>
          <a:p>
            <a:pPr lvl="0" algn="ctr">
              <a:spcBef>
                <a:spcPts val="435"/>
              </a:spcBef>
              <a:spcAft>
                <a:spcPts val="200"/>
              </a:spcAft>
            </a:pPr>
            <a:r>
              <a:rPr lang="en-US" sz="2400" b="1" kern="0" dirty="0">
                <a:solidFill>
                  <a:srgbClr val="1F497D"/>
                </a:solidFill>
                <a:latin typeface="Times New Roman" panose="02020603050405020304" pitchFamily="18" charset="0"/>
                <a:cs typeface="Times New Roman" panose="02020603050405020304" pitchFamily="18" charset="0"/>
              </a:rPr>
              <a:t>REFERENCES</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17A6E6F1-1BB6-E6FB-84DD-0839E39F7336}"/>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A7D65A2B-ACDF-43AD-22CA-D7D65DBDC377}"/>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AA23176E-CCC4-4D3E-8833-1DC8F98E8C1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63F90052-F77F-0998-474D-B910F9EEF257}"/>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SUPERVISION IN THE GALLEYS</a:t>
            </a:r>
          </a:p>
        </p:txBody>
      </p:sp>
      <p:pic>
        <p:nvPicPr>
          <p:cNvPr id="25" name="Picture 24">
            <a:extLst>
              <a:ext uri="{FF2B5EF4-FFF2-40B4-BE49-F238E27FC236}">
                <a16:creationId xmlns:a16="http://schemas.microsoft.com/office/drawing/2014/main" id="{4129529B-EE05-8F4B-8CB8-147740F83DD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F595218A-51E3-5ADF-9ED1-9A9B93E8C331}"/>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370E058F-FB14-64F0-676E-5783B33DEEEB}"/>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B7E3E884-DABF-6596-2BEC-1EDFE056183D}"/>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90F7F36D-0546-B78D-589B-2B297BF9983A}"/>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D8F79C1D-B687-5D59-1ECC-CF1389AF146D}"/>
              </a:ext>
            </a:extLst>
          </p:cNvPr>
          <p:cNvPicPr>
            <a:picLocks noChangeAspect="1"/>
          </p:cNvPicPr>
          <p:nvPr/>
        </p:nvPicPr>
        <p:blipFill>
          <a:blip r:embed="rId10"/>
          <a:stretch>
            <a:fillRect/>
          </a:stretch>
        </p:blipFill>
        <p:spPr>
          <a:xfrm>
            <a:off x="7704595" y="0"/>
            <a:ext cx="1227464" cy="1224789"/>
          </a:xfrm>
          <a:prstGeom prst="rect">
            <a:avLst/>
          </a:prstGeom>
        </p:spPr>
      </p:pic>
      <p:sp>
        <p:nvSpPr>
          <p:cNvPr id="11" name="TextBox 10">
            <a:extLst>
              <a:ext uri="{FF2B5EF4-FFF2-40B4-BE49-F238E27FC236}">
                <a16:creationId xmlns:a16="http://schemas.microsoft.com/office/drawing/2014/main" id="{37CE19A8-1544-824E-F374-0A161BAE1E02}"/>
              </a:ext>
            </a:extLst>
          </p:cNvPr>
          <p:cNvSpPr txBox="1"/>
          <p:nvPr/>
        </p:nvSpPr>
        <p:spPr>
          <a:xfrm>
            <a:off x="465389" y="1768985"/>
            <a:ext cx="7886700" cy="3970318"/>
          </a:xfrm>
          <a:prstGeom prst="rect">
            <a:avLst/>
          </a:prstGeom>
          <a:noFill/>
        </p:spPr>
        <p:txBody>
          <a:bodyPr wrap="square">
            <a:spAutoFit/>
          </a:bodyPr>
          <a:lstStyle/>
          <a:p>
            <a:pPr algn="just"/>
            <a:r>
              <a:rPr lang="en-US" dirty="0">
                <a:latin typeface="Times New Roman" panose="02020603050405020304" pitchFamily="18" charset="0"/>
                <a:cs typeface="Times New Roman" panose="02020603050405020304" pitchFamily="18" charset="0"/>
              </a:rPr>
              <a:t>9.	</a:t>
            </a:r>
            <a:r>
              <a:rPr lang="en-US" dirty="0" err="1">
                <a:latin typeface="Times New Roman" panose="02020603050405020304" pitchFamily="18" charset="0"/>
                <a:cs typeface="Times New Roman" panose="02020603050405020304" pitchFamily="18" charset="0"/>
              </a:rPr>
              <a:t>Khanorkar</a:t>
            </a:r>
            <a:r>
              <a:rPr lang="en-US" dirty="0">
                <a:latin typeface="Times New Roman" panose="02020603050405020304" pitchFamily="18" charset="0"/>
                <a:cs typeface="Times New Roman" panose="02020603050405020304" pitchFamily="18" charset="0"/>
              </a:rPr>
              <a:t>, Y., &amp; Kane, P. V. (2023). Selective inventory classification using ABC classification, multi-criteria decision making techniques, and machine learning techniques. Materials Today: Proceedings, 72, 1270-1274.</a:t>
            </a:r>
          </a:p>
          <a:p>
            <a:pPr algn="just"/>
            <a:r>
              <a:rPr lang="en-US" dirty="0">
                <a:latin typeface="Times New Roman" panose="02020603050405020304" pitchFamily="18" charset="0"/>
                <a:cs typeface="Times New Roman" panose="02020603050405020304" pitchFamily="18" charset="0"/>
              </a:rPr>
              <a:t>10.	Yang, Y., An, R., Fang, C., &amp; Ferris, D. (2025). Artificial Intelligence in Food Bank and Pantry Services: A Systematic Review. Nutrients, 17(9), 1461. https://doi.org/10.3390/nu17091461</a:t>
            </a:r>
          </a:p>
          <a:p>
            <a:pPr algn="just"/>
            <a:r>
              <a:rPr lang="en-US" dirty="0">
                <a:latin typeface="Times New Roman" panose="02020603050405020304" pitchFamily="18" charset="0"/>
                <a:cs typeface="Times New Roman" panose="02020603050405020304" pitchFamily="18" charset="0"/>
              </a:rPr>
              <a:t>11.	Cooksey-Stowers, K., Read, M., Wolff, M., Martin, K. S., McCabe, M., &amp; Schwartz, M. (2019). Food pantry staff attitudes about using a nutrition rating system to guide client choice. Journal of Hunger &amp; Environmental Nutrition, 14(1-2), 35-49.</a:t>
            </a:r>
          </a:p>
          <a:p>
            <a:pPr algn="just"/>
            <a:r>
              <a:rPr lang="en-US" dirty="0">
                <a:latin typeface="Times New Roman" panose="02020603050405020304" pitchFamily="18" charset="0"/>
                <a:cs typeface="Times New Roman" panose="02020603050405020304" pitchFamily="18" charset="0"/>
              </a:rPr>
              <a:t>12.	Allison, C., Sneed, C., McElrone, M., Riggsbee, K., &amp; Burney, J. (2022). Nutrition Education in Food Pantries: Perceptions of Pantry Personnel towards Implementation. The Journal of Extension, 60(4), Article 14. https://doi.org/10.34068/joe.60.04.14 </a:t>
            </a:r>
          </a:p>
        </p:txBody>
      </p:sp>
    </p:spTree>
    <p:extLst>
      <p:ext uri="{BB962C8B-B14F-4D97-AF65-F5344CB8AC3E}">
        <p14:creationId xmlns:p14="http://schemas.microsoft.com/office/powerpoint/2010/main" val="23275574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F6BB7-E50E-70C7-D3E1-4BF50945AF81}"/>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A93209AA-1D23-7CC1-CCE2-E1E3B5CF9858}"/>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3FD219D7-3E6D-3743-B02E-2B89A2C053B3}"/>
              </a:ext>
            </a:extLst>
          </p:cNvPr>
          <p:cNvSpPr>
            <a:spLocks noGrp="1"/>
          </p:cNvSpPr>
          <p:nvPr>
            <p:ph type="title"/>
          </p:nvPr>
        </p:nvSpPr>
        <p:spPr>
          <a:xfrm>
            <a:off x="628650" y="1107174"/>
            <a:ext cx="7886700" cy="571213"/>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PROPER MONITORING AND CONTROLLING OF THE PROVISION INVENTORIES AND BUDGET</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78FB8247-8E6C-7816-C1CC-C1D9CF8DC257}"/>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76F5BC47-C9CE-E92E-B7BE-D6EFC07CF62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EF78D728-8529-CC52-5DE8-999322A5DCD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02B889F5-C552-46F5-4A25-D1AD4EAC86D9}"/>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SUPERVISION IN THE GALLEYS</a:t>
            </a:r>
          </a:p>
        </p:txBody>
      </p:sp>
      <p:pic>
        <p:nvPicPr>
          <p:cNvPr id="25" name="Picture 24">
            <a:extLst>
              <a:ext uri="{FF2B5EF4-FFF2-40B4-BE49-F238E27FC236}">
                <a16:creationId xmlns:a16="http://schemas.microsoft.com/office/drawing/2014/main" id="{EF2ABF44-5794-8F1C-B5A3-2545917D161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BA233081-6B24-4F1E-97B6-5D1F0F37A9F4}"/>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3EB495B8-85FA-C42B-D2CC-202CB438853E}"/>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CB0F019E-43B2-0DCC-BF00-1DD1034251FD}"/>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B27DF6B-6CF5-D151-52D1-D41FB19AE590}"/>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420F4D9F-4FDC-1FF7-07C1-9339CAF9910A}"/>
              </a:ext>
            </a:extLst>
          </p:cNvPr>
          <p:cNvPicPr>
            <a:picLocks noChangeAspect="1"/>
          </p:cNvPicPr>
          <p:nvPr/>
        </p:nvPicPr>
        <p:blipFill>
          <a:blip r:embed="rId10"/>
          <a:stretch>
            <a:fillRect/>
          </a:stretch>
        </p:blipFill>
        <p:spPr>
          <a:xfrm>
            <a:off x="7704595" y="0"/>
            <a:ext cx="1227464" cy="1224789"/>
          </a:xfrm>
          <a:prstGeom prst="rect">
            <a:avLst/>
          </a:prstGeom>
        </p:spPr>
      </p:pic>
      <p:sp>
        <p:nvSpPr>
          <p:cNvPr id="11" name="TextBox 10">
            <a:extLst>
              <a:ext uri="{FF2B5EF4-FFF2-40B4-BE49-F238E27FC236}">
                <a16:creationId xmlns:a16="http://schemas.microsoft.com/office/drawing/2014/main" id="{4B548FB1-5AFB-3D9D-69E0-C7913C33B061}"/>
              </a:ext>
            </a:extLst>
          </p:cNvPr>
          <p:cNvSpPr txBox="1"/>
          <p:nvPr/>
        </p:nvSpPr>
        <p:spPr>
          <a:xfrm>
            <a:off x="825911" y="1768985"/>
            <a:ext cx="7551174" cy="2862322"/>
          </a:xfrm>
          <a:prstGeom prst="rect">
            <a:avLst/>
          </a:prstGeom>
          <a:noFill/>
        </p:spPr>
        <p:txBody>
          <a:bodyPr wrap="square">
            <a:spAutoFit/>
          </a:bodyPr>
          <a:lstStyle/>
          <a:p>
            <a:pPr algn="just"/>
            <a:r>
              <a:rPr lang="en-US" dirty="0"/>
              <a:t> </a:t>
            </a:r>
            <a:r>
              <a:rPr lang="en-US" dirty="0">
                <a:latin typeface="Times New Roman" panose="02020603050405020304" pitchFamily="18" charset="0"/>
                <a:cs typeface="Times New Roman" panose="02020603050405020304" pitchFamily="18" charset="0"/>
              </a:rPr>
              <a:t>Inventory Accuracy</a:t>
            </a:r>
          </a:p>
          <a:p>
            <a:pPr algn="just"/>
            <a:r>
              <a:rPr lang="en-US" dirty="0">
                <a:latin typeface="Times New Roman" panose="02020603050405020304" pitchFamily="18" charset="0"/>
                <a:cs typeface="Times New Roman" panose="02020603050405020304" pitchFamily="18" charset="0"/>
              </a:rPr>
              <a:t>Maintaining inventory accuracy is fundamental to the efficient management of a ship’s pantry. This involves keeping detailed, up-to-date records of all provisions using either manual logs or digital inventory systems. Accurate inventory records ensure that pantry supervisors and staff always know what items are in stock, how much is available, and when they need to be replenished. To maintain this accuracy, regular stocktaking, or physical counts of all items, should be conducted. These counts help verify that the recorded inventory matches the actual stock on hand, and any discrepancies—whether due to spoilage, misuse, or data entry errors—can be promptly corrected.</a:t>
            </a:r>
          </a:p>
        </p:txBody>
      </p:sp>
    </p:spTree>
    <p:extLst>
      <p:ext uri="{BB962C8B-B14F-4D97-AF65-F5344CB8AC3E}">
        <p14:creationId xmlns:p14="http://schemas.microsoft.com/office/powerpoint/2010/main" val="4701109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D4748-F07F-D848-87D4-77D6D93BE6D0}"/>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2CEC957A-7DBC-2ED3-08DE-967E1DCFAA37}"/>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EA178490-A8AF-DE1A-50F8-68D4014ED738}"/>
              </a:ext>
            </a:extLst>
          </p:cNvPr>
          <p:cNvSpPr>
            <a:spLocks noGrp="1"/>
          </p:cNvSpPr>
          <p:nvPr>
            <p:ph type="title"/>
          </p:nvPr>
        </p:nvSpPr>
        <p:spPr>
          <a:xfrm>
            <a:off x="628650" y="1107174"/>
            <a:ext cx="7886700" cy="571213"/>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PROPER MONITORING AND CONTROLLING OF THE PROVISION INVENTORIES AND BUDGET</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7231402F-3914-4BF2-005B-A2DE185C39FD}"/>
              </a:ext>
            </a:extLst>
          </p:cNvPr>
          <p:cNvGrpSpPr/>
          <p:nvPr/>
        </p:nvGrpSpPr>
        <p:grpSpPr>
          <a:xfrm>
            <a:off x="766915" y="154232"/>
            <a:ext cx="9144000" cy="6778058"/>
            <a:chOff x="0" y="93100"/>
            <a:chExt cx="9144000" cy="6778058"/>
          </a:xfrm>
        </p:grpSpPr>
        <p:sp>
          <p:nvSpPr>
            <p:cNvPr id="12" name="Rectangle 11">
              <a:extLst>
                <a:ext uri="{FF2B5EF4-FFF2-40B4-BE49-F238E27FC236}">
                  <a16:creationId xmlns:a16="http://schemas.microsoft.com/office/drawing/2014/main" id="{D8A6E18E-72DB-169A-0E59-AC4B237B4B51}"/>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8A8FE069-D6D8-9671-A06F-B92F36FDFCD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727745DA-06AC-B21F-47AD-B500FC5BF18C}"/>
              </a:ext>
            </a:extLst>
          </p:cNvPr>
          <p:cNvSpPr/>
          <p:nvPr/>
        </p:nvSpPr>
        <p:spPr>
          <a:xfrm>
            <a:off x="0" y="6312060"/>
            <a:ext cx="9035846" cy="463397"/>
          </a:xfrm>
          <a:prstGeom prst="rect">
            <a:avLst/>
          </a:prstGeom>
          <a:noFill/>
        </p:spPr>
        <p:txBody>
          <a:bodyPr wrap="square" lIns="91440" tIns="45720" rIns="91440" bIns="45720" anchor="ctr" anchorCtr="0">
            <a:spAutoFit/>
          </a:bodyPr>
          <a:lstStyle/>
          <a:p>
            <a:pPr marL="0" marR="0" lvl="0" indent="0" algn="ctr" defTabSz="457200" rtl="0" eaLnBrk="1" fontAlgn="auto" latinLnBrk="0" hangingPunct="1">
              <a:lnSpc>
                <a:spcPct val="150000"/>
              </a:lnSpc>
              <a:spcBef>
                <a:spcPts val="0"/>
              </a:spcBef>
              <a:spcAft>
                <a:spcPts val="1000"/>
              </a:spcAft>
              <a:buClrTx/>
              <a:buSzTx/>
              <a:buFontTx/>
              <a:buNone/>
              <a:tabLst/>
              <a:defRPr/>
            </a:pPr>
            <a:r>
              <a:rPr kumimoji="0" lang="en-US" sz="1800" b="1" i="0" u="none" strike="noStrike" kern="1200" cap="none" spc="0" normalizeH="0" baseline="0" noProof="0" dirty="0">
                <a:ln>
                  <a:noFill/>
                </a:ln>
                <a:solidFill>
                  <a:srgbClr val="2B229E"/>
                </a:solidFill>
                <a:effectLst/>
                <a:uLnTx/>
                <a:uFillTx/>
                <a:latin typeface="Times New Roman" panose="02020603050405020304" pitchFamily="18" charset="0"/>
                <a:ea typeface="Calibri" panose="020F0502020204030204" pitchFamily="34" charset="0"/>
                <a:cs typeface="Times New Roman" panose="02020603050405020304" pitchFamily="18" charset="0"/>
              </a:rPr>
              <a:t>SUPERVISION IN THE GALLEYS</a:t>
            </a:r>
            <a:endParaRPr kumimoji="0" lang="ro-RO" sz="1800" b="0" i="0" u="none" strike="noStrike" kern="1200" cap="none" spc="0" normalizeH="0" baseline="0" noProof="0" dirty="0">
              <a:ln>
                <a:noFill/>
              </a:ln>
              <a:solidFill>
                <a:srgbClr val="2B22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6F991DA8-A057-6ADF-B67B-6B01BE74003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AB3ABC77-D319-AE18-8552-409ADA323143}"/>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8FAB82C2-CA6E-B95A-E1FE-E1B1A26A89B9}"/>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D33EB384-CCFC-894C-EFC9-F1798577D867}"/>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E8D01DF9-2BCE-43B5-74A9-128E128703BB}"/>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B75431F5-2EA5-748F-0003-19C3DF318B93}"/>
              </a:ext>
            </a:extLst>
          </p:cNvPr>
          <p:cNvPicPr>
            <a:picLocks noChangeAspect="1"/>
          </p:cNvPicPr>
          <p:nvPr/>
        </p:nvPicPr>
        <p:blipFill>
          <a:blip r:embed="rId10"/>
          <a:stretch>
            <a:fillRect/>
          </a:stretch>
        </p:blipFill>
        <p:spPr>
          <a:xfrm>
            <a:off x="7704595" y="0"/>
            <a:ext cx="1227464" cy="1224789"/>
          </a:xfrm>
          <a:prstGeom prst="rect">
            <a:avLst/>
          </a:prstGeom>
        </p:spPr>
      </p:pic>
      <p:sp>
        <p:nvSpPr>
          <p:cNvPr id="11" name="TextBox 10">
            <a:extLst>
              <a:ext uri="{FF2B5EF4-FFF2-40B4-BE49-F238E27FC236}">
                <a16:creationId xmlns:a16="http://schemas.microsoft.com/office/drawing/2014/main" id="{4A768E08-0198-1407-D58E-CD8E2D3BB8E8}"/>
              </a:ext>
            </a:extLst>
          </p:cNvPr>
          <p:cNvSpPr txBox="1"/>
          <p:nvPr/>
        </p:nvSpPr>
        <p:spPr>
          <a:xfrm>
            <a:off x="825911" y="1768985"/>
            <a:ext cx="7551174" cy="2585323"/>
          </a:xfrm>
          <a:prstGeom prst="rect">
            <a:avLst/>
          </a:prstGeom>
          <a:noFill/>
        </p:spPr>
        <p:txBody>
          <a:bodyPr wrap="square">
            <a:spAutoFit/>
          </a:bodyPr>
          <a:lstStyle/>
          <a:p>
            <a:pPr algn="just"/>
            <a:r>
              <a:rPr lang="en-US" dirty="0">
                <a:latin typeface="Times New Roman" panose="02020603050405020304" pitchFamily="18" charset="0"/>
                <a:cs typeface="Times New Roman" panose="02020603050405020304" pitchFamily="18" charset="0"/>
              </a:rPr>
              <a:t>Budget Adherence</a:t>
            </a:r>
          </a:p>
          <a:p>
            <a:pPr algn="just"/>
            <a:r>
              <a:rPr lang="en-US" dirty="0">
                <a:latin typeface="Times New Roman" panose="02020603050405020304" pitchFamily="18" charset="0"/>
                <a:cs typeface="Times New Roman" panose="02020603050405020304" pitchFamily="18" charset="0"/>
              </a:rPr>
              <a:t>Adhering to a predefined budget is essential for the financial sustainability of pantry operations on a ship. Provisions represent a significant portion of a vessel’s operational expenses, and without careful control, costs can quickly spiral. Monitoring pantry-related expenses involves consistently tracking actual spending and comparing it to projected or budgeted amounts. By identifying any variances early, supervisors can take corrective action—such as adjusting portion sizes, substituting ingredients, or sourcing from alternative suppliers—to bring spending back in line with financial goals.</a:t>
            </a:r>
          </a:p>
        </p:txBody>
      </p:sp>
      <p:pic>
        <p:nvPicPr>
          <p:cNvPr id="5" name="Picture 4">
            <a:extLst>
              <a:ext uri="{FF2B5EF4-FFF2-40B4-BE49-F238E27FC236}">
                <a16:creationId xmlns:a16="http://schemas.microsoft.com/office/drawing/2014/main" id="{3FD70BFB-D39D-0E34-C961-D9D0932E4C36}"/>
              </a:ext>
            </a:extLst>
          </p:cNvPr>
          <p:cNvPicPr>
            <a:picLocks noChangeAspect="1"/>
          </p:cNvPicPr>
          <p:nvPr/>
        </p:nvPicPr>
        <p:blipFill>
          <a:blip r:embed="rId11"/>
          <a:stretch>
            <a:fillRect/>
          </a:stretch>
        </p:blipFill>
        <p:spPr>
          <a:xfrm>
            <a:off x="2714625" y="4522101"/>
            <a:ext cx="3714750" cy="1228725"/>
          </a:xfrm>
          <a:prstGeom prst="rect">
            <a:avLst/>
          </a:prstGeom>
        </p:spPr>
      </p:pic>
    </p:spTree>
    <p:extLst>
      <p:ext uri="{BB962C8B-B14F-4D97-AF65-F5344CB8AC3E}">
        <p14:creationId xmlns:p14="http://schemas.microsoft.com/office/powerpoint/2010/main" val="34419180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E47FB3-DE8C-94E4-A8EC-A135D08942B3}"/>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E4A7815F-64F5-610B-8551-DE850CD65CAD}"/>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837E1719-6C0D-10F0-9ADE-8B46E87D3F33}"/>
              </a:ext>
            </a:extLst>
          </p:cNvPr>
          <p:cNvSpPr>
            <a:spLocks noGrp="1"/>
          </p:cNvSpPr>
          <p:nvPr>
            <p:ph type="title"/>
          </p:nvPr>
        </p:nvSpPr>
        <p:spPr>
          <a:xfrm>
            <a:off x="628650" y="1107174"/>
            <a:ext cx="7886700" cy="571213"/>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PROPER MONITORING AND CONTROLLING OF THE PROVISION INVENTORIES AND BUDGET</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34DA9D05-2A6A-E8BB-3D32-CE6E3A182003}"/>
              </a:ext>
            </a:extLst>
          </p:cNvPr>
          <p:cNvGrpSpPr/>
          <p:nvPr/>
        </p:nvGrpSpPr>
        <p:grpSpPr>
          <a:xfrm>
            <a:off x="-134492" y="154232"/>
            <a:ext cx="9144000" cy="6778058"/>
            <a:chOff x="0" y="93100"/>
            <a:chExt cx="9144000" cy="6778058"/>
          </a:xfrm>
        </p:grpSpPr>
        <p:sp>
          <p:nvSpPr>
            <p:cNvPr id="12" name="Rectangle 11">
              <a:extLst>
                <a:ext uri="{FF2B5EF4-FFF2-40B4-BE49-F238E27FC236}">
                  <a16:creationId xmlns:a16="http://schemas.microsoft.com/office/drawing/2014/main" id="{0E46F9C6-840E-B879-C33A-880626243173}"/>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12110465-EF3D-3272-37C1-E8EA3C220E3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E6D92D83-E9BB-A8F0-CE6A-9D10164E902A}"/>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SUPERVISION IN THE GALLEYS</a:t>
            </a:r>
          </a:p>
        </p:txBody>
      </p:sp>
      <p:pic>
        <p:nvPicPr>
          <p:cNvPr id="25" name="Picture 24">
            <a:extLst>
              <a:ext uri="{FF2B5EF4-FFF2-40B4-BE49-F238E27FC236}">
                <a16:creationId xmlns:a16="http://schemas.microsoft.com/office/drawing/2014/main" id="{E433682A-DAE5-D4B1-0FA0-E8DDB6F206D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89FBD5F3-305C-3DD5-83B5-5CC6C3EC7854}"/>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CD0BCC36-BA43-C297-02EB-B48CAD0AF302}"/>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B4367E92-D69D-D85A-B5B9-2CE1B6CBC803}"/>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A182F9C8-FBEE-279F-F36D-4C76AA7190D8}"/>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C5495A84-0E18-391C-8CCD-17A46A8C03BA}"/>
              </a:ext>
            </a:extLst>
          </p:cNvPr>
          <p:cNvPicPr>
            <a:picLocks noChangeAspect="1"/>
          </p:cNvPicPr>
          <p:nvPr/>
        </p:nvPicPr>
        <p:blipFill>
          <a:blip r:embed="rId10"/>
          <a:stretch>
            <a:fillRect/>
          </a:stretch>
        </p:blipFill>
        <p:spPr>
          <a:xfrm>
            <a:off x="7704595" y="0"/>
            <a:ext cx="1227464" cy="1224789"/>
          </a:xfrm>
          <a:prstGeom prst="rect">
            <a:avLst/>
          </a:prstGeom>
        </p:spPr>
      </p:pic>
      <p:sp>
        <p:nvSpPr>
          <p:cNvPr id="11" name="TextBox 10">
            <a:extLst>
              <a:ext uri="{FF2B5EF4-FFF2-40B4-BE49-F238E27FC236}">
                <a16:creationId xmlns:a16="http://schemas.microsoft.com/office/drawing/2014/main" id="{2A3D1FC4-5182-3D89-D68C-BB340295B783}"/>
              </a:ext>
            </a:extLst>
          </p:cNvPr>
          <p:cNvSpPr txBox="1"/>
          <p:nvPr/>
        </p:nvSpPr>
        <p:spPr>
          <a:xfrm>
            <a:off x="796413" y="1768985"/>
            <a:ext cx="7580672" cy="2031325"/>
          </a:xfrm>
          <a:prstGeom prst="rect">
            <a:avLst/>
          </a:prstGeom>
          <a:noFill/>
        </p:spPr>
        <p:txBody>
          <a:bodyPr wrap="square">
            <a:spAutoFit/>
          </a:bodyPr>
          <a:lstStyle/>
          <a:p>
            <a:pPr algn="just"/>
            <a:r>
              <a:rPr lang="en-US" dirty="0">
                <a:latin typeface="Times New Roman" panose="02020603050405020304" pitchFamily="18" charset="0"/>
                <a:cs typeface="Times New Roman" panose="02020603050405020304" pitchFamily="18" charset="0"/>
              </a:rPr>
              <a:t>3. Stock Level Control</a:t>
            </a:r>
          </a:p>
          <a:p>
            <a:pPr algn="just"/>
            <a:r>
              <a:rPr lang="en-US" dirty="0">
                <a:latin typeface="Times New Roman" panose="02020603050405020304" pitchFamily="18" charset="0"/>
                <a:cs typeface="Times New Roman" panose="02020603050405020304" pitchFamily="18" charset="0"/>
              </a:rPr>
              <a:t>Controlling stock levels is critical to ensure operational efficiency and food safety aboard a ship. Overstocking can lead to spoilage, waste, and unnecessary strain on storage facilities, while understocking can result in food shortages, dissatisfaction among crew members, and disruption of meal services. The key is to maintain optimal stock levels that meet the needs of the voyage without exceeding storage limitations or budget constraints.</a:t>
            </a:r>
          </a:p>
        </p:txBody>
      </p:sp>
      <p:pic>
        <p:nvPicPr>
          <p:cNvPr id="14" name="Picture 13">
            <a:extLst>
              <a:ext uri="{FF2B5EF4-FFF2-40B4-BE49-F238E27FC236}">
                <a16:creationId xmlns:a16="http://schemas.microsoft.com/office/drawing/2014/main" id="{FB3AADF2-D221-8C7E-0BA0-817B3737C6C1}"/>
              </a:ext>
            </a:extLst>
          </p:cNvPr>
          <p:cNvPicPr>
            <a:picLocks noChangeAspect="1"/>
          </p:cNvPicPr>
          <p:nvPr/>
        </p:nvPicPr>
        <p:blipFill>
          <a:blip r:embed="rId11"/>
          <a:stretch>
            <a:fillRect/>
          </a:stretch>
        </p:blipFill>
        <p:spPr>
          <a:xfrm>
            <a:off x="2917390" y="3783033"/>
            <a:ext cx="2848976" cy="2511750"/>
          </a:xfrm>
          <a:prstGeom prst="rect">
            <a:avLst/>
          </a:prstGeom>
        </p:spPr>
      </p:pic>
    </p:spTree>
    <p:extLst>
      <p:ext uri="{BB962C8B-B14F-4D97-AF65-F5344CB8AC3E}">
        <p14:creationId xmlns:p14="http://schemas.microsoft.com/office/powerpoint/2010/main" val="4012429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B61C4-114A-ED7A-5A2A-BD64CA4DE3EF}"/>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8E29B0C5-4761-7413-BAD3-34DD56F7E270}"/>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B62D4401-EA28-3F77-0AA2-D901AF7B0D6C}"/>
              </a:ext>
            </a:extLst>
          </p:cNvPr>
          <p:cNvSpPr>
            <a:spLocks noGrp="1"/>
          </p:cNvSpPr>
          <p:nvPr>
            <p:ph type="title"/>
          </p:nvPr>
        </p:nvSpPr>
        <p:spPr>
          <a:xfrm>
            <a:off x="628650" y="1107174"/>
            <a:ext cx="7886700" cy="571213"/>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PROPER MONITORING AND CONTROLLING OF THE PROVISION INVENTORIES AND BUDGET</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0A15BF1D-2F6A-69E2-34AC-73BF993401CB}"/>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1DD79D39-A020-4780-A714-AA6F983FC68B}"/>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A940E78D-0C7F-6A84-6C6B-144782323AC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A8910395-5D46-0DA1-142E-8E47B3D48730}"/>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SUPERVISION IN THE GALLEYS</a:t>
            </a:r>
          </a:p>
        </p:txBody>
      </p:sp>
      <p:pic>
        <p:nvPicPr>
          <p:cNvPr id="25" name="Picture 24">
            <a:extLst>
              <a:ext uri="{FF2B5EF4-FFF2-40B4-BE49-F238E27FC236}">
                <a16:creationId xmlns:a16="http://schemas.microsoft.com/office/drawing/2014/main" id="{27F40862-5CD8-3D24-C69B-81DF4F5D804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C3E3120D-AD52-E8AE-F212-569196D3C12A}"/>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DACDC5C4-A6C9-FFA5-A601-48E0DBE57BA1}"/>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3CF7351C-F95A-BE47-699F-E507FBED7401}"/>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92638ACA-16A3-6891-B41A-F2E170B1F6D8}"/>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DA339E6A-1BF8-486E-3B52-2B674D2E000C}"/>
              </a:ext>
            </a:extLst>
          </p:cNvPr>
          <p:cNvPicPr>
            <a:picLocks noChangeAspect="1"/>
          </p:cNvPicPr>
          <p:nvPr/>
        </p:nvPicPr>
        <p:blipFill>
          <a:blip r:embed="rId10"/>
          <a:stretch>
            <a:fillRect/>
          </a:stretch>
        </p:blipFill>
        <p:spPr>
          <a:xfrm>
            <a:off x="7704595" y="0"/>
            <a:ext cx="1227464" cy="1224789"/>
          </a:xfrm>
          <a:prstGeom prst="rect">
            <a:avLst/>
          </a:prstGeom>
        </p:spPr>
      </p:pic>
      <p:sp>
        <p:nvSpPr>
          <p:cNvPr id="11" name="TextBox 10">
            <a:extLst>
              <a:ext uri="{FF2B5EF4-FFF2-40B4-BE49-F238E27FC236}">
                <a16:creationId xmlns:a16="http://schemas.microsoft.com/office/drawing/2014/main" id="{35E46611-A253-CB87-9428-CA0D7FB00625}"/>
              </a:ext>
            </a:extLst>
          </p:cNvPr>
          <p:cNvSpPr txBox="1"/>
          <p:nvPr/>
        </p:nvSpPr>
        <p:spPr>
          <a:xfrm>
            <a:off x="825911" y="1768985"/>
            <a:ext cx="7551174" cy="2308324"/>
          </a:xfrm>
          <a:prstGeom prst="rect">
            <a:avLst/>
          </a:prstGeom>
          <a:noFill/>
        </p:spPr>
        <p:txBody>
          <a:bodyPr wrap="square">
            <a:spAutoFit/>
          </a:bodyPr>
          <a:lstStyle/>
          <a:p>
            <a:pPr algn="just"/>
            <a:r>
              <a:rPr lang="en-US" dirty="0">
                <a:latin typeface="Times New Roman" panose="02020603050405020304" pitchFamily="18" charset="0"/>
                <a:cs typeface="Times New Roman" panose="02020603050405020304" pitchFamily="18" charset="0"/>
              </a:rPr>
              <a:t>Regular Monitoring and Reporting</a:t>
            </a:r>
          </a:p>
          <a:p>
            <a:pPr algn="just"/>
            <a:r>
              <a:rPr lang="en-US" dirty="0">
                <a:latin typeface="Times New Roman" panose="02020603050405020304" pitchFamily="18" charset="0"/>
                <a:cs typeface="Times New Roman" panose="02020603050405020304" pitchFamily="18" charset="0"/>
              </a:rPr>
              <a:t>Routine monitoring and timely reporting are essential for maintaining control and transparency in pantry operations. Establishing a regular schedule for inventory checks—whether daily, weekly, or aligned with specific voyage legs—ensures that discrepancies, shortages, or surpluses are identified and addressed promptly. Frequent monitoring allows supervisors to adjust ordering schedules, plan meals according to stock availability, and prevent last-minute shortages that can disrupt meal preparation.</a:t>
            </a:r>
          </a:p>
        </p:txBody>
      </p:sp>
      <p:pic>
        <p:nvPicPr>
          <p:cNvPr id="5" name="Picture 4">
            <a:extLst>
              <a:ext uri="{FF2B5EF4-FFF2-40B4-BE49-F238E27FC236}">
                <a16:creationId xmlns:a16="http://schemas.microsoft.com/office/drawing/2014/main" id="{873E1277-1BF7-D2B0-12B5-AF7E6044771B}"/>
              </a:ext>
            </a:extLst>
          </p:cNvPr>
          <p:cNvPicPr>
            <a:picLocks noChangeAspect="1"/>
          </p:cNvPicPr>
          <p:nvPr/>
        </p:nvPicPr>
        <p:blipFill>
          <a:blip r:embed="rId11"/>
          <a:stretch>
            <a:fillRect/>
          </a:stretch>
        </p:blipFill>
        <p:spPr>
          <a:xfrm>
            <a:off x="2667187" y="4077309"/>
            <a:ext cx="3490810" cy="1945364"/>
          </a:xfrm>
          <a:prstGeom prst="rect">
            <a:avLst/>
          </a:prstGeom>
        </p:spPr>
      </p:pic>
    </p:spTree>
    <p:extLst>
      <p:ext uri="{BB962C8B-B14F-4D97-AF65-F5344CB8AC3E}">
        <p14:creationId xmlns:p14="http://schemas.microsoft.com/office/powerpoint/2010/main" val="7709229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39432-163F-827A-1A97-4970F1A93FD2}"/>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FD1CAE68-F5B8-9A39-B5F9-9C7C2EA4EFFE}"/>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E1DB55E2-4748-D2DA-A967-8EA58759D10D}"/>
              </a:ext>
            </a:extLst>
          </p:cNvPr>
          <p:cNvSpPr>
            <a:spLocks noGrp="1"/>
          </p:cNvSpPr>
          <p:nvPr>
            <p:ph type="title"/>
          </p:nvPr>
        </p:nvSpPr>
        <p:spPr>
          <a:xfrm>
            <a:off x="628650" y="1107174"/>
            <a:ext cx="7886700" cy="571213"/>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PROPER MONITORING AND CONTROLLING OF THE PROVISION INVENTORIES AND BUDGET</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F479D602-E262-88C7-75D7-7DD7CF5DF62F}"/>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4CEF5E0C-697D-6E08-2505-25A5AFCF30C2}"/>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9D973529-0BC3-44F5-7FAA-C9481BE258C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AAA6AB2E-20F9-2C44-52C0-9F95CAB78F13}"/>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SUPERVISION IN THE GALLEYS</a:t>
            </a:r>
          </a:p>
        </p:txBody>
      </p:sp>
      <p:pic>
        <p:nvPicPr>
          <p:cNvPr id="25" name="Picture 24">
            <a:extLst>
              <a:ext uri="{FF2B5EF4-FFF2-40B4-BE49-F238E27FC236}">
                <a16:creationId xmlns:a16="http://schemas.microsoft.com/office/drawing/2014/main" id="{E52BED85-458D-E57D-14E6-85473FC3D67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E3DE4675-5402-5E7F-DFD7-2FF13D2B0194}"/>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BDB12E21-2561-D58E-81DA-6A87A7402182}"/>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741DFF14-1E72-173A-B4DC-3C24B6310DC1}"/>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9D190FF7-8D59-4FDC-9F43-1DC5CBD3C957}"/>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B8504C93-5546-2178-470A-FE72827D8124}"/>
              </a:ext>
            </a:extLst>
          </p:cNvPr>
          <p:cNvPicPr>
            <a:picLocks noChangeAspect="1"/>
          </p:cNvPicPr>
          <p:nvPr/>
        </p:nvPicPr>
        <p:blipFill>
          <a:blip r:embed="rId10"/>
          <a:stretch>
            <a:fillRect/>
          </a:stretch>
        </p:blipFill>
        <p:spPr>
          <a:xfrm>
            <a:off x="7704595" y="0"/>
            <a:ext cx="1227464" cy="1224789"/>
          </a:xfrm>
          <a:prstGeom prst="rect">
            <a:avLst/>
          </a:prstGeom>
        </p:spPr>
      </p:pic>
      <p:sp>
        <p:nvSpPr>
          <p:cNvPr id="11" name="TextBox 10">
            <a:extLst>
              <a:ext uri="{FF2B5EF4-FFF2-40B4-BE49-F238E27FC236}">
                <a16:creationId xmlns:a16="http://schemas.microsoft.com/office/drawing/2014/main" id="{4D1465F1-A8EB-C864-6770-CBFE7801ABB4}"/>
              </a:ext>
            </a:extLst>
          </p:cNvPr>
          <p:cNvSpPr txBox="1"/>
          <p:nvPr/>
        </p:nvSpPr>
        <p:spPr>
          <a:xfrm>
            <a:off x="825911" y="1768985"/>
            <a:ext cx="7551174" cy="2585323"/>
          </a:xfrm>
          <a:prstGeom prst="rect">
            <a:avLst/>
          </a:prstGeom>
          <a:noFill/>
        </p:spPr>
        <p:txBody>
          <a:bodyPr wrap="square">
            <a:spAutoFit/>
          </a:bodyPr>
          <a:lstStyle/>
          <a:p>
            <a:pPr algn="just"/>
            <a:r>
              <a:rPr lang="en-US" dirty="0">
                <a:latin typeface="Times New Roman" panose="02020603050405020304" pitchFamily="18" charset="0"/>
                <a:cs typeface="Times New Roman" panose="02020603050405020304" pitchFamily="18" charset="0"/>
              </a:rPr>
              <a:t>Waste Management</a:t>
            </a:r>
          </a:p>
          <a:p>
            <a:pPr algn="just"/>
            <a:r>
              <a:rPr lang="en-US" dirty="0">
                <a:latin typeface="Times New Roman" panose="02020603050405020304" pitchFamily="18" charset="0"/>
                <a:cs typeface="Times New Roman" panose="02020603050405020304" pitchFamily="18" charset="0"/>
              </a:rPr>
              <a:t>Effective waste management is a crucial aspect of pantry supervision on ships, where storage space is limited and resupply opportunities are infrequent. Reducing waste begins with vigilant monitoring of spoilage, breakage, and overuse. Spoilage often results from improper storage conditions or failure to follow FIFO (First-In, First-Out) practices, while breakage can stem from rough sea conditions or careless handling. Overuse may occur when portion sizes exceed planned amounts or when staff use ingredients inefficiently. Supervisors must train staff to identify these issues early and take corrective action.</a:t>
            </a:r>
          </a:p>
        </p:txBody>
      </p:sp>
      <p:pic>
        <p:nvPicPr>
          <p:cNvPr id="5" name="Picture 4">
            <a:extLst>
              <a:ext uri="{FF2B5EF4-FFF2-40B4-BE49-F238E27FC236}">
                <a16:creationId xmlns:a16="http://schemas.microsoft.com/office/drawing/2014/main" id="{961B8A38-3C9A-A1D5-6451-5BEE5911C972}"/>
              </a:ext>
            </a:extLst>
          </p:cNvPr>
          <p:cNvPicPr>
            <a:picLocks noChangeAspect="1"/>
          </p:cNvPicPr>
          <p:nvPr/>
        </p:nvPicPr>
        <p:blipFill>
          <a:blip r:embed="rId11"/>
          <a:stretch>
            <a:fillRect/>
          </a:stretch>
        </p:blipFill>
        <p:spPr>
          <a:xfrm>
            <a:off x="3070494" y="4345611"/>
            <a:ext cx="3138487" cy="1762043"/>
          </a:xfrm>
          <a:prstGeom prst="rect">
            <a:avLst/>
          </a:prstGeom>
        </p:spPr>
      </p:pic>
    </p:spTree>
    <p:extLst>
      <p:ext uri="{BB962C8B-B14F-4D97-AF65-F5344CB8AC3E}">
        <p14:creationId xmlns:p14="http://schemas.microsoft.com/office/powerpoint/2010/main" val="139886411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3761</TotalTime>
  <Words>4939</Words>
  <Application>Microsoft Office PowerPoint</Application>
  <PresentationFormat>On-screen Show (4:3)</PresentationFormat>
  <Paragraphs>334</Paragraphs>
  <Slides>43</Slides>
  <Notes>43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Arial</vt:lpstr>
      <vt:lpstr>Calibri</vt:lpstr>
      <vt:lpstr>Calibri Light</vt:lpstr>
      <vt:lpstr>CharterBT-Roman</vt:lpstr>
      <vt:lpstr>coranto-2</vt:lpstr>
      <vt:lpstr>Symbol</vt:lpstr>
      <vt:lpstr>Times New Roman</vt:lpstr>
      <vt:lpstr>Office Theme</vt:lpstr>
      <vt:lpstr>MARitime Soft Skills for Onboard Healthy Nutrition and CULinary Arts in Seagoing Services – CUL-MAR-Skills</vt:lpstr>
      <vt:lpstr>Learning outcomes of the course </vt:lpstr>
      <vt:lpstr>Content of the course </vt:lpstr>
      <vt:lpstr>1. COURSE OVERVIEW </vt:lpstr>
      <vt:lpstr>PROPER MONITORING AND CONTROLLING OF THE PROVISION INVENTORIES AND BUDGET</vt:lpstr>
      <vt:lpstr>PROPER MONITORING AND CONTROLLING OF THE PROVISION INVENTORIES AND BUDGET</vt:lpstr>
      <vt:lpstr>PROPER MONITORING AND CONTROLLING OF THE PROVISION INVENTORIES AND BUDGET</vt:lpstr>
      <vt:lpstr>PROPER MONITORING AND CONTROLLING OF THE PROVISION INVENTORIES AND BUDGET</vt:lpstr>
      <vt:lpstr>PROPER MONITORING AND CONTROLLING OF THE PROVISION INVENTORIES AND BUDGET</vt:lpstr>
      <vt:lpstr>PROPER MONITORING AND CONTROLLING OF THE PROVISION INVENTORIES AND BUDGET</vt:lpstr>
      <vt:lpstr>PROPER MONITORING AND CONTROLLING OF THE PROVISION INVENTORIES AND BUDGET</vt:lpstr>
      <vt:lpstr>PROPER MONITORING AND CONTROLLING OF THE PROVISION INVENTORIES AND BUDGET</vt:lpstr>
      <vt:lpstr>PROPER MONITORING AND CONTROLLING OF THE PROVISION INVENTORIES AND BUDGET</vt:lpstr>
      <vt:lpstr>PROPER MONITORING AND CONTROLLING OF THE PROVISION INVENTORIES AND BUDGET</vt:lpstr>
      <vt:lpstr>PROPER MONITORING AND CONTROLLING OF THE PROVISION INVENTORIES AND BUDGET</vt:lpstr>
      <vt:lpstr>PROPER MONITORING AND CONTROLLING OF THE PROVISION INVENTORIES AND BUDGET</vt:lpstr>
      <vt:lpstr>INVENTORY-KEEPING METHODS FOR THE SHIP’S PANTRY </vt:lpstr>
      <vt:lpstr>INVENTORY-KEEPING METHODS FOR THE SHIP’S PANTRY </vt:lpstr>
      <vt:lpstr>INVENTORY-KEEPING METHODS FOR THE SHIP’S PANTRY </vt:lpstr>
      <vt:lpstr>INVENTORY-KEEPING METHODS FOR THE SHIP’S PANTRY </vt:lpstr>
      <vt:lpstr>INVENTORY-KEEPING METHODS FOR THE SHIP’S PANTRY </vt:lpstr>
      <vt:lpstr>INVENTORY-KEEPING METHODS FOR THE SHIP’S PANTRY </vt:lpstr>
      <vt:lpstr>INVENTORY-KEEPING METHODS FOR THE SHIP’S PANTRY </vt:lpstr>
      <vt:lpstr>INVENTORY-KEEPING METHODS FOR THE SHIP’S PANTRY </vt:lpstr>
      <vt:lpstr>DIGITALISM IN THE PANTRY</vt:lpstr>
      <vt:lpstr>DIGITALISM IN THE PANTRY</vt:lpstr>
      <vt:lpstr>DIGITALISM IN THE PANTRY</vt:lpstr>
      <vt:lpstr>DIGITALISM IN THE PANTRY</vt:lpstr>
      <vt:lpstr>DIGITALISM IN THE PANTRY</vt:lpstr>
      <vt:lpstr>OBSTACLES TO DIGITALIZATION IN PANTRIES</vt:lpstr>
      <vt:lpstr>OBSTACLES TO DIGITALIZATION IN PANTRIES</vt:lpstr>
      <vt:lpstr>OBSTACLES TO DIGITALIZATION IN PANTRIES</vt:lpstr>
      <vt:lpstr>OBSTACLES TO DIGITALIZATION IN PANTRIES</vt:lpstr>
      <vt:lpstr>OBSTACLES TO DIGITALIZATION IN PANTRIES</vt:lpstr>
      <vt:lpstr>OBSTACLES TO DIGITALIZATION IN PANTRIES</vt:lpstr>
      <vt:lpstr>OBSTACLES TO DIGITALIZATION IN PANTRIES</vt:lpstr>
      <vt:lpstr>OBSTACLES TO DIGITALIZATION IN PANTRIES</vt:lpstr>
      <vt:lpstr>OBSTACLES TO DIGITALIZATION IN PANTRIES</vt:lpstr>
      <vt:lpstr>OBSTACLES TO DIGITALIZATION IN PANTRIES</vt:lpstr>
      <vt:lpstr>OBSTACLES TO DIGITALIZATION IN PANTRIES</vt:lpstr>
      <vt:lpstr>REFERENCES</vt:lpstr>
      <vt:lpstr>REFERENCES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Cristea Ovidiu</dc:creator>
  <cp:lastModifiedBy>Pınar ÖZDEMİR</cp:lastModifiedBy>
  <cp:revision>44</cp:revision>
  <dcterms:created xsi:type="dcterms:W3CDTF">2023-11-02T13:43:46Z</dcterms:created>
  <dcterms:modified xsi:type="dcterms:W3CDTF">2025-07-15T12:25:57Z</dcterms:modified>
</cp:coreProperties>
</file>