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0" r:id="rId3"/>
    <p:sldId id="274" r:id="rId4"/>
    <p:sldId id="275" r:id="rId5"/>
    <p:sldId id="295" r:id="rId6"/>
    <p:sldId id="296" r:id="rId7"/>
    <p:sldId id="305" r:id="rId8"/>
    <p:sldId id="306" r:id="rId9"/>
    <p:sldId id="279" r:id="rId10"/>
    <p:sldId id="297" r:id="rId11"/>
    <p:sldId id="298" r:id="rId12"/>
    <p:sldId id="314" r:id="rId13"/>
    <p:sldId id="307" r:id="rId14"/>
    <p:sldId id="280" r:id="rId15"/>
    <p:sldId id="308" r:id="rId16"/>
    <p:sldId id="299" r:id="rId17"/>
    <p:sldId id="309" r:id="rId18"/>
    <p:sldId id="310" r:id="rId19"/>
    <p:sldId id="311" r:id="rId20"/>
    <p:sldId id="312" r:id="rId21"/>
    <p:sldId id="313"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113" d="100"/>
          <a:sy n="113" d="100"/>
        </p:scale>
        <p:origin x="66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02.07.2025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80CC8-1895-C0DC-FAC9-11CD0D159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5B8BA-55ED-29B4-3869-86A10E8F0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2320E7-45B2-C321-240B-19F8D4BC65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8A7306C-9C31-B1E5-85E2-AA7593B69CE3}"/>
              </a:ext>
            </a:extLst>
          </p:cNvPr>
          <p:cNvSpPr>
            <a:spLocks noGrp="1"/>
          </p:cNvSpPr>
          <p:nvPr>
            <p:ph type="sldNum" sz="quarter" idx="5"/>
          </p:nvPr>
        </p:nvSpPr>
        <p:spPr/>
        <p:txBody>
          <a:bodyPr/>
          <a:lstStyle/>
          <a:p>
            <a:fld id="{6AF66C30-2FAE-4185-83A0-4FB1E4D1FCC6}" type="slidenum">
              <a:rPr lang="ro-RO" smtClean="0"/>
              <a:t>11</a:t>
            </a:fld>
            <a:endParaRPr lang="ro-RO"/>
          </a:p>
        </p:txBody>
      </p:sp>
    </p:spTree>
    <p:extLst>
      <p:ext uri="{BB962C8B-B14F-4D97-AF65-F5344CB8AC3E}">
        <p14:creationId xmlns:p14="http://schemas.microsoft.com/office/powerpoint/2010/main" val="3245295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BCD1F-7C30-997C-11E7-B3FAD1EB6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02D38-C02C-336E-98B1-DE48185E2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CCF08E-640F-CACB-8CAD-82B27388A3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326B850-3BC3-2D85-D74E-BF514B69D57C}"/>
              </a:ext>
            </a:extLst>
          </p:cNvPr>
          <p:cNvSpPr>
            <a:spLocks noGrp="1"/>
          </p:cNvSpPr>
          <p:nvPr>
            <p:ph type="sldNum" sz="quarter" idx="5"/>
          </p:nvPr>
        </p:nvSpPr>
        <p:spPr/>
        <p:txBody>
          <a:bodyPr/>
          <a:lstStyle/>
          <a:p>
            <a:fld id="{6AF66C30-2FAE-4185-83A0-4FB1E4D1FCC6}" type="slidenum">
              <a:rPr lang="ro-RO" smtClean="0"/>
              <a:t>12</a:t>
            </a:fld>
            <a:endParaRPr lang="ro-RO"/>
          </a:p>
        </p:txBody>
      </p:sp>
    </p:spTree>
    <p:extLst>
      <p:ext uri="{BB962C8B-B14F-4D97-AF65-F5344CB8AC3E}">
        <p14:creationId xmlns:p14="http://schemas.microsoft.com/office/powerpoint/2010/main" val="2141045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D8F52-1E39-BA94-D346-7937F67CD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47E4B-9E6E-5EE7-E8A2-6243A1ED8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D4AE8-5971-C880-BDD7-7BA3AE171C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35B5849-D63E-7DDC-6357-54696A3F7D3C}"/>
              </a:ext>
            </a:extLst>
          </p:cNvPr>
          <p:cNvSpPr>
            <a:spLocks noGrp="1"/>
          </p:cNvSpPr>
          <p:nvPr>
            <p:ph type="sldNum" sz="quarter" idx="5"/>
          </p:nvPr>
        </p:nvSpPr>
        <p:spPr/>
        <p:txBody>
          <a:bodyPr/>
          <a:lstStyle/>
          <a:p>
            <a:fld id="{6AF66C30-2FAE-4185-83A0-4FB1E4D1FCC6}" type="slidenum">
              <a:rPr lang="ro-RO" smtClean="0"/>
              <a:t>13</a:t>
            </a:fld>
            <a:endParaRPr lang="ro-RO"/>
          </a:p>
        </p:txBody>
      </p:sp>
    </p:spTree>
    <p:extLst>
      <p:ext uri="{BB962C8B-B14F-4D97-AF65-F5344CB8AC3E}">
        <p14:creationId xmlns:p14="http://schemas.microsoft.com/office/powerpoint/2010/main" val="505681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C764B-FEF1-1BEA-127D-9B934F316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77090-F861-8BFF-2BA4-409299F6B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394CB-F49C-2D77-5709-94A44DDD93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D3643E2-A14F-80AA-4214-0D8C009D59E6}"/>
              </a:ext>
            </a:extLst>
          </p:cNvPr>
          <p:cNvSpPr>
            <a:spLocks noGrp="1"/>
          </p:cNvSpPr>
          <p:nvPr>
            <p:ph type="sldNum" sz="quarter" idx="5"/>
          </p:nvPr>
        </p:nvSpPr>
        <p:spPr/>
        <p:txBody>
          <a:bodyPr/>
          <a:lstStyle/>
          <a:p>
            <a:fld id="{6AF66C30-2FAE-4185-83A0-4FB1E4D1FCC6}" type="slidenum">
              <a:rPr lang="ro-RO" smtClean="0"/>
              <a:t>14</a:t>
            </a:fld>
            <a:endParaRPr lang="ro-RO"/>
          </a:p>
        </p:txBody>
      </p:sp>
    </p:spTree>
    <p:extLst>
      <p:ext uri="{BB962C8B-B14F-4D97-AF65-F5344CB8AC3E}">
        <p14:creationId xmlns:p14="http://schemas.microsoft.com/office/powerpoint/2010/main" val="1345032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A2431-31C2-9451-58F0-E9E4D7ACD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0623C-6A66-7EDF-BF82-6838E1B52C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C5B9A-51F7-9F12-9987-E24837BFCD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9038117-3D8E-9FCA-2BA0-0CAF8258864C}"/>
              </a:ext>
            </a:extLst>
          </p:cNvPr>
          <p:cNvSpPr>
            <a:spLocks noGrp="1"/>
          </p:cNvSpPr>
          <p:nvPr>
            <p:ph type="sldNum" sz="quarter" idx="5"/>
          </p:nvPr>
        </p:nvSpPr>
        <p:spPr/>
        <p:txBody>
          <a:bodyPr/>
          <a:lstStyle/>
          <a:p>
            <a:fld id="{6AF66C30-2FAE-4185-83A0-4FB1E4D1FCC6}" type="slidenum">
              <a:rPr lang="ro-RO" smtClean="0"/>
              <a:t>15</a:t>
            </a:fld>
            <a:endParaRPr lang="ro-RO"/>
          </a:p>
        </p:txBody>
      </p:sp>
    </p:spTree>
    <p:extLst>
      <p:ext uri="{BB962C8B-B14F-4D97-AF65-F5344CB8AC3E}">
        <p14:creationId xmlns:p14="http://schemas.microsoft.com/office/powerpoint/2010/main" val="3320864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5B4C6-8E10-999A-8A0D-3C5505225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14170-4B58-E1E8-AE53-E619122D73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9D1830-03AA-2111-DFE7-D88C6C7148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8DAFA47-4D77-0FD3-DA74-1B048A7542AA}"/>
              </a:ext>
            </a:extLst>
          </p:cNvPr>
          <p:cNvSpPr>
            <a:spLocks noGrp="1"/>
          </p:cNvSpPr>
          <p:nvPr>
            <p:ph type="sldNum" sz="quarter" idx="5"/>
          </p:nvPr>
        </p:nvSpPr>
        <p:spPr/>
        <p:txBody>
          <a:bodyPr/>
          <a:lstStyle/>
          <a:p>
            <a:fld id="{6AF66C30-2FAE-4185-83A0-4FB1E4D1FCC6}" type="slidenum">
              <a:rPr lang="ro-RO" smtClean="0"/>
              <a:t>16</a:t>
            </a:fld>
            <a:endParaRPr lang="ro-RO"/>
          </a:p>
        </p:txBody>
      </p:sp>
    </p:spTree>
    <p:extLst>
      <p:ext uri="{BB962C8B-B14F-4D97-AF65-F5344CB8AC3E}">
        <p14:creationId xmlns:p14="http://schemas.microsoft.com/office/powerpoint/2010/main" val="3438482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3323B-1608-66A4-B507-B0DB17D5E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D4AC0-B8D3-AC2A-56FD-0E45FD3A9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1FC1D-738A-C2EC-E640-9E73F40DF4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3A8887F-12A5-22F6-6340-E49AA1C2E3E6}"/>
              </a:ext>
            </a:extLst>
          </p:cNvPr>
          <p:cNvSpPr>
            <a:spLocks noGrp="1"/>
          </p:cNvSpPr>
          <p:nvPr>
            <p:ph type="sldNum" sz="quarter" idx="5"/>
          </p:nvPr>
        </p:nvSpPr>
        <p:spPr/>
        <p:txBody>
          <a:bodyPr/>
          <a:lstStyle/>
          <a:p>
            <a:fld id="{6AF66C30-2FAE-4185-83A0-4FB1E4D1FCC6}" type="slidenum">
              <a:rPr lang="ro-RO" smtClean="0"/>
              <a:t>17</a:t>
            </a:fld>
            <a:endParaRPr lang="ro-RO"/>
          </a:p>
        </p:txBody>
      </p:sp>
    </p:spTree>
    <p:extLst>
      <p:ext uri="{BB962C8B-B14F-4D97-AF65-F5344CB8AC3E}">
        <p14:creationId xmlns:p14="http://schemas.microsoft.com/office/powerpoint/2010/main" val="1828995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4308E-209D-C63D-FF12-1FD1630B2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CEDC3-0235-A98C-1029-BD8AD88FC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4B022D-698A-3C1D-FD84-6215C84BE4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8CAC4AE-DBA4-C619-E2DE-CEA6C916BD89}"/>
              </a:ext>
            </a:extLst>
          </p:cNvPr>
          <p:cNvSpPr>
            <a:spLocks noGrp="1"/>
          </p:cNvSpPr>
          <p:nvPr>
            <p:ph type="sldNum" sz="quarter" idx="5"/>
          </p:nvPr>
        </p:nvSpPr>
        <p:spPr/>
        <p:txBody>
          <a:bodyPr/>
          <a:lstStyle/>
          <a:p>
            <a:fld id="{6AF66C30-2FAE-4185-83A0-4FB1E4D1FCC6}" type="slidenum">
              <a:rPr lang="ro-RO" smtClean="0"/>
              <a:t>18</a:t>
            </a:fld>
            <a:endParaRPr lang="ro-RO"/>
          </a:p>
        </p:txBody>
      </p:sp>
    </p:spTree>
    <p:extLst>
      <p:ext uri="{BB962C8B-B14F-4D97-AF65-F5344CB8AC3E}">
        <p14:creationId xmlns:p14="http://schemas.microsoft.com/office/powerpoint/2010/main" val="3968555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7715-FD8B-AE33-E0E8-830C14A670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5593C-BCD2-27FC-545C-565C5DB13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CDE75-E04E-96FD-6134-528ECF3628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0ED9065-3AE1-0ED9-7A11-E41A605FFA5A}"/>
              </a:ext>
            </a:extLst>
          </p:cNvPr>
          <p:cNvSpPr>
            <a:spLocks noGrp="1"/>
          </p:cNvSpPr>
          <p:nvPr>
            <p:ph type="sldNum" sz="quarter" idx="5"/>
          </p:nvPr>
        </p:nvSpPr>
        <p:spPr/>
        <p:txBody>
          <a:bodyPr/>
          <a:lstStyle/>
          <a:p>
            <a:fld id="{6AF66C30-2FAE-4185-83A0-4FB1E4D1FCC6}" type="slidenum">
              <a:rPr lang="ro-RO" smtClean="0"/>
              <a:t>19</a:t>
            </a:fld>
            <a:endParaRPr lang="ro-RO"/>
          </a:p>
        </p:txBody>
      </p:sp>
    </p:spTree>
    <p:extLst>
      <p:ext uri="{BB962C8B-B14F-4D97-AF65-F5344CB8AC3E}">
        <p14:creationId xmlns:p14="http://schemas.microsoft.com/office/powerpoint/2010/main" val="264233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AC185-6361-38BA-EF86-4D09C7CAA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EA8E9-C470-39B2-3305-608713A0A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9FAE5-28AC-83DF-2A29-03FA01085E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F30D2A0-D4BC-1F9A-3858-83B28F894ABB}"/>
              </a:ext>
            </a:extLst>
          </p:cNvPr>
          <p:cNvSpPr>
            <a:spLocks noGrp="1"/>
          </p:cNvSpPr>
          <p:nvPr>
            <p:ph type="sldNum" sz="quarter" idx="5"/>
          </p:nvPr>
        </p:nvSpPr>
        <p:spPr/>
        <p:txBody>
          <a:bodyPr/>
          <a:lstStyle/>
          <a:p>
            <a:fld id="{6AF66C30-2FAE-4185-83A0-4FB1E4D1FCC6}" type="slidenum">
              <a:rPr lang="ro-RO" smtClean="0"/>
              <a:t>20</a:t>
            </a:fld>
            <a:endParaRPr lang="ro-RO"/>
          </a:p>
        </p:txBody>
      </p:sp>
    </p:spTree>
    <p:extLst>
      <p:ext uri="{BB962C8B-B14F-4D97-AF65-F5344CB8AC3E}">
        <p14:creationId xmlns:p14="http://schemas.microsoft.com/office/powerpoint/2010/main" val="171094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A295-CF4C-F5E0-2021-42CFF9AD5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32585-BE25-C948-788D-E7FD4972B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E041A-F0BE-C078-3103-1D18CF6A1D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C2B4FA4-3FBB-280B-9830-78B887FDF24E}"/>
              </a:ext>
            </a:extLst>
          </p:cNvPr>
          <p:cNvSpPr>
            <a:spLocks noGrp="1"/>
          </p:cNvSpPr>
          <p:nvPr>
            <p:ph type="sldNum" sz="quarter" idx="5"/>
          </p:nvPr>
        </p:nvSpPr>
        <p:spPr/>
        <p:txBody>
          <a:bodyPr/>
          <a:lstStyle/>
          <a:p>
            <a:fld id="{6AF66C30-2FAE-4185-83A0-4FB1E4D1FCC6}" type="slidenum">
              <a:rPr lang="ro-RO" smtClean="0"/>
              <a:t>21</a:t>
            </a:fld>
            <a:endParaRPr lang="ro-RO"/>
          </a:p>
        </p:txBody>
      </p:sp>
    </p:spTree>
    <p:extLst>
      <p:ext uri="{BB962C8B-B14F-4D97-AF65-F5344CB8AC3E}">
        <p14:creationId xmlns:p14="http://schemas.microsoft.com/office/powerpoint/2010/main" val="2519596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22</a:t>
            </a:fld>
            <a:endParaRPr lang="ro-RO"/>
          </a:p>
        </p:txBody>
      </p:sp>
    </p:spTree>
    <p:extLst>
      <p:ext uri="{BB962C8B-B14F-4D97-AF65-F5344CB8AC3E}">
        <p14:creationId xmlns:p14="http://schemas.microsoft.com/office/powerpoint/2010/main" val="242550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1611085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A6F9F-883E-DA2F-01DE-58B7EF143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18893-FE3C-19ED-26EB-7EE80B80F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8B3E3-7193-2071-75EE-B763A6FEB8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619B2B2-24E3-1705-2E38-5DB5A67D5CFD}"/>
              </a:ext>
            </a:extLst>
          </p:cNvPr>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659485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BD6BA-C45C-EE16-3BF3-2991AA68F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D7EE4-47AA-B174-4871-5A2B4199D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939A90-BCBF-AFEC-58C4-F5D17D8C1D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44CCC8D-C01E-B5CE-4B98-B437B046142F}"/>
              </a:ext>
            </a:extLst>
          </p:cNvPr>
          <p:cNvSpPr>
            <a:spLocks noGrp="1"/>
          </p:cNvSpPr>
          <p:nvPr>
            <p:ph type="sldNum" sz="quarter" idx="5"/>
          </p:nvPr>
        </p:nvSpPr>
        <p:spPr/>
        <p:txBody>
          <a:bodyPr/>
          <a:lstStyle/>
          <a:p>
            <a:fld id="{6AF66C30-2FAE-4185-83A0-4FB1E4D1FCC6}" type="slidenum">
              <a:rPr lang="ro-RO" smtClean="0"/>
              <a:t>6</a:t>
            </a:fld>
            <a:endParaRPr lang="ro-RO"/>
          </a:p>
        </p:txBody>
      </p:sp>
    </p:spTree>
    <p:extLst>
      <p:ext uri="{BB962C8B-B14F-4D97-AF65-F5344CB8AC3E}">
        <p14:creationId xmlns:p14="http://schemas.microsoft.com/office/powerpoint/2010/main" val="271082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890B9-F1C1-8E88-0227-1D2D7F473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15F7D-A8FE-12B7-0F61-F3BF122A8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F4049-2E76-95E0-E72C-1CAED19F53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AD1A27F-5910-ADD7-B102-B8BCCBC161F0}"/>
              </a:ext>
            </a:extLst>
          </p:cNvPr>
          <p:cNvSpPr>
            <a:spLocks noGrp="1"/>
          </p:cNvSpPr>
          <p:nvPr>
            <p:ph type="sldNum" sz="quarter" idx="5"/>
          </p:nvPr>
        </p:nvSpPr>
        <p:spPr/>
        <p:txBody>
          <a:bodyPr/>
          <a:lstStyle/>
          <a:p>
            <a:fld id="{6AF66C30-2FAE-4185-83A0-4FB1E4D1FCC6}" type="slidenum">
              <a:rPr lang="ro-RO" smtClean="0"/>
              <a:t>7</a:t>
            </a:fld>
            <a:endParaRPr lang="ro-RO"/>
          </a:p>
        </p:txBody>
      </p:sp>
    </p:spTree>
    <p:extLst>
      <p:ext uri="{BB962C8B-B14F-4D97-AF65-F5344CB8AC3E}">
        <p14:creationId xmlns:p14="http://schemas.microsoft.com/office/powerpoint/2010/main" val="480796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FB163-E80A-FC67-F41E-14BE4626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2F30F-3601-6DC9-0A76-7B2DE73BD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68DD5-9183-2240-BD1C-FDB28E2358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816C41C-01CF-9330-223B-04A13A4C9CD6}"/>
              </a:ext>
            </a:extLst>
          </p:cNvPr>
          <p:cNvSpPr>
            <a:spLocks noGrp="1"/>
          </p:cNvSpPr>
          <p:nvPr>
            <p:ph type="sldNum" sz="quarter" idx="5"/>
          </p:nvPr>
        </p:nvSpPr>
        <p:spPr/>
        <p:txBody>
          <a:bodyPr/>
          <a:lstStyle/>
          <a:p>
            <a:fld id="{6AF66C30-2FAE-4185-83A0-4FB1E4D1FCC6}" type="slidenum">
              <a:rPr lang="ro-RO" smtClean="0"/>
              <a:t>8</a:t>
            </a:fld>
            <a:endParaRPr lang="ro-RO"/>
          </a:p>
        </p:txBody>
      </p:sp>
    </p:spTree>
    <p:extLst>
      <p:ext uri="{BB962C8B-B14F-4D97-AF65-F5344CB8AC3E}">
        <p14:creationId xmlns:p14="http://schemas.microsoft.com/office/powerpoint/2010/main" val="355982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F3D98-EB79-892B-8D09-CA3E647497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26E03-12B5-4F00-CEF3-B8BADC118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528F6-49D8-D0AF-169D-AC0B072F9F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DA8AD14-0A56-A5AE-E087-EAD23DCA22C5}"/>
              </a:ext>
            </a:extLst>
          </p:cNvPr>
          <p:cNvSpPr>
            <a:spLocks noGrp="1"/>
          </p:cNvSpPr>
          <p:nvPr>
            <p:ph type="sldNum" sz="quarter" idx="5"/>
          </p:nvPr>
        </p:nvSpPr>
        <p:spPr/>
        <p:txBody>
          <a:bodyPr/>
          <a:lstStyle/>
          <a:p>
            <a:fld id="{6AF66C30-2FAE-4185-83A0-4FB1E4D1FCC6}" type="slidenum">
              <a:rPr lang="ro-RO" smtClean="0"/>
              <a:t>9</a:t>
            </a:fld>
            <a:endParaRPr lang="ro-RO"/>
          </a:p>
        </p:txBody>
      </p:sp>
    </p:spTree>
    <p:extLst>
      <p:ext uri="{BB962C8B-B14F-4D97-AF65-F5344CB8AC3E}">
        <p14:creationId xmlns:p14="http://schemas.microsoft.com/office/powerpoint/2010/main" val="3121054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18684-B496-06D2-1E7B-9311D65D6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DDFDA-D0FD-6334-6B2D-957351156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E56CA-F86D-A786-FC7E-403FFA7049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C16EC28-7AE5-D553-AEAD-E6CC0801073C}"/>
              </a:ext>
            </a:extLst>
          </p:cNvPr>
          <p:cNvSpPr>
            <a:spLocks noGrp="1"/>
          </p:cNvSpPr>
          <p:nvPr>
            <p:ph type="sldNum" sz="quarter" idx="5"/>
          </p:nvPr>
        </p:nvSpPr>
        <p:spPr/>
        <p:txBody>
          <a:bodyPr/>
          <a:lstStyle/>
          <a:p>
            <a:fld id="{6AF66C30-2FAE-4185-83A0-4FB1E4D1FCC6}" type="slidenum">
              <a:rPr lang="ro-RO" smtClean="0"/>
              <a:t>10</a:t>
            </a:fld>
            <a:endParaRPr lang="ro-RO"/>
          </a:p>
        </p:txBody>
      </p:sp>
    </p:spTree>
    <p:extLst>
      <p:ext uri="{BB962C8B-B14F-4D97-AF65-F5344CB8AC3E}">
        <p14:creationId xmlns:p14="http://schemas.microsoft.com/office/powerpoint/2010/main" val="116887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02.07.2025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02.07.2025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02.07.2025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02.07.2025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02.07.2025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C2A7C-C859-4802-A9B5-5D977F195A3E}" type="datetimeFigureOut">
              <a:rPr lang="ro-RO" smtClean="0"/>
              <a:t>02.07.2025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C2A7C-C859-4802-A9B5-5D977F195A3E}" type="datetimeFigureOut">
              <a:rPr lang="ro-RO" smtClean="0"/>
              <a:t>02.07.2025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C2A7C-C859-4802-A9B5-5D977F195A3E}" type="datetimeFigureOut">
              <a:rPr lang="ro-RO" smtClean="0"/>
              <a:t>02.07.2025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02.07.2025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02.07.2025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02.07.2025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02.07.2025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2"/>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ro-RO" sz="1100" b="1" dirty="0" err="1">
                    <a:effectLst/>
                    <a:latin typeface="coranto-2"/>
                  </a:rPr>
                  <a:t>Disclaimer</a:t>
                </a:r>
                <a:r>
                  <a:rPr lang="ro-RO" sz="1100" b="0" i="1" dirty="0">
                    <a:solidFill>
                      <a:srgbClr val="0000FF"/>
                    </a:solidFill>
                    <a:effectLst/>
                    <a:latin typeface="coranto-2"/>
                  </a:rPr>
                  <a:t>: </a:t>
                </a:r>
                <a:r>
                  <a:rPr lang="en-GB" sz="11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dirty="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629264" y="2456939"/>
            <a:ext cx="7885472" cy="1821011"/>
          </a:xfrm>
          <a:prstGeom prst="rect">
            <a:avLst/>
          </a:prstGeom>
          <a:noFill/>
        </p:spPr>
        <p:txBody>
          <a:bodyPr wrap="square">
            <a:spAutoFit/>
          </a:bodyPr>
          <a:lstStyle/>
          <a:p>
            <a:pPr algn="ctr">
              <a:lnSpc>
                <a:spcPct val="150000"/>
              </a:lnSpc>
              <a:spcAft>
                <a:spcPts val="1000"/>
              </a:spcAft>
            </a:pPr>
            <a:r>
              <a:rPr lang="ro-RO"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en-US"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hangingPunct="0"/>
            <a:r>
              <a:rPr lang="tr-TR" sz="2800" b="1" dirty="0"/>
              <a:t>Introduction to the C068 – </a:t>
            </a:r>
            <a:endParaRPr lang="en-US" sz="2800" b="1" dirty="0"/>
          </a:p>
          <a:p>
            <a:pPr lvl="0" algn="ctr" hangingPunct="0"/>
            <a:r>
              <a:rPr lang="tr-TR" sz="2800" b="1" dirty="0"/>
              <a:t>Food and Catering (Ships' Crews) Convention</a:t>
            </a:r>
            <a:endParaRPr lang="en-US" sz="2800" b="1" dirty="0"/>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dirty="0">
                <a:solidFill>
                  <a:srgbClr val="7030A0"/>
                </a:solidFill>
              </a:rPr>
              <a:t>KA220-VET - Cooperation partnerships in vocational</a:t>
            </a:r>
            <a:r>
              <a:rPr lang="ro-RO" sz="1000" b="1" dirty="0">
                <a:solidFill>
                  <a:srgbClr val="7030A0"/>
                </a:solidFill>
              </a:rPr>
              <a:t> </a:t>
            </a:r>
            <a:r>
              <a:rPr lang="en-GB" sz="1000" b="1" dirty="0">
                <a:solidFill>
                  <a:srgbClr val="7030A0"/>
                </a:solidFill>
              </a:rPr>
              <a:t>education and training</a:t>
            </a:r>
            <a:endParaRPr lang="ro-RO" sz="1000" b="1" dirty="0">
              <a:solidFill>
                <a:srgbClr val="7030A0"/>
              </a:solidFill>
            </a:endParaRPr>
          </a:p>
          <a:p>
            <a:pPr algn="ctr"/>
            <a:r>
              <a:rPr lang="en-GB" sz="1000" b="1" i="0" u="none" strike="noStrike" baseline="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US" sz="2000" b="1" dirty="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B7F73-D821-3971-F875-FBD4965F69F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A902778-EE3F-6C61-E1A9-FD903059380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699A986-3AFA-C3DC-0B49-C4F161598A56}"/>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5. </a:t>
            </a:r>
            <a:r>
              <a:rPr lang="en-US" sz="2400" dirty="0">
                <a:effectLst/>
                <a:latin typeface="Times New Roman" panose="02020603050405020304" pitchFamily="18" charset="0"/>
                <a:ea typeface="Arial" panose="020B0604020202020204" pitchFamily="34" charset="0"/>
              </a:rPr>
              <a:t>What are the key provisions of the Convention?</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E8F23B9-0928-0D1C-AB9C-E89762796F9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27D20C9-219C-D5CC-4721-810ED160F4A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78334A0-099A-3FC1-84BC-936E0EC7AE3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C8D4465-7E5A-50DA-C4A8-0FA625EC3603}"/>
              </a:ext>
            </a:extLst>
          </p:cNvPr>
          <p:cNvSpPr txBox="1"/>
          <p:nvPr/>
        </p:nvSpPr>
        <p:spPr>
          <a:xfrm>
            <a:off x="764088" y="1670152"/>
            <a:ext cx="7503612" cy="5032147"/>
          </a:xfrm>
          <a:prstGeom prst="rect">
            <a:avLst/>
          </a:prstGeom>
          <a:noFill/>
        </p:spPr>
        <p:txBody>
          <a:bodyPr wrap="square" rtlCol="0">
            <a:spAutoFit/>
          </a:bodyPr>
          <a:lstStyle/>
          <a:p>
            <a:r>
              <a:rPr lang="en-US" dirty="0"/>
              <a:t>The </a:t>
            </a:r>
            <a:r>
              <a:rPr lang="en-US" b="1" dirty="0"/>
              <a:t>C068 - Food and Catering (Ships' Crews) Convention</a:t>
            </a:r>
            <a:r>
              <a:rPr lang="en-US" dirty="0"/>
              <a:t> outlines a set of </a:t>
            </a:r>
            <a:r>
              <a:rPr lang="en-US" b="1" dirty="0"/>
              <a:t>key provisions</a:t>
            </a:r>
            <a:r>
              <a:rPr lang="en-US" dirty="0"/>
              <a:t> to ensure the health, well-being, and safety of seafarers in terms of food and catering on ships. Here are the </a:t>
            </a:r>
            <a:r>
              <a:rPr lang="en-US" b="1" dirty="0"/>
              <a:t>key provisions</a:t>
            </a:r>
            <a:r>
              <a:rPr lang="en-US" dirty="0"/>
              <a:t> of the convention:</a:t>
            </a:r>
          </a:p>
          <a:p>
            <a:pPr algn="just">
              <a:lnSpc>
                <a:spcPct val="150000"/>
              </a:lnSpc>
              <a:spcAft>
                <a:spcPts val="200"/>
              </a:spcAft>
            </a:pPr>
            <a:r>
              <a:rPr lang="en-US" dirty="0"/>
              <a:t>1. Food and Water Standards</a:t>
            </a:r>
          </a:p>
          <a:p>
            <a:pPr algn="just">
              <a:lnSpc>
                <a:spcPct val="150000"/>
              </a:lnSpc>
              <a:spcAft>
                <a:spcPts val="200"/>
              </a:spcAft>
            </a:pPr>
            <a:r>
              <a:rPr lang="en-US" dirty="0"/>
              <a:t>2. Sanitation and Hygiene in Ship Kitchens (Galleys)</a:t>
            </a:r>
          </a:p>
          <a:p>
            <a:pPr algn="just">
              <a:lnSpc>
                <a:spcPct val="150000"/>
              </a:lnSpc>
              <a:spcAft>
                <a:spcPts val="200"/>
              </a:spcAft>
            </a:pPr>
            <a:r>
              <a:rPr lang="en-US" dirty="0"/>
              <a:t>3. Food Storage, Handling, and Preparation</a:t>
            </a:r>
          </a:p>
          <a:p>
            <a:pPr algn="just">
              <a:lnSpc>
                <a:spcPct val="150000"/>
              </a:lnSpc>
              <a:spcAft>
                <a:spcPts val="200"/>
              </a:spcAft>
            </a:pPr>
            <a:r>
              <a:rPr lang="en-US" dirty="0"/>
              <a:t>4. Training and Qualifications of Ship Cooks</a:t>
            </a:r>
          </a:p>
          <a:p>
            <a:pPr algn="just">
              <a:lnSpc>
                <a:spcPct val="150000"/>
              </a:lnSpc>
              <a:spcAft>
                <a:spcPts val="200"/>
              </a:spcAft>
            </a:pPr>
            <a:r>
              <a:rPr lang="en-US" dirty="0"/>
              <a:t>5. Meal Times and Frequency</a:t>
            </a:r>
          </a:p>
          <a:p>
            <a:pPr algn="just">
              <a:lnSpc>
                <a:spcPct val="150000"/>
              </a:lnSpc>
              <a:spcAft>
                <a:spcPts val="200"/>
              </a:spcAft>
            </a:pPr>
            <a:r>
              <a:rPr lang="en-US" dirty="0"/>
              <a:t>6. Records and Documentation</a:t>
            </a:r>
          </a:p>
          <a:p>
            <a:pPr algn="just">
              <a:lnSpc>
                <a:spcPct val="150000"/>
              </a:lnSpc>
              <a:spcAft>
                <a:spcPts val="200"/>
              </a:spcAft>
            </a:pPr>
            <a:r>
              <a:rPr lang="en-US" dirty="0"/>
              <a:t>7. Food and Catering Facilities</a:t>
            </a:r>
          </a:p>
          <a:p>
            <a:pPr algn="just">
              <a:lnSpc>
                <a:spcPct val="150000"/>
              </a:lnSpc>
              <a:spcAft>
                <a:spcPts val="200"/>
              </a:spcAft>
            </a:pPr>
            <a:r>
              <a:rPr lang="en-US" dirty="0"/>
              <a:t>8. Inspection and Compliance</a:t>
            </a:r>
          </a:p>
          <a:p>
            <a:pPr algn="just">
              <a:spcAft>
                <a:spcPts val="200"/>
              </a:spcAft>
            </a:pPr>
            <a:endParaRPr lang="en-US" dirty="0"/>
          </a:p>
          <a:p>
            <a:pPr algn="just">
              <a:spcAft>
                <a:spcPts val="200"/>
              </a:spcAft>
            </a:pPr>
            <a:endParaRPr lang="en-US" dirty="0"/>
          </a:p>
        </p:txBody>
      </p:sp>
      <p:sp>
        <p:nvSpPr>
          <p:cNvPr id="3" name="Rectangle 2">
            <a:extLst>
              <a:ext uri="{FF2B5EF4-FFF2-40B4-BE49-F238E27FC236}">
                <a16:creationId xmlns:a16="http://schemas.microsoft.com/office/drawing/2014/main" id="{E5F58408-47CB-C1FA-B1A9-827743A0223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02DA7AE8-D4C2-6189-6BF7-6B17BA227E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4C08058-E1B8-39EE-C21A-1FB2FF4B2CA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E28B584-7F07-A88A-E008-9D3D5B0EB2E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075E263-E7B4-F162-9E43-45CE9FB488F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6390266-8731-FB2B-87CD-097563649B0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6CAD3B8-4EA6-2100-68F0-36538CB44BE9}"/>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B73DB70E-1E69-9CBB-95F6-D0C53EC57FB3}"/>
              </a:ext>
            </a:extLst>
          </p:cNvPr>
          <p:cNvPicPr>
            <a:picLocks noChangeAspect="1"/>
          </p:cNvPicPr>
          <p:nvPr/>
        </p:nvPicPr>
        <p:blipFill>
          <a:blip r:embed="rId11"/>
          <a:stretch>
            <a:fillRect/>
          </a:stretch>
        </p:blipFill>
        <p:spPr>
          <a:xfrm>
            <a:off x="5375038" y="3914440"/>
            <a:ext cx="2619375" cy="1743075"/>
          </a:xfrm>
          <a:prstGeom prst="rect">
            <a:avLst/>
          </a:prstGeom>
        </p:spPr>
      </p:pic>
    </p:spTree>
    <p:extLst>
      <p:ext uri="{BB962C8B-B14F-4D97-AF65-F5344CB8AC3E}">
        <p14:creationId xmlns:p14="http://schemas.microsoft.com/office/powerpoint/2010/main" val="2549204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22EE-9334-6015-E5F9-793F5AC61E3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4FB6EA4-3BBA-47B6-1E66-EBA941BBE05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15361A5-2F4B-1DFC-0974-AE0C0E194025}"/>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6.What are the impact of the Convention on Seafarers and Shipowners?</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3958A17-AE90-62D6-DE0E-C87ECD68472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8889BED-5B0D-13C1-EE59-6CD99E523A2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FB41799-8FC3-0A95-A158-1BC124A2D2A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184D0F2-2BB1-E129-C247-1E101B73E687}"/>
              </a:ext>
            </a:extLst>
          </p:cNvPr>
          <p:cNvSpPr txBox="1"/>
          <p:nvPr/>
        </p:nvSpPr>
        <p:spPr>
          <a:xfrm>
            <a:off x="704850" y="1571602"/>
            <a:ext cx="7562850" cy="3518912"/>
          </a:xfrm>
          <a:prstGeom prst="rect">
            <a:avLst/>
          </a:prstGeom>
          <a:noFill/>
        </p:spPr>
        <p:txBody>
          <a:bodyPr wrap="square" rtlCol="0">
            <a:spAutoFit/>
          </a:bodyPr>
          <a:lstStyle/>
          <a:p>
            <a:pPr algn="l">
              <a:spcAft>
                <a:spcPts val="200"/>
              </a:spcAft>
              <a:buNone/>
            </a:pPr>
            <a:r>
              <a:rPr lang="en-US" dirty="0">
                <a:effectLst/>
                <a:latin typeface="Calibri" panose="020F0502020204030204" pitchFamily="34" charset="0"/>
                <a:ea typeface="Times New Roman" panose="02020603050405020304" pitchFamily="18" charset="0"/>
                <a:cs typeface="Calibri" panose="020F0502020204030204" pitchFamily="34" charset="0"/>
              </a:rPr>
              <a:t>The </a:t>
            </a:r>
            <a:r>
              <a:rPr lang="en-US" b="1" dirty="0">
                <a:effectLst/>
                <a:latin typeface="Calibri" panose="020F0502020204030204" pitchFamily="34" charset="0"/>
                <a:ea typeface="Times New Roman" panose="02020603050405020304" pitchFamily="18" charset="0"/>
                <a:cs typeface="Calibri" panose="020F0502020204030204" pitchFamily="34" charset="0"/>
              </a:rPr>
              <a:t>C068 - Food and Catering (Ships' Crews) Convention</a:t>
            </a:r>
            <a:r>
              <a:rPr lang="en-US" dirty="0">
                <a:effectLst/>
                <a:latin typeface="Calibri" panose="020F0502020204030204" pitchFamily="34" charset="0"/>
                <a:ea typeface="Times New Roman" panose="02020603050405020304" pitchFamily="18" charset="0"/>
                <a:cs typeface="Calibri" panose="020F0502020204030204" pitchFamily="34" charset="0"/>
              </a:rPr>
              <a:t> has significant impacts on both </a:t>
            </a:r>
            <a:r>
              <a:rPr lang="en-US" b="1" dirty="0">
                <a:effectLst/>
                <a:latin typeface="Calibri" panose="020F0502020204030204" pitchFamily="34" charset="0"/>
                <a:ea typeface="Times New Roman" panose="02020603050405020304" pitchFamily="18" charset="0"/>
                <a:cs typeface="Calibri" panose="020F0502020204030204" pitchFamily="34" charset="0"/>
              </a:rPr>
              <a:t>seafarers</a:t>
            </a:r>
            <a:r>
              <a:rPr lang="en-US" dirty="0">
                <a:effectLst/>
                <a:latin typeface="Calibri" panose="020F0502020204030204" pitchFamily="34" charset="0"/>
                <a:ea typeface="Times New Roman" panose="02020603050405020304" pitchFamily="18" charset="0"/>
                <a:cs typeface="Calibri" panose="020F0502020204030204" pitchFamily="34" charset="0"/>
              </a:rPr>
              <a:t> and </a:t>
            </a:r>
            <a:r>
              <a:rPr lang="en-US" b="1" dirty="0">
                <a:effectLst/>
                <a:latin typeface="Calibri" panose="020F0502020204030204" pitchFamily="34" charset="0"/>
                <a:ea typeface="Times New Roman" panose="02020603050405020304" pitchFamily="18" charset="0"/>
                <a:cs typeface="Calibri" panose="020F0502020204030204" pitchFamily="34" charset="0"/>
              </a:rPr>
              <a:t>shipowners</a:t>
            </a:r>
            <a:r>
              <a:rPr lang="en-US" dirty="0">
                <a:effectLst/>
                <a:latin typeface="Calibri" panose="020F0502020204030204" pitchFamily="34" charset="0"/>
                <a:ea typeface="Times New Roman" panose="02020603050405020304" pitchFamily="18" charset="0"/>
                <a:cs typeface="Calibri" panose="020F0502020204030204" pitchFamily="34" charset="0"/>
              </a:rPr>
              <a:t> in terms of ensuring proper food and catering standards aboard ships. Below are the key impacts on both parties:</a:t>
            </a:r>
            <a:endParaRPr lang="en-US" dirty="0">
              <a:effectLst/>
              <a:latin typeface="Calibri" panose="020F0502020204030204" pitchFamily="34" charset="0"/>
              <a:ea typeface="Arial" panose="020B0604020202020204" pitchFamily="34" charset="0"/>
              <a:cs typeface="Calibri" panose="020F0502020204030204" pitchFamily="34" charset="0"/>
            </a:endParaRPr>
          </a:p>
          <a:p>
            <a:pPr marL="342900" lvl="0" indent="-342900" algn="l">
              <a:spcAft>
                <a:spcPts val="200"/>
              </a:spcAft>
              <a:buSzPts val="1000"/>
              <a:buFont typeface="Symbol" panose="05050102010706020507" pitchFamily="18" charset="2"/>
              <a:buChar char=""/>
            </a:pPr>
            <a:r>
              <a:rPr lang="en-US" b="1" dirty="0">
                <a:effectLst/>
                <a:latin typeface="Calibri" panose="020F0502020204030204" pitchFamily="34" charset="0"/>
                <a:ea typeface="Times New Roman" panose="02020603050405020304" pitchFamily="18" charset="0"/>
                <a:cs typeface="Calibri" panose="020F0502020204030204" pitchFamily="34" charset="0"/>
              </a:rPr>
              <a:t>Impact on Seafarers</a:t>
            </a:r>
            <a:endParaRPr lang="en-US" dirty="0">
              <a:effectLst/>
              <a:latin typeface="Calibri" panose="020F0502020204030204" pitchFamily="34" charset="0"/>
              <a:ea typeface="Arial" panose="020B0604020202020204" pitchFamily="34" charset="0"/>
              <a:cs typeface="Calibri" panose="020F0502020204030204" pitchFamily="34" charset="0"/>
            </a:endParaRPr>
          </a:p>
          <a:p>
            <a:pPr marL="342900" lvl="0" indent="-342900" algn="l">
              <a:spcAft>
                <a:spcPts val="200"/>
              </a:spcAft>
              <a:buFont typeface="+mj-lt"/>
              <a:buAutoNum type="arabicPeriod"/>
              <a:tabLst>
                <a:tab pos="457200" algn="l"/>
              </a:tabLst>
            </a:pPr>
            <a:r>
              <a:rPr lang="en-US" b="1" dirty="0">
                <a:effectLst/>
                <a:latin typeface="Calibri" panose="020F0502020204030204" pitchFamily="34" charset="0"/>
                <a:ea typeface="Times New Roman" panose="02020603050405020304" pitchFamily="18" charset="0"/>
                <a:cs typeface="Calibri" panose="020F0502020204030204" pitchFamily="34" charset="0"/>
              </a:rPr>
              <a:t>Improved Health and Well-being</a:t>
            </a:r>
            <a:r>
              <a:rPr lang="en-US" dirty="0">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Arial" panose="020B0604020202020204" pitchFamily="34" charset="0"/>
              <a:cs typeface="Calibri" panose="020F0502020204030204" pitchFamily="34" charset="0"/>
            </a:endParaRPr>
          </a:p>
          <a:p>
            <a:pPr marL="742950" lvl="1" indent="-285750" algn="l">
              <a:spcAft>
                <a:spcPts val="200"/>
              </a:spcAft>
              <a:buSzPts val="1000"/>
              <a:buFont typeface="Courier New" panose="02070309020205020404" pitchFamily="49" charset="0"/>
              <a:buChar char="o"/>
              <a:tabLst>
                <a:tab pos="91440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The convention ensures that seafarers have access to </a:t>
            </a:r>
            <a:r>
              <a:rPr lang="en-US" b="1" dirty="0">
                <a:effectLst/>
                <a:latin typeface="Calibri" panose="020F0502020204030204" pitchFamily="34" charset="0"/>
                <a:ea typeface="Times New Roman" panose="02020603050405020304" pitchFamily="18" charset="0"/>
                <a:cs typeface="Calibri" panose="020F0502020204030204" pitchFamily="34" charset="0"/>
              </a:rPr>
              <a:t>nutritious, safe, and sufficient meals</a:t>
            </a:r>
            <a:r>
              <a:rPr lang="en-US" dirty="0">
                <a:effectLst/>
                <a:latin typeface="Calibri" panose="020F0502020204030204" pitchFamily="34" charset="0"/>
                <a:ea typeface="Times New Roman" panose="02020603050405020304" pitchFamily="18" charset="0"/>
                <a:cs typeface="Calibri" panose="020F0502020204030204" pitchFamily="34" charset="0"/>
              </a:rPr>
              <a:t>, promoting better health and physical well-being during long voyages. Proper nutrition, including access to clean drinking water, reduces the risk of illnesses like scurvy or malnutrition, which are common on ships with poor provisioning.</a:t>
            </a:r>
            <a:endParaRPr lang="en-US" dirty="0">
              <a:effectLst/>
              <a:latin typeface="Calibri" panose="020F0502020204030204" pitchFamily="34" charset="0"/>
              <a:ea typeface="Arial" panose="020B0604020202020204" pitchFamily="34" charset="0"/>
              <a:cs typeface="Calibri" panose="020F0502020204030204" pitchFamily="34" charset="0"/>
            </a:endParaRP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D79426E6-5800-D1BB-7C1E-9BB3173B7B4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18D88CCD-07CA-617B-B689-8699E76CC6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D62418-C714-D6BF-3678-C3CAB1A523F8}"/>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8013439-A7F8-6EF3-DFF3-A633E17C38C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B4A8DE3-89CC-B75C-2BC1-C60905DD4F9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438E93F-ADF0-ED40-027B-F7F2C428DF8B}"/>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7E84A07-74D2-2470-06F7-82833F2DCC7A}"/>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664FFFBD-9CD1-2626-7479-4B970FFA9C76}"/>
              </a:ext>
            </a:extLst>
          </p:cNvPr>
          <p:cNvPicPr>
            <a:picLocks noChangeAspect="1"/>
          </p:cNvPicPr>
          <p:nvPr/>
        </p:nvPicPr>
        <p:blipFill>
          <a:blip r:embed="rId11"/>
          <a:stretch>
            <a:fillRect/>
          </a:stretch>
        </p:blipFill>
        <p:spPr>
          <a:xfrm>
            <a:off x="3015281" y="4750079"/>
            <a:ext cx="2838450" cy="1609725"/>
          </a:xfrm>
          <a:prstGeom prst="rect">
            <a:avLst/>
          </a:prstGeom>
        </p:spPr>
      </p:pic>
    </p:spTree>
    <p:extLst>
      <p:ext uri="{BB962C8B-B14F-4D97-AF65-F5344CB8AC3E}">
        <p14:creationId xmlns:p14="http://schemas.microsoft.com/office/powerpoint/2010/main" val="166875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53B44-914B-6B2F-F488-89CE819EF9D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EAF09ED-3E03-379B-0350-9E2AA818732E}"/>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93EB4CA-A5A2-7677-456F-8AAD62399E6B}"/>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6.What are the impact of the Convention on Seafarers and Shipowners?</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D0F3AB-EB5C-790C-E7ED-C33CD052EBE6}"/>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C9838DF-A001-2A3C-EA1C-CD7A1F35E8D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2D8474F-268B-137B-668B-2827AF21CDD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CF3D5F1-2390-4682-D792-55B997B12C94}"/>
              </a:ext>
            </a:extLst>
          </p:cNvPr>
          <p:cNvSpPr txBox="1"/>
          <p:nvPr/>
        </p:nvSpPr>
        <p:spPr>
          <a:xfrm>
            <a:off x="704850" y="1571602"/>
            <a:ext cx="7562850" cy="1805623"/>
          </a:xfrm>
          <a:prstGeom prst="rect">
            <a:avLst/>
          </a:prstGeom>
          <a:noFill/>
        </p:spPr>
        <p:txBody>
          <a:bodyPr wrap="square" rtlCol="0">
            <a:spAutoFit/>
          </a:bodyPr>
          <a:lstStyle/>
          <a:p>
            <a:pPr marL="342900" lvl="0" indent="-342900" algn="l">
              <a:spcAft>
                <a:spcPts val="200"/>
              </a:spcAft>
              <a:buFont typeface="+mj-lt"/>
              <a:buAutoNum type="arabicPeriod"/>
              <a:tabLst>
                <a:tab pos="457200" algn="l"/>
              </a:tabLst>
            </a:pPr>
            <a:r>
              <a:rPr lang="en-US" b="1" dirty="0">
                <a:effectLst/>
                <a:latin typeface="Calibri" panose="020F0502020204030204" pitchFamily="34" charset="0"/>
                <a:ea typeface="Times New Roman" panose="02020603050405020304" pitchFamily="18" charset="0"/>
                <a:cs typeface="Calibri" panose="020F0502020204030204" pitchFamily="34" charset="0"/>
              </a:rPr>
              <a:t>Enhanced Morale and Productivity</a:t>
            </a:r>
            <a:r>
              <a:rPr lang="en-US" dirty="0">
                <a:effectLst/>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Calibri" panose="020F0502020204030204" pitchFamily="34" charset="0"/>
            </a:endParaRPr>
          </a:p>
          <a:p>
            <a:pPr lvl="0" algn="l">
              <a:spcAft>
                <a:spcPts val="200"/>
              </a:spcAft>
              <a:tabLst>
                <a:tab pos="45720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Regular, varied, and culturally appropriate meals boost seafarers' </a:t>
            </a:r>
            <a:r>
              <a:rPr lang="en-US" b="1" dirty="0">
                <a:effectLst/>
                <a:latin typeface="Calibri" panose="020F0502020204030204" pitchFamily="34" charset="0"/>
                <a:ea typeface="Times New Roman" panose="02020603050405020304" pitchFamily="18" charset="0"/>
                <a:cs typeface="Calibri" panose="020F0502020204030204" pitchFamily="34" charset="0"/>
              </a:rPr>
              <a:t>morale</a:t>
            </a:r>
            <a:r>
              <a:rPr lang="en-US" dirty="0">
                <a:effectLst/>
                <a:latin typeface="Calibri" panose="020F0502020204030204" pitchFamily="34" charset="0"/>
                <a:ea typeface="Times New Roman" panose="02020603050405020304" pitchFamily="18" charset="0"/>
                <a:cs typeface="Calibri" panose="020F0502020204030204" pitchFamily="34" charset="0"/>
              </a:rPr>
              <a:t>, contributing to a </a:t>
            </a:r>
            <a:r>
              <a:rPr lang="en-US" b="1" dirty="0">
                <a:effectLst/>
                <a:latin typeface="Calibri" panose="020F0502020204030204" pitchFamily="34" charset="0"/>
                <a:ea typeface="Times New Roman" panose="02020603050405020304" pitchFamily="18" charset="0"/>
                <a:cs typeface="Calibri" panose="020F0502020204030204" pitchFamily="34" charset="0"/>
              </a:rPr>
              <a:t>positive work environment</a:t>
            </a:r>
            <a:r>
              <a:rPr lang="en-US" dirty="0">
                <a:effectLst/>
                <a:latin typeface="Calibri" panose="020F0502020204030204" pitchFamily="34" charset="0"/>
                <a:ea typeface="Times New Roman" panose="02020603050405020304" pitchFamily="18" charset="0"/>
                <a:cs typeface="Calibri" panose="020F0502020204030204" pitchFamily="34" charset="0"/>
              </a:rPr>
              <a:t>. Properly nourished crew members are more alert, energized, and productive, leading to higher performance levels, especially during physically demanding tasks.</a:t>
            </a:r>
            <a:endParaRPr lang="en-US" dirty="0">
              <a:effectLst/>
              <a:latin typeface="Calibri" panose="020F0502020204030204" pitchFamily="34" charset="0"/>
              <a:ea typeface="Arial" panose="020B0604020202020204" pitchFamily="34" charset="0"/>
              <a:cs typeface="Calibri" panose="020F0502020204030204" pitchFamily="34" charset="0"/>
            </a:endParaRP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79E7D74C-E0B5-13AB-1CC9-1D83EE66EB6D}"/>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FFCFCB3A-9B09-237A-286B-2BC6E58395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824034C-2758-E9F7-9A15-B958C0AF2F1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652E88D-DEC8-92BD-E392-8323B056B99A}"/>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0F750CE-6EAA-8011-D5FE-C38DB4D7F7C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BFADA4C-BF05-375F-6FCA-FBB35E3C3D1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638B286-5372-CD74-FF9C-8F43E73B9EC9}"/>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46D7E0BD-5AED-FE91-BA37-ABEA22013CFE}"/>
              </a:ext>
            </a:extLst>
          </p:cNvPr>
          <p:cNvPicPr>
            <a:picLocks noChangeAspect="1"/>
          </p:cNvPicPr>
          <p:nvPr/>
        </p:nvPicPr>
        <p:blipFill>
          <a:blip r:embed="rId11"/>
          <a:stretch>
            <a:fillRect/>
          </a:stretch>
        </p:blipFill>
        <p:spPr>
          <a:xfrm>
            <a:off x="2607241" y="3071578"/>
            <a:ext cx="4461933" cy="2976075"/>
          </a:xfrm>
          <a:prstGeom prst="rect">
            <a:avLst/>
          </a:prstGeom>
        </p:spPr>
      </p:pic>
    </p:spTree>
    <p:extLst>
      <p:ext uri="{BB962C8B-B14F-4D97-AF65-F5344CB8AC3E}">
        <p14:creationId xmlns:p14="http://schemas.microsoft.com/office/powerpoint/2010/main" val="212544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A5717-E44D-C390-CFC5-ED25E7E956B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BD20455-2EC7-E339-61C9-5B33FA1D0B4F}"/>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082E1D2-6B4D-6903-FC23-8C19AC1A0B1E}"/>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6.What are the impact of the Convention on Seafarers and Shipowners?</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8A7FD12-0C7F-1B4A-6F6F-CA7CAAE66E4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293C13A-A9C6-A110-5D7D-9D1EEFB90F8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67072C15-0A4B-FE1B-56F2-D385652BBB9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AA965D4-2554-5B8A-BECB-2A31A651F50B}"/>
              </a:ext>
            </a:extLst>
          </p:cNvPr>
          <p:cNvSpPr txBox="1"/>
          <p:nvPr/>
        </p:nvSpPr>
        <p:spPr>
          <a:xfrm>
            <a:off x="764088" y="1670152"/>
            <a:ext cx="7503612" cy="4801314"/>
          </a:xfrm>
          <a:prstGeom prst="rect">
            <a:avLst/>
          </a:prstGeom>
          <a:noFill/>
        </p:spPr>
        <p:txBody>
          <a:bodyPr wrap="square" rtlCol="0">
            <a:spAutoFit/>
          </a:bodyPr>
          <a:lstStyle/>
          <a:p>
            <a:pPr lvl="0"/>
            <a:r>
              <a:rPr lang="en-US" b="1" dirty="0"/>
              <a:t>Prevention of Foodborne Illnesses</a:t>
            </a:r>
            <a:r>
              <a:rPr lang="en-US" dirty="0"/>
              <a:t>: </a:t>
            </a:r>
          </a:p>
          <a:p>
            <a:pPr lvl="1"/>
            <a:r>
              <a:rPr lang="en-US" dirty="0"/>
              <a:t>Strict hygiene and food safety regulations prevent foodborne illnesses by ensuring that food is prepared and stored safely. This is particularly important in the closed environment of a ship where infections can spread rapidly.</a:t>
            </a:r>
          </a:p>
          <a:p>
            <a:pPr lvl="0"/>
            <a:r>
              <a:rPr lang="en-US" b="1" dirty="0"/>
              <a:t>Cultural and Dietary Accommodation</a:t>
            </a:r>
            <a:r>
              <a:rPr lang="en-US" dirty="0"/>
              <a:t>: </a:t>
            </a:r>
          </a:p>
          <a:p>
            <a:pPr lvl="1"/>
            <a:r>
              <a:rPr lang="en-US" dirty="0"/>
              <a:t>The convention encourages </a:t>
            </a:r>
            <a:r>
              <a:rPr lang="en-US" b="1" dirty="0"/>
              <a:t>cultural and dietary accommodation</a:t>
            </a:r>
            <a:r>
              <a:rPr lang="en-US" dirty="0"/>
              <a:t>, recognizing the diverse backgrounds of seafarers. This includes the provision of special meals to cater to religious practices, allergies, or medical conditions, thus respecting their individual needs and preferences.</a:t>
            </a:r>
          </a:p>
          <a:p>
            <a:pPr lvl="0"/>
            <a:r>
              <a:rPr lang="en-US" b="1" dirty="0"/>
              <a:t>Better Work-Life Balance</a:t>
            </a:r>
            <a:r>
              <a:rPr lang="en-US" dirty="0"/>
              <a:t>: </a:t>
            </a:r>
          </a:p>
          <a:p>
            <a:pPr lvl="1"/>
            <a:r>
              <a:rPr lang="en-US" dirty="0"/>
              <a:t>By regulating meal schedules and ensuring access to regular meals, the convention helps maintain </a:t>
            </a:r>
            <a:r>
              <a:rPr lang="en-US" b="1" dirty="0"/>
              <a:t>work-life balance</a:t>
            </a:r>
            <a:r>
              <a:rPr lang="en-US" dirty="0"/>
              <a:t>, allowing seafarers adequate rest and recuperation during long voyages, which is vital for reducing fatigue and stress.</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76F9236E-A911-4D61-F431-B4BDE3B36E6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736B42CA-C5B2-877B-F3ED-1300763BEC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261E0A-5ED2-C1E0-8AB0-7BB91EF92CFE}"/>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918C410-1F8E-CAF2-EABC-587230F99AF0}"/>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2627F4E-A7D4-CC71-940D-26FDD83F735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C4B9A62-2641-0725-0C26-2EF741DC208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E59A4B5-B0DD-704A-114D-435700C5119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905070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97658-52E0-9C75-F835-E911A9D98FE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EE646FD-8EF9-2A1E-56FE-9823091F3C0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95CE7D3-FF4E-99BF-1CE0-BF2F8C32CD0E}"/>
              </a:ext>
            </a:extLst>
          </p:cNvPr>
          <p:cNvSpPr>
            <a:spLocks noGrp="1"/>
          </p:cNvSpPr>
          <p:nvPr>
            <p:ph type="title"/>
          </p:nvPr>
        </p:nvSpPr>
        <p:spPr>
          <a:xfrm>
            <a:off x="628650" y="1107174"/>
            <a:ext cx="7886700" cy="571213"/>
          </a:xfrm>
        </p:spPr>
        <p:txBody>
          <a:bodyPr>
            <a:noAutofit/>
          </a:bodyPr>
          <a:lstStyle/>
          <a:p>
            <a:pPr marL="457200" lvl="1" algn="just">
              <a:spcAft>
                <a:spcPts val="200"/>
              </a:spcAft>
            </a:pPr>
            <a:r>
              <a:rPr lang="en-US" sz="2400" b="1" dirty="0">
                <a:latin typeface="Times New Roman" panose="02020603050405020304" pitchFamily="18" charset="0"/>
                <a:cs typeface="Times New Roman" panose="02020603050405020304" pitchFamily="18" charset="0"/>
              </a:rPr>
              <a:t>7. </a:t>
            </a:r>
            <a:r>
              <a:rPr lang="en-US" sz="2400" b="1" dirty="0">
                <a:solidFill>
                  <a:srgbClr val="002060"/>
                </a:solidFill>
                <a:effectLst/>
                <a:latin typeface="Times New Roman" panose="02020603050405020304" pitchFamily="18" charset="0"/>
                <a:ea typeface="Arial" panose="020B0604020202020204" pitchFamily="34" charset="0"/>
              </a:rPr>
              <a:t>What are the challenges and Limitations of the Convention?</a:t>
            </a:r>
            <a:br>
              <a:rPr lang="en-US" sz="2400" b="1" dirty="0">
                <a:solidFill>
                  <a:srgbClr val="002060"/>
                </a:solidFill>
                <a:effectLst/>
                <a:latin typeface="Times New Roman" panose="02020603050405020304" pitchFamily="18" charset="0"/>
                <a:ea typeface="Arial" panose="020B0604020202020204" pitchFamily="34" charset="0"/>
              </a:rPr>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7AFD0E2-A85A-F249-53FB-F1CF952C785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93FD0B42-1F85-FFD5-3AB1-144FF762E0E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44777E8-2ABD-556B-84AD-E120969D66F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B5EEBEF-91C2-E6D4-F9A1-0EF5FAFAD89D}"/>
              </a:ext>
            </a:extLst>
          </p:cNvPr>
          <p:cNvSpPr txBox="1"/>
          <p:nvPr/>
        </p:nvSpPr>
        <p:spPr>
          <a:xfrm>
            <a:off x="926927" y="2025200"/>
            <a:ext cx="7391400" cy="4616648"/>
          </a:xfrm>
          <a:prstGeom prst="rect">
            <a:avLst/>
          </a:prstGeom>
          <a:noFill/>
        </p:spPr>
        <p:txBody>
          <a:bodyPr wrap="square" rtlCol="0">
            <a:spAutoFit/>
          </a:bodyPr>
          <a:lstStyle/>
          <a:p>
            <a:pPr lvl="0">
              <a:lnSpc>
                <a:spcPct val="150000"/>
              </a:lnSpc>
            </a:pPr>
            <a:r>
              <a:rPr lang="en-US" dirty="0"/>
              <a:t>1. Compliance and Enforcement</a:t>
            </a:r>
          </a:p>
          <a:p>
            <a:pPr algn="just">
              <a:lnSpc>
                <a:spcPct val="150000"/>
              </a:lnSpc>
              <a:spcAft>
                <a:spcPts val="200"/>
              </a:spcAft>
            </a:pPr>
            <a:r>
              <a:rPr lang="en-US" dirty="0"/>
              <a:t>2. Financial and Operational Costs</a:t>
            </a:r>
          </a:p>
          <a:p>
            <a:pPr algn="just">
              <a:lnSpc>
                <a:spcPct val="150000"/>
              </a:lnSpc>
              <a:spcAft>
                <a:spcPts val="200"/>
              </a:spcAft>
            </a:pPr>
            <a:r>
              <a:rPr lang="en-US" dirty="0"/>
              <a:t>3. Logistical Challenges</a:t>
            </a:r>
          </a:p>
          <a:p>
            <a:pPr algn="just">
              <a:lnSpc>
                <a:spcPct val="150000"/>
              </a:lnSpc>
              <a:spcAft>
                <a:spcPts val="200"/>
              </a:spcAft>
            </a:pPr>
            <a:r>
              <a:rPr lang="en-US" dirty="0"/>
              <a:t>4. Cultural and Dietary Diversity</a:t>
            </a:r>
          </a:p>
          <a:p>
            <a:pPr algn="just">
              <a:lnSpc>
                <a:spcPct val="150000"/>
              </a:lnSpc>
              <a:spcAft>
                <a:spcPts val="200"/>
              </a:spcAft>
            </a:pPr>
            <a:r>
              <a:rPr lang="en-US" dirty="0"/>
              <a:t>5. Limited Resources and Infrastructure</a:t>
            </a:r>
          </a:p>
          <a:p>
            <a:pPr algn="just">
              <a:lnSpc>
                <a:spcPct val="150000"/>
              </a:lnSpc>
              <a:spcAft>
                <a:spcPts val="200"/>
              </a:spcAft>
            </a:pPr>
            <a:r>
              <a:rPr lang="en-US" dirty="0"/>
              <a:t>6. Resistance to Change</a:t>
            </a:r>
          </a:p>
          <a:p>
            <a:pPr algn="just">
              <a:lnSpc>
                <a:spcPct val="150000"/>
              </a:lnSpc>
              <a:spcAft>
                <a:spcPts val="200"/>
              </a:spcAft>
            </a:pPr>
            <a:r>
              <a:rPr lang="en-US" dirty="0"/>
              <a:t>7. Medical and Health Complications</a:t>
            </a:r>
          </a:p>
          <a:p>
            <a:pPr algn="just">
              <a:lnSpc>
                <a:spcPct val="150000"/>
              </a:lnSpc>
              <a:spcAft>
                <a:spcPts val="200"/>
              </a:spcAft>
            </a:pPr>
            <a:r>
              <a:rPr lang="en-US" dirty="0"/>
              <a:t>8. Impact of Global Events</a:t>
            </a:r>
          </a:p>
          <a:p>
            <a:pPr algn="just">
              <a:lnSpc>
                <a:spcPct val="150000"/>
              </a:lnSpc>
              <a:spcAft>
                <a:spcPts val="200"/>
              </a:spcAft>
            </a:pPr>
            <a:r>
              <a:rPr lang="en-US" dirty="0"/>
              <a:t>9. Technological Challenges</a:t>
            </a:r>
          </a:p>
          <a:p>
            <a:pPr algn="just">
              <a:spcAft>
                <a:spcPts val="200"/>
              </a:spcAft>
            </a:pPr>
            <a:endParaRPr lang="en-US" dirty="0"/>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5443CF42-183E-FE9F-6A26-CF2053ACBAD6}"/>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F665AB86-6A50-6C82-15C1-0E32186441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4D29657-57E3-03B6-914C-563850FC98DE}"/>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783A157-581C-353D-DDC2-37E3E67B23C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F48B171-790A-5508-A4D7-028AB2AA0A1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72BADAB-2AD7-63CE-AB6F-B5BD1E3E7C3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60D0118-25D8-A5CE-45F0-9CBA36D12C71}"/>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DCD44245-59C4-8744-7E5C-DB006A7E73FB}"/>
              </a:ext>
            </a:extLst>
          </p:cNvPr>
          <p:cNvPicPr>
            <a:picLocks noChangeAspect="1"/>
          </p:cNvPicPr>
          <p:nvPr/>
        </p:nvPicPr>
        <p:blipFill>
          <a:blip r:embed="rId11"/>
          <a:stretch>
            <a:fillRect/>
          </a:stretch>
        </p:blipFill>
        <p:spPr>
          <a:xfrm>
            <a:off x="5462399" y="2456010"/>
            <a:ext cx="2143125" cy="2143125"/>
          </a:xfrm>
          <a:prstGeom prst="rect">
            <a:avLst/>
          </a:prstGeom>
        </p:spPr>
      </p:pic>
    </p:spTree>
    <p:extLst>
      <p:ext uri="{BB962C8B-B14F-4D97-AF65-F5344CB8AC3E}">
        <p14:creationId xmlns:p14="http://schemas.microsoft.com/office/powerpoint/2010/main" val="386230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F069B-8DC8-73E4-017B-9BE46B546AC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EC35178-E224-1651-61C4-4F24E3AE20D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06F228E-4DC6-D7A1-047B-44EE0B1BA7D4}"/>
              </a:ext>
            </a:extLst>
          </p:cNvPr>
          <p:cNvSpPr>
            <a:spLocks noGrp="1"/>
          </p:cNvSpPr>
          <p:nvPr>
            <p:ph type="title"/>
          </p:nvPr>
        </p:nvSpPr>
        <p:spPr>
          <a:xfrm>
            <a:off x="628650" y="1107174"/>
            <a:ext cx="7886700" cy="571213"/>
          </a:xfrm>
        </p:spPr>
        <p:txBody>
          <a:bodyPr>
            <a:noAutofit/>
          </a:bodyPr>
          <a:lstStyle/>
          <a:p>
            <a:pPr marL="457200" lvl="1" algn="just">
              <a:spcAft>
                <a:spcPts val="200"/>
              </a:spcAft>
            </a:pPr>
            <a:r>
              <a:rPr lang="en-US" sz="2400" b="1" dirty="0">
                <a:latin typeface="Times New Roman" panose="02020603050405020304" pitchFamily="18" charset="0"/>
                <a:cs typeface="Times New Roman" panose="02020603050405020304" pitchFamily="18" charset="0"/>
              </a:rPr>
              <a:t>7. </a:t>
            </a:r>
            <a:r>
              <a:rPr lang="en-US" sz="2400" b="1" dirty="0">
                <a:solidFill>
                  <a:srgbClr val="002060"/>
                </a:solidFill>
                <a:effectLst/>
                <a:latin typeface="Times New Roman" panose="02020603050405020304" pitchFamily="18" charset="0"/>
                <a:ea typeface="Arial" panose="020B0604020202020204" pitchFamily="34" charset="0"/>
              </a:rPr>
              <a:t>What are the challenges and Limitations of the Convention?</a:t>
            </a:r>
            <a:br>
              <a:rPr lang="en-US" sz="2400" b="1" dirty="0">
                <a:solidFill>
                  <a:srgbClr val="002060"/>
                </a:solidFill>
                <a:effectLst/>
                <a:latin typeface="Times New Roman" panose="02020603050405020304" pitchFamily="18" charset="0"/>
                <a:ea typeface="Arial" panose="020B0604020202020204" pitchFamily="34" charset="0"/>
              </a:rPr>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638BCCC-D455-B4AD-B804-9A525E3F4AD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95838AF-0906-5CED-3881-9C01395C8C0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596D017F-CBFE-2209-6986-ABE03F2DCE3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F18D45E-3084-3252-E3BD-23AF66EDCDE6}"/>
              </a:ext>
            </a:extLst>
          </p:cNvPr>
          <p:cNvSpPr txBox="1"/>
          <p:nvPr/>
        </p:nvSpPr>
        <p:spPr>
          <a:xfrm>
            <a:off x="926927" y="2025200"/>
            <a:ext cx="7391400" cy="4616648"/>
          </a:xfrm>
          <a:prstGeom prst="rect">
            <a:avLst/>
          </a:prstGeom>
          <a:noFill/>
        </p:spPr>
        <p:txBody>
          <a:bodyPr wrap="square" rtlCol="0">
            <a:spAutoFit/>
          </a:bodyPr>
          <a:lstStyle/>
          <a:p>
            <a:pPr lvl="0">
              <a:lnSpc>
                <a:spcPct val="150000"/>
              </a:lnSpc>
            </a:pPr>
            <a:r>
              <a:rPr lang="en-US" dirty="0"/>
              <a:t>1. Compliance and Enforcement</a:t>
            </a:r>
          </a:p>
          <a:p>
            <a:pPr algn="just">
              <a:lnSpc>
                <a:spcPct val="150000"/>
              </a:lnSpc>
              <a:spcAft>
                <a:spcPts val="200"/>
              </a:spcAft>
            </a:pPr>
            <a:r>
              <a:rPr lang="en-US" dirty="0"/>
              <a:t>2. Financial and Operational Costs</a:t>
            </a:r>
          </a:p>
          <a:p>
            <a:pPr algn="just">
              <a:lnSpc>
                <a:spcPct val="150000"/>
              </a:lnSpc>
              <a:spcAft>
                <a:spcPts val="200"/>
              </a:spcAft>
            </a:pPr>
            <a:r>
              <a:rPr lang="en-US" dirty="0"/>
              <a:t>3. Logistical Challenges</a:t>
            </a:r>
          </a:p>
          <a:p>
            <a:pPr algn="just">
              <a:lnSpc>
                <a:spcPct val="150000"/>
              </a:lnSpc>
              <a:spcAft>
                <a:spcPts val="200"/>
              </a:spcAft>
            </a:pPr>
            <a:r>
              <a:rPr lang="en-US" dirty="0"/>
              <a:t>4. Cultural and Dietary Diversity</a:t>
            </a:r>
          </a:p>
          <a:p>
            <a:pPr algn="just">
              <a:lnSpc>
                <a:spcPct val="150000"/>
              </a:lnSpc>
              <a:spcAft>
                <a:spcPts val="200"/>
              </a:spcAft>
            </a:pPr>
            <a:r>
              <a:rPr lang="en-US" dirty="0"/>
              <a:t>5. Limited Resources and Infrastructure</a:t>
            </a:r>
          </a:p>
          <a:p>
            <a:pPr algn="just">
              <a:lnSpc>
                <a:spcPct val="150000"/>
              </a:lnSpc>
              <a:spcAft>
                <a:spcPts val="200"/>
              </a:spcAft>
            </a:pPr>
            <a:r>
              <a:rPr lang="en-US" dirty="0"/>
              <a:t>6. Resistance to Change</a:t>
            </a:r>
          </a:p>
          <a:p>
            <a:pPr algn="just">
              <a:lnSpc>
                <a:spcPct val="150000"/>
              </a:lnSpc>
              <a:spcAft>
                <a:spcPts val="200"/>
              </a:spcAft>
            </a:pPr>
            <a:r>
              <a:rPr lang="en-US" dirty="0"/>
              <a:t>7. Medical and Health Complications</a:t>
            </a:r>
          </a:p>
          <a:p>
            <a:pPr algn="just">
              <a:lnSpc>
                <a:spcPct val="150000"/>
              </a:lnSpc>
              <a:spcAft>
                <a:spcPts val="200"/>
              </a:spcAft>
            </a:pPr>
            <a:r>
              <a:rPr lang="en-US" dirty="0"/>
              <a:t>8. Impact of Global Events</a:t>
            </a:r>
          </a:p>
          <a:p>
            <a:pPr algn="just">
              <a:lnSpc>
                <a:spcPct val="150000"/>
              </a:lnSpc>
              <a:spcAft>
                <a:spcPts val="200"/>
              </a:spcAft>
            </a:pPr>
            <a:r>
              <a:rPr lang="en-US" dirty="0"/>
              <a:t>9. Technological Challenges</a:t>
            </a:r>
          </a:p>
          <a:p>
            <a:pPr algn="just">
              <a:spcAft>
                <a:spcPts val="200"/>
              </a:spcAft>
            </a:pPr>
            <a:endParaRPr lang="en-US" dirty="0"/>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C0C6D96C-A4C2-9A6F-372F-F64BE5DCA23D}"/>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76AA19DB-8005-E0DF-3640-F6BD008A61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A7A0A6E-0A18-A643-EE18-B07EDE92EE98}"/>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ABC799-B962-DC38-5226-4D4A1555FEB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94FB827-7692-1926-1AE1-6E84F42066A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BCFF909-F5D1-E385-CB7B-1A4FD97A13F6}"/>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3BF791C-2CB6-3BDF-A637-D8F1762B3A2A}"/>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EDF25A59-FC75-5A1E-D3C6-E6E8D199F03C}"/>
              </a:ext>
            </a:extLst>
          </p:cNvPr>
          <p:cNvPicPr>
            <a:picLocks noChangeAspect="1"/>
          </p:cNvPicPr>
          <p:nvPr/>
        </p:nvPicPr>
        <p:blipFill>
          <a:blip r:embed="rId11"/>
          <a:stretch>
            <a:fillRect/>
          </a:stretch>
        </p:blipFill>
        <p:spPr>
          <a:xfrm>
            <a:off x="5462399" y="2456010"/>
            <a:ext cx="2143125" cy="2143125"/>
          </a:xfrm>
          <a:prstGeom prst="rect">
            <a:avLst/>
          </a:prstGeom>
        </p:spPr>
      </p:pic>
    </p:spTree>
    <p:extLst>
      <p:ext uri="{BB962C8B-B14F-4D97-AF65-F5344CB8AC3E}">
        <p14:creationId xmlns:p14="http://schemas.microsoft.com/office/powerpoint/2010/main" val="402287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F17A1-0059-A159-9C7A-1773FFF4E4D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88C205F-01DA-13B2-300D-E5B11FFC189A}"/>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97BC845-324C-6EC9-D9BB-29B021613141}"/>
              </a:ext>
            </a:extLst>
          </p:cNvPr>
          <p:cNvSpPr>
            <a:spLocks noGrp="1"/>
          </p:cNvSpPr>
          <p:nvPr>
            <p:ph type="title"/>
          </p:nvPr>
        </p:nvSpPr>
        <p:spPr>
          <a:xfrm>
            <a:off x="628650" y="1107174"/>
            <a:ext cx="7886700" cy="571213"/>
          </a:xfrm>
        </p:spPr>
        <p:txBody>
          <a:bodyPr>
            <a:noAutofit/>
          </a:bodyPr>
          <a:lstStyle/>
          <a:p>
            <a:pPr marL="457200" lvl="1" algn="ctr">
              <a:spcAft>
                <a:spcPts val="200"/>
              </a:spcAft>
            </a:pPr>
            <a:br>
              <a:rPr lang="en-US" sz="2400" b="1" dirty="0">
                <a:latin typeface="Times New Roman" panose="02020603050405020304" pitchFamily="18" charset="0"/>
                <a:cs typeface="Times New Roman" panose="02020603050405020304" pitchFamily="18" charset="0"/>
              </a:rPr>
            </a:br>
            <a:r>
              <a:rPr lang="en-US" sz="2400" b="1" dirty="0">
                <a:solidFill>
                  <a:srgbClr val="002060"/>
                </a:solidFill>
                <a:effectLst/>
                <a:latin typeface="Times New Roman" panose="02020603050405020304" pitchFamily="18" charset="0"/>
                <a:ea typeface="Arial" panose="020B0604020202020204" pitchFamily="34" charset="0"/>
              </a:rPr>
              <a:t>Conclusion and Future Perspectives of the Convention?</a:t>
            </a:r>
            <a:br>
              <a:rPr lang="en-US" sz="2400" b="1" dirty="0">
                <a:solidFill>
                  <a:srgbClr val="002060"/>
                </a:solidFill>
                <a:effectLst/>
                <a:latin typeface="Times New Roman" panose="02020603050405020304" pitchFamily="18" charset="0"/>
                <a:ea typeface="Arial" panose="020B0604020202020204" pitchFamily="34" charset="0"/>
              </a:rPr>
            </a:b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DAA1557-7A6E-D5BE-1E72-6AE2ABC62F4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13763D04-67AE-3835-5E02-D769FEDE8C9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A4BDE52-8C99-5B7F-7F3C-045D9EA9F2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FEECD7A-2EF2-2716-E444-AC3E1CCEB91D}"/>
              </a:ext>
            </a:extLst>
          </p:cNvPr>
          <p:cNvSpPr txBox="1"/>
          <p:nvPr/>
        </p:nvSpPr>
        <p:spPr>
          <a:xfrm>
            <a:off x="752475" y="1571602"/>
            <a:ext cx="7565852" cy="3416320"/>
          </a:xfrm>
          <a:prstGeom prst="rect">
            <a:avLst/>
          </a:prstGeom>
          <a:noFill/>
        </p:spPr>
        <p:txBody>
          <a:bodyPr wrap="square" rtlCol="0">
            <a:spAutoFit/>
          </a:bodyPr>
          <a:lstStyle/>
          <a:p>
            <a:r>
              <a:rPr lang="en-US" dirty="0"/>
              <a:t>The </a:t>
            </a:r>
            <a:r>
              <a:rPr lang="en-US" b="1" dirty="0"/>
              <a:t>C068 - Food and Catering (Ships' Crews) Convention</a:t>
            </a:r>
            <a:r>
              <a:rPr lang="en-US" dirty="0"/>
              <a:t> represents a significant advancement in ensuring the well-being of seafarers, whose working conditions can be challenging and isolated. By establishing clear standards for food quality, catering facilities, and the nutritional needs of crew members, the Convention aims to improve the overall health and morale of seafarers, which, in turn, impacts the efficiency and safety of the maritime industry.</a:t>
            </a:r>
          </a:p>
          <a:p>
            <a:r>
              <a:rPr lang="en-US" dirty="0"/>
              <a:t>Key provisions of the Convention focus on:</a:t>
            </a:r>
          </a:p>
          <a:p>
            <a:pPr marL="285750" lvl="0" indent="-285750">
              <a:buFont typeface="Arial" panose="020B0604020202020204" pitchFamily="34" charset="0"/>
              <a:buChar char="•"/>
            </a:pPr>
            <a:r>
              <a:rPr lang="en-US" dirty="0"/>
              <a:t>Providing </a:t>
            </a:r>
            <a:r>
              <a:rPr lang="en-US" b="1" dirty="0"/>
              <a:t>nutritious meals</a:t>
            </a:r>
            <a:r>
              <a:rPr lang="en-US" dirty="0"/>
              <a:t> tailored to diverse dietary needs.</a:t>
            </a:r>
          </a:p>
          <a:p>
            <a:pPr marL="285750" lvl="0" indent="-285750">
              <a:buFont typeface="Arial" panose="020B0604020202020204" pitchFamily="34" charset="0"/>
              <a:buChar char="•"/>
            </a:pPr>
            <a:r>
              <a:rPr lang="en-US" dirty="0"/>
              <a:t>Ensuring that </a:t>
            </a:r>
            <a:r>
              <a:rPr lang="en-US" b="1" dirty="0"/>
              <a:t>food safety and hygiene</a:t>
            </a:r>
            <a:r>
              <a:rPr lang="en-US" dirty="0"/>
              <a:t> standards are maintained.</a:t>
            </a:r>
          </a:p>
          <a:p>
            <a:pPr marL="285750" lvl="0" indent="-285750">
              <a:buFont typeface="Arial" panose="020B0604020202020204" pitchFamily="34" charset="0"/>
              <a:buChar char="•"/>
            </a:pPr>
            <a:r>
              <a:rPr lang="en-US" dirty="0"/>
              <a:t>Guaranteeing </a:t>
            </a:r>
            <a:r>
              <a:rPr lang="en-US" b="1" dirty="0"/>
              <a:t>proper catering facilities</a:t>
            </a:r>
            <a:r>
              <a:rPr lang="en-US" dirty="0"/>
              <a:t> and adequate space for meal preparation.</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8464BD9A-91AF-5866-9BAE-EEAFB8F3C4E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416222EC-7297-E89C-1BEF-68D2634F87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9214ED3-0DE2-457E-CD0B-3DAC1E55F2F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370421A-EE2F-8C15-0C27-7CEAA89ADB0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328B8DF-9093-A005-1CB0-60DE484ECC1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9E772B4-A306-0814-D68F-D64F506DDB2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CAB2261-4C25-2AD5-970D-67045FD5CD45}"/>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738959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AD348-1E16-4859-63EA-D08233D1785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0E27681-6B1E-1A7B-14C8-27BD391D823F}"/>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B2EA556-33B5-9B35-E64E-5B446EF11FB5}"/>
              </a:ext>
            </a:extLst>
          </p:cNvPr>
          <p:cNvSpPr>
            <a:spLocks noGrp="1"/>
          </p:cNvSpPr>
          <p:nvPr>
            <p:ph type="title"/>
          </p:nvPr>
        </p:nvSpPr>
        <p:spPr>
          <a:xfrm>
            <a:off x="628650" y="1107174"/>
            <a:ext cx="7886700" cy="571213"/>
          </a:xfrm>
        </p:spPr>
        <p:txBody>
          <a:bodyPr>
            <a:noAutofit/>
          </a:bodyPr>
          <a:lstStyle/>
          <a:p>
            <a:pPr marL="457200" lvl="1" algn="ctr">
              <a:spcAft>
                <a:spcPts val="200"/>
              </a:spcAft>
            </a:pPr>
            <a:br>
              <a:rPr lang="en-US" sz="2400" b="1" dirty="0">
                <a:latin typeface="Times New Roman" panose="02020603050405020304" pitchFamily="18" charset="0"/>
                <a:cs typeface="Times New Roman" panose="02020603050405020304" pitchFamily="18" charset="0"/>
              </a:rPr>
            </a:br>
            <a:r>
              <a:rPr lang="en-US" sz="2400" b="1" dirty="0">
                <a:solidFill>
                  <a:srgbClr val="002060"/>
                </a:solidFill>
                <a:effectLst/>
                <a:latin typeface="Times New Roman" panose="02020603050405020304" pitchFamily="18" charset="0"/>
                <a:ea typeface="Arial" panose="020B0604020202020204" pitchFamily="34" charset="0"/>
              </a:rPr>
              <a:t>Future Perspectives</a:t>
            </a:r>
            <a:br>
              <a:rPr lang="en-US" sz="2400" b="1" dirty="0">
                <a:solidFill>
                  <a:srgbClr val="002060"/>
                </a:solidFill>
                <a:effectLst/>
                <a:latin typeface="Times New Roman" panose="02020603050405020304" pitchFamily="18" charset="0"/>
                <a:ea typeface="Arial" panose="020B0604020202020204" pitchFamily="34" charset="0"/>
              </a:rPr>
            </a:b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9E4C951-3ED5-2775-D8F6-CA79896769E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988724FD-83BF-BC2D-02F6-6EF09A5961E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48C06E0-EDD7-FBC0-064C-F514374A1F6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F7360844-57B3-8D15-0AA9-6FEEBFAB8505}"/>
              </a:ext>
            </a:extLst>
          </p:cNvPr>
          <p:cNvSpPr txBox="1"/>
          <p:nvPr/>
        </p:nvSpPr>
        <p:spPr>
          <a:xfrm>
            <a:off x="773450" y="1428203"/>
            <a:ext cx="7270577" cy="4524315"/>
          </a:xfrm>
          <a:prstGeom prst="rect">
            <a:avLst/>
          </a:prstGeom>
          <a:noFill/>
        </p:spPr>
        <p:txBody>
          <a:bodyPr wrap="square" rtlCol="0">
            <a:spAutoFit/>
          </a:bodyPr>
          <a:lstStyle/>
          <a:p>
            <a:pPr algn="just"/>
            <a:r>
              <a:rPr lang="en-US" dirty="0"/>
              <a:t>Enhanced Global Collaboration and Monitoring: The future of the Convention will likely involve more robust global collaboration to ensure consistent enforcement and monitoring. This could include more frequent inspections, third-party audits, and the use of digital technologies such as tracking systems for food supply chains. International bodies like the International Maritime Organization (IMO) and the International </a:t>
            </a:r>
            <a:r>
              <a:rPr lang="en-US" dirty="0" err="1"/>
              <a:t>Labour</a:t>
            </a:r>
            <a:r>
              <a:rPr lang="en-US" dirty="0"/>
              <a:t> Organization (ILO) could collaborate with national authorities to improve compliance monitoring and enforcement practices.</a:t>
            </a:r>
          </a:p>
          <a:p>
            <a:pPr algn="just"/>
            <a:r>
              <a:rPr lang="en-US" dirty="0"/>
              <a:t>Technological Advancements in Food Supply and Storage: Advances in food preservation technology, such as better refrigeration systems, vacuum packing, and automated meal systems, could help mitigate the challenges posed by remote operations and long voyages. These technologies could significantly improve the ability of ships to store and preserve fresh food, ensuring compliance with the Convention’s food quality and safety requirements.</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63BC1BBB-4107-5B6C-8429-6B5A4B519B20}"/>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C068 CONVENTION</a:t>
            </a:r>
            <a:endParaRPr lang="ro-RO" dirty="0">
              <a:solidFill>
                <a:srgbClr val="2B229E"/>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E3CAE34-BC1E-9742-62E2-32940CD95D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FE58AD3-7C25-FB97-71FC-C8D9A059AC04}"/>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3588B4F-F3D1-A7B2-5DFF-84C2985B42EA}"/>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7A84D09-4A0E-F543-9F8A-80D8CE86F22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A569A56-C13A-7CED-F74B-71C4A921A7D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6FAEE71-B20C-C65D-7DD9-827250D77DEC}"/>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269711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1F1C8-B7D1-B2A2-AB5D-0087C0A0A39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1D740C9-66EB-476C-C680-6D662790E85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1E0C865-D69B-AF7B-DA94-35D7417DC2D5}"/>
              </a:ext>
            </a:extLst>
          </p:cNvPr>
          <p:cNvSpPr>
            <a:spLocks noGrp="1"/>
          </p:cNvSpPr>
          <p:nvPr>
            <p:ph type="title"/>
          </p:nvPr>
        </p:nvSpPr>
        <p:spPr>
          <a:xfrm>
            <a:off x="628650" y="1107174"/>
            <a:ext cx="7886700" cy="571213"/>
          </a:xfrm>
        </p:spPr>
        <p:txBody>
          <a:bodyPr>
            <a:noAutofit/>
          </a:bodyPr>
          <a:lstStyle/>
          <a:p>
            <a:pPr marL="457200" lvl="1" algn="ctr">
              <a:spcAft>
                <a:spcPts val="200"/>
              </a:spcAft>
            </a:pPr>
            <a:br>
              <a:rPr lang="en-US" sz="2400" b="1" dirty="0">
                <a:latin typeface="Times New Roman" panose="02020603050405020304" pitchFamily="18" charset="0"/>
                <a:cs typeface="Times New Roman" panose="02020603050405020304" pitchFamily="18" charset="0"/>
              </a:rPr>
            </a:br>
            <a:r>
              <a:rPr lang="en-US" sz="2400" b="1" dirty="0">
                <a:solidFill>
                  <a:srgbClr val="002060"/>
                </a:solidFill>
                <a:effectLst/>
                <a:latin typeface="Times New Roman" panose="02020603050405020304" pitchFamily="18" charset="0"/>
                <a:ea typeface="Arial" panose="020B0604020202020204" pitchFamily="34" charset="0"/>
              </a:rPr>
              <a:t>Future Perspectives</a:t>
            </a:r>
            <a:br>
              <a:rPr lang="en-US" sz="2400" b="1" dirty="0">
                <a:solidFill>
                  <a:srgbClr val="002060"/>
                </a:solidFill>
                <a:effectLst/>
                <a:latin typeface="Times New Roman" panose="02020603050405020304" pitchFamily="18" charset="0"/>
                <a:ea typeface="Arial" panose="020B0604020202020204" pitchFamily="34" charset="0"/>
              </a:rPr>
            </a:b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0B08DE7D-F3AE-5992-02B0-C614F990E37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2C612E3-8651-1146-13A5-0F83931EF2D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28933822-5405-9841-FF5B-7FC0E49541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A59AA30-7969-A09E-62ED-E1B4FD4402A6}"/>
              </a:ext>
            </a:extLst>
          </p:cNvPr>
          <p:cNvSpPr txBox="1"/>
          <p:nvPr/>
        </p:nvSpPr>
        <p:spPr>
          <a:xfrm>
            <a:off x="628651" y="1497312"/>
            <a:ext cx="7689676" cy="3693319"/>
          </a:xfrm>
          <a:prstGeom prst="rect">
            <a:avLst/>
          </a:prstGeom>
          <a:noFill/>
        </p:spPr>
        <p:txBody>
          <a:bodyPr wrap="square" rtlCol="0">
            <a:spAutoFit/>
          </a:bodyPr>
          <a:lstStyle/>
          <a:p>
            <a:pPr algn="just"/>
            <a:r>
              <a:rPr lang="en-US" dirty="0"/>
              <a:t>Incorporation of Sustainability Practices: As the maritime industry increasingly focuses on sustainability, the Convention could evolve to include guidelines on sustainable sourcing of food and reducing food waste. This could involve the adoption of eco-friendly packaging, locally sourced ingredients, and waste management systems to align with global environmental goals.</a:t>
            </a:r>
          </a:p>
          <a:p>
            <a:pPr algn="just"/>
            <a:r>
              <a:rPr lang="en-US" dirty="0"/>
              <a:t>Catering to Diversity and Health Needs: The Convention will likely continue to evolve to address the growing diversity of the global workforce on ships, particularly with the increasing number of seafarers from different cultural, religious, and dietary backgrounds. More emphasis may be placed on providing meals that cater to these diverse needs, as well as enhancing nutritional value to meet specific health conditions, such as diabetes, heart disease, and mental health concerns.</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D2D2004D-FBC4-7526-4F76-B261D6D5E5E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7DBE507A-5861-05A4-1B4E-49C5C11132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2459319-F167-274D-E16B-FEBABC57EDA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8FE8866-06C4-C205-EA11-54FA4DE0B363}"/>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1D40EE9-14AC-548E-7114-04AF3CA7AF3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0B012DA-2B40-A1D8-DE78-277C9DE4816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F7A0BFB-7E63-EC7F-F0DD-ED06669D5AC5}"/>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072524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BF7A-DAF4-19F5-972B-2358B731A1C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B56685E-81EE-6073-4CAD-25A9138F1BC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520645F-FEC2-237A-BBA2-FBE1AB7274A7}"/>
              </a:ext>
            </a:extLst>
          </p:cNvPr>
          <p:cNvSpPr>
            <a:spLocks noGrp="1"/>
          </p:cNvSpPr>
          <p:nvPr>
            <p:ph type="title"/>
          </p:nvPr>
        </p:nvSpPr>
        <p:spPr>
          <a:xfrm>
            <a:off x="628650" y="1107174"/>
            <a:ext cx="7886700" cy="571213"/>
          </a:xfrm>
        </p:spPr>
        <p:txBody>
          <a:bodyPr>
            <a:noAutofit/>
          </a:bodyPr>
          <a:lstStyle/>
          <a:p>
            <a:pPr marL="457200" lvl="1" algn="ctr">
              <a:spcAft>
                <a:spcPts val="200"/>
              </a:spcAft>
            </a:pPr>
            <a:br>
              <a:rPr lang="en-US" sz="2400" b="1" dirty="0">
                <a:latin typeface="Times New Roman" panose="02020603050405020304" pitchFamily="18" charset="0"/>
                <a:cs typeface="Times New Roman" panose="02020603050405020304" pitchFamily="18" charset="0"/>
              </a:rPr>
            </a:br>
            <a:r>
              <a:rPr lang="en-US" sz="2400" b="1" dirty="0">
                <a:solidFill>
                  <a:srgbClr val="002060"/>
                </a:solidFill>
                <a:effectLst/>
                <a:latin typeface="Times New Roman" panose="02020603050405020304" pitchFamily="18" charset="0"/>
                <a:ea typeface="Arial" panose="020B0604020202020204" pitchFamily="34" charset="0"/>
              </a:rPr>
              <a:t>Future Perspectives</a:t>
            </a:r>
            <a:br>
              <a:rPr lang="en-US" sz="2400" b="1" dirty="0">
                <a:solidFill>
                  <a:srgbClr val="002060"/>
                </a:solidFill>
                <a:effectLst/>
                <a:latin typeface="Times New Roman" panose="02020603050405020304" pitchFamily="18" charset="0"/>
                <a:ea typeface="Arial" panose="020B0604020202020204" pitchFamily="34" charset="0"/>
              </a:rPr>
            </a:b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5249551-8512-9F9D-AB3E-FD51028EE44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AD29A4E-F7A7-7AB7-9DD4-A45DB0DD336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816016AD-ABF8-D5B4-4BF5-0E66333BAAC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B9A4D21-84C8-E5FF-1AE0-0947E92B6B0F}"/>
              </a:ext>
            </a:extLst>
          </p:cNvPr>
          <p:cNvSpPr txBox="1"/>
          <p:nvPr/>
        </p:nvSpPr>
        <p:spPr>
          <a:xfrm>
            <a:off x="628651" y="1497312"/>
            <a:ext cx="7689676" cy="3416320"/>
          </a:xfrm>
          <a:prstGeom prst="rect">
            <a:avLst/>
          </a:prstGeom>
          <a:noFill/>
        </p:spPr>
        <p:txBody>
          <a:bodyPr wrap="square" rtlCol="0">
            <a:spAutoFit/>
          </a:bodyPr>
          <a:lstStyle/>
          <a:p>
            <a:pPr algn="just"/>
            <a:r>
              <a:rPr lang="en-US" dirty="0"/>
              <a:t>Training and Education for Seafarers and Shipowners: Moving forward, there may be a greater emphasis on training and education for both shipowners and seafarers regarding food safety standards, nutritional requirements, and catering best practices. This would help ensure that everyone involved in food provision and catering onboard is well-equipped to meet the Convention’s standards.</a:t>
            </a:r>
          </a:p>
          <a:p>
            <a:pPr algn="just"/>
            <a:r>
              <a:rPr lang="en-US" dirty="0"/>
              <a:t>Response to Global Crises: In light of unforeseen global challenges such as pandemics, trade disruptions, or geopolitical events, future revisions of the Convention may incorporate contingency measures and flexible guidelines to ensure that food provisioning and catering remain uninterrupted even in times of crisis. This could involve strategies for emergency food stockpiling or the development of more resilient supply chains.</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6F94DFE0-66EF-DD91-6315-A44F3FD9DDE6}"/>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90C35D3B-0C99-426D-371F-1A4F885FB1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60435CD-FA4F-CCFD-6177-FC27401E7763}"/>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38A91B7-990D-0DEB-4846-86D06682C68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7EAC003-1B2B-5DB0-6639-835193D221B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AA9E1FF-EEE1-6FB5-9FE0-DC144C8F743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0493663-DE79-92EA-6896-690392BBBC7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72313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Learning outcomes</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876300" y="1878559"/>
            <a:ext cx="7391400" cy="2957861"/>
          </a:xfrm>
          <a:prstGeom prst="rect">
            <a:avLst/>
          </a:prstGeom>
          <a:noFill/>
        </p:spPr>
        <p:txBody>
          <a:bodyPr wrap="square" rtlCol="0">
            <a:spAutoFit/>
          </a:bodyPr>
          <a:lstStyle/>
          <a:p>
            <a:pPr marL="342900" lvl="0" indent="-342900">
              <a:lnSpc>
                <a:spcPct val="150000"/>
              </a:lnSpc>
              <a:buFont typeface="+mj-lt"/>
              <a:buAutoNum type="arabicPeriod"/>
            </a:pPr>
            <a:r>
              <a:rPr lang="en-US" dirty="0"/>
              <a:t>Understand the Purpose of the C068 Convention</a:t>
            </a:r>
          </a:p>
          <a:p>
            <a:pPr marL="342900" lvl="0" indent="-342900">
              <a:lnSpc>
                <a:spcPct val="150000"/>
              </a:lnSpc>
              <a:buFont typeface="+mj-lt"/>
              <a:buAutoNum type="arabicPeriod"/>
            </a:pPr>
            <a:r>
              <a:rPr lang="en-US" dirty="0"/>
              <a:t>Identify Key Provisions of the Convention</a:t>
            </a:r>
          </a:p>
          <a:p>
            <a:pPr marL="342900" lvl="0" indent="-342900">
              <a:lnSpc>
                <a:spcPct val="150000"/>
              </a:lnSpc>
              <a:buFont typeface="+mj-lt"/>
              <a:buAutoNum type="arabicPeriod"/>
            </a:pPr>
            <a:r>
              <a:rPr lang="en-US" dirty="0"/>
              <a:t>Apply Terminology Related to Maritime Catering and Food Safety</a:t>
            </a:r>
          </a:p>
          <a:p>
            <a:pPr marL="342900" lvl="0" indent="-342900">
              <a:lnSpc>
                <a:spcPct val="150000"/>
              </a:lnSpc>
              <a:buFont typeface="+mj-lt"/>
              <a:buAutoNum type="arabicPeriod"/>
            </a:pPr>
            <a:r>
              <a:rPr lang="en-US" dirty="0"/>
              <a:t>Analyze the Impact on Crew Health and Safety</a:t>
            </a:r>
          </a:p>
          <a:p>
            <a:pPr marL="342900" lvl="0" indent="-342900">
              <a:lnSpc>
                <a:spcPct val="150000"/>
              </a:lnSpc>
              <a:buFont typeface="+mj-lt"/>
              <a:buAutoNum type="arabicPeriod"/>
            </a:pPr>
            <a:r>
              <a:rPr lang="en-US" dirty="0"/>
              <a:t>Explore Compliance and Enforcement Mechanisms</a:t>
            </a:r>
          </a:p>
          <a:p>
            <a:pPr marL="342900" lvl="0" indent="-342900">
              <a:lnSpc>
                <a:spcPct val="150000"/>
              </a:lnSpc>
              <a:buFont typeface="+mj-lt"/>
              <a:buAutoNum type="arabicPeriod"/>
            </a:pPr>
            <a:r>
              <a:rPr lang="en-US" dirty="0"/>
              <a:t>Compare the C068 Convention with modern international standards, such as the Maritime </a:t>
            </a:r>
            <a:r>
              <a:rPr lang="en-US" dirty="0" err="1"/>
              <a:t>Labour</a:t>
            </a:r>
            <a:r>
              <a:rPr lang="en-US" dirty="0"/>
              <a:t> Convention (MLC, 2006).</a:t>
            </a: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72218-63F2-9615-63A7-AC5704642CC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C29A2F9-08BA-C8DA-2491-CAC4EB58856E}"/>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620FAA4-5117-D008-E9F6-1711F6E7BE6C}"/>
              </a:ext>
            </a:extLst>
          </p:cNvPr>
          <p:cNvSpPr>
            <a:spLocks noGrp="1"/>
          </p:cNvSpPr>
          <p:nvPr>
            <p:ph type="title"/>
          </p:nvPr>
        </p:nvSpPr>
        <p:spPr>
          <a:xfrm>
            <a:off x="628650" y="1107174"/>
            <a:ext cx="7886700" cy="571213"/>
          </a:xfrm>
        </p:spPr>
        <p:txBody>
          <a:bodyPr>
            <a:noAutofit/>
          </a:bodyPr>
          <a:lstStyle/>
          <a:p>
            <a:pPr marL="457200" lvl="1" algn="ctr">
              <a:spcAft>
                <a:spcPts val="200"/>
              </a:spcAft>
            </a:pPr>
            <a:br>
              <a:rPr lang="en-US" sz="2400" b="1" dirty="0">
                <a:latin typeface="Times New Roman" panose="02020603050405020304" pitchFamily="18" charset="0"/>
                <a:cs typeface="Times New Roman" panose="02020603050405020304" pitchFamily="18" charset="0"/>
              </a:rPr>
            </a:br>
            <a:r>
              <a:rPr lang="en-US" sz="2400" b="1" dirty="0">
                <a:solidFill>
                  <a:srgbClr val="002060"/>
                </a:solidFill>
                <a:effectLst/>
                <a:latin typeface="Times New Roman" panose="02020603050405020304" pitchFamily="18" charset="0"/>
                <a:ea typeface="Arial" panose="020B0604020202020204" pitchFamily="34" charset="0"/>
              </a:rPr>
              <a:t>Future Perspectives</a:t>
            </a:r>
            <a:br>
              <a:rPr lang="en-US" sz="2400" b="1" dirty="0">
                <a:solidFill>
                  <a:srgbClr val="002060"/>
                </a:solidFill>
                <a:effectLst/>
                <a:latin typeface="Times New Roman" panose="02020603050405020304" pitchFamily="18" charset="0"/>
                <a:ea typeface="Arial" panose="020B0604020202020204" pitchFamily="34" charset="0"/>
              </a:rPr>
            </a:b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1A43C5D1-CE45-F981-DEC2-930500A6FA8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F57C4529-33A4-A062-C574-481ED0F6EE9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0170CF36-85AF-4831-3519-CE5261DD8A9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B37B091-A131-1411-C816-30D9F4C799F7}"/>
              </a:ext>
            </a:extLst>
          </p:cNvPr>
          <p:cNvSpPr txBox="1"/>
          <p:nvPr/>
        </p:nvSpPr>
        <p:spPr>
          <a:xfrm>
            <a:off x="628651" y="1497312"/>
            <a:ext cx="7689676" cy="2031325"/>
          </a:xfrm>
          <a:prstGeom prst="rect">
            <a:avLst/>
          </a:prstGeom>
          <a:noFill/>
        </p:spPr>
        <p:txBody>
          <a:bodyPr wrap="square" rtlCol="0">
            <a:spAutoFit/>
          </a:bodyPr>
          <a:lstStyle/>
          <a:p>
            <a:pPr algn="just"/>
            <a:r>
              <a:rPr lang="en-US" dirty="0"/>
              <a:t>Increased Focus on Mental and Emotional Well-being: Given the increasing recognition of mental health as a critical aspect of seafarer well-being, future perspectives for the Convention may include more comprehensive provisions related to emotional and psychological support. Catering and food provision can play a role in boosting morale, and thus the Convention may encourage measures to ensure that meals are not just nutritionally adequate but also emotionally satisfying for seafarers.</a:t>
            </a: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24CCA615-E507-D839-72E8-981650AE7346}"/>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8F4FB49D-C8C7-5625-E01A-AB6EB4096C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1A03941-232D-C838-F221-2819E1F23F3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8F12A93-BB4E-7A8A-3363-7C8EEA50374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77E892B-FDB5-68E7-E1E8-8B9A0267F5D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A3751B8-C01A-5DFD-CAB7-3F6DA0B4923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6472CBD-B2BB-DC17-8B54-803B2DAD19A7}"/>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94BCD0B6-E95B-41D5-1CAA-9B11247A0746}"/>
              </a:ext>
            </a:extLst>
          </p:cNvPr>
          <p:cNvPicPr>
            <a:picLocks noChangeAspect="1"/>
          </p:cNvPicPr>
          <p:nvPr/>
        </p:nvPicPr>
        <p:blipFill>
          <a:blip r:embed="rId11"/>
          <a:stretch>
            <a:fillRect/>
          </a:stretch>
        </p:blipFill>
        <p:spPr>
          <a:xfrm>
            <a:off x="3092364" y="3688685"/>
            <a:ext cx="2762250" cy="1657350"/>
          </a:xfrm>
          <a:prstGeom prst="rect">
            <a:avLst/>
          </a:prstGeom>
        </p:spPr>
      </p:pic>
    </p:spTree>
    <p:extLst>
      <p:ext uri="{BB962C8B-B14F-4D97-AF65-F5344CB8AC3E}">
        <p14:creationId xmlns:p14="http://schemas.microsoft.com/office/powerpoint/2010/main" val="2426681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FF7E3-C60C-CF8D-9501-14D15ED74B2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538EB49-D78D-0226-5184-EA386AF5B614}"/>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9BED145-2DE3-750D-556F-43C1953CC873}"/>
              </a:ext>
            </a:extLst>
          </p:cNvPr>
          <p:cNvSpPr>
            <a:spLocks noGrp="1"/>
          </p:cNvSpPr>
          <p:nvPr>
            <p:ph type="title"/>
          </p:nvPr>
        </p:nvSpPr>
        <p:spPr>
          <a:xfrm>
            <a:off x="628650" y="1107174"/>
            <a:ext cx="7886700" cy="571213"/>
          </a:xfrm>
        </p:spPr>
        <p:txBody>
          <a:bodyPr>
            <a:noAutofit/>
          </a:bodyPr>
          <a:lstStyle/>
          <a:p>
            <a:pPr marL="457200" lvl="1" algn="ctr">
              <a:spcAft>
                <a:spcPts val="200"/>
              </a:spcAft>
            </a:pPr>
            <a:br>
              <a:rPr lang="en-US" sz="2400" b="1" dirty="0">
                <a:latin typeface="Times New Roman" panose="02020603050405020304" pitchFamily="18" charset="0"/>
                <a:cs typeface="Times New Roman" panose="02020603050405020304" pitchFamily="18" charset="0"/>
              </a:rPr>
            </a:br>
            <a:r>
              <a:rPr lang="en-US" sz="2400" b="1" dirty="0">
                <a:solidFill>
                  <a:srgbClr val="002060"/>
                </a:solidFill>
                <a:effectLst/>
                <a:latin typeface="Times New Roman" panose="02020603050405020304" pitchFamily="18" charset="0"/>
                <a:ea typeface="Arial" panose="020B0604020202020204" pitchFamily="34" charset="0"/>
              </a:rPr>
              <a:t>In Conclusion</a:t>
            </a:r>
            <a:br>
              <a:rPr lang="en-US" sz="2400" b="1" dirty="0">
                <a:solidFill>
                  <a:srgbClr val="002060"/>
                </a:solidFill>
                <a:effectLst/>
                <a:latin typeface="Times New Roman" panose="02020603050405020304" pitchFamily="18" charset="0"/>
                <a:ea typeface="Arial" panose="020B0604020202020204" pitchFamily="34" charset="0"/>
              </a:rPr>
            </a:b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9C9A115-BBCC-C745-01FA-F1DD36481946}"/>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C079FBB-846A-B31F-1039-0E479F5DA9F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B638B063-70E7-C4EF-B423-34C79A9D032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F065268D-C0FF-7D9C-22D7-8452F04287D5}"/>
              </a:ext>
            </a:extLst>
          </p:cNvPr>
          <p:cNvSpPr txBox="1"/>
          <p:nvPr/>
        </p:nvSpPr>
        <p:spPr>
          <a:xfrm>
            <a:off x="1047749" y="1497312"/>
            <a:ext cx="7270577" cy="2862322"/>
          </a:xfrm>
          <a:prstGeom prst="rect">
            <a:avLst/>
          </a:prstGeom>
          <a:noFill/>
        </p:spPr>
        <p:txBody>
          <a:bodyPr wrap="square" rtlCol="0">
            <a:spAutoFit/>
          </a:bodyPr>
          <a:lstStyle/>
          <a:p>
            <a:pPr algn="just"/>
            <a:r>
              <a:rPr lang="en-US" dirty="0"/>
              <a:t>The C068 - Food and Catering (Ships' Crews) Convention has made an important contribution to improving the quality of life for seafarers, with a clear focus on ensuring that they receive nutritious, safe, and culturally appropriate food during their voyages. While challenges to its full implementation remain, particularly in terms of costs, logistics, and compliance, the Convention is a critical tool for advancing seafarer welfare and maritime safety. The future of the Convention lies in adaptation to new technological advancements, increased global cooperation, and greater focus on sustainability, ensuring that it continues to meet the evolving needs of the global maritime workforce.</a:t>
            </a:r>
          </a:p>
        </p:txBody>
      </p:sp>
      <p:sp>
        <p:nvSpPr>
          <p:cNvPr id="3" name="Rectangle 2">
            <a:extLst>
              <a:ext uri="{FF2B5EF4-FFF2-40B4-BE49-F238E27FC236}">
                <a16:creationId xmlns:a16="http://schemas.microsoft.com/office/drawing/2014/main" id="{DBED2583-111D-A476-7E56-E0056CFC9434}"/>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697D254E-5338-626E-3558-24AE64C290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8AA3DE2-7901-6880-D2DD-7A1CBFB18A5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CFDC5CF-C87C-C7B5-73CC-8151FDF19C3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24FE35A-F473-B6FB-2B1A-FA5C1C1A1CD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C4B6695-D127-E370-5F94-100CF7103EC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2F715C8-5AB3-0BEB-0A9C-F4DC2BDB3E72}"/>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038A4C03-B2A4-F421-4623-CC664970BF6A}"/>
              </a:ext>
            </a:extLst>
          </p:cNvPr>
          <p:cNvPicPr>
            <a:picLocks noChangeAspect="1"/>
          </p:cNvPicPr>
          <p:nvPr/>
        </p:nvPicPr>
        <p:blipFill>
          <a:blip r:embed="rId11"/>
          <a:stretch>
            <a:fillRect/>
          </a:stretch>
        </p:blipFill>
        <p:spPr>
          <a:xfrm>
            <a:off x="2464770" y="4256977"/>
            <a:ext cx="4436533" cy="2009299"/>
          </a:xfrm>
          <a:prstGeom prst="rect">
            <a:avLst/>
          </a:prstGeom>
        </p:spPr>
      </p:pic>
    </p:spTree>
    <p:extLst>
      <p:ext uri="{BB962C8B-B14F-4D97-AF65-F5344CB8AC3E}">
        <p14:creationId xmlns:p14="http://schemas.microsoft.com/office/powerpoint/2010/main" val="3193196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C659298-F00E-C160-AC98-57C2AB9D9A2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ro-RO" sz="2400" b="1" dirty="0">
                <a:latin typeface="Times New Roman" panose="02020603050405020304" pitchFamily="18" charset="0"/>
                <a:cs typeface="Times New Roman" panose="02020603050405020304" pitchFamily="18" charset="0"/>
              </a:rPr>
              <a:t>References </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750563" y="1816609"/>
            <a:ext cx="7908471" cy="3498394"/>
          </a:xfrm>
          <a:prstGeom prst="rect">
            <a:avLst/>
          </a:prstGeom>
          <a:noFill/>
        </p:spPr>
        <p:txBody>
          <a:bodyPr wrap="square" rtlCol="0">
            <a:spAutoFit/>
          </a:bodyPr>
          <a:lstStyle/>
          <a:p>
            <a:pPr marL="742950" lvl="1" indent="-285750" algn="just">
              <a:spcBef>
                <a:spcPts val="400"/>
              </a:spcBef>
              <a:spcAft>
                <a:spcPts val="400"/>
              </a:spcAft>
              <a:buFont typeface="+mj-lt"/>
              <a:buAutoNum type="arabicParenBoth"/>
              <a:tabLst>
                <a:tab pos="811530" algn="l"/>
              </a:tabLst>
            </a:pPr>
            <a:r>
              <a:rPr lang="en-US" sz="1800" dirty="0">
                <a:effectLst/>
                <a:latin typeface="Calibri" panose="020F0502020204030204" pitchFamily="34" charset="0"/>
                <a:ea typeface="Arial" panose="020B0604020202020204" pitchFamily="34" charset="0"/>
                <a:cs typeface="Calibri" panose="020F0502020204030204" pitchFamily="34" charset="0"/>
              </a:rPr>
              <a:t>C068 - Food and Catering (Ships' Crews) Convention, 1946 (No. 68) https://normlex.ilo.org/dyn/nrmlx_en/f?p=NORMLEXPUB:12100:0::NO::P12100_INSTRUMENT_ID:312213</a:t>
            </a:r>
          </a:p>
          <a:p>
            <a:pPr marL="742950" lvl="1" indent="-285750" algn="just">
              <a:spcBef>
                <a:spcPts val="400"/>
              </a:spcBef>
              <a:spcAft>
                <a:spcPts val="400"/>
              </a:spcAft>
              <a:buFont typeface="+mj-lt"/>
              <a:buAutoNum type="arabicParenBoth"/>
              <a:tabLst>
                <a:tab pos="811530" algn="l"/>
              </a:tabLst>
            </a:pPr>
            <a:r>
              <a:rPr lang="en-US" sz="1800" dirty="0">
                <a:effectLst/>
                <a:latin typeface="Calibri" panose="020F0502020204030204" pitchFamily="34" charset="0"/>
                <a:ea typeface="Arial" panose="020B0604020202020204" pitchFamily="34" charset="0"/>
                <a:cs typeface="Calibri" panose="020F0502020204030204" pitchFamily="34" charset="0"/>
              </a:rPr>
              <a:t>List of Instruments. https://normlex.ilo.org/dyn/nrmlx_en/f?p=NORMLEXPUB:12200:0::NO:::</a:t>
            </a:r>
          </a:p>
          <a:p>
            <a:pPr marL="742950" lvl="1" indent="-285750" algn="just">
              <a:spcBef>
                <a:spcPts val="400"/>
              </a:spcBef>
              <a:spcAft>
                <a:spcPts val="400"/>
              </a:spcAft>
              <a:buFont typeface="+mj-lt"/>
              <a:buAutoNum type="arabicParenBoth"/>
              <a:tabLst>
                <a:tab pos="811530" algn="l"/>
              </a:tabLst>
            </a:pPr>
            <a:r>
              <a:rPr lang="en-US" sz="1800" dirty="0">
                <a:effectLst/>
                <a:latin typeface="Calibri" panose="020F0502020204030204" pitchFamily="34" charset="0"/>
                <a:ea typeface="Arial" panose="020B0604020202020204" pitchFamily="34" charset="0"/>
                <a:cs typeface="Calibri" panose="020F0502020204030204" pitchFamily="34" charset="0"/>
              </a:rPr>
              <a:t>Application of International </a:t>
            </a:r>
            <a:r>
              <a:rPr lang="en-US" sz="1800" dirty="0" err="1">
                <a:effectLst/>
                <a:latin typeface="Calibri" panose="020F0502020204030204" pitchFamily="34" charset="0"/>
                <a:ea typeface="Arial" panose="020B0604020202020204" pitchFamily="34" charset="0"/>
                <a:cs typeface="Calibri" panose="020F0502020204030204" pitchFamily="34" charset="0"/>
              </a:rPr>
              <a:t>Labour</a:t>
            </a:r>
            <a:r>
              <a:rPr lang="en-US" sz="1800" dirty="0">
                <a:effectLst/>
                <a:latin typeface="Calibri" panose="020F0502020204030204" pitchFamily="34" charset="0"/>
                <a:ea typeface="Arial" panose="020B0604020202020204" pitchFamily="34" charset="0"/>
                <a:cs typeface="Calibri" panose="020F0502020204030204" pitchFamily="34" charset="0"/>
              </a:rPr>
              <a:t> Standards 2023. https://www.ilo.org/sites/default/files/wcmsp5/groups/public/@ed_norm/@relconf/documents/meetingdocument/wcms_868115.pdf</a:t>
            </a:r>
          </a:p>
          <a:p>
            <a:pPr marL="742950" lvl="1" indent="-285750" algn="just">
              <a:spcBef>
                <a:spcPts val="400"/>
              </a:spcBef>
              <a:spcAft>
                <a:spcPts val="400"/>
              </a:spcAft>
              <a:buFont typeface="+mj-lt"/>
              <a:buAutoNum type="arabicParenBoth"/>
              <a:tabLst>
                <a:tab pos="811530" algn="l"/>
              </a:tabLst>
            </a:pPr>
            <a:r>
              <a:rPr lang="en-US" sz="1800" dirty="0">
                <a:effectLst/>
                <a:latin typeface="Calibri" panose="020F0502020204030204" pitchFamily="34" charset="0"/>
                <a:ea typeface="Arial" panose="020B0604020202020204" pitchFamily="34" charset="0"/>
                <a:cs typeface="Calibri" panose="020F0502020204030204" pitchFamily="34" charset="0"/>
              </a:rPr>
              <a:t>INTERNATIONAL_TREATY_ILO-CONVENTION-C068_1946_ENG.pdf. https://seafarersrights.org/legal_database/ilo-convention-c068/</a:t>
            </a:r>
          </a:p>
          <a:p>
            <a:endParaRPr lang="en-US" dirty="0"/>
          </a:p>
        </p:txBody>
      </p:sp>
      <p:sp>
        <p:nvSpPr>
          <p:cNvPr id="3" name="Rectangle 2">
            <a:extLst>
              <a:ext uri="{FF2B5EF4-FFF2-40B4-BE49-F238E27FC236}">
                <a16:creationId xmlns:a16="http://schemas.microsoft.com/office/drawing/2014/main" id="{E76D60A6-DDFD-3A8D-48D7-8E665365027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18" name="Picture 17">
            <a:extLst>
              <a:ext uri="{FF2B5EF4-FFF2-40B4-BE49-F238E27FC236}">
                <a16:creationId xmlns:a16="http://schemas.microsoft.com/office/drawing/2014/main" id="{35676861-8818-6076-3817-BD6BF0AC64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D839E2EA-BDC9-72FD-E8CC-CA7F0BF6A86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E398C495-6DFD-9F72-3738-E70E7F8260C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D1E3FE27-5F93-FDAA-872B-010CFBF4BDA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2D5DFBE6-7AA2-C609-8643-5DC4E9AA1BB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ECB5E319-9B81-9AA2-B4B1-BA5AEED2EAF6}"/>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1568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Content</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51770" y="1614303"/>
            <a:ext cx="7399601" cy="3892732"/>
          </a:xfrm>
          <a:prstGeom prst="rect">
            <a:avLst/>
          </a:prstGeom>
          <a:noFill/>
        </p:spPr>
        <p:txBody>
          <a:bodyPr wrap="square" rtlCol="0">
            <a:spAutoFit/>
          </a:bodyPr>
          <a:lstStyle/>
          <a:p>
            <a:pPr marL="342900" indent="-342900">
              <a:lnSpc>
                <a:spcPct val="150000"/>
              </a:lnSpc>
              <a:buAutoNum type="arabicPeriod"/>
            </a:pPr>
            <a:r>
              <a:rPr lang="en-US" dirty="0">
                <a:latin typeface="Times New Roman" panose="02020603050405020304" pitchFamily="18" charset="0"/>
              </a:rPr>
              <a:t>What is The C068 - Food and Catering (Ships' Crews) Convention 1946?</a:t>
            </a:r>
          </a:p>
          <a:p>
            <a:pPr marL="342900" indent="-342900">
              <a:lnSpc>
                <a:spcPct val="150000"/>
              </a:lnSpc>
              <a:buAutoNum type="arabicPeriod"/>
            </a:pPr>
            <a:r>
              <a:rPr lang="en-US" dirty="0">
                <a:latin typeface="Times New Roman" panose="02020603050405020304" pitchFamily="18" charset="0"/>
              </a:rPr>
              <a:t>What are the Key Provisions of the Convention</a:t>
            </a:r>
          </a:p>
          <a:p>
            <a:pPr marL="342900" indent="-342900">
              <a:lnSpc>
                <a:spcPct val="150000"/>
              </a:lnSpc>
              <a:buAutoNum type="arabicPeriod"/>
            </a:pPr>
            <a:r>
              <a:rPr lang="en-US" dirty="0">
                <a:latin typeface="Times New Roman" panose="02020603050405020304" pitchFamily="18" charset="0"/>
              </a:rPr>
              <a:t>The Importance of C068 Food and Catering (Ships’ Crews) Convention</a:t>
            </a:r>
          </a:p>
          <a:p>
            <a:pPr marL="342900" indent="-342900">
              <a:lnSpc>
                <a:spcPct val="150000"/>
              </a:lnSpc>
              <a:buFontTx/>
              <a:buAutoNum type="arabicPeriod"/>
            </a:pPr>
            <a:r>
              <a:rPr lang="en-US" dirty="0">
                <a:latin typeface="Times New Roman" panose="02020603050405020304" pitchFamily="18" charset="0"/>
              </a:rPr>
              <a:t>Why has such a convention been passed?</a:t>
            </a:r>
          </a:p>
          <a:p>
            <a:pPr marL="342900" indent="-342900">
              <a:lnSpc>
                <a:spcPct val="150000"/>
              </a:lnSpc>
              <a:buFontTx/>
              <a:buAutoNum type="arabicPeriod"/>
            </a:pPr>
            <a:r>
              <a:rPr lang="en-US" dirty="0">
                <a:latin typeface="Times New Roman" panose="02020603050405020304" pitchFamily="18" charset="0"/>
              </a:rPr>
              <a:t>What are the key provisions of the Convention?</a:t>
            </a:r>
          </a:p>
          <a:p>
            <a:pPr marL="342900" indent="-342900">
              <a:lnSpc>
                <a:spcPct val="150000"/>
              </a:lnSpc>
              <a:buFontTx/>
              <a:buAutoNum type="arabicPeriod"/>
            </a:pPr>
            <a:r>
              <a:rPr lang="en-US" dirty="0">
                <a:latin typeface="Times New Roman" panose="02020603050405020304" pitchFamily="18" charset="0"/>
              </a:rPr>
              <a:t>What are the impact of the Convention on Seafarers and Shipowners?</a:t>
            </a:r>
          </a:p>
          <a:p>
            <a:pPr marL="342900" indent="-342900">
              <a:lnSpc>
                <a:spcPct val="150000"/>
              </a:lnSpc>
              <a:buFontTx/>
              <a:buAutoNum type="arabicPeriod"/>
            </a:pPr>
            <a:r>
              <a:rPr lang="en-US" dirty="0">
                <a:latin typeface="Times New Roman" panose="02020603050405020304" pitchFamily="18" charset="0"/>
              </a:rPr>
              <a:t>What are the challenges and Limitations of the Convention?</a:t>
            </a:r>
          </a:p>
          <a:p>
            <a:pPr marL="342900" indent="-342900">
              <a:lnSpc>
                <a:spcPct val="150000"/>
              </a:lnSpc>
              <a:buFontTx/>
              <a:buAutoNum type="arabicPeriod"/>
            </a:pPr>
            <a:r>
              <a:rPr lang="en-US" dirty="0">
                <a:latin typeface="Times New Roman" panose="02020603050405020304" pitchFamily="18" charset="0"/>
              </a:rPr>
              <a:t>What are the Conclusion and Future Perspectives of the Convention?</a:t>
            </a:r>
          </a:p>
          <a:p>
            <a:pPr marL="342900" indent="-342900">
              <a:lnSpc>
                <a:spcPct val="200000"/>
              </a:lnSpc>
              <a:buAutoNum type="arabicPeriod"/>
            </a:pPr>
            <a:endParaRPr lang="en-US" dirty="0"/>
          </a:p>
        </p:txBody>
      </p:sp>
      <p:sp>
        <p:nvSpPr>
          <p:cNvPr id="3" name="Rectangle 2">
            <a:extLst>
              <a:ext uri="{FF2B5EF4-FFF2-40B4-BE49-F238E27FC236}">
                <a16:creationId xmlns:a16="http://schemas.microsoft.com/office/drawing/2014/main" id="{845324F5-228D-4153-A72B-0D266AEF5B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Tree>
    <p:extLst>
      <p:ext uri="{BB962C8B-B14F-4D97-AF65-F5344CB8AC3E}">
        <p14:creationId xmlns:p14="http://schemas.microsoft.com/office/powerpoint/2010/main" val="178977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25E35E7-ADF2-DF87-F593-238EB257855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28650" y="1107174"/>
            <a:ext cx="7886700" cy="571213"/>
          </a:xfrm>
        </p:spPr>
        <p:txBody>
          <a:bodyPr>
            <a:noAutofit/>
          </a:bodyPr>
          <a:lstStyle/>
          <a:p>
            <a:pPr algn="ct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1. </a:t>
            </a:r>
            <a:r>
              <a:rPr lang="en-US" sz="2400" b="1" dirty="0"/>
              <a:t>What is The C068 - Food and Catering (Ships' Crews) Convention, 1946?</a:t>
            </a:r>
            <a:br>
              <a:rPr lang="en-US" sz="2400" b="1" dirty="0"/>
            </a:br>
            <a:br>
              <a:rPr lang="en-US" sz="2400" dirty="0"/>
            </a:b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54077" y="154232"/>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89348" y="1497312"/>
            <a:ext cx="7348719" cy="3139321"/>
          </a:xfrm>
          <a:prstGeom prst="rect">
            <a:avLst/>
          </a:prstGeom>
          <a:noFill/>
        </p:spPr>
        <p:txBody>
          <a:bodyPr wrap="square" rtlCol="0">
            <a:spAutoFit/>
          </a:bodyPr>
          <a:lstStyle/>
          <a:p>
            <a:endParaRPr lang="en-US" dirty="0"/>
          </a:p>
          <a:p>
            <a:pPr algn="just">
              <a:lnSpc>
                <a:spcPct val="150000"/>
              </a:lnSpc>
            </a:pPr>
            <a:r>
              <a:rPr lang="en-US" dirty="0"/>
              <a:t>The C068 – Food and Catering (Ships’ Crews) Convention, 1946, is an international labor standard established by the International </a:t>
            </a:r>
            <a:r>
              <a:rPr lang="en-US" dirty="0" err="1"/>
              <a:t>Labour</a:t>
            </a:r>
            <a:r>
              <a:rPr lang="en-US" dirty="0"/>
              <a:t> Organization (ILO) to ensure proper food quality, nutrition, and catering standards for seafarers. The convention sets minimum requirements for food supply, meal preparation, hygiene, and catering conditions aboard ships to safeguard the health, well-being, and efficiency of ship crews.</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42486440-B35B-62E0-126C-D1DCC0EE54A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82A46AF0-F2FC-5EB2-ECC1-3841E418A1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72290F9-ED76-C9E6-74EE-091CC469C30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733F1F1-E3EB-D09E-0C78-D639209332C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127A4D7-11B0-B7EE-75FC-06409BB713A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2D36D7-A54E-49F0-C31A-A6F15608FB1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8DE7111-D642-DDD9-AC40-A762F4BAA3B7}"/>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643869BD-5F43-A825-338D-304F09A37105}"/>
              </a:ext>
            </a:extLst>
          </p:cNvPr>
          <p:cNvPicPr>
            <a:picLocks noChangeAspect="1"/>
          </p:cNvPicPr>
          <p:nvPr/>
        </p:nvPicPr>
        <p:blipFill>
          <a:blip r:embed="rId11"/>
          <a:stretch>
            <a:fillRect/>
          </a:stretch>
        </p:blipFill>
        <p:spPr>
          <a:xfrm>
            <a:off x="3509962" y="4455572"/>
            <a:ext cx="2466975" cy="1847850"/>
          </a:xfrm>
          <a:prstGeom prst="rect">
            <a:avLst/>
          </a:prstGeom>
        </p:spPr>
      </p:pic>
    </p:spTree>
    <p:extLst>
      <p:ext uri="{BB962C8B-B14F-4D97-AF65-F5344CB8AC3E}">
        <p14:creationId xmlns:p14="http://schemas.microsoft.com/office/powerpoint/2010/main" val="37906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EA6A55D-8751-3C7D-5112-4C6455687A7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589A83E-D8D3-C82B-33B6-D1CF56CC963B}"/>
              </a:ext>
            </a:extLst>
          </p:cNvPr>
          <p:cNvPicPr>
            <a:picLocks noChangeAspect="1"/>
          </p:cNvPicPr>
          <p:nvPr/>
        </p:nvPicPr>
        <p:blipFill>
          <a:blip r:embed="rId4"/>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55E97C9-61CA-43A1-E9D3-6069E723953F}"/>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ea typeface="Arial" panose="020B0604020202020204" pitchFamily="34" charset="0"/>
              </a:rPr>
              <a:t>What are the Key Provisions of the Convention</a:t>
            </a:r>
            <a:br>
              <a:rPr lang="en-US" sz="2400" dirty="0"/>
            </a:b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D1F01A4-BD1B-EA66-3AF8-D0B9952EF5E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A6F595A-D77E-45A3-991D-F0D50BE4BF2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4DC03E8-4D50-95EE-9E04-9B340F1C43F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F992CE6-7728-34A8-7D14-983DFFEBB3D4}"/>
              </a:ext>
            </a:extLst>
          </p:cNvPr>
          <p:cNvSpPr txBox="1"/>
          <p:nvPr/>
        </p:nvSpPr>
        <p:spPr>
          <a:xfrm>
            <a:off x="828747" y="1738651"/>
            <a:ext cx="7378352" cy="3693319"/>
          </a:xfrm>
          <a:prstGeom prst="rect">
            <a:avLst/>
          </a:prstGeom>
          <a:noFill/>
        </p:spPr>
        <p:txBody>
          <a:bodyPr wrap="square" rtlCol="0">
            <a:spAutoFit/>
          </a:bodyPr>
          <a:lstStyle/>
          <a:p>
            <a:pPr lvl="0">
              <a:lnSpc>
                <a:spcPct val="150000"/>
              </a:lnSpc>
            </a:pPr>
            <a:r>
              <a:rPr lang="en-US" dirty="0"/>
              <a:t>1.</a:t>
            </a:r>
            <a:r>
              <a:rPr lang="en-US" b="1" dirty="0"/>
              <a:t>	</a:t>
            </a:r>
            <a:r>
              <a:rPr lang="en-US" dirty="0"/>
              <a:t>Food Quality &amp; Nutrition – Ships must provide crew members with adequate, nutritious, and varied meals.</a:t>
            </a:r>
          </a:p>
          <a:p>
            <a:pPr lvl="0">
              <a:lnSpc>
                <a:spcPct val="150000"/>
              </a:lnSpc>
            </a:pPr>
            <a:r>
              <a:rPr lang="en-US" dirty="0"/>
              <a:t>2.	Storage &amp; Hygiene – Proper storage facilities, refrigeration, and sanitary conditions must be maintained in food preparation areas.</a:t>
            </a:r>
          </a:p>
          <a:p>
            <a:pPr lvl="0">
              <a:lnSpc>
                <a:spcPct val="150000"/>
              </a:lnSpc>
            </a:pPr>
            <a:r>
              <a:rPr lang="en-US" dirty="0"/>
              <a:t>3.	Training &amp; Competence – Ship cooks and catering personnel should be trained in hygiene, nutrition, and meal preparation.</a:t>
            </a:r>
          </a:p>
          <a:p>
            <a:pPr lvl="0">
              <a:lnSpc>
                <a:spcPct val="150000"/>
              </a:lnSpc>
            </a:pPr>
            <a:r>
              <a:rPr lang="en-US" dirty="0"/>
              <a:t>4.	Inspection &amp; Compliance – Ships must undergo regular inspections to ensure compliance with food safety and hygiene regulations.</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38CEDDB6-C61F-DD90-2308-D47173C56BB4}"/>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33A1B35C-C90D-BF22-1563-F58D542F64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BBC9CCA-BB64-4D78-CA01-5E95F9E1C2F6}"/>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4CD033-2B36-9256-FED1-97CB4D197606}"/>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9BF4C54-3D46-EB66-2624-75667B2B95B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56BE9B5-C98D-23D8-FB15-B09467DA44E9}"/>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05C3603-5E4F-18FB-0D65-C1CBEB60EE8D}"/>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119253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204BA-4AC4-0033-420D-E7667F18C1C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4C12E47-502D-1BB5-0176-F3B1F790AFC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697915E-AA17-18F6-7C51-89AFAC8853B0}"/>
              </a:ext>
            </a:extLst>
          </p:cNvPr>
          <p:cNvSpPr>
            <a:spLocks noGrp="1"/>
          </p:cNvSpPr>
          <p:nvPr>
            <p:ph type="title"/>
          </p:nvPr>
        </p:nvSpPr>
        <p:spPr>
          <a:xfrm>
            <a:off x="628650" y="1107174"/>
            <a:ext cx="7886700" cy="571213"/>
          </a:xfrm>
        </p:spPr>
        <p:txBody>
          <a:bodyPr>
            <a:noAutofit/>
          </a:bodyPr>
          <a:lstStyle/>
          <a:p>
            <a:pPr algn="ct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3. </a:t>
            </a:r>
            <a:r>
              <a:rPr lang="en-US" sz="2800" b="1" dirty="0"/>
              <a:t>The Importance of C068 Food and Catering (Ships’ Crews) Convention</a:t>
            </a:r>
            <a:br>
              <a:rPr lang="en-US" sz="2800" b="1" dirty="0"/>
            </a:br>
            <a:br>
              <a:rPr lang="en-US" sz="2400" dirty="0"/>
            </a:b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579B31E-6251-56D8-4EFF-13B94A8221C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33A6CC4-6253-E052-77D9-13873D7156D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2A041266-DE8B-406B-96FC-D31118D1C2C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73049C0-FE79-5875-BA74-C2C1AF32E499}"/>
              </a:ext>
            </a:extLst>
          </p:cNvPr>
          <p:cNvSpPr txBox="1"/>
          <p:nvPr/>
        </p:nvSpPr>
        <p:spPr>
          <a:xfrm>
            <a:off x="926926" y="2025200"/>
            <a:ext cx="7340774" cy="3795911"/>
          </a:xfrm>
          <a:prstGeom prst="rect">
            <a:avLst/>
          </a:prstGeom>
          <a:noFill/>
        </p:spPr>
        <p:txBody>
          <a:bodyPr wrap="square" rtlCol="0">
            <a:spAutoFit/>
          </a:bodyPr>
          <a:lstStyle/>
          <a:p>
            <a:pPr marL="342900" lvl="0" indent="-342900" algn="just">
              <a:buNone/>
              <a:tabLst>
                <a:tab pos="457200" algn="l"/>
              </a:tabLst>
            </a:pPr>
            <a:r>
              <a:rPr lang="en-US" b="1" dirty="0">
                <a:effectLst/>
                <a:ea typeface="Times New Roman" panose="02020603050405020304" pitchFamily="18" charset="0"/>
              </a:rPr>
              <a:t>Protecting Seafarers’ Health and Nutrition</a:t>
            </a:r>
            <a:endParaRPr lang="en-US" dirty="0">
              <a:effectLst/>
              <a:ea typeface="Times New Roman" panose="02020603050405020304" pitchFamily="18" charset="0"/>
            </a:endParaRPr>
          </a:p>
          <a:p>
            <a:pPr marL="742950" lvl="1" indent="-285750" algn="just">
              <a:spcAft>
                <a:spcPts val="200"/>
              </a:spcAft>
              <a:buSzPts val="1000"/>
              <a:buFont typeface="Courier New" panose="02070309020205020404" pitchFamily="49" charset="0"/>
              <a:buChar char="o"/>
              <a:tabLst>
                <a:tab pos="914400" algn="l"/>
              </a:tabLst>
            </a:pPr>
            <a:r>
              <a:rPr lang="en-US" dirty="0">
                <a:effectLst/>
                <a:ea typeface="Arial" panose="020B0604020202020204" pitchFamily="34" charset="0"/>
                <a:cs typeface="Times New Roman" panose="02020603050405020304" pitchFamily="18" charset="0"/>
              </a:rPr>
              <a:t>Ensures that crew members receive nutritious, well-balanced meals to maintain their </a:t>
            </a:r>
            <a:r>
              <a:rPr lang="en-US" b="1" dirty="0">
                <a:effectLst/>
                <a:ea typeface="Arial" panose="020B0604020202020204" pitchFamily="34" charset="0"/>
                <a:cs typeface="Times New Roman" panose="02020603050405020304" pitchFamily="18" charset="0"/>
              </a:rPr>
              <a:t>physical and mental well-being</a:t>
            </a:r>
            <a:r>
              <a:rPr lang="en-US" dirty="0">
                <a:effectLst/>
                <a:ea typeface="Arial" panose="020B0604020202020204" pitchFamily="34" charset="0"/>
                <a:cs typeface="Times New Roman" panose="02020603050405020304" pitchFamily="18" charset="0"/>
              </a:rPr>
              <a:t>.</a:t>
            </a:r>
          </a:p>
          <a:p>
            <a:pPr marL="742950" lvl="1" indent="-285750" algn="just">
              <a:spcAft>
                <a:spcPts val="200"/>
              </a:spcAft>
              <a:buSzPts val="1000"/>
              <a:buFont typeface="Courier New" panose="02070309020205020404" pitchFamily="49" charset="0"/>
              <a:buChar char="o"/>
              <a:tabLst>
                <a:tab pos="914400" algn="l"/>
              </a:tabLst>
            </a:pPr>
            <a:r>
              <a:rPr lang="en-US" dirty="0">
                <a:effectLst/>
                <a:ea typeface="Arial" panose="020B0604020202020204" pitchFamily="34" charset="0"/>
                <a:cs typeface="Times New Roman" panose="02020603050405020304" pitchFamily="18" charset="0"/>
              </a:rPr>
              <a:t>Helps prevent </a:t>
            </a:r>
            <a:r>
              <a:rPr lang="en-US" b="1" dirty="0">
                <a:effectLst/>
                <a:ea typeface="Arial" panose="020B0604020202020204" pitchFamily="34" charset="0"/>
                <a:cs typeface="Times New Roman" panose="02020603050405020304" pitchFamily="18" charset="0"/>
              </a:rPr>
              <a:t>nutritional deficiencies</a:t>
            </a:r>
            <a:r>
              <a:rPr lang="en-US" dirty="0">
                <a:effectLst/>
                <a:ea typeface="Arial" panose="020B0604020202020204" pitchFamily="34" charset="0"/>
                <a:cs typeface="Times New Roman" panose="02020603050405020304" pitchFamily="18" charset="0"/>
              </a:rPr>
              <a:t> (e.g., scurvy due to lack of vitamin C) and </a:t>
            </a:r>
            <a:r>
              <a:rPr lang="en-US" b="1" dirty="0">
                <a:effectLst/>
                <a:ea typeface="Arial" panose="020B0604020202020204" pitchFamily="34" charset="0"/>
                <a:cs typeface="Times New Roman" panose="02020603050405020304" pitchFamily="18" charset="0"/>
              </a:rPr>
              <a:t>foodborne illnesses</a:t>
            </a:r>
            <a:r>
              <a:rPr lang="en-US" dirty="0">
                <a:effectLst/>
                <a:ea typeface="Arial" panose="020B0604020202020204" pitchFamily="34" charset="0"/>
                <a:cs typeface="Times New Roman" panose="02020603050405020304" pitchFamily="18" charset="0"/>
              </a:rPr>
              <a:t> caused by poor hygiene or contaminated food.</a:t>
            </a:r>
          </a:p>
          <a:p>
            <a:pPr marL="342900" lvl="0" indent="-342900" algn="just">
              <a:buNone/>
              <a:tabLst>
                <a:tab pos="457200" algn="l"/>
              </a:tabLst>
            </a:pPr>
            <a:r>
              <a:rPr lang="en-US" b="1" dirty="0">
                <a:effectLst/>
                <a:ea typeface="Times New Roman" panose="02020603050405020304" pitchFamily="18" charset="0"/>
              </a:rPr>
              <a:t>Enhancing Crew Performance and Morale</a:t>
            </a:r>
            <a:endParaRPr lang="en-US" dirty="0">
              <a:effectLst/>
              <a:ea typeface="Times New Roman" panose="02020603050405020304" pitchFamily="18" charset="0"/>
            </a:endParaRPr>
          </a:p>
          <a:p>
            <a:pPr marL="742950" lvl="1" indent="-285750" algn="just">
              <a:spcAft>
                <a:spcPts val="200"/>
              </a:spcAft>
              <a:buSzPts val="1000"/>
              <a:buFont typeface="Courier New" panose="02070309020205020404" pitchFamily="49" charset="0"/>
              <a:buChar char="o"/>
              <a:tabLst>
                <a:tab pos="914400" algn="l"/>
              </a:tabLst>
            </a:pPr>
            <a:r>
              <a:rPr lang="en-US" dirty="0">
                <a:effectLst/>
                <a:ea typeface="Arial" panose="020B0604020202020204" pitchFamily="34" charset="0"/>
                <a:cs typeface="Times New Roman" panose="02020603050405020304" pitchFamily="18" charset="0"/>
              </a:rPr>
              <a:t>Good nutrition directly impacts </a:t>
            </a:r>
            <a:r>
              <a:rPr lang="en-US" b="1" dirty="0">
                <a:effectLst/>
                <a:ea typeface="Arial" panose="020B0604020202020204" pitchFamily="34" charset="0"/>
                <a:cs typeface="Times New Roman" panose="02020603050405020304" pitchFamily="18" charset="0"/>
              </a:rPr>
              <a:t>energy levels, concentration, and work efficiency</a:t>
            </a:r>
            <a:r>
              <a:rPr lang="en-US" dirty="0">
                <a:effectLst/>
                <a:ea typeface="Arial" panose="020B0604020202020204" pitchFamily="34" charset="0"/>
                <a:cs typeface="Times New Roman" panose="02020603050405020304" pitchFamily="18" charset="0"/>
              </a:rPr>
              <a:t>, essential for the demanding nature of maritime jobs.</a:t>
            </a:r>
          </a:p>
          <a:p>
            <a:pPr marL="742950" lvl="1" indent="-285750" algn="just">
              <a:spcAft>
                <a:spcPts val="200"/>
              </a:spcAft>
              <a:buSzPts val="1000"/>
              <a:buFont typeface="Courier New" panose="02070309020205020404" pitchFamily="49" charset="0"/>
              <a:buChar char="o"/>
              <a:tabLst>
                <a:tab pos="914400" algn="l"/>
              </a:tabLst>
            </a:pPr>
            <a:r>
              <a:rPr lang="en-US" dirty="0">
                <a:effectLst/>
                <a:ea typeface="Arial" panose="020B0604020202020204" pitchFamily="34" charset="0"/>
                <a:cs typeface="Times New Roman" panose="02020603050405020304" pitchFamily="18" charset="0"/>
              </a:rPr>
              <a:t>Well-fed and satisfied crew members experience </a:t>
            </a:r>
            <a:r>
              <a:rPr lang="en-US" b="1" dirty="0">
                <a:effectLst/>
                <a:ea typeface="Arial" panose="020B0604020202020204" pitchFamily="34" charset="0"/>
                <a:cs typeface="Times New Roman" panose="02020603050405020304" pitchFamily="18" charset="0"/>
              </a:rPr>
              <a:t>higher morale</a:t>
            </a:r>
            <a:r>
              <a:rPr lang="en-US" dirty="0">
                <a:effectLst/>
                <a:ea typeface="Arial" panose="020B0604020202020204" pitchFamily="34" charset="0"/>
                <a:cs typeface="Times New Roman" panose="02020603050405020304" pitchFamily="18" charset="0"/>
              </a:rPr>
              <a:t>, reducing stress and fatigue, which can lead to safer ship operations.</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132DFB5A-6A23-6541-8F55-BB4E861A326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57E1AADE-3A32-75F7-86DA-CF2A2A1197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C35C6D7-8BD2-670A-0D38-71EBA727B3E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FEFC42D-3537-5508-ADD0-2B2CDE65D86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0E1187F-7457-33BF-DECF-C94AD9098E6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E644C25-FC78-F2F8-C9A5-E7CFA6B7F2E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F0FF519-EFD7-B97D-C1AE-202FF3D4011C}"/>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191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AC07D-2BFF-62E9-6447-56698F3FDB6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F92A32F-327B-B2E0-AF70-3FA68DCD38B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68E6CE2-01E2-F53D-DBE2-5D369B59B278}"/>
              </a:ext>
            </a:extLst>
          </p:cNvPr>
          <p:cNvSpPr>
            <a:spLocks noGrp="1"/>
          </p:cNvSpPr>
          <p:nvPr>
            <p:ph type="title"/>
          </p:nvPr>
        </p:nvSpPr>
        <p:spPr>
          <a:xfrm>
            <a:off x="628650" y="1107174"/>
            <a:ext cx="7886700" cy="571213"/>
          </a:xfrm>
        </p:spPr>
        <p:txBody>
          <a:bodyPr>
            <a:noAutofit/>
          </a:bodyPr>
          <a:lstStyle/>
          <a:p>
            <a:pPr algn="ct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3. </a:t>
            </a:r>
            <a:r>
              <a:rPr lang="en-US" sz="2800" b="1" dirty="0"/>
              <a:t>The Importance of C068 Food and Catering (Ships’ Crews) Convention</a:t>
            </a:r>
            <a:br>
              <a:rPr lang="en-US" sz="2800" b="1" dirty="0"/>
            </a:br>
            <a:br>
              <a:rPr lang="en-US" sz="2400" dirty="0"/>
            </a:b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ED6DA7F-A6C6-8076-ECE2-BF3AB55A3AD6}"/>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9F37499-1458-AD3D-3EC6-0BA05EE1768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CB55DEE-96EC-1A53-2AC3-7A92D34012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0834164-BCC7-B07A-838E-9A49C6C91882}"/>
              </a:ext>
            </a:extLst>
          </p:cNvPr>
          <p:cNvSpPr txBox="1"/>
          <p:nvPr/>
        </p:nvSpPr>
        <p:spPr>
          <a:xfrm>
            <a:off x="926926" y="2025200"/>
            <a:ext cx="7340774" cy="3795911"/>
          </a:xfrm>
          <a:prstGeom prst="rect">
            <a:avLst/>
          </a:prstGeom>
          <a:noFill/>
        </p:spPr>
        <p:txBody>
          <a:bodyPr wrap="square" rtlCol="0">
            <a:spAutoFit/>
          </a:bodyPr>
          <a:lstStyle/>
          <a:p>
            <a:pPr marL="342900" lvl="0" indent="-342900">
              <a:buNone/>
              <a:tabLst>
                <a:tab pos="457200" algn="l"/>
              </a:tabLst>
            </a:pPr>
            <a:r>
              <a:rPr lang="en-US" b="1" dirty="0">
                <a:effectLst/>
                <a:latin typeface="+mj-lt"/>
                <a:ea typeface="Times New Roman" panose="02020603050405020304" pitchFamily="18" charset="0"/>
              </a:rPr>
              <a:t>Improving Hygiene and Food Safety Standards</a:t>
            </a:r>
            <a:endParaRPr lang="en-US" dirty="0">
              <a:effectLst/>
              <a:latin typeface="+mj-lt"/>
              <a:ea typeface="Times New Roman" panose="02020603050405020304" pitchFamily="18" charset="0"/>
            </a:endParaRPr>
          </a:p>
          <a:p>
            <a:pPr marL="742950" lvl="1" indent="-285750" algn="l">
              <a:spcAft>
                <a:spcPts val="200"/>
              </a:spcAft>
              <a:buSzPts val="1000"/>
              <a:buFont typeface="Courier New" panose="02070309020205020404" pitchFamily="49" charset="0"/>
              <a:buChar char="o"/>
              <a:tabLst>
                <a:tab pos="914400" algn="l"/>
              </a:tabLst>
            </a:pPr>
            <a:r>
              <a:rPr lang="en-US" dirty="0">
                <a:effectLst/>
                <a:latin typeface="+mj-lt"/>
                <a:ea typeface="Arial" panose="020B0604020202020204" pitchFamily="34" charset="0"/>
                <a:cs typeface="Times New Roman" panose="02020603050405020304" pitchFamily="18" charset="0"/>
              </a:rPr>
              <a:t>Establishes clear </a:t>
            </a:r>
            <a:r>
              <a:rPr lang="en-US" b="1" dirty="0">
                <a:effectLst/>
                <a:latin typeface="+mj-lt"/>
                <a:ea typeface="Arial" panose="020B0604020202020204" pitchFamily="34" charset="0"/>
                <a:cs typeface="Times New Roman" panose="02020603050405020304" pitchFamily="18" charset="0"/>
              </a:rPr>
              <a:t>sanitation guidelines</a:t>
            </a:r>
            <a:r>
              <a:rPr lang="en-US" dirty="0">
                <a:effectLst/>
                <a:latin typeface="+mj-lt"/>
                <a:ea typeface="Arial" panose="020B0604020202020204" pitchFamily="34" charset="0"/>
                <a:cs typeface="Times New Roman" panose="02020603050405020304" pitchFamily="18" charset="0"/>
              </a:rPr>
              <a:t> for food preparation, storage, and handling to prevent contamination and the spread of disease.</a:t>
            </a:r>
          </a:p>
          <a:p>
            <a:pPr marL="742950" lvl="1" indent="-285750" algn="l">
              <a:spcAft>
                <a:spcPts val="200"/>
              </a:spcAft>
              <a:buSzPts val="1000"/>
              <a:buFont typeface="Courier New" panose="02070309020205020404" pitchFamily="49" charset="0"/>
              <a:buChar char="o"/>
              <a:tabLst>
                <a:tab pos="914400" algn="l"/>
              </a:tabLst>
            </a:pPr>
            <a:r>
              <a:rPr lang="en-US" dirty="0">
                <a:effectLst/>
                <a:latin typeface="+mj-lt"/>
                <a:ea typeface="Arial" panose="020B0604020202020204" pitchFamily="34" charset="0"/>
                <a:cs typeface="Times New Roman" panose="02020603050405020304" pitchFamily="18" charset="0"/>
              </a:rPr>
              <a:t>Requires ships to maintain </a:t>
            </a:r>
            <a:r>
              <a:rPr lang="en-US" b="1" dirty="0">
                <a:effectLst/>
                <a:latin typeface="+mj-lt"/>
                <a:ea typeface="Arial" panose="020B0604020202020204" pitchFamily="34" charset="0"/>
                <a:cs typeface="Times New Roman" panose="02020603050405020304" pitchFamily="18" charset="0"/>
              </a:rPr>
              <a:t>clean and properly equipped galleys and storage areas</a:t>
            </a:r>
            <a:r>
              <a:rPr lang="en-US" dirty="0">
                <a:effectLst/>
                <a:latin typeface="+mj-lt"/>
                <a:ea typeface="Arial" panose="020B0604020202020204" pitchFamily="34" charset="0"/>
                <a:cs typeface="Times New Roman" panose="02020603050405020304" pitchFamily="18" charset="0"/>
              </a:rPr>
              <a:t>.</a:t>
            </a:r>
          </a:p>
          <a:p>
            <a:pPr marL="342900" lvl="0" indent="-342900">
              <a:buNone/>
              <a:tabLst>
                <a:tab pos="457200" algn="l"/>
              </a:tabLst>
            </a:pPr>
            <a:r>
              <a:rPr lang="en-US" b="1" dirty="0">
                <a:effectLst/>
                <a:latin typeface="+mj-lt"/>
                <a:ea typeface="Times New Roman" panose="02020603050405020304" pitchFamily="18" charset="0"/>
              </a:rPr>
              <a:t>Ensuring Compliance with International Maritime Standards</a:t>
            </a:r>
            <a:endParaRPr lang="en-US" dirty="0">
              <a:effectLst/>
              <a:latin typeface="+mj-lt"/>
              <a:ea typeface="Times New Roman" panose="02020603050405020304" pitchFamily="18" charset="0"/>
            </a:endParaRPr>
          </a:p>
          <a:p>
            <a:pPr marL="742950" lvl="1" indent="-285750" algn="l">
              <a:spcAft>
                <a:spcPts val="200"/>
              </a:spcAft>
              <a:buSzPts val="1000"/>
              <a:buFont typeface="Courier New" panose="02070309020205020404" pitchFamily="49" charset="0"/>
              <a:buChar char="o"/>
              <a:tabLst>
                <a:tab pos="914400" algn="l"/>
              </a:tabLst>
            </a:pPr>
            <a:r>
              <a:rPr lang="en-US" dirty="0">
                <a:effectLst/>
                <a:latin typeface="+mj-lt"/>
                <a:ea typeface="Arial" panose="020B0604020202020204" pitchFamily="34" charset="0"/>
                <a:cs typeface="Times New Roman" panose="02020603050405020304" pitchFamily="18" charset="0"/>
              </a:rPr>
              <a:t>Sets </a:t>
            </a:r>
            <a:r>
              <a:rPr lang="en-US" b="1" dirty="0">
                <a:effectLst/>
                <a:latin typeface="+mj-lt"/>
                <a:ea typeface="Arial" panose="020B0604020202020204" pitchFamily="34" charset="0"/>
                <a:cs typeface="Times New Roman" panose="02020603050405020304" pitchFamily="18" charset="0"/>
              </a:rPr>
              <a:t>minimum requirements</a:t>
            </a:r>
            <a:r>
              <a:rPr lang="en-US" dirty="0">
                <a:effectLst/>
                <a:latin typeface="+mj-lt"/>
                <a:ea typeface="Arial" panose="020B0604020202020204" pitchFamily="34" charset="0"/>
                <a:cs typeface="Times New Roman" panose="02020603050405020304" pitchFamily="18" charset="0"/>
              </a:rPr>
              <a:t> that shipowners must follow, contributing to overall </a:t>
            </a:r>
            <a:r>
              <a:rPr lang="en-US" b="1" dirty="0">
                <a:effectLst/>
                <a:latin typeface="+mj-lt"/>
                <a:ea typeface="Arial" panose="020B0604020202020204" pitchFamily="34" charset="0"/>
                <a:cs typeface="Times New Roman" panose="02020603050405020304" pitchFamily="18" charset="0"/>
              </a:rPr>
              <a:t>seafarer welfare and working conditions</a:t>
            </a:r>
            <a:r>
              <a:rPr lang="en-US" dirty="0">
                <a:effectLst/>
                <a:latin typeface="+mj-lt"/>
                <a:ea typeface="Arial" panose="020B0604020202020204" pitchFamily="34" charset="0"/>
                <a:cs typeface="Times New Roman" panose="02020603050405020304" pitchFamily="18" charset="0"/>
              </a:rPr>
              <a:t>.</a:t>
            </a:r>
          </a:p>
          <a:p>
            <a:pPr marL="742950" lvl="1" indent="-285750" algn="l">
              <a:spcAft>
                <a:spcPts val="200"/>
              </a:spcAft>
              <a:buSzPts val="1000"/>
              <a:buFont typeface="Courier New" panose="02070309020205020404" pitchFamily="49" charset="0"/>
              <a:buChar char="o"/>
              <a:tabLst>
                <a:tab pos="914400" algn="l"/>
              </a:tabLst>
            </a:pPr>
            <a:r>
              <a:rPr lang="en-US" dirty="0">
                <a:effectLst/>
                <a:latin typeface="+mj-lt"/>
                <a:ea typeface="Arial" panose="020B0604020202020204" pitchFamily="34" charset="0"/>
                <a:cs typeface="Times New Roman" panose="02020603050405020304" pitchFamily="18" charset="0"/>
              </a:rPr>
              <a:t>Although later </a:t>
            </a:r>
            <a:r>
              <a:rPr lang="en-US" b="1" dirty="0">
                <a:effectLst/>
                <a:latin typeface="+mj-lt"/>
                <a:ea typeface="Arial" panose="020B0604020202020204" pitchFamily="34" charset="0"/>
                <a:cs typeface="Times New Roman" panose="02020603050405020304" pitchFamily="18" charset="0"/>
              </a:rPr>
              <a:t>complemented by the Maritime </a:t>
            </a:r>
            <a:r>
              <a:rPr lang="en-US" b="1" dirty="0" err="1">
                <a:effectLst/>
                <a:latin typeface="+mj-lt"/>
                <a:ea typeface="Arial" panose="020B0604020202020204" pitchFamily="34" charset="0"/>
                <a:cs typeface="Times New Roman" panose="02020603050405020304" pitchFamily="18" charset="0"/>
              </a:rPr>
              <a:t>Labour</a:t>
            </a:r>
            <a:r>
              <a:rPr lang="en-US" b="1" dirty="0">
                <a:effectLst/>
                <a:latin typeface="+mj-lt"/>
                <a:ea typeface="Arial" panose="020B0604020202020204" pitchFamily="34" charset="0"/>
                <a:cs typeface="Times New Roman" panose="02020603050405020304" pitchFamily="18" charset="0"/>
              </a:rPr>
              <a:t> Convention (MLC), 2006</a:t>
            </a:r>
            <a:r>
              <a:rPr lang="en-US" dirty="0">
                <a:effectLst/>
                <a:latin typeface="+mj-lt"/>
                <a:ea typeface="Arial" panose="020B0604020202020204" pitchFamily="34" charset="0"/>
                <a:cs typeface="Times New Roman" panose="02020603050405020304" pitchFamily="18" charset="0"/>
              </a:rPr>
              <a:t>, C068 remains a foundational framework in maritime food and catering regulations.</a:t>
            </a:r>
          </a:p>
          <a:p>
            <a:pPr marL="342900" lvl="0" indent="-342900">
              <a:buNone/>
              <a:tabLst>
                <a:tab pos="457200" algn="l"/>
              </a:tabLst>
            </a:pPr>
            <a:r>
              <a:rPr lang="en-US" dirty="0">
                <a:effectLst/>
                <a:latin typeface="+mj-lt"/>
                <a:ea typeface="Arial" panose="020B0604020202020204" pitchFamily="34" charset="0"/>
                <a:cs typeface="Times New Roman" panose="02020603050405020304" pitchFamily="18" charset="0"/>
              </a:rPr>
              <a:t>.</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8D82DB33-9985-06C6-C7D7-88DA695774E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361D3C1A-937F-9063-F200-5C6C77DF99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445BFDD-F128-4B73-4BF8-958EECD7523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2943395-BED1-06F7-208D-87C2E1D684B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45AE858-1997-B2A7-5E05-28545678A9A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661E04C-A8EB-6277-F8E0-F10C2A0A562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1504613-6269-45A9-9547-29F89CD17D7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99307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8DA58-9583-B921-BC1F-1AC192D1E54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BA602FD-0C2B-9905-CF2B-BB24CB2A2CE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708E5BF-7ED6-B695-1744-F230530476CE}"/>
              </a:ext>
            </a:extLst>
          </p:cNvPr>
          <p:cNvSpPr>
            <a:spLocks noGrp="1"/>
          </p:cNvSpPr>
          <p:nvPr>
            <p:ph type="title"/>
          </p:nvPr>
        </p:nvSpPr>
        <p:spPr>
          <a:xfrm>
            <a:off x="628650" y="1107174"/>
            <a:ext cx="7886700" cy="571213"/>
          </a:xfrm>
        </p:spPr>
        <p:txBody>
          <a:bodyPr>
            <a:noAutofit/>
          </a:bodyPr>
          <a:lstStyle/>
          <a:p>
            <a:pPr algn="ct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3. </a:t>
            </a:r>
            <a:r>
              <a:rPr lang="en-US" sz="2800" b="1" dirty="0"/>
              <a:t>The Importance of C068 Food and Catering (Ships’ Crews) Convention</a:t>
            </a:r>
            <a:br>
              <a:rPr lang="en-US" sz="2800" b="1" dirty="0"/>
            </a:br>
            <a:br>
              <a:rPr lang="en-US" sz="2400" dirty="0"/>
            </a:b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C9EC7295-B94B-5DF2-9B47-DCE176F7952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6931838-5F3B-F3D8-EA6C-9313255A93C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EB0A47A-7864-E35C-FE41-3B90170720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4F7AD89-FA4C-FB5A-9C8F-743A58487855}"/>
              </a:ext>
            </a:extLst>
          </p:cNvPr>
          <p:cNvSpPr txBox="1"/>
          <p:nvPr/>
        </p:nvSpPr>
        <p:spPr>
          <a:xfrm>
            <a:off x="926926" y="2025200"/>
            <a:ext cx="7340774" cy="1805623"/>
          </a:xfrm>
          <a:prstGeom prst="rect">
            <a:avLst/>
          </a:prstGeom>
          <a:noFill/>
        </p:spPr>
        <p:txBody>
          <a:bodyPr wrap="square" rtlCol="0">
            <a:spAutoFit/>
          </a:bodyPr>
          <a:lstStyle/>
          <a:p>
            <a:pPr marL="342900" lvl="0" indent="-342900">
              <a:buNone/>
              <a:tabLst>
                <a:tab pos="457200" algn="l"/>
              </a:tabLst>
            </a:pPr>
            <a:r>
              <a:rPr lang="en-US" b="1" dirty="0">
                <a:ea typeface="Times New Roman" panose="02020603050405020304" pitchFamily="18" charset="0"/>
              </a:rPr>
              <a:t>Reducing Operational Risks and Legal Issues</a:t>
            </a:r>
            <a:endParaRPr lang="en-US" dirty="0">
              <a:ea typeface="Times New Roman" panose="02020603050405020304" pitchFamily="18" charset="0"/>
            </a:endParaRPr>
          </a:p>
          <a:p>
            <a:pPr marL="742950" lvl="1" indent="-285750">
              <a:spcAft>
                <a:spcPts val="200"/>
              </a:spcAft>
              <a:buSzPts val="1000"/>
              <a:buFont typeface="Courier New" panose="02070309020205020404" pitchFamily="49" charset="0"/>
              <a:buChar char="o"/>
              <a:tabLst>
                <a:tab pos="914400" algn="l"/>
              </a:tabLst>
            </a:pPr>
            <a:r>
              <a:rPr lang="en-US" dirty="0">
                <a:ea typeface="Arial" panose="020B0604020202020204" pitchFamily="34" charset="0"/>
                <a:cs typeface="Times New Roman" panose="02020603050405020304" pitchFamily="18" charset="0"/>
              </a:rPr>
              <a:t>Poor nutrition and hygiene can lead to </a:t>
            </a:r>
            <a:r>
              <a:rPr lang="en-US" b="1" dirty="0">
                <a:ea typeface="Arial" panose="020B0604020202020204" pitchFamily="34" charset="0"/>
                <a:cs typeface="Times New Roman" panose="02020603050405020304" pitchFamily="18" charset="0"/>
              </a:rPr>
              <a:t>illness outbreaks</a:t>
            </a:r>
            <a:r>
              <a:rPr lang="en-US" dirty="0">
                <a:ea typeface="Arial" panose="020B0604020202020204" pitchFamily="34" charset="0"/>
                <a:cs typeface="Times New Roman" panose="02020603050405020304" pitchFamily="18" charset="0"/>
              </a:rPr>
              <a:t> on board, affecting ship operations and increasing medical costs.</a:t>
            </a:r>
          </a:p>
          <a:p>
            <a:pPr marL="742950" lvl="1" indent="-285750">
              <a:spcAft>
                <a:spcPts val="200"/>
              </a:spcAft>
              <a:buSzPts val="1000"/>
              <a:buFont typeface="Courier New" panose="02070309020205020404" pitchFamily="49" charset="0"/>
              <a:buChar char="o"/>
              <a:tabLst>
                <a:tab pos="914400" algn="l"/>
              </a:tabLst>
            </a:pPr>
            <a:r>
              <a:rPr lang="en-US" dirty="0">
                <a:ea typeface="Arial" panose="020B0604020202020204" pitchFamily="34" charset="0"/>
                <a:cs typeface="Times New Roman" panose="02020603050405020304" pitchFamily="18" charset="0"/>
              </a:rPr>
              <a:t>Non-compliance with food safety regulations can result in </a:t>
            </a:r>
            <a:r>
              <a:rPr lang="en-US" b="1" dirty="0">
                <a:ea typeface="Arial" panose="020B0604020202020204" pitchFamily="34" charset="0"/>
                <a:cs typeface="Times New Roman" panose="02020603050405020304" pitchFamily="18" charset="0"/>
              </a:rPr>
              <a:t>penalties, inspections, or legal consequences</a:t>
            </a:r>
            <a:r>
              <a:rPr lang="en-US" dirty="0">
                <a:ea typeface="Arial" panose="020B0604020202020204" pitchFamily="34" charset="0"/>
                <a:cs typeface="Times New Roman" panose="02020603050405020304" pitchFamily="18" charset="0"/>
              </a:rPr>
              <a:t> for shipping companies</a:t>
            </a:r>
            <a:r>
              <a:rPr lang="en-US" dirty="0">
                <a:effectLst/>
                <a:latin typeface="+mj-lt"/>
                <a:ea typeface="Arial" panose="020B0604020202020204" pitchFamily="34" charset="0"/>
                <a:cs typeface="Times New Roman" panose="02020603050405020304" pitchFamily="18" charset="0"/>
              </a:rPr>
              <a:t>.</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5E72DF03-C575-0D1B-2ED3-AA9FEBC5AE9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407AE8D0-F149-93B0-6A8E-2A9352B2F5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300AF9C-94E0-15FD-E3B6-7412158961C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15D9C56-A0A9-06C7-0D4D-ECB88D0A442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39D7F5C-DBA1-F0F5-F525-658FB764C13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BE2BB45-7263-1F39-9C76-6F334A01B9F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2615524-A2E9-B110-8CC7-57AF5AA21501}"/>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03AE251B-A50C-D970-B0AD-EC488BD5FC31}"/>
              </a:ext>
            </a:extLst>
          </p:cNvPr>
          <p:cNvPicPr>
            <a:picLocks noChangeAspect="1"/>
          </p:cNvPicPr>
          <p:nvPr/>
        </p:nvPicPr>
        <p:blipFill>
          <a:blip r:embed="rId11"/>
          <a:stretch>
            <a:fillRect/>
          </a:stretch>
        </p:blipFill>
        <p:spPr>
          <a:xfrm>
            <a:off x="3216188" y="3780252"/>
            <a:ext cx="2762250" cy="1657350"/>
          </a:xfrm>
          <a:prstGeom prst="rect">
            <a:avLst/>
          </a:prstGeom>
        </p:spPr>
      </p:pic>
    </p:spTree>
    <p:extLst>
      <p:ext uri="{BB962C8B-B14F-4D97-AF65-F5344CB8AC3E}">
        <p14:creationId xmlns:p14="http://schemas.microsoft.com/office/powerpoint/2010/main" val="54647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64F1E-F3A0-3F88-23A3-8290E5A3302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4AFDC3D-3134-C9BF-585A-1CEF338AD39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10970C5-8072-FF54-4C73-437DED8D229B}"/>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4. </a:t>
            </a:r>
            <a:r>
              <a:rPr lang="en-US" sz="2400" dirty="0">
                <a:effectLst/>
                <a:latin typeface="Times New Roman" panose="02020603050405020304" pitchFamily="18" charset="0"/>
                <a:ea typeface="Arial" panose="020B0604020202020204" pitchFamily="34" charset="0"/>
              </a:rPr>
              <a:t>Why has such a convention been passed?</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F8169268-8DAE-ED10-C179-449153F7175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E1A223B-90E3-EFD1-77B7-197A335FB64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F2DCAE26-4B24-35C1-F93F-FACA9B7A28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C97C12E-FDEA-CC6B-C05B-0DAAA5575BA8}"/>
              </a:ext>
            </a:extLst>
          </p:cNvPr>
          <p:cNvSpPr txBox="1"/>
          <p:nvPr/>
        </p:nvSpPr>
        <p:spPr>
          <a:xfrm>
            <a:off x="764088" y="1670152"/>
            <a:ext cx="7503612" cy="4549964"/>
          </a:xfrm>
          <a:prstGeom prst="rect">
            <a:avLst/>
          </a:prstGeom>
          <a:noFill/>
        </p:spPr>
        <p:txBody>
          <a:bodyPr wrap="square" rtlCol="0">
            <a:spAutoFit/>
          </a:bodyPr>
          <a:lstStyle/>
          <a:p>
            <a:r>
              <a:rPr lang="en-US" dirty="0"/>
              <a:t>The </a:t>
            </a:r>
            <a:r>
              <a:rPr lang="en-US" b="1" dirty="0"/>
              <a:t>C068 - Food and Catering (Ships' Crews) Convention, 1946</a:t>
            </a:r>
            <a:r>
              <a:rPr lang="en-US" dirty="0"/>
              <a:t> was adopted by the </a:t>
            </a:r>
            <a:r>
              <a:rPr lang="en-US" b="1" dirty="0"/>
              <a:t>International </a:t>
            </a:r>
            <a:r>
              <a:rPr lang="en-US" b="1" dirty="0" err="1"/>
              <a:t>Labour</a:t>
            </a:r>
            <a:r>
              <a:rPr lang="en-US" b="1" dirty="0"/>
              <a:t> Organization (ILO)</a:t>
            </a:r>
            <a:r>
              <a:rPr lang="en-US" dirty="0"/>
              <a:t> to address </a:t>
            </a:r>
            <a:r>
              <a:rPr lang="en-US" b="1" dirty="0"/>
              <a:t>serious concerns about the health, nutrition, and working conditions of seafarers</a:t>
            </a:r>
            <a:r>
              <a:rPr lang="en-US" dirty="0"/>
              <a:t>. The convention was passed for several key reasons:</a:t>
            </a:r>
          </a:p>
          <a:p>
            <a:pPr>
              <a:lnSpc>
                <a:spcPct val="150000"/>
              </a:lnSpc>
            </a:pPr>
            <a:r>
              <a:rPr lang="en-US" dirty="0"/>
              <a:t>1. Improving Seafarers’ Health and Nutrition</a:t>
            </a:r>
          </a:p>
          <a:p>
            <a:pPr>
              <a:lnSpc>
                <a:spcPct val="150000"/>
              </a:lnSpc>
            </a:pPr>
            <a:r>
              <a:rPr lang="en-US" dirty="0"/>
              <a:t>2. Addressing Poor Sanitary Conditions in Ship Kitchens (Galleys)</a:t>
            </a:r>
          </a:p>
          <a:p>
            <a:pPr>
              <a:lnSpc>
                <a:spcPct val="150000"/>
              </a:lnSpc>
            </a:pPr>
            <a:r>
              <a:rPr lang="en-US" dirty="0"/>
              <a:t>3. Standardizing Food and Catering Practices Internationally</a:t>
            </a:r>
          </a:p>
          <a:p>
            <a:pPr>
              <a:lnSpc>
                <a:spcPct val="150000"/>
              </a:lnSpc>
            </a:pPr>
            <a:r>
              <a:rPr lang="en-US" dirty="0"/>
              <a:t>4. Enhancing Seafarers’ Well-being and Performance</a:t>
            </a:r>
          </a:p>
          <a:p>
            <a:pPr>
              <a:lnSpc>
                <a:spcPct val="150000"/>
              </a:lnSpc>
            </a:pPr>
            <a:r>
              <a:rPr lang="en-US" dirty="0"/>
              <a:t>5. Strengthening Labor Rights in the Maritime Industry</a:t>
            </a:r>
          </a:p>
          <a:p>
            <a:pPr>
              <a:lnSpc>
                <a:spcPct val="150000"/>
              </a:lnSpc>
            </a:pPr>
            <a:r>
              <a:rPr lang="en-US" dirty="0"/>
              <a:t>6. Reducing Health-Related Operational Risks</a:t>
            </a:r>
          </a:p>
          <a:p>
            <a:endParaRPr lang="en-US" dirty="0"/>
          </a:p>
          <a:p>
            <a:pPr algn="just">
              <a:spcAft>
                <a:spcPts val="200"/>
              </a:spcAft>
            </a:pPr>
            <a:endParaRPr lang="en-US" dirty="0"/>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FD0F5B91-64AF-43BC-88F1-D95BAE9F2BD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C068 CONVENTION</a:t>
            </a:r>
          </a:p>
        </p:txBody>
      </p:sp>
      <p:pic>
        <p:nvPicPr>
          <p:cNvPr id="25" name="Picture 24">
            <a:extLst>
              <a:ext uri="{FF2B5EF4-FFF2-40B4-BE49-F238E27FC236}">
                <a16:creationId xmlns:a16="http://schemas.microsoft.com/office/drawing/2014/main" id="{B7EA185E-028E-1A38-D68E-3C84C249A8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8D5A5EF-22F7-4665-11CA-F5C5C070B16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EBA5531-38CA-5654-F8D5-F3DA0E8C5FB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88C9B4E-3F2E-9214-6003-968DCFFECE0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D681D33-AB33-3D56-673E-F75713717BD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835ACF1-8338-0DDE-C633-585F2554AB75}"/>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275446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1042</TotalTime>
  <Words>2454</Words>
  <Application>Microsoft Office PowerPoint</Application>
  <PresentationFormat>On-screen Show (4:3)</PresentationFormat>
  <Paragraphs>213</Paragraphs>
  <Slides>22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CharterBT-Roman</vt:lpstr>
      <vt:lpstr>coranto-2</vt:lpstr>
      <vt:lpstr>Courier New</vt:lpstr>
      <vt:lpstr>Symbol</vt:lpstr>
      <vt:lpstr>Times New Roman</vt:lpstr>
      <vt:lpstr>Office Theme</vt:lpstr>
      <vt:lpstr>MARitime Soft Skills for Onboard Healthy Nutrition and CULinary Arts in Seagoing Services – CUL-MAR-Skills</vt:lpstr>
      <vt:lpstr>Learning outcomes of the course </vt:lpstr>
      <vt:lpstr>Content of the course </vt:lpstr>
      <vt:lpstr>   1. What is The C068 - Food and Catering (Ships' Crews) Convention, 1946?   </vt:lpstr>
      <vt:lpstr>2. What are the Key Provisions of the Convention  </vt:lpstr>
      <vt:lpstr>    3. The Importance of C068 Food and Catering (Ships’ Crews) Convention   </vt:lpstr>
      <vt:lpstr>    3. The Importance of C068 Food and Catering (Ships’ Crews) Convention   </vt:lpstr>
      <vt:lpstr>    3. The Importance of C068 Food and Catering (Ships’ Crews) Convention   </vt:lpstr>
      <vt:lpstr>4. Why has such a convention been passed?</vt:lpstr>
      <vt:lpstr>5. What are the key provisions of the Convention? </vt:lpstr>
      <vt:lpstr>6.What are the impact of the Convention on Seafarers and Shipowners? </vt:lpstr>
      <vt:lpstr>6.What are the impact of the Convention on Seafarers and Shipowners? </vt:lpstr>
      <vt:lpstr>6.What are the impact of the Convention on Seafarers and Shipowners? </vt:lpstr>
      <vt:lpstr>7. What are the challenges and Limitations of the Convention? </vt:lpstr>
      <vt:lpstr>7. What are the challenges and Limitations of the Convention? </vt:lpstr>
      <vt:lpstr> Conclusion and Future Perspectives of the Convention?  </vt:lpstr>
      <vt:lpstr> Future Perspectives  </vt:lpstr>
      <vt:lpstr> Future Perspectives  </vt:lpstr>
      <vt:lpstr> Future Perspectives  </vt:lpstr>
      <vt:lpstr> Future Perspectives  </vt:lpstr>
      <vt:lpstr> In Conclusion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Pınar ÖZDEMİR</cp:lastModifiedBy>
  <cp:revision>35</cp:revision>
  <dcterms:created xsi:type="dcterms:W3CDTF">2023-11-02T13:43:46Z</dcterms:created>
  <dcterms:modified xsi:type="dcterms:W3CDTF">2025-07-02T14:06:38Z</dcterms:modified>
</cp:coreProperties>
</file>