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bookmarkIdSeed="2">
  <p:sldMasterIdLst>
    <p:sldMasterId id="2147483651" r:id="rId1"/>
  </p:sldMasterIdLst>
  <p:notesMasterIdLst>
    <p:notesMasterId r:id="rId43"/>
  </p:notesMasterIdLst>
  <p:handoutMasterIdLst>
    <p:handoutMasterId r:id="rId44"/>
  </p:handoutMasterIdLst>
  <p:sldIdLst>
    <p:sldId id="1376" r:id="rId2"/>
    <p:sldId id="1322" r:id="rId3"/>
    <p:sldId id="1323" r:id="rId4"/>
    <p:sldId id="1357" r:id="rId5"/>
    <p:sldId id="1359" r:id="rId6"/>
    <p:sldId id="1356" r:id="rId7"/>
    <p:sldId id="1360" r:id="rId8"/>
    <p:sldId id="1361" r:id="rId9"/>
    <p:sldId id="1362" r:id="rId10"/>
    <p:sldId id="1363" r:id="rId11"/>
    <p:sldId id="1364" r:id="rId12"/>
    <p:sldId id="1349" r:id="rId13"/>
    <p:sldId id="1350" r:id="rId14"/>
    <p:sldId id="1365" r:id="rId15"/>
    <p:sldId id="1366" r:id="rId16"/>
    <p:sldId id="1351" r:id="rId17"/>
    <p:sldId id="1352" r:id="rId18"/>
    <p:sldId id="1377" r:id="rId19"/>
    <p:sldId id="1367" r:id="rId20"/>
    <p:sldId id="1368" r:id="rId21"/>
    <p:sldId id="1369" r:id="rId22"/>
    <p:sldId id="1370" r:id="rId23"/>
    <p:sldId id="1371" r:id="rId24"/>
    <p:sldId id="1372" r:id="rId25"/>
    <p:sldId id="1373" r:id="rId26"/>
    <p:sldId id="1374" r:id="rId27"/>
    <p:sldId id="1375" r:id="rId28"/>
    <p:sldId id="1353" r:id="rId29"/>
    <p:sldId id="1354" r:id="rId30"/>
    <p:sldId id="1355" r:id="rId31"/>
    <p:sldId id="1378" r:id="rId32"/>
    <p:sldId id="1379" r:id="rId33"/>
    <p:sldId id="1380" r:id="rId34"/>
    <p:sldId id="1381" r:id="rId35"/>
    <p:sldId id="1382" r:id="rId36"/>
    <p:sldId id="1383" r:id="rId37"/>
    <p:sldId id="1384" r:id="rId38"/>
    <p:sldId id="1385" r:id="rId39"/>
    <p:sldId id="1386" r:id="rId40"/>
    <p:sldId id="1387" r:id="rId41"/>
    <p:sldId id="1358" r:id="rId42"/>
  </p:sldIdLst>
  <p:sldSz cx="9144000" cy="6858000" type="screen4x3"/>
  <p:notesSz cx="9979025" cy="6834188"/>
  <p:defaultTextStyle>
    <a:defPPr>
      <a:defRPr lang="tr-TR"/>
    </a:defPPr>
    <a:lvl1pPr algn="l" rtl="0" eaLnBrk="0" fontAlgn="base" hangingPunct="0">
      <a:spcBef>
        <a:spcPct val="0"/>
      </a:spcBef>
      <a:spcAft>
        <a:spcPct val="0"/>
      </a:spcAft>
      <a:defRPr kern="1200">
        <a:solidFill>
          <a:schemeClr val="tx1"/>
        </a:solidFill>
        <a:latin typeface="Arial" charset="0"/>
        <a:ea typeface="+mn-ea"/>
        <a:cs typeface="+mn-cs"/>
      </a:defRPr>
    </a:lvl1pPr>
    <a:lvl2pPr marL="457200" algn="l" rtl="0" eaLnBrk="0" fontAlgn="base" hangingPunct="0">
      <a:spcBef>
        <a:spcPct val="0"/>
      </a:spcBef>
      <a:spcAft>
        <a:spcPct val="0"/>
      </a:spcAft>
      <a:defRPr kern="1200">
        <a:solidFill>
          <a:schemeClr val="tx1"/>
        </a:solidFill>
        <a:latin typeface="Arial" charset="0"/>
        <a:ea typeface="+mn-ea"/>
        <a:cs typeface="+mn-cs"/>
      </a:defRPr>
    </a:lvl2pPr>
    <a:lvl3pPr marL="914400" algn="l" rtl="0" eaLnBrk="0" fontAlgn="base" hangingPunct="0">
      <a:spcBef>
        <a:spcPct val="0"/>
      </a:spcBef>
      <a:spcAft>
        <a:spcPct val="0"/>
      </a:spcAft>
      <a:defRPr kern="1200">
        <a:solidFill>
          <a:schemeClr val="tx1"/>
        </a:solidFill>
        <a:latin typeface="Arial" charset="0"/>
        <a:ea typeface="+mn-ea"/>
        <a:cs typeface="+mn-cs"/>
      </a:defRPr>
    </a:lvl3pPr>
    <a:lvl4pPr marL="1371600" algn="l" rtl="0" eaLnBrk="0" fontAlgn="base" hangingPunct="0">
      <a:spcBef>
        <a:spcPct val="0"/>
      </a:spcBef>
      <a:spcAft>
        <a:spcPct val="0"/>
      </a:spcAft>
      <a:defRPr kern="1200">
        <a:solidFill>
          <a:schemeClr val="tx1"/>
        </a:solidFill>
        <a:latin typeface="Arial" charset="0"/>
        <a:ea typeface="+mn-ea"/>
        <a:cs typeface="+mn-cs"/>
      </a:defRPr>
    </a:lvl4pPr>
    <a:lvl5pPr marL="1828800" algn="l" rtl="0" eaLnBrk="0" fontAlgn="base" hangingPunct="0">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153">
          <p15:clr>
            <a:srgbClr val="A4A3A4"/>
          </p15:clr>
        </p15:guide>
        <p15:guide id="2" pos="3143">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FFFF00"/>
    <a:srgbClr val="FFCC66"/>
    <a:srgbClr val="EFF9F9"/>
    <a:srgbClr val="00FFFF"/>
    <a:srgbClr val="99CC00"/>
    <a:srgbClr val="0033CC"/>
    <a:srgbClr val="FF0000"/>
    <a:srgbClr val="F4EE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6341" autoAdjust="0"/>
    <p:restoredTop sz="86450" autoAdjust="0"/>
  </p:normalViewPr>
  <p:slideViewPr>
    <p:cSldViewPr>
      <p:cViewPr varScale="1">
        <p:scale>
          <a:sx n="69" d="100"/>
          <a:sy n="69" d="100"/>
        </p:scale>
        <p:origin x="1998" y="78"/>
      </p:cViewPr>
      <p:guideLst>
        <p:guide orient="horz" pos="2160"/>
        <p:guide pos="2880"/>
      </p:guideLst>
    </p:cSldViewPr>
  </p:slideViewPr>
  <p:outlineViewPr>
    <p:cViewPr>
      <p:scale>
        <a:sx n="33" d="100"/>
        <a:sy n="33" d="100"/>
      </p:scale>
      <p:origin x="0" y="-41760"/>
    </p:cViewPr>
  </p:outlineViewPr>
  <p:notesTextViewPr>
    <p:cViewPr>
      <p:scale>
        <a:sx n="100" d="100"/>
        <a:sy n="100" d="100"/>
      </p:scale>
      <p:origin x="0" y="0"/>
    </p:cViewPr>
  </p:notesTextViewPr>
  <p:sorterViewPr>
    <p:cViewPr>
      <p:scale>
        <a:sx n="140" d="100"/>
        <a:sy n="140" d="100"/>
      </p:scale>
      <p:origin x="0" y="0"/>
    </p:cViewPr>
  </p:sorterViewPr>
  <p:notesViewPr>
    <p:cSldViewPr>
      <p:cViewPr varScale="1">
        <p:scale>
          <a:sx n="130" d="100"/>
          <a:sy n="130" d="100"/>
        </p:scale>
        <p:origin x="1704" y="192"/>
      </p:cViewPr>
      <p:guideLst>
        <p:guide orient="horz" pos="2153"/>
        <p:guide pos="3143"/>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notesMaster" Target="notesMasters/notesMaster1.xml"/><Relationship Id="rId48"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8962" name="Rectangle 2"/>
          <p:cNvSpPr>
            <a:spLocks noGrp="1" noChangeArrowheads="1"/>
          </p:cNvSpPr>
          <p:nvPr>
            <p:ph type="hdr" sz="quarter"/>
          </p:nvPr>
        </p:nvSpPr>
        <p:spPr bwMode="auto">
          <a:xfrm>
            <a:off x="0" y="0"/>
            <a:ext cx="4323378" cy="34186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smtClean="0"/>
            </a:lvl1pPr>
          </a:lstStyle>
          <a:p>
            <a:pPr>
              <a:defRPr/>
            </a:pPr>
            <a:endParaRPr lang="tr-TR"/>
          </a:p>
        </p:txBody>
      </p:sp>
      <p:sp>
        <p:nvSpPr>
          <p:cNvPr id="168963" name="Rectangle 3"/>
          <p:cNvSpPr>
            <a:spLocks noGrp="1" noChangeArrowheads="1"/>
          </p:cNvSpPr>
          <p:nvPr>
            <p:ph type="dt" sz="quarter" idx="1"/>
          </p:nvPr>
        </p:nvSpPr>
        <p:spPr bwMode="auto">
          <a:xfrm>
            <a:off x="5652399" y="0"/>
            <a:ext cx="4325002" cy="34186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smtClean="0"/>
            </a:lvl1pPr>
          </a:lstStyle>
          <a:p>
            <a:pPr>
              <a:defRPr/>
            </a:pPr>
            <a:endParaRPr lang="tr-TR"/>
          </a:p>
        </p:txBody>
      </p:sp>
      <p:sp>
        <p:nvSpPr>
          <p:cNvPr id="168964" name="Rectangle 4"/>
          <p:cNvSpPr>
            <a:spLocks noGrp="1" noChangeArrowheads="1"/>
          </p:cNvSpPr>
          <p:nvPr>
            <p:ph type="ftr" sz="quarter" idx="2"/>
          </p:nvPr>
        </p:nvSpPr>
        <p:spPr bwMode="auto">
          <a:xfrm>
            <a:off x="0" y="6490738"/>
            <a:ext cx="4323378" cy="34186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smtClean="0"/>
            </a:lvl1pPr>
          </a:lstStyle>
          <a:p>
            <a:pPr>
              <a:defRPr/>
            </a:pPr>
            <a:endParaRPr lang="tr-TR"/>
          </a:p>
        </p:txBody>
      </p:sp>
      <p:sp>
        <p:nvSpPr>
          <p:cNvPr id="168965" name="Rectangle 5"/>
          <p:cNvSpPr>
            <a:spLocks noGrp="1" noChangeArrowheads="1"/>
          </p:cNvSpPr>
          <p:nvPr>
            <p:ph type="sldNum" sz="quarter" idx="3"/>
          </p:nvPr>
        </p:nvSpPr>
        <p:spPr bwMode="auto">
          <a:xfrm>
            <a:off x="5652399" y="6490738"/>
            <a:ext cx="4325002" cy="34186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smtClean="0"/>
            </a:lvl1pPr>
          </a:lstStyle>
          <a:p>
            <a:pPr>
              <a:defRPr/>
            </a:pPr>
            <a:fld id="{E0B32A7C-8AF4-4464-BC46-CCF0308E7B8D}" type="slidenum">
              <a:rPr lang="tr-TR"/>
              <a:pPr>
                <a:defRPr/>
              </a:pPr>
              <a:t>‹#›</a:t>
            </a:fld>
            <a:endParaRPr lang="tr-TR"/>
          </a:p>
        </p:txBody>
      </p:sp>
    </p:spTree>
    <p:extLst>
      <p:ext uri="{BB962C8B-B14F-4D97-AF65-F5344CB8AC3E}">
        <p14:creationId xmlns:p14="http://schemas.microsoft.com/office/powerpoint/2010/main" val="1450014058"/>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99010" name="Rectangle 2"/>
          <p:cNvSpPr>
            <a:spLocks noGrp="1" noChangeArrowheads="1"/>
          </p:cNvSpPr>
          <p:nvPr>
            <p:ph type="hdr" sz="quarter"/>
          </p:nvPr>
        </p:nvSpPr>
        <p:spPr bwMode="auto">
          <a:xfrm>
            <a:off x="0" y="0"/>
            <a:ext cx="4323378" cy="34186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smtClean="0"/>
            </a:lvl1pPr>
          </a:lstStyle>
          <a:p>
            <a:pPr>
              <a:defRPr/>
            </a:pPr>
            <a:endParaRPr lang="tr-TR"/>
          </a:p>
        </p:txBody>
      </p:sp>
      <p:sp>
        <p:nvSpPr>
          <p:cNvPr id="299011" name="Rectangle 3"/>
          <p:cNvSpPr>
            <a:spLocks noGrp="1" noChangeArrowheads="1"/>
          </p:cNvSpPr>
          <p:nvPr>
            <p:ph type="dt" idx="1"/>
          </p:nvPr>
        </p:nvSpPr>
        <p:spPr bwMode="auto">
          <a:xfrm>
            <a:off x="5652399" y="0"/>
            <a:ext cx="4325002" cy="34186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smtClean="0"/>
            </a:lvl1pPr>
          </a:lstStyle>
          <a:p>
            <a:pPr>
              <a:defRPr/>
            </a:pPr>
            <a:endParaRPr lang="tr-TR"/>
          </a:p>
        </p:txBody>
      </p:sp>
      <p:sp>
        <p:nvSpPr>
          <p:cNvPr id="46084" name="Rectangle 4"/>
          <p:cNvSpPr>
            <a:spLocks noGrp="1" noRot="1" noChangeAspect="1" noChangeArrowheads="1" noTextEdit="1"/>
          </p:cNvSpPr>
          <p:nvPr>
            <p:ph type="sldImg" idx="2"/>
          </p:nvPr>
        </p:nvSpPr>
        <p:spPr bwMode="auto">
          <a:xfrm>
            <a:off x="3282950" y="512763"/>
            <a:ext cx="3417888" cy="2562225"/>
          </a:xfrm>
          <a:prstGeom prst="rect">
            <a:avLst/>
          </a:prstGeom>
          <a:noFill/>
          <a:ln w="9525">
            <a:solidFill>
              <a:srgbClr val="000000"/>
            </a:solidFill>
            <a:miter lim="800000"/>
            <a:headEnd/>
            <a:tailEnd/>
          </a:ln>
        </p:spPr>
      </p:sp>
      <p:sp>
        <p:nvSpPr>
          <p:cNvPr id="299013" name="Rectangle 5"/>
          <p:cNvSpPr>
            <a:spLocks noGrp="1" noChangeArrowheads="1"/>
          </p:cNvSpPr>
          <p:nvPr>
            <p:ph type="body" sz="quarter" idx="3"/>
          </p:nvPr>
        </p:nvSpPr>
        <p:spPr bwMode="auto">
          <a:xfrm>
            <a:off x="997578" y="3246161"/>
            <a:ext cx="7983870" cy="3075226"/>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tr-TR" noProof="0" smtClean="0"/>
              <a:t>Click to edit Master text styles</a:t>
            </a:r>
          </a:p>
          <a:p>
            <a:pPr lvl="1"/>
            <a:r>
              <a:rPr lang="tr-TR" noProof="0" smtClean="0"/>
              <a:t>Second level</a:t>
            </a:r>
          </a:p>
          <a:p>
            <a:pPr lvl="2"/>
            <a:r>
              <a:rPr lang="tr-TR" noProof="0" smtClean="0"/>
              <a:t>Third level</a:t>
            </a:r>
          </a:p>
          <a:p>
            <a:pPr lvl="3"/>
            <a:r>
              <a:rPr lang="tr-TR" noProof="0" smtClean="0"/>
              <a:t>Fourth level</a:t>
            </a:r>
          </a:p>
          <a:p>
            <a:pPr lvl="4"/>
            <a:r>
              <a:rPr lang="tr-TR" noProof="0" smtClean="0"/>
              <a:t>Fifth level</a:t>
            </a:r>
          </a:p>
        </p:txBody>
      </p:sp>
      <p:sp>
        <p:nvSpPr>
          <p:cNvPr id="299014" name="Rectangle 6"/>
          <p:cNvSpPr>
            <a:spLocks noGrp="1" noChangeArrowheads="1"/>
          </p:cNvSpPr>
          <p:nvPr>
            <p:ph type="ftr" sz="quarter" idx="4"/>
          </p:nvPr>
        </p:nvSpPr>
        <p:spPr bwMode="auto">
          <a:xfrm>
            <a:off x="0" y="6490738"/>
            <a:ext cx="4323378" cy="34186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smtClean="0"/>
            </a:lvl1pPr>
          </a:lstStyle>
          <a:p>
            <a:pPr>
              <a:defRPr/>
            </a:pPr>
            <a:endParaRPr lang="tr-TR"/>
          </a:p>
        </p:txBody>
      </p:sp>
      <p:sp>
        <p:nvSpPr>
          <p:cNvPr id="299015" name="Rectangle 7"/>
          <p:cNvSpPr>
            <a:spLocks noGrp="1" noChangeArrowheads="1"/>
          </p:cNvSpPr>
          <p:nvPr>
            <p:ph type="sldNum" sz="quarter" idx="5"/>
          </p:nvPr>
        </p:nvSpPr>
        <p:spPr bwMode="auto">
          <a:xfrm>
            <a:off x="5652399" y="6490738"/>
            <a:ext cx="4325002" cy="34186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smtClean="0"/>
            </a:lvl1pPr>
          </a:lstStyle>
          <a:p>
            <a:pPr>
              <a:defRPr/>
            </a:pPr>
            <a:fld id="{5C5F69A7-BB6B-4972-A66D-B37668A31147}" type="slidenum">
              <a:rPr lang="tr-TR"/>
              <a:pPr>
                <a:defRPr/>
              </a:pPr>
              <a:t>‹#›</a:t>
            </a:fld>
            <a:endParaRPr lang="tr-TR"/>
          </a:p>
        </p:txBody>
      </p:sp>
    </p:spTree>
    <p:extLst>
      <p:ext uri="{BB962C8B-B14F-4D97-AF65-F5344CB8AC3E}">
        <p14:creationId xmlns:p14="http://schemas.microsoft.com/office/powerpoint/2010/main" val="3913574091"/>
      </p:ext>
    </p:extLst>
  </p:cSld>
  <p:clrMap bg1="lt1" tx1="dk1" bg2="lt2" tx2="dk2" accent1="accent1" accent2="accent2" accent3="accent3" accent4="accent4" accent5="accent5" accent6="accent6" hlink="hlink" folHlink="folHlink"/>
  <p:hf hdr="0" ftr="0" dt="0"/>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pPr>
              <a:defRPr/>
            </a:pPr>
            <a:fld id="{5C5F69A7-BB6B-4972-A66D-B37668A31147}" type="slidenum">
              <a:rPr lang="tr-TR" smtClean="0"/>
              <a:pPr>
                <a:defRPr/>
              </a:pPr>
              <a:t>1</a:t>
            </a:fld>
            <a:endParaRPr lang="tr-TR"/>
          </a:p>
        </p:txBody>
      </p:sp>
    </p:spTree>
    <p:extLst>
      <p:ext uri="{BB962C8B-B14F-4D97-AF65-F5344CB8AC3E}">
        <p14:creationId xmlns:p14="http://schemas.microsoft.com/office/powerpoint/2010/main" val="50462678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r>
              <a:rPr lang="en-GB" sz="1200" kern="1200" dirty="0" smtClean="0">
                <a:solidFill>
                  <a:schemeClr val="tx1"/>
                </a:solidFill>
                <a:effectLst/>
                <a:latin typeface="Arial" charset="0"/>
                <a:ea typeface="+mn-ea"/>
                <a:cs typeface="+mn-cs"/>
              </a:rPr>
              <a:t>Women take an unprivileged position in the work environment, typically perceived as a men's world. The three primary reasons for this situation come to the fore: </a:t>
            </a:r>
            <a:endParaRPr lang="pl-PL" sz="1200" kern="1200" dirty="0" smtClean="0">
              <a:solidFill>
                <a:schemeClr val="tx1"/>
              </a:solidFill>
              <a:effectLst/>
              <a:latin typeface="Arial" charset="0"/>
              <a:ea typeface="+mn-ea"/>
              <a:cs typeface="+mn-cs"/>
            </a:endParaRPr>
          </a:p>
          <a:p>
            <a:r>
              <a:rPr lang="en-GB" sz="1200" kern="1200" dirty="0" smtClean="0">
                <a:solidFill>
                  <a:schemeClr val="tx1"/>
                </a:solidFill>
                <a:effectLst/>
                <a:latin typeface="Arial" charset="0"/>
                <a:ea typeface="+mn-ea"/>
                <a:cs typeface="+mn-cs"/>
              </a:rPr>
              <a:t>Ad.1. </a:t>
            </a:r>
            <a:endParaRPr lang="pl-PL" sz="1200" kern="1200" dirty="0" smtClean="0">
              <a:solidFill>
                <a:schemeClr val="tx1"/>
              </a:solidFill>
              <a:effectLst/>
              <a:latin typeface="Arial" charset="0"/>
              <a:ea typeface="+mn-ea"/>
              <a:cs typeface="+mn-cs"/>
            </a:endParaRPr>
          </a:p>
          <a:p>
            <a:r>
              <a:rPr lang="en-GB" sz="1200" kern="1200" dirty="0" smtClean="0">
                <a:solidFill>
                  <a:schemeClr val="tx1"/>
                </a:solidFill>
                <a:effectLst/>
                <a:latin typeface="Arial" charset="0"/>
                <a:ea typeface="+mn-ea"/>
                <a:cs typeface="+mn-cs"/>
              </a:rPr>
              <a:t>Women working in a non-traditional job may encounter particular problems because they are "women" in a man's world. Throughout history, shipping has always been a male-dominated industry. An unprivileged position of women in shipping industry seems to be related to a defensive attitude of men standing on guard of their last exclusive territories, which was clearly expressed by a male captain:</a:t>
            </a:r>
            <a:endParaRPr lang="pl-PL" sz="1200" kern="1200" dirty="0" smtClean="0">
              <a:solidFill>
                <a:schemeClr val="tx1"/>
              </a:solidFill>
              <a:effectLst/>
              <a:latin typeface="Arial" charset="0"/>
              <a:ea typeface="+mn-ea"/>
              <a:cs typeface="+mn-cs"/>
            </a:endParaRPr>
          </a:p>
          <a:p>
            <a:r>
              <a:rPr lang="en-GB" sz="1200" i="1" kern="1200" dirty="0" smtClean="0">
                <a:solidFill>
                  <a:schemeClr val="tx1"/>
                </a:solidFill>
                <a:effectLst/>
                <a:latin typeface="Arial" charset="0"/>
                <a:ea typeface="+mn-ea"/>
                <a:cs typeface="+mn-cs"/>
              </a:rPr>
              <a:t>Baby (rude about women) on the sea? Did you hear that a woman at sea is a misfortune? Also, I stick to it! I even have an appeal: leave us the space of the ship and this profession. Do not enter there! It is such a male asylum! </a:t>
            </a:r>
            <a:endParaRPr lang="pl-PL" sz="1200" kern="1200" dirty="0" smtClean="0">
              <a:solidFill>
                <a:schemeClr val="tx1"/>
              </a:solidFill>
              <a:effectLst/>
              <a:latin typeface="Arial" charset="0"/>
              <a:ea typeface="+mn-ea"/>
              <a:cs typeface="+mn-cs"/>
            </a:endParaRPr>
          </a:p>
          <a:p>
            <a:r>
              <a:rPr lang="en-GB" sz="1200" kern="1200" dirty="0" smtClean="0">
                <a:solidFill>
                  <a:schemeClr val="tx1"/>
                </a:solidFill>
                <a:effectLst/>
                <a:latin typeface="Arial" charset="0"/>
                <a:ea typeface="+mn-ea"/>
                <a:cs typeface="+mn-cs"/>
              </a:rPr>
              <a:t>The majority of men's crew is not willing to accept women as their superior in the ship's hierarchy or as port captains ashore.  Which could be particularly interesting from a perspective of postcolonial discourse, there also female seafarers who tend to protect males' territories. A certain woman aspiring to o position of a captain claims: </a:t>
            </a:r>
            <a:endParaRPr lang="pl-PL" sz="1200" kern="1200" dirty="0" smtClean="0">
              <a:solidFill>
                <a:schemeClr val="tx1"/>
              </a:solidFill>
              <a:effectLst/>
              <a:latin typeface="Arial" charset="0"/>
              <a:ea typeface="+mn-ea"/>
              <a:cs typeface="+mn-cs"/>
            </a:endParaRPr>
          </a:p>
          <a:p>
            <a:r>
              <a:rPr lang="en-GB" sz="1200" i="1" kern="1200" dirty="0" smtClean="0">
                <a:solidFill>
                  <a:schemeClr val="tx1"/>
                </a:solidFill>
                <a:effectLst/>
                <a:latin typeface="Arial" charset="0"/>
                <a:ea typeface="+mn-ea"/>
                <a:cs typeface="+mn-cs"/>
              </a:rPr>
              <a:t>I know that I will not let any woman get </a:t>
            </a:r>
            <a:r>
              <a:rPr lang="en-GB" sz="1200" i="1" kern="1200" dirty="0" err="1" smtClean="0">
                <a:solidFill>
                  <a:schemeClr val="tx1"/>
                </a:solidFill>
                <a:effectLst/>
                <a:latin typeface="Arial" charset="0"/>
                <a:ea typeface="+mn-ea"/>
                <a:cs typeface="+mn-cs"/>
              </a:rPr>
              <a:t>onboard</a:t>
            </a:r>
            <a:r>
              <a:rPr lang="en-GB" sz="1200" i="1" kern="1200" dirty="0" smtClean="0">
                <a:solidFill>
                  <a:schemeClr val="tx1"/>
                </a:solidFill>
                <a:effectLst/>
                <a:latin typeface="Arial" charset="0"/>
                <a:ea typeface="+mn-ea"/>
                <a:cs typeface="+mn-cs"/>
              </a:rPr>
              <a:t> my ship! </a:t>
            </a:r>
            <a:endParaRPr lang="pl-PL" sz="1200" kern="1200" dirty="0" smtClean="0">
              <a:solidFill>
                <a:schemeClr val="tx1"/>
              </a:solidFill>
              <a:effectLst/>
              <a:latin typeface="Arial" charset="0"/>
              <a:ea typeface="+mn-ea"/>
              <a:cs typeface="+mn-cs"/>
            </a:endParaRPr>
          </a:p>
          <a:p>
            <a:r>
              <a:rPr lang="en-GB" sz="1200" i="1" kern="1200" dirty="0" smtClean="0">
                <a:solidFill>
                  <a:schemeClr val="tx1"/>
                </a:solidFill>
                <a:effectLst/>
                <a:latin typeface="Arial" charset="0"/>
                <a:ea typeface="+mn-ea"/>
                <a:cs typeface="+mn-cs"/>
              </a:rPr>
              <a:t> </a:t>
            </a:r>
            <a:endParaRPr lang="pl-PL" sz="1200" kern="1200" dirty="0" smtClean="0">
              <a:solidFill>
                <a:schemeClr val="tx1"/>
              </a:solidFill>
              <a:effectLst/>
              <a:latin typeface="Arial" charset="0"/>
              <a:ea typeface="+mn-ea"/>
              <a:cs typeface="+mn-cs"/>
            </a:endParaRPr>
          </a:p>
          <a:p>
            <a:r>
              <a:rPr lang="en-GB" sz="1200" kern="1200" dirty="0" smtClean="0">
                <a:solidFill>
                  <a:schemeClr val="tx1"/>
                </a:solidFill>
                <a:effectLst/>
                <a:latin typeface="Arial" charset="0"/>
                <a:ea typeface="+mn-ea"/>
                <a:cs typeface="+mn-cs"/>
              </a:rPr>
              <a:t>Ad.2.</a:t>
            </a:r>
            <a:endParaRPr lang="pl-PL" sz="1200" kern="1200" dirty="0" smtClean="0">
              <a:solidFill>
                <a:schemeClr val="tx1"/>
              </a:solidFill>
              <a:effectLst/>
              <a:latin typeface="Arial" charset="0"/>
              <a:ea typeface="+mn-ea"/>
              <a:cs typeface="+mn-cs"/>
            </a:endParaRPr>
          </a:p>
          <a:p>
            <a:r>
              <a:rPr lang="en-GB" sz="1200" kern="1200" dirty="0" smtClean="0">
                <a:solidFill>
                  <a:schemeClr val="tx1"/>
                </a:solidFill>
                <a:effectLst/>
                <a:latin typeface="Arial" charset="0"/>
                <a:ea typeface="+mn-ea"/>
                <a:cs typeface="+mn-cs"/>
              </a:rPr>
              <a:t>Gender stereotypes produce negative expectations about the abilities and skills of female seafarers. They stigmatize women and may arouse in them the attitude of fear and withdrawal. Female seafarers experience stereotyping of the image of a woman at sea as clumsy and unable to work, which brings negative expectations about the abilities of female seafarers. Due to gender stereotypes, a group of female seafarers is seriously challenged by prejudices widespread among crews; therefore, they must continually prove their professionalism, capability, and strive for higher achievements.  </a:t>
            </a:r>
            <a:endParaRPr lang="pl-PL" sz="1200" kern="1200" dirty="0" smtClean="0">
              <a:solidFill>
                <a:schemeClr val="tx1"/>
              </a:solidFill>
              <a:effectLst/>
              <a:latin typeface="Arial" charset="0"/>
              <a:ea typeface="+mn-ea"/>
              <a:cs typeface="+mn-cs"/>
            </a:endParaRPr>
          </a:p>
          <a:p>
            <a:r>
              <a:rPr lang="en-GB" sz="1200" kern="1200" dirty="0" smtClean="0">
                <a:solidFill>
                  <a:schemeClr val="tx1"/>
                </a:solidFill>
                <a:effectLst/>
                <a:latin typeface="Arial" charset="0"/>
                <a:ea typeface="+mn-ea"/>
                <a:cs typeface="+mn-cs"/>
              </a:rPr>
              <a:t> </a:t>
            </a:r>
            <a:endParaRPr lang="pl-PL" sz="1200" kern="1200" dirty="0" smtClean="0">
              <a:solidFill>
                <a:schemeClr val="tx1"/>
              </a:solidFill>
              <a:effectLst/>
              <a:latin typeface="Arial" charset="0"/>
              <a:ea typeface="+mn-ea"/>
              <a:cs typeface="+mn-cs"/>
            </a:endParaRPr>
          </a:p>
          <a:p>
            <a:r>
              <a:rPr lang="en-GB" sz="1200" kern="1200" dirty="0" smtClean="0">
                <a:solidFill>
                  <a:schemeClr val="tx1"/>
                </a:solidFill>
                <a:effectLst/>
                <a:latin typeface="Arial" charset="0"/>
                <a:ea typeface="+mn-ea"/>
                <a:cs typeface="+mn-cs"/>
              </a:rPr>
              <a:t>Ad.3.</a:t>
            </a:r>
            <a:endParaRPr lang="pl-PL" sz="1200" kern="1200" dirty="0" smtClean="0">
              <a:solidFill>
                <a:schemeClr val="tx1"/>
              </a:solidFill>
              <a:effectLst/>
              <a:latin typeface="Arial" charset="0"/>
              <a:ea typeface="+mn-ea"/>
              <a:cs typeface="+mn-cs"/>
            </a:endParaRPr>
          </a:p>
          <a:p>
            <a:r>
              <a:rPr lang="en-GB" sz="1200" kern="1200" dirty="0" smtClean="0">
                <a:solidFill>
                  <a:schemeClr val="tx1"/>
                </a:solidFill>
                <a:effectLst/>
                <a:latin typeface="Arial" charset="0"/>
                <a:ea typeface="+mn-ea"/>
                <a:cs typeface="+mn-cs"/>
              </a:rPr>
              <a:t>Many people share both the opinion about extremely demanding nature ow working at sea as well as a conviction that women cannot do jobs involving strength and heavy mechanical work which women are not fit to.</a:t>
            </a:r>
            <a:endParaRPr lang="pl-PL" sz="1200" kern="1200" dirty="0" smtClean="0">
              <a:solidFill>
                <a:schemeClr val="tx1"/>
              </a:solidFill>
              <a:effectLst/>
              <a:latin typeface="Arial" charset="0"/>
              <a:ea typeface="+mn-ea"/>
              <a:cs typeface="+mn-cs"/>
            </a:endParaRPr>
          </a:p>
          <a:p>
            <a:r>
              <a:rPr lang="en-GB" sz="1200" kern="1200" dirty="0" smtClean="0">
                <a:solidFill>
                  <a:schemeClr val="tx1"/>
                </a:solidFill>
                <a:effectLst/>
                <a:latin typeface="Arial" charset="0"/>
                <a:ea typeface="+mn-ea"/>
                <a:cs typeface="+mn-cs"/>
              </a:rPr>
              <a:t> </a:t>
            </a:r>
            <a:endParaRPr lang="pl-PL" sz="1200" kern="1200" dirty="0" smtClean="0">
              <a:solidFill>
                <a:schemeClr val="tx1"/>
              </a:solidFill>
              <a:effectLst/>
              <a:latin typeface="Arial" charset="0"/>
              <a:ea typeface="+mn-ea"/>
              <a:cs typeface="+mn-cs"/>
            </a:endParaRPr>
          </a:p>
          <a:p>
            <a:r>
              <a:rPr lang="en-GB" sz="1200" kern="1200" dirty="0" smtClean="0">
                <a:solidFill>
                  <a:schemeClr val="tx1"/>
                </a:solidFill>
                <a:effectLst/>
                <a:latin typeface="Arial" charset="0"/>
                <a:ea typeface="+mn-ea"/>
                <a:cs typeface="+mn-cs"/>
              </a:rPr>
              <a:t>Ad.4.</a:t>
            </a:r>
            <a:endParaRPr lang="pl-PL" sz="1200" kern="1200" dirty="0" smtClean="0">
              <a:solidFill>
                <a:schemeClr val="tx1"/>
              </a:solidFill>
              <a:effectLst/>
              <a:latin typeface="Arial" charset="0"/>
              <a:ea typeface="+mn-ea"/>
              <a:cs typeface="+mn-cs"/>
            </a:endParaRPr>
          </a:p>
          <a:p>
            <a:r>
              <a:rPr lang="en-GB" sz="1200" kern="1200" dirty="0" smtClean="0">
                <a:solidFill>
                  <a:schemeClr val="tx1"/>
                </a:solidFill>
                <a:effectLst/>
                <a:latin typeface="Arial" charset="0"/>
                <a:ea typeface="+mn-ea"/>
                <a:cs typeface="+mn-cs"/>
              </a:rPr>
              <a:t>Sometimes women at sea play the role of a victim of political correctness, which does not give them a chance for valuable professional activity. According to the western democratic standards of gender equality, respected by many shipping companies, there are no barriers related to sex and gender about their employment policy. However, as some of the respondents claim, sometimes it happens that the facade rules of "political correctness", which are not supported by cultural practices of gender equity, play the role of the only motive for accepting women </a:t>
            </a:r>
            <a:r>
              <a:rPr lang="en-GB" sz="1200" kern="1200" dirty="0" err="1" smtClean="0">
                <a:solidFill>
                  <a:schemeClr val="tx1"/>
                </a:solidFill>
                <a:effectLst/>
                <a:latin typeface="Arial" charset="0"/>
                <a:ea typeface="+mn-ea"/>
                <a:cs typeface="+mn-cs"/>
              </a:rPr>
              <a:t>onboard</a:t>
            </a:r>
            <a:r>
              <a:rPr lang="en-GB" sz="1200" kern="1200" dirty="0" smtClean="0">
                <a:solidFill>
                  <a:schemeClr val="tx1"/>
                </a:solidFill>
                <a:effectLst/>
                <a:latin typeface="Arial" charset="0"/>
                <a:ea typeface="+mn-ea"/>
                <a:cs typeface="+mn-cs"/>
              </a:rPr>
              <a:t>:</a:t>
            </a:r>
            <a:endParaRPr lang="pl-PL" sz="1200" kern="1200" dirty="0" smtClean="0">
              <a:solidFill>
                <a:schemeClr val="tx1"/>
              </a:solidFill>
              <a:effectLst/>
              <a:latin typeface="Arial" charset="0"/>
              <a:ea typeface="+mn-ea"/>
              <a:cs typeface="+mn-cs"/>
            </a:endParaRPr>
          </a:p>
          <a:p>
            <a:r>
              <a:rPr lang="en-GB" sz="1200" kern="1200" dirty="0" smtClean="0">
                <a:solidFill>
                  <a:schemeClr val="tx1"/>
                </a:solidFill>
                <a:effectLst/>
                <a:latin typeface="Arial" charset="0"/>
                <a:ea typeface="+mn-ea"/>
                <a:cs typeface="+mn-cs"/>
              </a:rPr>
              <a:t> </a:t>
            </a:r>
            <a:endParaRPr lang="pl-PL" sz="1200" kern="1200" dirty="0" smtClean="0">
              <a:solidFill>
                <a:schemeClr val="tx1"/>
              </a:solidFill>
              <a:effectLst/>
              <a:latin typeface="Arial" charset="0"/>
              <a:ea typeface="+mn-ea"/>
              <a:cs typeface="+mn-cs"/>
            </a:endParaRPr>
          </a:p>
          <a:p>
            <a:r>
              <a:rPr lang="en-GB" sz="1200" i="1" kern="1200" dirty="0" smtClean="0">
                <a:solidFill>
                  <a:schemeClr val="tx1"/>
                </a:solidFill>
                <a:effectLst/>
                <a:latin typeface="Arial" charset="0"/>
                <a:ea typeface="+mn-ea"/>
                <a:cs typeface="+mn-cs"/>
              </a:rPr>
              <a:t>I guess they did not want me, and somewhat on the principle of such correctness, they wanted to show that they have a female apprentice. </a:t>
            </a:r>
            <a:r>
              <a:rPr lang="en-GB" sz="1200" kern="1200" dirty="0" smtClean="0">
                <a:solidFill>
                  <a:schemeClr val="tx1"/>
                </a:solidFill>
                <a:effectLst/>
                <a:latin typeface="Arial" charset="0"/>
                <a:ea typeface="+mn-ea"/>
                <a:cs typeface="+mn-cs"/>
              </a:rPr>
              <a:t>(A female cadet)</a:t>
            </a:r>
            <a:endParaRPr lang="pl-PL" sz="1200" kern="1200" dirty="0" smtClean="0">
              <a:solidFill>
                <a:schemeClr val="tx1"/>
              </a:solidFill>
              <a:effectLst/>
              <a:latin typeface="Arial" charset="0"/>
              <a:ea typeface="+mn-ea"/>
              <a:cs typeface="+mn-cs"/>
            </a:endParaRPr>
          </a:p>
          <a:p>
            <a:r>
              <a:rPr lang="en-GB" sz="1200" kern="1200" dirty="0" smtClean="0">
                <a:solidFill>
                  <a:schemeClr val="tx1"/>
                </a:solidFill>
                <a:effectLst/>
                <a:latin typeface="Arial" charset="0"/>
                <a:ea typeface="+mn-ea"/>
                <a:cs typeface="+mn-cs"/>
              </a:rPr>
              <a:t> </a:t>
            </a:r>
            <a:endParaRPr lang="pl-PL" sz="1200" kern="1200" dirty="0" smtClean="0">
              <a:solidFill>
                <a:schemeClr val="tx1"/>
              </a:solidFill>
              <a:effectLst/>
              <a:latin typeface="Arial" charset="0"/>
              <a:ea typeface="+mn-ea"/>
              <a:cs typeface="+mn-cs"/>
            </a:endParaRPr>
          </a:p>
          <a:p>
            <a:r>
              <a:rPr lang="en-GB" sz="1200" kern="1200" dirty="0" smtClean="0">
                <a:solidFill>
                  <a:schemeClr val="tx1"/>
                </a:solidFill>
                <a:effectLst/>
                <a:latin typeface="Arial" charset="0"/>
                <a:ea typeface="+mn-ea"/>
                <a:cs typeface="+mn-cs"/>
              </a:rPr>
              <a:t>Ad.5.</a:t>
            </a:r>
            <a:endParaRPr lang="pl-PL" sz="1200" kern="1200" dirty="0" smtClean="0">
              <a:solidFill>
                <a:schemeClr val="tx1"/>
              </a:solidFill>
              <a:effectLst/>
              <a:latin typeface="Arial" charset="0"/>
              <a:ea typeface="+mn-ea"/>
              <a:cs typeface="+mn-cs"/>
            </a:endParaRPr>
          </a:p>
          <a:p>
            <a:r>
              <a:rPr lang="en-GB" sz="1200" kern="1200" dirty="0" smtClean="0">
                <a:solidFill>
                  <a:schemeClr val="tx1"/>
                </a:solidFill>
                <a:effectLst/>
                <a:latin typeface="Arial" charset="0"/>
                <a:ea typeface="+mn-ea"/>
                <a:cs typeface="+mn-cs"/>
              </a:rPr>
              <a:t>There seems to be a lack of solidarity among women employed in the maritime industry. It happens that women play the role of excluding other women from participation in the labour market - they spread harmful stereotypes about women or participate (as ship-owner agents) in recruitment processes, the results of which are highly unfavourable for other women. The example comes from a Female Chief Officer claiming that:</a:t>
            </a:r>
            <a:endParaRPr lang="pl-PL" sz="1200" kern="1200" dirty="0" smtClean="0">
              <a:solidFill>
                <a:schemeClr val="tx1"/>
              </a:solidFill>
              <a:effectLst/>
              <a:latin typeface="Arial" charset="0"/>
              <a:ea typeface="+mn-ea"/>
              <a:cs typeface="+mn-cs"/>
            </a:endParaRPr>
          </a:p>
          <a:p>
            <a:r>
              <a:rPr lang="en-GB" sz="1200" kern="1200" dirty="0" smtClean="0">
                <a:solidFill>
                  <a:schemeClr val="tx1"/>
                </a:solidFill>
                <a:effectLst/>
                <a:latin typeface="Arial" charset="0"/>
                <a:ea typeface="+mn-ea"/>
                <a:cs typeface="+mn-cs"/>
              </a:rPr>
              <a:t> </a:t>
            </a:r>
            <a:endParaRPr lang="pl-PL" sz="1200" kern="1200" dirty="0" smtClean="0">
              <a:solidFill>
                <a:schemeClr val="tx1"/>
              </a:solidFill>
              <a:effectLst/>
              <a:latin typeface="Arial" charset="0"/>
              <a:ea typeface="+mn-ea"/>
              <a:cs typeface="+mn-cs"/>
            </a:endParaRPr>
          </a:p>
          <a:p>
            <a:r>
              <a:rPr lang="en-GB" sz="1200" i="1" kern="1200" dirty="0" smtClean="0">
                <a:solidFill>
                  <a:schemeClr val="tx1"/>
                </a:solidFill>
                <a:effectLst/>
                <a:latin typeface="Arial" charset="0"/>
                <a:ea typeface="+mn-ea"/>
                <a:cs typeface="+mn-cs"/>
              </a:rPr>
              <a:t>It annoys you very much, because, you know, on ships we have less and less people to work, and every working hand is useful. Also, what if she is reluctant? Or constantly disable? What do I need her on-board for? </a:t>
            </a:r>
            <a:endParaRPr lang="pl-PL" sz="1200" kern="1200" dirty="0" smtClean="0">
              <a:solidFill>
                <a:schemeClr val="tx1"/>
              </a:solidFill>
              <a:effectLst/>
              <a:latin typeface="Arial" charset="0"/>
              <a:ea typeface="+mn-ea"/>
              <a:cs typeface="+mn-cs"/>
            </a:endParaRPr>
          </a:p>
          <a:p>
            <a:r>
              <a:rPr lang="en-GB" sz="1200" kern="1200" dirty="0" smtClean="0">
                <a:solidFill>
                  <a:schemeClr val="tx1"/>
                </a:solidFill>
                <a:effectLst/>
                <a:latin typeface="Arial" charset="0"/>
                <a:ea typeface="+mn-ea"/>
                <a:cs typeface="+mn-cs"/>
              </a:rPr>
              <a:t> </a:t>
            </a:r>
            <a:endParaRPr lang="pl-PL" sz="1200" kern="1200" dirty="0" smtClean="0">
              <a:solidFill>
                <a:schemeClr val="tx1"/>
              </a:solidFill>
              <a:effectLst/>
              <a:latin typeface="Arial" charset="0"/>
              <a:ea typeface="+mn-ea"/>
              <a:cs typeface="+mn-cs"/>
            </a:endParaRPr>
          </a:p>
          <a:p>
            <a:r>
              <a:rPr lang="en-GB" sz="1200" kern="1200" dirty="0" smtClean="0">
                <a:solidFill>
                  <a:schemeClr val="tx1"/>
                </a:solidFill>
                <a:effectLst/>
                <a:latin typeface="Arial" charset="0"/>
                <a:ea typeface="+mn-ea"/>
                <a:cs typeface="+mn-cs"/>
              </a:rPr>
              <a:t>Apart from different forms of discrimination, there is another type of obstacles which women encounter during their maritime careers. They involve experiencing separation from family and loneliness, and mental and physical stress. These factors, however, relate to both women and men on board.</a:t>
            </a:r>
            <a:endParaRPr lang="pl-PL" sz="1200" kern="1200" dirty="0" smtClean="0">
              <a:solidFill>
                <a:schemeClr val="tx1"/>
              </a:solidFill>
              <a:effectLst/>
              <a:latin typeface="Arial" charset="0"/>
              <a:ea typeface="+mn-ea"/>
              <a:cs typeface="+mn-cs"/>
            </a:endParaRPr>
          </a:p>
          <a:p>
            <a:pPr marL="228600" indent="-228600">
              <a:buAutoNum type="arabicPeriod" startAt="5"/>
            </a:pPr>
            <a:endParaRPr lang="en-GB" sz="1200" kern="1200" dirty="0" smtClean="0">
              <a:solidFill>
                <a:schemeClr val="tx1"/>
              </a:solidFill>
              <a:effectLst/>
              <a:latin typeface="Arial" charset="0"/>
              <a:ea typeface="+mn-ea"/>
              <a:cs typeface="+mn-cs"/>
            </a:endParaRPr>
          </a:p>
          <a:p>
            <a:pPr marL="228600" indent="-228600">
              <a:buAutoNum type="arabicPeriod" startAt="5"/>
            </a:pPr>
            <a:endParaRPr lang="en-GB" dirty="0"/>
          </a:p>
        </p:txBody>
      </p:sp>
      <p:sp>
        <p:nvSpPr>
          <p:cNvPr id="4" name="Symbol zastępczy numeru slajdu 3"/>
          <p:cNvSpPr>
            <a:spLocks noGrp="1"/>
          </p:cNvSpPr>
          <p:nvPr>
            <p:ph type="sldNum" sz="quarter" idx="10"/>
          </p:nvPr>
        </p:nvSpPr>
        <p:spPr/>
        <p:txBody>
          <a:bodyPr/>
          <a:lstStyle/>
          <a:p>
            <a:pPr>
              <a:defRPr/>
            </a:pPr>
            <a:fld id="{5C5F69A7-BB6B-4972-A66D-B37668A31147}" type="slidenum">
              <a:rPr lang="tr-TR" smtClean="0"/>
              <a:pPr>
                <a:defRPr/>
              </a:pPr>
              <a:t>11</a:t>
            </a:fld>
            <a:endParaRPr lang="tr-TR"/>
          </a:p>
        </p:txBody>
      </p:sp>
    </p:spTree>
    <p:extLst>
      <p:ext uri="{BB962C8B-B14F-4D97-AF65-F5344CB8AC3E}">
        <p14:creationId xmlns:p14="http://schemas.microsoft.com/office/powerpoint/2010/main" val="2393699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GB" sz="1200" kern="1200" dirty="0" smtClean="0">
                <a:solidFill>
                  <a:schemeClr val="tx1"/>
                </a:solidFill>
                <a:effectLst/>
                <a:latin typeface="Arial" charset="0"/>
                <a:ea typeface="+mn-ea"/>
                <a:cs typeface="+mn-cs"/>
              </a:rPr>
              <a:t>Mentoring is a tool to enhance the skills and abilities of one's associates, colleagues, and mentees. It helps people become more creative, thinking more critically, perceiving solutions to problems, and analysing situations from different perspectives. A crucial aspect in a mentoring relationship is developing the mentee's ability to self-reflect on professional practices, where reflection is understood here in terms of "the main catalyst for the development of autonomy and expertise". Mentoring creates a unique situation where mentors and their mentees can learn together through practices of cooperation and problem-solving activities related to constructing of professional knowledge. Thus, mentor and mentee are both beneficiaries and partners in learning processes. </a:t>
            </a:r>
            <a:endParaRPr lang="pl-PL" sz="1200" kern="1200" dirty="0" smtClean="0">
              <a:solidFill>
                <a:schemeClr val="tx1"/>
              </a:solidFill>
              <a:effectLst/>
              <a:latin typeface="Arial" charset="0"/>
              <a:ea typeface="+mn-ea"/>
              <a:cs typeface="+mn-cs"/>
            </a:endParaRPr>
          </a:p>
          <a:p>
            <a:endParaRPr lang="en-GB" dirty="0"/>
          </a:p>
        </p:txBody>
      </p:sp>
      <p:sp>
        <p:nvSpPr>
          <p:cNvPr id="4" name="Symbol zastępczy numeru slajdu 3"/>
          <p:cNvSpPr>
            <a:spLocks noGrp="1"/>
          </p:cNvSpPr>
          <p:nvPr>
            <p:ph type="sldNum" sz="quarter" idx="10"/>
          </p:nvPr>
        </p:nvSpPr>
        <p:spPr/>
        <p:txBody>
          <a:bodyPr/>
          <a:lstStyle/>
          <a:p>
            <a:pPr>
              <a:defRPr/>
            </a:pPr>
            <a:fld id="{5C5F69A7-BB6B-4972-A66D-B37668A31147}" type="slidenum">
              <a:rPr lang="tr-TR" smtClean="0"/>
              <a:pPr>
                <a:defRPr/>
              </a:pPr>
              <a:t>16</a:t>
            </a:fld>
            <a:endParaRPr lang="tr-TR"/>
          </a:p>
        </p:txBody>
      </p:sp>
    </p:spTree>
    <p:extLst>
      <p:ext uri="{BB962C8B-B14F-4D97-AF65-F5344CB8AC3E}">
        <p14:creationId xmlns:p14="http://schemas.microsoft.com/office/powerpoint/2010/main" val="102142493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r>
              <a:rPr lang="en-GB" sz="1200" kern="1200" dirty="0" smtClean="0">
                <a:solidFill>
                  <a:schemeClr val="tx1"/>
                </a:solidFill>
                <a:effectLst/>
                <a:latin typeface="Arial" charset="0"/>
                <a:ea typeface="+mn-ea"/>
                <a:cs typeface="+mn-cs"/>
              </a:rPr>
              <a:t>Mentoring teams like the ones mentioned above may be formed in both shore-based and sea-going posts (ashore and afloat units) in the maritime sector. The prospected women leaders can benefit from such training a lot, and this practice may both help the women to achieve their goals and the men to overcome the bias against the women. Mentoring programs can be highly effective in raising women's awareness of self-imposed limitations and enable them to manage their careers in a male-centric environment.</a:t>
            </a:r>
            <a:endParaRPr lang="pl-PL" sz="1200" kern="1200" dirty="0">
              <a:solidFill>
                <a:schemeClr val="tx1"/>
              </a:solidFill>
              <a:effectLst/>
              <a:latin typeface="Arial" charset="0"/>
              <a:ea typeface="+mn-ea"/>
              <a:cs typeface="+mn-cs"/>
            </a:endParaRPr>
          </a:p>
        </p:txBody>
      </p:sp>
      <p:sp>
        <p:nvSpPr>
          <p:cNvPr id="4" name="Symbol zastępczy numeru slajdu 3"/>
          <p:cNvSpPr>
            <a:spLocks noGrp="1"/>
          </p:cNvSpPr>
          <p:nvPr>
            <p:ph type="sldNum" sz="quarter" idx="10"/>
          </p:nvPr>
        </p:nvSpPr>
        <p:spPr/>
        <p:txBody>
          <a:bodyPr/>
          <a:lstStyle/>
          <a:p>
            <a:pPr>
              <a:defRPr/>
            </a:pPr>
            <a:fld id="{5C5F69A7-BB6B-4972-A66D-B37668A31147}" type="slidenum">
              <a:rPr lang="tr-TR" smtClean="0"/>
              <a:pPr>
                <a:defRPr/>
              </a:pPr>
              <a:t>18</a:t>
            </a:fld>
            <a:endParaRPr lang="tr-TR"/>
          </a:p>
        </p:txBody>
      </p:sp>
    </p:spTree>
    <p:extLst>
      <p:ext uri="{BB962C8B-B14F-4D97-AF65-F5344CB8AC3E}">
        <p14:creationId xmlns:p14="http://schemas.microsoft.com/office/powerpoint/2010/main" val="153277292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r>
              <a:rPr lang="en-GB" sz="1200" kern="1200" dirty="0" smtClean="0">
                <a:solidFill>
                  <a:schemeClr val="tx1"/>
                </a:solidFill>
                <a:effectLst/>
                <a:latin typeface="Arial" charset="0"/>
                <a:ea typeface="+mn-ea"/>
                <a:cs typeface="+mn-cs"/>
              </a:rPr>
              <a:t>A leader who employs transactional leadership style provides instructions to their team members and then uses different instruments</a:t>
            </a:r>
            <a:r>
              <a:rPr lang="en-GB" sz="1200" u="sng" kern="1200" dirty="0" smtClean="0">
                <a:solidFill>
                  <a:schemeClr val="tx1"/>
                </a:solidFill>
                <a:effectLst/>
                <a:latin typeface="Arial" charset="0"/>
                <a:ea typeface="+mn-ea"/>
                <a:cs typeface="+mn-cs"/>
              </a:rPr>
              <a:t> </a:t>
            </a:r>
            <a:r>
              <a:rPr lang="en-GB" sz="1200" kern="1200" dirty="0" smtClean="0">
                <a:solidFill>
                  <a:schemeClr val="tx1"/>
                </a:solidFill>
                <a:effectLst/>
                <a:latin typeface="Arial" charset="0"/>
                <a:ea typeface="+mn-ea"/>
                <a:cs typeface="+mn-cs"/>
              </a:rPr>
              <a:t>to either recognize or punish what they do in response. Transactional leadership involves a kind of transaction: 'I give you this, and you do this in return'. This approach to leadership is highly directive, and autonomy of team members in decision-making, creativity, and innovative thinking is minimal.</a:t>
            </a:r>
            <a:endParaRPr lang="pl-PL" sz="1200" kern="1200" dirty="0">
              <a:solidFill>
                <a:schemeClr val="tx1"/>
              </a:solidFill>
              <a:effectLst/>
              <a:latin typeface="Arial" charset="0"/>
              <a:ea typeface="+mn-ea"/>
              <a:cs typeface="+mn-cs"/>
            </a:endParaRPr>
          </a:p>
        </p:txBody>
      </p:sp>
      <p:sp>
        <p:nvSpPr>
          <p:cNvPr id="4" name="Symbol zastępczy numeru slajdu 3"/>
          <p:cNvSpPr>
            <a:spLocks noGrp="1"/>
          </p:cNvSpPr>
          <p:nvPr>
            <p:ph type="sldNum" sz="quarter" idx="10"/>
          </p:nvPr>
        </p:nvSpPr>
        <p:spPr/>
        <p:txBody>
          <a:bodyPr/>
          <a:lstStyle/>
          <a:p>
            <a:pPr>
              <a:defRPr/>
            </a:pPr>
            <a:fld id="{5C5F69A7-BB6B-4972-A66D-B37668A31147}" type="slidenum">
              <a:rPr lang="tr-TR" smtClean="0"/>
              <a:pPr>
                <a:defRPr/>
              </a:pPr>
              <a:t>20</a:t>
            </a:fld>
            <a:endParaRPr lang="tr-TR"/>
          </a:p>
        </p:txBody>
      </p:sp>
    </p:spTree>
    <p:extLst>
      <p:ext uri="{BB962C8B-B14F-4D97-AF65-F5344CB8AC3E}">
        <p14:creationId xmlns:p14="http://schemas.microsoft.com/office/powerpoint/2010/main" val="73581589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r>
              <a:rPr lang="en-GB" sz="1200" kern="1200" dirty="0" smtClean="0">
                <a:solidFill>
                  <a:schemeClr val="tx1"/>
                </a:solidFill>
                <a:effectLst/>
                <a:latin typeface="Arial" charset="0"/>
                <a:ea typeface="+mn-ea"/>
                <a:cs typeface="+mn-cs"/>
              </a:rPr>
              <a:t>Servant leadership operates within the logic 'serve first and lead second'.  Servant leaders are more focused on the needs of other people than achieving goals or their own, what does not always lead to achieving the organization's strategic goals.  Those servant leaders who lead effectively despite prioritizing peoples' needs above their own are natural leaders, who do not feel the need for maintaining their status or power. Instead, they are focused on the development and well-being of people who follow them. A servant leader becomes the one who enables others to lead themselves (20). Disciplinarian atmosphere, 'reward and punishment' strategies do not appear in this type of leadership.</a:t>
            </a:r>
            <a:endParaRPr lang="pl-PL" sz="1200" kern="1200" dirty="0" smtClean="0">
              <a:solidFill>
                <a:schemeClr val="tx1"/>
              </a:solidFill>
              <a:effectLst/>
              <a:latin typeface="Arial" charset="0"/>
              <a:ea typeface="+mn-ea"/>
              <a:cs typeface="+mn-cs"/>
            </a:endParaRPr>
          </a:p>
          <a:p>
            <a:r>
              <a:rPr lang="en-GB" sz="1200" kern="1200" dirty="0" smtClean="0">
                <a:solidFill>
                  <a:schemeClr val="tx1"/>
                </a:solidFill>
                <a:effectLst/>
                <a:latin typeface="Arial" charset="0"/>
                <a:ea typeface="+mn-ea"/>
                <a:cs typeface="+mn-cs"/>
              </a:rPr>
              <a:t>This strategy of leadership develops morale within a team and leads to a high level of trust, which results in building up a more positive atmosphere and organizational culture overall. It improves the engagement of team members in decision-making processes, as well as give them a sense of ownership and responsibility (21). However, servant leadership is regarded as a time-consuming style.  There is also a risk of diminishing authority of a leader by stripping a share of responsibility within all members of a group.</a:t>
            </a:r>
            <a:endParaRPr lang="pl-PL" sz="1200" kern="1200" dirty="0">
              <a:solidFill>
                <a:schemeClr val="tx1"/>
              </a:solidFill>
              <a:effectLst/>
              <a:latin typeface="Arial" charset="0"/>
              <a:ea typeface="+mn-ea"/>
              <a:cs typeface="+mn-cs"/>
            </a:endParaRPr>
          </a:p>
        </p:txBody>
      </p:sp>
      <p:sp>
        <p:nvSpPr>
          <p:cNvPr id="4" name="Symbol zastępczy numeru slajdu 3"/>
          <p:cNvSpPr>
            <a:spLocks noGrp="1"/>
          </p:cNvSpPr>
          <p:nvPr>
            <p:ph type="sldNum" sz="quarter" idx="10"/>
          </p:nvPr>
        </p:nvSpPr>
        <p:spPr/>
        <p:txBody>
          <a:bodyPr/>
          <a:lstStyle/>
          <a:p>
            <a:pPr>
              <a:defRPr/>
            </a:pPr>
            <a:fld id="{5C5F69A7-BB6B-4972-A66D-B37668A31147}" type="slidenum">
              <a:rPr lang="tr-TR" smtClean="0"/>
              <a:pPr>
                <a:defRPr/>
              </a:pPr>
              <a:t>21</a:t>
            </a:fld>
            <a:endParaRPr lang="tr-TR"/>
          </a:p>
        </p:txBody>
      </p:sp>
    </p:spTree>
    <p:extLst>
      <p:ext uri="{BB962C8B-B14F-4D97-AF65-F5344CB8AC3E}">
        <p14:creationId xmlns:p14="http://schemas.microsoft.com/office/powerpoint/2010/main" val="164687422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r>
              <a:rPr lang="en-GB" sz="1200" kern="1200" dirty="0" smtClean="0">
                <a:solidFill>
                  <a:schemeClr val="tx1"/>
                </a:solidFill>
                <a:effectLst/>
                <a:latin typeface="Arial" charset="0"/>
                <a:ea typeface="+mn-ea"/>
                <a:cs typeface="+mn-cs"/>
              </a:rPr>
              <a:t>Transformational leadership is a creative type of leadership. Herein people are encouraged, empowered, inspired, and motivated to introduce innovate and create changes that will shape organizational culture as well as the future success of the company. These aims are accomplished by developing a strong sense of corporate culture, employee ownership, and empowerment. The leader transforms and motivates the team members thanks to his or her idealized influence (earlier understood in terms of personal charisma), inspirational motivation, individualized consideration (understood in terms of a concern for the needs and feelings of followers), and intellectual stimulation. </a:t>
            </a:r>
            <a:endParaRPr lang="pl-PL" sz="1200" kern="1200" dirty="0" smtClean="0">
              <a:solidFill>
                <a:schemeClr val="tx1"/>
              </a:solidFill>
              <a:effectLst/>
              <a:latin typeface="Arial" charset="0"/>
              <a:ea typeface="+mn-ea"/>
              <a:cs typeface="+mn-cs"/>
            </a:endParaRPr>
          </a:p>
        </p:txBody>
      </p:sp>
      <p:sp>
        <p:nvSpPr>
          <p:cNvPr id="4" name="Symbol zastępczy numeru slajdu 3"/>
          <p:cNvSpPr>
            <a:spLocks noGrp="1"/>
          </p:cNvSpPr>
          <p:nvPr>
            <p:ph type="sldNum" sz="quarter" idx="10"/>
          </p:nvPr>
        </p:nvSpPr>
        <p:spPr/>
        <p:txBody>
          <a:bodyPr/>
          <a:lstStyle/>
          <a:p>
            <a:pPr>
              <a:defRPr/>
            </a:pPr>
            <a:fld id="{5C5F69A7-BB6B-4972-A66D-B37668A31147}" type="slidenum">
              <a:rPr lang="tr-TR" smtClean="0"/>
              <a:pPr>
                <a:defRPr/>
              </a:pPr>
              <a:t>22</a:t>
            </a:fld>
            <a:endParaRPr lang="tr-TR"/>
          </a:p>
        </p:txBody>
      </p:sp>
    </p:spTree>
    <p:extLst>
      <p:ext uri="{BB962C8B-B14F-4D97-AF65-F5344CB8AC3E}">
        <p14:creationId xmlns:p14="http://schemas.microsoft.com/office/powerpoint/2010/main" val="194667480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r>
              <a:rPr lang="en-GB" sz="1200" kern="1200" dirty="0" smtClean="0">
                <a:solidFill>
                  <a:schemeClr val="tx1"/>
                </a:solidFill>
                <a:effectLst/>
                <a:latin typeface="Arial" charset="0"/>
                <a:ea typeface="+mn-ea"/>
                <a:cs typeface="+mn-cs"/>
              </a:rPr>
              <a:t>Participative leadership is oriented toward building commitment and consensus across a team. A participative leadership style gives opportunities for employees to share their creative ideas to improve a situation. A participative leader empowers followers and invites them to take part in decision making. He or she promotes team members' devotion to goal achievement. One of the enormous benefits of participative leadership is that it motivates employees to perform organizational citizenship behaviour because of empowerment and passion (23).</a:t>
            </a:r>
            <a:endParaRPr lang="pl-PL" sz="1200" kern="1200" dirty="0" smtClean="0">
              <a:solidFill>
                <a:schemeClr val="tx1"/>
              </a:solidFill>
              <a:effectLst/>
              <a:latin typeface="Arial" charset="0"/>
              <a:ea typeface="+mn-ea"/>
              <a:cs typeface="+mn-cs"/>
            </a:endParaRPr>
          </a:p>
          <a:p>
            <a:r>
              <a:rPr lang="en-GB" sz="1200" kern="1200" dirty="0" smtClean="0">
                <a:solidFill>
                  <a:schemeClr val="tx1"/>
                </a:solidFill>
                <a:effectLst/>
                <a:latin typeface="Arial" charset="0"/>
                <a:ea typeface="+mn-ea"/>
                <a:cs typeface="+mn-cs"/>
              </a:rPr>
              <a:t>A participative leader asks for input from their team members before making a final decision. However, in participative leadership, management makes the final decision. </a:t>
            </a:r>
            <a:endParaRPr lang="pl-PL" sz="1200" kern="1200" dirty="0" smtClean="0">
              <a:solidFill>
                <a:schemeClr val="tx1"/>
              </a:solidFill>
              <a:effectLst/>
              <a:latin typeface="Arial" charset="0"/>
              <a:ea typeface="+mn-ea"/>
              <a:cs typeface="+mn-cs"/>
            </a:endParaRPr>
          </a:p>
          <a:p>
            <a:pPr marL="0" indent="0">
              <a:buNone/>
            </a:pPr>
            <a:r>
              <a:rPr lang="en-GB" sz="1200" dirty="0" smtClean="0">
                <a:effectLst/>
              </a:rPr>
              <a:t>The benefits of this style of leadership involve improved employee morale as they feel valued and respected.  However, this leadership style does not operate well in those situations when decisions must be made rapidly.</a:t>
            </a:r>
            <a:endParaRPr lang="pl-PL" sz="1200" dirty="0" smtClean="0">
              <a:effectLst/>
            </a:endParaRPr>
          </a:p>
          <a:p>
            <a:endParaRPr lang="en-GB" dirty="0"/>
          </a:p>
        </p:txBody>
      </p:sp>
      <p:sp>
        <p:nvSpPr>
          <p:cNvPr id="4" name="Symbol zastępczy numeru slajdu 3"/>
          <p:cNvSpPr>
            <a:spLocks noGrp="1"/>
          </p:cNvSpPr>
          <p:nvPr>
            <p:ph type="sldNum" sz="quarter" idx="10"/>
          </p:nvPr>
        </p:nvSpPr>
        <p:spPr/>
        <p:txBody>
          <a:bodyPr/>
          <a:lstStyle/>
          <a:p>
            <a:pPr>
              <a:defRPr/>
            </a:pPr>
            <a:fld id="{5C5F69A7-BB6B-4972-A66D-B37668A31147}" type="slidenum">
              <a:rPr lang="tr-TR" smtClean="0"/>
              <a:pPr>
                <a:defRPr/>
              </a:pPr>
              <a:t>23</a:t>
            </a:fld>
            <a:endParaRPr lang="tr-TR"/>
          </a:p>
        </p:txBody>
      </p:sp>
    </p:spTree>
    <p:extLst>
      <p:ext uri="{BB962C8B-B14F-4D97-AF65-F5344CB8AC3E}">
        <p14:creationId xmlns:p14="http://schemas.microsoft.com/office/powerpoint/2010/main" val="62428292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r>
              <a:rPr lang="en-GB" sz="1200" kern="1200" dirty="0" smtClean="0">
                <a:solidFill>
                  <a:schemeClr val="tx1"/>
                </a:solidFill>
                <a:effectLst/>
                <a:latin typeface="Arial" charset="0"/>
                <a:ea typeface="+mn-ea"/>
                <a:cs typeface="+mn-cs"/>
              </a:rPr>
              <a:t>Bureaucratic leadership relies on hierarchical authority, where power comes from a formal position or title, rather than unique traits or competencies that people possess. Bureaucratic leaders employ a set list of responsibilities addressed to all team members, as well as they apply clearly-defined rules and procedures which are crucial for managing others and making decisions. </a:t>
            </a:r>
            <a:endParaRPr lang="pl-PL" sz="1200" kern="1200" dirty="0" smtClean="0">
              <a:solidFill>
                <a:schemeClr val="tx1"/>
              </a:solidFill>
              <a:effectLst/>
              <a:latin typeface="Arial" charset="0"/>
              <a:ea typeface="+mn-ea"/>
              <a:cs typeface="+mn-cs"/>
            </a:endParaRPr>
          </a:p>
          <a:p>
            <a:r>
              <a:rPr lang="en-GB" sz="1200" kern="1200" dirty="0" smtClean="0">
                <a:solidFill>
                  <a:schemeClr val="tx1"/>
                </a:solidFill>
                <a:effectLst/>
                <a:latin typeface="Arial" charset="0"/>
                <a:ea typeface="+mn-ea"/>
                <a:cs typeface="+mn-cs"/>
              </a:rPr>
              <a:t>This style of leadership focuses on the administrative needs of an organization. It is used mostly in the public sector because it relies heavily on consistency and adherence to formal rules and regulations. Bureaucratic leadership can be beneficial only in companies that do not expect much creativity or innovation from employees. </a:t>
            </a:r>
            <a:endParaRPr lang="pl-PL" sz="1200" kern="1200" dirty="0">
              <a:solidFill>
                <a:schemeClr val="tx1"/>
              </a:solidFill>
              <a:effectLst/>
              <a:latin typeface="Arial" charset="0"/>
              <a:ea typeface="+mn-ea"/>
              <a:cs typeface="+mn-cs"/>
            </a:endParaRPr>
          </a:p>
        </p:txBody>
      </p:sp>
      <p:sp>
        <p:nvSpPr>
          <p:cNvPr id="4" name="Symbol zastępczy numeru slajdu 3"/>
          <p:cNvSpPr>
            <a:spLocks noGrp="1"/>
          </p:cNvSpPr>
          <p:nvPr>
            <p:ph type="sldNum" sz="quarter" idx="10"/>
          </p:nvPr>
        </p:nvSpPr>
        <p:spPr/>
        <p:txBody>
          <a:bodyPr/>
          <a:lstStyle/>
          <a:p>
            <a:pPr>
              <a:defRPr/>
            </a:pPr>
            <a:fld id="{5C5F69A7-BB6B-4972-A66D-B37668A31147}" type="slidenum">
              <a:rPr lang="tr-TR" smtClean="0"/>
              <a:pPr>
                <a:defRPr/>
              </a:pPr>
              <a:t>25</a:t>
            </a:fld>
            <a:endParaRPr lang="tr-TR"/>
          </a:p>
        </p:txBody>
      </p:sp>
    </p:spTree>
    <p:extLst>
      <p:ext uri="{BB962C8B-B14F-4D97-AF65-F5344CB8AC3E}">
        <p14:creationId xmlns:p14="http://schemas.microsoft.com/office/powerpoint/2010/main" val="140016415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r>
              <a:rPr lang="en-GB" sz="1200" kern="1200" dirty="0" smtClean="0">
                <a:solidFill>
                  <a:schemeClr val="tx1"/>
                </a:solidFill>
                <a:effectLst/>
                <a:latin typeface="Arial" charset="0"/>
                <a:ea typeface="+mn-ea"/>
                <a:cs typeface="+mn-cs"/>
              </a:rPr>
              <a:t>Laissez-faire leaders give full freedom to the team members in the choice of ways to achieve goals. However, the role of a leader is to define the goals and to provide the tools and resources necessary to achieve these goals. The leader himself spends little time being involved activities. Supervision is also limited.</a:t>
            </a:r>
            <a:endParaRPr lang="pl-PL" sz="1200" kern="1200" dirty="0" smtClean="0">
              <a:solidFill>
                <a:schemeClr val="tx1"/>
              </a:solidFill>
              <a:effectLst/>
              <a:latin typeface="Arial" charset="0"/>
              <a:ea typeface="+mn-ea"/>
              <a:cs typeface="+mn-cs"/>
            </a:endParaRPr>
          </a:p>
          <a:p>
            <a:r>
              <a:rPr lang="en-GB" sz="1200" kern="1200" dirty="0" smtClean="0">
                <a:solidFill>
                  <a:schemeClr val="tx1"/>
                </a:solidFill>
                <a:effectLst/>
                <a:latin typeface="Arial" charset="0"/>
                <a:ea typeface="+mn-ea"/>
                <a:cs typeface="+mn-cs"/>
              </a:rPr>
              <a:t>This leadership style seems to be beneficial only when the group members are highly skilled, well-motivated, and capable enough to accomplish the task assigned to them. The Laissez-Faire style is most suitable in the situations, where the group members are more knowledgeable than the leader and possess broad expertise in a particular field.  Then, the role of a leader could be narrowed to tasks referring to information and organization. </a:t>
            </a:r>
            <a:endParaRPr lang="pl-PL" sz="1200" kern="1200" dirty="0">
              <a:solidFill>
                <a:schemeClr val="tx1"/>
              </a:solidFill>
              <a:effectLst/>
              <a:latin typeface="Arial" charset="0"/>
              <a:ea typeface="+mn-ea"/>
              <a:cs typeface="+mn-cs"/>
            </a:endParaRPr>
          </a:p>
        </p:txBody>
      </p:sp>
      <p:sp>
        <p:nvSpPr>
          <p:cNvPr id="4" name="Symbol zastępczy numeru slajdu 3"/>
          <p:cNvSpPr>
            <a:spLocks noGrp="1"/>
          </p:cNvSpPr>
          <p:nvPr>
            <p:ph type="sldNum" sz="quarter" idx="10"/>
          </p:nvPr>
        </p:nvSpPr>
        <p:spPr/>
        <p:txBody>
          <a:bodyPr/>
          <a:lstStyle/>
          <a:p>
            <a:pPr>
              <a:defRPr/>
            </a:pPr>
            <a:fld id="{5C5F69A7-BB6B-4972-A66D-B37668A31147}" type="slidenum">
              <a:rPr lang="tr-TR" smtClean="0"/>
              <a:pPr>
                <a:defRPr/>
              </a:pPr>
              <a:t>26</a:t>
            </a:fld>
            <a:endParaRPr lang="tr-TR"/>
          </a:p>
        </p:txBody>
      </p:sp>
    </p:spTree>
    <p:extLst>
      <p:ext uri="{BB962C8B-B14F-4D97-AF65-F5344CB8AC3E}">
        <p14:creationId xmlns:p14="http://schemas.microsoft.com/office/powerpoint/2010/main" val="194874724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r>
              <a:rPr lang="en-GB" sz="1200" kern="1200" dirty="0" smtClean="0">
                <a:solidFill>
                  <a:schemeClr val="tx1"/>
                </a:solidFill>
                <a:effectLst/>
                <a:latin typeface="Arial" charset="0"/>
                <a:ea typeface="+mn-ea"/>
                <a:cs typeface="+mn-cs"/>
              </a:rPr>
              <a:t>It is found that the effectiveness of female and male leaders pertain to transformational, transactional, and laissez-faire styles. In a study conducted by </a:t>
            </a:r>
            <a:r>
              <a:rPr lang="en-GB" sz="1200" kern="1200" dirty="0" err="1" smtClean="0">
                <a:solidFill>
                  <a:schemeClr val="tx1"/>
                </a:solidFill>
                <a:effectLst/>
                <a:latin typeface="Arial" charset="0"/>
                <a:ea typeface="+mn-ea"/>
                <a:cs typeface="+mn-cs"/>
              </a:rPr>
              <a:t>Eagly</a:t>
            </a:r>
            <a:r>
              <a:rPr lang="en-GB" sz="1200" kern="1200" dirty="0" smtClean="0">
                <a:solidFill>
                  <a:schemeClr val="tx1"/>
                </a:solidFill>
                <a:effectLst/>
                <a:latin typeface="Arial" charset="0"/>
                <a:ea typeface="+mn-ea"/>
                <a:cs typeface="+mn-cs"/>
              </a:rPr>
              <a:t> and </a:t>
            </a:r>
            <a:r>
              <a:rPr lang="en-GB" sz="1200" kern="1200" dirty="0" err="1" smtClean="0">
                <a:solidFill>
                  <a:schemeClr val="tx1"/>
                </a:solidFill>
                <a:effectLst/>
                <a:latin typeface="Arial" charset="0"/>
                <a:ea typeface="+mn-ea"/>
                <a:cs typeface="+mn-cs"/>
              </a:rPr>
              <a:t>Schmit</a:t>
            </a:r>
            <a:r>
              <a:rPr lang="en-GB" sz="1200" kern="1200" dirty="0" smtClean="0">
                <a:solidFill>
                  <a:schemeClr val="tx1"/>
                </a:solidFill>
                <a:effectLst/>
                <a:latin typeface="Arial" charset="0"/>
                <a:ea typeface="+mn-ea"/>
                <a:cs typeface="+mn-cs"/>
              </a:rPr>
              <a:t> (26) women's more transformational style and greater use of contingent reward as well as their lesser use of passive management-by-exception and laissez-faire style should enhance organizational effectiveness. These findings thus resonate with the attention that journalists have given to the possibility that women are better managers than men. For example, an article in Business Week asserted that "after years of analysing what makes leaders most effective and figuring out who's got the Right Stuff, management gurus now know how to boost the odds of getting a great executive: Hire a female" (27). Women's advantages in leadership style may sometimes be countered, however, by a reluctance, especially on the part of men, to give women power over others in work settings. Moreover, social and organizational changes place women, more often than men, in the position of being newer entrants into higher level managerial roles. As newcomers, women may reflect contemporary trends in management, including an emphasis on transformational leadership, that may threaten older, more established managers. A reluctance to allow women to ascend in organizational hierarchies may thus reflect resistance to changing managerial styles as well as a prejudicial tendency to evaluate women's leadership behaviour less positively than the similar behaviour of men . Nonetheless, on the whole, research on leadership style has very favourable implications for women's increasing representation in the ranks of leaders.</a:t>
            </a:r>
            <a:endParaRPr lang="pl-PL" sz="1200" kern="1200" dirty="0">
              <a:solidFill>
                <a:schemeClr val="tx1"/>
              </a:solidFill>
              <a:effectLst/>
              <a:latin typeface="Arial" charset="0"/>
              <a:ea typeface="+mn-ea"/>
              <a:cs typeface="+mn-cs"/>
            </a:endParaRPr>
          </a:p>
        </p:txBody>
      </p:sp>
      <p:sp>
        <p:nvSpPr>
          <p:cNvPr id="4" name="Symbol zastępczy numeru slajdu 3"/>
          <p:cNvSpPr>
            <a:spLocks noGrp="1"/>
          </p:cNvSpPr>
          <p:nvPr>
            <p:ph type="sldNum" sz="quarter" idx="10"/>
          </p:nvPr>
        </p:nvSpPr>
        <p:spPr/>
        <p:txBody>
          <a:bodyPr/>
          <a:lstStyle/>
          <a:p>
            <a:pPr>
              <a:defRPr/>
            </a:pPr>
            <a:fld id="{5C5F69A7-BB6B-4972-A66D-B37668A31147}" type="slidenum">
              <a:rPr lang="tr-TR" smtClean="0"/>
              <a:pPr>
                <a:defRPr/>
              </a:pPr>
              <a:t>30</a:t>
            </a:fld>
            <a:endParaRPr lang="tr-TR"/>
          </a:p>
        </p:txBody>
      </p:sp>
    </p:spTree>
    <p:extLst>
      <p:ext uri="{BB962C8B-B14F-4D97-AF65-F5344CB8AC3E}">
        <p14:creationId xmlns:p14="http://schemas.microsoft.com/office/powerpoint/2010/main" val="167758263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a:p>
        </p:txBody>
      </p:sp>
      <p:sp>
        <p:nvSpPr>
          <p:cNvPr id="4" name="Slide Number Placeholder 3"/>
          <p:cNvSpPr>
            <a:spLocks noGrp="1"/>
          </p:cNvSpPr>
          <p:nvPr>
            <p:ph type="sldNum" sz="quarter" idx="10"/>
          </p:nvPr>
        </p:nvSpPr>
        <p:spPr/>
        <p:txBody>
          <a:bodyPr/>
          <a:lstStyle/>
          <a:p>
            <a:pPr>
              <a:defRPr/>
            </a:pPr>
            <a:fld id="{5C5F69A7-BB6B-4972-A66D-B37668A31147}" type="slidenum">
              <a:rPr lang="tr-TR">
                <a:solidFill>
                  <a:srgbClr val="000000"/>
                </a:solidFill>
              </a:rPr>
              <a:pPr>
                <a:defRPr/>
              </a:pPr>
              <a:t>2</a:t>
            </a:fld>
            <a:endParaRPr lang="tr-TR">
              <a:solidFill>
                <a:srgbClr val="000000"/>
              </a:solidFill>
            </a:endParaRPr>
          </a:p>
        </p:txBody>
      </p:sp>
    </p:spTree>
    <p:extLst>
      <p:ext uri="{BB962C8B-B14F-4D97-AF65-F5344CB8AC3E}">
        <p14:creationId xmlns:p14="http://schemas.microsoft.com/office/powerpoint/2010/main" val="168592129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en-GB" dirty="0"/>
          </a:p>
        </p:txBody>
      </p:sp>
      <p:sp>
        <p:nvSpPr>
          <p:cNvPr id="4" name="Symbol zastępczy numeru slajdu 3"/>
          <p:cNvSpPr>
            <a:spLocks noGrp="1"/>
          </p:cNvSpPr>
          <p:nvPr>
            <p:ph type="sldNum" sz="quarter" idx="10"/>
          </p:nvPr>
        </p:nvSpPr>
        <p:spPr/>
        <p:txBody>
          <a:bodyPr/>
          <a:lstStyle/>
          <a:p>
            <a:pPr>
              <a:defRPr/>
            </a:pPr>
            <a:fld id="{5C5F69A7-BB6B-4972-A66D-B37668A31147}" type="slidenum">
              <a:rPr lang="tr-TR" smtClean="0"/>
              <a:pPr>
                <a:defRPr/>
              </a:pPr>
              <a:t>41</a:t>
            </a:fld>
            <a:endParaRPr lang="tr-TR"/>
          </a:p>
        </p:txBody>
      </p:sp>
    </p:spTree>
    <p:extLst>
      <p:ext uri="{BB962C8B-B14F-4D97-AF65-F5344CB8AC3E}">
        <p14:creationId xmlns:p14="http://schemas.microsoft.com/office/powerpoint/2010/main" val="101987766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a:p>
        </p:txBody>
      </p:sp>
      <p:sp>
        <p:nvSpPr>
          <p:cNvPr id="4" name="Slide Number Placeholder 3"/>
          <p:cNvSpPr>
            <a:spLocks noGrp="1"/>
          </p:cNvSpPr>
          <p:nvPr>
            <p:ph type="sldNum" sz="quarter" idx="10"/>
          </p:nvPr>
        </p:nvSpPr>
        <p:spPr/>
        <p:txBody>
          <a:bodyPr/>
          <a:lstStyle/>
          <a:p>
            <a:pPr>
              <a:defRPr/>
            </a:pPr>
            <a:fld id="{5C5F69A7-BB6B-4972-A66D-B37668A31147}" type="slidenum">
              <a:rPr lang="tr-TR" smtClean="0"/>
              <a:pPr>
                <a:defRPr/>
              </a:pPr>
              <a:t>3</a:t>
            </a:fld>
            <a:endParaRPr lang="tr-TR"/>
          </a:p>
        </p:txBody>
      </p:sp>
    </p:spTree>
    <p:extLst>
      <p:ext uri="{BB962C8B-B14F-4D97-AF65-F5344CB8AC3E}">
        <p14:creationId xmlns:p14="http://schemas.microsoft.com/office/powerpoint/2010/main" val="290506954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pPr lvl="1"/>
            <a:r>
              <a:rPr lang="tr-TR" sz="1200" b="1" kern="1200" dirty="0" smtClean="0">
                <a:solidFill>
                  <a:schemeClr val="tx1"/>
                </a:solidFill>
                <a:effectLst/>
                <a:latin typeface="Arial" charset="0"/>
                <a:ea typeface="+mn-ea"/>
                <a:cs typeface="+mn-cs"/>
              </a:rPr>
              <a:t>Gender </a:t>
            </a:r>
            <a:r>
              <a:rPr lang="tr-TR" sz="1200" b="1" kern="1200" dirty="0" err="1" smtClean="0">
                <a:solidFill>
                  <a:schemeClr val="tx1"/>
                </a:solidFill>
                <a:effectLst/>
                <a:latin typeface="Arial" charset="0"/>
                <a:ea typeface="+mn-ea"/>
                <a:cs typeface="+mn-cs"/>
              </a:rPr>
              <a:t>Bias</a:t>
            </a:r>
            <a:r>
              <a:rPr lang="tr-TR" sz="1200" b="1" kern="1200" dirty="0" smtClean="0">
                <a:solidFill>
                  <a:schemeClr val="tx1"/>
                </a:solidFill>
                <a:effectLst/>
                <a:latin typeface="Arial" charset="0"/>
                <a:ea typeface="+mn-ea"/>
                <a:cs typeface="+mn-cs"/>
              </a:rPr>
              <a:t> </a:t>
            </a:r>
            <a:r>
              <a:rPr lang="tr-TR" sz="1200" b="1" kern="1200" dirty="0" err="1" smtClean="0">
                <a:solidFill>
                  <a:schemeClr val="tx1"/>
                </a:solidFill>
                <a:effectLst/>
                <a:latin typeface="Arial" charset="0"/>
                <a:ea typeface="+mn-ea"/>
                <a:cs typeface="+mn-cs"/>
              </a:rPr>
              <a:t>and</a:t>
            </a:r>
            <a:r>
              <a:rPr lang="tr-TR" sz="1200" b="1" kern="1200" dirty="0" smtClean="0">
                <a:solidFill>
                  <a:schemeClr val="tx1"/>
                </a:solidFill>
                <a:effectLst/>
                <a:latin typeface="Arial" charset="0"/>
                <a:ea typeface="+mn-ea"/>
                <a:cs typeface="+mn-cs"/>
              </a:rPr>
              <a:t> </a:t>
            </a:r>
            <a:r>
              <a:rPr lang="tr-TR" sz="1200" b="1" kern="1200" dirty="0" err="1" smtClean="0">
                <a:solidFill>
                  <a:schemeClr val="tx1"/>
                </a:solidFill>
                <a:effectLst/>
                <a:latin typeface="Arial" charset="0"/>
                <a:ea typeface="+mn-ea"/>
                <a:cs typeface="+mn-cs"/>
              </a:rPr>
              <a:t>Problems</a:t>
            </a:r>
            <a:r>
              <a:rPr lang="tr-TR" sz="1200" b="1" kern="1200" dirty="0" smtClean="0">
                <a:solidFill>
                  <a:schemeClr val="tx1"/>
                </a:solidFill>
                <a:effectLst/>
                <a:latin typeface="Arial" charset="0"/>
                <a:ea typeface="+mn-ea"/>
                <a:cs typeface="+mn-cs"/>
              </a:rPr>
              <a:t> </a:t>
            </a:r>
            <a:r>
              <a:rPr lang="tr-TR" sz="1200" b="1" kern="1200" dirty="0" err="1" smtClean="0">
                <a:solidFill>
                  <a:schemeClr val="tx1"/>
                </a:solidFill>
                <a:effectLst/>
                <a:latin typeface="Arial" charset="0"/>
                <a:ea typeface="+mn-ea"/>
                <a:cs typeface="+mn-cs"/>
              </a:rPr>
              <a:t>Encountered</a:t>
            </a:r>
            <a:r>
              <a:rPr lang="tr-TR" sz="1200" b="1" kern="1200" dirty="0" smtClean="0">
                <a:solidFill>
                  <a:schemeClr val="tx1"/>
                </a:solidFill>
                <a:effectLst/>
                <a:latin typeface="Arial" charset="0"/>
                <a:ea typeface="+mn-ea"/>
                <a:cs typeface="+mn-cs"/>
              </a:rPr>
              <a:t> </a:t>
            </a:r>
            <a:r>
              <a:rPr lang="tr-TR" sz="1200" b="1" kern="1200" dirty="0" err="1" smtClean="0">
                <a:solidFill>
                  <a:schemeClr val="tx1"/>
                </a:solidFill>
                <a:effectLst/>
                <a:latin typeface="Arial" charset="0"/>
                <a:ea typeface="+mn-ea"/>
                <a:cs typeface="+mn-cs"/>
              </a:rPr>
              <a:t>During</a:t>
            </a:r>
            <a:r>
              <a:rPr lang="tr-TR" sz="1200" b="1" kern="1200" dirty="0" smtClean="0">
                <a:solidFill>
                  <a:schemeClr val="tx1"/>
                </a:solidFill>
                <a:effectLst/>
                <a:latin typeface="Arial" charset="0"/>
                <a:ea typeface="+mn-ea"/>
                <a:cs typeface="+mn-cs"/>
              </a:rPr>
              <a:t> </a:t>
            </a:r>
            <a:r>
              <a:rPr lang="tr-TR" sz="1200" b="1" kern="1200" dirty="0" err="1" smtClean="0">
                <a:solidFill>
                  <a:schemeClr val="tx1"/>
                </a:solidFill>
                <a:effectLst/>
                <a:latin typeface="Arial" charset="0"/>
                <a:ea typeface="+mn-ea"/>
                <a:cs typeface="+mn-cs"/>
              </a:rPr>
              <a:t>Duties</a:t>
            </a:r>
            <a:endParaRPr lang="pl-PL" sz="1200" kern="1200" dirty="0" smtClean="0">
              <a:solidFill>
                <a:schemeClr val="tx1"/>
              </a:solidFill>
              <a:effectLst/>
              <a:latin typeface="Arial" charset="0"/>
              <a:ea typeface="+mn-ea"/>
              <a:cs typeface="+mn-cs"/>
            </a:endParaRPr>
          </a:p>
          <a:p>
            <a:r>
              <a:rPr lang="en-GB" sz="1200" kern="1200" dirty="0" smtClean="0">
                <a:solidFill>
                  <a:schemeClr val="tx1"/>
                </a:solidFill>
                <a:effectLst/>
                <a:latin typeface="Arial" charset="0"/>
                <a:ea typeface="+mn-ea"/>
                <a:cs typeface="+mn-cs"/>
              </a:rPr>
              <a:t>The observation of the structure of working women and men indicates an uneven distribution of the number of employees in the maritime economy. The efforts undertaken for more than 20 years focused on the broader inclusion of women in the maritime sector do not bring satisfactory results, and their representation in the maritime industry is still low. The total share of women in work at sea is small and is estimated up to 3%. Insufficient numbers of women seafarers cause problems for delivering accurate statistical comparisons of male and female retention rates within the industry. However, it is observable that women seafarers stay at sea for shorter periods than their male colleagues. The specific constraints facing women in the maritime industry are the main reasons for that state of affair. The traditional: social and cultural way of viewing the maritime industry relates it to men's domain which still has a particularly strong influence on women's choices about their professional carriers as well as influences the development of the maritime industry.</a:t>
            </a:r>
            <a:endParaRPr lang="pl-PL" sz="1200" kern="1200" dirty="0">
              <a:solidFill>
                <a:schemeClr val="tx1"/>
              </a:solidFill>
              <a:effectLst/>
              <a:latin typeface="Arial" charset="0"/>
              <a:ea typeface="+mn-ea"/>
              <a:cs typeface="+mn-cs"/>
            </a:endParaRPr>
          </a:p>
        </p:txBody>
      </p:sp>
      <p:sp>
        <p:nvSpPr>
          <p:cNvPr id="4" name="Symbol zastępczy numeru slajdu 3"/>
          <p:cNvSpPr>
            <a:spLocks noGrp="1"/>
          </p:cNvSpPr>
          <p:nvPr>
            <p:ph type="sldNum" sz="quarter" idx="10"/>
          </p:nvPr>
        </p:nvSpPr>
        <p:spPr/>
        <p:txBody>
          <a:bodyPr/>
          <a:lstStyle/>
          <a:p>
            <a:pPr>
              <a:defRPr/>
            </a:pPr>
            <a:fld id="{5C5F69A7-BB6B-4972-A66D-B37668A31147}" type="slidenum">
              <a:rPr lang="tr-TR" smtClean="0"/>
              <a:pPr>
                <a:defRPr/>
              </a:pPr>
              <a:t>5</a:t>
            </a:fld>
            <a:endParaRPr lang="tr-TR"/>
          </a:p>
        </p:txBody>
      </p:sp>
    </p:spTree>
    <p:extLst>
      <p:ext uri="{BB962C8B-B14F-4D97-AF65-F5344CB8AC3E}">
        <p14:creationId xmlns:p14="http://schemas.microsoft.com/office/powerpoint/2010/main" val="189177094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en-GB" dirty="0"/>
          </a:p>
        </p:txBody>
      </p:sp>
      <p:sp>
        <p:nvSpPr>
          <p:cNvPr id="4" name="Symbol zastępczy numeru slajdu 3"/>
          <p:cNvSpPr>
            <a:spLocks noGrp="1"/>
          </p:cNvSpPr>
          <p:nvPr>
            <p:ph type="sldNum" sz="quarter" idx="10"/>
          </p:nvPr>
        </p:nvSpPr>
        <p:spPr/>
        <p:txBody>
          <a:bodyPr/>
          <a:lstStyle/>
          <a:p>
            <a:pPr>
              <a:defRPr/>
            </a:pPr>
            <a:fld id="{5C5F69A7-BB6B-4972-A66D-B37668A31147}" type="slidenum">
              <a:rPr lang="tr-TR" smtClean="0"/>
              <a:pPr>
                <a:defRPr/>
              </a:pPr>
              <a:t>6</a:t>
            </a:fld>
            <a:endParaRPr lang="tr-TR"/>
          </a:p>
        </p:txBody>
      </p:sp>
    </p:spTree>
    <p:extLst>
      <p:ext uri="{BB962C8B-B14F-4D97-AF65-F5344CB8AC3E}">
        <p14:creationId xmlns:p14="http://schemas.microsoft.com/office/powerpoint/2010/main" val="180770274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GB" sz="1200" kern="1200" dirty="0" smtClean="0">
                <a:solidFill>
                  <a:schemeClr val="tx1"/>
                </a:solidFill>
                <a:effectLst/>
                <a:latin typeface="Arial" charset="0"/>
                <a:ea typeface="+mn-ea"/>
                <a:cs typeface="+mn-cs"/>
              </a:rPr>
              <a:t>Pre-entry discrimination takes place when females are denied equal opportunity to enter some occupations and industries, and it involves preconditioning related to differential educational and socialization opportunities. </a:t>
            </a:r>
            <a:endParaRPr lang="pl-PL" sz="1200" kern="1200" dirty="0" smtClean="0">
              <a:solidFill>
                <a:schemeClr val="tx1"/>
              </a:solidFill>
              <a:effectLst/>
              <a:latin typeface="Arial" charset="0"/>
              <a:ea typeface="+mn-ea"/>
              <a:cs typeface="+mn-cs"/>
            </a:endParaRPr>
          </a:p>
          <a:p>
            <a:endParaRPr lang="en-GB" dirty="0"/>
          </a:p>
        </p:txBody>
      </p:sp>
      <p:sp>
        <p:nvSpPr>
          <p:cNvPr id="4" name="Symbol zastępczy numeru slajdu 3"/>
          <p:cNvSpPr>
            <a:spLocks noGrp="1"/>
          </p:cNvSpPr>
          <p:nvPr>
            <p:ph type="sldNum" sz="quarter" idx="10"/>
          </p:nvPr>
        </p:nvSpPr>
        <p:spPr/>
        <p:txBody>
          <a:bodyPr/>
          <a:lstStyle/>
          <a:p>
            <a:pPr>
              <a:defRPr/>
            </a:pPr>
            <a:fld id="{5C5F69A7-BB6B-4972-A66D-B37668A31147}" type="slidenum">
              <a:rPr lang="tr-TR" smtClean="0"/>
              <a:pPr>
                <a:defRPr/>
              </a:pPr>
              <a:t>7</a:t>
            </a:fld>
            <a:endParaRPr lang="tr-TR"/>
          </a:p>
        </p:txBody>
      </p:sp>
    </p:spTree>
    <p:extLst>
      <p:ext uri="{BB962C8B-B14F-4D97-AF65-F5344CB8AC3E}">
        <p14:creationId xmlns:p14="http://schemas.microsoft.com/office/powerpoint/2010/main" val="153980152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r>
              <a:rPr lang="en-GB" dirty="0"/>
              <a:t>Another group of factors related to pre-entry discrimination refers to educational aspects. Among them, the most significant seems pertained to problems with completing maritime practices, which are commonly encountered by female cadets. Factors that decide about the difficulties in completing traineeships are comprehensive and include: </a:t>
            </a:r>
            <a:endParaRPr lang="pl-PL" dirty="0"/>
          </a:p>
          <a:p>
            <a:pPr lvl="0"/>
            <a:r>
              <a:rPr lang="en-GB" dirty="0"/>
              <a:t>gender stereotypes (including the vision of "weak gender" as unfit for work at sea);</a:t>
            </a:r>
            <a:endParaRPr lang="pl-PL" dirty="0"/>
          </a:p>
          <a:p>
            <a:pPr lvl="0"/>
            <a:r>
              <a:rPr lang="en-GB" dirty="0"/>
              <a:t>shortage of space on-board and inability to provide female apprentices with a separate living cabin; </a:t>
            </a:r>
            <a:endParaRPr lang="pl-PL" dirty="0"/>
          </a:p>
          <a:p>
            <a:pPr lvl="0"/>
            <a:r>
              <a:rPr lang="en-GB" dirty="0"/>
              <a:t>problems with finding a job by unqualified staff (trainees or young cadets whose qualifications do not meet the formal standards). </a:t>
            </a:r>
            <a:endParaRPr lang="pl-PL" dirty="0"/>
          </a:p>
          <a:p>
            <a:r>
              <a:rPr lang="en-GB" dirty="0"/>
              <a:t>In result: when candidates for maritime apprenticeship are selected, women's applications are rejected immediately. Such practices indicate the existence of elements of horizontal occupational segregation in the recruitment process based on the gender criterion.</a:t>
            </a:r>
          </a:p>
        </p:txBody>
      </p:sp>
      <p:sp>
        <p:nvSpPr>
          <p:cNvPr id="4" name="Symbol zastępczy numeru slajdu 3"/>
          <p:cNvSpPr>
            <a:spLocks noGrp="1"/>
          </p:cNvSpPr>
          <p:nvPr>
            <p:ph type="sldNum" sz="quarter" idx="10"/>
          </p:nvPr>
        </p:nvSpPr>
        <p:spPr/>
        <p:txBody>
          <a:bodyPr/>
          <a:lstStyle/>
          <a:p>
            <a:pPr>
              <a:defRPr/>
            </a:pPr>
            <a:fld id="{5C5F69A7-BB6B-4972-A66D-B37668A31147}" type="slidenum">
              <a:rPr lang="tr-TR" smtClean="0"/>
              <a:pPr>
                <a:defRPr/>
              </a:pPr>
              <a:t>8</a:t>
            </a:fld>
            <a:endParaRPr lang="tr-TR"/>
          </a:p>
        </p:txBody>
      </p:sp>
    </p:spTree>
    <p:extLst>
      <p:ext uri="{BB962C8B-B14F-4D97-AF65-F5344CB8AC3E}">
        <p14:creationId xmlns:p14="http://schemas.microsoft.com/office/powerpoint/2010/main" val="107900904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en-GB" dirty="0"/>
          </a:p>
        </p:txBody>
      </p:sp>
      <p:sp>
        <p:nvSpPr>
          <p:cNvPr id="4" name="Symbol zastępczy numeru slajdu 3"/>
          <p:cNvSpPr>
            <a:spLocks noGrp="1"/>
          </p:cNvSpPr>
          <p:nvPr>
            <p:ph type="sldNum" sz="quarter" idx="10"/>
          </p:nvPr>
        </p:nvSpPr>
        <p:spPr/>
        <p:txBody>
          <a:bodyPr/>
          <a:lstStyle/>
          <a:p>
            <a:pPr>
              <a:defRPr/>
            </a:pPr>
            <a:fld id="{5C5F69A7-BB6B-4972-A66D-B37668A31147}" type="slidenum">
              <a:rPr lang="tr-TR" smtClean="0"/>
              <a:pPr>
                <a:defRPr/>
              </a:pPr>
              <a:t>9</a:t>
            </a:fld>
            <a:endParaRPr lang="tr-TR"/>
          </a:p>
        </p:txBody>
      </p:sp>
    </p:spTree>
    <p:extLst>
      <p:ext uri="{BB962C8B-B14F-4D97-AF65-F5344CB8AC3E}">
        <p14:creationId xmlns:p14="http://schemas.microsoft.com/office/powerpoint/2010/main" val="211803224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r>
              <a:rPr lang="en-GB" sz="1200" kern="1200" dirty="0" smtClean="0">
                <a:solidFill>
                  <a:schemeClr val="tx1"/>
                </a:solidFill>
                <a:effectLst/>
                <a:latin typeface="Arial" charset="0"/>
                <a:ea typeface="+mn-ea"/>
                <a:cs typeface="+mn-cs"/>
              </a:rPr>
              <a:t>The process of post-entry discrimination is influenced by economic and non-economic factors, which include biological and socio-cultural features. This type of gender discrimination can be grouped under two main divisions: the hidden discrimination and the open discrimination. Various types of hidden and open discrimination involve:</a:t>
            </a:r>
            <a:endParaRPr lang="pl-PL" sz="1200" kern="1200" dirty="0" smtClean="0">
              <a:solidFill>
                <a:schemeClr val="tx1"/>
              </a:solidFill>
              <a:effectLst/>
              <a:latin typeface="Arial" charset="0"/>
              <a:ea typeface="+mn-ea"/>
              <a:cs typeface="+mn-cs"/>
            </a:endParaRPr>
          </a:p>
          <a:p>
            <a:r>
              <a:rPr lang="en-GB" sz="1200" kern="1200" dirty="0" smtClean="0">
                <a:solidFill>
                  <a:schemeClr val="tx1"/>
                </a:solidFill>
                <a:effectLst/>
                <a:latin typeface="Arial" charset="0"/>
                <a:ea typeface="+mn-ea"/>
                <a:cs typeface="+mn-cs"/>
              </a:rPr>
              <a:t>1.    Denying women employment on-board as its most severe form;</a:t>
            </a:r>
            <a:endParaRPr lang="pl-PL" sz="1200" kern="1200" dirty="0" smtClean="0">
              <a:solidFill>
                <a:schemeClr val="tx1"/>
              </a:solidFill>
              <a:effectLst/>
              <a:latin typeface="Arial" charset="0"/>
              <a:ea typeface="+mn-ea"/>
              <a:cs typeface="+mn-cs"/>
            </a:endParaRPr>
          </a:p>
          <a:p>
            <a:r>
              <a:rPr lang="en-GB" sz="1200" kern="1200" dirty="0" smtClean="0">
                <a:solidFill>
                  <a:schemeClr val="tx1"/>
                </a:solidFill>
                <a:effectLst/>
                <a:latin typeface="Arial" charset="0"/>
                <a:ea typeface="+mn-ea"/>
                <a:cs typeface="+mn-cs"/>
              </a:rPr>
              <a:t>2.    Keeping female seafarers away from heavy, dirty or responsible work;</a:t>
            </a:r>
            <a:endParaRPr lang="pl-PL" sz="1200" kern="1200" dirty="0" smtClean="0">
              <a:solidFill>
                <a:schemeClr val="tx1"/>
              </a:solidFill>
              <a:effectLst/>
              <a:latin typeface="Arial" charset="0"/>
              <a:ea typeface="+mn-ea"/>
              <a:cs typeface="+mn-cs"/>
            </a:endParaRPr>
          </a:p>
          <a:p>
            <a:r>
              <a:rPr lang="en-GB" sz="1200" kern="1200" dirty="0" smtClean="0">
                <a:solidFill>
                  <a:schemeClr val="tx1"/>
                </a:solidFill>
                <a:effectLst/>
                <a:latin typeface="Arial" charset="0"/>
                <a:ea typeface="+mn-ea"/>
                <a:cs typeface="+mn-cs"/>
              </a:rPr>
              <a:t>3.    In the practices of 'open discrimination' women are challenged to prove their capability, by having to work harder than men; </a:t>
            </a:r>
            <a:endParaRPr lang="pl-PL" sz="1200" kern="1200" dirty="0" smtClean="0">
              <a:solidFill>
                <a:schemeClr val="tx1"/>
              </a:solidFill>
              <a:effectLst/>
              <a:latin typeface="Arial" charset="0"/>
              <a:ea typeface="+mn-ea"/>
              <a:cs typeface="+mn-cs"/>
            </a:endParaRPr>
          </a:p>
          <a:p>
            <a:r>
              <a:rPr lang="en-GB" sz="1200" kern="1200" dirty="0" smtClean="0">
                <a:solidFill>
                  <a:schemeClr val="tx1"/>
                </a:solidFill>
                <a:effectLst/>
                <a:latin typeface="Arial" charset="0"/>
                <a:ea typeface="+mn-ea"/>
                <a:cs typeface="+mn-cs"/>
              </a:rPr>
              <a:t>4.    Mobbing and sexual harassment;</a:t>
            </a:r>
            <a:endParaRPr lang="pl-PL" sz="1200" kern="1200" dirty="0" smtClean="0">
              <a:solidFill>
                <a:schemeClr val="tx1"/>
              </a:solidFill>
              <a:effectLst/>
              <a:latin typeface="Arial" charset="0"/>
              <a:ea typeface="+mn-ea"/>
              <a:cs typeface="+mn-cs"/>
            </a:endParaRPr>
          </a:p>
          <a:p>
            <a:r>
              <a:rPr lang="en-GB" sz="1200" kern="1200" dirty="0" smtClean="0">
                <a:solidFill>
                  <a:schemeClr val="tx1"/>
                </a:solidFill>
                <a:effectLst/>
                <a:latin typeface="Arial" charset="0"/>
                <a:ea typeface="+mn-ea"/>
                <a:cs typeface="+mn-cs"/>
              </a:rPr>
              <a:t>5.    Economic and hierarchy-related forms of discrimination.</a:t>
            </a:r>
            <a:endParaRPr lang="pl-PL" sz="1200" kern="1200" dirty="0">
              <a:solidFill>
                <a:schemeClr val="tx1"/>
              </a:solidFill>
              <a:effectLst/>
              <a:latin typeface="Arial" charset="0"/>
              <a:ea typeface="+mn-ea"/>
              <a:cs typeface="+mn-cs"/>
            </a:endParaRPr>
          </a:p>
        </p:txBody>
      </p:sp>
      <p:sp>
        <p:nvSpPr>
          <p:cNvPr id="4" name="Symbol zastępczy numeru slajdu 3"/>
          <p:cNvSpPr>
            <a:spLocks noGrp="1"/>
          </p:cNvSpPr>
          <p:nvPr>
            <p:ph type="sldNum" sz="quarter" idx="10"/>
          </p:nvPr>
        </p:nvSpPr>
        <p:spPr/>
        <p:txBody>
          <a:bodyPr/>
          <a:lstStyle/>
          <a:p>
            <a:pPr>
              <a:defRPr/>
            </a:pPr>
            <a:fld id="{5C5F69A7-BB6B-4972-A66D-B37668A31147}" type="slidenum">
              <a:rPr lang="tr-TR" smtClean="0"/>
              <a:pPr>
                <a:defRPr/>
              </a:pPr>
              <a:t>10</a:t>
            </a:fld>
            <a:endParaRPr lang="tr-TR"/>
          </a:p>
        </p:txBody>
      </p:sp>
    </p:spTree>
    <p:extLst>
      <p:ext uri="{BB962C8B-B14F-4D97-AF65-F5344CB8AC3E}">
        <p14:creationId xmlns:p14="http://schemas.microsoft.com/office/powerpoint/2010/main" val="198847695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600200"/>
            <a:ext cx="8229600" cy="4525963"/>
          </a:xfrm>
          <a:prstGeom prst="rect">
            <a:avLst/>
          </a:prstGeo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Ovr>
    <a:masterClrMapping/>
  </p:clrMapOvr>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objOnly" preserve="1">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457200" y="274638"/>
            <a:ext cx="8229600" cy="5851525"/>
          </a:xfrm>
          <a:prstGeom prst="rect">
            <a:avLst/>
          </a:prstGeo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Ovr>
    <a:masterClrMapping/>
  </p:clrMapOvr>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4.png"/><Relationship Id="rId3" Type="http://schemas.openxmlformats.org/officeDocument/2006/relationships/slideLayout" Target="../slideLayouts/slideLayout3.xml"/><Relationship Id="rId7" Type="http://schemas.openxmlformats.org/officeDocument/2006/relationships/image" Target="../media/image3.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2.png"/><Relationship Id="rId5" Type="http://schemas.openxmlformats.org/officeDocument/2006/relationships/image" Target="../media/image1.png"/><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rgbClr val="000047"/>
            </a:gs>
            <a:gs pos="50000">
              <a:srgbClr val="000099"/>
            </a:gs>
            <a:gs pos="100000">
              <a:srgbClr val="000047"/>
            </a:gs>
          </a:gsLst>
          <a:lin ang="5400000" scaled="1"/>
        </a:gradFill>
        <a:effectLst/>
      </p:bgPr>
    </p:bg>
    <p:spTree>
      <p:nvGrpSpPr>
        <p:cNvPr id="1" name=""/>
        <p:cNvGrpSpPr/>
        <p:nvPr/>
      </p:nvGrpSpPr>
      <p:grpSpPr>
        <a:xfrm>
          <a:off x="0" y="0"/>
          <a:ext cx="0" cy="0"/>
          <a:chOff x="0" y="0"/>
          <a:chExt cx="0" cy="0"/>
        </a:xfrm>
      </p:grpSpPr>
      <p:sp>
        <p:nvSpPr>
          <p:cNvPr id="15" name="Rectangle 14"/>
          <p:cNvSpPr/>
          <p:nvPr userDrawn="1"/>
        </p:nvSpPr>
        <p:spPr bwMode="auto">
          <a:xfrm>
            <a:off x="0" y="0"/>
            <a:ext cx="9144000" cy="936104"/>
          </a:xfrm>
          <a:prstGeom prst="rect">
            <a:avLst/>
          </a:prstGeom>
          <a:solidFill>
            <a:schemeClr val="tx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tr-TR" sz="1800" b="0" i="0" u="none" strike="noStrike" cap="none" normalizeH="0" baseline="0" smtClean="0">
              <a:ln>
                <a:noFill/>
              </a:ln>
              <a:solidFill>
                <a:schemeClr val="tx1"/>
              </a:solidFill>
              <a:effectLst/>
              <a:latin typeface="Arial" charset="0"/>
            </a:endParaRPr>
          </a:p>
        </p:txBody>
      </p:sp>
      <p:sp>
        <p:nvSpPr>
          <p:cNvPr id="533508" name="Text Box 4"/>
          <p:cNvSpPr txBox="1">
            <a:spLocks noChangeArrowheads="1"/>
          </p:cNvSpPr>
          <p:nvPr/>
        </p:nvSpPr>
        <p:spPr bwMode="auto">
          <a:xfrm>
            <a:off x="0" y="0"/>
            <a:ext cx="9144000" cy="6824662"/>
          </a:xfrm>
          <a:prstGeom prst="rect">
            <a:avLst/>
          </a:prstGeom>
          <a:noFill/>
          <a:ln w="76200" cmpd="tri">
            <a:solidFill>
              <a:schemeClr val="tx1"/>
            </a:solidFill>
            <a:miter lim="800000"/>
            <a:headEnd/>
            <a:tailEnd/>
          </a:ln>
          <a:effectLst/>
        </p:spPr>
        <p:txBody>
          <a:bodyPr/>
          <a:lstStyle/>
          <a:p>
            <a:pPr algn="ctr" eaLnBrk="1" hangingPunct="1">
              <a:defRPr/>
            </a:pPr>
            <a:endParaRPr lang="en-US" sz="1600">
              <a:latin typeface="Tahoma" pitchFamily="34" charset="0"/>
            </a:endParaRPr>
          </a:p>
        </p:txBody>
      </p:sp>
      <p:pic>
        <p:nvPicPr>
          <p:cNvPr id="8" name="Picture 7"/>
          <p:cNvPicPr/>
          <p:nvPr userDrawn="1"/>
        </p:nvPicPr>
        <p:blipFill>
          <a:blip r:embed="rId5" cstate="print"/>
          <a:srcRect/>
          <a:stretch>
            <a:fillRect/>
          </a:stretch>
        </p:blipFill>
        <p:spPr bwMode="auto">
          <a:xfrm>
            <a:off x="2565070" y="0"/>
            <a:ext cx="1070826" cy="904875"/>
          </a:xfrm>
          <a:prstGeom prst="rect">
            <a:avLst/>
          </a:prstGeom>
          <a:noFill/>
          <a:ln w="9525">
            <a:noFill/>
            <a:miter lim="800000"/>
            <a:headEnd/>
            <a:tailEnd/>
          </a:ln>
        </p:spPr>
      </p:pic>
      <p:pic>
        <p:nvPicPr>
          <p:cNvPr id="10" name="Picture 9"/>
          <p:cNvPicPr/>
          <p:nvPr userDrawn="1"/>
        </p:nvPicPr>
        <p:blipFill>
          <a:blip r:embed="rId6" cstate="print"/>
          <a:srcRect/>
          <a:stretch>
            <a:fillRect/>
          </a:stretch>
        </p:blipFill>
        <p:spPr bwMode="auto">
          <a:xfrm>
            <a:off x="4211960" y="-27384"/>
            <a:ext cx="3168352" cy="908720"/>
          </a:xfrm>
          <a:prstGeom prst="rect">
            <a:avLst/>
          </a:prstGeom>
          <a:noFill/>
          <a:ln w="9525">
            <a:noFill/>
            <a:miter lim="800000"/>
            <a:headEnd/>
            <a:tailEnd/>
          </a:ln>
        </p:spPr>
      </p:pic>
      <p:pic>
        <p:nvPicPr>
          <p:cNvPr id="12" name="Picture 11"/>
          <p:cNvPicPr/>
          <p:nvPr userDrawn="1"/>
        </p:nvPicPr>
        <p:blipFill>
          <a:blip r:embed="rId7" cstate="print"/>
          <a:srcRect/>
          <a:stretch>
            <a:fillRect/>
          </a:stretch>
        </p:blipFill>
        <p:spPr bwMode="auto">
          <a:xfrm>
            <a:off x="7524328" y="0"/>
            <a:ext cx="1460666" cy="908720"/>
          </a:xfrm>
          <a:prstGeom prst="rect">
            <a:avLst/>
          </a:prstGeom>
          <a:noFill/>
          <a:ln w="9525">
            <a:noFill/>
            <a:miter lim="800000"/>
            <a:headEnd/>
            <a:tailEnd/>
          </a:ln>
        </p:spPr>
      </p:pic>
      <p:pic>
        <p:nvPicPr>
          <p:cNvPr id="13" name="Picture 12"/>
          <p:cNvPicPr/>
          <p:nvPr userDrawn="1"/>
        </p:nvPicPr>
        <p:blipFill>
          <a:blip r:embed="rId8" cstate="print">
            <a:extLst>
              <a:ext uri="{28A0092B-C50C-407E-A947-70E740481C1C}">
                <a14:useLocalDpi xmlns:a14="http://schemas.microsoft.com/office/drawing/2010/main" val="0"/>
              </a:ext>
            </a:extLst>
          </a:blip>
          <a:srcRect/>
          <a:stretch>
            <a:fillRect/>
          </a:stretch>
        </p:blipFill>
        <p:spPr bwMode="auto">
          <a:xfrm>
            <a:off x="392909" y="133288"/>
            <a:ext cx="1828800" cy="587375"/>
          </a:xfrm>
          <a:prstGeom prst="rect">
            <a:avLst/>
          </a:prstGeom>
          <a:noFill/>
          <a:ln>
            <a:noFill/>
          </a:ln>
        </p:spPr>
      </p:pic>
    </p:spTree>
  </p:cSld>
  <p:clrMap bg1="dk2" tx1="lt1" bg2="dk1" tx2="lt2" accent1="accent1" accent2="accent2" accent3="accent3" accent4="accent4" accent5="accent5" accent6="accent6" hlink="hlink" folHlink="folHlink"/>
  <p:sldLayoutIdLst>
    <p:sldLayoutId id="2147483664" r:id="rId1"/>
    <p:sldLayoutId id="2147483663" r:id="rId2"/>
    <p:sldLayoutId id="2147483653" r:id="rId3"/>
  </p:sldLayoutIdLst>
  <p:transition/>
  <p:timing>
    <p:tnLst>
      <p:par>
        <p:cTn id="1" dur="indefinite" restart="never" nodeType="tmRoot"/>
      </p:par>
    </p:tnLst>
  </p:timing>
  <p:hf hdr="0"/>
  <p:txStyles>
    <p:titleStyle>
      <a:lvl1pPr algn="l" rtl="0" eaLnBrk="0" fontAlgn="base" hangingPunct="0">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l"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pitchFamily="34" charset="0"/>
        </a:defRPr>
      </a:lvl2pPr>
      <a:lvl3pPr algn="l"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pitchFamily="34" charset="0"/>
        </a:defRPr>
      </a:lvl3pPr>
      <a:lvl4pPr algn="l"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pitchFamily="34" charset="0"/>
        </a:defRPr>
      </a:lvl4pPr>
      <a:lvl5pPr algn="l"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pitchFamily="34" charset="0"/>
        </a:defRPr>
      </a:lvl5pPr>
      <a:lvl6pPr marL="457200" algn="l"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defRPr>
      </a:lvl6pPr>
      <a:lvl7pPr marL="914400" algn="l"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defRPr>
      </a:lvl7pPr>
      <a:lvl8pPr marL="1371600" algn="l"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defRPr>
      </a:lvl8pPr>
      <a:lvl9pPr marL="1828800" algn="l"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defRPr>
      </a:lvl9pPr>
    </p:titleStyle>
    <p:bodyStyle>
      <a:lvl1pPr marL="342900" indent="-342900" algn="l" rtl="0" eaLnBrk="0" fontAlgn="base" hangingPunct="0">
        <a:spcBef>
          <a:spcPct val="20000"/>
        </a:spcBef>
        <a:spcAft>
          <a:spcPct val="0"/>
        </a:spcAft>
        <a:buClr>
          <a:schemeClr val="hlink"/>
        </a:buClr>
        <a:buSzPct val="120000"/>
        <a:buChar char="•"/>
        <a:defRPr sz="3200">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Font typeface="Tahoma" pitchFamily="34" charset="0"/>
        <a:buChar char="–"/>
        <a:defRPr sz="2800">
          <a:solidFill>
            <a:schemeClr val="tx1"/>
          </a:solidFill>
          <a:effectLst>
            <a:outerShdw blurRad="38100" dist="38100" dir="2700000" algn="tl">
              <a:srgbClr val="000000"/>
            </a:outerShdw>
          </a:effectLst>
          <a:latin typeface="+mn-lt"/>
        </a:defRPr>
      </a:lvl2pPr>
      <a:lvl3pPr marL="1143000" indent="-228600" algn="l" rtl="0" eaLnBrk="0" fontAlgn="base" hangingPunct="0">
        <a:spcBef>
          <a:spcPct val="20000"/>
        </a:spcBef>
        <a:spcAft>
          <a:spcPct val="0"/>
        </a:spcAft>
        <a:buClr>
          <a:schemeClr val="hlink"/>
        </a:buClr>
        <a:buSzPct val="120000"/>
        <a:buChar char="•"/>
        <a:defRPr sz="2400">
          <a:solidFill>
            <a:schemeClr val="tx1"/>
          </a:solidFill>
          <a:effectLst>
            <a:outerShdw blurRad="38100" dist="38100" dir="2700000" algn="tl">
              <a:srgbClr val="000000"/>
            </a:outerShdw>
          </a:effectLst>
          <a:latin typeface="+mn-lt"/>
        </a:defRPr>
      </a:lvl3pPr>
      <a:lvl4pPr marL="1600200" indent="-228600" algn="l" rtl="0" eaLnBrk="0" fontAlgn="base" hangingPunct="0">
        <a:spcBef>
          <a:spcPct val="20000"/>
        </a:spcBef>
        <a:spcAft>
          <a:spcPct val="0"/>
        </a:spcAft>
        <a:buFont typeface="Tahoma" pitchFamily="34" charset="0"/>
        <a:buChar char="–"/>
        <a:defRPr sz="2000">
          <a:solidFill>
            <a:schemeClr val="tx1"/>
          </a:solidFill>
          <a:effectLst>
            <a:outerShdw blurRad="38100" dist="38100" dir="2700000" algn="tl">
              <a:srgbClr val="000000"/>
            </a:outerShdw>
          </a:effectLst>
          <a:latin typeface="+mn-lt"/>
        </a:defRPr>
      </a:lvl4pPr>
      <a:lvl5pPr marL="2057400" indent="-228600" algn="l" rtl="0" eaLnBrk="0" fontAlgn="base" hangingPunct="0">
        <a:spcBef>
          <a:spcPct val="20000"/>
        </a:spcBef>
        <a:spcAft>
          <a:spcPct val="0"/>
        </a:spcAft>
        <a:buClr>
          <a:schemeClr val="hlink"/>
        </a:buClr>
        <a:buSzPct val="80000"/>
        <a:buFont typeface="Wingdings" pitchFamily="2" charset="2"/>
        <a:buChar char="v"/>
        <a:defRPr sz="2000">
          <a:solidFill>
            <a:schemeClr val="tx1"/>
          </a:solidFill>
          <a:effectLst>
            <a:outerShdw blurRad="38100" dist="38100" dir="2700000" algn="tl">
              <a:srgbClr val="000000"/>
            </a:outerShdw>
          </a:effectLst>
          <a:latin typeface="+mn-lt"/>
        </a:defRPr>
      </a:lvl5pPr>
      <a:lvl6pPr marL="2514600" indent="-228600" algn="l" rtl="0" fontAlgn="base">
        <a:spcBef>
          <a:spcPct val="20000"/>
        </a:spcBef>
        <a:spcAft>
          <a:spcPct val="0"/>
        </a:spcAft>
        <a:buClr>
          <a:schemeClr val="hlink"/>
        </a:buClr>
        <a:buSzPct val="80000"/>
        <a:buFont typeface="Wingdings" pitchFamily="2" charset="2"/>
        <a:buChar char="v"/>
        <a:defRPr sz="2000">
          <a:solidFill>
            <a:schemeClr val="tx1"/>
          </a:solidFill>
          <a:effectLst>
            <a:outerShdw blurRad="38100" dist="38100" dir="2700000" algn="tl">
              <a:srgbClr val="000000"/>
            </a:outerShdw>
          </a:effectLst>
          <a:latin typeface="+mn-lt"/>
        </a:defRPr>
      </a:lvl6pPr>
      <a:lvl7pPr marL="2971800" indent="-228600" algn="l" rtl="0" fontAlgn="base">
        <a:spcBef>
          <a:spcPct val="20000"/>
        </a:spcBef>
        <a:spcAft>
          <a:spcPct val="0"/>
        </a:spcAft>
        <a:buClr>
          <a:schemeClr val="hlink"/>
        </a:buClr>
        <a:buSzPct val="80000"/>
        <a:buFont typeface="Wingdings" pitchFamily="2" charset="2"/>
        <a:buChar char="v"/>
        <a:defRPr sz="2000">
          <a:solidFill>
            <a:schemeClr val="tx1"/>
          </a:solidFill>
          <a:effectLst>
            <a:outerShdw blurRad="38100" dist="38100" dir="2700000" algn="tl">
              <a:srgbClr val="000000"/>
            </a:outerShdw>
          </a:effectLst>
          <a:latin typeface="+mn-lt"/>
        </a:defRPr>
      </a:lvl7pPr>
      <a:lvl8pPr marL="3429000" indent="-228600" algn="l" rtl="0" fontAlgn="base">
        <a:spcBef>
          <a:spcPct val="20000"/>
        </a:spcBef>
        <a:spcAft>
          <a:spcPct val="0"/>
        </a:spcAft>
        <a:buClr>
          <a:schemeClr val="hlink"/>
        </a:buClr>
        <a:buSzPct val="80000"/>
        <a:buFont typeface="Wingdings" pitchFamily="2" charset="2"/>
        <a:buChar char="v"/>
        <a:defRPr sz="2000">
          <a:solidFill>
            <a:schemeClr val="tx1"/>
          </a:solidFill>
          <a:effectLst>
            <a:outerShdw blurRad="38100" dist="38100" dir="2700000" algn="tl">
              <a:srgbClr val="000000"/>
            </a:outerShdw>
          </a:effectLst>
          <a:latin typeface="+mn-lt"/>
        </a:defRPr>
      </a:lvl8pPr>
      <a:lvl9pPr marL="3886200" indent="-228600" algn="l" rtl="0" fontAlgn="base">
        <a:spcBef>
          <a:spcPct val="20000"/>
        </a:spcBef>
        <a:spcAft>
          <a:spcPct val="0"/>
        </a:spcAft>
        <a:buClr>
          <a:schemeClr val="hlink"/>
        </a:buClr>
        <a:buSzPct val="80000"/>
        <a:buFont typeface="Wingdings" pitchFamily="2" charset="2"/>
        <a:buChar char="v"/>
        <a:defRPr sz="2000">
          <a:solidFill>
            <a:schemeClr val="tx1"/>
          </a:solidFill>
          <a:effectLst>
            <a:outerShdw blurRad="38100" dist="38100" dir="2700000" algn="tl">
              <a:srgbClr val="000000"/>
            </a:outerShdw>
          </a:effectLst>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8" Type="http://schemas.openxmlformats.org/officeDocument/2006/relationships/hyperlink" Target="https://www.verywellmind.com/what-is-autocratic-leadership-2795314" TargetMode="External"/><Relationship Id="rId3" Type="http://schemas.openxmlformats.org/officeDocument/2006/relationships/hyperlink" Target="https://www.mbaknol.com/human-resource-management/an-introduction-to-workforce-diversity-management/" TargetMode="External"/><Relationship Id="rId7" Type="http://schemas.openxmlformats.org/officeDocument/2006/relationships/hyperlink" Target="https://is.muni.cz/el/1421/jaro2009/PSB_516/6390561/the_leadership_styles_of_women_and_men.pd" TargetMode="External"/><Relationship Id="rId12" Type="http://schemas.openxmlformats.org/officeDocument/2006/relationships/hyperlink" Target="http://changingminds.org/disciplines/leadership/styles/participative_leadership.htm" TargetMode="External"/><Relationship Id="rId2" Type="http://schemas.openxmlformats.org/officeDocument/2006/relationships/notesSlide" Target="../notesSlides/notesSlide20.xml"/><Relationship Id="rId1" Type="http://schemas.openxmlformats.org/officeDocument/2006/relationships/slideLayout" Target="../slideLayouts/slideLayout2.xml"/><Relationship Id="rId6" Type="http://schemas.openxmlformats.org/officeDocument/2006/relationships/hyperlink" Target="https://shippingwatch.com/carriers/article10219785.ece" TargetMode="External"/><Relationship Id="rId11" Type="http://schemas.openxmlformats.org/officeDocument/2006/relationships/hyperlink" Target="https://www.huffingtonpost.com/nell-minow/clear-and-effective-commu_b_14537928.html" TargetMode="External"/><Relationship Id="rId5" Type="http://schemas.openxmlformats.org/officeDocument/2006/relationships/hyperlink" Target="https://www.solent.ac.uk/research-innovation-enterprise/rie-at-solent/projects-and-awards/mentoring-seafarers-project" TargetMode="External"/><Relationship Id="rId10" Type="http://schemas.openxmlformats.org/officeDocument/2006/relationships/hyperlink" Target="https://www.mckinsey.com/~/media/McKinsey/Business%20Functions/Organization/Our%20Insights/Women%20matter/Women_matter_oct2008_english.ashx" TargetMode="External"/><Relationship Id="rId4" Type="http://schemas.openxmlformats.org/officeDocument/2006/relationships/hyperlink" Target="https://hbr.org/2016/05/learn-to-love-networking" TargetMode="External"/><Relationship Id="rId9" Type="http://schemas.openxmlformats.org/officeDocument/2006/relationships/hyperlink" Target="https://www.wikihow.com/Build-Self-Confidence" TargetMode="Externa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412777"/>
            <a:ext cx="7772400" cy="864095"/>
          </a:xfrm>
        </p:spPr>
        <p:txBody>
          <a:bodyPr/>
          <a:lstStyle/>
          <a:p>
            <a:pPr algn="ctr">
              <a:lnSpc>
                <a:spcPct val="150000"/>
              </a:lnSpc>
            </a:pPr>
            <a:r>
              <a:rPr lang="en-GB" sz="3200" b="1" dirty="0">
                <a:effectLst/>
                <a:latin typeface="Arial" panose="020B0604020202020204" pitchFamily="34" charset="0"/>
                <a:cs typeface="Arial" panose="020B0604020202020204" pitchFamily="34" charset="0"/>
              </a:rPr>
              <a:t>GENDER IDENTITY MANAGEMENT AND LEADERSHIP</a:t>
            </a:r>
            <a:r>
              <a:rPr lang="tr-TR" sz="3200" dirty="0">
                <a:effectLst/>
              </a:rPr>
              <a:t/>
            </a:r>
            <a:br>
              <a:rPr lang="tr-TR" sz="3200" dirty="0">
                <a:effectLst/>
              </a:rPr>
            </a:br>
            <a:r>
              <a:rPr lang="tr-TR" sz="2000" b="1" dirty="0" smtClean="0">
                <a:effectLst/>
                <a:latin typeface="Arial" panose="020B0604020202020204" pitchFamily="34" charset="0"/>
                <a:cs typeface="Arial" panose="020B0604020202020204" pitchFamily="34" charset="0"/>
              </a:rPr>
              <a:t>CHAPTER IV</a:t>
            </a:r>
            <a:r>
              <a:rPr lang="tr-TR" sz="4000" b="1" dirty="0" smtClean="0">
                <a:effectLst/>
                <a:latin typeface="Arial" panose="020B0604020202020204" pitchFamily="34" charset="0"/>
                <a:cs typeface="Arial" panose="020B0604020202020204" pitchFamily="34" charset="0"/>
              </a:rPr>
              <a:t/>
            </a:r>
            <a:br>
              <a:rPr lang="tr-TR" sz="4000" b="1" dirty="0" smtClean="0">
                <a:effectLst/>
                <a:latin typeface="Arial" panose="020B0604020202020204" pitchFamily="34" charset="0"/>
                <a:cs typeface="Arial" panose="020B0604020202020204" pitchFamily="34" charset="0"/>
              </a:rPr>
            </a:br>
            <a:r>
              <a:rPr lang="tr-TR" sz="2800" b="1" dirty="0" smtClean="0">
                <a:latin typeface="Arial" panose="020B0604020202020204" pitchFamily="34" charset="0"/>
                <a:cs typeface="Arial" panose="020B0604020202020204" pitchFamily="34" charset="0"/>
              </a:rPr>
              <a:t> COPING </a:t>
            </a:r>
            <a:r>
              <a:rPr lang="tr-TR" sz="2800" b="1" dirty="0" err="1" smtClean="0">
                <a:latin typeface="Arial" panose="020B0604020202020204" pitchFamily="34" charset="0"/>
                <a:cs typeface="Arial" panose="020B0604020202020204" pitchFamily="34" charset="0"/>
              </a:rPr>
              <a:t>with</a:t>
            </a:r>
            <a:r>
              <a:rPr lang="tr-TR" sz="2800" b="1" dirty="0" smtClean="0">
                <a:latin typeface="Arial" panose="020B0604020202020204" pitchFamily="34" charset="0"/>
                <a:cs typeface="Arial" panose="020B0604020202020204" pitchFamily="34" charset="0"/>
              </a:rPr>
              <a:t> GENDER EQUITY PROBLEMS</a:t>
            </a:r>
            <a:r>
              <a:rPr lang="tr-TR" sz="2800" dirty="0">
                <a:effectLst/>
                <a:latin typeface="Arial" panose="020B0604020202020204" pitchFamily="34" charset="0"/>
                <a:cs typeface="Arial" panose="020B0604020202020204" pitchFamily="34" charset="0"/>
              </a:rPr>
              <a:t/>
            </a:r>
            <a:br>
              <a:rPr lang="tr-TR" sz="2800" dirty="0">
                <a:effectLst/>
                <a:latin typeface="Arial" panose="020B0604020202020204" pitchFamily="34" charset="0"/>
                <a:cs typeface="Arial" panose="020B0604020202020204" pitchFamily="34" charset="0"/>
              </a:rPr>
            </a:br>
            <a:r>
              <a:rPr lang="tr-TR" sz="2800" b="1" dirty="0" smtClean="0">
                <a:effectLst/>
                <a:latin typeface="Arial" panose="020B0604020202020204" pitchFamily="34" charset="0"/>
                <a:cs typeface="Arial" panose="020B0604020202020204" pitchFamily="34" charset="0"/>
              </a:rPr>
              <a:t>  </a:t>
            </a:r>
            <a:br>
              <a:rPr lang="tr-TR" sz="2800" b="1" dirty="0" smtClean="0">
                <a:effectLst/>
                <a:latin typeface="Arial" panose="020B0604020202020204" pitchFamily="34" charset="0"/>
                <a:cs typeface="Arial" panose="020B0604020202020204" pitchFamily="34" charset="0"/>
              </a:rPr>
            </a:br>
            <a:endParaRPr lang="tr-TR" sz="2800" dirty="0">
              <a:latin typeface="Arial" panose="020B0604020202020204" pitchFamily="34" charset="0"/>
              <a:cs typeface="Arial" panose="020B0604020202020204" pitchFamily="34" charset="0"/>
            </a:endParaRPr>
          </a:p>
        </p:txBody>
      </p:sp>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259632" y="4149080"/>
            <a:ext cx="6985000" cy="1949449"/>
          </a:xfrm>
          <a:prstGeom prst="rect">
            <a:avLst/>
          </a:prstGeom>
        </p:spPr>
      </p:pic>
    </p:spTree>
    <p:extLst>
      <p:ext uri="{BB962C8B-B14F-4D97-AF65-F5344CB8AC3E}">
        <p14:creationId xmlns:p14="http://schemas.microsoft.com/office/powerpoint/2010/main" val="351534012"/>
      </p:ext>
    </p:extLst>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zawartości 1"/>
          <p:cNvSpPr>
            <a:spLocks noGrp="1"/>
          </p:cNvSpPr>
          <p:nvPr>
            <p:ph idx="1"/>
          </p:nvPr>
        </p:nvSpPr>
        <p:spPr>
          <a:xfrm>
            <a:off x="457200" y="1196752"/>
            <a:ext cx="8229600" cy="4929411"/>
          </a:xfrm>
        </p:spPr>
        <p:txBody>
          <a:bodyPr/>
          <a:lstStyle/>
          <a:p>
            <a:pPr marL="0" indent="0" algn="ctr">
              <a:buNone/>
            </a:pPr>
            <a:r>
              <a:rPr lang="en-GB" sz="2800" b="1" dirty="0" smtClean="0">
                <a:latin typeface="Arial" charset="0"/>
                <a:ea typeface="Arial" charset="0"/>
                <a:cs typeface="Arial" charset="0"/>
              </a:rPr>
              <a:t>VARIOUS FORMS OF POST-ENTRY DISCRIMINATION</a:t>
            </a:r>
          </a:p>
          <a:p>
            <a:pPr marL="0" indent="0">
              <a:buNone/>
            </a:pPr>
            <a:endParaRPr lang="en-GB" sz="2000" dirty="0" smtClean="0">
              <a:latin typeface="Arial" charset="0"/>
              <a:ea typeface="Arial" charset="0"/>
              <a:cs typeface="Arial" charset="0"/>
            </a:endParaRPr>
          </a:p>
          <a:p>
            <a:r>
              <a:rPr lang="en-GB" sz="2400" dirty="0" smtClean="0">
                <a:effectLst/>
                <a:latin typeface="Arial" charset="0"/>
                <a:ea typeface="Arial" charset="0"/>
                <a:cs typeface="Arial" charset="0"/>
              </a:rPr>
              <a:t>Denying </a:t>
            </a:r>
            <a:r>
              <a:rPr lang="en-GB" sz="2400" dirty="0">
                <a:effectLst/>
                <a:latin typeface="Arial" charset="0"/>
                <a:ea typeface="Arial" charset="0"/>
                <a:cs typeface="Arial" charset="0"/>
              </a:rPr>
              <a:t>women employment </a:t>
            </a:r>
            <a:r>
              <a:rPr lang="en-GB" sz="2400" dirty="0" smtClean="0">
                <a:effectLst/>
                <a:latin typeface="Arial" charset="0"/>
                <a:ea typeface="Arial" charset="0"/>
                <a:cs typeface="Arial" charset="0"/>
              </a:rPr>
              <a:t>on-board;</a:t>
            </a:r>
            <a:endParaRPr lang="pl-PL" sz="2400" dirty="0">
              <a:effectLst/>
              <a:latin typeface="Arial" charset="0"/>
              <a:ea typeface="Arial" charset="0"/>
              <a:cs typeface="Arial" charset="0"/>
            </a:endParaRPr>
          </a:p>
          <a:p>
            <a:r>
              <a:rPr lang="en-GB" sz="2400" dirty="0" smtClean="0">
                <a:effectLst/>
                <a:latin typeface="Arial" charset="0"/>
                <a:ea typeface="Arial" charset="0"/>
                <a:cs typeface="Arial" charset="0"/>
              </a:rPr>
              <a:t>Keeping </a:t>
            </a:r>
            <a:r>
              <a:rPr lang="en-GB" sz="2400" dirty="0">
                <a:effectLst/>
                <a:latin typeface="Arial" charset="0"/>
                <a:ea typeface="Arial" charset="0"/>
                <a:cs typeface="Arial" charset="0"/>
              </a:rPr>
              <a:t>female seafarers away from </a:t>
            </a:r>
            <a:r>
              <a:rPr lang="en-GB" sz="2400" dirty="0" smtClean="0">
                <a:effectLst/>
                <a:latin typeface="Arial" charset="0"/>
                <a:ea typeface="Arial" charset="0"/>
                <a:cs typeface="Arial" charset="0"/>
              </a:rPr>
              <a:t>heavy or </a:t>
            </a:r>
            <a:r>
              <a:rPr lang="en-GB" sz="2400" dirty="0">
                <a:effectLst/>
                <a:latin typeface="Arial" charset="0"/>
                <a:ea typeface="Arial" charset="0"/>
                <a:cs typeface="Arial" charset="0"/>
              </a:rPr>
              <a:t>responsible work;</a:t>
            </a:r>
            <a:endParaRPr lang="pl-PL" sz="2400" dirty="0">
              <a:effectLst/>
              <a:latin typeface="Arial" charset="0"/>
              <a:ea typeface="Arial" charset="0"/>
              <a:cs typeface="Arial" charset="0"/>
            </a:endParaRPr>
          </a:p>
          <a:p>
            <a:r>
              <a:rPr lang="en-GB" sz="2400" dirty="0" smtClean="0">
                <a:effectLst/>
                <a:latin typeface="Arial" charset="0"/>
                <a:ea typeface="Arial" charset="0"/>
                <a:cs typeface="Arial" charset="0"/>
              </a:rPr>
              <a:t>Challenging women to </a:t>
            </a:r>
            <a:r>
              <a:rPr lang="en-GB" sz="2400" dirty="0">
                <a:effectLst/>
                <a:latin typeface="Arial" charset="0"/>
                <a:ea typeface="Arial" charset="0"/>
                <a:cs typeface="Arial" charset="0"/>
              </a:rPr>
              <a:t>prove their capability, by having to work harder than men; </a:t>
            </a:r>
            <a:endParaRPr lang="pl-PL" sz="2400" dirty="0">
              <a:effectLst/>
              <a:latin typeface="Arial" charset="0"/>
              <a:ea typeface="Arial" charset="0"/>
              <a:cs typeface="Arial" charset="0"/>
            </a:endParaRPr>
          </a:p>
          <a:p>
            <a:r>
              <a:rPr lang="en-GB" sz="2400" dirty="0" smtClean="0">
                <a:effectLst/>
                <a:latin typeface="Arial" charset="0"/>
                <a:ea typeface="Arial" charset="0"/>
                <a:cs typeface="Arial" charset="0"/>
              </a:rPr>
              <a:t>Mobbing </a:t>
            </a:r>
            <a:r>
              <a:rPr lang="en-GB" sz="2400" dirty="0">
                <a:effectLst/>
                <a:latin typeface="Arial" charset="0"/>
                <a:ea typeface="Arial" charset="0"/>
                <a:cs typeface="Arial" charset="0"/>
              </a:rPr>
              <a:t>and sexual harassment;</a:t>
            </a:r>
            <a:endParaRPr lang="pl-PL" sz="2400" dirty="0">
              <a:effectLst/>
              <a:latin typeface="Arial" charset="0"/>
              <a:ea typeface="Arial" charset="0"/>
              <a:cs typeface="Arial" charset="0"/>
            </a:endParaRPr>
          </a:p>
          <a:p>
            <a:r>
              <a:rPr lang="en-GB" sz="2400" dirty="0" smtClean="0">
                <a:effectLst/>
                <a:latin typeface="Arial" charset="0"/>
                <a:ea typeface="Arial" charset="0"/>
                <a:cs typeface="Arial" charset="0"/>
              </a:rPr>
              <a:t>Economic </a:t>
            </a:r>
            <a:r>
              <a:rPr lang="en-GB" sz="2400" dirty="0">
                <a:effectLst/>
                <a:latin typeface="Arial" charset="0"/>
                <a:ea typeface="Arial" charset="0"/>
                <a:cs typeface="Arial" charset="0"/>
              </a:rPr>
              <a:t>and hierarchy-related forms of </a:t>
            </a:r>
            <a:r>
              <a:rPr lang="en-GB" sz="2400" dirty="0" smtClean="0">
                <a:effectLst/>
                <a:latin typeface="Arial" charset="0"/>
                <a:ea typeface="Arial" charset="0"/>
                <a:cs typeface="Arial" charset="0"/>
              </a:rPr>
              <a:t>discrimination (including the mechanism of a ‘glass ceiling’).</a:t>
            </a:r>
            <a:endParaRPr lang="pl-PL" sz="2400" dirty="0">
              <a:effectLst/>
              <a:latin typeface="Arial" charset="0"/>
              <a:ea typeface="Arial" charset="0"/>
              <a:cs typeface="Arial" charset="0"/>
            </a:endParaRPr>
          </a:p>
          <a:p>
            <a:endParaRPr lang="en-GB" dirty="0"/>
          </a:p>
        </p:txBody>
      </p:sp>
    </p:spTree>
    <p:extLst>
      <p:ext uri="{BB962C8B-B14F-4D97-AF65-F5344CB8AC3E}">
        <p14:creationId xmlns:p14="http://schemas.microsoft.com/office/powerpoint/2010/main" val="1664519981"/>
      </p:ext>
    </p:extLst>
  </p:cSld>
  <p:clrMapOvr>
    <a:masterClrMapping/>
  </p:clrMapOv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zawartości 1"/>
          <p:cNvSpPr>
            <a:spLocks noGrp="1"/>
          </p:cNvSpPr>
          <p:nvPr>
            <p:ph idx="1"/>
          </p:nvPr>
        </p:nvSpPr>
        <p:spPr>
          <a:xfrm>
            <a:off x="323528" y="1268760"/>
            <a:ext cx="8568952" cy="5472608"/>
          </a:xfrm>
        </p:spPr>
        <p:txBody>
          <a:bodyPr/>
          <a:lstStyle/>
          <a:p>
            <a:pPr marL="0" indent="0" algn="ctr">
              <a:buNone/>
            </a:pPr>
            <a:r>
              <a:rPr lang="tr-TR" sz="2800" b="1" dirty="0">
                <a:effectLst/>
                <a:latin typeface="Arial" charset="0"/>
                <a:ea typeface="Arial" charset="0"/>
                <a:cs typeface="Arial" charset="0"/>
              </a:rPr>
              <a:t>THE CULTURAL CONTEXT OF </a:t>
            </a:r>
            <a:r>
              <a:rPr lang="tr-TR" sz="2800" b="1" dirty="0" smtClean="0">
                <a:effectLst/>
                <a:latin typeface="Arial" charset="0"/>
                <a:ea typeface="Arial" charset="0"/>
                <a:cs typeface="Arial" charset="0"/>
              </a:rPr>
              <a:t>DISCRIMINATION</a:t>
            </a:r>
            <a:r>
              <a:rPr lang="tr-TR" sz="2800" b="1" dirty="0">
                <a:effectLst/>
                <a:latin typeface="Arial" charset="0"/>
                <a:ea typeface="Arial" charset="0"/>
                <a:cs typeface="Arial" charset="0"/>
              </a:rPr>
              <a:t>: </a:t>
            </a:r>
            <a:r>
              <a:rPr lang="tr-TR" sz="2800" b="1" dirty="0" smtClean="0">
                <a:effectLst/>
                <a:latin typeface="Arial" charset="0"/>
                <a:ea typeface="Arial" charset="0"/>
                <a:cs typeface="Arial" charset="0"/>
              </a:rPr>
              <a:t>MALE-DOMINATED </a:t>
            </a:r>
            <a:r>
              <a:rPr lang="tr-TR" sz="2800" b="1" dirty="0">
                <a:effectLst/>
                <a:latin typeface="Arial" charset="0"/>
                <a:ea typeface="Arial" charset="0"/>
                <a:cs typeface="Arial" charset="0"/>
              </a:rPr>
              <a:t>WORK </a:t>
            </a:r>
            <a:r>
              <a:rPr lang="tr-TR" sz="2800" b="1" dirty="0" smtClean="0">
                <a:effectLst/>
                <a:latin typeface="Arial" charset="0"/>
                <a:ea typeface="Arial" charset="0"/>
                <a:cs typeface="Arial" charset="0"/>
              </a:rPr>
              <a:t>ENVIRONMENT</a:t>
            </a:r>
            <a:endParaRPr lang="pl-PL" sz="2800" dirty="0">
              <a:effectLst/>
              <a:latin typeface="Arial" charset="0"/>
              <a:ea typeface="Arial" charset="0"/>
              <a:cs typeface="Arial" charset="0"/>
            </a:endParaRPr>
          </a:p>
          <a:p>
            <a:pPr marL="914400" lvl="2" indent="0">
              <a:buNone/>
            </a:pPr>
            <a:endParaRPr lang="tr-TR" b="1" dirty="0" smtClean="0">
              <a:effectLst/>
              <a:latin typeface="Arial" charset="0"/>
              <a:ea typeface="Arial" charset="0"/>
              <a:cs typeface="Arial" charset="0"/>
            </a:endParaRPr>
          </a:p>
          <a:p>
            <a:pPr marL="457200" indent="-457200">
              <a:buFont typeface="+mj-lt"/>
              <a:buAutoNum type="arabicPeriod"/>
            </a:pPr>
            <a:r>
              <a:rPr lang="en-GB" sz="2400" dirty="0">
                <a:effectLst/>
                <a:latin typeface="Arial" charset="0"/>
                <a:ea typeface="Arial" charset="0"/>
                <a:cs typeface="Arial" charset="0"/>
              </a:rPr>
              <a:t>Men try to protect </a:t>
            </a:r>
            <a:r>
              <a:rPr lang="en-GB" sz="2400" dirty="0" smtClean="0">
                <a:effectLst/>
                <a:latin typeface="Arial" charset="0"/>
                <a:ea typeface="Arial" charset="0"/>
                <a:cs typeface="Arial" charset="0"/>
              </a:rPr>
              <a:t>‘the </a:t>
            </a:r>
            <a:r>
              <a:rPr lang="en-GB" sz="2400" dirty="0">
                <a:effectLst/>
                <a:latin typeface="Arial" charset="0"/>
                <a:ea typeface="Arial" charset="0"/>
                <a:cs typeface="Arial" charset="0"/>
              </a:rPr>
              <a:t>last remaining </a:t>
            </a:r>
            <a:r>
              <a:rPr lang="en-GB" sz="2400" dirty="0" smtClean="0">
                <a:effectLst/>
                <a:latin typeface="Arial" charset="0"/>
                <a:ea typeface="Arial" charset="0"/>
                <a:cs typeface="Arial" charset="0"/>
              </a:rPr>
              <a:t>territories’ </a:t>
            </a:r>
            <a:r>
              <a:rPr lang="en-GB" sz="2400" dirty="0">
                <a:effectLst/>
                <a:latin typeface="Arial" charset="0"/>
                <a:ea typeface="Arial" charset="0"/>
                <a:cs typeface="Arial" charset="0"/>
              </a:rPr>
              <a:t>of typically male occupations;</a:t>
            </a:r>
            <a:endParaRPr lang="pl-PL" sz="2400" dirty="0">
              <a:effectLst/>
              <a:latin typeface="Arial" charset="0"/>
              <a:ea typeface="Arial" charset="0"/>
              <a:cs typeface="Arial" charset="0"/>
            </a:endParaRPr>
          </a:p>
          <a:p>
            <a:pPr marL="457200" indent="-457200">
              <a:buFont typeface="+mj-lt"/>
              <a:buAutoNum type="arabicPeriod"/>
            </a:pPr>
            <a:r>
              <a:rPr lang="en-GB" sz="2400" dirty="0" smtClean="0">
                <a:effectLst/>
                <a:latin typeface="Arial" charset="0"/>
                <a:ea typeface="Arial" charset="0"/>
                <a:cs typeface="Arial" charset="0"/>
              </a:rPr>
              <a:t>The </a:t>
            </a:r>
            <a:r>
              <a:rPr lang="en-GB" sz="2400" dirty="0">
                <a:effectLst/>
                <a:latin typeface="Arial" charset="0"/>
                <a:ea typeface="Arial" charset="0"/>
                <a:cs typeface="Arial" charset="0"/>
              </a:rPr>
              <a:t>image of female seafarers is deeply steeped in stereotypes;</a:t>
            </a:r>
            <a:endParaRPr lang="pl-PL" sz="2400" dirty="0">
              <a:effectLst/>
              <a:latin typeface="Arial" charset="0"/>
              <a:ea typeface="Arial" charset="0"/>
              <a:cs typeface="Arial" charset="0"/>
            </a:endParaRPr>
          </a:p>
          <a:p>
            <a:pPr marL="457200" indent="-457200">
              <a:buFont typeface="+mj-lt"/>
              <a:buAutoNum type="arabicPeriod"/>
            </a:pPr>
            <a:r>
              <a:rPr lang="en-GB" sz="2400" dirty="0" smtClean="0">
                <a:effectLst/>
                <a:latin typeface="Arial" charset="0"/>
                <a:ea typeface="Arial" charset="0"/>
                <a:cs typeface="Arial" charset="0"/>
              </a:rPr>
              <a:t>A </a:t>
            </a:r>
            <a:r>
              <a:rPr lang="en-GB" sz="2400" dirty="0">
                <a:effectLst/>
                <a:latin typeface="Arial" charset="0"/>
                <a:ea typeface="Arial" charset="0"/>
                <a:cs typeface="Arial" charset="0"/>
              </a:rPr>
              <a:t>stereotyped vision of "heavy" nature of work at sea;</a:t>
            </a:r>
            <a:endParaRPr lang="pl-PL" sz="2400" dirty="0">
              <a:effectLst/>
              <a:latin typeface="Arial" charset="0"/>
              <a:ea typeface="Arial" charset="0"/>
              <a:cs typeface="Arial" charset="0"/>
            </a:endParaRPr>
          </a:p>
          <a:p>
            <a:pPr marL="457200" indent="-457200">
              <a:buFont typeface="+mj-lt"/>
              <a:buAutoNum type="arabicPeriod"/>
            </a:pPr>
            <a:r>
              <a:rPr lang="en-GB" sz="2400" dirty="0" smtClean="0">
                <a:effectLst/>
                <a:latin typeface="Arial" charset="0"/>
                <a:ea typeface="Arial" charset="0"/>
                <a:cs typeface="Arial" charset="0"/>
              </a:rPr>
              <a:t>The </a:t>
            </a:r>
            <a:r>
              <a:rPr lang="en-GB" sz="2400" dirty="0">
                <a:effectLst/>
                <a:latin typeface="Arial" charset="0"/>
                <a:ea typeface="Arial" charset="0"/>
                <a:cs typeface="Arial" charset="0"/>
              </a:rPr>
              <a:t>concept of "political correctness" demanding to introduce female 'representatives' on board;</a:t>
            </a:r>
            <a:endParaRPr lang="pl-PL" sz="2400" dirty="0">
              <a:effectLst/>
              <a:latin typeface="Arial" charset="0"/>
              <a:ea typeface="Arial" charset="0"/>
              <a:cs typeface="Arial" charset="0"/>
            </a:endParaRPr>
          </a:p>
          <a:p>
            <a:pPr marL="457200" indent="-457200">
              <a:buFont typeface="+mj-lt"/>
              <a:buAutoNum type="arabicPeriod"/>
            </a:pPr>
            <a:r>
              <a:rPr lang="en-GB" sz="2400" dirty="0" smtClean="0">
                <a:effectLst/>
                <a:latin typeface="Arial" charset="0"/>
                <a:ea typeface="Arial" charset="0"/>
                <a:cs typeface="Arial" charset="0"/>
              </a:rPr>
              <a:t>Insufficient </a:t>
            </a:r>
            <a:r>
              <a:rPr lang="en-GB" sz="2400" dirty="0">
                <a:effectLst/>
                <a:latin typeface="Arial" charset="0"/>
                <a:ea typeface="Arial" charset="0"/>
                <a:cs typeface="Arial" charset="0"/>
              </a:rPr>
              <a:t>solidarity </a:t>
            </a:r>
            <a:r>
              <a:rPr lang="en-GB" sz="2400" dirty="0" smtClean="0">
                <a:effectLst/>
                <a:latin typeface="Arial" charset="0"/>
                <a:ea typeface="Arial" charset="0"/>
                <a:cs typeface="Arial" charset="0"/>
              </a:rPr>
              <a:t>within </a:t>
            </a:r>
            <a:r>
              <a:rPr lang="en-GB" sz="2400" dirty="0">
                <a:effectLst/>
                <a:latin typeface="Arial" charset="0"/>
                <a:ea typeface="Arial" charset="0"/>
                <a:cs typeface="Arial" charset="0"/>
              </a:rPr>
              <a:t>the female maritime </a:t>
            </a:r>
            <a:r>
              <a:rPr lang="en-GB" sz="2400" dirty="0" smtClean="0">
                <a:effectLst/>
                <a:latin typeface="Arial" charset="0"/>
                <a:ea typeface="Arial" charset="0"/>
                <a:cs typeface="Arial" charset="0"/>
              </a:rPr>
              <a:t>environment.</a:t>
            </a:r>
          </a:p>
          <a:p>
            <a:endParaRPr lang="en-GB" sz="2000" dirty="0">
              <a:effectLst/>
            </a:endParaRPr>
          </a:p>
          <a:p>
            <a:endParaRPr lang="pl-PL" sz="2000" dirty="0">
              <a:effectLst/>
            </a:endParaRPr>
          </a:p>
        </p:txBody>
      </p:sp>
    </p:spTree>
    <p:extLst>
      <p:ext uri="{BB962C8B-B14F-4D97-AF65-F5344CB8AC3E}">
        <p14:creationId xmlns:p14="http://schemas.microsoft.com/office/powerpoint/2010/main" val="287064136"/>
      </p:ext>
    </p:extLst>
  </p:cSld>
  <p:clrMapOvr>
    <a:masterClrMapping/>
  </p:clrMapOv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zawartości 1"/>
          <p:cNvSpPr>
            <a:spLocks noGrp="1"/>
          </p:cNvSpPr>
          <p:nvPr>
            <p:ph idx="1"/>
          </p:nvPr>
        </p:nvSpPr>
        <p:spPr/>
        <p:txBody>
          <a:bodyPr/>
          <a:lstStyle/>
          <a:p>
            <a:pPr marL="0" indent="0" algn="ctr">
              <a:buNone/>
            </a:pPr>
            <a:r>
              <a:rPr lang="tr-TR" sz="2800" b="1" dirty="0" smtClean="0">
                <a:effectLst/>
                <a:latin typeface="Arial" charset="0"/>
                <a:ea typeface="Arial" charset="0"/>
                <a:cs typeface="Arial" charset="0"/>
              </a:rPr>
              <a:t>STRATEGIES </a:t>
            </a:r>
            <a:r>
              <a:rPr lang="tr-TR" sz="2800" b="1" dirty="0">
                <a:effectLst/>
                <a:latin typeface="Arial" charset="0"/>
                <a:ea typeface="Arial" charset="0"/>
                <a:cs typeface="Arial" charset="0"/>
              </a:rPr>
              <a:t>FOR  </a:t>
            </a:r>
            <a:r>
              <a:rPr lang="tr-TR" sz="2800" b="1" dirty="0" smtClean="0">
                <a:effectLst/>
                <a:latin typeface="Arial" charset="0"/>
                <a:ea typeface="Arial" charset="0"/>
                <a:cs typeface="Arial" charset="0"/>
              </a:rPr>
              <a:t>OVERCOMING </a:t>
            </a:r>
            <a:r>
              <a:rPr lang="tr-TR" sz="2800" b="1" dirty="0">
                <a:effectLst/>
                <a:latin typeface="Arial" charset="0"/>
                <a:ea typeface="Arial" charset="0"/>
                <a:cs typeface="Arial" charset="0"/>
              </a:rPr>
              <a:t>GENDER </a:t>
            </a:r>
            <a:r>
              <a:rPr lang="tr-TR" sz="2800" b="1" dirty="0" smtClean="0">
                <a:effectLst/>
                <a:latin typeface="Arial" charset="0"/>
                <a:ea typeface="Arial" charset="0"/>
                <a:cs typeface="Arial" charset="0"/>
              </a:rPr>
              <a:t>EQUITY </a:t>
            </a:r>
            <a:r>
              <a:rPr lang="tr-TR" sz="2800" b="1" dirty="0">
                <a:effectLst/>
                <a:latin typeface="Arial" charset="0"/>
                <a:ea typeface="Arial" charset="0"/>
                <a:cs typeface="Arial" charset="0"/>
              </a:rPr>
              <a:t>PROBLEMS </a:t>
            </a:r>
            <a:r>
              <a:rPr lang="tr-TR" sz="2800" b="1" dirty="0" smtClean="0">
                <a:effectLst/>
                <a:latin typeface="Arial" charset="0"/>
                <a:ea typeface="Arial" charset="0"/>
                <a:cs typeface="Arial" charset="0"/>
              </a:rPr>
              <a:t>ONBOARD</a:t>
            </a:r>
            <a:endParaRPr lang="tr-TR" sz="2800" b="1" dirty="0" smtClean="0">
              <a:effectLst/>
              <a:latin typeface="Arial" charset="0"/>
              <a:ea typeface="Arial" charset="0"/>
              <a:cs typeface="Arial" charset="0"/>
            </a:endParaRPr>
          </a:p>
          <a:p>
            <a:pPr marL="0" indent="0">
              <a:buNone/>
            </a:pPr>
            <a:endParaRPr lang="pl-PL" dirty="0">
              <a:effectLst/>
              <a:latin typeface="Arial" charset="0"/>
              <a:ea typeface="Arial" charset="0"/>
              <a:cs typeface="Arial" charset="0"/>
            </a:endParaRPr>
          </a:p>
          <a:p>
            <a:r>
              <a:rPr lang="tr-TR" sz="2400" dirty="0" smtClean="0">
                <a:effectLst/>
                <a:latin typeface="Arial" charset="0"/>
                <a:ea typeface="Arial" charset="0"/>
                <a:cs typeface="Arial" charset="0"/>
              </a:rPr>
              <a:t>Networking,</a:t>
            </a:r>
            <a:endParaRPr lang="pl-PL" sz="2400" dirty="0">
              <a:effectLst/>
              <a:latin typeface="Arial" charset="0"/>
              <a:ea typeface="Arial" charset="0"/>
              <a:cs typeface="Arial" charset="0"/>
            </a:endParaRPr>
          </a:p>
          <a:p>
            <a:r>
              <a:rPr lang="tr-TR" sz="2400" dirty="0" smtClean="0">
                <a:effectLst/>
                <a:latin typeface="Arial" charset="0"/>
                <a:ea typeface="Arial" charset="0"/>
                <a:cs typeface="Arial" charset="0"/>
              </a:rPr>
              <a:t>Mentoring,</a:t>
            </a:r>
            <a:endParaRPr lang="pl-PL" sz="2400" dirty="0">
              <a:effectLst/>
              <a:latin typeface="Arial" charset="0"/>
              <a:ea typeface="Arial" charset="0"/>
              <a:cs typeface="Arial" charset="0"/>
            </a:endParaRPr>
          </a:p>
          <a:p>
            <a:r>
              <a:rPr lang="tr-TR" sz="2400" dirty="0" err="1" smtClean="0">
                <a:effectLst/>
                <a:latin typeface="Arial" charset="0"/>
                <a:ea typeface="Arial" charset="0"/>
                <a:cs typeface="Arial" charset="0"/>
              </a:rPr>
              <a:t>Effective</a:t>
            </a:r>
            <a:r>
              <a:rPr lang="tr-TR" sz="2400" dirty="0" smtClean="0">
                <a:effectLst/>
                <a:latin typeface="Arial" charset="0"/>
                <a:ea typeface="Arial" charset="0"/>
                <a:cs typeface="Arial" charset="0"/>
              </a:rPr>
              <a:t> </a:t>
            </a:r>
            <a:r>
              <a:rPr lang="tr-TR" sz="2400" dirty="0" err="1">
                <a:effectLst/>
                <a:latin typeface="Arial" charset="0"/>
                <a:ea typeface="Arial" charset="0"/>
                <a:cs typeface="Arial" charset="0"/>
              </a:rPr>
              <a:t>l</a:t>
            </a:r>
            <a:r>
              <a:rPr lang="tr-TR" sz="2400" dirty="0" err="1" smtClean="0">
                <a:effectLst/>
                <a:latin typeface="Arial" charset="0"/>
                <a:ea typeface="Arial" charset="0"/>
                <a:cs typeface="Arial" charset="0"/>
              </a:rPr>
              <a:t>eadership</a:t>
            </a:r>
            <a:r>
              <a:rPr lang="tr-TR" sz="2400" dirty="0" smtClean="0">
                <a:effectLst/>
                <a:latin typeface="Arial" charset="0"/>
                <a:ea typeface="Arial" charset="0"/>
                <a:cs typeface="Arial" charset="0"/>
              </a:rPr>
              <a:t> </a:t>
            </a:r>
            <a:r>
              <a:rPr lang="tr-TR" sz="2400" dirty="0" err="1" smtClean="0">
                <a:effectLst/>
                <a:latin typeface="Arial" charset="0"/>
                <a:ea typeface="Arial" charset="0"/>
                <a:cs typeface="Arial" charset="0"/>
              </a:rPr>
              <a:t>styles</a:t>
            </a:r>
            <a:r>
              <a:rPr lang="tr-TR" sz="2400" dirty="0" smtClean="0">
                <a:effectLst/>
                <a:latin typeface="Arial" charset="0"/>
                <a:ea typeface="Arial" charset="0"/>
                <a:cs typeface="Arial" charset="0"/>
              </a:rPr>
              <a:t>.</a:t>
            </a:r>
            <a:endParaRPr lang="pl-PL" sz="2400" dirty="0">
              <a:latin typeface="Arial" charset="0"/>
              <a:ea typeface="Arial" charset="0"/>
              <a:cs typeface="Arial" charset="0"/>
            </a:endParaRPr>
          </a:p>
        </p:txBody>
      </p:sp>
    </p:spTree>
    <p:extLst>
      <p:ext uri="{BB962C8B-B14F-4D97-AF65-F5344CB8AC3E}">
        <p14:creationId xmlns:p14="http://schemas.microsoft.com/office/powerpoint/2010/main" val="1827234584"/>
      </p:ext>
    </p:extLst>
  </p:cSld>
  <p:clrMapOvr>
    <a:masterClrMapping/>
  </p:clrMapOv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zawartości 1"/>
          <p:cNvSpPr>
            <a:spLocks noGrp="1"/>
          </p:cNvSpPr>
          <p:nvPr>
            <p:ph idx="1"/>
          </p:nvPr>
        </p:nvSpPr>
        <p:spPr>
          <a:xfrm>
            <a:off x="457200" y="1052736"/>
            <a:ext cx="8229600" cy="5616624"/>
          </a:xfrm>
        </p:spPr>
        <p:txBody>
          <a:bodyPr/>
          <a:lstStyle/>
          <a:p>
            <a:pPr marL="0" indent="0">
              <a:buNone/>
            </a:pPr>
            <a:r>
              <a:rPr lang="pl-PL" sz="2800" b="1" dirty="0" smtClean="0">
                <a:latin typeface="Arial" charset="0"/>
                <a:ea typeface="Arial" charset="0"/>
                <a:cs typeface="Arial" charset="0"/>
              </a:rPr>
              <a:t>NETWORKING</a:t>
            </a:r>
          </a:p>
          <a:p>
            <a:pPr marL="0" indent="0">
              <a:buNone/>
            </a:pPr>
            <a:endParaRPr lang="pl-PL" sz="2400" b="1" dirty="0" smtClean="0">
              <a:latin typeface="Arial" charset="0"/>
              <a:ea typeface="Arial" charset="0"/>
              <a:cs typeface="Arial" charset="0"/>
            </a:endParaRPr>
          </a:p>
          <a:p>
            <a:r>
              <a:rPr lang="tr-TR" sz="2000" dirty="0" smtClean="0">
                <a:effectLst/>
                <a:latin typeface="Arial" charset="0"/>
                <a:ea typeface="Arial" charset="0"/>
                <a:cs typeface="Arial" charset="0"/>
              </a:rPr>
              <a:t>Networking as </a:t>
            </a:r>
            <a:r>
              <a:rPr lang="tr-TR" sz="2000" dirty="0" err="1" smtClean="0">
                <a:effectLst/>
                <a:latin typeface="Arial" charset="0"/>
                <a:ea typeface="Arial" charset="0"/>
                <a:cs typeface="Arial" charset="0"/>
              </a:rPr>
              <a:t>forming</a:t>
            </a:r>
            <a:r>
              <a:rPr lang="tr-TR" sz="2000" dirty="0" smtClean="0">
                <a:effectLst/>
                <a:latin typeface="Arial" charset="0"/>
                <a:ea typeface="Arial" charset="0"/>
                <a:cs typeface="Arial" charset="0"/>
              </a:rPr>
              <a:t> </a:t>
            </a:r>
            <a:r>
              <a:rPr lang="tr-TR" sz="2000" dirty="0" err="1">
                <a:effectLst/>
                <a:latin typeface="Arial" charset="0"/>
                <a:ea typeface="Arial" charset="0"/>
                <a:cs typeface="Arial" charset="0"/>
              </a:rPr>
              <a:t>identity-based</a:t>
            </a:r>
            <a:r>
              <a:rPr lang="tr-TR" sz="2000" dirty="0">
                <a:effectLst/>
                <a:latin typeface="Arial" charset="0"/>
                <a:ea typeface="Arial" charset="0"/>
                <a:cs typeface="Arial" charset="0"/>
              </a:rPr>
              <a:t> </a:t>
            </a:r>
            <a:r>
              <a:rPr lang="tr-TR" sz="2000" dirty="0" err="1">
                <a:effectLst/>
                <a:latin typeface="Arial" charset="0"/>
                <a:ea typeface="Arial" charset="0"/>
                <a:cs typeface="Arial" charset="0"/>
              </a:rPr>
              <a:t>networking</a:t>
            </a:r>
            <a:r>
              <a:rPr lang="tr-TR" sz="2000" dirty="0">
                <a:effectLst/>
                <a:latin typeface="Arial" charset="0"/>
                <a:ea typeface="Arial" charset="0"/>
                <a:cs typeface="Arial" charset="0"/>
              </a:rPr>
              <a:t> </a:t>
            </a:r>
            <a:r>
              <a:rPr lang="tr-TR" sz="2000" dirty="0" err="1">
                <a:effectLst/>
                <a:latin typeface="Arial" charset="0"/>
                <a:ea typeface="Arial" charset="0"/>
                <a:cs typeface="Arial" charset="0"/>
              </a:rPr>
              <a:t>groups</a:t>
            </a:r>
            <a:r>
              <a:rPr lang="tr-TR" sz="2000" dirty="0">
                <a:effectLst/>
                <a:latin typeface="Arial" charset="0"/>
                <a:ea typeface="Arial" charset="0"/>
                <a:cs typeface="Arial" charset="0"/>
              </a:rPr>
              <a:t>, </a:t>
            </a:r>
            <a:r>
              <a:rPr lang="tr-TR" sz="2000" dirty="0" err="1">
                <a:effectLst/>
                <a:latin typeface="Arial" charset="0"/>
                <a:ea typeface="Arial" charset="0"/>
                <a:cs typeface="Arial" charset="0"/>
              </a:rPr>
              <a:t>which</a:t>
            </a:r>
            <a:r>
              <a:rPr lang="tr-TR" sz="2000" dirty="0">
                <a:effectLst/>
                <a:latin typeface="Arial" charset="0"/>
                <a:ea typeface="Arial" charset="0"/>
                <a:cs typeface="Arial" charset="0"/>
              </a:rPr>
              <a:t> </a:t>
            </a:r>
            <a:r>
              <a:rPr lang="tr-TR" sz="2000" dirty="0" err="1">
                <a:effectLst/>
                <a:latin typeface="Arial" charset="0"/>
                <a:ea typeface="Arial" charset="0"/>
                <a:cs typeface="Arial" charset="0"/>
              </a:rPr>
              <a:t>are</a:t>
            </a:r>
            <a:r>
              <a:rPr lang="tr-TR" sz="2000" dirty="0">
                <a:effectLst/>
                <a:latin typeface="Arial" charset="0"/>
                <a:ea typeface="Arial" charset="0"/>
                <a:cs typeface="Arial" charset="0"/>
              </a:rPr>
              <a:t> </a:t>
            </a:r>
            <a:r>
              <a:rPr lang="tr-TR" sz="2000" dirty="0" err="1">
                <a:effectLst/>
                <a:latin typeface="Arial" charset="0"/>
                <a:ea typeface="Arial" charset="0"/>
                <a:cs typeface="Arial" charset="0"/>
              </a:rPr>
              <a:t>formal</a:t>
            </a:r>
            <a:r>
              <a:rPr lang="tr-TR" sz="2000" dirty="0">
                <a:effectLst/>
                <a:latin typeface="Arial" charset="0"/>
                <a:ea typeface="Arial" charset="0"/>
                <a:cs typeface="Arial" charset="0"/>
              </a:rPr>
              <a:t> </a:t>
            </a:r>
            <a:r>
              <a:rPr lang="tr-TR" sz="2000" dirty="0" err="1">
                <a:effectLst/>
                <a:latin typeface="Arial" charset="0"/>
                <a:ea typeface="Arial" charset="0"/>
                <a:cs typeface="Arial" charset="0"/>
              </a:rPr>
              <a:t>or</a:t>
            </a:r>
            <a:r>
              <a:rPr lang="tr-TR" sz="2000" dirty="0">
                <a:effectLst/>
                <a:latin typeface="Arial" charset="0"/>
                <a:ea typeface="Arial" charset="0"/>
                <a:cs typeface="Arial" charset="0"/>
              </a:rPr>
              <a:t> </a:t>
            </a:r>
            <a:r>
              <a:rPr lang="tr-TR" sz="2000" dirty="0" err="1">
                <a:effectLst/>
                <a:latin typeface="Arial" charset="0"/>
                <a:ea typeface="Arial" charset="0"/>
                <a:cs typeface="Arial" charset="0"/>
              </a:rPr>
              <a:t>informal</a:t>
            </a:r>
            <a:r>
              <a:rPr lang="tr-TR" sz="2000" dirty="0">
                <a:effectLst/>
                <a:latin typeface="Arial" charset="0"/>
                <a:ea typeface="Arial" charset="0"/>
                <a:cs typeface="Arial" charset="0"/>
              </a:rPr>
              <a:t> </a:t>
            </a:r>
            <a:r>
              <a:rPr lang="tr-TR" sz="2000" dirty="0" err="1">
                <a:effectLst/>
                <a:latin typeface="Arial" charset="0"/>
                <a:ea typeface="Arial" charset="0"/>
                <a:cs typeface="Arial" charset="0"/>
              </a:rPr>
              <a:t>associations</a:t>
            </a:r>
            <a:r>
              <a:rPr lang="tr-TR" sz="2000" dirty="0">
                <a:effectLst/>
                <a:latin typeface="Arial" charset="0"/>
                <a:ea typeface="Arial" charset="0"/>
                <a:cs typeface="Arial" charset="0"/>
              </a:rPr>
              <a:t> of </a:t>
            </a:r>
            <a:r>
              <a:rPr lang="tr-TR" sz="2000" dirty="0" err="1">
                <a:effectLst/>
                <a:latin typeface="Arial" charset="0"/>
                <a:ea typeface="Arial" charset="0"/>
                <a:cs typeface="Arial" charset="0"/>
              </a:rPr>
              <a:t>employees</a:t>
            </a:r>
            <a:r>
              <a:rPr lang="tr-TR" sz="2000" dirty="0">
                <a:effectLst/>
                <a:latin typeface="Arial" charset="0"/>
                <a:ea typeface="Arial" charset="0"/>
                <a:cs typeface="Arial" charset="0"/>
              </a:rPr>
              <a:t> </a:t>
            </a:r>
            <a:r>
              <a:rPr lang="tr-TR" sz="2000" dirty="0" err="1">
                <a:effectLst/>
                <a:latin typeface="Arial" charset="0"/>
                <a:ea typeface="Arial" charset="0"/>
                <a:cs typeface="Arial" charset="0"/>
              </a:rPr>
              <a:t>with</a:t>
            </a:r>
            <a:r>
              <a:rPr lang="tr-TR" sz="2000" dirty="0">
                <a:effectLst/>
                <a:latin typeface="Arial" charset="0"/>
                <a:ea typeface="Arial" charset="0"/>
                <a:cs typeface="Arial" charset="0"/>
              </a:rPr>
              <a:t> </a:t>
            </a:r>
            <a:r>
              <a:rPr lang="tr-TR" sz="2000" dirty="0" err="1">
                <a:effectLst/>
                <a:latin typeface="Arial" charset="0"/>
                <a:ea typeface="Arial" charset="0"/>
                <a:cs typeface="Arial" charset="0"/>
              </a:rPr>
              <a:t>common</a:t>
            </a:r>
            <a:r>
              <a:rPr lang="tr-TR" sz="2000" dirty="0">
                <a:effectLst/>
                <a:latin typeface="Arial" charset="0"/>
                <a:ea typeface="Arial" charset="0"/>
                <a:cs typeface="Arial" charset="0"/>
              </a:rPr>
              <a:t> </a:t>
            </a:r>
            <a:r>
              <a:rPr lang="tr-TR" sz="2000" dirty="0" err="1">
                <a:effectLst/>
                <a:latin typeface="Arial" charset="0"/>
                <a:ea typeface="Arial" charset="0"/>
                <a:cs typeface="Arial" charset="0"/>
              </a:rPr>
              <a:t>group</a:t>
            </a:r>
            <a:r>
              <a:rPr lang="tr-TR" sz="2000" dirty="0">
                <a:effectLst/>
                <a:latin typeface="Arial" charset="0"/>
                <a:ea typeface="Arial" charset="0"/>
                <a:cs typeface="Arial" charset="0"/>
              </a:rPr>
              <a:t> </a:t>
            </a:r>
            <a:r>
              <a:rPr lang="tr-TR" sz="2000" dirty="0" err="1" smtClean="0">
                <a:effectLst/>
                <a:latin typeface="Arial" charset="0"/>
                <a:ea typeface="Arial" charset="0"/>
                <a:cs typeface="Arial" charset="0"/>
              </a:rPr>
              <a:t>identities</a:t>
            </a:r>
            <a:r>
              <a:rPr lang="tr-TR" sz="2000" dirty="0" smtClean="0">
                <a:effectLst/>
                <a:latin typeface="Arial" charset="0"/>
                <a:ea typeface="Arial" charset="0"/>
                <a:cs typeface="Arial" charset="0"/>
              </a:rPr>
              <a:t>, </a:t>
            </a:r>
            <a:r>
              <a:rPr lang="tr-TR" sz="2000" dirty="0">
                <a:effectLst/>
                <a:latin typeface="Arial" charset="0"/>
                <a:ea typeface="Arial" charset="0"/>
                <a:cs typeface="Arial" charset="0"/>
              </a:rPr>
              <a:t>can be </a:t>
            </a:r>
            <a:r>
              <a:rPr lang="tr-TR" sz="2000" dirty="0" err="1">
                <a:effectLst/>
                <a:latin typeface="Arial" charset="0"/>
                <a:ea typeface="Arial" charset="0"/>
                <a:cs typeface="Arial" charset="0"/>
              </a:rPr>
              <a:t>useful</a:t>
            </a:r>
            <a:r>
              <a:rPr lang="tr-TR" sz="2000" dirty="0">
                <a:effectLst/>
                <a:latin typeface="Arial" charset="0"/>
                <a:ea typeface="Arial" charset="0"/>
                <a:cs typeface="Arial" charset="0"/>
              </a:rPr>
              <a:t> in </a:t>
            </a:r>
            <a:r>
              <a:rPr lang="tr-TR" sz="2000" dirty="0" err="1">
                <a:effectLst/>
                <a:latin typeface="Arial" charset="0"/>
                <a:ea typeface="Arial" charset="0"/>
                <a:cs typeface="Arial" charset="0"/>
              </a:rPr>
              <a:t>promoting</a:t>
            </a:r>
            <a:r>
              <a:rPr lang="tr-TR" sz="2000" dirty="0">
                <a:effectLst/>
                <a:latin typeface="Arial" charset="0"/>
                <a:ea typeface="Arial" charset="0"/>
                <a:cs typeface="Arial" charset="0"/>
              </a:rPr>
              <a:t> </a:t>
            </a:r>
            <a:r>
              <a:rPr lang="tr-TR" sz="2000" dirty="0" err="1" smtClean="0">
                <a:effectLst/>
                <a:latin typeface="Arial" charset="0"/>
                <a:ea typeface="Arial" charset="0"/>
                <a:cs typeface="Arial" charset="0"/>
              </a:rPr>
              <a:t>equality</a:t>
            </a:r>
            <a:r>
              <a:rPr lang="tr-TR" sz="2000" dirty="0" smtClean="0">
                <a:effectLst/>
                <a:latin typeface="Arial" charset="0"/>
                <a:ea typeface="Arial" charset="0"/>
                <a:cs typeface="Arial" charset="0"/>
              </a:rPr>
              <a:t> </a:t>
            </a:r>
            <a:r>
              <a:rPr lang="tr-TR" sz="2000" dirty="0" err="1" smtClean="0">
                <a:effectLst/>
                <a:latin typeface="Arial" charset="0"/>
                <a:ea typeface="Arial" charset="0"/>
                <a:cs typeface="Arial" charset="0"/>
              </a:rPr>
              <a:t>onboard</a:t>
            </a:r>
            <a:r>
              <a:rPr lang="tr-TR" sz="2000" dirty="0" smtClean="0">
                <a:effectLst/>
                <a:latin typeface="Arial" charset="0"/>
                <a:ea typeface="Arial" charset="0"/>
                <a:cs typeface="Arial" charset="0"/>
              </a:rPr>
              <a:t>.</a:t>
            </a:r>
          </a:p>
          <a:p>
            <a:endParaRPr lang="tr-TR" sz="2000" dirty="0" smtClean="0">
              <a:effectLst/>
              <a:latin typeface="Arial" charset="0"/>
              <a:ea typeface="Arial" charset="0"/>
              <a:cs typeface="Arial" charset="0"/>
            </a:endParaRPr>
          </a:p>
          <a:p>
            <a:r>
              <a:rPr lang="tr-TR" sz="2000" dirty="0" smtClean="0">
                <a:effectLst/>
                <a:latin typeface="Arial" charset="0"/>
                <a:ea typeface="Arial" charset="0"/>
                <a:cs typeface="Arial" charset="0"/>
              </a:rPr>
              <a:t>Networking </a:t>
            </a:r>
            <a:r>
              <a:rPr lang="tr-TR" sz="2000" dirty="0" err="1" smtClean="0">
                <a:effectLst/>
                <a:latin typeface="Arial" charset="0"/>
                <a:ea typeface="Arial" charset="0"/>
                <a:cs typeface="Arial" charset="0"/>
              </a:rPr>
              <a:t>groups</a:t>
            </a:r>
            <a:r>
              <a:rPr lang="tr-TR" sz="2000" dirty="0" smtClean="0">
                <a:effectLst/>
                <a:latin typeface="Arial" charset="0"/>
                <a:ea typeface="Arial" charset="0"/>
                <a:cs typeface="Arial" charset="0"/>
              </a:rPr>
              <a:t> </a:t>
            </a:r>
            <a:r>
              <a:rPr lang="tr-TR" sz="2000" dirty="0" err="1">
                <a:effectLst/>
                <a:latin typeface="Arial" charset="0"/>
                <a:ea typeface="Arial" charset="0"/>
                <a:cs typeface="Arial" charset="0"/>
              </a:rPr>
              <a:t>provide</a:t>
            </a:r>
            <a:r>
              <a:rPr lang="tr-TR" sz="2000" dirty="0">
                <a:effectLst/>
                <a:latin typeface="Arial" charset="0"/>
                <a:ea typeface="Arial" charset="0"/>
                <a:cs typeface="Arial" charset="0"/>
              </a:rPr>
              <a:t> </a:t>
            </a:r>
            <a:r>
              <a:rPr lang="tr-TR" sz="2000" dirty="0" err="1">
                <a:effectLst/>
                <a:latin typeface="Arial" charset="0"/>
                <a:ea typeface="Arial" charset="0"/>
                <a:cs typeface="Arial" charset="0"/>
              </a:rPr>
              <a:t>opportunities</a:t>
            </a:r>
            <a:r>
              <a:rPr lang="tr-TR" sz="2000" dirty="0">
                <a:effectLst/>
                <a:latin typeface="Arial" charset="0"/>
                <a:ea typeface="Arial" charset="0"/>
                <a:cs typeface="Arial" charset="0"/>
              </a:rPr>
              <a:t> </a:t>
            </a:r>
            <a:r>
              <a:rPr lang="tr-TR" sz="2000" dirty="0" err="1">
                <a:effectLst/>
                <a:latin typeface="Arial" charset="0"/>
                <a:ea typeface="Arial" charset="0"/>
                <a:cs typeface="Arial" charset="0"/>
              </a:rPr>
              <a:t>to</a:t>
            </a:r>
            <a:r>
              <a:rPr lang="tr-TR" sz="2000" dirty="0">
                <a:effectLst/>
                <a:latin typeface="Arial" charset="0"/>
                <a:ea typeface="Arial" charset="0"/>
                <a:cs typeface="Arial" charset="0"/>
              </a:rPr>
              <a:t> </a:t>
            </a:r>
            <a:r>
              <a:rPr lang="tr-TR" sz="2000" dirty="0" err="1">
                <a:effectLst/>
                <a:latin typeface="Arial" charset="0"/>
                <a:ea typeface="Arial" charset="0"/>
                <a:cs typeface="Arial" charset="0"/>
              </a:rPr>
              <a:t>connect</a:t>
            </a:r>
            <a:r>
              <a:rPr lang="tr-TR" sz="2000" dirty="0">
                <a:effectLst/>
                <a:latin typeface="Arial" charset="0"/>
                <a:ea typeface="Arial" charset="0"/>
                <a:cs typeface="Arial" charset="0"/>
              </a:rPr>
              <a:t> </a:t>
            </a:r>
            <a:r>
              <a:rPr lang="tr-TR" sz="2000" dirty="0" err="1">
                <a:effectLst/>
                <a:latin typeface="Arial" charset="0"/>
                <a:ea typeface="Arial" charset="0"/>
                <a:cs typeface="Arial" charset="0"/>
              </a:rPr>
              <a:t>socially</a:t>
            </a:r>
            <a:r>
              <a:rPr lang="tr-TR" sz="2000" dirty="0">
                <a:effectLst/>
                <a:latin typeface="Arial" charset="0"/>
                <a:ea typeface="Arial" charset="0"/>
                <a:cs typeface="Arial" charset="0"/>
              </a:rPr>
              <a:t> </a:t>
            </a:r>
            <a:r>
              <a:rPr lang="tr-TR" sz="2000" dirty="0" err="1">
                <a:effectLst/>
                <a:latin typeface="Arial" charset="0"/>
                <a:ea typeface="Arial" charset="0"/>
                <a:cs typeface="Arial" charset="0"/>
              </a:rPr>
              <a:t>and</a:t>
            </a:r>
            <a:r>
              <a:rPr lang="tr-TR" sz="2000" dirty="0">
                <a:effectLst/>
                <a:latin typeface="Arial" charset="0"/>
                <a:ea typeface="Arial" charset="0"/>
                <a:cs typeface="Arial" charset="0"/>
              </a:rPr>
              <a:t> </a:t>
            </a:r>
            <a:r>
              <a:rPr lang="tr-TR" sz="2000" dirty="0" err="1">
                <a:effectLst/>
                <a:latin typeface="Arial" charset="0"/>
                <a:ea typeface="Arial" charset="0"/>
                <a:cs typeface="Arial" charset="0"/>
              </a:rPr>
              <a:t>professionally</a:t>
            </a:r>
            <a:r>
              <a:rPr lang="tr-TR" sz="2000" dirty="0">
                <a:effectLst/>
                <a:latin typeface="Arial" charset="0"/>
                <a:ea typeface="Arial" charset="0"/>
                <a:cs typeface="Arial" charset="0"/>
              </a:rPr>
              <a:t> </a:t>
            </a:r>
            <a:r>
              <a:rPr lang="tr-TR" sz="2000" dirty="0" err="1">
                <a:effectLst/>
                <a:latin typeface="Arial" charset="0"/>
                <a:ea typeface="Arial" charset="0"/>
                <a:cs typeface="Arial" charset="0"/>
              </a:rPr>
              <a:t>to</a:t>
            </a:r>
            <a:r>
              <a:rPr lang="tr-TR" sz="2000" dirty="0">
                <a:effectLst/>
                <a:latin typeface="Arial" charset="0"/>
                <a:ea typeface="Arial" charset="0"/>
                <a:cs typeface="Arial" charset="0"/>
              </a:rPr>
              <a:t> </a:t>
            </a:r>
            <a:r>
              <a:rPr lang="tr-TR" sz="2000" dirty="0" err="1">
                <a:effectLst/>
                <a:latin typeface="Arial" charset="0"/>
                <a:ea typeface="Arial" charset="0"/>
                <a:cs typeface="Arial" charset="0"/>
              </a:rPr>
              <a:t>one</a:t>
            </a:r>
            <a:r>
              <a:rPr lang="tr-TR" sz="2000" dirty="0">
                <a:effectLst/>
                <a:latin typeface="Arial" charset="0"/>
                <a:ea typeface="Arial" charset="0"/>
                <a:cs typeface="Arial" charset="0"/>
              </a:rPr>
              <a:t> </a:t>
            </a:r>
            <a:r>
              <a:rPr lang="tr-TR" sz="2000" dirty="0" err="1">
                <a:effectLst/>
                <a:latin typeface="Arial" charset="0"/>
                <a:ea typeface="Arial" charset="0"/>
                <a:cs typeface="Arial" charset="0"/>
              </a:rPr>
              <a:t>another</a:t>
            </a:r>
            <a:r>
              <a:rPr lang="tr-TR" sz="2000" dirty="0">
                <a:effectLst/>
                <a:latin typeface="Arial" charset="0"/>
                <a:ea typeface="Arial" charset="0"/>
                <a:cs typeface="Arial" charset="0"/>
              </a:rPr>
              <a:t> </a:t>
            </a:r>
            <a:r>
              <a:rPr lang="tr-TR" sz="2000" dirty="0" err="1">
                <a:effectLst/>
                <a:latin typeface="Arial" charset="0"/>
                <a:ea typeface="Arial" charset="0"/>
                <a:cs typeface="Arial" charset="0"/>
              </a:rPr>
              <a:t>and</a:t>
            </a:r>
            <a:r>
              <a:rPr lang="tr-TR" sz="2000" dirty="0">
                <a:effectLst/>
                <a:latin typeface="Arial" charset="0"/>
                <a:ea typeface="Arial" charset="0"/>
                <a:cs typeface="Arial" charset="0"/>
              </a:rPr>
              <a:t> </a:t>
            </a:r>
            <a:r>
              <a:rPr lang="tr-TR" sz="2000" dirty="0" err="1">
                <a:effectLst/>
                <a:latin typeface="Arial" charset="0"/>
                <a:ea typeface="Arial" charset="0"/>
                <a:cs typeface="Arial" charset="0"/>
              </a:rPr>
              <a:t>enable</a:t>
            </a:r>
            <a:r>
              <a:rPr lang="tr-TR" sz="2000" dirty="0">
                <a:effectLst/>
                <a:latin typeface="Arial" charset="0"/>
                <a:ea typeface="Arial" charset="0"/>
                <a:cs typeface="Arial" charset="0"/>
              </a:rPr>
              <a:t> </a:t>
            </a:r>
            <a:r>
              <a:rPr lang="tr-TR" sz="2000" dirty="0" err="1">
                <a:effectLst/>
                <a:latin typeface="Arial" charset="0"/>
                <a:ea typeface="Arial" charset="0"/>
                <a:cs typeface="Arial" charset="0"/>
              </a:rPr>
              <a:t>members</a:t>
            </a:r>
            <a:r>
              <a:rPr lang="tr-TR" sz="2000" dirty="0">
                <a:effectLst/>
                <a:latin typeface="Arial" charset="0"/>
                <a:ea typeface="Arial" charset="0"/>
                <a:cs typeface="Arial" charset="0"/>
              </a:rPr>
              <a:t> </a:t>
            </a:r>
            <a:r>
              <a:rPr lang="tr-TR" sz="2000" dirty="0" err="1">
                <a:effectLst/>
                <a:latin typeface="Arial" charset="0"/>
                <a:ea typeface="Arial" charset="0"/>
                <a:cs typeface="Arial" charset="0"/>
              </a:rPr>
              <a:t>to</a:t>
            </a:r>
            <a:r>
              <a:rPr lang="tr-TR" sz="2000" dirty="0">
                <a:effectLst/>
                <a:latin typeface="Arial" charset="0"/>
                <a:ea typeface="Arial" charset="0"/>
                <a:cs typeface="Arial" charset="0"/>
              </a:rPr>
              <a:t> </a:t>
            </a:r>
            <a:r>
              <a:rPr lang="tr-TR" sz="2000" dirty="0" err="1">
                <a:effectLst/>
                <a:latin typeface="Arial" charset="0"/>
                <a:ea typeface="Arial" charset="0"/>
                <a:cs typeface="Arial" charset="0"/>
              </a:rPr>
              <a:t>make</a:t>
            </a:r>
            <a:r>
              <a:rPr lang="tr-TR" sz="2000" dirty="0">
                <a:effectLst/>
                <a:latin typeface="Arial" charset="0"/>
                <a:ea typeface="Arial" charset="0"/>
                <a:cs typeface="Arial" charset="0"/>
              </a:rPr>
              <a:t> </a:t>
            </a:r>
            <a:r>
              <a:rPr lang="tr-TR" sz="2000" dirty="0" err="1">
                <a:effectLst/>
                <a:latin typeface="Arial" charset="0"/>
                <a:ea typeface="Arial" charset="0"/>
                <a:cs typeface="Arial" charset="0"/>
              </a:rPr>
              <a:t>contacts</a:t>
            </a:r>
            <a:r>
              <a:rPr lang="tr-TR" sz="2000" dirty="0">
                <a:effectLst/>
                <a:latin typeface="Arial" charset="0"/>
                <a:ea typeface="Arial" charset="0"/>
                <a:cs typeface="Arial" charset="0"/>
              </a:rPr>
              <a:t> </a:t>
            </a:r>
            <a:r>
              <a:rPr lang="tr-TR" sz="2000" dirty="0" err="1">
                <a:effectLst/>
                <a:latin typeface="Arial" charset="0"/>
                <a:ea typeface="Arial" charset="0"/>
                <a:cs typeface="Arial" charset="0"/>
              </a:rPr>
              <a:t>that</a:t>
            </a:r>
            <a:r>
              <a:rPr lang="tr-TR" sz="2000" dirty="0">
                <a:effectLst/>
                <a:latin typeface="Arial" charset="0"/>
                <a:ea typeface="Arial" charset="0"/>
                <a:cs typeface="Arial" charset="0"/>
              </a:rPr>
              <a:t> </a:t>
            </a:r>
            <a:r>
              <a:rPr lang="tr-TR" sz="2000" dirty="0" err="1">
                <a:effectLst/>
                <a:latin typeface="Arial" charset="0"/>
                <a:ea typeface="Arial" charset="0"/>
                <a:cs typeface="Arial" charset="0"/>
              </a:rPr>
              <a:t>expand</a:t>
            </a:r>
            <a:r>
              <a:rPr lang="tr-TR" sz="2000" dirty="0">
                <a:effectLst/>
                <a:latin typeface="Arial" charset="0"/>
                <a:ea typeface="Arial" charset="0"/>
                <a:cs typeface="Arial" charset="0"/>
              </a:rPr>
              <a:t> </a:t>
            </a:r>
            <a:r>
              <a:rPr lang="tr-TR" sz="2000" dirty="0" err="1">
                <a:effectLst/>
                <a:latin typeface="Arial" charset="0"/>
                <a:ea typeface="Arial" charset="0"/>
                <a:cs typeface="Arial" charset="0"/>
              </a:rPr>
              <a:t>the</a:t>
            </a:r>
            <a:r>
              <a:rPr lang="tr-TR" sz="2000" dirty="0">
                <a:effectLst/>
                <a:latin typeface="Arial" charset="0"/>
                <a:ea typeface="Arial" charset="0"/>
                <a:cs typeface="Arial" charset="0"/>
              </a:rPr>
              <a:t> </a:t>
            </a:r>
            <a:r>
              <a:rPr lang="tr-TR" sz="2000" dirty="0" err="1">
                <a:effectLst/>
                <a:latin typeface="Arial" charset="0"/>
                <a:ea typeface="Arial" charset="0"/>
                <a:cs typeface="Arial" charset="0"/>
              </a:rPr>
              <a:t>range</a:t>
            </a:r>
            <a:r>
              <a:rPr lang="tr-TR" sz="2000" dirty="0">
                <a:effectLst/>
                <a:latin typeface="Arial" charset="0"/>
                <a:ea typeface="Arial" charset="0"/>
                <a:cs typeface="Arial" charset="0"/>
              </a:rPr>
              <a:t>, </a:t>
            </a:r>
            <a:r>
              <a:rPr lang="tr-TR" sz="2000" dirty="0" err="1">
                <a:effectLst/>
                <a:latin typeface="Arial" charset="0"/>
                <a:ea typeface="Arial" charset="0"/>
                <a:cs typeface="Arial" charset="0"/>
              </a:rPr>
              <a:t>strength</a:t>
            </a:r>
            <a:r>
              <a:rPr lang="tr-TR" sz="2000" dirty="0">
                <a:effectLst/>
                <a:latin typeface="Arial" charset="0"/>
                <a:ea typeface="Arial" charset="0"/>
                <a:cs typeface="Arial" charset="0"/>
              </a:rPr>
              <a:t> </a:t>
            </a:r>
            <a:r>
              <a:rPr lang="tr-TR" sz="2000" dirty="0" err="1">
                <a:effectLst/>
                <a:latin typeface="Arial" charset="0"/>
                <a:ea typeface="Arial" charset="0"/>
                <a:cs typeface="Arial" charset="0"/>
              </a:rPr>
              <a:t>and</a:t>
            </a:r>
            <a:r>
              <a:rPr lang="tr-TR" sz="2000" dirty="0">
                <a:effectLst/>
                <a:latin typeface="Arial" charset="0"/>
                <a:ea typeface="Arial" charset="0"/>
                <a:cs typeface="Arial" charset="0"/>
              </a:rPr>
              <a:t> </a:t>
            </a:r>
            <a:r>
              <a:rPr lang="tr-TR" sz="2000" dirty="0" err="1">
                <a:effectLst/>
                <a:latin typeface="Arial" charset="0"/>
                <a:ea typeface="Arial" charset="0"/>
                <a:cs typeface="Arial" charset="0"/>
              </a:rPr>
              <a:t>configuration</a:t>
            </a:r>
            <a:r>
              <a:rPr lang="tr-TR" sz="2000" dirty="0">
                <a:effectLst/>
                <a:latin typeface="Arial" charset="0"/>
                <a:ea typeface="Arial" charset="0"/>
                <a:cs typeface="Arial" charset="0"/>
              </a:rPr>
              <a:t> of </a:t>
            </a:r>
            <a:r>
              <a:rPr lang="tr-TR" sz="2000" dirty="0" err="1">
                <a:effectLst/>
                <a:latin typeface="Arial" charset="0"/>
                <a:ea typeface="Arial" charset="0"/>
                <a:cs typeface="Arial" charset="0"/>
              </a:rPr>
              <a:t>their</a:t>
            </a:r>
            <a:r>
              <a:rPr lang="tr-TR" sz="2000" dirty="0">
                <a:effectLst/>
                <a:latin typeface="Arial" charset="0"/>
                <a:ea typeface="Arial" charset="0"/>
                <a:cs typeface="Arial" charset="0"/>
              </a:rPr>
              <a:t> </a:t>
            </a:r>
            <a:r>
              <a:rPr lang="tr-TR" sz="2000" dirty="0" err="1">
                <a:effectLst/>
                <a:latin typeface="Arial" charset="0"/>
                <a:ea typeface="Arial" charset="0"/>
                <a:cs typeface="Arial" charset="0"/>
              </a:rPr>
              <a:t>social</a:t>
            </a:r>
            <a:r>
              <a:rPr lang="tr-TR" sz="2000" dirty="0">
                <a:effectLst/>
                <a:latin typeface="Arial" charset="0"/>
                <a:ea typeface="Arial" charset="0"/>
                <a:cs typeface="Arial" charset="0"/>
              </a:rPr>
              <a:t> </a:t>
            </a:r>
            <a:r>
              <a:rPr lang="tr-TR" sz="2000" dirty="0" err="1">
                <a:effectLst/>
                <a:latin typeface="Arial" charset="0"/>
                <a:ea typeface="Arial" charset="0"/>
                <a:cs typeface="Arial" charset="0"/>
              </a:rPr>
              <a:t>networks</a:t>
            </a:r>
            <a:r>
              <a:rPr lang="tr-TR" sz="2000" dirty="0">
                <a:effectLst/>
                <a:latin typeface="Arial" charset="0"/>
                <a:ea typeface="Arial" charset="0"/>
                <a:cs typeface="Arial" charset="0"/>
              </a:rPr>
              <a:t> </a:t>
            </a:r>
            <a:r>
              <a:rPr lang="tr-TR" sz="2000" dirty="0" err="1">
                <a:effectLst/>
                <a:latin typeface="Arial" charset="0"/>
                <a:ea typeface="Arial" charset="0"/>
                <a:cs typeface="Arial" charset="0"/>
              </a:rPr>
              <a:t>and</a:t>
            </a:r>
            <a:r>
              <a:rPr lang="tr-TR" sz="2000" dirty="0">
                <a:effectLst/>
                <a:latin typeface="Arial" charset="0"/>
                <a:ea typeface="Arial" charset="0"/>
                <a:cs typeface="Arial" charset="0"/>
              </a:rPr>
              <a:t> </a:t>
            </a:r>
            <a:r>
              <a:rPr lang="tr-TR" sz="2000" dirty="0" err="1">
                <a:effectLst/>
                <a:latin typeface="Arial" charset="0"/>
                <a:ea typeface="Arial" charset="0"/>
                <a:cs typeface="Arial" charset="0"/>
              </a:rPr>
              <a:t>reduce</a:t>
            </a:r>
            <a:r>
              <a:rPr lang="tr-TR" sz="2000" dirty="0">
                <a:effectLst/>
                <a:latin typeface="Arial" charset="0"/>
                <a:ea typeface="Arial" charset="0"/>
                <a:cs typeface="Arial" charset="0"/>
              </a:rPr>
              <a:t> </a:t>
            </a:r>
            <a:r>
              <a:rPr lang="tr-TR" sz="2000" dirty="0" err="1">
                <a:effectLst/>
                <a:latin typeface="Arial" charset="0"/>
                <a:ea typeface="Arial" charset="0"/>
                <a:cs typeface="Arial" charset="0"/>
              </a:rPr>
              <a:t>their</a:t>
            </a:r>
            <a:r>
              <a:rPr lang="tr-TR" sz="2000" dirty="0">
                <a:effectLst/>
                <a:latin typeface="Arial" charset="0"/>
                <a:ea typeface="Arial" charset="0"/>
                <a:cs typeface="Arial" charset="0"/>
              </a:rPr>
              <a:t> </a:t>
            </a:r>
            <a:r>
              <a:rPr lang="tr-TR" sz="2000" dirty="0" err="1" smtClean="0">
                <a:effectLst/>
                <a:latin typeface="Arial" charset="0"/>
                <a:ea typeface="Arial" charset="0"/>
                <a:cs typeface="Arial" charset="0"/>
              </a:rPr>
              <a:t>isolation</a:t>
            </a:r>
            <a:r>
              <a:rPr lang="tr-TR" sz="2000" dirty="0" smtClean="0">
                <a:effectLst/>
                <a:latin typeface="Arial" charset="0"/>
                <a:ea typeface="Arial" charset="0"/>
                <a:cs typeface="Arial" charset="0"/>
              </a:rPr>
              <a:t>.</a:t>
            </a:r>
          </a:p>
          <a:p>
            <a:endParaRPr lang="tr-TR" sz="2000" dirty="0" smtClean="0">
              <a:effectLst/>
              <a:latin typeface="Arial" charset="0"/>
              <a:ea typeface="Arial" charset="0"/>
              <a:cs typeface="Arial" charset="0"/>
            </a:endParaRPr>
          </a:p>
          <a:p>
            <a:r>
              <a:rPr lang="tr-TR" sz="2000" dirty="0" smtClean="0">
                <a:effectLst/>
                <a:latin typeface="Arial" charset="0"/>
                <a:ea typeface="Arial" charset="0"/>
                <a:cs typeface="Arial" charset="0"/>
              </a:rPr>
              <a:t>Networking </a:t>
            </a:r>
            <a:r>
              <a:rPr lang="tr-TR" sz="2000" dirty="0" err="1" smtClean="0">
                <a:effectLst/>
                <a:latin typeface="Arial" charset="0"/>
                <a:ea typeface="Arial" charset="0"/>
                <a:cs typeface="Arial" charset="0"/>
              </a:rPr>
              <a:t>forms</a:t>
            </a:r>
            <a:r>
              <a:rPr lang="tr-TR" sz="2000" dirty="0" smtClean="0">
                <a:effectLst/>
                <a:latin typeface="Arial" charset="0"/>
                <a:ea typeface="Arial" charset="0"/>
                <a:cs typeface="Arial" charset="0"/>
              </a:rPr>
              <a:t> an </a:t>
            </a:r>
            <a:r>
              <a:rPr lang="tr-TR" sz="2000" dirty="0" err="1" smtClean="0">
                <a:effectLst/>
                <a:latin typeface="Arial" charset="0"/>
                <a:ea typeface="Arial" charset="0"/>
                <a:cs typeface="Arial" charset="0"/>
              </a:rPr>
              <a:t>enviroment</a:t>
            </a:r>
            <a:r>
              <a:rPr lang="tr-TR" sz="2000" dirty="0" smtClean="0">
                <a:effectLst/>
                <a:latin typeface="Arial" charset="0"/>
                <a:ea typeface="Arial" charset="0"/>
                <a:cs typeface="Arial" charset="0"/>
              </a:rPr>
              <a:t> </a:t>
            </a:r>
            <a:r>
              <a:rPr lang="tr-TR" sz="2000" dirty="0" err="1" smtClean="0">
                <a:effectLst/>
                <a:latin typeface="Arial" charset="0"/>
                <a:ea typeface="Arial" charset="0"/>
                <a:cs typeface="Arial" charset="0"/>
              </a:rPr>
              <a:t>for</a:t>
            </a:r>
            <a:r>
              <a:rPr lang="tr-TR" sz="2000" dirty="0" smtClean="0">
                <a:effectLst/>
                <a:latin typeface="Arial" charset="0"/>
                <a:ea typeface="Arial" charset="0"/>
                <a:cs typeface="Arial" charset="0"/>
              </a:rPr>
              <a:t> </a:t>
            </a:r>
            <a:r>
              <a:rPr lang="tr-TR" sz="2000" dirty="0" err="1" smtClean="0">
                <a:effectLst/>
                <a:latin typeface="Arial" charset="0"/>
                <a:ea typeface="Arial" charset="0"/>
                <a:cs typeface="Arial" charset="0"/>
              </a:rPr>
              <a:t>developing</a:t>
            </a:r>
            <a:r>
              <a:rPr lang="tr-TR" sz="2000" dirty="0" smtClean="0">
                <a:effectLst/>
                <a:latin typeface="Arial" charset="0"/>
                <a:ea typeface="Arial" charset="0"/>
                <a:cs typeface="Arial" charset="0"/>
              </a:rPr>
              <a:t> </a:t>
            </a:r>
            <a:r>
              <a:rPr lang="tr-TR" sz="2000" dirty="0" err="1" smtClean="0">
                <a:effectLst/>
                <a:latin typeface="Arial" charset="0"/>
                <a:ea typeface="Arial" charset="0"/>
                <a:cs typeface="Arial" charset="0"/>
              </a:rPr>
              <a:t>informal</a:t>
            </a:r>
            <a:r>
              <a:rPr lang="tr-TR" sz="2000" dirty="0" smtClean="0">
                <a:effectLst/>
                <a:latin typeface="Arial" charset="0"/>
                <a:ea typeface="Arial" charset="0"/>
                <a:cs typeface="Arial" charset="0"/>
              </a:rPr>
              <a:t> </a:t>
            </a:r>
            <a:r>
              <a:rPr lang="tr-TR" sz="2000" dirty="0" err="1" smtClean="0">
                <a:effectLst/>
                <a:latin typeface="Arial" charset="0"/>
                <a:ea typeface="Arial" charset="0"/>
                <a:cs typeface="Arial" charset="0"/>
              </a:rPr>
              <a:t>learning</a:t>
            </a:r>
            <a:r>
              <a:rPr lang="tr-TR" sz="2000" dirty="0" smtClean="0">
                <a:effectLst/>
                <a:latin typeface="Arial" charset="0"/>
                <a:ea typeface="Arial" charset="0"/>
                <a:cs typeface="Arial" charset="0"/>
              </a:rPr>
              <a:t> </a:t>
            </a:r>
            <a:r>
              <a:rPr lang="tr-TR" sz="2000" dirty="0" err="1" smtClean="0">
                <a:effectLst/>
                <a:latin typeface="Arial" charset="0"/>
                <a:ea typeface="Arial" charset="0"/>
                <a:cs typeface="Arial" charset="0"/>
              </a:rPr>
              <a:t>strategies</a:t>
            </a:r>
            <a:r>
              <a:rPr lang="tr-TR" sz="2000" dirty="0" smtClean="0">
                <a:effectLst/>
                <a:latin typeface="Arial" charset="0"/>
                <a:ea typeface="Arial" charset="0"/>
                <a:cs typeface="Arial" charset="0"/>
              </a:rPr>
              <a:t> </a:t>
            </a:r>
            <a:r>
              <a:rPr lang="tr-TR" sz="2000" dirty="0" err="1" smtClean="0">
                <a:effectLst/>
                <a:latin typeface="Arial" charset="0"/>
                <a:ea typeface="Arial" charset="0"/>
                <a:cs typeface="Arial" charset="0"/>
              </a:rPr>
              <a:t>that</a:t>
            </a:r>
            <a:r>
              <a:rPr lang="tr-TR" sz="2000" dirty="0" smtClean="0">
                <a:effectLst/>
                <a:latin typeface="Arial" charset="0"/>
                <a:ea typeface="Arial" charset="0"/>
                <a:cs typeface="Arial" charset="0"/>
              </a:rPr>
              <a:t> </a:t>
            </a:r>
            <a:r>
              <a:rPr lang="tr-TR" sz="2000" dirty="0" err="1" smtClean="0">
                <a:effectLst/>
                <a:latin typeface="Arial" charset="0"/>
                <a:ea typeface="Arial" charset="0"/>
                <a:cs typeface="Arial" charset="0"/>
              </a:rPr>
              <a:t>result</a:t>
            </a:r>
            <a:r>
              <a:rPr lang="tr-TR" sz="2000" dirty="0" smtClean="0">
                <a:effectLst/>
                <a:latin typeface="Arial" charset="0"/>
                <a:ea typeface="Arial" charset="0"/>
                <a:cs typeface="Arial" charset="0"/>
              </a:rPr>
              <a:t> </a:t>
            </a:r>
            <a:r>
              <a:rPr lang="tr-TR" sz="2000" dirty="0">
                <a:effectLst/>
                <a:latin typeface="Arial" charset="0"/>
                <a:ea typeface="Arial" charset="0"/>
                <a:cs typeface="Arial" charset="0"/>
              </a:rPr>
              <a:t>in in </a:t>
            </a:r>
            <a:r>
              <a:rPr lang="tr-TR" sz="2000" dirty="0" err="1">
                <a:effectLst/>
                <a:latin typeface="Arial" charset="0"/>
                <a:ea typeface="Arial" charset="0"/>
                <a:cs typeface="Arial" charset="0"/>
              </a:rPr>
              <a:t>acquiring</a:t>
            </a:r>
            <a:r>
              <a:rPr lang="tr-TR" sz="2000" dirty="0">
                <a:effectLst/>
                <a:latin typeface="Arial" charset="0"/>
                <a:ea typeface="Arial" charset="0"/>
                <a:cs typeface="Arial" charset="0"/>
              </a:rPr>
              <a:t> </a:t>
            </a:r>
            <a:r>
              <a:rPr lang="tr-TR" sz="2000" dirty="0" err="1" smtClean="0">
                <a:effectLst/>
                <a:latin typeface="Arial" charset="0"/>
                <a:ea typeface="Arial" charset="0"/>
                <a:cs typeface="Arial" charset="0"/>
              </a:rPr>
              <a:t>both</a:t>
            </a:r>
            <a:r>
              <a:rPr lang="tr-TR" sz="2000" dirty="0" smtClean="0">
                <a:effectLst/>
                <a:latin typeface="Arial" charset="0"/>
                <a:ea typeface="Arial" charset="0"/>
                <a:cs typeface="Arial" charset="0"/>
              </a:rPr>
              <a:t> </a:t>
            </a:r>
            <a:r>
              <a:rPr lang="tr-TR" sz="2000" dirty="0" err="1" smtClean="0">
                <a:effectLst/>
                <a:latin typeface="Arial" charset="0"/>
                <a:ea typeface="Arial" charset="0"/>
                <a:cs typeface="Arial" charset="0"/>
              </a:rPr>
              <a:t>professional</a:t>
            </a:r>
            <a:r>
              <a:rPr lang="tr-TR" sz="2000" dirty="0" smtClean="0">
                <a:effectLst/>
                <a:latin typeface="Arial" charset="0"/>
                <a:ea typeface="Arial" charset="0"/>
                <a:cs typeface="Arial" charset="0"/>
              </a:rPr>
              <a:t> </a:t>
            </a:r>
            <a:r>
              <a:rPr lang="tr-TR" sz="2000" dirty="0" err="1">
                <a:effectLst/>
                <a:latin typeface="Arial" charset="0"/>
                <a:ea typeface="Arial" charset="0"/>
                <a:cs typeface="Arial" charset="0"/>
              </a:rPr>
              <a:t>and</a:t>
            </a:r>
            <a:r>
              <a:rPr lang="tr-TR" sz="2000" dirty="0">
                <a:effectLst/>
                <a:latin typeface="Arial" charset="0"/>
                <a:ea typeface="Arial" charset="0"/>
                <a:cs typeface="Arial" charset="0"/>
              </a:rPr>
              <a:t> </a:t>
            </a:r>
            <a:r>
              <a:rPr lang="tr-TR" sz="2000" dirty="0" err="1">
                <a:effectLst/>
                <a:latin typeface="Arial" charset="0"/>
                <a:ea typeface="Arial" charset="0"/>
                <a:cs typeface="Arial" charset="0"/>
              </a:rPr>
              <a:t>social</a:t>
            </a:r>
            <a:r>
              <a:rPr lang="tr-TR" sz="2000" dirty="0">
                <a:effectLst/>
                <a:latin typeface="Arial" charset="0"/>
                <a:ea typeface="Arial" charset="0"/>
                <a:cs typeface="Arial" charset="0"/>
              </a:rPr>
              <a:t> </a:t>
            </a:r>
            <a:r>
              <a:rPr lang="tr-TR" sz="2000" dirty="0" err="1" smtClean="0">
                <a:effectLst/>
                <a:latin typeface="Arial" charset="0"/>
                <a:ea typeface="Arial" charset="0"/>
                <a:cs typeface="Arial" charset="0"/>
              </a:rPr>
              <a:t>skills</a:t>
            </a:r>
            <a:r>
              <a:rPr lang="tr-TR" sz="2000" dirty="0" smtClean="0">
                <a:effectLst/>
                <a:latin typeface="Arial" charset="0"/>
                <a:ea typeface="Arial" charset="0"/>
                <a:cs typeface="Arial" charset="0"/>
              </a:rPr>
              <a:t>.</a:t>
            </a:r>
            <a:endParaRPr lang="pl-PL" sz="2000" dirty="0">
              <a:effectLst/>
              <a:latin typeface="Arial" charset="0"/>
              <a:ea typeface="Arial" charset="0"/>
              <a:cs typeface="Arial" charset="0"/>
            </a:endParaRPr>
          </a:p>
        </p:txBody>
      </p:sp>
    </p:spTree>
    <p:extLst>
      <p:ext uri="{BB962C8B-B14F-4D97-AF65-F5344CB8AC3E}">
        <p14:creationId xmlns:p14="http://schemas.microsoft.com/office/powerpoint/2010/main" val="14364471"/>
      </p:ext>
    </p:extLst>
  </p:cSld>
  <p:clrMapOvr>
    <a:masterClrMapping/>
  </p:clrMapOv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zawartości 1"/>
          <p:cNvSpPr>
            <a:spLocks noGrp="1"/>
          </p:cNvSpPr>
          <p:nvPr>
            <p:ph idx="1"/>
          </p:nvPr>
        </p:nvSpPr>
        <p:spPr>
          <a:xfrm>
            <a:off x="457200" y="1196752"/>
            <a:ext cx="8229600" cy="4929411"/>
          </a:xfrm>
        </p:spPr>
        <p:txBody>
          <a:bodyPr/>
          <a:lstStyle/>
          <a:p>
            <a:pPr marL="0" indent="0">
              <a:buNone/>
            </a:pPr>
            <a:r>
              <a:rPr lang="en-GB" sz="2800" b="1" dirty="0" smtClean="0">
                <a:effectLst/>
                <a:latin typeface="Arial" charset="0"/>
                <a:ea typeface="Arial" charset="0"/>
                <a:cs typeface="Arial" charset="0"/>
              </a:rPr>
              <a:t>ADVANTAGES OF NETWORKING IN MARITIME PROFESSION:</a:t>
            </a:r>
          </a:p>
          <a:p>
            <a:endParaRPr lang="en-GB" sz="2000" dirty="0">
              <a:effectLst/>
              <a:latin typeface="Arial" charset="0"/>
              <a:ea typeface="Arial" charset="0"/>
              <a:cs typeface="Arial" charset="0"/>
            </a:endParaRPr>
          </a:p>
          <a:p>
            <a:r>
              <a:rPr lang="en-GB" sz="2400" dirty="0" smtClean="0">
                <a:effectLst/>
                <a:latin typeface="Arial" charset="0"/>
                <a:ea typeface="Arial" charset="0"/>
                <a:cs typeface="Arial" charset="0"/>
              </a:rPr>
              <a:t>It may lead </a:t>
            </a:r>
            <a:r>
              <a:rPr lang="en-GB" sz="2400" dirty="0">
                <a:effectLst/>
                <a:latin typeface="Arial" charset="0"/>
                <a:ea typeface="Arial" charset="0"/>
                <a:cs typeface="Arial" charset="0"/>
              </a:rPr>
              <a:t>to more job and business </a:t>
            </a:r>
            <a:r>
              <a:rPr lang="en-GB" sz="2400" dirty="0" smtClean="0">
                <a:effectLst/>
                <a:latin typeface="Arial" charset="0"/>
                <a:ea typeface="Arial" charset="0"/>
                <a:cs typeface="Arial" charset="0"/>
              </a:rPr>
              <a:t>opportunities;</a:t>
            </a:r>
          </a:p>
          <a:p>
            <a:r>
              <a:rPr lang="en-GB" sz="2400" dirty="0" smtClean="0">
                <a:effectLst/>
                <a:latin typeface="Arial" charset="0"/>
                <a:ea typeface="Arial" charset="0"/>
                <a:cs typeface="Arial" charset="0"/>
              </a:rPr>
              <a:t>It broadens </a:t>
            </a:r>
            <a:r>
              <a:rPr lang="en-GB" sz="2400" dirty="0">
                <a:effectLst/>
                <a:latin typeface="Arial" charset="0"/>
                <a:ea typeface="Arial" charset="0"/>
                <a:cs typeface="Arial" charset="0"/>
              </a:rPr>
              <a:t>and </a:t>
            </a:r>
            <a:r>
              <a:rPr lang="en-GB" sz="2400" dirty="0" err="1" smtClean="0">
                <a:effectLst/>
                <a:latin typeface="Arial" charset="0"/>
                <a:ea typeface="Arial" charset="0"/>
                <a:cs typeface="Arial" charset="0"/>
              </a:rPr>
              <a:t>deepers</a:t>
            </a:r>
            <a:r>
              <a:rPr lang="en-GB" sz="2400" dirty="0" smtClean="0">
                <a:effectLst/>
                <a:latin typeface="Arial" charset="0"/>
                <a:ea typeface="Arial" charset="0"/>
                <a:cs typeface="Arial" charset="0"/>
              </a:rPr>
              <a:t> </a:t>
            </a:r>
            <a:r>
              <a:rPr lang="en-GB" sz="2400" dirty="0">
                <a:effectLst/>
                <a:latin typeface="Arial" charset="0"/>
                <a:ea typeface="Arial" charset="0"/>
                <a:cs typeface="Arial" charset="0"/>
              </a:rPr>
              <a:t>knowledge of employees, </a:t>
            </a:r>
            <a:r>
              <a:rPr lang="en-GB" sz="2400" dirty="0" smtClean="0">
                <a:effectLst/>
                <a:latin typeface="Arial" charset="0"/>
                <a:ea typeface="Arial" charset="0"/>
                <a:cs typeface="Arial" charset="0"/>
              </a:rPr>
              <a:t>improves </a:t>
            </a:r>
            <a:r>
              <a:rPr lang="en-GB" sz="2400" dirty="0">
                <a:effectLst/>
                <a:latin typeface="Arial" charset="0"/>
                <a:ea typeface="Arial" charset="0"/>
                <a:cs typeface="Arial" charset="0"/>
              </a:rPr>
              <a:t>their capacity to </a:t>
            </a:r>
            <a:r>
              <a:rPr lang="en-GB" sz="2400" dirty="0" smtClean="0">
                <a:effectLst/>
                <a:latin typeface="Arial" charset="0"/>
                <a:ea typeface="Arial" charset="0"/>
                <a:cs typeface="Arial" charset="0"/>
              </a:rPr>
              <a:t>innovate, and motivate;</a:t>
            </a:r>
          </a:p>
          <a:p>
            <a:r>
              <a:rPr lang="en-GB" sz="2400" dirty="0" smtClean="0">
                <a:effectLst/>
                <a:latin typeface="Arial" charset="0"/>
                <a:ea typeface="Arial" charset="0"/>
                <a:cs typeface="Arial" charset="0"/>
              </a:rPr>
              <a:t>It may create opportunities </a:t>
            </a:r>
            <a:r>
              <a:rPr lang="en-GB" sz="2400" dirty="0">
                <a:effectLst/>
                <a:latin typeface="Arial" charset="0"/>
                <a:ea typeface="Arial" charset="0"/>
                <a:cs typeface="Arial" charset="0"/>
              </a:rPr>
              <a:t>of faster </a:t>
            </a:r>
            <a:r>
              <a:rPr lang="en-GB" sz="2400" dirty="0" smtClean="0">
                <a:effectLst/>
                <a:latin typeface="Arial" charset="0"/>
                <a:ea typeface="Arial" charset="0"/>
                <a:cs typeface="Arial" charset="0"/>
              </a:rPr>
              <a:t>advancement;</a:t>
            </a:r>
          </a:p>
          <a:p>
            <a:r>
              <a:rPr lang="en-GB" sz="2400" dirty="0" smtClean="0">
                <a:effectLst/>
                <a:latin typeface="Arial" charset="0"/>
                <a:ea typeface="Arial" charset="0"/>
                <a:cs typeface="Arial" charset="0"/>
              </a:rPr>
              <a:t>It is crucial for building </a:t>
            </a:r>
            <a:r>
              <a:rPr lang="en-GB" sz="2400" dirty="0">
                <a:effectLst/>
                <a:latin typeface="Arial" charset="0"/>
                <a:ea typeface="Arial" charset="0"/>
                <a:cs typeface="Arial" charset="0"/>
              </a:rPr>
              <a:t>and nurturing professional </a:t>
            </a:r>
            <a:r>
              <a:rPr lang="en-GB" sz="2400" dirty="0" smtClean="0">
                <a:effectLst/>
                <a:latin typeface="Arial" charset="0"/>
                <a:ea typeface="Arial" charset="0"/>
                <a:cs typeface="Arial" charset="0"/>
              </a:rPr>
              <a:t>relationships;</a:t>
            </a:r>
          </a:p>
          <a:p>
            <a:r>
              <a:rPr lang="en-GB" sz="2400" dirty="0" smtClean="0">
                <a:effectLst/>
                <a:latin typeface="Arial" charset="0"/>
                <a:ea typeface="Arial" charset="0"/>
                <a:cs typeface="Arial" charset="0"/>
              </a:rPr>
              <a:t>It improves </a:t>
            </a:r>
            <a:r>
              <a:rPr lang="en-GB" sz="2400" dirty="0">
                <a:effectLst/>
                <a:latin typeface="Arial" charset="0"/>
                <a:ea typeface="Arial" charset="0"/>
                <a:cs typeface="Arial" charset="0"/>
              </a:rPr>
              <a:t>the quality of work and increases job </a:t>
            </a:r>
            <a:r>
              <a:rPr lang="en-GB" sz="2400" dirty="0" smtClean="0">
                <a:effectLst/>
                <a:latin typeface="Arial" charset="0"/>
                <a:ea typeface="Arial" charset="0"/>
                <a:cs typeface="Arial" charset="0"/>
              </a:rPr>
              <a:t>satisfaction</a:t>
            </a:r>
            <a:r>
              <a:rPr lang="en-GB" sz="2400" dirty="0">
                <a:effectLst/>
                <a:latin typeface="Arial" charset="0"/>
                <a:ea typeface="Arial" charset="0"/>
                <a:cs typeface="Arial" charset="0"/>
              </a:rPr>
              <a:t>.</a:t>
            </a:r>
            <a:endParaRPr lang="en-GB" sz="2000" dirty="0">
              <a:latin typeface="Arial" charset="0"/>
              <a:ea typeface="Arial" charset="0"/>
              <a:cs typeface="Arial" charset="0"/>
            </a:endParaRPr>
          </a:p>
        </p:txBody>
      </p:sp>
    </p:spTree>
    <p:extLst>
      <p:ext uri="{BB962C8B-B14F-4D97-AF65-F5344CB8AC3E}">
        <p14:creationId xmlns:p14="http://schemas.microsoft.com/office/powerpoint/2010/main" val="1312079930"/>
      </p:ext>
    </p:extLst>
  </p:cSld>
  <p:clrMapOvr>
    <a:masterClrMapping/>
  </p:clrMapOvr>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zawartości 1"/>
          <p:cNvSpPr>
            <a:spLocks noGrp="1"/>
          </p:cNvSpPr>
          <p:nvPr>
            <p:ph idx="1"/>
          </p:nvPr>
        </p:nvSpPr>
        <p:spPr>
          <a:xfrm>
            <a:off x="467544" y="1052736"/>
            <a:ext cx="8229600" cy="5328592"/>
          </a:xfrm>
        </p:spPr>
        <p:txBody>
          <a:bodyPr/>
          <a:lstStyle/>
          <a:p>
            <a:pPr marL="0" indent="0">
              <a:buNone/>
            </a:pPr>
            <a:r>
              <a:rPr lang="en-GB" sz="2800" b="1" dirty="0" smtClean="0">
                <a:solidFill>
                  <a:srgbClr val="C00000"/>
                </a:solidFill>
                <a:latin typeface="Arial" charset="0"/>
                <a:ea typeface="Arial" charset="0"/>
                <a:cs typeface="Arial" charset="0"/>
              </a:rPr>
              <a:t>Remember:</a:t>
            </a:r>
          </a:p>
          <a:p>
            <a:endParaRPr lang="en-GB" sz="2800" dirty="0">
              <a:latin typeface="Arial" charset="0"/>
              <a:ea typeface="Arial" charset="0"/>
              <a:cs typeface="Arial" charset="0"/>
            </a:endParaRPr>
          </a:p>
          <a:p>
            <a:pPr marL="0" indent="0">
              <a:buNone/>
            </a:pPr>
            <a:r>
              <a:rPr lang="en-GB" sz="2800" dirty="0">
                <a:effectLst/>
                <a:latin typeface="Arial" charset="0"/>
                <a:ea typeface="Arial" charset="0"/>
                <a:cs typeface="Arial" charset="0"/>
              </a:rPr>
              <a:t>People establish the most collaborative and longest-lasting connections when they work together on tasks that require one another's </a:t>
            </a:r>
            <a:r>
              <a:rPr lang="en-GB" sz="2800" dirty="0" smtClean="0">
                <a:effectLst/>
                <a:latin typeface="Arial" charset="0"/>
                <a:ea typeface="Arial" charset="0"/>
                <a:cs typeface="Arial" charset="0"/>
              </a:rPr>
              <a:t>contributions.</a:t>
            </a:r>
          </a:p>
          <a:p>
            <a:pPr marL="0" indent="0">
              <a:buNone/>
            </a:pPr>
            <a:endParaRPr lang="en-GB" sz="2800" dirty="0" smtClean="0">
              <a:effectLst/>
              <a:latin typeface="Arial" charset="0"/>
              <a:ea typeface="Arial" charset="0"/>
              <a:cs typeface="Arial" charset="0"/>
            </a:endParaRPr>
          </a:p>
          <a:p>
            <a:pPr marL="0" indent="0">
              <a:buNone/>
            </a:pPr>
            <a:r>
              <a:rPr lang="en-GB" sz="2800" dirty="0" smtClean="0">
                <a:effectLst/>
                <a:latin typeface="Arial" charset="0"/>
                <a:ea typeface="Arial" charset="0"/>
                <a:cs typeface="Arial" charset="0"/>
              </a:rPr>
              <a:t>Working </a:t>
            </a:r>
            <a:r>
              <a:rPr lang="en-GB" sz="2800" dirty="0">
                <a:effectLst/>
                <a:latin typeface="Arial" charset="0"/>
                <a:ea typeface="Arial" charset="0"/>
                <a:cs typeface="Arial" charset="0"/>
              </a:rPr>
              <a:t>side-by-side breaks down stereotypes, which leads to more equitable hiring and </a:t>
            </a:r>
            <a:r>
              <a:rPr lang="en-GB" sz="2800" dirty="0" smtClean="0">
                <a:effectLst/>
                <a:latin typeface="Arial" charset="0"/>
                <a:ea typeface="Arial" charset="0"/>
                <a:cs typeface="Arial" charset="0"/>
              </a:rPr>
              <a:t>promotion.</a:t>
            </a:r>
            <a:endParaRPr lang="en-GB" sz="2800" dirty="0">
              <a:latin typeface="Arial" charset="0"/>
              <a:ea typeface="Arial" charset="0"/>
              <a:cs typeface="Arial" charset="0"/>
            </a:endParaRPr>
          </a:p>
          <a:p>
            <a:endParaRPr lang="en-GB" dirty="0" smtClean="0"/>
          </a:p>
        </p:txBody>
      </p:sp>
    </p:spTree>
    <p:extLst>
      <p:ext uri="{BB962C8B-B14F-4D97-AF65-F5344CB8AC3E}">
        <p14:creationId xmlns:p14="http://schemas.microsoft.com/office/powerpoint/2010/main" val="1076206072"/>
      </p:ext>
    </p:extLst>
  </p:cSld>
  <p:clrMapOvr>
    <a:masterClrMapping/>
  </p:clrMapOvr>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zawartości 1"/>
          <p:cNvSpPr>
            <a:spLocks noGrp="1"/>
          </p:cNvSpPr>
          <p:nvPr>
            <p:ph idx="1"/>
          </p:nvPr>
        </p:nvSpPr>
        <p:spPr>
          <a:xfrm>
            <a:off x="251520" y="1268760"/>
            <a:ext cx="8229600" cy="5001419"/>
          </a:xfrm>
        </p:spPr>
        <p:txBody>
          <a:bodyPr/>
          <a:lstStyle/>
          <a:p>
            <a:pPr marL="0" indent="0">
              <a:buNone/>
            </a:pPr>
            <a:r>
              <a:rPr lang="pl-PL" sz="2800" b="1" dirty="0" smtClean="0">
                <a:solidFill>
                  <a:schemeClr val="tx2"/>
                </a:solidFill>
                <a:effectLst/>
                <a:latin typeface="Arial" charset="0"/>
                <a:ea typeface="Arial" charset="0"/>
                <a:cs typeface="Arial" charset="0"/>
              </a:rPr>
              <a:t>MENTORING</a:t>
            </a:r>
          </a:p>
          <a:p>
            <a:endParaRPr lang="pl-PL" sz="2400" dirty="0" smtClean="0">
              <a:effectLst/>
              <a:latin typeface="Arial" charset="0"/>
              <a:ea typeface="Arial" charset="0"/>
              <a:cs typeface="Arial" charset="0"/>
            </a:endParaRPr>
          </a:p>
          <a:p>
            <a:r>
              <a:rPr lang="pl-PL" sz="2400" dirty="0" smtClean="0">
                <a:effectLst/>
                <a:latin typeface="Arial" charset="0"/>
                <a:ea typeface="Arial" charset="0"/>
                <a:cs typeface="Arial" charset="0"/>
              </a:rPr>
              <a:t>Mentoring </a:t>
            </a:r>
            <a:r>
              <a:rPr lang="pl-PL" sz="2400" dirty="0" err="1">
                <a:effectLst/>
                <a:latin typeface="Arial" charset="0"/>
                <a:ea typeface="Arial" charset="0"/>
                <a:cs typeface="Arial" charset="0"/>
              </a:rPr>
              <a:t>is</a:t>
            </a:r>
            <a:r>
              <a:rPr lang="pl-PL" sz="2400" dirty="0">
                <a:effectLst/>
                <a:latin typeface="Arial" charset="0"/>
                <a:ea typeface="Arial" charset="0"/>
                <a:cs typeface="Arial" charset="0"/>
              </a:rPr>
              <a:t> </a:t>
            </a:r>
            <a:r>
              <a:rPr lang="pl-PL" sz="2400" dirty="0" err="1">
                <a:effectLst/>
                <a:latin typeface="Arial" charset="0"/>
                <a:ea typeface="Arial" charset="0"/>
                <a:cs typeface="Arial" charset="0"/>
              </a:rPr>
              <a:t>seen</a:t>
            </a:r>
            <a:r>
              <a:rPr lang="pl-PL" sz="2400" dirty="0">
                <a:effectLst/>
                <a:latin typeface="Arial" charset="0"/>
                <a:ea typeface="Arial" charset="0"/>
                <a:cs typeface="Arial" charset="0"/>
              </a:rPr>
              <a:t> as a '</a:t>
            </a:r>
            <a:r>
              <a:rPr lang="pl-PL" sz="2400" dirty="0" err="1">
                <a:effectLst/>
                <a:latin typeface="Arial" charset="0"/>
                <a:ea typeface="Arial" charset="0"/>
                <a:cs typeface="Arial" charset="0"/>
              </a:rPr>
              <a:t>vehicle</a:t>
            </a:r>
            <a:r>
              <a:rPr lang="pl-PL" sz="2400" dirty="0">
                <a:effectLst/>
                <a:latin typeface="Arial" charset="0"/>
                <a:ea typeface="Arial" charset="0"/>
                <a:cs typeface="Arial" charset="0"/>
              </a:rPr>
              <a:t>' to </a:t>
            </a:r>
            <a:r>
              <a:rPr lang="pl-PL" sz="2400" dirty="0" err="1">
                <a:effectLst/>
                <a:latin typeface="Arial" charset="0"/>
                <a:ea typeface="Arial" charset="0"/>
                <a:cs typeface="Arial" charset="0"/>
              </a:rPr>
              <a:t>allow</a:t>
            </a:r>
            <a:r>
              <a:rPr lang="pl-PL" sz="2400" dirty="0">
                <a:effectLst/>
                <a:latin typeface="Arial" charset="0"/>
                <a:ea typeface="Arial" charset="0"/>
                <a:cs typeface="Arial" charset="0"/>
              </a:rPr>
              <a:t> </a:t>
            </a:r>
            <a:r>
              <a:rPr lang="pl-PL" sz="2400" dirty="0" err="1">
                <a:effectLst/>
                <a:latin typeface="Arial" charset="0"/>
                <a:ea typeface="Arial" charset="0"/>
                <a:cs typeface="Arial" charset="0"/>
              </a:rPr>
              <a:t>knowledge</a:t>
            </a:r>
            <a:r>
              <a:rPr lang="pl-PL" sz="2400" dirty="0">
                <a:effectLst/>
                <a:latin typeface="Arial" charset="0"/>
                <a:ea typeface="Arial" charset="0"/>
                <a:cs typeface="Arial" charset="0"/>
              </a:rPr>
              <a:t> and </a:t>
            </a:r>
            <a:r>
              <a:rPr lang="pl-PL" sz="2400" dirty="0" err="1">
                <a:effectLst/>
                <a:latin typeface="Arial" charset="0"/>
                <a:ea typeface="Arial" charset="0"/>
                <a:cs typeface="Arial" charset="0"/>
              </a:rPr>
              <a:t>experience</a:t>
            </a:r>
            <a:r>
              <a:rPr lang="pl-PL" sz="2400" dirty="0">
                <a:effectLst/>
                <a:latin typeface="Arial" charset="0"/>
                <a:ea typeface="Arial" charset="0"/>
                <a:cs typeface="Arial" charset="0"/>
              </a:rPr>
              <a:t> to be </a:t>
            </a:r>
            <a:r>
              <a:rPr lang="pl-PL" sz="2400" dirty="0" err="1">
                <a:effectLst/>
                <a:latin typeface="Arial" charset="0"/>
                <a:ea typeface="Arial" charset="0"/>
                <a:cs typeface="Arial" charset="0"/>
              </a:rPr>
              <a:t>shared</a:t>
            </a:r>
            <a:r>
              <a:rPr lang="pl-PL" sz="2400" dirty="0">
                <a:effectLst/>
                <a:latin typeface="Arial" charset="0"/>
                <a:ea typeface="Arial" charset="0"/>
                <a:cs typeface="Arial" charset="0"/>
              </a:rPr>
              <a:t> in a </a:t>
            </a:r>
            <a:r>
              <a:rPr lang="pl-PL" sz="2400" dirty="0" err="1">
                <a:effectLst/>
                <a:latin typeface="Arial" charset="0"/>
                <a:ea typeface="Arial" charset="0"/>
                <a:cs typeface="Arial" charset="0"/>
              </a:rPr>
              <a:t>trusted</a:t>
            </a:r>
            <a:r>
              <a:rPr lang="pl-PL" sz="2400" dirty="0">
                <a:effectLst/>
                <a:latin typeface="Arial" charset="0"/>
                <a:ea typeface="Arial" charset="0"/>
                <a:cs typeface="Arial" charset="0"/>
              </a:rPr>
              <a:t> </a:t>
            </a:r>
            <a:r>
              <a:rPr lang="pl-PL" sz="2400" dirty="0" err="1">
                <a:effectLst/>
                <a:latin typeface="Arial" charset="0"/>
                <a:ea typeface="Arial" charset="0"/>
                <a:cs typeface="Arial" charset="0"/>
              </a:rPr>
              <a:t>relationship</a:t>
            </a:r>
            <a:r>
              <a:rPr lang="pl-PL" sz="2400" dirty="0">
                <a:effectLst/>
                <a:latin typeface="Arial" charset="0"/>
                <a:ea typeface="Arial" charset="0"/>
                <a:cs typeface="Arial" charset="0"/>
              </a:rPr>
              <a:t>. </a:t>
            </a:r>
            <a:endParaRPr lang="pl-PL" sz="2400" dirty="0" smtClean="0">
              <a:effectLst/>
              <a:latin typeface="Arial" charset="0"/>
              <a:ea typeface="Arial" charset="0"/>
              <a:cs typeface="Arial" charset="0"/>
            </a:endParaRPr>
          </a:p>
          <a:p>
            <a:endParaRPr lang="pl-PL" sz="2400" dirty="0" smtClean="0">
              <a:effectLst/>
              <a:latin typeface="Arial" charset="0"/>
              <a:ea typeface="Arial" charset="0"/>
              <a:cs typeface="Arial" charset="0"/>
            </a:endParaRPr>
          </a:p>
          <a:p>
            <a:r>
              <a:rPr lang="pl-PL" sz="2400" dirty="0" smtClean="0">
                <a:effectLst/>
                <a:latin typeface="Arial" charset="0"/>
                <a:ea typeface="Arial" charset="0"/>
                <a:cs typeface="Arial" charset="0"/>
              </a:rPr>
              <a:t>It </a:t>
            </a:r>
            <a:r>
              <a:rPr lang="pl-PL" sz="2400" dirty="0" err="1" smtClean="0">
                <a:effectLst/>
                <a:latin typeface="Arial" charset="0"/>
                <a:ea typeface="Arial" charset="0"/>
                <a:cs typeface="Arial" charset="0"/>
              </a:rPr>
              <a:t>aims</a:t>
            </a:r>
            <a:r>
              <a:rPr lang="pl-PL" sz="2400" dirty="0" smtClean="0">
                <a:effectLst/>
                <a:latin typeface="Arial" charset="0"/>
                <a:ea typeface="Arial" charset="0"/>
                <a:cs typeface="Arial" charset="0"/>
              </a:rPr>
              <a:t> </a:t>
            </a:r>
            <a:r>
              <a:rPr lang="pl-PL" sz="2400" dirty="0" err="1" smtClean="0">
                <a:effectLst/>
                <a:latin typeface="Arial" charset="0"/>
                <a:ea typeface="Arial" charset="0"/>
                <a:cs typeface="Arial" charset="0"/>
              </a:rPr>
              <a:t>at</a:t>
            </a:r>
            <a:r>
              <a:rPr lang="pl-PL" sz="2400" dirty="0" smtClean="0">
                <a:effectLst/>
                <a:latin typeface="Arial" charset="0"/>
                <a:ea typeface="Arial" charset="0"/>
                <a:cs typeface="Arial" charset="0"/>
              </a:rPr>
              <a:t> </a:t>
            </a:r>
            <a:r>
              <a:rPr lang="pl-PL" sz="2400" dirty="0" err="1" smtClean="0">
                <a:effectLst/>
                <a:latin typeface="Arial" charset="0"/>
                <a:ea typeface="Arial" charset="0"/>
                <a:cs typeface="Arial" charset="0"/>
              </a:rPr>
              <a:t>supporting</a:t>
            </a:r>
            <a:r>
              <a:rPr lang="pl-PL" sz="2400" dirty="0" smtClean="0">
                <a:effectLst/>
                <a:latin typeface="Arial" charset="0"/>
                <a:ea typeface="Arial" charset="0"/>
                <a:cs typeface="Arial" charset="0"/>
              </a:rPr>
              <a:t> </a:t>
            </a:r>
            <a:r>
              <a:rPr lang="pl-PL" sz="2400" dirty="0" err="1" smtClean="0">
                <a:effectLst/>
                <a:latin typeface="Arial" charset="0"/>
                <a:ea typeface="Arial" charset="0"/>
                <a:cs typeface="Arial" charset="0"/>
              </a:rPr>
              <a:t>career</a:t>
            </a:r>
            <a:r>
              <a:rPr lang="pl-PL" sz="2400" dirty="0" smtClean="0">
                <a:effectLst/>
                <a:latin typeface="Arial" charset="0"/>
                <a:ea typeface="Arial" charset="0"/>
                <a:cs typeface="Arial" charset="0"/>
              </a:rPr>
              <a:t> </a:t>
            </a:r>
            <a:r>
              <a:rPr lang="pl-PL" sz="2400" dirty="0" err="1" smtClean="0">
                <a:effectLst/>
                <a:latin typeface="Arial" charset="0"/>
                <a:ea typeface="Arial" charset="0"/>
                <a:cs typeface="Arial" charset="0"/>
              </a:rPr>
              <a:t>advancement</a:t>
            </a:r>
            <a:r>
              <a:rPr lang="pl-PL" sz="2400" dirty="0" smtClean="0">
                <a:effectLst/>
                <a:latin typeface="Arial" charset="0"/>
                <a:ea typeface="Arial" charset="0"/>
                <a:cs typeface="Arial" charset="0"/>
              </a:rPr>
              <a:t> and </a:t>
            </a:r>
            <a:r>
              <a:rPr lang="pl-PL" sz="2400" dirty="0" err="1" smtClean="0">
                <a:effectLst/>
                <a:latin typeface="Arial" charset="0"/>
                <a:ea typeface="Arial" charset="0"/>
                <a:cs typeface="Arial" charset="0"/>
              </a:rPr>
              <a:t>competence</a:t>
            </a:r>
            <a:r>
              <a:rPr lang="pl-PL" sz="2400" dirty="0" smtClean="0">
                <a:effectLst/>
                <a:latin typeface="Arial" charset="0"/>
                <a:ea typeface="Arial" charset="0"/>
                <a:cs typeface="Arial" charset="0"/>
              </a:rPr>
              <a:t> </a:t>
            </a:r>
            <a:r>
              <a:rPr lang="pl-PL" sz="2400" dirty="0" err="1" smtClean="0">
                <a:effectLst/>
                <a:latin typeface="Arial" charset="0"/>
                <a:ea typeface="Arial" charset="0"/>
                <a:cs typeface="Arial" charset="0"/>
              </a:rPr>
              <a:t>developement</a:t>
            </a:r>
            <a:r>
              <a:rPr lang="pl-PL" sz="2400" dirty="0" smtClean="0">
                <a:effectLst/>
                <a:latin typeface="Arial" charset="0"/>
                <a:ea typeface="Arial" charset="0"/>
                <a:cs typeface="Arial" charset="0"/>
              </a:rPr>
              <a:t>.</a:t>
            </a:r>
          </a:p>
          <a:p>
            <a:endParaRPr lang="pl-PL" sz="2400" dirty="0" smtClean="0">
              <a:effectLst/>
              <a:latin typeface="Arial" charset="0"/>
              <a:ea typeface="Arial" charset="0"/>
              <a:cs typeface="Arial" charset="0"/>
            </a:endParaRPr>
          </a:p>
          <a:p>
            <a:r>
              <a:rPr lang="pl-PL" sz="2400" dirty="0" smtClean="0">
                <a:effectLst/>
                <a:latin typeface="Arial" charset="0"/>
                <a:ea typeface="Arial" charset="0"/>
                <a:cs typeface="Arial" charset="0"/>
              </a:rPr>
              <a:t>Mentoring </a:t>
            </a:r>
            <a:r>
              <a:rPr lang="pl-PL" sz="2400" dirty="0" err="1">
                <a:effectLst/>
                <a:latin typeface="Arial" charset="0"/>
                <a:ea typeface="Arial" charset="0"/>
                <a:cs typeface="Arial" charset="0"/>
              </a:rPr>
              <a:t>is</a:t>
            </a:r>
            <a:r>
              <a:rPr lang="pl-PL" sz="2400" dirty="0">
                <a:effectLst/>
                <a:latin typeface="Arial" charset="0"/>
                <a:ea typeface="Arial" charset="0"/>
                <a:cs typeface="Arial" charset="0"/>
              </a:rPr>
              <a:t> </a:t>
            </a:r>
            <a:r>
              <a:rPr lang="pl-PL" sz="2400" dirty="0" err="1">
                <a:effectLst/>
                <a:latin typeface="Arial" charset="0"/>
                <a:ea typeface="Arial" charset="0"/>
                <a:cs typeface="Arial" charset="0"/>
              </a:rPr>
              <a:t>described</a:t>
            </a:r>
            <a:r>
              <a:rPr lang="pl-PL" sz="2400" dirty="0">
                <a:effectLst/>
                <a:latin typeface="Arial" charset="0"/>
                <a:ea typeface="Arial" charset="0"/>
                <a:cs typeface="Arial" charset="0"/>
              </a:rPr>
              <a:t> as </a:t>
            </a:r>
            <a:r>
              <a:rPr lang="pl-PL" sz="2400" dirty="0" smtClean="0">
                <a:effectLst/>
                <a:latin typeface="Arial" charset="0"/>
                <a:ea typeface="Arial" charset="0"/>
                <a:cs typeface="Arial" charset="0"/>
              </a:rPr>
              <a:t>a </a:t>
            </a:r>
            <a:r>
              <a:rPr lang="pl-PL" sz="2400" i="1" dirty="0" err="1" smtClean="0">
                <a:effectLst/>
                <a:latin typeface="Arial" charset="0"/>
                <a:ea typeface="Arial" charset="0"/>
                <a:cs typeface="Arial" charset="0"/>
              </a:rPr>
              <a:t>fundamental</a:t>
            </a:r>
            <a:r>
              <a:rPr lang="pl-PL" sz="2400" i="1" dirty="0" smtClean="0">
                <a:effectLst/>
                <a:latin typeface="Arial" charset="0"/>
                <a:ea typeface="Arial" charset="0"/>
                <a:cs typeface="Arial" charset="0"/>
              </a:rPr>
              <a:t> </a:t>
            </a:r>
            <a:r>
              <a:rPr lang="pl-PL" sz="2400" i="1" dirty="0">
                <a:effectLst/>
                <a:latin typeface="Arial" charset="0"/>
                <a:ea typeface="Arial" charset="0"/>
                <a:cs typeface="Arial" charset="0"/>
              </a:rPr>
              <a:t>form of </a:t>
            </a:r>
            <a:r>
              <a:rPr lang="pl-PL" sz="2400" i="1" dirty="0" err="1">
                <a:effectLst/>
                <a:latin typeface="Arial" charset="0"/>
                <a:ea typeface="Arial" charset="0"/>
                <a:cs typeface="Arial" charset="0"/>
              </a:rPr>
              <a:t>human</a:t>
            </a:r>
            <a:r>
              <a:rPr lang="pl-PL" sz="2400" i="1" dirty="0">
                <a:effectLst/>
                <a:latin typeface="Arial" charset="0"/>
                <a:ea typeface="Arial" charset="0"/>
                <a:cs typeface="Arial" charset="0"/>
              </a:rPr>
              <a:t> development </a:t>
            </a:r>
            <a:r>
              <a:rPr lang="pl-PL" sz="2400" i="1" dirty="0" err="1">
                <a:effectLst/>
                <a:latin typeface="Arial" charset="0"/>
                <a:ea typeface="Arial" charset="0"/>
                <a:cs typeface="Arial" charset="0"/>
              </a:rPr>
              <a:t>where</a:t>
            </a:r>
            <a:r>
              <a:rPr lang="pl-PL" sz="2400" i="1" dirty="0">
                <a:effectLst/>
                <a:latin typeface="Arial" charset="0"/>
                <a:ea typeface="Arial" charset="0"/>
                <a:cs typeface="Arial" charset="0"/>
              </a:rPr>
              <a:t> one person </a:t>
            </a:r>
            <a:r>
              <a:rPr lang="pl-PL" sz="2400" i="1" dirty="0" err="1">
                <a:effectLst/>
                <a:latin typeface="Arial" charset="0"/>
                <a:ea typeface="Arial" charset="0"/>
                <a:cs typeface="Arial" charset="0"/>
              </a:rPr>
              <a:t>invests</a:t>
            </a:r>
            <a:r>
              <a:rPr lang="pl-PL" sz="2400" i="1" dirty="0">
                <a:effectLst/>
                <a:latin typeface="Arial" charset="0"/>
                <a:ea typeface="Arial" charset="0"/>
                <a:cs typeface="Arial" charset="0"/>
              </a:rPr>
              <a:t> </a:t>
            </a:r>
            <a:r>
              <a:rPr lang="pl-PL" sz="2400" i="1" dirty="0" err="1">
                <a:effectLst/>
                <a:latin typeface="Arial" charset="0"/>
                <a:ea typeface="Arial" charset="0"/>
                <a:cs typeface="Arial" charset="0"/>
              </a:rPr>
              <a:t>time</a:t>
            </a:r>
            <a:r>
              <a:rPr lang="pl-PL" sz="2400" i="1" dirty="0">
                <a:effectLst/>
                <a:latin typeface="Arial" charset="0"/>
                <a:ea typeface="Arial" charset="0"/>
                <a:cs typeface="Arial" charset="0"/>
              </a:rPr>
              <a:t>, </a:t>
            </a:r>
            <a:r>
              <a:rPr lang="pl-PL" sz="2400" i="1" dirty="0" err="1">
                <a:effectLst/>
                <a:latin typeface="Arial" charset="0"/>
                <a:ea typeface="Arial" charset="0"/>
                <a:cs typeface="Arial" charset="0"/>
              </a:rPr>
              <a:t>energy</a:t>
            </a:r>
            <a:r>
              <a:rPr lang="pl-PL" sz="2400" i="1" dirty="0">
                <a:effectLst/>
                <a:latin typeface="Arial" charset="0"/>
                <a:ea typeface="Arial" charset="0"/>
                <a:cs typeface="Arial" charset="0"/>
              </a:rPr>
              <a:t> and </a:t>
            </a:r>
            <a:r>
              <a:rPr lang="pl-PL" sz="2400" i="1" dirty="0" err="1">
                <a:effectLst/>
                <a:latin typeface="Arial" charset="0"/>
                <a:ea typeface="Arial" charset="0"/>
                <a:cs typeface="Arial" charset="0"/>
              </a:rPr>
              <a:t>personal</a:t>
            </a:r>
            <a:r>
              <a:rPr lang="pl-PL" sz="2400" i="1" dirty="0">
                <a:effectLst/>
                <a:latin typeface="Arial" charset="0"/>
                <a:ea typeface="Arial" charset="0"/>
                <a:cs typeface="Arial" charset="0"/>
              </a:rPr>
              <a:t> know-how in </a:t>
            </a:r>
            <a:r>
              <a:rPr lang="pl-PL" sz="2400" i="1" dirty="0" err="1">
                <a:effectLst/>
                <a:latin typeface="Arial" charset="0"/>
                <a:ea typeface="Arial" charset="0"/>
                <a:cs typeface="Arial" charset="0"/>
              </a:rPr>
              <a:t>assisting</a:t>
            </a:r>
            <a:r>
              <a:rPr lang="pl-PL" sz="2400" i="1" dirty="0">
                <a:effectLst/>
                <a:latin typeface="Arial" charset="0"/>
                <a:ea typeface="Arial" charset="0"/>
                <a:cs typeface="Arial" charset="0"/>
              </a:rPr>
              <a:t> the </a:t>
            </a:r>
            <a:r>
              <a:rPr lang="pl-PL" sz="2400" i="1" dirty="0" err="1">
                <a:effectLst/>
                <a:latin typeface="Arial" charset="0"/>
                <a:ea typeface="Arial" charset="0"/>
                <a:cs typeface="Arial" charset="0"/>
              </a:rPr>
              <a:t>growth</a:t>
            </a:r>
            <a:r>
              <a:rPr lang="pl-PL" sz="2400" i="1" dirty="0">
                <a:effectLst/>
                <a:latin typeface="Arial" charset="0"/>
                <a:ea typeface="Arial" charset="0"/>
                <a:cs typeface="Arial" charset="0"/>
              </a:rPr>
              <a:t> and </a:t>
            </a:r>
            <a:r>
              <a:rPr lang="pl-PL" sz="2400" i="1" dirty="0" err="1">
                <a:effectLst/>
                <a:latin typeface="Arial" charset="0"/>
                <a:ea typeface="Arial" charset="0"/>
                <a:cs typeface="Arial" charset="0"/>
              </a:rPr>
              <a:t>ability</a:t>
            </a:r>
            <a:r>
              <a:rPr lang="pl-PL" sz="2400" i="1" dirty="0">
                <a:effectLst/>
                <a:latin typeface="Arial" charset="0"/>
                <a:ea typeface="Arial" charset="0"/>
                <a:cs typeface="Arial" charset="0"/>
              </a:rPr>
              <a:t> of </a:t>
            </a:r>
            <a:r>
              <a:rPr lang="pl-PL" sz="2400" i="1" dirty="0" err="1">
                <a:effectLst/>
                <a:latin typeface="Arial" charset="0"/>
                <a:ea typeface="Arial" charset="0"/>
                <a:cs typeface="Arial" charset="0"/>
              </a:rPr>
              <a:t>another</a:t>
            </a:r>
            <a:r>
              <a:rPr lang="pl-PL" sz="2400" i="1" dirty="0">
                <a:effectLst/>
                <a:latin typeface="Arial" charset="0"/>
                <a:ea typeface="Arial" charset="0"/>
                <a:cs typeface="Arial" charset="0"/>
              </a:rPr>
              <a:t> person</a:t>
            </a:r>
            <a:r>
              <a:rPr lang="pl-PL" sz="2400" i="1" dirty="0" smtClean="0">
                <a:effectLst/>
                <a:latin typeface="Arial" charset="0"/>
                <a:ea typeface="Arial" charset="0"/>
                <a:cs typeface="Arial" charset="0"/>
              </a:rPr>
              <a:t>.</a:t>
            </a:r>
            <a:r>
              <a:rPr lang="pl-PL" sz="2400" dirty="0">
                <a:effectLst/>
                <a:latin typeface="Arial" charset="0"/>
                <a:ea typeface="Arial" charset="0"/>
                <a:cs typeface="Arial" charset="0"/>
              </a:rPr>
              <a:t> (</a:t>
            </a:r>
            <a:r>
              <a:rPr lang="pl-PL" sz="2400" dirty="0" err="1">
                <a:effectLst/>
                <a:latin typeface="Arial" charset="0"/>
                <a:ea typeface="Arial" charset="0"/>
                <a:cs typeface="Arial" charset="0"/>
              </a:rPr>
              <a:t>Shea</a:t>
            </a:r>
            <a:r>
              <a:rPr lang="pl-PL" sz="2400" dirty="0">
                <a:effectLst/>
                <a:latin typeface="Arial" charset="0"/>
                <a:ea typeface="Arial" charset="0"/>
                <a:cs typeface="Arial" charset="0"/>
              </a:rPr>
              <a:t>, 1997)</a:t>
            </a:r>
          </a:p>
          <a:p>
            <a:pPr marL="0" indent="0">
              <a:buNone/>
            </a:pPr>
            <a:endParaRPr lang="pl-PL" sz="2400" dirty="0" smtClean="0"/>
          </a:p>
        </p:txBody>
      </p:sp>
    </p:spTree>
    <p:extLst>
      <p:ext uri="{BB962C8B-B14F-4D97-AF65-F5344CB8AC3E}">
        <p14:creationId xmlns:p14="http://schemas.microsoft.com/office/powerpoint/2010/main" val="54372387"/>
      </p:ext>
    </p:extLst>
  </p:cSld>
  <p:clrMapOvr>
    <a:masterClrMapping/>
  </p:clrMapOvr>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zawartości 1"/>
          <p:cNvSpPr>
            <a:spLocks noGrp="1"/>
          </p:cNvSpPr>
          <p:nvPr>
            <p:ph idx="1"/>
          </p:nvPr>
        </p:nvSpPr>
        <p:spPr>
          <a:xfrm>
            <a:off x="467544" y="1196752"/>
            <a:ext cx="8229600" cy="5472608"/>
          </a:xfrm>
        </p:spPr>
        <p:txBody>
          <a:bodyPr/>
          <a:lstStyle/>
          <a:p>
            <a:pPr marL="0" indent="0">
              <a:buNone/>
            </a:pPr>
            <a:r>
              <a:rPr lang="pl-PL" sz="2800" b="1" dirty="0">
                <a:solidFill>
                  <a:schemeClr val="tx2"/>
                </a:solidFill>
                <a:effectLst/>
                <a:latin typeface="Arial" charset="0"/>
                <a:ea typeface="Arial" charset="0"/>
                <a:cs typeface="Arial" charset="0"/>
              </a:rPr>
              <a:t>MENTORING</a:t>
            </a:r>
          </a:p>
          <a:p>
            <a:endParaRPr lang="tr-TR" sz="2000" b="1" dirty="0">
              <a:effectLst/>
              <a:latin typeface="Arial" charset="0"/>
              <a:ea typeface="Arial" charset="0"/>
              <a:cs typeface="Arial" charset="0"/>
            </a:endParaRPr>
          </a:p>
          <a:p>
            <a:r>
              <a:rPr lang="tr-TR" sz="2400" b="1" dirty="0" err="1" smtClean="0">
                <a:effectLst/>
                <a:latin typeface="Arial" charset="0"/>
                <a:ea typeface="Arial" charset="0"/>
                <a:cs typeface="Arial" charset="0"/>
              </a:rPr>
              <a:t>Mentoring</a:t>
            </a:r>
            <a:r>
              <a:rPr lang="tr-TR" sz="2400" dirty="0" smtClean="0">
                <a:effectLst/>
                <a:latin typeface="Arial" charset="0"/>
                <a:ea typeface="Arial" charset="0"/>
                <a:cs typeface="Arial" charset="0"/>
              </a:rPr>
              <a:t> </a:t>
            </a:r>
            <a:r>
              <a:rPr lang="tr-TR" sz="2400" dirty="0" err="1" smtClean="0">
                <a:effectLst/>
                <a:latin typeface="Arial" charset="0"/>
                <a:ea typeface="Arial" charset="0"/>
                <a:cs typeface="Arial" charset="0"/>
              </a:rPr>
              <a:t>occures</a:t>
            </a:r>
            <a:r>
              <a:rPr lang="tr-TR" sz="2400" dirty="0" smtClean="0">
                <a:effectLst/>
                <a:latin typeface="Arial" charset="0"/>
                <a:ea typeface="Arial" charset="0"/>
                <a:cs typeface="Arial" charset="0"/>
              </a:rPr>
              <a:t> </a:t>
            </a:r>
            <a:r>
              <a:rPr lang="tr-TR" sz="2400" dirty="0">
                <a:effectLst/>
                <a:latin typeface="Arial" charset="0"/>
                <a:ea typeface="Arial" charset="0"/>
                <a:cs typeface="Arial" charset="0"/>
              </a:rPr>
              <a:t>when </a:t>
            </a:r>
            <a:r>
              <a:rPr lang="en-GB" sz="2400" dirty="0">
                <a:effectLst/>
                <a:latin typeface="Arial" charset="0"/>
                <a:ea typeface="Arial" charset="0"/>
                <a:cs typeface="Arial" charset="0"/>
              </a:rPr>
              <a:t>a person with more experience and at a higher position can be the mentor of another </a:t>
            </a:r>
            <a:r>
              <a:rPr lang="en-GB" sz="2400" dirty="0" smtClean="0">
                <a:effectLst/>
                <a:latin typeface="Arial" charset="0"/>
                <a:ea typeface="Arial" charset="0"/>
                <a:cs typeface="Arial" charset="0"/>
              </a:rPr>
              <a:t>person.</a:t>
            </a:r>
          </a:p>
          <a:p>
            <a:endParaRPr lang="en-GB" sz="2400" dirty="0">
              <a:effectLst/>
              <a:latin typeface="Arial" charset="0"/>
              <a:ea typeface="Arial" charset="0"/>
              <a:cs typeface="Arial" charset="0"/>
            </a:endParaRPr>
          </a:p>
          <a:p>
            <a:r>
              <a:rPr lang="en-GB" sz="2400" dirty="0">
                <a:effectLst/>
                <a:latin typeface="Arial" charset="0"/>
                <a:ea typeface="Arial" charset="0"/>
                <a:cs typeface="Arial" charset="0"/>
              </a:rPr>
              <a:t>Mentors </a:t>
            </a:r>
            <a:r>
              <a:rPr lang="en-GB" sz="2400" dirty="0" smtClean="0">
                <a:effectLst/>
                <a:latin typeface="Arial" charset="0"/>
                <a:ea typeface="Arial" charset="0"/>
                <a:cs typeface="Arial" charset="0"/>
              </a:rPr>
              <a:t>are </a:t>
            </a:r>
            <a:r>
              <a:rPr lang="en-GB" sz="2400" dirty="0">
                <a:effectLst/>
                <a:latin typeface="Arial" charset="0"/>
                <a:ea typeface="Arial" charset="0"/>
                <a:cs typeface="Arial" charset="0"/>
              </a:rPr>
              <a:t>described </a:t>
            </a:r>
            <a:r>
              <a:rPr lang="en-GB" sz="2400" dirty="0" smtClean="0">
                <a:effectLst/>
                <a:latin typeface="Arial" charset="0"/>
                <a:ea typeface="Arial" charset="0"/>
                <a:cs typeface="Arial" charset="0"/>
              </a:rPr>
              <a:t>as </a:t>
            </a:r>
            <a:r>
              <a:rPr lang="en-GB" sz="2400" i="1" dirty="0" smtClean="0">
                <a:effectLst/>
                <a:latin typeface="Arial" charset="0"/>
                <a:ea typeface="Arial" charset="0"/>
                <a:cs typeface="Arial" charset="0"/>
              </a:rPr>
              <a:t>role </a:t>
            </a:r>
            <a:r>
              <a:rPr lang="en-GB" sz="2400" i="1" dirty="0">
                <a:effectLst/>
                <a:latin typeface="Arial" charset="0"/>
                <a:ea typeface="Arial" charset="0"/>
                <a:cs typeface="Arial" charset="0"/>
              </a:rPr>
              <a:t>models, advisers, supporters, network enablers and sources of wisdom, experience and inspiration. The most important characteristics of a good mentor (other than expertise and experience) include a genuine desire to be helpful, good communication skills, and patience</a:t>
            </a:r>
            <a:r>
              <a:rPr lang="en-GB" sz="2400" i="1" dirty="0" smtClean="0">
                <a:effectLst/>
                <a:latin typeface="Arial" charset="0"/>
                <a:ea typeface="Arial" charset="0"/>
                <a:cs typeface="Arial" charset="0"/>
              </a:rPr>
              <a:t>.</a:t>
            </a:r>
            <a:r>
              <a:rPr lang="en-GB" sz="2400" dirty="0">
                <a:effectLst/>
                <a:latin typeface="Arial" charset="0"/>
                <a:ea typeface="Arial" charset="0"/>
                <a:cs typeface="Arial" charset="0"/>
              </a:rPr>
              <a:t> (Goldberg, 2016)</a:t>
            </a:r>
          </a:p>
          <a:p>
            <a:endParaRPr lang="en-GB" sz="2000" dirty="0" smtClean="0">
              <a:effectLst/>
            </a:endParaRPr>
          </a:p>
          <a:p>
            <a:pPr marL="0" indent="0">
              <a:buNone/>
            </a:pPr>
            <a:endParaRPr lang="tr-TR" sz="2000" dirty="0">
              <a:effectLst/>
            </a:endParaRPr>
          </a:p>
        </p:txBody>
      </p:sp>
    </p:spTree>
    <p:extLst>
      <p:ext uri="{BB962C8B-B14F-4D97-AF65-F5344CB8AC3E}">
        <p14:creationId xmlns:p14="http://schemas.microsoft.com/office/powerpoint/2010/main" val="1368631609"/>
      </p:ext>
    </p:extLst>
  </p:cSld>
  <p:clrMapOvr>
    <a:masterClrMapping/>
  </p:clrMapOvr>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zawartości 1"/>
          <p:cNvSpPr>
            <a:spLocks noGrp="1"/>
          </p:cNvSpPr>
          <p:nvPr>
            <p:ph idx="1"/>
          </p:nvPr>
        </p:nvSpPr>
        <p:spPr/>
        <p:txBody>
          <a:bodyPr/>
          <a:lstStyle/>
          <a:p>
            <a:pPr marL="0" indent="0" algn="ctr">
              <a:buNone/>
            </a:pPr>
            <a:r>
              <a:rPr lang="tr-TR" sz="2800" b="1" dirty="0" smtClean="0">
                <a:effectLst/>
                <a:latin typeface="Arial" charset="0"/>
                <a:ea typeface="Arial" charset="0"/>
                <a:cs typeface="Arial" charset="0"/>
              </a:rPr>
              <a:t>EFECTIVENESS OF MENTORING</a:t>
            </a:r>
          </a:p>
          <a:p>
            <a:endParaRPr lang="tr-TR" dirty="0" smtClean="0">
              <a:effectLst/>
              <a:latin typeface="Arial" charset="0"/>
              <a:ea typeface="Arial" charset="0"/>
              <a:cs typeface="Arial" charset="0"/>
            </a:endParaRPr>
          </a:p>
          <a:p>
            <a:pPr marL="0" indent="0" algn="just">
              <a:lnSpc>
                <a:spcPct val="150000"/>
              </a:lnSpc>
              <a:buNone/>
            </a:pPr>
            <a:r>
              <a:rPr lang="tr-TR" sz="2400" dirty="0" err="1" smtClean="0">
                <a:effectLst/>
                <a:latin typeface="Arial" charset="0"/>
                <a:ea typeface="Arial" charset="0"/>
                <a:cs typeface="Arial" charset="0"/>
              </a:rPr>
              <a:t>Mentoring</a:t>
            </a:r>
            <a:r>
              <a:rPr lang="tr-TR" sz="2400" dirty="0" smtClean="0">
                <a:effectLst/>
                <a:latin typeface="Arial" charset="0"/>
                <a:ea typeface="Arial" charset="0"/>
                <a:cs typeface="Arial" charset="0"/>
              </a:rPr>
              <a:t> </a:t>
            </a:r>
            <a:r>
              <a:rPr lang="tr-TR" sz="2400" dirty="0" err="1">
                <a:effectLst/>
                <a:latin typeface="Arial" charset="0"/>
                <a:ea typeface="Arial" charset="0"/>
                <a:cs typeface="Arial" charset="0"/>
              </a:rPr>
              <a:t>programs</a:t>
            </a:r>
            <a:r>
              <a:rPr lang="tr-TR" sz="2400" dirty="0">
                <a:effectLst/>
                <a:latin typeface="Arial" charset="0"/>
                <a:ea typeface="Arial" charset="0"/>
                <a:cs typeface="Arial" charset="0"/>
              </a:rPr>
              <a:t> can be </a:t>
            </a:r>
            <a:r>
              <a:rPr lang="tr-TR" sz="2400" dirty="0" err="1">
                <a:effectLst/>
                <a:latin typeface="Arial" charset="0"/>
                <a:ea typeface="Arial" charset="0"/>
                <a:cs typeface="Arial" charset="0"/>
              </a:rPr>
              <a:t>highly</a:t>
            </a:r>
            <a:r>
              <a:rPr lang="tr-TR" sz="2400" dirty="0">
                <a:effectLst/>
                <a:latin typeface="Arial" charset="0"/>
                <a:ea typeface="Arial" charset="0"/>
                <a:cs typeface="Arial" charset="0"/>
              </a:rPr>
              <a:t> </a:t>
            </a:r>
            <a:r>
              <a:rPr lang="tr-TR" sz="2400" dirty="0" err="1">
                <a:effectLst/>
                <a:latin typeface="Arial" charset="0"/>
                <a:ea typeface="Arial" charset="0"/>
                <a:cs typeface="Arial" charset="0"/>
              </a:rPr>
              <a:t>effective</a:t>
            </a:r>
            <a:r>
              <a:rPr lang="tr-TR" sz="2400" dirty="0">
                <a:effectLst/>
                <a:latin typeface="Arial" charset="0"/>
                <a:ea typeface="Arial" charset="0"/>
                <a:cs typeface="Arial" charset="0"/>
              </a:rPr>
              <a:t> in raising </a:t>
            </a:r>
            <a:r>
              <a:rPr lang="tr-TR" sz="2400" dirty="0" err="1">
                <a:effectLst/>
                <a:latin typeface="Arial" charset="0"/>
                <a:ea typeface="Arial" charset="0"/>
                <a:cs typeface="Arial" charset="0"/>
              </a:rPr>
              <a:t>women’s</a:t>
            </a:r>
            <a:r>
              <a:rPr lang="tr-TR" sz="2400" dirty="0">
                <a:effectLst/>
                <a:latin typeface="Arial" charset="0"/>
                <a:ea typeface="Arial" charset="0"/>
                <a:cs typeface="Arial" charset="0"/>
              </a:rPr>
              <a:t> awareness of self-</a:t>
            </a:r>
            <a:r>
              <a:rPr lang="tr-TR" sz="2400" dirty="0" err="1">
                <a:effectLst/>
                <a:latin typeface="Arial" charset="0"/>
                <a:ea typeface="Arial" charset="0"/>
                <a:cs typeface="Arial" charset="0"/>
              </a:rPr>
              <a:t>imposed</a:t>
            </a:r>
            <a:r>
              <a:rPr lang="tr-TR" sz="2400" dirty="0">
                <a:effectLst/>
                <a:latin typeface="Arial" charset="0"/>
                <a:ea typeface="Arial" charset="0"/>
                <a:cs typeface="Arial" charset="0"/>
              </a:rPr>
              <a:t> </a:t>
            </a:r>
            <a:r>
              <a:rPr lang="tr-TR" sz="2400" dirty="0" err="1">
                <a:effectLst/>
                <a:latin typeface="Arial" charset="0"/>
                <a:ea typeface="Arial" charset="0"/>
                <a:cs typeface="Arial" charset="0"/>
              </a:rPr>
              <a:t>limitations</a:t>
            </a:r>
            <a:r>
              <a:rPr lang="tr-TR" sz="2400" dirty="0">
                <a:effectLst/>
                <a:latin typeface="Arial" charset="0"/>
                <a:ea typeface="Arial" charset="0"/>
                <a:cs typeface="Arial" charset="0"/>
              </a:rPr>
              <a:t> </a:t>
            </a:r>
            <a:r>
              <a:rPr lang="tr-TR" sz="2400" dirty="0" err="1">
                <a:effectLst/>
                <a:latin typeface="Arial" charset="0"/>
                <a:ea typeface="Arial" charset="0"/>
                <a:cs typeface="Arial" charset="0"/>
              </a:rPr>
              <a:t>and</a:t>
            </a:r>
            <a:r>
              <a:rPr lang="tr-TR" sz="2400" dirty="0">
                <a:effectLst/>
                <a:latin typeface="Arial" charset="0"/>
                <a:ea typeface="Arial" charset="0"/>
                <a:cs typeface="Arial" charset="0"/>
              </a:rPr>
              <a:t> </a:t>
            </a:r>
            <a:r>
              <a:rPr lang="tr-TR" sz="2400" dirty="0" err="1">
                <a:effectLst/>
                <a:latin typeface="Arial" charset="0"/>
                <a:ea typeface="Arial" charset="0"/>
                <a:cs typeface="Arial" charset="0"/>
              </a:rPr>
              <a:t>enable</a:t>
            </a:r>
            <a:r>
              <a:rPr lang="tr-TR" sz="2400" dirty="0">
                <a:effectLst/>
                <a:latin typeface="Arial" charset="0"/>
                <a:ea typeface="Arial" charset="0"/>
                <a:cs typeface="Arial" charset="0"/>
              </a:rPr>
              <a:t> </a:t>
            </a:r>
            <a:r>
              <a:rPr lang="tr-TR" sz="2400" dirty="0" err="1">
                <a:effectLst/>
                <a:latin typeface="Arial" charset="0"/>
                <a:ea typeface="Arial" charset="0"/>
                <a:cs typeface="Arial" charset="0"/>
              </a:rPr>
              <a:t>them</a:t>
            </a:r>
            <a:r>
              <a:rPr lang="tr-TR" sz="2400" dirty="0">
                <a:effectLst/>
                <a:latin typeface="Arial" charset="0"/>
                <a:ea typeface="Arial" charset="0"/>
                <a:cs typeface="Arial" charset="0"/>
              </a:rPr>
              <a:t> </a:t>
            </a:r>
            <a:r>
              <a:rPr lang="tr-TR" sz="2400" dirty="0" err="1">
                <a:effectLst/>
                <a:latin typeface="Arial" charset="0"/>
                <a:ea typeface="Arial" charset="0"/>
                <a:cs typeface="Arial" charset="0"/>
              </a:rPr>
              <a:t>to</a:t>
            </a:r>
            <a:r>
              <a:rPr lang="tr-TR" sz="2400" dirty="0">
                <a:effectLst/>
                <a:latin typeface="Arial" charset="0"/>
                <a:ea typeface="Arial" charset="0"/>
                <a:cs typeface="Arial" charset="0"/>
              </a:rPr>
              <a:t> </a:t>
            </a:r>
            <a:r>
              <a:rPr lang="tr-TR" sz="2400" dirty="0" err="1">
                <a:effectLst/>
                <a:latin typeface="Arial" charset="0"/>
                <a:ea typeface="Arial" charset="0"/>
                <a:cs typeface="Arial" charset="0"/>
              </a:rPr>
              <a:t>manage</a:t>
            </a:r>
            <a:r>
              <a:rPr lang="tr-TR" sz="2400" dirty="0">
                <a:effectLst/>
                <a:latin typeface="Arial" charset="0"/>
                <a:ea typeface="Arial" charset="0"/>
                <a:cs typeface="Arial" charset="0"/>
              </a:rPr>
              <a:t> </a:t>
            </a:r>
            <a:r>
              <a:rPr lang="tr-TR" sz="2400" dirty="0" err="1">
                <a:effectLst/>
                <a:latin typeface="Arial" charset="0"/>
                <a:ea typeface="Arial" charset="0"/>
                <a:cs typeface="Arial" charset="0"/>
              </a:rPr>
              <a:t>their</a:t>
            </a:r>
            <a:r>
              <a:rPr lang="tr-TR" sz="2400" dirty="0">
                <a:effectLst/>
                <a:latin typeface="Arial" charset="0"/>
                <a:ea typeface="Arial" charset="0"/>
                <a:cs typeface="Arial" charset="0"/>
              </a:rPr>
              <a:t> </a:t>
            </a:r>
            <a:r>
              <a:rPr lang="tr-TR" sz="2400" dirty="0" err="1">
                <a:effectLst/>
                <a:latin typeface="Arial" charset="0"/>
                <a:ea typeface="Arial" charset="0"/>
                <a:cs typeface="Arial" charset="0"/>
              </a:rPr>
              <a:t>careers</a:t>
            </a:r>
            <a:r>
              <a:rPr lang="tr-TR" sz="2400" dirty="0">
                <a:effectLst/>
                <a:latin typeface="Arial" charset="0"/>
                <a:ea typeface="Arial" charset="0"/>
                <a:cs typeface="Arial" charset="0"/>
              </a:rPr>
              <a:t> in a </a:t>
            </a:r>
            <a:r>
              <a:rPr lang="tr-TR" sz="2400" dirty="0" err="1">
                <a:effectLst/>
                <a:latin typeface="Arial" charset="0"/>
                <a:ea typeface="Arial" charset="0"/>
                <a:cs typeface="Arial" charset="0"/>
              </a:rPr>
              <a:t>male-centric</a:t>
            </a:r>
            <a:r>
              <a:rPr lang="tr-TR" sz="2400" dirty="0">
                <a:effectLst/>
                <a:latin typeface="Arial" charset="0"/>
                <a:ea typeface="Arial" charset="0"/>
                <a:cs typeface="Arial" charset="0"/>
              </a:rPr>
              <a:t> </a:t>
            </a:r>
            <a:r>
              <a:rPr lang="tr-TR" sz="2400" dirty="0" err="1">
                <a:effectLst/>
                <a:latin typeface="Arial" charset="0"/>
                <a:ea typeface="Arial" charset="0"/>
                <a:cs typeface="Arial" charset="0"/>
              </a:rPr>
              <a:t>environment</a:t>
            </a:r>
            <a:r>
              <a:rPr lang="tr-TR" sz="2400" dirty="0">
                <a:effectLst/>
                <a:latin typeface="Arial" charset="0"/>
                <a:ea typeface="Arial" charset="0"/>
                <a:cs typeface="Arial" charset="0"/>
              </a:rPr>
              <a:t>.</a:t>
            </a:r>
            <a:endParaRPr lang="pl-PL" sz="2400" dirty="0">
              <a:latin typeface="Arial" charset="0"/>
              <a:ea typeface="Arial" charset="0"/>
              <a:cs typeface="Arial" charset="0"/>
            </a:endParaRPr>
          </a:p>
        </p:txBody>
      </p:sp>
    </p:spTree>
    <p:extLst>
      <p:ext uri="{BB962C8B-B14F-4D97-AF65-F5344CB8AC3E}">
        <p14:creationId xmlns:p14="http://schemas.microsoft.com/office/powerpoint/2010/main" val="1069659040"/>
      </p:ext>
    </p:extLst>
  </p:cSld>
  <p:clrMapOvr>
    <a:masterClrMapping/>
  </p:clrMapOvr>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zawartości 1"/>
          <p:cNvSpPr>
            <a:spLocks noGrp="1"/>
          </p:cNvSpPr>
          <p:nvPr>
            <p:ph idx="1"/>
          </p:nvPr>
        </p:nvSpPr>
        <p:spPr>
          <a:xfrm>
            <a:off x="457200" y="1052736"/>
            <a:ext cx="8229600" cy="5073427"/>
          </a:xfrm>
        </p:spPr>
        <p:txBody>
          <a:bodyPr/>
          <a:lstStyle/>
          <a:p>
            <a:pPr marL="0" indent="0">
              <a:buNone/>
            </a:pPr>
            <a:r>
              <a:rPr lang="en-GB" sz="2800" b="1" dirty="0" smtClean="0">
                <a:latin typeface="Arial" charset="0"/>
                <a:ea typeface="Arial" charset="0"/>
                <a:cs typeface="Arial" charset="0"/>
              </a:rPr>
              <a:t>LEADERSHIP STYLES:</a:t>
            </a:r>
          </a:p>
          <a:p>
            <a:pPr marL="0" indent="0">
              <a:buNone/>
            </a:pPr>
            <a:endParaRPr lang="en-GB" dirty="0" smtClean="0">
              <a:latin typeface="Arial" charset="0"/>
              <a:ea typeface="Arial" charset="0"/>
              <a:cs typeface="Arial" charset="0"/>
            </a:endParaRPr>
          </a:p>
          <a:p>
            <a:pPr lvl="0"/>
            <a:r>
              <a:rPr lang="en-GB" sz="2400" dirty="0" smtClean="0">
                <a:effectLst/>
                <a:latin typeface="Arial" charset="0"/>
                <a:ea typeface="Arial" charset="0"/>
                <a:cs typeface="Arial" charset="0"/>
              </a:rPr>
              <a:t>Transactional </a:t>
            </a:r>
            <a:r>
              <a:rPr lang="en-GB" sz="2400" dirty="0">
                <a:effectLst/>
                <a:latin typeface="Arial" charset="0"/>
                <a:ea typeface="Arial" charset="0"/>
                <a:cs typeface="Arial" charset="0"/>
              </a:rPr>
              <a:t>leadership;</a:t>
            </a:r>
            <a:endParaRPr lang="pl-PL" sz="2400" dirty="0">
              <a:effectLst/>
              <a:latin typeface="Arial" charset="0"/>
              <a:ea typeface="Arial" charset="0"/>
              <a:cs typeface="Arial" charset="0"/>
            </a:endParaRPr>
          </a:p>
          <a:p>
            <a:pPr lvl="0"/>
            <a:r>
              <a:rPr lang="en-GB" sz="2400" dirty="0">
                <a:effectLst/>
                <a:latin typeface="Arial" charset="0"/>
                <a:ea typeface="Arial" charset="0"/>
                <a:cs typeface="Arial" charset="0"/>
              </a:rPr>
              <a:t>Servant leadership;</a:t>
            </a:r>
            <a:endParaRPr lang="pl-PL" sz="2400" dirty="0">
              <a:effectLst/>
              <a:latin typeface="Arial" charset="0"/>
              <a:ea typeface="Arial" charset="0"/>
              <a:cs typeface="Arial" charset="0"/>
            </a:endParaRPr>
          </a:p>
          <a:p>
            <a:pPr lvl="0"/>
            <a:r>
              <a:rPr lang="en-GB" sz="2400" dirty="0">
                <a:effectLst/>
                <a:latin typeface="Arial" charset="0"/>
                <a:ea typeface="Arial" charset="0"/>
                <a:cs typeface="Arial" charset="0"/>
              </a:rPr>
              <a:t>Transformational leadership;</a:t>
            </a:r>
            <a:endParaRPr lang="pl-PL" sz="2400" dirty="0">
              <a:effectLst/>
              <a:latin typeface="Arial" charset="0"/>
              <a:ea typeface="Arial" charset="0"/>
              <a:cs typeface="Arial" charset="0"/>
            </a:endParaRPr>
          </a:p>
          <a:p>
            <a:pPr lvl="0"/>
            <a:r>
              <a:rPr lang="en-GB" sz="2400" dirty="0">
                <a:effectLst/>
                <a:latin typeface="Arial" charset="0"/>
                <a:ea typeface="Arial" charset="0"/>
                <a:cs typeface="Arial" charset="0"/>
              </a:rPr>
              <a:t>Participative leadership (democratic leadership);</a:t>
            </a:r>
            <a:endParaRPr lang="pl-PL" sz="2400" dirty="0">
              <a:effectLst/>
              <a:latin typeface="Arial" charset="0"/>
              <a:ea typeface="Arial" charset="0"/>
              <a:cs typeface="Arial" charset="0"/>
            </a:endParaRPr>
          </a:p>
          <a:p>
            <a:pPr lvl="0"/>
            <a:r>
              <a:rPr lang="en-GB" sz="2400" dirty="0">
                <a:effectLst/>
                <a:latin typeface="Arial" charset="0"/>
                <a:ea typeface="Arial" charset="0"/>
                <a:cs typeface="Arial" charset="0"/>
              </a:rPr>
              <a:t>Autocratic leadership (authoritarian leadership);</a:t>
            </a:r>
            <a:endParaRPr lang="pl-PL" sz="2400" dirty="0">
              <a:effectLst/>
              <a:latin typeface="Arial" charset="0"/>
              <a:ea typeface="Arial" charset="0"/>
              <a:cs typeface="Arial" charset="0"/>
            </a:endParaRPr>
          </a:p>
          <a:p>
            <a:pPr lvl="0"/>
            <a:r>
              <a:rPr lang="en-GB" sz="2400" dirty="0">
                <a:effectLst/>
                <a:latin typeface="Arial" charset="0"/>
                <a:ea typeface="Arial" charset="0"/>
                <a:cs typeface="Arial" charset="0"/>
              </a:rPr>
              <a:t>Bureaucratic </a:t>
            </a:r>
            <a:r>
              <a:rPr lang="en-GB" sz="2400" dirty="0" smtClean="0">
                <a:effectLst/>
                <a:latin typeface="Arial" charset="0"/>
                <a:ea typeface="Arial" charset="0"/>
                <a:cs typeface="Arial" charset="0"/>
              </a:rPr>
              <a:t>leadership;</a:t>
            </a:r>
            <a:endParaRPr lang="pl-PL" sz="2400" dirty="0">
              <a:effectLst/>
              <a:latin typeface="Arial" charset="0"/>
              <a:ea typeface="Arial" charset="0"/>
              <a:cs typeface="Arial" charset="0"/>
            </a:endParaRPr>
          </a:p>
          <a:p>
            <a:pPr lvl="0"/>
            <a:r>
              <a:rPr lang="en-GB" sz="2400" dirty="0">
                <a:effectLst/>
                <a:latin typeface="Arial" charset="0"/>
                <a:ea typeface="Arial" charset="0"/>
                <a:cs typeface="Arial" charset="0"/>
              </a:rPr>
              <a:t>Laissez-faire leadership (delegative leadership</a:t>
            </a:r>
            <a:r>
              <a:rPr lang="en-GB" sz="2400" dirty="0" smtClean="0">
                <a:effectLst/>
                <a:latin typeface="Arial" charset="0"/>
                <a:ea typeface="Arial" charset="0"/>
                <a:cs typeface="Arial" charset="0"/>
              </a:rPr>
              <a:t>)</a:t>
            </a:r>
            <a:r>
              <a:rPr lang="pl-PL" sz="2400" dirty="0" smtClean="0">
                <a:effectLst/>
                <a:latin typeface="Arial" charset="0"/>
                <a:ea typeface="Arial" charset="0"/>
                <a:cs typeface="Arial" charset="0"/>
              </a:rPr>
              <a:t>.</a:t>
            </a:r>
            <a:endParaRPr lang="pl-PL" sz="2400" dirty="0">
              <a:effectLst/>
              <a:latin typeface="Arial" charset="0"/>
              <a:ea typeface="Arial" charset="0"/>
              <a:cs typeface="Arial" charset="0"/>
            </a:endParaRPr>
          </a:p>
          <a:p>
            <a:endParaRPr lang="en-GB" dirty="0"/>
          </a:p>
        </p:txBody>
      </p:sp>
    </p:spTree>
    <p:extLst>
      <p:ext uri="{BB962C8B-B14F-4D97-AF65-F5344CB8AC3E}">
        <p14:creationId xmlns:p14="http://schemas.microsoft.com/office/powerpoint/2010/main" val="949723083"/>
      </p:ext>
    </p:extLst>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67544" y="1052737"/>
            <a:ext cx="8496944" cy="1152127"/>
          </a:xfrm>
        </p:spPr>
        <p:txBody>
          <a:bodyPr/>
          <a:lstStyle/>
          <a:p>
            <a:r>
              <a:rPr lang="tr-TR" sz="2400" b="1" dirty="0" smtClean="0">
                <a:latin typeface="Arial" charset="0"/>
                <a:ea typeface="Arial" charset="0"/>
                <a:cs typeface="Arial" charset="0"/>
              </a:rPr>
              <a:t/>
            </a:r>
            <a:br>
              <a:rPr lang="tr-TR" sz="2400" b="1" dirty="0" smtClean="0">
                <a:latin typeface="Arial" charset="0"/>
                <a:ea typeface="Arial" charset="0"/>
                <a:cs typeface="Arial" charset="0"/>
              </a:rPr>
            </a:br>
            <a:r>
              <a:rPr lang="tr-TR" sz="2400" dirty="0">
                <a:effectLst/>
                <a:latin typeface="Arial" charset="0"/>
                <a:ea typeface="Arial" charset="0"/>
                <a:cs typeface="Arial" charset="0"/>
              </a:rPr>
              <a:t> </a:t>
            </a:r>
            <a:r>
              <a:rPr lang="tr-TR" sz="2400" b="1" dirty="0">
                <a:effectLst/>
                <a:latin typeface="Arial" charset="0"/>
                <a:ea typeface="Arial" charset="0"/>
                <a:cs typeface="Arial" charset="0"/>
              </a:rPr>
              <a:t>COPING </a:t>
            </a:r>
            <a:r>
              <a:rPr lang="tr-TR" sz="2400" b="1" dirty="0" err="1">
                <a:effectLst/>
                <a:latin typeface="Arial" charset="0"/>
                <a:ea typeface="Arial" charset="0"/>
                <a:cs typeface="Arial" charset="0"/>
              </a:rPr>
              <a:t>with</a:t>
            </a:r>
            <a:r>
              <a:rPr lang="tr-TR" sz="2400" b="1" dirty="0">
                <a:effectLst/>
                <a:latin typeface="Arial" charset="0"/>
                <a:ea typeface="Arial" charset="0"/>
                <a:cs typeface="Arial" charset="0"/>
              </a:rPr>
              <a:t> EQUITY PROBLEMS in MARITIME</a:t>
            </a:r>
            <a:r>
              <a:rPr lang="tr-TR" sz="2800" b="1" dirty="0" smtClean="0">
                <a:effectLst/>
              </a:rPr>
              <a:t/>
            </a:r>
            <a:br>
              <a:rPr lang="tr-TR" sz="2800" b="1" dirty="0" smtClean="0">
                <a:effectLst/>
              </a:rPr>
            </a:br>
            <a:r>
              <a:rPr lang="tr-TR" sz="2800" dirty="0">
                <a:effectLst/>
              </a:rPr>
              <a:t/>
            </a:r>
            <a:br>
              <a:rPr lang="tr-TR" sz="2800" dirty="0">
                <a:effectLst/>
              </a:rPr>
            </a:br>
            <a:endParaRPr lang="tr-TR" sz="2800" dirty="0"/>
          </a:p>
        </p:txBody>
      </p:sp>
      <p:sp>
        <p:nvSpPr>
          <p:cNvPr id="3" name="Subtitle 2"/>
          <p:cNvSpPr>
            <a:spLocks noGrp="1"/>
          </p:cNvSpPr>
          <p:nvPr>
            <p:ph type="subTitle" idx="1"/>
          </p:nvPr>
        </p:nvSpPr>
        <p:spPr>
          <a:xfrm>
            <a:off x="685800" y="2492896"/>
            <a:ext cx="7414592" cy="3384376"/>
          </a:xfrm>
        </p:spPr>
        <p:txBody>
          <a:bodyPr/>
          <a:lstStyle/>
          <a:p>
            <a:r>
              <a:rPr lang="tr-TR" sz="2000" b="1" dirty="0">
                <a:effectLst/>
                <a:latin typeface="Arial" charset="0"/>
                <a:ea typeface="Arial" charset="0"/>
                <a:cs typeface="Arial" charset="0"/>
              </a:rPr>
              <a:t>CHAPTER OBJECTIVES</a:t>
            </a:r>
          </a:p>
          <a:p>
            <a:endParaRPr lang="tr-TR" sz="2000" b="1" dirty="0">
              <a:effectLst/>
              <a:latin typeface="Arial" charset="0"/>
              <a:ea typeface="Arial" charset="0"/>
              <a:cs typeface="Arial" charset="0"/>
            </a:endParaRPr>
          </a:p>
          <a:p>
            <a:pPr lvl="0" algn="just"/>
            <a:endParaRPr lang="tr-TR" sz="2000" dirty="0">
              <a:effectLst/>
              <a:latin typeface="Arial" charset="0"/>
              <a:ea typeface="Arial" charset="0"/>
              <a:cs typeface="Arial" charset="0"/>
            </a:endParaRPr>
          </a:p>
          <a:p>
            <a:pPr marL="342900" lvl="0" indent="-342900" algn="just">
              <a:buFont typeface="Arial" panose="020B0604020202020204" pitchFamily="34" charset="0"/>
              <a:buChar char="•"/>
            </a:pPr>
            <a:r>
              <a:rPr lang="tr-TR" sz="2000" dirty="0" err="1">
                <a:effectLst/>
                <a:latin typeface="Arial" charset="0"/>
                <a:ea typeface="Arial" charset="0"/>
                <a:cs typeface="Arial" charset="0"/>
              </a:rPr>
              <a:t>Present</a:t>
            </a:r>
            <a:r>
              <a:rPr lang="tr-TR" sz="2000" dirty="0">
                <a:effectLst/>
                <a:latin typeface="Arial" charset="0"/>
                <a:ea typeface="Arial" charset="0"/>
                <a:cs typeface="Arial" charset="0"/>
              </a:rPr>
              <a:t> the </a:t>
            </a:r>
            <a:r>
              <a:rPr lang="tr-TR" sz="2000" dirty="0" err="1">
                <a:effectLst/>
                <a:latin typeface="Arial" charset="0"/>
                <a:ea typeface="Arial" charset="0"/>
                <a:cs typeface="Arial" charset="0"/>
              </a:rPr>
              <a:t>gender</a:t>
            </a:r>
            <a:r>
              <a:rPr lang="tr-TR" sz="2000" dirty="0">
                <a:effectLst/>
                <a:latin typeface="Arial" charset="0"/>
                <a:ea typeface="Arial" charset="0"/>
                <a:cs typeface="Arial" charset="0"/>
              </a:rPr>
              <a:t> </a:t>
            </a:r>
            <a:r>
              <a:rPr lang="tr-TR" sz="2000" dirty="0" err="1">
                <a:effectLst/>
                <a:latin typeface="Arial" charset="0"/>
                <a:ea typeface="Arial" charset="0"/>
                <a:cs typeface="Arial" charset="0"/>
              </a:rPr>
              <a:t>equity</a:t>
            </a:r>
            <a:r>
              <a:rPr lang="tr-TR" sz="2000" dirty="0">
                <a:effectLst/>
                <a:latin typeface="Arial" charset="0"/>
                <a:ea typeface="Arial" charset="0"/>
                <a:cs typeface="Arial" charset="0"/>
              </a:rPr>
              <a:t> </a:t>
            </a:r>
            <a:r>
              <a:rPr lang="tr-TR" sz="2000" dirty="0" err="1" smtClean="0">
                <a:effectLst/>
                <a:latin typeface="Arial" charset="0"/>
                <a:ea typeface="Arial" charset="0"/>
                <a:cs typeface="Arial" charset="0"/>
              </a:rPr>
              <a:t>problems</a:t>
            </a:r>
            <a:r>
              <a:rPr lang="tr-TR" sz="2000" dirty="0" smtClean="0">
                <a:effectLst/>
                <a:latin typeface="Arial" charset="0"/>
                <a:ea typeface="Arial" charset="0"/>
                <a:cs typeface="Arial" charset="0"/>
              </a:rPr>
              <a:t> </a:t>
            </a:r>
            <a:r>
              <a:rPr lang="tr-TR" sz="2000" dirty="0">
                <a:effectLst/>
                <a:latin typeface="Arial" charset="0"/>
                <a:ea typeface="Arial" charset="0"/>
                <a:cs typeface="Arial" charset="0"/>
              </a:rPr>
              <a:t>in </a:t>
            </a:r>
            <a:r>
              <a:rPr lang="tr-TR" sz="2000" dirty="0" err="1">
                <a:effectLst/>
                <a:latin typeface="Arial" charset="0"/>
                <a:ea typeface="Arial" charset="0"/>
                <a:cs typeface="Arial" charset="0"/>
              </a:rPr>
              <a:t>maritime</a:t>
            </a:r>
            <a:r>
              <a:rPr lang="tr-TR" sz="2000" dirty="0">
                <a:effectLst/>
                <a:latin typeface="Arial" charset="0"/>
                <a:ea typeface="Arial" charset="0"/>
                <a:cs typeface="Arial" charset="0"/>
              </a:rPr>
              <a:t>.</a:t>
            </a:r>
          </a:p>
          <a:p>
            <a:pPr marL="342900" indent="-342900" algn="just">
              <a:buFont typeface="Arial" panose="020B0604020202020204" pitchFamily="34" charset="0"/>
              <a:buChar char="•"/>
            </a:pPr>
            <a:r>
              <a:rPr lang="tr-TR" sz="2000" dirty="0" err="1">
                <a:effectLst/>
                <a:latin typeface="Arial" charset="0"/>
                <a:ea typeface="Arial" charset="0"/>
                <a:cs typeface="Arial" charset="0"/>
              </a:rPr>
              <a:t>Teach</a:t>
            </a:r>
            <a:r>
              <a:rPr lang="tr-TR" sz="2000" dirty="0">
                <a:effectLst/>
                <a:latin typeface="Arial" charset="0"/>
                <a:ea typeface="Arial" charset="0"/>
                <a:cs typeface="Arial" charset="0"/>
              </a:rPr>
              <a:t> how </a:t>
            </a:r>
            <a:r>
              <a:rPr lang="tr-TR" sz="2000" dirty="0" err="1">
                <a:effectLst/>
                <a:latin typeface="Arial" charset="0"/>
                <a:ea typeface="Arial" charset="0"/>
                <a:cs typeface="Arial" charset="0"/>
              </a:rPr>
              <a:t>gender</a:t>
            </a:r>
            <a:r>
              <a:rPr lang="tr-TR" sz="2000" dirty="0">
                <a:effectLst/>
                <a:latin typeface="Arial" charset="0"/>
                <a:ea typeface="Arial" charset="0"/>
                <a:cs typeface="Arial" charset="0"/>
              </a:rPr>
              <a:t> </a:t>
            </a:r>
            <a:r>
              <a:rPr lang="tr-TR" sz="2000" dirty="0" err="1">
                <a:effectLst/>
                <a:latin typeface="Arial" charset="0"/>
                <a:ea typeface="Arial" charset="0"/>
                <a:cs typeface="Arial" charset="0"/>
              </a:rPr>
              <a:t>equity</a:t>
            </a:r>
            <a:r>
              <a:rPr lang="tr-TR" sz="2000" dirty="0">
                <a:effectLst/>
                <a:latin typeface="Arial" charset="0"/>
                <a:ea typeface="Arial" charset="0"/>
                <a:cs typeface="Arial" charset="0"/>
              </a:rPr>
              <a:t> </a:t>
            </a:r>
            <a:r>
              <a:rPr lang="tr-TR" sz="2000" dirty="0" err="1">
                <a:effectLst/>
                <a:latin typeface="Arial" charset="0"/>
                <a:ea typeface="Arial" charset="0"/>
                <a:cs typeface="Arial" charset="0"/>
              </a:rPr>
              <a:t>problems</a:t>
            </a:r>
            <a:r>
              <a:rPr lang="tr-TR" sz="2000" dirty="0">
                <a:effectLst/>
                <a:latin typeface="Arial" charset="0"/>
                <a:ea typeface="Arial" charset="0"/>
                <a:cs typeface="Arial" charset="0"/>
              </a:rPr>
              <a:t> in </a:t>
            </a:r>
            <a:r>
              <a:rPr lang="tr-TR" sz="2000" dirty="0" err="1">
                <a:effectLst/>
                <a:latin typeface="Arial" charset="0"/>
                <a:ea typeface="Arial" charset="0"/>
                <a:cs typeface="Arial" charset="0"/>
              </a:rPr>
              <a:t>maritime</a:t>
            </a:r>
            <a:r>
              <a:rPr lang="tr-TR" sz="2000" dirty="0">
                <a:effectLst/>
                <a:latin typeface="Arial" charset="0"/>
                <a:ea typeface="Arial" charset="0"/>
                <a:cs typeface="Arial" charset="0"/>
              </a:rPr>
              <a:t> </a:t>
            </a:r>
            <a:r>
              <a:rPr lang="tr-TR" sz="2000" dirty="0" err="1">
                <a:effectLst/>
                <a:latin typeface="Arial" charset="0"/>
                <a:ea typeface="Arial" charset="0"/>
                <a:cs typeface="Arial" charset="0"/>
              </a:rPr>
              <a:t>may</a:t>
            </a:r>
            <a:r>
              <a:rPr lang="tr-TR" sz="2000" dirty="0">
                <a:effectLst/>
                <a:latin typeface="Arial" charset="0"/>
                <a:ea typeface="Arial" charset="0"/>
                <a:cs typeface="Arial" charset="0"/>
              </a:rPr>
              <a:t> be </a:t>
            </a:r>
            <a:r>
              <a:rPr lang="tr-TR" sz="2000" dirty="0" err="1" smtClean="0">
                <a:effectLst/>
                <a:latin typeface="Arial" charset="0"/>
                <a:ea typeface="Arial" charset="0"/>
                <a:cs typeface="Arial" charset="0"/>
              </a:rPr>
              <a:t>overcome</a:t>
            </a:r>
            <a:r>
              <a:rPr lang="tr-TR" sz="2000" dirty="0" smtClean="0">
                <a:effectLst/>
                <a:latin typeface="Arial" charset="0"/>
                <a:ea typeface="Arial" charset="0"/>
                <a:cs typeface="Arial" charset="0"/>
              </a:rPr>
              <a:t> </a:t>
            </a:r>
            <a:r>
              <a:rPr lang="tr-TR" sz="2000" dirty="0" err="1">
                <a:effectLst/>
                <a:latin typeface="Arial" charset="0"/>
                <a:ea typeface="Arial" charset="0"/>
                <a:cs typeface="Arial" charset="0"/>
              </a:rPr>
              <a:t>through</a:t>
            </a:r>
            <a:r>
              <a:rPr lang="tr-TR" sz="2000" dirty="0">
                <a:effectLst/>
                <a:latin typeface="Arial" charset="0"/>
                <a:ea typeface="Arial" charset="0"/>
                <a:cs typeface="Arial" charset="0"/>
              </a:rPr>
              <a:t> </a:t>
            </a:r>
            <a:r>
              <a:rPr lang="tr-TR" sz="2000" dirty="0" err="1">
                <a:effectLst/>
                <a:latin typeface="Arial" charset="0"/>
                <a:ea typeface="Arial" charset="0"/>
                <a:cs typeface="Arial" charset="0"/>
              </a:rPr>
              <a:t>networking</a:t>
            </a:r>
            <a:r>
              <a:rPr lang="tr-TR" sz="2000" dirty="0">
                <a:effectLst/>
                <a:latin typeface="Arial" charset="0"/>
                <a:ea typeface="Arial" charset="0"/>
                <a:cs typeface="Arial" charset="0"/>
              </a:rPr>
              <a:t>, </a:t>
            </a:r>
            <a:r>
              <a:rPr lang="tr-TR" sz="2000" dirty="0" err="1">
                <a:effectLst/>
                <a:latin typeface="Arial" charset="0"/>
                <a:ea typeface="Arial" charset="0"/>
                <a:cs typeface="Arial" charset="0"/>
              </a:rPr>
              <a:t>mentoring</a:t>
            </a:r>
            <a:r>
              <a:rPr lang="tr-TR" sz="2000" dirty="0">
                <a:effectLst/>
                <a:latin typeface="Arial" charset="0"/>
                <a:ea typeface="Arial" charset="0"/>
                <a:cs typeface="Arial" charset="0"/>
              </a:rPr>
              <a:t> </a:t>
            </a:r>
            <a:r>
              <a:rPr lang="tr-TR" sz="2000" dirty="0" err="1">
                <a:effectLst/>
                <a:latin typeface="Arial" charset="0"/>
                <a:ea typeface="Arial" charset="0"/>
                <a:cs typeface="Arial" charset="0"/>
              </a:rPr>
              <a:t>and</a:t>
            </a:r>
            <a:r>
              <a:rPr lang="tr-TR" sz="2000" dirty="0">
                <a:effectLst/>
                <a:latin typeface="Arial" charset="0"/>
                <a:ea typeface="Arial" charset="0"/>
                <a:cs typeface="Arial" charset="0"/>
              </a:rPr>
              <a:t> </a:t>
            </a:r>
            <a:r>
              <a:rPr lang="tr-TR" sz="2000" dirty="0" err="1">
                <a:effectLst/>
                <a:latin typeface="Arial" charset="0"/>
                <a:ea typeface="Arial" charset="0"/>
                <a:cs typeface="Arial" charset="0"/>
              </a:rPr>
              <a:t>effective</a:t>
            </a:r>
            <a:r>
              <a:rPr lang="tr-TR" sz="2000" dirty="0">
                <a:effectLst/>
                <a:latin typeface="Arial" charset="0"/>
                <a:ea typeface="Arial" charset="0"/>
                <a:cs typeface="Arial" charset="0"/>
              </a:rPr>
              <a:t> </a:t>
            </a:r>
            <a:r>
              <a:rPr lang="tr-TR" sz="2000" dirty="0" err="1">
                <a:effectLst/>
                <a:latin typeface="Arial" charset="0"/>
                <a:ea typeface="Arial" charset="0"/>
                <a:cs typeface="Arial" charset="0"/>
              </a:rPr>
              <a:t>leadership</a:t>
            </a:r>
            <a:r>
              <a:rPr lang="tr-TR" sz="2000" dirty="0">
                <a:effectLst/>
                <a:latin typeface="Arial" charset="0"/>
                <a:ea typeface="Arial" charset="0"/>
                <a:cs typeface="Arial" charset="0"/>
              </a:rPr>
              <a:t>.</a:t>
            </a:r>
          </a:p>
          <a:p>
            <a:endParaRPr lang="tr-TR" b="1" dirty="0" smtClean="0">
              <a:effectLst/>
            </a:endParaRPr>
          </a:p>
          <a:p>
            <a:endParaRPr lang="tr-TR" b="1" dirty="0" smtClean="0">
              <a:effectLst/>
            </a:endParaRPr>
          </a:p>
          <a:p>
            <a:endParaRPr lang="tr-TR" dirty="0">
              <a:effectLst/>
            </a:endParaRPr>
          </a:p>
          <a:p>
            <a:endParaRPr lang="tr-TR" dirty="0"/>
          </a:p>
        </p:txBody>
      </p:sp>
    </p:spTree>
    <p:extLst>
      <p:ext uri="{BB962C8B-B14F-4D97-AF65-F5344CB8AC3E}">
        <p14:creationId xmlns:p14="http://schemas.microsoft.com/office/powerpoint/2010/main" val="2260420627"/>
      </p:ext>
    </p:extLst>
  </p:cSld>
  <p:clrMapOvr>
    <a:masterClrMapping/>
  </p:clrMapOv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zawartości 1"/>
          <p:cNvSpPr>
            <a:spLocks noGrp="1"/>
          </p:cNvSpPr>
          <p:nvPr>
            <p:ph idx="1"/>
          </p:nvPr>
        </p:nvSpPr>
        <p:spPr>
          <a:xfrm>
            <a:off x="457200" y="1340768"/>
            <a:ext cx="8229600" cy="4785395"/>
          </a:xfrm>
        </p:spPr>
        <p:txBody>
          <a:bodyPr/>
          <a:lstStyle/>
          <a:p>
            <a:pPr marL="0" indent="0" algn="ctr">
              <a:buNone/>
            </a:pPr>
            <a:r>
              <a:rPr lang="en-GB" sz="2800" b="1" dirty="0" smtClean="0">
                <a:effectLst/>
                <a:latin typeface="Arial" panose="020B0604020202020204" pitchFamily="34" charset="0"/>
                <a:cs typeface="Arial" panose="020B0604020202020204" pitchFamily="34" charset="0"/>
              </a:rPr>
              <a:t>TRANSACTIONAL LEADERSHIP</a:t>
            </a:r>
          </a:p>
          <a:p>
            <a:pPr marL="0" indent="0">
              <a:buNone/>
            </a:pPr>
            <a:endParaRPr lang="en-GB" b="1" dirty="0" smtClean="0">
              <a:effectLst/>
              <a:latin typeface="Arial" panose="020B0604020202020204" pitchFamily="34" charset="0"/>
              <a:cs typeface="Arial" panose="020B0604020202020204" pitchFamily="34" charset="0"/>
            </a:endParaRPr>
          </a:p>
          <a:p>
            <a:pPr>
              <a:lnSpc>
                <a:spcPct val="150000"/>
              </a:lnSpc>
            </a:pPr>
            <a:r>
              <a:rPr lang="en-GB" sz="2400" dirty="0" smtClean="0">
                <a:effectLst/>
              </a:rPr>
              <a:t>Transactional </a:t>
            </a:r>
            <a:r>
              <a:rPr lang="en-GB" sz="2400" dirty="0">
                <a:effectLst/>
              </a:rPr>
              <a:t>leadership involves a kind of transaction: 'I give you this, and you do this in return'. </a:t>
            </a:r>
            <a:endParaRPr lang="en-GB" sz="2400" dirty="0" smtClean="0">
              <a:effectLst/>
            </a:endParaRPr>
          </a:p>
          <a:p>
            <a:pPr>
              <a:lnSpc>
                <a:spcPct val="150000"/>
              </a:lnSpc>
            </a:pPr>
            <a:r>
              <a:rPr lang="en-GB" sz="2400" dirty="0" smtClean="0">
                <a:effectLst/>
              </a:rPr>
              <a:t>This </a:t>
            </a:r>
            <a:r>
              <a:rPr lang="en-GB" sz="2400" dirty="0">
                <a:effectLst/>
              </a:rPr>
              <a:t>approach to leadership is highly directive, and autonomy of team members in decision-making, creativity, and innovative thinking is minimal.</a:t>
            </a:r>
            <a:endParaRPr lang="pl-PL" sz="2400" dirty="0">
              <a:effectLst/>
            </a:endParaRPr>
          </a:p>
          <a:p>
            <a:pPr>
              <a:lnSpc>
                <a:spcPct val="150000"/>
              </a:lnSpc>
            </a:pPr>
            <a:endParaRPr lang="en-GB" dirty="0"/>
          </a:p>
        </p:txBody>
      </p:sp>
    </p:spTree>
    <p:extLst>
      <p:ext uri="{BB962C8B-B14F-4D97-AF65-F5344CB8AC3E}">
        <p14:creationId xmlns:p14="http://schemas.microsoft.com/office/powerpoint/2010/main" val="1765159637"/>
      </p:ext>
    </p:extLst>
  </p:cSld>
  <p:clrMapOvr>
    <a:masterClrMapping/>
  </p:clrMapOvr>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zawartości 1"/>
          <p:cNvSpPr>
            <a:spLocks noGrp="1"/>
          </p:cNvSpPr>
          <p:nvPr>
            <p:ph idx="1"/>
          </p:nvPr>
        </p:nvSpPr>
        <p:spPr>
          <a:xfrm>
            <a:off x="467544" y="1052736"/>
            <a:ext cx="8229600" cy="4929411"/>
          </a:xfrm>
        </p:spPr>
        <p:txBody>
          <a:bodyPr/>
          <a:lstStyle/>
          <a:p>
            <a:pPr marL="0" indent="0" algn="ctr">
              <a:buNone/>
            </a:pPr>
            <a:r>
              <a:rPr lang="en-GB" sz="2800" b="1" dirty="0" smtClean="0">
                <a:effectLst/>
                <a:latin typeface="Arial" charset="0"/>
                <a:ea typeface="Arial" charset="0"/>
                <a:cs typeface="Arial" charset="0"/>
              </a:rPr>
              <a:t>SERVANT LEADERSHIP</a:t>
            </a:r>
          </a:p>
          <a:p>
            <a:pPr marL="0" indent="0">
              <a:buNone/>
            </a:pPr>
            <a:endParaRPr lang="en-GB" sz="2400" dirty="0" smtClean="0">
              <a:effectLst/>
              <a:latin typeface="Arial" charset="0"/>
              <a:ea typeface="Arial" charset="0"/>
              <a:cs typeface="Arial" charset="0"/>
            </a:endParaRPr>
          </a:p>
          <a:p>
            <a:r>
              <a:rPr lang="en-GB" sz="2200" dirty="0" smtClean="0">
                <a:effectLst/>
                <a:latin typeface="Arial" charset="0"/>
                <a:ea typeface="Arial" charset="0"/>
                <a:cs typeface="Arial" charset="0"/>
              </a:rPr>
              <a:t>The main rule: 'serve </a:t>
            </a:r>
            <a:r>
              <a:rPr lang="en-GB" sz="2200" dirty="0">
                <a:effectLst/>
                <a:latin typeface="Arial" charset="0"/>
                <a:ea typeface="Arial" charset="0"/>
                <a:cs typeface="Arial" charset="0"/>
              </a:rPr>
              <a:t>first and lead </a:t>
            </a:r>
            <a:r>
              <a:rPr lang="en-GB" sz="2200" dirty="0" smtClean="0">
                <a:effectLst/>
                <a:latin typeface="Arial" charset="0"/>
                <a:ea typeface="Arial" charset="0"/>
                <a:cs typeface="Arial" charset="0"/>
              </a:rPr>
              <a:t>second</a:t>
            </a:r>
            <a:r>
              <a:rPr lang="en-GB" sz="2200" dirty="0" smtClean="0">
                <a:effectLst/>
                <a:latin typeface="Arial" charset="0"/>
                <a:ea typeface="Arial" charset="0"/>
                <a:cs typeface="Arial" charset="0"/>
              </a:rPr>
              <a:t>’;</a:t>
            </a:r>
            <a:endParaRPr lang="tr-TR" sz="2200" dirty="0" smtClean="0">
              <a:effectLst/>
              <a:latin typeface="Arial" charset="0"/>
              <a:ea typeface="Arial" charset="0"/>
              <a:cs typeface="Arial" charset="0"/>
            </a:endParaRPr>
          </a:p>
          <a:p>
            <a:endParaRPr lang="en-GB" sz="2200" dirty="0" smtClean="0">
              <a:effectLst/>
              <a:latin typeface="Arial" charset="0"/>
              <a:ea typeface="Arial" charset="0"/>
              <a:cs typeface="Arial" charset="0"/>
            </a:endParaRPr>
          </a:p>
          <a:p>
            <a:r>
              <a:rPr lang="en-GB" sz="2200" dirty="0" smtClean="0">
                <a:effectLst/>
                <a:latin typeface="Arial" charset="0"/>
                <a:ea typeface="Arial" charset="0"/>
                <a:cs typeface="Arial" charset="0"/>
              </a:rPr>
              <a:t>Leaders </a:t>
            </a:r>
            <a:r>
              <a:rPr lang="en-GB" sz="2200" dirty="0">
                <a:effectLst/>
                <a:latin typeface="Arial" charset="0"/>
                <a:ea typeface="Arial" charset="0"/>
                <a:cs typeface="Arial" charset="0"/>
              </a:rPr>
              <a:t>are more focused on the development and well-being of </a:t>
            </a:r>
            <a:r>
              <a:rPr lang="en-GB" sz="2200" dirty="0" smtClean="0">
                <a:effectLst/>
                <a:latin typeface="Arial" charset="0"/>
                <a:ea typeface="Arial" charset="0"/>
                <a:cs typeface="Arial" charset="0"/>
              </a:rPr>
              <a:t>team members than </a:t>
            </a:r>
            <a:r>
              <a:rPr lang="en-GB" sz="2200" dirty="0">
                <a:effectLst/>
                <a:latin typeface="Arial" charset="0"/>
                <a:ea typeface="Arial" charset="0"/>
                <a:cs typeface="Arial" charset="0"/>
              </a:rPr>
              <a:t>achieving goals or their </a:t>
            </a:r>
            <a:r>
              <a:rPr lang="en-GB" sz="2200" dirty="0" smtClean="0">
                <a:effectLst/>
                <a:latin typeface="Arial" charset="0"/>
                <a:ea typeface="Arial" charset="0"/>
                <a:cs typeface="Arial" charset="0"/>
              </a:rPr>
              <a:t>own</a:t>
            </a:r>
            <a:endParaRPr lang="tr-TR" sz="2200" dirty="0" smtClean="0">
              <a:effectLst/>
              <a:latin typeface="Arial" charset="0"/>
              <a:ea typeface="Arial" charset="0"/>
              <a:cs typeface="Arial" charset="0"/>
            </a:endParaRPr>
          </a:p>
          <a:p>
            <a:endParaRPr lang="en-GB" sz="2200" dirty="0" smtClean="0">
              <a:effectLst/>
              <a:latin typeface="Arial" charset="0"/>
              <a:ea typeface="Arial" charset="0"/>
              <a:cs typeface="Arial" charset="0"/>
            </a:endParaRPr>
          </a:p>
          <a:p>
            <a:r>
              <a:rPr lang="en-GB" sz="2200" dirty="0" smtClean="0">
                <a:effectLst/>
                <a:latin typeface="Arial" charset="0"/>
                <a:ea typeface="Arial" charset="0"/>
                <a:cs typeface="Arial" charset="0"/>
              </a:rPr>
              <a:t>A </a:t>
            </a:r>
            <a:r>
              <a:rPr lang="en-GB" sz="2200" dirty="0">
                <a:effectLst/>
                <a:latin typeface="Arial" charset="0"/>
                <a:ea typeface="Arial" charset="0"/>
                <a:cs typeface="Arial" charset="0"/>
              </a:rPr>
              <a:t>servant leader becomes the one who enables others to lead </a:t>
            </a:r>
            <a:r>
              <a:rPr lang="en-GB" sz="2200" dirty="0" smtClean="0">
                <a:effectLst/>
                <a:latin typeface="Arial" charset="0"/>
                <a:ea typeface="Arial" charset="0"/>
                <a:cs typeface="Arial" charset="0"/>
              </a:rPr>
              <a:t>themselves</a:t>
            </a:r>
            <a:r>
              <a:rPr lang="en-GB" sz="2200" dirty="0" smtClean="0">
                <a:effectLst/>
                <a:latin typeface="Arial" charset="0"/>
                <a:ea typeface="Arial" charset="0"/>
                <a:cs typeface="Arial" charset="0"/>
              </a:rPr>
              <a:t>;</a:t>
            </a:r>
            <a:endParaRPr lang="tr-TR" sz="2200" dirty="0" smtClean="0">
              <a:effectLst/>
              <a:latin typeface="Arial" charset="0"/>
              <a:ea typeface="Arial" charset="0"/>
              <a:cs typeface="Arial" charset="0"/>
            </a:endParaRPr>
          </a:p>
          <a:p>
            <a:endParaRPr lang="en-GB" sz="2200" dirty="0" smtClean="0">
              <a:effectLst/>
              <a:latin typeface="Arial" charset="0"/>
              <a:ea typeface="Arial" charset="0"/>
              <a:cs typeface="Arial" charset="0"/>
            </a:endParaRPr>
          </a:p>
          <a:p>
            <a:r>
              <a:rPr lang="en-GB" sz="2200" dirty="0" smtClean="0">
                <a:effectLst/>
                <a:latin typeface="Arial" charset="0"/>
                <a:ea typeface="Arial" charset="0"/>
                <a:cs typeface="Arial" charset="0"/>
              </a:rPr>
              <a:t>Disciplinarian </a:t>
            </a:r>
            <a:r>
              <a:rPr lang="en-GB" sz="2200" dirty="0">
                <a:effectLst/>
                <a:latin typeface="Arial" charset="0"/>
                <a:ea typeface="Arial" charset="0"/>
                <a:cs typeface="Arial" charset="0"/>
              </a:rPr>
              <a:t>atmosphere, 'reward and punishment' strategies do not appear in this type of leadership.</a:t>
            </a:r>
            <a:endParaRPr lang="pl-PL" sz="2200" dirty="0">
              <a:effectLst/>
              <a:latin typeface="Arial" charset="0"/>
              <a:ea typeface="Arial" charset="0"/>
              <a:cs typeface="Arial" charset="0"/>
            </a:endParaRPr>
          </a:p>
        </p:txBody>
      </p:sp>
    </p:spTree>
    <p:extLst>
      <p:ext uri="{BB962C8B-B14F-4D97-AF65-F5344CB8AC3E}">
        <p14:creationId xmlns:p14="http://schemas.microsoft.com/office/powerpoint/2010/main" val="850312129"/>
      </p:ext>
    </p:extLst>
  </p:cSld>
  <p:clrMapOvr>
    <a:masterClrMapping/>
  </p:clrMapOvr>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zawartości 1"/>
          <p:cNvSpPr>
            <a:spLocks noGrp="1"/>
          </p:cNvSpPr>
          <p:nvPr>
            <p:ph idx="1"/>
          </p:nvPr>
        </p:nvSpPr>
        <p:spPr>
          <a:xfrm>
            <a:off x="457200" y="1196752"/>
            <a:ext cx="8229600" cy="5400600"/>
          </a:xfrm>
        </p:spPr>
        <p:txBody>
          <a:bodyPr/>
          <a:lstStyle/>
          <a:p>
            <a:pPr marL="0" indent="0" algn="ctr">
              <a:buNone/>
            </a:pPr>
            <a:r>
              <a:rPr lang="en-GB" sz="2800" b="1" dirty="0" smtClean="0">
                <a:effectLst/>
                <a:latin typeface="Arial" charset="0"/>
                <a:ea typeface="Arial" charset="0"/>
                <a:cs typeface="Arial" charset="0"/>
              </a:rPr>
              <a:t>TRANSFORMATIONAL LEADERSHIP</a:t>
            </a:r>
          </a:p>
          <a:p>
            <a:pPr marL="0" indent="0">
              <a:buNone/>
            </a:pPr>
            <a:endParaRPr lang="en-GB" sz="2800" b="1" dirty="0" smtClean="0">
              <a:effectLst/>
              <a:latin typeface="Arial" charset="0"/>
              <a:ea typeface="Arial" charset="0"/>
              <a:cs typeface="Arial" charset="0"/>
            </a:endParaRPr>
          </a:p>
          <a:p>
            <a:pPr lvl="0"/>
            <a:r>
              <a:rPr lang="en-GB" sz="2100" dirty="0" smtClean="0">
                <a:effectLst/>
                <a:latin typeface="Arial" charset="0"/>
                <a:ea typeface="Arial" charset="0"/>
                <a:cs typeface="Arial" charset="0"/>
              </a:rPr>
              <a:t>Emphasizing intrinsic motivation and positive development of followers;</a:t>
            </a:r>
            <a:endParaRPr lang="pl-PL" sz="2100" dirty="0" smtClean="0">
              <a:effectLst/>
              <a:latin typeface="Arial" charset="0"/>
              <a:ea typeface="Arial" charset="0"/>
              <a:cs typeface="Arial" charset="0"/>
            </a:endParaRPr>
          </a:p>
          <a:p>
            <a:pPr lvl="0"/>
            <a:r>
              <a:rPr lang="en-GB" sz="2100" dirty="0" smtClean="0">
                <a:effectLst/>
                <a:latin typeface="Arial" charset="0"/>
                <a:ea typeface="Arial" charset="0"/>
                <a:cs typeface="Arial" charset="0"/>
              </a:rPr>
              <a:t>Highlighting important priorities</a:t>
            </a:r>
            <a:endParaRPr lang="pl-PL" sz="2100" dirty="0" smtClean="0">
              <a:effectLst/>
              <a:latin typeface="Arial" charset="0"/>
              <a:ea typeface="Arial" charset="0"/>
              <a:cs typeface="Arial" charset="0"/>
            </a:endParaRPr>
          </a:p>
          <a:p>
            <a:pPr lvl="0"/>
            <a:r>
              <a:rPr lang="en-GB" sz="2100" dirty="0" smtClean="0">
                <a:effectLst/>
                <a:latin typeface="Arial" charset="0"/>
                <a:ea typeface="Arial" charset="0"/>
                <a:cs typeface="Arial" charset="0"/>
              </a:rPr>
              <a:t>Creating an ethical climate and promoting higher moral maturity in team members</a:t>
            </a:r>
            <a:endParaRPr lang="pl-PL" sz="2100" dirty="0" smtClean="0">
              <a:effectLst/>
              <a:latin typeface="Arial" charset="0"/>
              <a:ea typeface="Arial" charset="0"/>
              <a:cs typeface="Arial" charset="0"/>
            </a:endParaRPr>
          </a:p>
          <a:p>
            <a:pPr lvl="0"/>
            <a:r>
              <a:rPr lang="en-GB" sz="2100" dirty="0" smtClean="0">
                <a:effectLst/>
                <a:latin typeface="Arial" charset="0"/>
                <a:ea typeface="Arial" charset="0"/>
                <a:cs typeface="Arial" charset="0"/>
              </a:rPr>
              <a:t>Encouraging team members to look beyond self-interests to the common good</a:t>
            </a:r>
            <a:endParaRPr lang="pl-PL" sz="2100" dirty="0" smtClean="0">
              <a:effectLst/>
              <a:latin typeface="Arial" charset="0"/>
              <a:ea typeface="Arial" charset="0"/>
              <a:cs typeface="Arial" charset="0"/>
            </a:endParaRPr>
          </a:p>
          <a:p>
            <a:pPr lvl="0"/>
            <a:r>
              <a:rPr lang="en-GB" sz="2100" dirty="0" smtClean="0">
                <a:effectLst/>
                <a:latin typeface="Arial" charset="0"/>
                <a:ea typeface="Arial" charset="0"/>
                <a:cs typeface="Arial" charset="0"/>
              </a:rPr>
              <a:t>Promoting cooperation and harmony</a:t>
            </a:r>
            <a:endParaRPr lang="pl-PL" sz="2100" dirty="0" smtClean="0">
              <a:effectLst/>
              <a:latin typeface="Arial" charset="0"/>
              <a:ea typeface="Arial" charset="0"/>
              <a:cs typeface="Arial" charset="0"/>
            </a:endParaRPr>
          </a:p>
          <a:p>
            <a:pPr lvl="0"/>
            <a:r>
              <a:rPr lang="en-GB" sz="2100" dirty="0" smtClean="0">
                <a:effectLst/>
                <a:latin typeface="Arial" charset="0"/>
                <a:ea typeface="Arial" charset="0"/>
                <a:cs typeface="Arial" charset="0"/>
              </a:rPr>
              <a:t>Providing individual coaching and mentoring for team members</a:t>
            </a:r>
            <a:endParaRPr lang="pl-PL" sz="2100" dirty="0" smtClean="0">
              <a:effectLst/>
              <a:latin typeface="Arial" charset="0"/>
              <a:ea typeface="Arial" charset="0"/>
              <a:cs typeface="Arial" charset="0"/>
            </a:endParaRPr>
          </a:p>
          <a:p>
            <a:pPr lvl="0"/>
            <a:r>
              <a:rPr lang="en-GB" sz="2100" dirty="0" smtClean="0">
                <a:effectLst/>
                <a:latin typeface="Arial" charset="0"/>
                <a:ea typeface="Arial" charset="0"/>
                <a:cs typeface="Arial" charset="0"/>
              </a:rPr>
              <a:t>Promoting creativity and freedom of choice for team members.</a:t>
            </a:r>
            <a:endParaRPr lang="pl-PL" sz="2100" dirty="0" smtClean="0">
              <a:effectLst/>
              <a:latin typeface="Arial" charset="0"/>
              <a:ea typeface="Arial" charset="0"/>
              <a:cs typeface="Arial" charset="0"/>
            </a:endParaRPr>
          </a:p>
          <a:p>
            <a:endParaRPr lang="en-GB" dirty="0"/>
          </a:p>
        </p:txBody>
      </p:sp>
    </p:spTree>
    <p:extLst>
      <p:ext uri="{BB962C8B-B14F-4D97-AF65-F5344CB8AC3E}">
        <p14:creationId xmlns:p14="http://schemas.microsoft.com/office/powerpoint/2010/main" val="939882724"/>
      </p:ext>
    </p:extLst>
  </p:cSld>
  <p:clrMapOvr>
    <a:masterClrMapping/>
  </p:clrMapOvr>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zawartości 1"/>
          <p:cNvSpPr>
            <a:spLocks noGrp="1"/>
          </p:cNvSpPr>
          <p:nvPr>
            <p:ph idx="1"/>
          </p:nvPr>
        </p:nvSpPr>
        <p:spPr>
          <a:xfrm>
            <a:off x="457200" y="1124744"/>
            <a:ext cx="8229600" cy="5544616"/>
          </a:xfrm>
        </p:spPr>
        <p:txBody>
          <a:bodyPr/>
          <a:lstStyle/>
          <a:p>
            <a:pPr marL="0" indent="0" algn="ctr">
              <a:buNone/>
            </a:pPr>
            <a:r>
              <a:rPr lang="en-GB" sz="2800" b="1" dirty="0" smtClean="0">
                <a:effectLst/>
                <a:latin typeface="Arial" charset="0"/>
                <a:ea typeface="Arial" charset="0"/>
                <a:cs typeface="Arial" charset="0"/>
              </a:rPr>
              <a:t>PARTICIPATIVE LEADERSHIP</a:t>
            </a:r>
          </a:p>
          <a:p>
            <a:pPr marL="0" indent="0">
              <a:buNone/>
            </a:pPr>
            <a:endParaRPr lang="en-GB" sz="2800" b="1" dirty="0" smtClean="0">
              <a:effectLst/>
              <a:latin typeface="Arial" charset="0"/>
              <a:ea typeface="Arial" charset="0"/>
              <a:cs typeface="Arial" charset="0"/>
            </a:endParaRPr>
          </a:p>
          <a:p>
            <a:r>
              <a:rPr lang="en-GB" sz="2200" dirty="0" smtClean="0">
                <a:effectLst/>
                <a:latin typeface="Arial" charset="0"/>
                <a:ea typeface="Arial" charset="0"/>
                <a:cs typeface="Arial" charset="0"/>
              </a:rPr>
              <a:t>Building </a:t>
            </a:r>
            <a:r>
              <a:rPr lang="en-GB" sz="2200" dirty="0">
                <a:effectLst/>
                <a:latin typeface="Arial" charset="0"/>
                <a:ea typeface="Arial" charset="0"/>
                <a:cs typeface="Arial" charset="0"/>
              </a:rPr>
              <a:t>commitment and consensus across a </a:t>
            </a:r>
            <a:r>
              <a:rPr lang="en-GB" sz="2200" dirty="0" smtClean="0">
                <a:effectLst/>
                <a:latin typeface="Arial" charset="0"/>
                <a:ea typeface="Arial" charset="0"/>
                <a:cs typeface="Arial" charset="0"/>
              </a:rPr>
              <a:t>team</a:t>
            </a:r>
            <a:r>
              <a:rPr lang="en-GB" sz="2200" dirty="0" smtClean="0">
                <a:effectLst/>
                <a:latin typeface="Arial" charset="0"/>
                <a:ea typeface="Arial" charset="0"/>
                <a:cs typeface="Arial" charset="0"/>
              </a:rPr>
              <a:t>;</a:t>
            </a:r>
            <a:endParaRPr lang="tr-TR" sz="2200" dirty="0" smtClean="0">
              <a:effectLst/>
              <a:latin typeface="Arial" charset="0"/>
              <a:ea typeface="Arial" charset="0"/>
              <a:cs typeface="Arial" charset="0"/>
            </a:endParaRPr>
          </a:p>
          <a:p>
            <a:pPr marL="0" indent="0">
              <a:buNone/>
            </a:pPr>
            <a:r>
              <a:rPr lang="en-GB" sz="2200" dirty="0" smtClean="0">
                <a:effectLst/>
                <a:latin typeface="Arial" charset="0"/>
                <a:ea typeface="Arial" charset="0"/>
                <a:cs typeface="Arial" charset="0"/>
              </a:rPr>
              <a:t> </a:t>
            </a:r>
            <a:endParaRPr lang="en-GB" sz="2200" dirty="0" smtClean="0">
              <a:effectLst/>
              <a:latin typeface="Arial" charset="0"/>
              <a:ea typeface="Arial" charset="0"/>
              <a:cs typeface="Arial" charset="0"/>
            </a:endParaRPr>
          </a:p>
          <a:p>
            <a:r>
              <a:rPr lang="en-GB" sz="2200" dirty="0" smtClean="0">
                <a:effectLst/>
                <a:latin typeface="Arial" charset="0"/>
                <a:ea typeface="Arial" charset="0"/>
                <a:cs typeface="Arial" charset="0"/>
              </a:rPr>
              <a:t>Promoting participation within team members through: creativity, sharing ideas, engagement in decision making and problem solving processes</a:t>
            </a:r>
            <a:r>
              <a:rPr lang="en-GB" sz="2200" dirty="0" smtClean="0">
                <a:effectLst/>
                <a:latin typeface="Arial" charset="0"/>
                <a:ea typeface="Arial" charset="0"/>
                <a:cs typeface="Arial" charset="0"/>
              </a:rPr>
              <a:t>;</a:t>
            </a:r>
            <a:endParaRPr lang="tr-TR" sz="2200" dirty="0" smtClean="0">
              <a:effectLst/>
              <a:latin typeface="Arial" charset="0"/>
              <a:ea typeface="Arial" charset="0"/>
              <a:cs typeface="Arial" charset="0"/>
            </a:endParaRPr>
          </a:p>
          <a:p>
            <a:endParaRPr lang="en-GB" sz="2200" dirty="0" smtClean="0">
              <a:effectLst/>
              <a:latin typeface="Arial" charset="0"/>
              <a:ea typeface="Arial" charset="0"/>
              <a:cs typeface="Arial" charset="0"/>
            </a:endParaRPr>
          </a:p>
          <a:p>
            <a:r>
              <a:rPr lang="en-GB" sz="2200" dirty="0" smtClean="0">
                <a:effectLst/>
                <a:latin typeface="Arial" charset="0"/>
                <a:ea typeface="Arial" charset="0"/>
                <a:cs typeface="Arial" charset="0"/>
              </a:rPr>
              <a:t>Promoting team </a:t>
            </a:r>
            <a:r>
              <a:rPr lang="en-GB" sz="2200" dirty="0">
                <a:effectLst/>
                <a:latin typeface="Arial" charset="0"/>
                <a:ea typeface="Arial" charset="0"/>
                <a:cs typeface="Arial" charset="0"/>
              </a:rPr>
              <a:t>members' devotion to goal </a:t>
            </a:r>
            <a:r>
              <a:rPr lang="en-GB" sz="2200" dirty="0" smtClean="0">
                <a:effectLst/>
                <a:latin typeface="Arial" charset="0"/>
                <a:ea typeface="Arial" charset="0"/>
                <a:cs typeface="Arial" charset="0"/>
              </a:rPr>
              <a:t>achievement</a:t>
            </a:r>
            <a:r>
              <a:rPr lang="en-GB" sz="2200" dirty="0" smtClean="0">
                <a:effectLst/>
                <a:latin typeface="Arial" charset="0"/>
                <a:ea typeface="Arial" charset="0"/>
                <a:cs typeface="Arial" charset="0"/>
              </a:rPr>
              <a:t>;</a:t>
            </a:r>
            <a:endParaRPr lang="tr-TR" sz="2200" dirty="0" smtClean="0">
              <a:effectLst/>
              <a:latin typeface="Arial" charset="0"/>
              <a:ea typeface="Arial" charset="0"/>
              <a:cs typeface="Arial" charset="0"/>
            </a:endParaRPr>
          </a:p>
          <a:p>
            <a:endParaRPr lang="en-GB" sz="2200" dirty="0" smtClean="0">
              <a:effectLst/>
              <a:latin typeface="Arial" charset="0"/>
              <a:ea typeface="Arial" charset="0"/>
              <a:cs typeface="Arial" charset="0"/>
            </a:endParaRPr>
          </a:p>
          <a:p>
            <a:r>
              <a:rPr lang="en-GB" sz="2200" dirty="0" smtClean="0">
                <a:effectLst/>
                <a:latin typeface="Arial" charset="0"/>
                <a:ea typeface="Arial" charset="0"/>
                <a:cs typeface="Arial" charset="0"/>
              </a:rPr>
              <a:t>Empowering team members.</a:t>
            </a:r>
          </a:p>
          <a:p>
            <a:endParaRPr lang="en-GB" sz="2400" dirty="0" smtClean="0">
              <a:effectLst/>
            </a:endParaRPr>
          </a:p>
          <a:p>
            <a:endParaRPr lang="en-GB" dirty="0"/>
          </a:p>
        </p:txBody>
      </p:sp>
    </p:spTree>
    <p:extLst>
      <p:ext uri="{BB962C8B-B14F-4D97-AF65-F5344CB8AC3E}">
        <p14:creationId xmlns:p14="http://schemas.microsoft.com/office/powerpoint/2010/main" val="895456745"/>
      </p:ext>
    </p:extLst>
  </p:cSld>
  <p:clrMapOvr>
    <a:masterClrMapping/>
  </p:clrMapOvr>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zawartości 1"/>
          <p:cNvSpPr>
            <a:spLocks noGrp="1"/>
          </p:cNvSpPr>
          <p:nvPr>
            <p:ph idx="1"/>
          </p:nvPr>
        </p:nvSpPr>
        <p:spPr>
          <a:xfrm>
            <a:off x="457200" y="1124744"/>
            <a:ext cx="8229600" cy="5472608"/>
          </a:xfrm>
        </p:spPr>
        <p:txBody>
          <a:bodyPr/>
          <a:lstStyle/>
          <a:p>
            <a:pPr marL="0" indent="0" algn="ctr">
              <a:buNone/>
            </a:pPr>
            <a:r>
              <a:rPr lang="en-GB" sz="2800" b="1" dirty="0" smtClean="0">
                <a:effectLst/>
                <a:latin typeface="Arial" charset="0"/>
                <a:ea typeface="Arial" charset="0"/>
                <a:cs typeface="Arial" charset="0"/>
              </a:rPr>
              <a:t>AUTOCRATIC LEADERSHIP</a:t>
            </a:r>
          </a:p>
          <a:p>
            <a:pPr marL="0" indent="0" algn="ctr">
              <a:buNone/>
            </a:pPr>
            <a:endParaRPr lang="en-GB" sz="2800" b="1" dirty="0" smtClean="0">
              <a:effectLst/>
              <a:latin typeface="Arial" charset="0"/>
              <a:ea typeface="Arial" charset="0"/>
              <a:cs typeface="Arial" charset="0"/>
            </a:endParaRPr>
          </a:p>
          <a:p>
            <a:pPr>
              <a:lnSpc>
                <a:spcPct val="150000"/>
              </a:lnSpc>
            </a:pPr>
            <a:r>
              <a:rPr lang="en-GB" sz="2200" dirty="0">
                <a:effectLst/>
                <a:latin typeface="Arial" charset="0"/>
                <a:ea typeface="Arial" charset="0"/>
                <a:cs typeface="Arial" charset="0"/>
              </a:rPr>
              <a:t>D</a:t>
            </a:r>
            <a:r>
              <a:rPr lang="en-GB" sz="2200" dirty="0" smtClean="0">
                <a:effectLst/>
                <a:latin typeface="Arial" charset="0"/>
                <a:ea typeface="Arial" charset="0"/>
                <a:cs typeface="Arial" charset="0"/>
              </a:rPr>
              <a:t>ecisions </a:t>
            </a:r>
            <a:r>
              <a:rPr lang="en-GB" sz="2200" dirty="0">
                <a:effectLst/>
                <a:latin typeface="Arial" charset="0"/>
                <a:ea typeface="Arial" charset="0"/>
                <a:cs typeface="Arial" charset="0"/>
              </a:rPr>
              <a:t>and actions are rigorously controlled by a </a:t>
            </a:r>
            <a:r>
              <a:rPr lang="en-GB" sz="2200" dirty="0" smtClean="0">
                <a:effectLst/>
                <a:latin typeface="Arial" charset="0"/>
                <a:ea typeface="Arial" charset="0"/>
                <a:cs typeface="Arial" charset="0"/>
              </a:rPr>
              <a:t>leader;</a:t>
            </a:r>
          </a:p>
          <a:p>
            <a:pPr>
              <a:lnSpc>
                <a:spcPct val="150000"/>
              </a:lnSpc>
            </a:pPr>
            <a:r>
              <a:rPr lang="en-GB" sz="2200" dirty="0" smtClean="0">
                <a:effectLst/>
                <a:latin typeface="Arial" charset="0"/>
                <a:ea typeface="Arial" charset="0"/>
                <a:cs typeface="Arial" charset="0"/>
              </a:rPr>
              <a:t>Little </a:t>
            </a:r>
            <a:r>
              <a:rPr lang="en-GB" sz="2200" dirty="0">
                <a:effectLst/>
                <a:latin typeface="Arial" charset="0"/>
                <a:ea typeface="Arial" charset="0"/>
                <a:cs typeface="Arial" charset="0"/>
              </a:rPr>
              <a:t>or no input from group members;</a:t>
            </a:r>
            <a:endParaRPr lang="pl-PL" sz="2200" dirty="0">
              <a:effectLst/>
              <a:latin typeface="Arial" charset="0"/>
              <a:ea typeface="Arial" charset="0"/>
              <a:cs typeface="Arial" charset="0"/>
            </a:endParaRPr>
          </a:p>
          <a:p>
            <a:pPr lvl="0">
              <a:lnSpc>
                <a:spcPct val="150000"/>
              </a:lnSpc>
            </a:pPr>
            <a:r>
              <a:rPr lang="en-GB" sz="2200" dirty="0" smtClean="0">
                <a:effectLst/>
                <a:latin typeface="Arial" charset="0"/>
                <a:ea typeface="Arial" charset="0"/>
                <a:cs typeface="Arial" charset="0"/>
              </a:rPr>
              <a:t>Group </a:t>
            </a:r>
            <a:r>
              <a:rPr lang="en-GB" sz="2200" dirty="0">
                <a:effectLst/>
                <a:latin typeface="Arial" charset="0"/>
                <a:ea typeface="Arial" charset="0"/>
                <a:cs typeface="Arial" charset="0"/>
              </a:rPr>
              <a:t>members are rarely invited to contribute to decision-making processes;</a:t>
            </a:r>
            <a:endParaRPr lang="pl-PL" sz="2200" dirty="0">
              <a:effectLst/>
              <a:latin typeface="Arial" charset="0"/>
              <a:ea typeface="Arial" charset="0"/>
              <a:cs typeface="Arial" charset="0"/>
            </a:endParaRPr>
          </a:p>
          <a:p>
            <a:pPr lvl="0">
              <a:lnSpc>
                <a:spcPct val="150000"/>
              </a:lnSpc>
            </a:pPr>
            <a:r>
              <a:rPr lang="en-GB" sz="2200" dirty="0">
                <a:effectLst/>
                <a:latin typeface="Arial" charset="0"/>
                <a:ea typeface="Arial" charset="0"/>
                <a:cs typeface="Arial" charset="0"/>
              </a:rPr>
              <a:t>Work division tends to be highly structured and very rigid;</a:t>
            </a:r>
            <a:endParaRPr lang="pl-PL" sz="2200" dirty="0">
              <a:effectLst/>
              <a:latin typeface="Arial" charset="0"/>
              <a:ea typeface="Arial" charset="0"/>
              <a:cs typeface="Arial" charset="0"/>
            </a:endParaRPr>
          </a:p>
          <a:p>
            <a:pPr lvl="0">
              <a:lnSpc>
                <a:spcPct val="150000"/>
              </a:lnSpc>
            </a:pPr>
            <a:r>
              <a:rPr lang="en-GB" sz="2200" dirty="0">
                <a:effectLst/>
                <a:latin typeface="Arial" charset="0"/>
                <a:ea typeface="Arial" charset="0"/>
                <a:cs typeface="Arial" charset="0"/>
              </a:rPr>
              <a:t>Creativity and flexibility tend to be discouraged;</a:t>
            </a:r>
            <a:endParaRPr lang="pl-PL" sz="2200" dirty="0">
              <a:effectLst/>
              <a:latin typeface="Arial" charset="0"/>
              <a:ea typeface="Arial" charset="0"/>
              <a:cs typeface="Arial" charset="0"/>
            </a:endParaRPr>
          </a:p>
          <a:p>
            <a:pPr lvl="0">
              <a:lnSpc>
                <a:spcPct val="150000"/>
              </a:lnSpc>
            </a:pPr>
            <a:r>
              <a:rPr lang="en-GB" sz="2200" dirty="0">
                <a:effectLst/>
                <a:latin typeface="Arial" charset="0"/>
                <a:ea typeface="Arial" charset="0"/>
                <a:cs typeface="Arial" charset="0"/>
              </a:rPr>
              <a:t>Rules are </a:t>
            </a:r>
            <a:r>
              <a:rPr lang="en-GB" sz="2200" dirty="0" smtClean="0">
                <a:effectLst/>
                <a:latin typeface="Arial" charset="0"/>
                <a:ea typeface="Arial" charset="0"/>
                <a:cs typeface="Arial" charset="0"/>
              </a:rPr>
              <a:t>are </a:t>
            </a:r>
            <a:r>
              <a:rPr lang="en-GB" sz="2200" dirty="0">
                <a:effectLst/>
                <a:latin typeface="Arial" charset="0"/>
                <a:ea typeface="Arial" charset="0"/>
                <a:cs typeface="Arial" charset="0"/>
              </a:rPr>
              <a:t>clearly outlined and </a:t>
            </a:r>
            <a:r>
              <a:rPr lang="en-GB" sz="2200" dirty="0" smtClean="0">
                <a:effectLst/>
                <a:latin typeface="Arial" charset="0"/>
                <a:ea typeface="Arial" charset="0"/>
                <a:cs typeface="Arial" charset="0"/>
              </a:rPr>
              <a:t>communicated. </a:t>
            </a:r>
            <a:endParaRPr lang="pl-PL" sz="2200" dirty="0">
              <a:effectLst/>
              <a:latin typeface="Arial" charset="0"/>
              <a:ea typeface="Arial" charset="0"/>
              <a:cs typeface="Arial" charset="0"/>
            </a:endParaRPr>
          </a:p>
        </p:txBody>
      </p:sp>
    </p:spTree>
    <p:extLst>
      <p:ext uri="{BB962C8B-B14F-4D97-AF65-F5344CB8AC3E}">
        <p14:creationId xmlns:p14="http://schemas.microsoft.com/office/powerpoint/2010/main" val="1764069059"/>
      </p:ext>
    </p:extLst>
  </p:cSld>
  <p:clrMapOvr>
    <a:masterClrMapping/>
  </p:clrMapOvr>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zawartości 1"/>
          <p:cNvSpPr>
            <a:spLocks noGrp="1"/>
          </p:cNvSpPr>
          <p:nvPr>
            <p:ph idx="1"/>
          </p:nvPr>
        </p:nvSpPr>
        <p:spPr>
          <a:xfrm>
            <a:off x="107504" y="1052736"/>
            <a:ext cx="8928992" cy="5544616"/>
          </a:xfrm>
        </p:spPr>
        <p:txBody>
          <a:bodyPr/>
          <a:lstStyle/>
          <a:p>
            <a:pPr marL="0" indent="0" algn="ctr">
              <a:buNone/>
            </a:pPr>
            <a:r>
              <a:rPr lang="en-GB" sz="2800" b="1" dirty="0" smtClean="0">
                <a:effectLst/>
                <a:latin typeface="Arial" charset="0"/>
                <a:ea typeface="Arial" charset="0"/>
                <a:cs typeface="Arial" charset="0"/>
              </a:rPr>
              <a:t>BUREAUCRATIC LEADERSHIP </a:t>
            </a:r>
          </a:p>
          <a:p>
            <a:pPr marL="0" indent="0" algn="ctr">
              <a:buNone/>
            </a:pPr>
            <a:endParaRPr lang="en-GB" sz="2400" b="1" dirty="0" smtClean="0">
              <a:effectLst/>
              <a:latin typeface="Arial" charset="0"/>
              <a:ea typeface="Arial" charset="0"/>
              <a:cs typeface="Arial" charset="0"/>
            </a:endParaRPr>
          </a:p>
          <a:p>
            <a:pPr>
              <a:lnSpc>
                <a:spcPct val="150000"/>
              </a:lnSpc>
            </a:pPr>
            <a:r>
              <a:rPr lang="en-GB" sz="2200" dirty="0" smtClean="0">
                <a:effectLst/>
                <a:latin typeface="Arial" charset="0"/>
                <a:ea typeface="Arial" charset="0"/>
                <a:cs typeface="Arial" charset="0"/>
              </a:rPr>
              <a:t>It relies </a:t>
            </a:r>
            <a:r>
              <a:rPr lang="en-GB" sz="2200" dirty="0">
                <a:effectLst/>
                <a:latin typeface="Arial" charset="0"/>
                <a:ea typeface="Arial" charset="0"/>
                <a:cs typeface="Arial" charset="0"/>
              </a:rPr>
              <a:t>on hierarchical authority, where power comes from a formal position or </a:t>
            </a:r>
            <a:r>
              <a:rPr lang="en-GB" sz="2200" dirty="0" smtClean="0">
                <a:effectLst/>
                <a:latin typeface="Arial" charset="0"/>
                <a:ea typeface="Arial" charset="0"/>
                <a:cs typeface="Arial" charset="0"/>
              </a:rPr>
              <a:t>title;</a:t>
            </a:r>
          </a:p>
          <a:p>
            <a:pPr>
              <a:lnSpc>
                <a:spcPct val="150000"/>
              </a:lnSpc>
            </a:pPr>
            <a:r>
              <a:rPr lang="en-GB" sz="2200" dirty="0" smtClean="0">
                <a:effectLst/>
                <a:latin typeface="Arial" charset="0"/>
                <a:ea typeface="Arial" charset="0"/>
                <a:cs typeface="Arial" charset="0"/>
              </a:rPr>
              <a:t>A set </a:t>
            </a:r>
            <a:r>
              <a:rPr lang="en-GB" sz="2200" dirty="0">
                <a:effectLst/>
                <a:latin typeface="Arial" charset="0"/>
                <a:ea typeface="Arial" charset="0"/>
                <a:cs typeface="Arial" charset="0"/>
              </a:rPr>
              <a:t>list of responsibilities </a:t>
            </a:r>
            <a:r>
              <a:rPr lang="en-GB" sz="2200" dirty="0" smtClean="0">
                <a:effectLst/>
                <a:latin typeface="Arial" charset="0"/>
                <a:ea typeface="Arial" charset="0"/>
                <a:cs typeface="Arial" charset="0"/>
              </a:rPr>
              <a:t>is addressed </a:t>
            </a:r>
            <a:r>
              <a:rPr lang="en-GB" sz="2200" dirty="0">
                <a:effectLst/>
                <a:latin typeface="Arial" charset="0"/>
                <a:ea typeface="Arial" charset="0"/>
                <a:cs typeface="Arial" charset="0"/>
              </a:rPr>
              <a:t>to all team </a:t>
            </a:r>
            <a:r>
              <a:rPr lang="en-GB" sz="2200" dirty="0" smtClean="0">
                <a:effectLst/>
                <a:latin typeface="Arial" charset="0"/>
                <a:ea typeface="Arial" charset="0"/>
                <a:cs typeface="Arial" charset="0"/>
              </a:rPr>
              <a:t>members</a:t>
            </a:r>
          </a:p>
          <a:p>
            <a:pPr>
              <a:lnSpc>
                <a:spcPct val="150000"/>
              </a:lnSpc>
            </a:pPr>
            <a:r>
              <a:rPr lang="en-GB" sz="2200" dirty="0" smtClean="0">
                <a:effectLst/>
                <a:latin typeface="Arial" charset="0"/>
                <a:ea typeface="Arial" charset="0"/>
                <a:cs typeface="Arial" charset="0"/>
              </a:rPr>
              <a:t>Formal rules and procedures are clearly defined and used for </a:t>
            </a:r>
            <a:r>
              <a:rPr lang="en-GB" sz="2200" dirty="0">
                <a:effectLst/>
                <a:latin typeface="Arial" charset="0"/>
                <a:ea typeface="Arial" charset="0"/>
                <a:cs typeface="Arial" charset="0"/>
              </a:rPr>
              <a:t>managing others and making decisions. </a:t>
            </a:r>
          </a:p>
          <a:p>
            <a:pPr>
              <a:lnSpc>
                <a:spcPct val="150000"/>
              </a:lnSpc>
            </a:pPr>
            <a:r>
              <a:rPr lang="en-GB" sz="2200" dirty="0" smtClean="0">
                <a:effectLst/>
                <a:latin typeface="Arial" charset="0"/>
                <a:ea typeface="Arial" charset="0"/>
                <a:cs typeface="Arial" charset="0"/>
              </a:rPr>
              <a:t>Bureaucratic leadership inhibits creativity and innovation.</a:t>
            </a:r>
            <a:endParaRPr lang="pl-PL" sz="2200" dirty="0">
              <a:effectLst/>
              <a:latin typeface="Arial" charset="0"/>
              <a:ea typeface="Arial" charset="0"/>
              <a:cs typeface="Arial" charset="0"/>
            </a:endParaRPr>
          </a:p>
          <a:p>
            <a:pPr>
              <a:lnSpc>
                <a:spcPct val="150000"/>
              </a:lnSpc>
            </a:pPr>
            <a:r>
              <a:rPr lang="en-GB" sz="2200" dirty="0" smtClean="0">
                <a:effectLst/>
                <a:latin typeface="Arial" charset="0"/>
                <a:ea typeface="Arial" charset="0"/>
                <a:cs typeface="Arial" charset="0"/>
              </a:rPr>
              <a:t>It focuses </a:t>
            </a:r>
            <a:r>
              <a:rPr lang="en-GB" sz="2200" dirty="0">
                <a:effectLst/>
                <a:latin typeface="Arial" charset="0"/>
                <a:ea typeface="Arial" charset="0"/>
                <a:cs typeface="Arial" charset="0"/>
              </a:rPr>
              <a:t>on the administrative needs of an organization. </a:t>
            </a:r>
            <a:endParaRPr lang="en-GB" sz="2200" dirty="0">
              <a:latin typeface="Arial" charset="0"/>
              <a:ea typeface="Arial" charset="0"/>
              <a:cs typeface="Arial" charset="0"/>
            </a:endParaRPr>
          </a:p>
        </p:txBody>
      </p:sp>
    </p:spTree>
    <p:extLst>
      <p:ext uri="{BB962C8B-B14F-4D97-AF65-F5344CB8AC3E}">
        <p14:creationId xmlns:p14="http://schemas.microsoft.com/office/powerpoint/2010/main" val="230814647"/>
      </p:ext>
    </p:extLst>
  </p:cSld>
  <p:clrMapOvr>
    <a:masterClrMapping/>
  </p:clrMapOvr>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zawartości 1"/>
          <p:cNvSpPr>
            <a:spLocks noGrp="1"/>
          </p:cNvSpPr>
          <p:nvPr>
            <p:ph idx="1"/>
          </p:nvPr>
        </p:nvSpPr>
        <p:spPr>
          <a:xfrm>
            <a:off x="251520" y="1052736"/>
            <a:ext cx="8640960" cy="5616624"/>
          </a:xfrm>
        </p:spPr>
        <p:txBody>
          <a:bodyPr/>
          <a:lstStyle/>
          <a:p>
            <a:pPr marL="0" indent="0">
              <a:buNone/>
            </a:pPr>
            <a:r>
              <a:rPr lang="en-GB" sz="2800" b="1" dirty="0" smtClean="0">
                <a:effectLst/>
                <a:latin typeface="Arial" charset="0"/>
                <a:ea typeface="Arial" charset="0"/>
                <a:cs typeface="Arial" charset="0"/>
              </a:rPr>
              <a:t>LAISSEZ-FAIRE LEADERSHIP STYLE</a:t>
            </a:r>
          </a:p>
          <a:p>
            <a:pPr marL="0" indent="0" algn="ctr">
              <a:buNone/>
            </a:pPr>
            <a:endParaRPr lang="en-GB" sz="2400" b="1" dirty="0" smtClean="0">
              <a:effectLst/>
              <a:latin typeface="Arial" charset="0"/>
              <a:ea typeface="Arial" charset="0"/>
              <a:cs typeface="Arial" charset="0"/>
            </a:endParaRPr>
          </a:p>
          <a:p>
            <a:pPr>
              <a:lnSpc>
                <a:spcPct val="150000"/>
              </a:lnSpc>
            </a:pPr>
            <a:r>
              <a:rPr lang="en-GB" sz="2200" dirty="0">
                <a:effectLst/>
                <a:latin typeface="Arial" charset="0"/>
                <a:ea typeface="Arial" charset="0"/>
                <a:cs typeface="Arial" charset="0"/>
              </a:rPr>
              <a:t>L</a:t>
            </a:r>
            <a:r>
              <a:rPr lang="en-GB" sz="2200" dirty="0" smtClean="0">
                <a:effectLst/>
                <a:latin typeface="Arial" charset="0"/>
                <a:ea typeface="Arial" charset="0"/>
                <a:cs typeface="Arial" charset="0"/>
              </a:rPr>
              <a:t>eaders </a:t>
            </a:r>
            <a:r>
              <a:rPr lang="en-GB" sz="2200" dirty="0">
                <a:effectLst/>
                <a:latin typeface="Arial" charset="0"/>
                <a:ea typeface="Arial" charset="0"/>
                <a:cs typeface="Arial" charset="0"/>
              </a:rPr>
              <a:t>give full freedom to the team members in the choice of ways to achieve </a:t>
            </a:r>
            <a:r>
              <a:rPr lang="en-GB" sz="2200" dirty="0" smtClean="0">
                <a:effectLst/>
                <a:latin typeface="Arial" charset="0"/>
                <a:ea typeface="Arial" charset="0"/>
                <a:cs typeface="Arial" charset="0"/>
              </a:rPr>
              <a:t>goals;</a:t>
            </a:r>
          </a:p>
          <a:p>
            <a:pPr>
              <a:lnSpc>
                <a:spcPct val="150000"/>
              </a:lnSpc>
            </a:pPr>
            <a:r>
              <a:rPr lang="en-GB" sz="2200" dirty="0" smtClean="0">
                <a:effectLst/>
                <a:latin typeface="Arial" charset="0"/>
                <a:ea typeface="Arial" charset="0"/>
                <a:cs typeface="Arial" charset="0"/>
              </a:rPr>
              <a:t>The </a:t>
            </a:r>
            <a:r>
              <a:rPr lang="en-GB" sz="2200" dirty="0">
                <a:effectLst/>
                <a:latin typeface="Arial" charset="0"/>
                <a:ea typeface="Arial" charset="0"/>
                <a:cs typeface="Arial" charset="0"/>
              </a:rPr>
              <a:t>role of a leader is </a:t>
            </a:r>
            <a:r>
              <a:rPr lang="en-GB" sz="2200" dirty="0" smtClean="0">
                <a:effectLst/>
                <a:latin typeface="Arial" charset="0"/>
                <a:ea typeface="Arial" charset="0"/>
                <a:cs typeface="Arial" charset="0"/>
              </a:rPr>
              <a:t>limited to defining </a:t>
            </a:r>
            <a:r>
              <a:rPr lang="en-GB" sz="2200" dirty="0">
                <a:effectLst/>
                <a:latin typeface="Arial" charset="0"/>
                <a:ea typeface="Arial" charset="0"/>
                <a:cs typeface="Arial" charset="0"/>
              </a:rPr>
              <a:t>goals and </a:t>
            </a:r>
            <a:r>
              <a:rPr lang="en-GB" sz="2200" dirty="0" smtClean="0">
                <a:effectLst/>
                <a:latin typeface="Arial" charset="0"/>
                <a:ea typeface="Arial" charset="0"/>
                <a:cs typeface="Arial" charset="0"/>
              </a:rPr>
              <a:t>providing </a:t>
            </a:r>
            <a:r>
              <a:rPr lang="en-GB" sz="2200" dirty="0">
                <a:effectLst/>
                <a:latin typeface="Arial" charset="0"/>
                <a:ea typeface="Arial" charset="0"/>
                <a:cs typeface="Arial" charset="0"/>
              </a:rPr>
              <a:t>the tools and resources necessary to achieve </a:t>
            </a:r>
            <a:r>
              <a:rPr lang="en-GB" sz="2200" dirty="0" smtClean="0">
                <a:effectLst/>
                <a:latin typeface="Arial" charset="0"/>
                <a:ea typeface="Arial" charset="0"/>
                <a:cs typeface="Arial" charset="0"/>
              </a:rPr>
              <a:t>the goals;</a:t>
            </a:r>
          </a:p>
          <a:p>
            <a:pPr>
              <a:lnSpc>
                <a:spcPct val="150000"/>
              </a:lnSpc>
            </a:pPr>
            <a:r>
              <a:rPr lang="en-GB" sz="2200" dirty="0" smtClean="0">
                <a:effectLst/>
                <a:latin typeface="Arial" charset="0"/>
                <a:ea typeface="Arial" charset="0"/>
                <a:cs typeface="Arial" charset="0"/>
              </a:rPr>
              <a:t>Supervision and direct engagement of a leader are limited</a:t>
            </a:r>
          </a:p>
          <a:p>
            <a:pPr>
              <a:lnSpc>
                <a:spcPct val="150000"/>
              </a:lnSpc>
            </a:pPr>
            <a:r>
              <a:rPr lang="en-GB" sz="2200" dirty="0" smtClean="0">
                <a:effectLst/>
                <a:latin typeface="Arial" charset="0"/>
                <a:ea typeface="Arial" charset="0"/>
                <a:cs typeface="Arial" charset="0"/>
              </a:rPr>
              <a:t>This leadership style works on condition that team members are highly self-motivated and their skills are excellent.</a:t>
            </a:r>
            <a:endParaRPr lang="pl-PL" sz="2200" dirty="0">
              <a:effectLst/>
              <a:latin typeface="Arial" charset="0"/>
              <a:ea typeface="Arial" charset="0"/>
              <a:cs typeface="Arial" charset="0"/>
            </a:endParaRPr>
          </a:p>
        </p:txBody>
      </p:sp>
    </p:spTree>
    <p:extLst>
      <p:ext uri="{BB962C8B-B14F-4D97-AF65-F5344CB8AC3E}">
        <p14:creationId xmlns:p14="http://schemas.microsoft.com/office/powerpoint/2010/main" val="965543988"/>
      </p:ext>
    </p:extLst>
  </p:cSld>
  <p:clrMapOvr>
    <a:masterClrMapping/>
  </p:clrMapOvr>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zawartości 1"/>
          <p:cNvSpPr>
            <a:spLocks noGrp="1"/>
          </p:cNvSpPr>
          <p:nvPr>
            <p:ph idx="1"/>
          </p:nvPr>
        </p:nvSpPr>
        <p:spPr>
          <a:xfrm>
            <a:off x="457200" y="1124744"/>
            <a:ext cx="8229600" cy="5001419"/>
          </a:xfrm>
        </p:spPr>
        <p:txBody>
          <a:bodyPr/>
          <a:lstStyle/>
          <a:p>
            <a:pPr marL="0" indent="0">
              <a:buNone/>
            </a:pPr>
            <a:r>
              <a:rPr lang="en-GB" sz="2800" b="1" dirty="0" smtClean="0">
                <a:solidFill>
                  <a:srgbClr val="C00000"/>
                </a:solidFill>
                <a:latin typeface="Arial" charset="0"/>
                <a:ea typeface="Arial" charset="0"/>
                <a:cs typeface="Arial" charset="0"/>
              </a:rPr>
              <a:t>Remember:</a:t>
            </a:r>
          </a:p>
          <a:p>
            <a:pPr marL="0" indent="0">
              <a:buNone/>
            </a:pPr>
            <a:endParaRPr lang="en-GB" dirty="0" smtClean="0">
              <a:latin typeface="Arial" charset="0"/>
              <a:ea typeface="Arial" charset="0"/>
              <a:cs typeface="Arial" charset="0"/>
            </a:endParaRPr>
          </a:p>
          <a:p>
            <a:pPr>
              <a:lnSpc>
                <a:spcPct val="150000"/>
              </a:lnSpc>
            </a:pPr>
            <a:r>
              <a:rPr lang="en-GB" sz="2200" dirty="0" smtClean="0">
                <a:latin typeface="Arial" charset="0"/>
                <a:ea typeface="Arial" charset="0"/>
                <a:cs typeface="Arial" charset="0"/>
              </a:rPr>
              <a:t>It is difficult to determine which leadership style is “the best”, however </a:t>
            </a:r>
            <a:r>
              <a:rPr lang="en-GB" sz="2200" dirty="0" smtClean="0">
                <a:effectLst/>
                <a:latin typeface="Arial" charset="0"/>
                <a:ea typeface="Arial" charset="0"/>
                <a:cs typeface="Arial" charset="0"/>
              </a:rPr>
              <a:t>it </a:t>
            </a:r>
            <a:r>
              <a:rPr lang="en-GB" sz="2200" dirty="0">
                <a:effectLst/>
                <a:latin typeface="Arial" charset="0"/>
                <a:ea typeface="Arial" charset="0"/>
                <a:cs typeface="Arial" charset="0"/>
              </a:rPr>
              <a:t>can be stated that the most effective styles of management include transitional leadership and participative (democratic) leadership. </a:t>
            </a:r>
            <a:endParaRPr lang="en-GB" sz="2200" dirty="0" smtClean="0">
              <a:effectLst/>
              <a:latin typeface="Arial" charset="0"/>
              <a:ea typeface="Arial" charset="0"/>
              <a:cs typeface="Arial" charset="0"/>
            </a:endParaRPr>
          </a:p>
          <a:p>
            <a:pPr>
              <a:lnSpc>
                <a:spcPct val="150000"/>
              </a:lnSpc>
            </a:pPr>
            <a:r>
              <a:rPr lang="en-GB" sz="2200" dirty="0" smtClean="0">
                <a:effectLst/>
                <a:latin typeface="Arial" charset="0"/>
                <a:ea typeface="Arial" charset="0"/>
                <a:cs typeface="Arial" charset="0"/>
              </a:rPr>
              <a:t>Effective </a:t>
            </a:r>
            <a:r>
              <a:rPr lang="en-GB" sz="2200" dirty="0">
                <a:effectLst/>
                <a:latin typeface="Arial" charset="0"/>
                <a:ea typeface="Arial" charset="0"/>
                <a:cs typeface="Arial" charset="0"/>
              </a:rPr>
              <a:t>leaders </a:t>
            </a:r>
            <a:r>
              <a:rPr lang="en-GB" sz="2200" dirty="0" smtClean="0">
                <a:effectLst/>
                <a:latin typeface="Arial" charset="0"/>
                <a:ea typeface="Arial" charset="0"/>
                <a:cs typeface="Arial" charset="0"/>
              </a:rPr>
              <a:t>can </a:t>
            </a:r>
            <a:r>
              <a:rPr lang="en-GB" sz="2200" dirty="0">
                <a:effectLst/>
                <a:latin typeface="Arial" charset="0"/>
                <a:ea typeface="Arial" charset="0"/>
                <a:cs typeface="Arial" charset="0"/>
              </a:rPr>
              <a:t>switch between various styles depending on which is most appropriate in a given situation.</a:t>
            </a:r>
            <a:endParaRPr lang="pl-PL" sz="2200" dirty="0">
              <a:effectLst/>
              <a:latin typeface="Arial" charset="0"/>
              <a:ea typeface="Arial" charset="0"/>
              <a:cs typeface="Arial" charset="0"/>
            </a:endParaRPr>
          </a:p>
          <a:p>
            <a:endParaRPr lang="en-GB" dirty="0" smtClean="0"/>
          </a:p>
        </p:txBody>
      </p:sp>
    </p:spTree>
    <p:extLst>
      <p:ext uri="{BB962C8B-B14F-4D97-AF65-F5344CB8AC3E}">
        <p14:creationId xmlns:p14="http://schemas.microsoft.com/office/powerpoint/2010/main" val="366259953"/>
      </p:ext>
    </p:extLst>
  </p:cSld>
  <p:clrMapOvr>
    <a:masterClrMapping/>
  </p:clrMapOvr>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zawartości 1"/>
          <p:cNvSpPr>
            <a:spLocks noGrp="1"/>
          </p:cNvSpPr>
          <p:nvPr>
            <p:ph idx="1"/>
          </p:nvPr>
        </p:nvSpPr>
        <p:spPr>
          <a:xfrm>
            <a:off x="457200" y="1196752"/>
            <a:ext cx="8229600" cy="4929411"/>
          </a:xfrm>
        </p:spPr>
        <p:txBody>
          <a:bodyPr/>
          <a:lstStyle/>
          <a:p>
            <a:pPr marL="0" indent="0" algn="ctr">
              <a:buNone/>
            </a:pPr>
            <a:r>
              <a:rPr lang="pl-PL" sz="2800" b="1" dirty="0" smtClean="0">
                <a:latin typeface="Arial" charset="0"/>
                <a:ea typeface="Arial" charset="0"/>
                <a:cs typeface="Arial" charset="0"/>
              </a:rPr>
              <a:t>EFFECTIVE LEADERSHIP STRATEGIES FOR </a:t>
            </a:r>
            <a:r>
              <a:rPr lang="pl-PL" sz="2800" b="1" dirty="0" smtClean="0">
                <a:latin typeface="Arial" charset="0"/>
                <a:ea typeface="Arial" charset="0"/>
                <a:cs typeface="Arial" charset="0"/>
              </a:rPr>
              <a:t>WOMEN</a:t>
            </a:r>
            <a:endParaRPr lang="tr-TR" sz="2800" b="1" dirty="0" smtClean="0">
              <a:latin typeface="Arial" charset="0"/>
              <a:ea typeface="Arial" charset="0"/>
              <a:cs typeface="Arial" charset="0"/>
            </a:endParaRPr>
          </a:p>
          <a:p>
            <a:pPr marL="0" indent="0" algn="ctr">
              <a:buNone/>
            </a:pPr>
            <a:endParaRPr lang="pl-PL" sz="2800" b="1" dirty="0" smtClean="0">
              <a:latin typeface="Arial" charset="0"/>
              <a:ea typeface="Arial" charset="0"/>
              <a:cs typeface="Arial" charset="0"/>
            </a:endParaRPr>
          </a:p>
          <a:p>
            <a:pPr>
              <a:lnSpc>
                <a:spcPct val="150000"/>
              </a:lnSpc>
            </a:pPr>
            <a:r>
              <a:rPr lang="tr-TR" sz="2200" dirty="0" err="1" smtClean="0">
                <a:effectLst/>
                <a:latin typeface="Arial" charset="0"/>
                <a:ea typeface="Arial" charset="0"/>
                <a:cs typeface="Arial" charset="0"/>
              </a:rPr>
              <a:t>To</a:t>
            </a:r>
            <a:r>
              <a:rPr lang="tr-TR" sz="2200" dirty="0" smtClean="0">
                <a:effectLst/>
                <a:latin typeface="Arial" charset="0"/>
                <a:ea typeface="Arial" charset="0"/>
                <a:cs typeface="Arial" charset="0"/>
              </a:rPr>
              <a:t> </a:t>
            </a:r>
            <a:r>
              <a:rPr lang="tr-TR" sz="2200" dirty="0" err="1">
                <a:effectLst/>
                <a:latin typeface="Arial" charset="0"/>
                <a:ea typeface="Arial" charset="0"/>
                <a:cs typeface="Arial" charset="0"/>
              </a:rPr>
              <a:t>advance</a:t>
            </a:r>
            <a:r>
              <a:rPr lang="tr-TR" sz="2200" dirty="0">
                <a:effectLst/>
                <a:latin typeface="Arial" charset="0"/>
                <a:ea typeface="Arial" charset="0"/>
                <a:cs typeface="Arial" charset="0"/>
              </a:rPr>
              <a:t> in her </a:t>
            </a:r>
            <a:r>
              <a:rPr lang="tr-TR" sz="2200" dirty="0" err="1">
                <a:effectLst/>
                <a:latin typeface="Arial" charset="0"/>
                <a:ea typeface="Arial" charset="0"/>
                <a:cs typeface="Arial" charset="0"/>
              </a:rPr>
              <a:t>career</a:t>
            </a:r>
            <a:r>
              <a:rPr lang="tr-TR" sz="2200" dirty="0">
                <a:effectLst/>
                <a:latin typeface="Arial" charset="0"/>
                <a:ea typeface="Arial" charset="0"/>
                <a:cs typeface="Arial" charset="0"/>
              </a:rPr>
              <a:t>, a </a:t>
            </a:r>
            <a:r>
              <a:rPr lang="tr-TR" sz="2200" dirty="0" err="1">
                <a:effectLst/>
                <a:latin typeface="Arial" charset="0"/>
                <a:ea typeface="Arial" charset="0"/>
                <a:cs typeface="Arial" charset="0"/>
              </a:rPr>
              <a:t>woman</a:t>
            </a:r>
            <a:r>
              <a:rPr lang="tr-TR" sz="2200" dirty="0">
                <a:effectLst/>
                <a:latin typeface="Arial" charset="0"/>
                <a:ea typeface="Arial" charset="0"/>
                <a:cs typeface="Arial" charset="0"/>
              </a:rPr>
              <a:t> </a:t>
            </a:r>
            <a:r>
              <a:rPr lang="tr-TR" sz="2200" dirty="0" err="1">
                <a:effectLst/>
                <a:latin typeface="Arial" charset="0"/>
                <a:ea typeface="Arial" charset="0"/>
                <a:cs typeface="Arial" charset="0"/>
              </a:rPr>
              <a:t>needs</a:t>
            </a:r>
            <a:r>
              <a:rPr lang="tr-TR" sz="2200" dirty="0">
                <a:effectLst/>
                <a:latin typeface="Arial" charset="0"/>
                <a:ea typeface="Arial" charset="0"/>
                <a:cs typeface="Arial" charset="0"/>
              </a:rPr>
              <a:t> </a:t>
            </a:r>
            <a:r>
              <a:rPr lang="tr-TR" sz="2200" dirty="0" err="1">
                <a:effectLst/>
                <a:latin typeface="Arial" charset="0"/>
                <a:ea typeface="Arial" charset="0"/>
                <a:cs typeface="Arial" charset="0"/>
              </a:rPr>
              <a:t>to</a:t>
            </a:r>
            <a:r>
              <a:rPr lang="tr-TR" sz="2200" dirty="0">
                <a:effectLst/>
                <a:latin typeface="Arial" charset="0"/>
                <a:ea typeface="Arial" charset="0"/>
                <a:cs typeface="Arial" charset="0"/>
              </a:rPr>
              <a:t> be </a:t>
            </a:r>
            <a:r>
              <a:rPr lang="tr-TR" sz="2200" dirty="0" err="1">
                <a:effectLst/>
                <a:latin typeface="Arial" charset="0"/>
                <a:ea typeface="Arial" charset="0"/>
                <a:cs typeface="Arial" charset="0"/>
              </a:rPr>
              <a:t>perceived</a:t>
            </a:r>
            <a:r>
              <a:rPr lang="tr-TR" sz="2200" dirty="0">
                <a:effectLst/>
                <a:latin typeface="Arial" charset="0"/>
                <a:ea typeface="Arial" charset="0"/>
                <a:cs typeface="Arial" charset="0"/>
              </a:rPr>
              <a:t> as </a:t>
            </a:r>
            <a:r>
              <a:rPr lang="tr-TR" sz="2200" dirty="0" err="1">
                <a:effectLst/>
                <a:latin typeface="Arial" charset="0"/>
                <a:ea typeface="Arial" charset="0"/>
                <a:cs typeface="Arial" charset="0"/>
              </a:rPr>
              <a:t>competent</a:t>
            </a:r>
            <a:r>
              <a:rPr lang="tr-TR" sz="2200" dirty="0">
                <a:effectLst/>
                <a:latin typeface="Arial" charset="0"/>
                <a:ea typeface="Arial" charset="0"/>
                <a:cs typeface="Arial" charset="0"/>
              </a:rPr>
              <a:t>, </a:t>
            </a:r>
            <a:r>
              <a:rPr lang="tr-TR" sz="2200" dirty="0" err="1">
                <a:effectLst/>
                <a:latin typeface="Arial" charset="0"/>
                <a:ea typeface="Arial" charset="0"/>
                <a:cs typeface="Arial" charset="0"/>
              </a:rPr>
              <a:t>confident</a:t>
            </a:r>
            <a:r>
              <a:rPr lang="tr-TR" sz="2200" dirty="0">
                <a:effectLst/>
                <a:latin typeface="Arial" charset="0"/>
                <a:ea typeface="Arial" charset="0"/>
                <a:cs typeface="Arial" charset="0"/>
              </a:rPr>
              <a:t>, </a:t>
            </a:r>
            <a:r>
              <a:rPr lang="tr-TR" sz="2200" dirty="0" err="1">
                <a:effectLst/>
                <a:latin typeface="Arial" charset="0"/>
                <a:ea typeface="Arial" charset="0"/>
                <a:cs typeface="Arial" charset="0"/>
              </a:rPr>
              <a:t>and</a:t>
            </a:r>
            <a:r>
              <a:rPr lang="tr-TR" sz="2200" dirty="0">
                <a:effectLst/>
                <a:latin typeface="Arial" charset="0"/>
                <a:ea typeface="Arial" charset="0"/>
                <a:cs typeface="Arial" charset="0"/>
              </a:rPr>
              <a:t> an </a:t>
            </a:r>
            <a:r>
              <a:rPr lang="tr-TR" sz="2200" dirty="0" err="1">
                <a:effectLst/>
                <a:latin typeface="Arial" charset="0"/>
                <a:ea typeface="Arial" charset="0"/>
                <a:cs typeface="Arial" charset="0"/>
              </a:rPr>
              <a:t>effective</a:t>
            </a:r>
            <a:r>
              <a:rPr lang="tr-TR" sz="2200" dirty="0">
                <a:effectLst/>
                <a:latin typeface="Arial" charset="0"/>
                <a:ea typeface="Arial" charset="0"/>
                <a:cs typeface="Arial" charset="0"/>
              </a:rPr>
              <a:t> </a:t>
            </a:r>
            <a:r>
              <a:rPr lang="tr-TR" sz="2200" dirty="0" err="1">
                <a:effectLst/>
                <a:latin typeface="Arial" charset="0"/>
                <a:ea typeface="Arial" charset="0"/>
                <a:cs typeface="Arial" charset="0"/>
              </a:rPr>
              <a:t>leader</a:t>
            </a:r>
            <a:r>
              <a:rPr lang="tr-TR" sz="2200" dirty="0" smtClean="0">
                <a:effectLst/>
                <a:latin typeface="Arial" charset="0"/>
                <a:ea typeface="Arial" charset="0"/>
                <a:cs typeface="Arial" charset="0"/>
              </a:rPr>
              <a:t>.</a:t>
            </a:r>
          </a:p>
          <a:p>
            <a:pPr>
              <a:lnSpc>
                <a:spcPct val="150000"/>
              </a:lnSpc>
            </a:pPr>
            <a:r>
              <a:rPr lang="tr-TR" sz="2200" dirty="0" err="1" smtClean="0">
                <a:effectLst/>
                <a:latin typeface="Arial" charset="0"/>
                <a:ea typeface="Arial" charset="0"/>
                <a:cs typeface="Arial" charset="0"/>
              </a:rPr>
              <a:t>If</a:t>
            </a:r>
            <a:r>
              <a:rPr lang="tr-TR" sz="2200" dirty="0" smtClean="0">
                <a:effectLst/>
                <a:latin typeface="Arial" charset="0"/>
                <a:ea typeface="Arial" charset="0"/>
                <a:cs typeface="Arial" charset="0"/>
              </a:rPr>
              <a:t> </a:t>
            </a:r>
            <a:r>
              <a:rPr lang="tr-TR" sz="2200" dirty="0" err="1">
                <a:effectLst/>
                <a:latin typeface="Arial" charset="0"/>
                <a:ea typeface="Arial" charset="0"/>
                <a:cs typeface="Arial" charset="0"/>
              </a:rPr>
              <a:t>she</a:t>
            </a:r>
            <a:r>
              <a:rPr lang="tr-TR" sz="2200" dirty="0">
                <a:effectLst/>
                <a:latin typeface="Arial" charset="0"/>
                <a:ea typeface="Arial" charset="0"/>
                <a:cs typeface="Arial" charset="0"/>
              </a:rPr>
              <a:t> </a:t>
            </a:r>
            <a:r>
              <a:rPr lang="tr-TR" sz="2200" dirty="0" err="1">
                <a:effectLst/>
                <a:latin typeface="Arial" charset="0"/>
                <a:ea typeface="Arial" charset="0"/>
                <a:cs typeface="Arial" charset="0"/>
              </a:rPr>
              <a:t>behaves</a:t>
            </a:r>
            <a:r>
              <a:rPr lang="tr-TR" sz="2200" dirty="0">
                <a:effectLst/>
                <a:latin typeface="Arial" charset="0"/>
                <a:ea typeface="Arial" charset="0"/>
                <a:cs typeface="Arial" charset="0"/>
              </a:rPr>
              <a:t> </a:t>
            </a:r>
            <a:r>
              <a:rPr lang="tr-TR" sz="2200" dirty="0" err="1">
                <a:effectLst/>
                <a:latin typeface="Arial" charset="0"/>
                <a:ea typeface="Arial" charset="0"/>
                <a:cs typeface="Arial" charset="0"/>
              </a:rPr>
              <a:t>precisely</a:t>
            </a:r>
            <a:r>
              <a:rPr lang="tr-TR" sz="2200" dirty="0">
                <a:effectLst/>
                <a:latin typeface="Arial" charset="0"/>
                <a:ea typeface="Arial" charset="0"/>
                <a:cs typeface="Arial" charset="0"/>
              </a:rPr>
              <a:t> as a </a:t>
            </a:r>
            <a:r>
              <a:rPr lang="tr-TR" sz="2200" dirty="0" err="1" smtClean="0">
                <a:effectLst/>
                <a:latin typeface="Arial" charset="0"/>
                <a:ea typeface="Arial" charset="0"/>
                <a:cs typeface="Arial" charset="0"/>
              </a:rPr>
              <a:t>man</a:t>
            </a:r>
            <a:r>
              <a:rPr lang="tr-TR" sz="2200" dirty="0" smtClean="0">
                <a:effectLst/>
                <a:latin typeface="Arial" charset="0"/>
                <a:ea typeface="Arial" charset="0"/>
                <a:cs typeface="Arial" charset="0"/>
              </a:rPr>
              <a:t>, </a:t>
            </a:r>
            <a:r>
              <a:rPr lang="tr-TR" sz="2200" dirty="0" err="1" smtClean="0">
                <a:effectLst/>
                <a:latin typeface="Arial" charset="0"/>
                <a:ea typeface="Arial" charset="0"/>
                <a:cs typeface="Arial" charset="0"/>
              </a:rPr>
              <a:t>she</a:t>
            </a:r>
            <a:r>
              <a:rPr lang="tr-TR" sz="2200" dirty="0" smtClean="0">
                <a:effectLst/>
                <a:latin typeface="Arial" charset="0"/>
                <a:ea typeface="Arial" charset="0"/>
                <a:cs typeface="Arial" charset="0"/>
              </a:rPr>
              <a:t> </a:t>
            </a:r>
            <a:r>
              <a:rPr lang="tr-TR" sz="2200" dirty="0">
                <a:effectLst/>
                <a:latin typeface="Arial" charset="0"/>
                <a:ea typeface="Arial" charset="0"/>
                <a:cs typeface="Arial" charset="0"/>
              </a:rPr>
              <a:t>is </a:t>
            </a:r>
            <a:r>
              <a:rPr lang="tr-TR" sz="2200" dirty="0" err="1">
                <a:effectLst/>
                <a:latin typeface="Arial" charset="0"/>
                <a:ea typeface="Arial" charset="0"/>
                <a:cs typeface="Arial" charset="0"/>
              </a:rPr>
              <a:t>likely</a:t>
            </a:r>
            <a:r>
              <a:rPr lang="tr-TR" sz="2200" dirty="0">
                <a:effectLst/>
                <a:latin typeface="Arial" charset="0"/>
                <a:ea typeface="Arial" charset="0"/>
                <a:cs typeface="Arial" charset="0"/>
              </a:rPr>
              <a:t> </a:t>
            </a:r>
            <a:r>
              <a:rPr lang="tr-TR" sz="2200" dirty="0" err="1">
                <a:effectLst/>
                <a:latin typeface="Arial" charset="0"/>
                <a:ea typeface="Arial" charset="0"/>
                <a:cs typeface="Arial" charset="0"/>
              </a:rPr>
              <a:t>to</a:t>
            </a:r>
            <a:r>
              <a:rPr lang="tr-TR" sz="2200" dirty="0">
                <a:effectLst/>
                <a:latin typeface="Arial" charset="0"/>
                <a:ea typeface="Arial" charset="0"/>
                <a:cs typeface="Arial" charset="0"/>
              </a:rPr>
              <a:t> be </a:t>
            </a:r>
            <a:r>
              <a:rPr lang="tr-TR" sz="2200" dirty="0" err="1">
                <a:effectLst/>
                <a:latin typeface="Arial" charset="0"/>
                <a:ea typeface="Arial" charset="0"/>
                <a:cs typeface="Arial" charset="0"/>
              </a:rPr>
              <a:t>regarded</a:t>
            </a:r>
            <a:r>
              <a:rPr lang="tr-TR" sz="2200" dirty="0">
                <a:effectLst/>
                <a:latin typeface="Arial" charset="0"/>
                <a:ea typeface="Arial" charset="0"/>
                <a:cs typeface="Arial" charset="0"/>
              </a:rPr>
              <a:t> as </a:t>
            </a:r>
            <a:r>
              <a:rPr lang="tr-TR" sz="2200" dirty="0" err="1">
                <a:effectLst/>
                <a:latin typeface="Arial" charset="0"/>
                <a:ea typeface="Arial" charset="0"/>
                <a:cs typeface="Arial" charset="0"/>
              </a:rPr>
              <a:t>pushy</a:t>
            </a:r>
            <a:r>
              <a:rPr lang="tr-TR" sz="2200" dirty="0">
                <a:effectLst/>
                <a:latin typeface="Arial" charset="0"/>
                <a:ea typeface="Arial" charset="0"/>
                <a:cs typeface="Arial" charset="0"/>
              </a:rPr>
              <a:t>, </a:t>
            </a:r>
            <a:r>
              <a:rPr lang="tr-TR" sz="2200" dirty="0" err="1">
                <a:effectLst/>
                <a:latin typeface="Arial" charset="0"/>
                <a:ea typeface="Arial" charset="0"/>
                <a:cs typeface="Arial" charset="0"/>
              </a:rPr>
              <a:t>aggressive</a:t>
            </a:r>
            <a:r>
              <a:rPr lang="tr-TR" sz="2200" dirty="0">
                <a:effectLst/>
                <a:latin typeface="Arial" charset="0"/>
                <a:ea typeface="Arial" charset="0"/>
                <a:cs typeface="Arial" charset="0"/>
              </a:rPr>
              <a:t>, </a:t>
            </a:r>
            <a:r>
              <a:rPr lang="tr-TR" sz="2200" dirty="0" err="1">
                <a:effectLst/>
                <a:latin typeface="Arial" charset="0"/>
                <a:ea typeface="Arial" charset="0"/>
                <a:cs typeface="Arial" charset="0"/>
              </a:rPr>
              <a:t>and</a:t>
            </a:r>
            <a:r>
              <a:rPr lang="tr-TR" sz="2200" dirty="0">
                <a:effectLst/>
                <a:latin typeface="Arial" charset="0"/>
                <a:ea typeface="Arial" charset="0"/>
                <a:cs typeface="Arial" charset="0"/>
              </a:rPr>
              <a:t> </a:t>
            </a:r>
            <a:r>
              <a:rPr lang="tr-TR" sz="2200" dirty="0" err="1">
                <a:effectLst/>
                <a:latin typeface="Arial" charset="0"/>
                <a:ea typeface="Arial" charset="0"/>
                <a:cs typeface="Arial" charset="0"/>
              </a:rPr>
              <a:t>unpleasant</a:t>
            </a:r>
            <a:r>
              <a:rPr lang="tr-TR" sz="2200" dirty="0">
                <a:effectLst/>
                <a:latin typeface="Arial" charset="0"/>
                <a:ea typeface="Arial" charset="0"/>
                <a:cs typeface="Arial" charset="0"/>
              </a:rPr>
              <a:t>, </a:t>
            </a:r>
            <a:r>
              <a:rPr lang="tr-TR" sz="2200" dirty="0" err="1">
                <a:effectLst/>
                <a:latin typeface="Arial" charset="0"/>
                <a:ea typeface="Arial" charset="0"/>
                <a:cs typeface="Arial" charset="0"/>
              </a:rPr>
              <a:t>so</a:t>
            </a:r>
            <a:r>
              <a:rPr lang="tr-TR" sz="2200" dirty="0">
                <a:effectLst/>
                <a:latin typeface="Arial" charset="0"/>
                <a:ea typeface="Arial" charset="0"/>
                <a:cs typeface="Arial" charset="0"/>
              </a:rPr>
              <a:t> it is </a:t>
            </a:r>
            <a:r>
              <a:rPr lang="tr-TR" sz="2200" dirty="0" err="1">
                <a:effectLst/>
                <a:latin typeface="Arial" charset="0"/>
                <a:ea typeface="Arial" charset="0"/>
                <a:cs typeface="Arial" charset="0"/>
              </a:rPr>
              <a:t>important</a:t>
            </a:r>
            <a:r>
              <a:rPr lang="tr-TR" sz="2200" dirty="0">
                <a:effectLst/>
                <a:latin typeface="Arial" charset="0"/>
                <a:ea typeface="Arial" charset="0"/>
                <a:cs typeface="Arial" charset="0"/>
              </a:rPr>
              <a:t> </a:t>
            </a:r>
            <a:r>
              <a:rPr lang="tr-TR" sz="2200" dirty="0" err="1">
                <a:effectLst/>
                <a:latin typeface="Arial" charset="0"/>
                <a:ea typeface="Arial" charset="0"/>
                <a:cs typeface="Arial" charset="0"/>
              </a:rPr>
              <a:t>to</a:t>
            </a:r>
            <a:r>
              <a:rPr lang="tr-TR" sz="2200" dirty="0">
                <a:effectLst/>
                <a:latin typeface="Arial" charset="0"/>
                <a:ea typeface="Arial" charset="0"/>
                <a:cs typeface="Arial" charset="0"/>
              </a:rPr>
              <a:t> </a:t>
            </a:r>
            <a:r>
              <a:rPr lang="tr-TR" sz="2200" dirty="0" err="1">
                <a:effectLst/>
                <a:latin typeface="Arial" charset="0"/>
                <a:ea typeface="Arial" charset="0"/>
                <a:cs typeface="Arial" charset="0"/>
              </a:rPr>
              <a:t>recognize</a:t>
            </a:r>
            <a:r>
              <a:rPr lang="tr-TR" sz="2200" dirty="0">
                <a:effectLst/>
                <a:latin typeface="Arial" charset="0"/>
                <a:ea typeface="Arial" charset="0"/>
                <a:cs typeface="Arial" charset="0"/>
              </a:rPr>
              <a:t> </a:t>
            </a:r>
            <a:r>
              <a:rPr lang="tr-TR" sz="2200" dirty="0" err="1">
                <a:effectLst/>
                <a:latin typeface="Arial" charset="0"/>
                <a:ea typeface="Arial" charset="0"/>
                <a:cs typeface="Arial" charset="0"/>
              </a:rPr>
              <a:t>that</a:t>
            </a:r>
            <a:r>
              <a:rPr lang="tr-TR" sz="2200" dirty="0">
                <a:effectLst/>
                <a:latin typeface="Arial" charset="0"/>
                <a:ea typeface="Arial" charset="0"/>
                <a:cs typeface="Arial" charset="0"/>
              </a:rPr>
              <a:t> a </a:t>
            </a:r>
            <a:r>
              <a:rPr lang="tr-TR" sz="2200" dirty="0" err="1">
                <a:effectLst/>
                <a:latin typeface="Arial" charset="0"/>
                <a:ea typeface="Arial" charset="0"/>
                <a:cs typeface="Arial" charset="0"/>
              </a:rPr>
              <a:t>woman’s</a:t>
            </a:r>
            <a:r>
              <a:rPr lang="tr-TR" sz="2200" dirty="0">
                <a:effectLst/>
                <a:latin typeface="Arial" charset="0"/>
                <a:ea typeface="Arial" charset="0"/>
                <a:cs typeface="Arial" charset="0"/>
              </a:rPr>
              <a:t> </a:t>
            </a:r>
            <a:r>
              <a:rPr lang="tr-TR" sz="2200" dirty="0" err="1">
                <a:effectLst/>
                <a:latin typeface="Arial" charset="0"/>
                <a:ea typeface="Arial" charset="0"/>
                <a:cs typeface="Arial" charset="0"/>
              </a:rPr>
              <a:t>path</a:t>
            </a:r>
            <a:r>
              <a:rPr lang="tr-TR" sz="2200" dirty="0">
                <a:effectLst/>
                <a:latin typeface="Arial" charset="0"/>
                <a:ea typeface="Arial" charset="0"/>
                <a:cs typeface="Arial" charset="0"/>
              </a:rPr>
              <a:t> </a:t>
            </a:r>
            <a:r>
              <a:rPr lang="tr-TR" sz="2200" dirty="0" err="1">
                <a:effectLst/>
                <a:latin typeface="Arial" charset="0"/>
                <a:ea typeface="Arial" charset="0"/>
                <a:cs typeface="Arial" charset="0"/>
              </a:rPr>
              <a:t>to</a:t>
            </a:r>
            <a:r>
              <a:rPr lang="tr-TR" sz="2200" dirty="0">
                <a:effectLst/>
                <a:latin typeface="Arial" charset="0"/>
                <a:ea typeface="Arial" charset="0"/>
                <a:cs typeface="Arial" charset="0"/>
              </a:rPr>
              <a:t> </a:t>
            </a:r>
            <a:r>
              <a:rPr lang="tr-TR" sz="2200" dirty="0" err="1">
                <a:effectLst/>
                <a:latin typeface="Arial" charset="0"/>
                <a:ea typeface="Arial" charset="0"/>
                <a:cs typeface="Arial" charset="0"/>
              </a:rPr>
              <a:t>the</a:t>
            </a:r>
            <a:r>
              <a:rPr lang="tr-TR" sz="2200" dirty="0">
                <a:effectLst/>
                <a:latin typeface="Arial" charset="0"/>
                <a:ea typeface="Arial" charset="0"/>
                <a:cs typeface="Arial" charset="0"/>
              </a:rPr>
              <a:t> top is not “</a:t>
            </a:r>
            <a:r>
              <a:rPr lang="tr-TR" sz="2200" dirty="0" err="1">
                <a:effectLst/>
                <a:latin typeface="Arial" charset="0"/>
                <a:ea typeface="Arial" charset="0"/>
                <a:cs typeface="Arial" charset="0"/>
              </a:rPr>
              <a:t>to</a:t>
            </a:r>
            <a:r>
              <a:rPr lang="tr-TR" sz="2200" dirty="0">
                <a:effectLst/>
                <a:latin typeface="Arial" charset="0"/>
                <a:ea typeface="Arial" charset="0"/>
                <a:cs typeface="Arial" charset="0"/>
              </a:rPr>
              <a:t> </a:t>
            </a:r>
            <a:r>
              <a:rPr lang="tr-TR" sz="2200" dirty="0" err="1">
                <a:effectLst/>
                <a:latin typeface="Arial" charset="0"/>
                <a:ea typeface="Arial" charset="0"/>
                <a:cs typeface="Arial" charset="0"/>
              </a:rPr>
              <a:t>act</a:t>
            </a:r>
            <a:r>
              <a:rPr lang="tr-TR" sz="2200" dirty="0">
                <a:effectLst/>
                <a:latin typeface="Arial" charset="0"/>
                <a:ea typeface="Arial" charset="0"/>
                <a:cs typeface="Arial" charset="0"/>
              </a:rPr>
              <a:t> more </a:t>
            </a:r>
            <a:r>
              <a:rPr lang="tr-TR" sz="2200" dirty="0" err="1">
                <a:effectLst/>
                <a:latin typeface="Arial" charset="0"/>
                <a:ea typeface="Arial" charset="0"/>
                <a:cs typeface="Arial" charset="0"/>
              </a:rPr>
              <a:t>like</a:t>
            </a:r>
            <a:r>
              <a:rPr lang="tr-TR" sz="2200" dirty="0">
                <a:effectLst/>
                <a:latin typeface="Arial" charset="0"/>
                <a:ea typeface="Arial" charset="0"/>
                <a:cs typeface="Arial" charset="0"/>
              </a:rPr>
              <a:t> a </a:t>
            </a:r>
            <a:r>
              <a:rPr lang="tr-TR" sz="2200" dirty="0" err="1">
                <a:effectLst/>
                <a:latin typeface="Arial" charset="0"/>
                <a:ea typeface="Arial" charset="0"/>
                <a:cs typeface="Arial" charset="0"/>
              </a:rPr>
              <a:t>man</a:t>
            </a:r>
            <a:r>
              <a:rPr lang="tr-TR" sz="2200" dirty="0">
                <a:effectLst/>
                <a:latin typeface="Arial" charset="0"/>
                <a:ea typeface="Arial" charset="0"/>
                <a:cs typeface="Arial" charset="0"/>
              </a:rPr>
              <a:t>”. </a:t>
            </a:r>
            <a:endParaRPr lang="pl-PL" sz="2200" dirty="0">
              <a:latin typeface="Arial" charset="0"/>
              <a:ea typeface="Arial" charset="0"/>
              <a:cs typeface="Arial" charset="0"/>
            </a:endParaRPr>
          </a:p>
        </p:txBody>
      </p:sp>
    </p:spTree>
    <p:extLst>
      <p:ext uri="{BB962C8B-B14F-4D97-AF65-F5344CB8AC3E}">
        <p14:creationId xmlns:p14="http://schemas.microsoft.com/office/powerpoint/2010/main" val="1268645982"/>
      </p:ext>
    </p:extLst>
  </p:cSld>
  <p:clrMapOvr>
    <a:masterClrMapping/>
  </p:clrMapOvr>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zawartości 1"/>
          <p:cNvSpPr>
            <a:spLocks noGrp="1"/>
          </p:cNvSpPr>
          <p:nvPr>
            <p:ph idx="1"/>
          </p:nvPr>
        </p:nvSpPr>
        <p:spPr>
          <a:xfrm>
            <a:off x="457200" y="1052736"/>
            <a:ext cx="8229600" cy="5688632"/>
          </a:xfrm>
        </p:spPr>
        <p:txBody>
          <a:bodyPr/>
          <a:lstStyle/>
          <a:p>
            <a:pPr marL="0" indent="0" algn="ctr">
              <a:buNone/>
            </a:pPr>
            <a:r>
              <a:rPr lang="tr-TR" sz="2800" b="1" dirty="0">
                <a:effectLst/>
                <a:latin typeface="Arial" charset="0"/>
                <a:ea typeface="Arial" charset="0"/>
                <a:cs typeface="Arial" charset="0"/>
              </a:rPr>
              <a:t>GENDER-RELATED </a:t>
            </a:r>
            <a:r>
              <a:rPr lang="tr-TR" sz="2800" b="1" dirty="0" smtClean="0">
                <a:effectLst/>
                <a:latin typeface="Arial" charset="0"/>
                <a:ea typeface="Arial" charset="0"/>
                <a:cs typeface="Arial" charset="0"/>
              </a:rPr>
              <a:t>LEADERSHIP </a:t>
            </a:r>
            <a:r>
              <a:rPr lang="tr-TR" sz="2800" b="1" dirty="0" smtClean="0">
                <a:effectLst/>
                <a:latin typeface="Arial" charset="0"/>
                <a:ea typeface="Arial" charset="0"/>
                <a:cs typeface="Arial" charset="0"/>
              </a:rPr>
              <a:t>BEHAVIOURS</a:t>
            </a:r>
            <a:r>
              <a:rPr lang="pl-PL" sz="2800" dirty="0" smtClean="0">
                <a:effectLst/>
                <a:latin typeface="Arial" charset="0"/>
                <a:ea typeface="Arial" charset="0"/>
                <a:cs typeface="Arial" charset="0"/>
              </a:rPr>
              <a:t> </a:t>
            </a:r>
            <a:endParaRPr lang="tr-TR" sz="2400" dirty="0" smtClean="0">
              <a:effectLst/>
              <a:latin typeface="Arial" charset="0"/>
              <a:ea typeface="Arial" charset="0"/>
              <a:cs typeface="Arial" charset="0"/>
            </a:endParaRPr>
          </a:p>
          <a:p>
            <a:pPr marL="0" indent="0">
              <a:buNone/>
            </a:pPr>
            <a:endParaRPr lang="tr-TR" sz="2000" dirty="0" smtClean="0">
              <a:effectLst/>
              <a:latin typeface="Arial" charset="0"/>
              <a:ea typeface="Arial" charset="0"/>
              <a:cs typeface="Arial" charset="0"/>
            </a:endParaRPr>
          </a:p>
          <a:p>
            <a:pPr marL="0" indent="0">
              <a:buNone/>
            </a:pPr>
            <a:r>
              <a:rPr lang="tr-TR" sz="2000" dirty="0" err="1">
                <a:effectLst/>
                <a:latin typeface="Arial" charset="0"/>
                <a:ea typeface="Arial" charset="0"/>
                <a:cs typeface="Arial" charset="0"/>
              </a:rPr>
              <a:t>Women</a:t>
            </a:r>
            <a:r>
              <a:rPr lang="tr-TR" sz="2000" dirty="0">
                <a:effectLst/>
                <a:latin typeface="Arial" charset="0"/>
                <a:ea typeface="Arial" charset="0"/>
                <a:cs typeface="Arial" charset="0"/>
              </a:rPr>
              <a:t> </a:t>
            </a:r>
            <a:r>
              <a:rPr lang="tr-TR" sz="2000" dirty="0" err="1">
                <a:effectLst/>
                <a:latin typeface="Arial" charset="0"/>
                <a:ea typeface="Arial" charset="0"/>
                <a:cs typeface="Arial" charset="0"/>
              </a:rPr>
              <a:t>use</a:t>
            </a:r>
            <a:r>
              <a:rPr lang="tr-TR" sz="2000" dirty="0">
                <a:effectLst/>
                <a:latin typeface="Arial" charset="0"/>
                <a:ea typeface="Arial" charset="0"/>
                <a:cs typeface="Arial" charset="0"/>
              </a:rPr>
              <a:t> </a:t>
            </a:r>
            <a:r>
              <a:rPr lang="tr-TR" sz="2000" dirty="0" err="1">
                <a:effectLst/>
                <a:latin typeface="Arial" charset="0"/>
                <a:ea typeface="Arial" charset="0"/>
                <a:cs typeface="Arial" charset="0"/>
              </a:rPr>
              <a:t>the</a:t>
            </a:r>
            <a:r>
              <a:rPr lang="tr-TR" sz="2000" dirty="0">
                <a:effectLst/>
                <a:latin typeface="Arial" charset="0"/>
                <a:ea typeface="Arial" charset="0"/>
                <a:cs typeface="Arial" charset="0"/>
              </a:rPr>
              <a:t> </a:t>
            </a:r>
            <a:r>
              <a:rPr lang="tr-TR" sz="2000" dirty="0" err="1">
                <a:effectLst/>
                <a:latin typeface="Arial" charset="0"/>
                <a:ea typeface="Arial" charset="0"/>
                <a:cs typeface="Arial" charset="0"/>
              </a:rPr>
              <a:t>five</a:t>
            </a:r>
            <a:r>
              <a:rPr lang="tr-TR" sz="2000" dirty="0">
                <a:effectLst/>
                <a:latin typeface="Arial" charset="0"/>
                <a:ea typeface="Arial" charset="0"/>
                <a:cs typeface="Arial" charset="0"/>
              </a:rPr>
              <a:t> </a:t>
            </a:r>
            <a:r>
              <a:rPr lang="tr-TR" sz="2000" dirty="0" err="1">
                <a:effectLst/>
                <a:latin typeface="Arial" charset="0"/>
                <a:ea typeface="Arial" charset="0"/>
                <a:cs typeface="Arial" charset="0"/>
              </a:rPr>
              <a:t>following</a:t>
            </a:r>
            <a:r>
              <a:rPr lang="tr-TR" sz="2000" dirty="0">
                <a:effectLst/>
                <a:latin typeface="Arial" charset="0"/>
                <a:ea typeface="Arial" charset="0"/>
                <a:cs typeface="Arial" charset="0"/>
              </a:rPr>
              <a:t> </a:t>
            </a:r>
            <a:r>
              <a:rPr lang="tr-TR" sz="2000" dirty="0" err="1">
                <a:effectLst/>
                <a:latin typeface="Arial" charset="0"/>
                <a:ea typeface="Arial" charset="0"/>
                <a:cs typeface="Arial" charset="0"/>
              </a:rPr>
              <a:t>leadership</a:t>
            </a:r>
            <a:r>
              <a:rPr lang="tr-TR" sz="2000" dirty="0">
                <a:effectLst/>
                <a:latin typeface="Arial" charset="0"/>
                <a:ea typeface="Arial" charset="0"/>
                <a:cs typeface="Arial" charset="0"/>
              </a:rPr>
              <a:t> </a:t>
            </a:r>
            <a:r>
              <a:rPr lang="tr-TR" sz="2000" dirty="0" err="1">
                <a:effectLst/>
                <a:latin typeface="Arial" charset="0"/>
                <a:ea typeface="Arial" charset="0"/>
                <a:cs typeface="Arial" charset="0"/>
              </a:rPr>
              <a:t>behaviors</a:t>
            </a:r>
            <a:r>
              <a:rPr lang="tr-TR" sz="2000" dirty="0">
                <a:effectLst/>
                <a:latin typeface="Arial" charset="0"/>
                <a:ea typeface="Arial" charset="0"/>
                <a:cs typeface="Arial" charset="0"/>
              </a:rPr>
              <a:t> more </a:t>
            </a:r>
            <a:r>
              <a:rPr lang="tr-TR" sz="2000" dirty="0" err="1">
                <a:effectLst/>
                <a:latin typeface="Arial" charset="0"/>
                <a:ea typeface="Arial" charset="0"/>
                <a:cs typeface="Arial" charset="0"/>
              </a:rPr>
              <a:t>frequently</a:t>
            </a:r>
            <a:r>
              <a:rPr lang="tr-TR" sz="2000" dirty="0">
                <a:effectLst/>
                <a:latin typeface="Arial" charset="0"/>
                <a:ea typeface="Arial" charset="0"/>
                <a:cs typeface="Arial" charset="0"/>
              </a:rPr>
              <a:t> </a:t>
            </a:r>
            <a:r>
              <a:rPr lang="tr-TR" sz="2000" dirty="0" err="1">
                <a:effectLst/>
                <a:latin typeface="Arial" charset="0"/>
                <a:ea typeface="Arial" charset="0"/>
                <a:cs typeface="Arial" charset="0"/>
              </a:rPr>
              <a:t>than</a:t>
            </a:r>
            <a:r>
              <a:rPr lang="tr-TR" sz="2000" dirty="0">
                <a:effectLst/>
                <a:latin typeface="Arial" charset="0"/>
                <a:ea typeface="Arial" charset="0"/>
                <a:cs typeface="Arial" charset="0"/>
              </a:rPr>
              <a:t> men: </a:t>
            </a:r>
          </a:p>
          <a:p>
            <a:r>
              <a:rPr lang="tr-TR" sz="2000" dirty="0">
                <a:effectLst/>
                <a:latin typeface="Arial" charset="0"/>
                <a:ea typeface="Arial" charset="0"/>
                <a:cs typeface="Arial" charset="0"/>
              </a:rPr>
              <a:t> People </a:t>
            </a:r>
            <a:r>
              <a:rPr lang="tr-TR" sz="2000" dirty="0" err="1">
                <a:effectLst/>
                <a:latin typeface="Arial" charset="0"/>
                <a:ea typeface="Arial" charset="0"/>
                <a:cs typeface="Arial" charset="0"/>
              </a:rPr>
              <a:t>development</a:t>
            </a:r>
            <a:r>
              <a:rPr lang="tr-TR" sz="2000" dirty="0">
                <a:effectLst/>
                <a:latin typeface="Arial" charset="0"/>
                <a:ea typeface="Arial" charset="0"/>
                <a:cs typeface="Arial" charset="0"/>
              </a:rPr>
              <a:t>, </a:t>
            </a:r>
          </a:p>
          <a:p>
            <a:r>
              <a:rPr lang="tr-TR" sz="2000" dirty="0" err="1">
                <a:effectLst/>
                <a:latin typeface="Arial" charset="0"/>
                <a:ea typeface="Arial" charset="0"/>
                <a:cs typeface="Arial" charset="0"/>
              </a:rPr>
              <a:t>Expectation</a:t>
            </a:r>
            <a:r>
              <a:rPr lang="tr-TR" sz="2000" dirty="0">
                <a:effectLst/>
                <a:latin typeface="Arial" charset="0"/>
                <a:ea typeface="Arial" charset="0"/>
                <a:cs typeface="Arial" charset="0"/>
              </a:rPr>
              <a:t> </a:t>
            </a:r>
            <a:r>
              <a:rPr lang="tr-TR" sz="2000" dirty="0" err="1">
                <a:effectLst/>
                <a:latin typeface="Arial" charset="0"/>
                <a:ea typeface="Arial" charset="0"/>
                <a:cs typeface="Arial" charset="0"/>
              </a:rPr>
              <a:t>and</a:t>
            </a:r>
            <a:r>
              <a:rPr lang="tr-TR" sz="2000" dirty="0">
                <a:effectLst/>
                <a:latin typeface="Arial" charset="0"/>
                <a:ea typeface="Arial" charset="0"/>
                <a:cs typeface="Arial" charset="0"/>
              </a:rPr>
              <a:t> </a:t>
            </a:r>
            <a:r>
              <a:rPr lang="tr-TR" sz="2000" dirty="0" err="1">
                <a:effectLst/>
                <a:latin typeface="Arial" charset="0"/>
                <a:ea typeface="Arial" charset="0"/>
                <a:cs typeface="Arial" charset="0"/>
              </a:rPr>
              <a:t>rewards</a:t>
            </a:r>
            <a:r>
              <a:rPr lang="tr-TR" sz="2000" dirty="0">
                <a:effectLst/>
                <a:latin typeface="Arial" charset="0"/>
                <a:ea typeface="Arial" charset="0"/>
                <a:cs typeface="Arial" charset="0"/>
              </a:rPr>
              <a:t>, </a:t>
            </a:r>
          </a:p>
          <a:p>
            <a:r>
              <a:rPr lang="tr-TR" sz="2000" dirty="0">
                <a:effectLst/>
                <a:latin typeface="Arial" charset="0"/>
                <a:ea typeface="Arial" charset="0"/>
                <a:cs typeface="Arial" charset="0"/>
              </a:rPr>
              <a:t>Role model, </a:t>
            </a:r>
          </a:p>
          <a:p>
            <a:r>
              <a:rPr lang="tr-TR" sz="2000" dirty="0" err="1">
                <a:effectLst/>
                <a:latin typeface="Arial" charset="0"/>
                <a:ea typeface="Arial" charset="0"/>
                <a:cs typeface="Arial" charset="0"/>
              </a:rPr>
              <a:t>Inspiration</a:t>
            </a:r>
            <a:r>
              <a:rPr lang="tr-TR" sz="2000" dirty="0">
                <a:effectLst/>
                <a:latin typeface="Arial" charset="0"/>
                <a:ea typeface="Arial" charset="0"/>
                <a:cs typeface="Arial" charset="0"/>
              </a:rPr>
              <a:t>, </a:t>
            </a:r>
          </a:p>
          <a:p>
            <a:r>
              <a:rPr lang="tr-TR" sz="2000" dirty="0" err="1">
                <a:effectLst/>
                <a:latin typeface="Arial" charset="0"/>
                <a:ea typeface="Arial" charset="0"/>
                <a:cs typeface="Arial" charset="0"/>
              </a:rPr>
              <a:t>Participative</a:t>
            </a:r>
            <a:r>
              <a:rPr lang="tr-TR" sz="2000" dirty="0">
                <a:effectLst/>
                <a:latin typeface="Arial" charset="0"/>
                <a:ea typeface="Arial" charset="0"/>
                <a:cs typeface="Arial" charset="0"/>
              </a:rPr>
              <a:t> </a:t>
            </a:r>
            <a:r>
              <a:rPr lang="tr-TR" sz="2000" dirty="0" err="1">
                <a:effectLst/>
                <a:latin typeface="Arial" charset="0"/>
                <a:ea typeface="Arial" charset="0"/>
                <a:cs typeface="Arial" charset="0"/>
              </a:rPr>
              <a:t>decision</a:t>
            </a:r>
            <a:r>
              <a:rPr lang="tr-TR" sz="2000" dirty="0">
                <a:effectLst/>
                <a:latin typeface="Arial" charset="0"/>
                <a:ea typeface="Arial" charset="0"/>
                <a:cs typeface="Arial" charset="0"/>
              </a:rPr>
              <a:t> </a:t>
            </a:r>
            <a:r>
              <a:rPr lang="tr-TR" sz="2000" dirty="0" err="1">
                <a:effectLst/>
                <a:latin typeface="Arial" charset="0"/>
                <a:ea typeface="Arial" charset="0"/>
                <a:cs typeface="Arial" charset="0"/>
              </a:rPr>
              <a:t>making</a:t>
            </a:r>
            <a:r>
              <a:rPr lang="tr-TR" sz="2000" dirty="0">
                <a:effectLst/>
                <a:latin typeface="Arial" charset="0"/>
                <a:ea typeface="Arial" charset="0"/>
                <a:cs typeface="Arial" charset="0"/>
              </a:rPr>
              <a:t>. </a:t>
            </a:r>
            <a:endParaRPr lang="tr-TR" sz="2000" dirty="0" smtClean="0">
              <a:effectLst/>
              <a:latin typeface="Arial" charset="0"/>
              <a:ea typeface="Arial" charset="0"/>
              <a:cs typeface="Arial" charset="0"/>
            </a:endParaRPr>
          </a:p>
          <a:p>
            <a:endParaRPr lang="tr-TR" sz="2000" dirty="0">
              <a:effectLst/>
              <a:latin typeface="Arial" charset="0"/>
              <a:ea typeface="Arial" charset="0"/>
              <a:cs typeface="Arial" charset="0"/>
            </a:endParaRPr>
          </a:p>
          <a:p>
            <a:pPr marL="0" indent="0">
              <a:buNone/>
            </a:pPr>
            <a:r>
              <a:rPr lang="tr-TR" sz="2000" dirty="0">
                <a:effectLst/>
                <a:latin typeface="Arial" charset="0"/>
                <a:ea typeface="Arial" charset="0"/>
                <a:cs typeface="Arial" charset="0"/>
              </a:rPr>
              <a:t>Men </a:t>
            </a:r>
            <a:r>
              <a:rPr lang="tr-TR" sz="2000" dirty="0" err="1">
                <a:effectLst/>
                <a:latin typeface="Arial" charset="0"/>
                <a:ea typeface="Arial" charset="0"/>
                <a:cs typeface="Arial" charset="0"/>
              </a:rPr>
              <a:t>adopt</a:t>
            </a:r>
            <a:r>
              <a:rPr lang="tr-TR" sz="2000" dirty="0">
                <a:effectLst/>
                <a:latin typeface="Arial" charset="0"/>
                <a:ea typeface="Arial" charset="0"/>
                <a:cs typeface="Arial" charset="0"/>
              </a:rPr>
              <a:t> </a:t>
            </a:r>
            <a:r>
              <a:rPr lang="tr-TR" sz="2000" dirty="0" err="1">
                <a:effectLst/>
                <a:latin typeface="Arial" charset="0"/>
                <a:ea typeface="Arial" charset="0"/>
                <a:cs typeface="Arial" charset="0"/>
              </a:rPr>
              <a:t>the</a:t>
            </a:r>
            <a:r>
              <a:rPr lang="tr-TR" sz="2000" dirty="0">
                <a:effectLst/>
                <a:latin typeface="Arial" charset="0"/>
                <a:ea typeface="Arial" charset="0"/>
                <a:cs typeface="Arial" charset="0"/>
              </a:rPr>
              <a:t> </a:t>
            </a:r>
            <a:r>
              <a:rPr lang="tr-TR" sz="2000" dirty="0" err="1">
                <a:effectLst/>
                <a:latin typeface="Arial" charset="0"/>
                <a:ea typeface="Arial" charset="0"/>
                <a:cs typeface="Arial" charset="0"/>
              </a:rPr>
              <a:t>two</a:t>
            </a:r>
            <a:r>
              <a:rPr lang="tr-TR" sz="2000" dirty="0">
                <a:effectLst/>
                <a:latin typeface="Arial" charset="0"/>
                <a:ea typeface="Arial" charset="0"/>
                <a:cs typeface="Arial" charset="0"/>
              </a:rPr>
              <a:t> </a:t>
            </a:r>
            <a:r>
              <a:rPr lang="tr-TR" sz="2000" dirty="0" err="1">
                <a:effectLst/>
                <a:latin typeface="Arial" charset="0"/>
                <a:ea typeface="Arial" charset="0"/>
                <a:cs typeface="Arial" charset="0"/>
              </a:rPr>
              <a:t>following</a:t>
            </a:r>
            <a:r>
              <a:rPr lang="tr-TR" sz="2000" dirty="0">
                <a:effectLst/>
                <a:latin typeface="Arial" charset="0"/>
                <a:ea typeface="Arial" charset="0"/>
                <a:cs typeface="Arial" charset="0"/>
              </a:rPr>
              <a:t> </a:t>
            </a:r>
            <a:r>
              <a:rPr lang="tr-TR" sz="2000" dirty="0" err="1">
                <a:effectLst/>
                <a:latin typeface="Arial" charset="0"/>
                <a:ea typeface="Arial" charset="0"/>
                <a:cs typeface="Arial" charset="0"/>
              </a:rPr>
              <a:t>behaviors</a:t>
            </a:r>
            <a:r>
              <a:rPr lang="tr-TR" sz="2000" dirty="0">
                <a:effectLst/>
                <a:latin typeface="Arial" charset="0"/>
                <a:ea typeface="Arial" charset="0"/>
                <a:cs typeface="Arial" charset="0"/>
              </a:rPr>
              <a:t> more </a:t>
            </a:r>
            <a:r>
              <a:rPr lang="tr-TR" sz="2000" dirty="0" err="1">
                <a:effectLst/>
                <a:latin typeface="Arial" charset="0"/>
                <a:ea typeface="Arial" charset="0"/>
                <a:cs typeface="Arial" charset="0"/>
              </a:rPr>
              <a:t>often</a:t>
            </a:r>
            <a:r>
              <a:rPr lang="tr-TR" sz="2000" dirty="0">
                <a:effectLst/>
                <a:latin typeface="Arial" charset="0"/>
                <a:ea typeface="Arial" charset="0"/>
                <a:cs typeface="Arial" charset="0"/>
              </a:rPr>
              <a:t> </a:t>
            </a:r>
            <a:r>
              <a:rPr lang="tr-TR" sz="2000" dirty="0" err="1">
                <a:effectLst/>
                <a:latin typeface="Arial" charset="0"/>
                <a:ea typeface="Arial" charset="0"/>
                <a:cs typeface="Arial" charset="0"/>
              </a:rPr>
              <a:t>than</a:t>
            </a:r>
            <a:r>
              <a:rPr lang="tr-TR" sz="2000" dirty="0">
                <a:effectLst/>
                <a:latin typeface="Arial" charset="0"/>
                <a:ea typeface="Arial" charset="0"/>
                <a:cs typeface="Arial" charset="0"/>
              </a:rPr>
              <a:t> </a:t>
            </a:r>
            <a:r>
              <a:rPr lang="tr-TR" sz="2000" dirty="0" err="1">
                <a:effectLst/>
                <a:latin typeface="Arial" charset="0"/>
                <a:ea typeface="Arial" charset="0"/>
                <a:cs typeface="Arial" charset="0"/>
              </a:rPr>
              <a:t>women</a:t>
            </a:r>
            <a:r>
              <a:rPr lang="tr-TR" sz="2000" dirty="0">
                <a:effectLst/>
                <a:latin typeface="Arial" charset="0"/>
                <a:ea typeface="Arial" charset="0"/>
                <a:cs typeface="Arial" charset="0"/>
              </a:rPr>
              <a:t>:</a:t>
            </a:r>
          </a:p>
          <a:p>
            <a:r>
              <a:rPr lang="tr-TR" sz="2000" dirty="0">
                <a:effectLst/>
                <a:latin typeface="Arial" charset="0"/>
                <a:ea typeface="Arial" charset="0"/>
                <a:cs typeface="Arial" charset="0"/>
              </a:rPr>
              <a:t>Control </a:t>
            </a:r>
            <a:r>
              <a:rPr lang="tr-TR" sz="2000" dirty="0" err="1">
                <a:effectLst/>
                <a:latin typeface="Arial" charset="0"/>
                <a:ea typeface="Arial" charset="0"/>
                <a:cs typeface="Arial" charset="0"/>
              </a:rPr>
              <a:t>and</a:t>
            </a:r>
            <a:r>
              <a:rPr lang="tr-TR" sz="2000" dirty="0">
                <a:effectLst/>
                <a:latin typeface="Arial" charset="0"/>
                <a:ea typeface="Arial" charset="0"/>
                <a:cs typeface="Arial" charset="0"/>
              </a:rPr>
              <a:t> </a:t>
            </a:r>
            <a:r>
              <a:rPr lang="tr-TR" sz="2000" dirty="0" err="1">
                <a:effectLst/>
                <a:latin typeface="Arial" charset="0"/>
                <a:ea typeface="Arial" charset="0"/>
                <a:cs typeface="Arial" charset="0"/>
              </a:rPr>
              <a:t>corrective</a:t>
            </a:r>
            <a:r>
              <a:rPr lang="tr-TR" sz="2000" dirty="0">
                <a:effectLst/>
                <a:latin typeface="Arial" charset="0"/>
                <a:ea typeface="Arial" charset="0"/>
                <a:cs typeface="Arial" charset="0"/>
              </a:rPr>
              <a:t> </a:t>
            </a:r>
            <a:r>
              <a:rPr lang="tr-TR" sz="2000" dirty="0" err="1">
                <a:effectLst/>
                <a:latin typeface="Arial" charset="0"/>
                <a:ea typeface="Arial" charset="0"/>
                <a:cs typeface="Arial" charset="0"/>
              </a:rPr>
              <a:t>action</a:t>
            </a:r>
            <a:endParaRPr lang="tr-TR" sz="2000" dirty="0">
              <a:effectLst/>
              <a:latin typeface="Arial" charset="0"/>
              <a:ea typeface="Arial" charset="0"/>
              <a:cs typeface="Arial" charset="0"/>
            </a:endParaRPr>
          </a:p>
          <a:p>
            <a:r>
              <a:rPr lang="tr-TR" sz="2000" dirty="0" err="1">
                <a:effectLst/>
                <a:latin typeface="Arial" charset="0"/>
                <a:ea typeface="Arial" charset="0"/>
                <a:cs typeface="Arial" charset="0"/>
              </a:rPr>
              <a:t>Individualistic</a:t>
            </a:r>
            <a:r>
              <a:rPr lang="tr-TR" sz="2000" dirty="0">
                <a:effectLst/>
                <a:latin typeface="Arial" charset="0"/>
                <a:ea typeface="Arial" charset="0"/>
                <a:cs typeface="Arial" charset="0"/>
              </a:rPr>
              <a:t> </a:t>
            </a:r>
            <a:r>
              <a:rPr lang="tr-TR" sz="2000" dirty="0" err="1">
                <a:effectLst/>
                <a:latin typeface="Arial" charset="0"/>
                <a:ea typeface="Arial" charset="0"/>
                <a:cs typeface="Arial" charset="0"/>
              </a:rPr>
              <a:t>decision</a:t>
            </a:r>
            <a:r>
              <a:rPr lang="tr-TR" sz="2000" dirty="0">
                <a:effectLst/>
                <a:latin typeface="Arial" charset="0"/>
                <a:ea typeface="Arial" charset="0"/>
                <a:cs typeface="Arial" charset="0"/>
              </a:rPr>
              <a:t> </a:t>
            </a:r>
            <a:r>
              <a:rPr lang="tr-TR" sz="2000" dirty="0" err="1">
                <a:effectLst/>
                <a:latin typeface="Arial" charset="0"/>
                <a:ea typeface="Arial" charset="0"/>
                <a:cs typeface="Arial" charset="0"/>
              </a:rPr>
              <a:t>making</a:t>
            </a:r>
            <a:r>
              <a:rPr lang="tr-TR" sz="2000" dirty="0" smtClean="0">
                <a:effectLst/>
                <a:latin typeface="Arial" charset="0"/>
                <a:ea typeface="Arial" charset="0"/>
                <a:cs typeface="Arial" charset="0"/>
              </a:rPr>
              <a:t>.</a:t>
            </a:r>
          </a:p>
          <a:p>
            <a:pPr marL="0" indent="0" algn="r">
              <a:buNone/>
            </a:pPr>
            <a:r>
              <a:rPr lang="tr-TR" sz="1800" dirty="0" smtClean="0">
                <a:effectLst/>
                <a:latin typeface="Arial" charset="0"/>
                <a:ea typeface="Arial" charset="0"/>
                <a:cs typeface="Arial" charset="0"/>
              </a:rPr>
              <a:t>(</a:t>
            </a:r>
            <a:r>
              <a:rPr lang="tr-TR" sz="1800" dirty="0" err="1">
                <a:effectLst/>
                <a:latin typeface="Arial" charset="0"/>
                <a:ea typeface="Arial" charset="0"/>
                <a:cs typeface="Arial" charset="0"/>
              </a:rPr>
              <a:t>McKinsey&amp;Company</a:t>
            </a:r>
            <a:r>
              <a:rPr lang="tr-TR" sz="1800" dirty="0">
                <a:effectLst/>
                <a:latin typeface="Arial" charset="0"/>
                <a:ea typeface="Arial" charset="0"/>
                <a:cs typeface="Arial" charset="0"/>
              </a:rPr>
              <a:t>, 2007)</a:t>
            </a:r>
            <a:endParaRPr lang="tr-TR" sz="1800" dirty="0" smtClean="0">
              <a:effectLst/>
              <a:latin typeface="Arial" charset="0"/>
              <a:ea typeface="Arial" charset="0"/>
              <a:cs typeface="Arial" charset="0"/>
            </a:endParaRPr>
          </a:p>
          <a:p>
            <a:pPr marL="0" indent="0">
              <a:buNone/>
            </a:pPr>
            <a:endParaRPr lang="tr-TR" sz="2400" dirty="0">
              <a:effectLst/>
            </a:endParaRPr>
          </a:p>
        </p:txBody>
      </p:sp>
    </p:spTree>
    <p:extLst>
      <p:ext uri="{BB962C8B-B14F-4D97-AF65-F5344CB8AC3E}">
        <p14:creationId xmlns:p14="http://schemas.microsoft.com/office/powerpoint/2010/main" val="180793555"/>
      </p:ext>
    </p:extLst>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79512" y="1124745"/>
            <a:ext cx="8568952" cy="792088"/>
          </a:xfrm>
        </p:spPr>
        <p:txBody>
          <a:bodyPr/>
          <a:lstStyle/>
          <a:p>
            <a:r>
              <a:rPr lang="tr-TR" sz="3600" dirty="0" smtClean="0">
                <a:effectLst/>
              </a:rPr>
              <a:t> </a:t>
            </a:r>
            <a:r>
              <a:rPr lang="tr-TR" sz="2400" b="1" dirty="0">
                <a:effectLst/>
                <a:latin typeface="Arial" charset="0"/>
                <a:ea typeface="Arial" charset="0"/>
                <a:cs typeface="Arial" charset="0"/>
              </a:rPr>
              <a:t>COPING </a:t>
            </a:r>
            <a:r>
              <a:rPr lang="tr-TR" sz="2400" b="1" dirty="0" err="1">
                <a:effectLst/>
                <a:latin typeface="Arial" charset="0"/>
                <a:ea typeface="Arial" charset="0"/>
                <a:cs typeface="Arial" charset="0"/>
              </a:rPr>
              <a:t>with</a:t>
            </a:r>
            <a:r>
              <a:rPr lang="tr-TR" sz="2400" b="1" dirty="0">
                <a:effectLst/>
                <a:latin typeface="Arial" charset="0"/>
                <a:ea typeface="Arial" charset="0"/>
                <a:cs typeface="Arial" charset="0"/>
              </a:rPr>
              <a:t> EQUITY PROBLEMS in MARITIME </a:t>
            </a:r>
            <a:r>
              <a:rPr lang="tr-TR" sz="2800" b="1" dirty="0" smtClean="0">
                <a:effectLst/>
                <a:latin typeface="Arial" panose="020B0604020202020204" pitchFamily="34" charset="0"/>
                <a:cs typeface="Arial" panose="020B0604020202020204" pitchFamily="34" charset="0"/>
              </a:rPr>
              <a:t/>
            </a:r>
            <a:br>
              <a:rPr lang="tr-TR" sz="2800" b="1" dirty="0" smtClean="0">
                <a:effectLst/>
                <a:latin typeface="Arial" panose="020B0604020202020204" pitchFamily="34" charset="0"/>
                <a:cs typeface="Arial" panose="020B0604020202020204" pitchFamily="34" charset="0"/>
              </a:rPr>
            </a:br>
            <a:r>
              <a:rPr lang="tr-TR" sz="2800" dirty="0">
                <a:effectLst/>
                <a:latin typeface="Arial" panose="020B0604020202020204" pitchFamily="34" charset="0"/>
                <a:cs typeface="Arial" panose="020B0604020202020204" pitchFamily="34" charset="0"/>
              </a:rPr>
              <a:t/>
            </a:r>
            <a:br>
              <a:rPr lang="tr-TR" sz="2800" dirty="0">
                <a:effectLst/>
                <a:latin typeface="Arial" panose="020B0604020202020204" pitchFamily="34" charset="0"/>
                <a:cs typeface="Arial" panose="020B0604020202020204" pitchFamily="34" charset="0"/>
              </a:rPr>
            </a:br>
            <a:endParaRPr lang="tr-TR" sz="2800" dirty="0">
              <a:latin typeface="Arial" panose="020B0604020202020204" pitchFamily="34" charset="0"/>
              <a:cs typeface="Arial" panose="020B0604020202020204" pitchFamily="34" charset="0"/>
            </a:endParaRPr>
          </a:p>
        </p:txBody>
      </p:sp>
      <p:sp>
        <p:nvSpPr>
          <p:cNvPr id="3" name="Subtitle 2"/>
          <p:cNvSpPr>
            <a:spLocks noGrp="1"/>
          </p:cNvSpPr>
          <p:nvPr>
            <p:ph type="subTitle" idx="1"/>
          </p:nvPr>
        </p:nvSpPr>
        <p:spPr>
          <a:xfrm>
            <a:off x="395536" y="2204864"/>
            <a:ext cx="7704856" cy="3960440"/>
          </a:xfrm>
        </p:spPr>
        <p:txBody>
          <a:bodyPr/>
          <a:lstStyle/>
          <a:p>
            <a:r>
              <a:rPr lang="tr-TR" sz="2000" b="1" dirty="0">
                <a:effectLst/>
                <a:latin typeface="Arial" panose="020B0604020202020204" pitchFamily="34" charset="0"/>
                <a:cs typeface="Arial" panose="020B0604020202020204" pitchFamily="34" charset="0"/>
              </a:rPr>
              <a:t>COURSE LEARNING OUTCOMES</a:t>
            </a:r>
          </a:p>
          <a:p>
            <a:pPr algn="just"/>
            <a:endParaRPr lang="en-GB" sz="2000" dirty="0" smtClean="0">
              <a:effectLst/>
              <a:latin typeface="Arial" panose="020B0604020202020204" pitchFamily="34" charset="0"/>
              <a:cs typeface="Arial" panose="020B0604020202020204" pitchFamily="34" charset="0"/>
            </a:endParaRPr>
          </a:p>
          <a:p>
            <a:pPr algn="just"/>
            <a:r>
              <a:rPr lang="en-GB" sz="2000" dirty="0" smtClean="0">
                <a:effectLst/>
                <a:latin typeface="Arial" panose="020B0604020202020204" pitchFamily="34" charset="0"/>
                <a:cs typeface="Arial" panose="020B0604020202020204" pitchFamily="34" charset="0"/>
              </a:rPr>
              <a:t>Students </a:t>
            </a:r>
            <a:r>
              <a:rPr lang="en-GB" sz="2000" dirty="0">
                <a:effectLst/>
                <a:latin typeface="Arial" panose="020B0604020202020204" pitchFamily="34" charset="0"/>
                <a:cs typeface="Arial" panose="020B0604020202020204" pitchFamily="34" charset="0"/>
              </a:rPr>
              <a:t>passing the course successfully will acquire knowledge and skills </a:t>
            </a:r>
            <a:r>
              <a:rPr lang="tr-TR" sz="2000" dirty="0" err="1">
                <a:effectLst/>
                <a:latin typeface="Arial" panose="020B0604020202020204" pitchFamily="34" charset="0"/>
                <a:cs typeface="Arial" panose="020B0604020202020204" pitchFamily="34" charset="0"/>
              </a:rPr>
              <a:t>to</a:t>
            </a:r>
            <a:r>
              <a:rPr lang="tr-TR" sz="2000" dirty="0">
                <a:effectLst/>
                <a:latin typeface="Arial" panose="020B0604020202020204" pitchFamily="34" charset="0"/>
                <a:cs typeface="Arial" panose="020B0604020202020204" pitchFamily="34" charset="0"/>
              </a:rPr>
              <a:t> be </a:t>
            </a:r>
            <a:r>
              <a:rPr lang="en-GB" sz="2000" dirty="0">
                <a:effectLst/>
                <a:latin typeface="Arial" panose="020B0604020202020204" pitchFamily="34" charset="0"/>
                <a:cs typeface="Arial" panose="020B0604020202020204" pitchFamily="34" charset="0"/>
              </a:rPr>
              <a:t>able to:</a:t>
            </a:r>
          </a:p>
          <a:p>
            <a:pPr marL="342900" indent="-342900" algn="just">
              <a:buFont typeface="Arial" charset="0"/>
              <a:buChar char="•"/>
            </a:pPr>
            <a:r>
              <a:rPr lang="en-GB" sz="2000" dirty="0">
                <a:effectLst/>
                <a:latin typeface="Arial" panose="020B0604020202020204" pitchFamily="34" charset="0"/>
                <a:cs typeface="Arial" panose="020B0604020202020204" pitchFamily="34" charset="0"/>
              </a:rPr>
              <a:t>Understand causes and consequences of gender equity problems in maritime;</a:t>
            </a:r>
          </a:p>
          <a:p>
            <a:pPr marL="342900" indent="-342900" algn="just">
              <a:buFont typeface="Arial" charset="0"/>
              <a:buChar char="•"/>
            </a:pPr>
            <a:r>
              <a:rPr lang="en-GB" sz="2000" dirty="0">
                <a:effectLst/>
                <a:latin typeface="Arial" panose="020B0604020202020204" pitchFamily="34" charset="0"/>
                <a:cs typeface="Arial" panose="020B0604020202020204" pitchFamily="34" charset="0"/>
              </a:rPr>
              <a:t>Characterize various groups of gender equity problems in maritime;</a:t>
            </a:r>
          </a:p>
          <a:p>
            <a:pPr marL="342900" indent="-342900" algn="just">
              <a:buFont typeface="Arial" charset="0"/>
              <a:buChar char="•"/>
            </a:pPr>
            <a:r>
              <a:rPr lang="en-GB" sz="2000" dirty="0">
                <a:effectLst/>
                <a:latin typeface="Arial" panose="020B0604020202020204" pitchFamily="34" charset="0"/>
                <a:cs typeface="Arial" panose="020B0604020202020204" pitchFamily="34" charset="0"/>
              </a:rPr>
              <a:t>Actively involve in counteracting and solving gender equity problems in maritime through networking, mentoring and effective leadership;</a:t>
            </a:r>
          </a:p>
          <a:p>
            <a:pPr marL="342900" indent="-342900" algn="just">
              <a:buFont typeface="Arial" charset="0"/>
              <a:buChar char="•"/>
            </a:pPr>
            <a:r>
              <a:rPr lang="en-GB" sz="2000" dirty="0">
                <a:effectLst/>
                <a:latin typeface="Arial" panose="020B0604020202020204" pitchFamily="34" charset="0"/>
                <a:cs typeface="Arial" panose="020B0604020202020204" pitchFamily="34" charset="0"/>
              </a:rPr>
              <a:t>Characterize various styles of leadership and indicate their efficiency in maritime.</a:t>
            </a:r>
            <a:endParaRPr lang="tr-TR" sz="2000" dirty="0">
              <a:effectLst/>
              <a:latin typeface="Arial" panose="020B0604020202020204" pitchFamily="34" charset="0"/>
              <a:cs typeface="Arial" panose="020B0604020202020204" pitchFamily="34" charset="0"/>
            </a:endParaRPr>
          </a:p>
          <a:p>
            <a:endParaRPr lang="tr-TR" b="1" dirty="0" smtClean="0">
              <a:effectLst/>
            </a:endParaRPr>
          </a:p>
          <a:p>
            <a:endParaRPr lang="tr-TR" dirty="0">
              <a:effectLst/>
            </a:endParaRPr>
          </a:p>
          <a:p>
            <a:endParaRPr lang="tr-TR" dirty="0"/>
          </a:p>
        </p:txBody>
      </p:sp>
    </p:spTree>
    <p:extLst>
      <p:ext uri="{BB962C8B-B14F-4D97-AF65-F5344CB8AC3E}">
        <p14:creationId xmlns:p14="http://schemas.microsoft.com/office/powerpoint/2010/main" val="1403251122"/>
      </p:ext>
    </p:extLst>
  </p:cSld>
  <p:clrMapOvr>
    <a:masterClrMapping/>
  </p:clrMapOvr>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Symbol zastępczy zawartości 2"/>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971600" y="1750085"/>
            <a:ext cx="7128792" cy="4824536"/>
          </a:xfrm>
        </p:spPr>
      </p:pic>
      <p:sp>
        <p:nvSpPr>
          <p:cNvPr id="4" name="PoleTekstowe 3"/>
          <p:cNvSpPr txBox="1"/>
          <p:nvPr/>
        </p:nvSpPr>
        <p:spPr>
          <a:xfrm>
            <a:off x="827584" y="908720"/>
            <a:ext cx="7416824" cy="830997"/>
          </a:xfrm>
          <a:prstGeom prst="rect">
            <a:avLst/>
          </a:prstGeom>
          <a:noFill/>
        </p:spPr>
        <p:txBody>
          <a:bodyPr wrap="square" rtlCol="0">
            <a:spAutoFit/>
          </a:bodyPr>
          <a:lstStyle/>
          <a:p>
            <a:r>
              <a:rPr lang="pl-PL" sz="2400" b="1" dirty="0" err="1" smtClean="0"/>
              <a:t>Leadership</a:t>
            </a:r>
            <a:r>
              <a:rPr lang="pl-PL" sz="2400" b="1" dirty="0" smtClean="0"/>
              <a:t> </a:t>
            </a:r>
            <a:r>
              <a:rPr lang="pl-PL" sz="2400" b="1" dirty="0" err="1" smtClean="0"/>
              <a:t>strategies</a:t>
            </a:r>
            <a:r>
              <a:rPr lang="pl-PL" sz="2400" b="1" dirty="0" smtClean="0"/>
              <a:t> </a:t>
            </a:r>
            <a:r>
              <a:rPr lang="pl-PL" sz="2400" b="1" dirty="0" err="1" smtClean="0"/>
              <a:t>that</a:t>
            </a:r>
            <a:r>
              <a:rPr lang="pl-PL" sz="2400" b="1" dirty="0" smtClean="0"/>
              <a:t> </a:t>
            </a:r>
            <a:r>
              <a:rPr lang="pl-PL" sz="2400" b="1" dirty="0" err="1" smtClean="0"/>
              <a:t>improve</a:t>
            </a:r>
            <a:r>
              <a:rPr lang="pl-PL" sz="2400" b="1" dirty="0" smtClean="0"/>
              <a:t> </a:t>
            </a:r>
            <a:r>
              <a:rPr lang="pl-PL" sz="2400" b="1" dirty="0" err="1" smtClean="0"/>
              <a:t>organizational</a:t>
            </a:r>
            <a:r>
              <a:rPr lang="pl-PL" sz="2400" b="1" dirty="0" smtClean="0"/>
              <a:t> performance </a:t>
            </a:r>
            <a:r>
              <a:rPr lang="pl-PL" dirty="0" smtClean="0"/>
              <a:t>(</a:t>
            </a:r>
            <a:r>
              <a:rPr lang="pl-PL" dirty="0" err="1" smtClean="0"/>
              <a:t>McKinsey&amp;Company</a:t>
            </a:r>
            <a:r>
              <a:rPr lang="pl-PL" dirty="0" smtClean="0"/>
              <a:t> 2007)</a:t>
            </a:r>
            <a:endParaRPr lang="pl-PL" dirty="0"/>
          </a:p>
        </p:txBody>
      </p:sp>
    </p:spTree>
    <p:extLst>
      <p:ext uri="{BB962C8B-B14F-4D97-AF65-F5344CB8AC3E}">
        <p14:creationId xmlns:p14="http://schemas.microsoft.com/office/powerpoint/2010/main" val="1802329496"/>
      </p:ext>
    </p:extLst>
  </p:cSld>
  <p:clrMapOvr>
    <a:masterClrMapping/>
  </p:clrMapOvr>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zawartości 1"/>
          <p:cNvSpPr>
            <a:spLocks noGrp="1"/>
          </p:cNvSpPr>
          <p:nvPr>
            <p:ph idx="1"/>
          </p:nvPr>
        </p:nvSpPr>
        <p:spPr>
          <a:xfrm>
            <a:off x="457200" y="908720"/>
            <a:ext cx="8229600" cy="5217443"/>
          </a:xfrm>
        </p:spPr>
        <p:txBody>
          <a:bodyPr/>
          <a:lstStyle/>
          <a:p>
            <a:pPr marL="0" indent="0">
              <a:buNone/>
            </a:pPr>
            <a:r>
              <a:rPr lang="tr-TR" sz="2800" dirty="0">
                <a:effectLst/>
                <a:latin typeface="Arial" charset="0"/>
                <a:ea typeface="Arial" charset="0"/>
                <a:cs typeface="Arial" charset="0"/>
              </a:rPr>
              <a:t>CIRCLE THE CORRECT </a:t>
            </a:r>
            <a:r>
              <a:rPr lang="tr-TR" sz="2800" dirty="0" smtClean="0">
                <a:effectLst/>
                <a:latin typeface="Arial" charset="0"/>
                <a:ea typeface="Arial" charset="0"/>
                <a:cs typeface="Arial" charset="0"/>
              </a:rPr>
              <a:t>ANSWER</a:t>
            </a:r>
          </a:p>
          <a:p>
            <a:pPr marL="457200" lvl="0" indent="-457200">
              <a:buFont typeface="+mj-lt"/>
              <a:buAutoNum type="arabicPeriod"/>
            </a:pPr>
            <a:r>
              <a:rPr lang="tr-TR" sz="2400" dirty="0">
                <a:effectLst/>
                <a:latin typeface="Arial" charset="0"/>
                <a:ea typeface="Arial" charset="0"/>
                <a:cs typeface="Arial" charset="0"/>
              </a:rPr>
              <a:t>Post-</a:t>
            </a:r>
            <a:r>
              <a:rPr lang="tr-TR" sz="2400" dirty="0" err="1">
                <a:effectLst/>
                <a:latin typeface="Arial" charset="0"/>
                <a:ea typeface="Arial" charset="0"/>
                <a:cs typeface="Arial" charset="0"/>
              </a:rPr>
              <a:t>entry</a:t>
            </a:r>
            <a:r>
              <a:rPr lang="tr-TR" sz="2400" dirty="0">
                <a:effectLst/>
                <a:latin typeface="Arial" charset="0"/>
                <a:ea typeface="Arial" charset="0"/>
                <a:cs typeface="Arial" charset="0"/>
              </a:rPr>
              <a:t> </a:t>
            </a:r>
            <a:r>
              <a:rPr lang="tr-TR" sz="2400" dirty="0" err="1">
                <a:effectLst/>
                <a:latin typeface="Arial" charset="0"/>
                <a:ea typeface="Arial" charset="0"/>
                <a:cs typeface="Arial" charset="0"/>
              </a:rPr>
              <a:t>discrimination</a:t>
            </a:r>
            <a:r>
              <a:rPr lang="tr-TR" sz="2400" dirty="0">
                <a:effectLst/>
                <a:latin typeface="Arial" charset="0"/>
                <a:ea typeface="Arial" charset="0"/>
                <a:cs typeface="Arial" charset="0"/>
              </a:rPr>
              <a:t> </a:t>
            </a:r>
            <a:r>
              <a:rPr lang="tr-TR" sz="2400" dirty="0" err="1">
                <a:effectLst/>
                <a:latin typeface="Arial" charset="0"/>
                <a:ea typeface="Arial" charset="0"/>
                <a:cs typeface="Arial" charset="0"/>
              </a:rPr>
              <a:t>takes</a:t>
            </a:r>
            <a:r>
              <a:rPr lang="tr-TR" sz="2400" dirty="0">
                <a:effectLst/>
                <a:latin typeface="Arial" charset="0"/>
                <a:ea typeface="Arial" charset="0"/>
                <a:cs typeface="Arial" charset="0"/>
              </a:rPr>
              <a:t> </a:t>
            </a:r>
            <a:r>
              <a:rPr lang="tr-TR" sz="2400" dirty="0" err="1">
                <a:effectLst/>
                <a:latin typeface="Arial" charset="0"/>
                <a:ea typeface="Arial" charset="0"/>
                <a:cs typeface="Arial" charset="0"/>
              </a:rPr>
              <a:t>place</a:t>
            </a:r>
            <a:r>
              <a:rPr lang="tr-TR" sz="2400" dirty="0">
                <a:effectLst/>
                <a:latin typeface="Arial" charset="0"/>
                <a:ea typeface="Arial" charset="0"/>
                <a:cs typeface="Arial" charset="0"/>
              </a:rPr>
              <a:t> </a:t>
            </a:r>
            <a:r>
              <a:rPr lang="tr-TR" sz="2400" dirty="0" err="1">
                <a:effectLst/>
                <a:latin typeface="Arial" charset="0"/>
                <a:ea typeface="Arial" charset="0"/>
                <a:cs typeface="Arial" charset="0"/>
              </a:rPr>
              <a:t>when</a:t>
            </a:r>
            <a:r>
              <a:rPr lang="tr-TR" sz="2400" dirty="0" smtClean="0">
                <a:effectLst/>
                <a:latin typeface="Arial" charset="0"/>
                <a:ea typeface="Arial" charset="0"/>
                <a:cs typeface="Arial" charset="0"/>
              </a:rPr>
              <a:t>:</a:t>
            </a:r>
          </a:p>
          <a:p>
            <a:pPr marL="457200" lvl="0" indent="-457200">
              <a:buFont typeface="+mj-lt"/>
              <a:buAutoNum type="arabicPeriod"/>
            </a:pPr>
            <a:endParaRPr lang="pl-PL" sz="2400" dirty="0">
              <a:effectLst/>
              <a:latin typeface="Arial" charset="0"/>
              <a:ea typeface="Arial" charset="0"/>
              <a:cs typeface="Arial" charset="0"/>
            </a:endParaRPr>
          </a:p>
          <a:p>
            <a:pPr marL="457200" lvl="0" indent="-457200">
              <a:buFont typeface="+mj-lt"/>
              <a:buAutoNum type="alphaLcParenR"/>
            </a:pPr>
            <a:r>
              <a:rPr lang="tr-TR" sz="2400" dirty="0">
                <a:effectLst/>
                <a:latin typeface="Arial" charset="0"/>
                <a:ea typeface="Arial" charset="0"/>
                <a:cs typeface="Arial" charset="0"/>
              </a:rPr>
              <a:t>A </a:t>
            </a:r>
            <a:r>
              <a:rPr lang="tr-TR" sz="2400" dirty="0" err="1">
                <a:effectLst/>
                <a:latin typeface="Arial" charset="0"/>
                <a:ea typeface="Arial" charset="0"/>
                <a:cs typeface="Arial" charset="0"/>
              </a:rPr>
              <a:t>woman</a:t>
            </a:r>
            <a:r>
              <a:rPr lang="tr-TR" sz="2400" dirty="0">
                <a:effectLst/>
                <a:latin typeface="Arial" charset="0"/>
                <a:ea typeface="Arial" charset="0"/>
                <a:cs typeface="Arial" charset="0"/>
              </a:rPr>
              <a:t> </a:t>
            </a:r>
            <a:r>
              <a:rPr lang="tr-TR" sz="2400" dirty="0" err="1">
                <a:effectLst/>
                <a:latin typeface="Arial" charset="0"/>
                <a:ea typeface="Arial" charset="0"/>
                <a:cs typeface="Arial" charset="0"/>
              </a:rPr>
              <a:t>with</a:t>
            </a:r>
            <a:r>
              <a:rPr lang="tr-TR" sz="2400" dirty="0">
                <a:effectLst/>
                <a:latin typeface="Arial" charset="0"/>
                <a:ea typeface="Arial" charset="0"/>
                <a:cs typeface="Arial" charset="0"/>
              </a:rPr>
              <a:t> the </a:t>
            </a:r>
            <a:r>
              <a:rPr lang="tr-TR" sz="2400" dirty="0" err="1">
                <a:effectLst/>
                <a:latin typeface="Arial" charset="0"/>
                <a:ea typeface="Arial" charset="0"/>
                <a:cs typeface="Arial" charset="0"/>
              </a:rPr>
              <a:t>skills</a:t>
            </a:r>
            <a:r>
              <a:rPr lang="tr-TR" sz="2400" dirty="0">
                <a:effectLst/>
                <a:latin typeface="Arial" charset="0"/>
                <a:ea typeface="Arial" charset="0"/>
                <a:cs typeface="Arial" charset="0"/>
              </a:rPr>
              <a:t> </a:t>
            </a:r>
            <a:r>
              <a:rPr lang="tr-TR" sz="2400" dirty="0" err="1">
                <a:effectLst/>
                <a:latin typeface="Arial" charset="0"/>
                <a:ea typeface="Arial" charset="0"/>
                <a:cs typeface="Arial" charset="0"/>
              </a:rPr>
              <a:t>and</a:t>
            </a:r>
            <a:r>
              <a:rPr lang="tr-TR" sz="2400" dirty="0">
                <a:effectLst/>
                <a:latin typeface="Arial" charset="0"/>
                <a:ea typeface="Arial" charset="0"/>
                <a:cs typeface="Arial" charset="0"/>
              </a:rPr>
              <a:t> </a:t>
            </a:r>
            <a:r>
              <a:rPr lang="tr-TR" sz="2400" dirty="0" err="1">
                <a:effectLst/>
                <a:latin typeface="Arial" charset="0"/>
                <a:ea typeface="Arial" charset="0"/>
                <a:cs typeface="Arial" charset="0"/>
              </a:rPr>
              <a:t>education</a:t>
            </a:r>
            <a:r>
              <a:rPr lang="tr-TR" sz="2400" dirty="0">
                <a:effectLst/>
                <a:latin typeface="Arial" charset="0"/>
                <a:ea typeface="Arial" charset="0"/>
                <a:cs typeface="Arial" charset="0"/>
              </a:rPr>
              <a:t> </a:t>
            </a:r>
            <a:r>
              <a:rPr lang="tr-TR" sz="2400" dirty="0" err="1">
                <a:effectLst/>
                <a:latin typeface="Arial" charset="0"/>
                <a:ea typeface="Arial" charset="0"/>
                <a:cs typeface="Arial" charset="0"/>
              </a:rPr>
              <a:t>equal</a:t>
            </a:r>
            <a:r>
              <a:rPr lang="tr-TR" sz="2400" dirty="0">
                <a:effectLst/>
                <a:latin typeface="Arial" charset="0"/>
                <a:ea typeface="Arial" charset="0"/>
                <a:cs typeface="Arial" charset="0"/>
              </a:rPr>
              <a:t> </a:t>
            </a:r>
            <a:r>
              <a:rPr lang="tr-TR" sz="2400" dirty="0" err="1">
                <a:effectLst/>
                <a:latin typeface="Arial" charset="0"/>
                <a:ea typeface="Arial" charset="0"/>
                <a:cs typeface="Arial" charset="0"/>
              </a:rPr>
              <a:t>to</a:t>
            </a:r>
            <a:r>
              <a:rPr lang="tr-TR" sz="2400" dirty="0">
                <a:effectLst/>
                <a:latin typeface="Arial" charset="0"/>
                <a:ea typeface="Arial" charset="0"/>
                <a:cs typeface="Arial" charset="0"/>
              </a:rPr>
              <a:t> </a:t>
            </a:r>
            <a:r>
              <a:rPr lang="tr-TR" sz="2400" dirty="0" err="1">
                <a:effectLst/>
                <a:latin typeface="Arial" charset="0"/>
                <a:ea typeface="Arial" charset="0"/>
                <a:cs typeface="Arial" charset="0"/>
              </a:rPr>
              <a:t>men's</a:t>
            </a:r>
            <a:r>
              <a:rPr lang="tr-TR" sz="2400" dirty="0">
                <a:effectLst/>
                <a:latin typeface="Arial" charset="0"/>
                <a:ea typeface="Arial" charset="0"/>
                <a:cs typeface="Arial" charset="0"/>
              </a:rPr>
              <a:t> is not </a:t>
            </a:r>
            <a:r>
              <a:rPr lang="tr-TR" sz="2400" dirty="0" err="1">
                <a:effectLst/>
                <a:latin typeface="Arial" charset="0"/>
                <a:ea typeface="Arial" charset="0"/>
                <a:cs typeface="Arial" charset="0"/>
              </a:rPr>
              <a:t>employed</a:t>
            </a:r>
            <a:r>
              <a:rPr lang="tr-TR" sz="2400" dirty="0">
                <a:effectLst/>
                <a:latin typeface="Arial" charset="0"/>
                <a:ea typeface="Arial" charset="0"/>
                <a:cs typeface="Arial" charset="0"/>
              </a:rPr>
              <a:t> in a </a:t>
            </a:r>
            <a:r>
              <a:rPr lang="tr-TR" sz="2400" dirty="0" err="1">
                <a:effectLst/>
                <a:latin typeface="Arial" charset="0"/>
                <a:ea typeface="Arial" charset="0"/>
                <a:cs typeface="Arial" charset="0"/>
              </a:rPr>
              <a:t>similar</a:t>
            </a:r>
            <a:r>
              <a:rPr lang="tr-TR" sz="2400" dirty="0">
                <a:effectLst/>
                <a:latin typeface="Arial" charset="0"/>
                <a:ea typeface="Arial" charset="0"/>
                <a:cs typeface="Arial" charset="0"/>
              </a:rPr>
              <a:t> </a:t>
            </a:r>
            <a:r>
              <a:rPr lang="tr-TR" sz="2400" dirty="0" err="1">
                <a:effectLst/>
                <a:latin typeface="Arial" charset="0"/>
                <a:ea typeface="Arial" charset="0"/>
                <a:cs typeface="Arial" charset="0"/>
              </a:rPr>
              <a:t>position</a:t>
            </a:r>
            <a:r>
              <a:rPr lang="tr-TR" sz="2400" dirty="0">
                <a:effectLst/>
                <a:latin typeface="Arial" charset="0"/>
                <a:ea typeface="Arial" charset="0"/>
                <a:cs typeface="Arial" charset="0"/>
              </a:rPr>
              <a:t> </a:t>
            </a:r>
            <a:r>
              <a:rPr lang="tr-TR" sz="2400" dirty="0" err="1">
                <a:effectLst/>
                <a:latin typeface="Arial" charset="0"/>
                <a:ea typeface="Arial" charset="0"/>
                <a:cs typeface="Arial" charset="0"/>
              </a:rPr>
              <a:t>or</a:t>
            </a:r>
            <a:r>
              <a:rPr lang="tr-TR" sz="2400" dirty="0">
                <a:effectLst/>
                <a:latin typeface="Arial" charset="0"/>
                <a:ea typeface="Arial" charset="0"/>
                <a:cs typeface="Arial" charset="0"/>
              </a:rPr>
              <a:t> is </a:t>
            </a:r>
            <a:r>
              <a:rPr lang="tr-TR" sz="2400" dirty="0" err="1">
                <a:effectLst/>
                <a:latin typeface="Arial" charset="0"/>
                <a:ea typeface="Arial" charset="0"/>
                <a:cs typeface="Arial" charset="0"/>
              </a:rPr>
              <a:t>paid</a:t>
            </a:r>
            <a:r>
              <a:rPr lang="tr-TR" sz="2400" dirty="0">
                <a:effectLst/>
                <a:latin typeface="Arial" charset="0"/>
                <a:ea typeface="Arial" charset="0"/>
                <a:cs typeface="Arial" charset="0"/>
              </a:rPr>
              <a:t> </a:t>
            </a:r>
            <a:r>
              <a:rPr lang="tr-TR" sz="2400" dirty="0" err="1">
                <a:effectLst/>
                <a:latin typeface="Arial" charset="0"/>
                <a:ea typeface="Arial" charset="0"/>
                <a:cs typeface="Arial" charset="0"/>
              </a:rPr>
              <a:t>less</a:t>
            </a:r>
            <a:endParaRPr lang="pl-PL" sz="2400" dirty="0">
              <a:effectLst/>
              <a:latin typeface="Arial" charset="0"/>
              <a:ea typeface="Arial" charset="0"/>
              <a:cs typeface="Arial" charset="0"/>
            </a:endParaRPr>
          </a:p>
          <a:p>
            <a:pPr marL="457200" lvl="0" indent="-457200">
              <a:buFont typeface="+mj-lt"/>
              <a:buAutoNum type="alphaLcParenR"/>
            </a:pPr>
            <a:r>
              <a:rPr lang="tr-TR" sz="2400" dirty="0">
                <a:effectLst/>
                <a:latin typeface="Arial" charset="0"/>
                <a:ea typeface="Arial" charset="0"/>
                <a:cs typeface="Arial" charset="0"/>
              </a:rPr>
              <a:t>A </a:t>
            </a:r>
            <a:r>
              <a:rPr lang="tr-TR" sz="2400" dirty="0" err="1">
                <a:effectLst/>
                <a:latin typeface="Arial" charset="0"/>
                <a:ea typeface="Arial" charset="0"/>
                <a:cs typeface="Arial" charset="0"/>
              </a:rPr>
              <a:t>woman</a:t>
            </a:r>
            <a:r>
              <a:rPr lang="tr-TR" sz="2400" dirty="0">
                <a:effectLst/>
                <a:latin typeface="Arial" charset="0"/>
                <a:ea typeface="Arial" charset="0"/>
                <a:cs typeface="Arial" charset="0"/>
              </a:rPr>
              <a:t> </a:t>
            </a:r>
            <a:r>
              <a:rPr lang="tr-TR" sz="2400" dirty="0" err="1">
                <a:effectLst/>
                <a:latin typeface="Arial" charset="0"/>
                <a:ea typeface="Arial" charset="0"/>
                <a:cs typeface="Arial" charset="0"/>
              </a:rPr>
              <a:t>with</a:t>
            </a:r>
            <a:r>
              <a:rPr lang="tr-TR" sz="2400" dirty="0">
                <a:effectLst/>
                <a:latin typeface="Arial" charset="0"/>
                <a:ea typeface="Arial" charset="0"/>
                <a:cs typeface="Arial" charset="0"/>
              </a:rPr>
              <a:t> the </a:t>
            </a:r>
            <a:r>
              <a:rPr lang="tr-TR" sz="2400" dirty="0" err="1">
                <a:effectLst/>
                <a:latin typeface="Arial" charset="0"/>
                <a:ea typeface="Arial" charset="0"/>
                <a:cs typeface="Arial" charset="0"/>
              </a:rPr>
              <a:t>skills</a:t>
            </a:r>
            <a:r>
              <a:rPr lang="tr-TR" sz="2400" dirty="0">
                <a:effectLst/>
                <a:latin typeface="Arial" charset="0"/>
                <a:ea typeface="Arial" charset="0"/>
                <a:cs typeface="Arial" charset="0"/>
              </a:rPr>
              <a:t> </a:t>
            </a:r>
            <a:r>
              <a:rPr lang="tr-TR" sz="2400" dirty="0" err="1">
                <a:effectLst/>
                <a:latin typeface="Arial" charset="0"/>
                <a:ea typeface="Arial" charset="0"/>
                <a:cs typeface="Arial" charset="0"/>
              </a:rPr>
              <a:t>and</a:t>
            </a:r>
            <a:r>
              <a:rPr lang="tr-TR" sz="2400" dirty="0">
                <a:effectLst/>
                <a:latin typeface="Arial" charset="0"/>
                <a:ea typeface="Arial" charset="0"/>
                <a:cs typeface="Arial" charset="0"/>
              </a:rPr>
              <a:t> </a:t>
            </a:r>
            <a:r>
              <a:rPr lang="tr-TR" sz="2400" dirty="0" err="1">
                <a:effectLst/>
                <a:latin typeface="Arial" charset="0"/>
                <a:ea typeface="Arial" charset="0"/>
                <a:cs typeface="Arial" charset="0"/>
              </a:rPr>
              <a:t>education</a:t>
            </a:r>
            <a:r>
              <a:rPr lang="tr-TR" sz="2400" dirty="0">
                <a:effectLst/>
                <a:latin typeface="Arial" charset="0"/>
                <a:ea typeface="Arial" charset="0"/>
                <a:cs typeface="Arial" charset="0"/>
              </a:rPr>
              <a:t> </a:t>
            </a:r>
            <a:r>
              <a:rPr lang="tr-TR" sz="2400" dirty="0" err="1">
                <a:effectLst/>
                <a:latin typeface="Arial" charset="0"/>
                <a:ea typeface="Arial" charset="0"/>
                <a:cs typeface="Arial" charset="0"/>
              </a:rPr>
              <a:t>equal</a:t>
            </a:r>
            <a:r>
              <a:rPr lang="tr-TR" sz="2400" dirty="0">
                <a:effectLst/>
                <a:latin typeface="Arial" charset="0"/>
                <a:ea typeface="Arial" charset="0"/>
                <a:cs typeface="Arial" charset="0"/>
              </a:rPr>
              <a:t> </a:t>
            </a:r>
            <a:r>
              <a:rPr lang="tr-TR" sz="2400" dirty="0" err="1">
                <a:effectLst/>
                <a:latin typeface="Arial" charset="0"/>
                <a:ea typeface="Arial" charset="0"/>
                <a:cs typeface="Arial" charset="0"/>
              </a:rPr>
              <a:t>to</a:t>
            </a:r>
            <a:r>
              <a:rPr lang="tr-TR" sz="2400" dirty="0">
                <a:effectLst/>
                <a:latin typeface="Arial" charset="0"/>
                <a:ea typeface="Arial" charset="0"/>
                <a:cs typeface="Arial" charset="0"/>
              </a:rPr>
              <a:t> </a:t>
            </a:r>
            <a:r>
              <a:rPr lang="tr-TR" sz="2400" dirty="0" err="1">
                <a:effectLst/>
                <a:latin typeface="Arial" charset="0"/>
                <a:ea typeface="Arial" charset="0"/>
                <a:cs typeface="Arial" charset="0"/>
              </a:rPr>
              <a:t>men's</a:t>
            </a:r>
            <a:r>
              <a:rPr lang="tr-TR" sz="2400" dirty="0">
                <a:effectLst/>
                <a:latin typeface="Arial" charset="0"/>
                <a:ea typeface="Arial" charset="0"/>
                <a:cs typeface="Arial" charset="0"/>
              </a:rPr>
              <a:t> </a:t>
            </a:r>
            <a:r>
              <a:rPr lang="tr-TR" sz="2400" dirty="0" err="1">
                <a:effectLst/>
                <a:latin typeface="Arial" charset="0"/>
                <a:ea typeface="Arial" charset="0"/>
                <a:cs typeface="Arial" charset="0"/>
              </a:rPr>
              <a:t>may</a:t>
            </a:r>
            <a:r>
              <a:rPr lang="tr-TR" sz="2400" dirty="0">
                <a:effectLst/>
                <a:latin typeface="Arial" charset="0"/>
                <a:ea typeface="Arial" charset="0"/>
                <a:cs typeface="Arial" charset="0"/>
              </a:rPr>
              <a:t> </a:t>
            </a:r>
            <a:r>
              <a:rPr lang="tr-TR" sz="2400" dirty="0" err="1">
                <a:effectLst/>
                <a:latin typeface="Arial" charset="0"/>
                <a:ea typeface="Arial" charset="0"/>
                <a:cs typeface="Arial" charset="0"/>
              </a:rPr>
              <a:t>tend</a:t>
            </a:r>
            <a:r>
              <a:rPr lang="tr-TR" sz="2400" dirty="0">
                <a:effectLst/>
                <a:latin typeface="Arial" charset="0"/>
                <a:ea typeface="Arial" charset="0"/>
                <a:cs typeface="Arial" charset="0"/>
              </a:rPr>
              <a:t> </a:t>
            </a:r>
            <a:r>
              <a:rPr lang="tr-TR" sz="2400" dirty="0" err="1">
                <a:effectLst/>
                <a:latin typeface="Arial" charset="0"/>
                <a:ea typeface="Arial" charset="0"/>
                <a:cs typeface="Arial" charset="0"/>
              </a:rPr>
              <a:t>to</a:t>
            </a:r>
            <a:r>
              <a:rPr lang="tr-TR" sz="2400" dirty="0">
                <a:effectLst/>
                <a:latin typeface="Arial" charset="0"/>
                <a:ea typeface="Arial" charset="0"/>
                <a:cs typeface="Arial" charset="0"/>
              </a:rPr>
              <a:t> </a:t>
            </a:r>
            <a:r>
              <a:rPr lang="tr-TR" sz="2400" dirty="0" err="1">
                <a:effectLst/>
                <a:latin typeface="Arial" charset="0"/>
                <a:ea typeface="Arial" charset="0"/>
                <a:cs typeface="Arial" charset="0"/>
              </a:rPr>
              <a:t>assess</a:t>
            </a:r>
            <a:r>
              <a:rPr lang="tr-TR" sz="2400" dirty="0">
                <a:effectLst/>
                <a:latin typeface="Arial" charset="0"/>
                <a:ea typeface="Arial" charset="0"/>
                <a:cs typeface="Arial" charset="0"/>
              </a:rPr>
              <a:t> </a:t>
            </a:r>
            <a:r>
              <a:rPr lang="tr-TR" sz="2400" dirty="0" err="1">
                <a:effectLst/>
                <a:latin typeface="Arial" charset="0"/>
                <a:ea typeface="Arial" charset="0"/>
                <a:cs typeface="Arial" charset="0"/>
              </a:rPr>
              <a:t>their</a:t>
            </a:r>
            <a:r>
              <a:rPr lang="tr-TR" sz="2400" dirty="0">
                <a:effectLst/>
                <a:latin typeface="Arial" charset="0"/>
                <a:ea typeface="Arial" charset="0"/>
                <a:cs typeface="Arial" charset="0"/>
              </a:rPr>
              <a:t> </a:t>
            </a:r>
            <a:r>
              <a:rPr lang="tr-TR" sz="2400" dirty="0" err="1">
                <a:effectLst/>
                <a:latin typeface="Arial" charset="0"/>
                <a:ea typeface="Arial" charset="0"/>
                <a:cs typeface="Arial" charset="0"/>
              </a:rPr>
              <a:t>job</a:t>
            </a:r>
            <a:r>
              <a:rPr lang="tr-TR" sz="2400" dirty="0">
                <a:effectLst/>
                <a:latin typeface="Arial" charset="0"/>
                <a:ea typeface="Arial" charset="0"/>
                <a:cs typeface="Arial" charset="0"/>
              </a:rPr>
              <a:t> </a:t>
            </a:r>
            <a:r>
              <a:rPr lang="tr-TR" sz="2400" dirty="0" err="1">
                <a:effectLst/>
                <a:latin typeface="Arial" charset="0"/>
                <a:ea typeface="Arial" charset="0"/>
                <a:cs typeface="Arial" charset="0"/>
              </a:rPr>
              <a:t>opportunities</a:t>
            </a:r>
            <a:r>
              <a:rPr lang="tr-TR" sz="2400" dirty="0">
                <a:effectLst/>
                <a:latin typeface="Arial" charset="0"/>
                <a:ea typeface="Arial" charset="0"/>
                <a:cs typeface="Arial" charset="0"/>
              </a:rPr>
              <a:t> </a:t>
            </a:r>
            <a:r>
              <a:rPr lang="tr-TR" sz="2400" dirty="0" err="1">
                <a:effectLst/>
                <a:latin typeface="Arial" charset="0"/>
                <a:ea typeface="Arial" charset="0"/>
                <a:cs typeface="Arial" charset="0"/>
              </a:rPr>
              <a:t>negatively</a:t>
            </a:r>
            <a:endParaRPr lang="pl-PL" sz="2400" dirty="0">
              <a:effectLst/>
              <a:latin typeface="Arial" charset="0"/>
              <a:ea typeface="Arial" charset="0"/>
              <a:cs typeface="Arial" charset="0"/>
            </a:endParaRPr>
          </a:p>
          <a:p>
            <a:pPr marL="457200" lvl="0" indent="-457200">
              <a:buFont typeface="+mj-lt"/>
              <a:buAutoNum type="alphaLcParenR"/>
            </a:pPr>
            <a:r>
              <a:rPr lang="tr-TR" sz="2400" dirty="0">
                <a:effectLst/>
                <a:latin typeface="Arial" charset="0"/>
                <a:ea typeface="Arial" charset="0"/>
                <a:cs typeface="Arial" charset="0"/>
              </a:rPr>
              <a:t>A </a:t>
            </a:r>
            <a:r>
              <a:rPr lang="tr-TR" sz="2400" dirty="0" err="1">
                <a:effectLst/>
                <a:latin typeface="Arial" charset="0"/>
                <a:ea typeface="Arial" charset="0"/>
                <a:cs typeface="Arial" charset="0"/>
              </a:rPr>
              <a:t>woman</a:t>
            </a:r>
            <a:r>
              <a:rPr lang="tr-TR" sz="2400" dirty="0">
                <a:effectLst/>
                <a:latin typeface="Arial" charset="0"/>
                <a:ea typeface="Arial" charset="0"/>
                <a:cs typeface="Arial" charset="0"/>
              </a:rPr>
              <a:t> </a:t>
            </a:r>
            <a:r>
              <a:rPr lang="tr-TR" sz="2400" dirty="0" err="1">
                <a:effectLst/>
                <a:latin typeface="Arial" charset="0"/>
                <a:ea typeface="Arial" charset="0"/>
                <a:cs typeface="Arial" charset="0"/>
              </a:rPr>
              <a:t>with</a:t>
            </a:r>
            <a:r>
              <a:rPr lang="tr-TR" sz="2400" dirty="0">
                <a:effectLst/>
                <a:latin typeface="Arial" charset="0"/>
                <a:ea typeface="Arial" charset="0"/>
                <a:cs typeface="Arial" charset="0"/>
              </a:rPr>
              <a:t> the </a:t>
            </a:r>
            <a:r>
              <a:rPr lang="tr-TR" sz="2400" dirty="0" err="1">
                <a:effectLst/>
                <a:latin typeface="Arial" charset="0"/>
                <a:ea typeface="Arial" charset="0"/>
                <a:cs typeface="Arial" charset="0"/>
              </a:rPr>
              <a:t>skills</a:t>
            </a:r>
            <a:r>
              <a:rPr lang="tr-TR" sz="2400" dirty="0">
                <a:effectLst/>
                <a:latin typeface="Arial" charset="0"/>
                <a:ea typeface="Arial" charset="0"/>
                <a:cs typeface="Arial" charset="0"/>
              </a:rPr>
              <a:t> </a:t>
            </a:r>
            <a:r>
              <a:rPr lang="tr-TR" sz="2400" dirty="0" err="1">
                <a:effectLst/>
                <a:latin typeface="Arial" charset="0"/>
                <a:ea typeface="Arial" charset="0"/>
                <a:cs typeface="Arial" charset="0"/>
              </a:rPr>
              <a:t>and</a:t>
            </a:r>
            <a:r>
              <a:rPr lang="tr-TR" sz="2400" dirty="0">
                <a:effectLst/>
                <a:latin typeface="Arial" charset="0"/>
                <a:ea typeface="Arial" charset="0"/>
                <a:cs typeface="Arial" charset="0"/>
              </a:rPr>
              <a:t> </a:t>
            </a:r>
            <a:r>
              <a:rPr lang="tr-TR" sz="2400" dirty="0" err="1">
                <a:effectLst/>
                <a:latin typeface="Arial" charset="0"/>
                <a:ea typeface="Arial" charset="0"/>
                <a:cs typeface="Arial" charset="0"/>
              </a:rPr>
              <a:t>education</a:t>
            </a:r>
            <a:r>
              <a:rPr lang="tr-TR" sz="2400" dirty="0">
                <a:effectLst/>
                <a:latin typeface="Arial" charset="0"/>
                <a:ea typeface="Arial" charset="0"/>
                <a:cs typeface="Arial" charset="0"/>
              </a:rPr>
              <a:t> </a:t>
            </a:r>
            <a:r>
              <a:rPr lang="tr-TR" sz="2400" dirty="0" err="1">
                <a:effectLst/>
                <a:latin typeface="Arial" charset="0"/>
                <a:ea typeface="Arial" charset="0"/>
                <a:cs typeface="Arial" charset="0"/>
              </a:rPr>
              <a:t>equal</a:t>
            </a:r>
            <a:r>
              <a:rPr lang="tr-TR" sz="2400" dirty="0">
                <a:effectLst/>
                <a:latin typeface="Arial" charset="0"/>
                <a:ea typeface="Arial" charset="0"/>
                <a:cs typeface="Arial" charset="0"/>
              </a:rPr>
              <a:t> </a:t>
            </a:r>
            <a:r>
              <a:rPr lang="tr-TR" sz="2400" dirty="0" err="1">
                <a:effectLst/>
                <a:latin typeface="Arial" charset="0"/>
                <a:ea typeface="Arial" charset="0"/>
                <a:cs typeface="Arial" charset="0"/>
              </a:rPr>
              <a:t>to</a:t>
            </a:r>
            <a:r>
              <a:rPr lang="tr-TR" sz="2400" dirty="0">
                <a:effectLst/>
                <a:latin typeface="Arial" charset="0"/>
                <a:ea typeface="Arial" charset="0"/>
                <a:cs typeface="Arial" charset="0"/>
              </a:rPr>
              <a:t> </a:t>
            </a:r>
            <a:r>
              <a:rPr lang="tr-TR" sz="2400" dirty="0" err="1">
                <a:effectLst/>
                <a:latin typeface="Arial" charset="0"/>
                <a:ea typeface="Arial" charset="0"/>
                <a:cs typeface="Arial" charset="0"/>
              </a:rPr>
              <a:t>men's</a:t>
            </a:r>
            <a:r>
              <a:rPr lang="tr-TR" sz="2400" dirty="0">
                <a:effectLst/>
                <a:latin typeface="Arial" charset="0"/>
                <a:ea typeface="Arial" charset="0"/>
                <a:cs typeface="Arial" charset="0"/>
              </a:rPr>
              <a:t> do not </a:t>
            </a:r>
            <a:r>
              <a:rPr lang="tr-TR" sz="2400" dirty="0" err="1">
                <a:effectLst/>
                <a:latin typeface="Arial" charset="0"/>
                <a:ea typeface="Arial" charset="0"/>
                <a:cs typeface="Arial" charset="0"/>
              </a:rPr>
              <a:t>receive</a:t>
            </a:r>
            <a:r>
              <a:rPr lang="tr-TR" sz="2400" dirty="0">
                <a:effectLst/>
                <a:latin typeface="Arial" charset="0"/>
                <a:ea typeface="Arial" charset="0"/>
                <a:cs typeface="Arial" charset="0"/>
              </a:rPr>
              <a:t> </a:t>
            </a:r>
            <a:r>
              <a:rPr lang="tr-TR" sz="2400" dirty="0" err="1">
                <a:effectLst/>
                <a:latin typeface="Arial" charset="0"/>
                <a:ea typeface="Arial" charset="0"/>
                <a:cs typeface="Arial" charset="0"/>
              </a:rPr>
              <a:t>adequate</a:t>
            </a:r>
            <a:r>
              <a:rPr lang="tr-TR" sz="2400" dirty="0">
                <a:effectLst/>
                <a:latin typeface="Arial" charset="0"/>
                <a:ea typeface="Arial" charset="0"/>
                <a:cs typeface="Arial" charset="0"/>
              </a:rPr>
              <a:t> </a:t>
            </a:r>
            <a:r>
              <a:rPr lang="tr-TR" sz="2400" dirty="0" err="1">
                <a:effectLst/>
                <a:latin typeface="Arial" charset="0"/>
                <a:ea typeface="Arial" charset="0"/>
                <a:cs typeface="Arial" charset="0"/>
              </a:rPr>
              <a:t>support</a:t>
            </a:r>
            <a:r>
              <a:rPr lang="tr-TR" sz="2400" dirty="0">
                <a:effectLst/>
                <a:latin typeface="Arial" charset="0"/>
                <a:ea typeface="Arial" charset="0"/>
                <a:cs typeface="Arial" charset="0"/>
              </a:rPr>
              <a:t> </a:t>
            </a:r>
            <a:r>
              <a:rPr lang="tr-TR" sz="2400" dirty="0" err="1">
                <a:effectLst/>
                <a:latin typeface="Arial" charset="0"/>
                <a:ea typeface="Arial" charset="0"/>
                <a:cs typeface="Arial" charset="0"/>
              </a:rPr>
              <a:t>to</a:t>
            </a:r>
            <a:r>
              <a:rPr lang="tr-TR" sz="2400" dirty="0">
                <a:effectLst/>
                <a:latin typeface="Arial" charset="0"/>
                <a:ea typeface="Arial" charset="0"/>
                <a:cs typeface="Arial" charset="0"/>
              </a:rPr>
              <a:t> </a:t>
            </a:r>
            <a:r>
              <a:rPr lang="tr-TR" sz="2400" dirty="0" err="1">
                <a:effectLst/>
                <a:latin typeface="Arial" charset="0"/>
                <a:ea typeface="Arial" charset="0"/>
                <a:cs typeface="Arial" charset="0"/>
              </a:rPr>
              <a:t>choose</a:t>
            </a:r>
            <a:r>
              <a:rPr lang="tr-TR" sz="2400" dirty="0">
                <a:effectLst/>
                <a:latin typeface="Arial" charset="0"/>
                <a:ea typeface="Arial" charset="0"/>
                <a:cs typeface="Arial" charset="0"/>
              </a:rPr>
              <a:t> </a:t>
            </a:r>
            <a:r>
              <a:rPr lang="tr-TR" sz="2400" dirty="0" err="1">
                <a:effectLst/>
                <a:latin typeface="Arial" charset="0"/>
                <a:ea typeface="Arial" charset="0"/>
                <a:cs typeface="Arial" charset="0"/>
              </a:rPr>
              <a:t>seafaring</a:t>
            </a:r>
            <a:r>
              <a:rPr lang="tr-TR" sz="2400" dirty="0">
                <a:effectLst/>
                <a:latin typeface="Arial" charset="0"/>
                <a:ea typeface="Arial" charset="0"/>
                <a:cs typeface="Arial" charset="0"/>
              </a:rPr>
              <a:t> as </a:t>
            </a:r>
            <a:r>
              <a:rPr lang="tr-TR" sz="2400" dirty="0" err="1">
                <a:effectLst/>
                <a:latin typeface="Arial" charset="0"/>
                <a:ea typeface="Arial" charset="0"/>
                <a:cs typeface="Arial" charset="0"/>
              </a:rPr>
              <a:t>their</a:t>
            </a:r>
            <a:r>
              <a:rPr lang="tr-TR" sz="2400" dirty="0">
                <a:effectLst/>
                <a:latin typeface="Arial" charset="0"/>
                <a:ea typeface="Arial" charset="0"/>
                <a:cs typeface="Arial" charset="0"/>
              </a:rPr>
              <a:t> </a:t>
            </a:r>
            <a:r>
              <a:rPr lang="tr-TR" sz="2400" dirty="0" err="1">
                <a:effectLst/>
                <a:latin typeface="Arial" charset="0"/>
                <a:ea typeface="Arial" charset="0"/>
                <a:cs typeface="Arial" charset="0"/>
              </a:rPr>
              <a:t>career</a:t>
            </a:r>
            <a:endParaRPr lang="pl-PL" sz="2400" dirty="0">
              <a:effectLst/>
              <a:latin typeface="Arial" charset="0"/>
              <a:ea typeface="Arial" charset="0"/>
              <a:cs typeface="Arial" charset="0"/>
            </a:endParaRPr>
          </a:p>
          <a:p>
            <a:pPr marL="457200" lvl="0" indent="-457200">
              <a:buFont typeface="+mj-lt"/>
              <a:buAutoNum type="alphaLcParenR"/>
            </a:pPr>
            <a:r>
              <a:rPr lang="tr-TR" sz="2400" dirty="0">
                <a:effectLst/>
                <a:latin typeface="Arial" charset="0"/>
                <a:ea typeface="Arial" charset="0"/>
                <a:cs typeface="Arial" charset="0"/>
              </a:rPr>
              <a:t>A </a:t>
            </a:r>
            <a:r>
              <a:rPr lang="tr-TR" sz="2400" dirty="0" err="1">
                <a:effectLst/>
                <a:latin typeface="Arial" charset="0"/>
                <a:ea typeface="Arial" charset="0"/>
                <a:cs typeface="Arial" charset="0"/>
              </a:rPr>
              <a:t>woman</a:t>
            </a:r>
            <a:r>
              <a:rPr lang="tr-TR" sz="2400" dirty="0">
                <a:effectLst/>
                <a:latin typeface="Arial" charset="0"/>
                <a:ea typeface="Arial" charset="0"/>
                <a:cs typeface="Arial" charset="0"/>
              </a:rPr>
              <a:t> is not </a:t>
            </a:r>
            <a:r>
              <a:rPr lang="tr-TR" sz="2400" dirty="0" err="1">
                <a:effectLst/>
                <a:latin typeface="Arial" charset="0"/>
                <a:ea typeface="Arial" charset="0"/>
                <a:cs typeface="Arial" charset="0"/>
              </a:rPr>
              <a:t>able</a:t>
            </a:r>
            <a:r>
              <a:rPr lang="tr-TR" sz="2400" dirty="0">
                <a:effectLst/>
                <a:latin typeface="Arial" charset="0"/>
                <a:ea typeface="Arial" charset="0"/>
                <a:cs typeface="Arial" charset="0"/>
              </a:rPr>
              <a:t> </a:t>
            </a:r>
            <a:r>
              <a:rPr lang="tr-TR" sz="2400" dirty="0" err="1">
                <a:effectLst/>
                <a:latin typeface="Arial" charset="0"/>
                <a:ea typeface="Arial" charset="0"/>
                <a:cs typeface="Arial" charset="0"/>
              </a:rPr>
              <a:t>to</a:t>
            </a:r>
            <a:r>
              <a:rPr lang="tr-TR" sz="2400" dirty="0">
                <a:effectLst/>
                <a:latin typeface="Arial" charset="0"/>
                <a:ea typeface="Arial" charset="0"/>
                <a:cs typeface="Arial" charset="0"/>
              </a:rPr>
              <a:t> </a:t>
            </a:r>
            <a:r>
              <a:rPr lang="tr-TR" sz="2400" dirty="0" err="1">
                <a:effectLst/>
                <a:latin typeface="Arial" charset="0"/>
                <a:ea typeface="Arial" charset="0"/>
                <a:cs typeface="Arial" charset="0"/>
              </a:rPr>
              <a:t>find</a:t>
            </a:r>
            <a:r>
              <a:rPr lang="tr-TR" sz="2400" dirty="0">
                <a:effectLst/>
                <a:latin typeface="Arial" charset="0"/>
                <a:ea typeface="Arial" charset="0"/>
                <a:cs typeface="Arial" charset="0"/>
              </a:rPr>
              <a:t> an </a:t>
            </a:r>
            <a:r>
              <a:rPr lang="tr-TR" sz="2400" dirty="0" err="1">
                <a:effectLst/>
                <a:latin typeface="Arial" charset="0"/>
                <a:ea typeface="Arial" charset="0"/>
                <a:cs typeface="Arial" charset="0"/>
              </a:rPr>
              <a:t>employment</a:t>
            </a:r>
            <a:endParaRPr lang="pl-PL" sz="2400" dirty="0">
              <a:effectLst/>
              <a:latin typeface="Arial" charset="0"/>
              <a:ea typeface="Arial" charset="0"/>
              <a:cs typeface="Arial" charset="0"/>
            </a:endParaRPr>
          </a:p>
          <a:p>
            <a:pPr marL="514350" indent="-514350">
              <a:buFont typeface="+mj-lt"/>
              <a:buAutoNum type="alphaLcParenR"/>
            </a:pPr>
            <a:endParaRPr lang="tr-TR" dirty="0">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901599159"/>
      </p:ext>
    </p:extLst>
  </p:cSld>
  <p:clrMapOvr>
    <a:masterClrMapping/>
  </p:clrMapOvr>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zawartości 1"/>
          <p:cNvSpPr>
            <a:spLocks noGrp="1"/>
          </p:cNvSpPr>
          <p:nvPr>
            <p:ph idx="1"/>
          </p:nvPr>
        </p:nvSpPr>
        <p:spPr>
          <a:xfrm>
            <a:off x="457200" y="1124744"/>
            <a:ext cx="8229600" cy="5112568"/>
          </a:xfrm>
        </p:spPr>
        <p:txBody>
          <a:bodyPr/>
          <a:lstStyle/>
          <a:p>
            <a:pPr marL="457200" lvl="0" indent="-457200">
              <a:buFont typeface="+mj-lt"/>
              <a:buAutoNum type="arabicPeriod" startAt="2"/>
            </a:pPr>
            <a:r>
              <a:rPr lang="tr-TR" sz="2400" dirty="0" err="1">
                <a:effectLst/>
                <a:latin typeface="Arial" charset="0"/>
                <a:ea typeface="Arial" charset="0"/>
                <a:cs typeface="Arial" charset="0"/>
              </a:rPr>
              <a:t>Shortage</a:t>
            </a:r>
            <a:r>
              <a:rPr lang="tr-TR" sz="2400" dirty="0">
                <a:effectLst/>
                <a:latin typeface="Arial" charset="0"/>
                <a:ea typeface="Arial" charset="0"/>
                <a:cs typeface="Arial" charset="0"/>
              </a:rPr>
              <a:t> of </a:t>
            </a:r>
            <a:r>
              <a:rPr lang="tr-TR" sz="2400" dirty="0" err="1">
                <a:effectLst/>
                <a:latin typeface="Arial" charset="0"/>
                <a:ea typeface="Arial" charset="0"/>
                <a:cs typeface="Arial" charset="0"/>
              </a:rPr>
              <a:t>space</a:t>
            </a:r>
            <a:r>
              <a:rPr lang="tr-TR" sz="2400" dirty="0">
                <a:effectLst/>
                <a:latin typeface="Arial" charset="0"/>
                <a:ea typeface="Arial" charset="0"/>
                <a:cs typeface="Arial" charset="0"/>
              </a:rPr>
              <a:t> </a:t>
            </a:r>
            <a:r>
              <a:rPr lang="tr-TR" sz="2400" dirty="0" err="1">
                <a:effectLst/>
                <a:latin typeface="Arial" charset="0"/>
                <a:ea typeface="Arial" charset="0"/>
                <a:cs typeface="Arial" charset="0"/>
              </a:rPr>
              <a:t>onboard</a:t>
            </a:r>
            <a:r>
              <a:rPr lang="tr-TR" sz="2400" dirty="0">
                <a:effectLst/>
                <a:latin typeface="Arial" charset="0"/>
                <a:ea typeface="Arial" charset="0"/>
                <a:cs typeface="Arial" charset="0"/>
              </a:rPr>
              <a:t> </a:t>
            </a:r>
            <a:r>
              <a:rPr lang="tr-TR" sz="2400" dirty="0" err="1">
                <a:effectLst/>
                <a:latin typeface="Arial" charset="0"/>
                <a:ea typeface="Arial" charset="0"/>
                <a:cs typeface="Arial" charset="0"/>
              </a:rPr>
              <a:t>and</a:t>
            </a:r>
            <a:r>
              <a:rPr lang="tr-TR" sz="2400" dirty="0">
                <a:effectLst/>
                <a:latin typeface="Arial" charset="0"/>
                <a:ea typeface="Arial" charset="0"/>
                <a:cs typeface="Arial" charset="0"/>
              </a:rPr>
              <a:t> </a:t>
            </a:r>
            <a:r>
              <a:rPr lang="tr-TR" sz="2400" dirty="0" err="1">
                <a:effectLst/>
                <a:latin typeface="Arial" charset="0"/>
                <a:ea typeface="Arial" charset="0"/>
                <a:cs typeface="Arial" charset="0"/>
              </a:rPr>
              <a:t>inability</a:t>
            </a:r>
            <a:r>
              <a:rPr lang="tr-TR" sz="2400" dirty="0">
                <a:effectLst/>
                <a:latin typeface="Arial" charset="0"/>
                <a:ea typeface="Arial" charset="0"/>
                <a:cs typeface="Arial" charset="0"/>
              </a:rPr>
              <a:t> </a:t>
            </a:r>
            <a:r>
              <a:rPr lang="tr-TR" sz="2400" dirty="0" err="1">
                <a:effectLst/>
                <a:latin typeface="Arial" charset="0"/>
                <a:ea typeface="Arial" charset="0"/>
                <a:cs typeface="Arial" charset="0"/>
              </a:rPr>
              <a:t>to</a:t>
            </a:r>
            <a:r>
              <a:rPr lang="tr-TR" sz="2400" dirty="0">
                <a:effectLst/>
                <a:latin typeface="Arial" charset="0"/>
                <a:ea typeface="Arial" charset="0"/>
                <a:cs typeface="Arial" charset="0"/>
              </a:rPr>
              <a:t> </a:t>
            </a:r>
            <a:r>
              <a:rPr lang="tr-TR" sz="2400" dirty="0" err="1">
                <a:effectLst/>
                <a:latin typeface="Arial" charset="0"/>
                <a:ea typeface="Arial" charset="0"/>
                <a:cs typeface="Arial" charset="0"/>
              </a:rPr>
              <a:t>provide</a:t>
            </a:r>
            <a:r>
              <a:rPr lang="tr-TR" sz="2400" dirty="0">
                <a:effectLst/>
                <a:latin typeface="Arial" charset="0"/>
                <a:ea typeface="Arial" charset="0"/>
                <a:cs typeface="Arial" charset="0"/>
              </a:rPr>
              <a:t> </a:t>
            </a:r>
            <a:r>
              <a:rPr lang="tr-TR" sz="2400" dirty="0" err="1">
                <a:effectLst/>
                <a:latin typeface="Arial" charset="0"/>
                <a:ea typeface="Arial" charset="0"/>
                <a:cs typeface="Arial" charset="0"/>
              </a:rPr>
              <a:t>female</a:t>
            </a:r>
            <a:r>
              <a:rPr lang="tr-TR" sz="2400" dirty="0">
                <a:effectLst/>
                <a:latin typeface="Arial" charset="0"/>
                <a:ea typeface="Arial" charset="0"/>
                <a:cs typeface="Arial" charset="0"/>
              </a:rPr>
              <a:t> </a:t>
            </a:r>
            <a:r>
              <a:rPr lang="tr-TR" sz="2400" dirty="0" err="1">
                <a:effectLst/>
                <a:latin typeface="Arial" charset="0"/>
                <a:ea typeface="Arial" charset="0"/>
                <a:cs typeface="Arial" charset="0"/>
              </a:rPr>
              <a:t>apprentices</a:t>
            </a:r>
            <a:r>
              <a:rPr lang="tr-TR" sz="2400" dirty="0">
                <a:effectLst/>
                <a:latin typeface="Arial" charset="0"/>
                <a:ea typeface="Arial" charset="0"/>
                <a:cs typeface="Arial" charset="0"/>
              </a:rPr>
              <a:t> </a:t>
            </a:r>
            <a:r>
              <a:rPr lang="tr-TR" sz="2400" dirty="0" err="1">
                <a:effectLst/>
                <a:latin typeface="Arial" charset="0"/>
                <a:ea typeface="Arial" charset="0"/>
                <a:cs typeface="Arial" charset="0"/>
              </a:rPr>
              <a:t>with</a:t>
            </a:r>
            <a:r>
              <a:rPr lang="tr-TR" sz="2400" dirty="0">
                <a:effectLst/>
                <a:latin typeface="Arial" charset="0"/>
                <a:ea typeface="Arial" charset="0"/>
                <a:cs typeface="Arial" charset="0"/>
              </a:rPr>
              <a:t> a </a:t>
            </a:r>
            <a:r>
              <a:rPr lang="tr-TR" sz="2400" dirty="0" err="1">
                <a:effectLst/>
                <a:latin typeface="Arial" charset="0"/>
                <a:ea typeface="Arial" charset="0"/>
                <a:cs typeface="Arial" charset="0"/>
              </a:rPr>
              <a:t>separate</a:t>
            </a:r>
            <a:r>
              <a:rPr lang="tr-TR" sz="2400" dirty="0">
                <a:effectLst/>
                <a:latin typeface="Arial" charset="0"/>
                <a:ea typeface="Arial" charset="0"/>
                <a:cs typeface="Arial" charset="0"/>
              </a:rPr>
              <a:t> </a:t>
            </a:r>
            <a:r>
              <a:rPr lang="tr-TR" sz="2400" dirty="0" err="1">
                <a:effectLst/>
                <a:latin typeface="Arial" charset="0"/>
                <a:ea typeface="Arial" charset="0"/>
                <a:cs typeface="Arial" charset="0"/>
              </a:rPr>
              <a:t>living</a:t>
            </a:r>
            <a:r>
              <a:rPr lang="tr-TR" sz="2400" dirty="0">
                <a:effectLst/>
                <a:latin typeface="Arial" charset="0"/>
                <a:ea typeface="Arial" charset="0"/>
                <a:cs typeface="Arial" charset="0"/>
              </a:rPr>
              <a:t> </a:t>
            </a:r>
            <a:r>
              <a:rPr lang="tr-TR" sz="2400" dirty="0" err="1">
                <a:effectLst/>
                <a:latin typeface="Arial" charset="0"/>
                <a:ea typeface="Arial" charset="0"/>
                <a:cs typeface="Arial" charset="0"/>
              </a:rPr>
              <a:t>cabin</a:t>
            </a:r>
            <a:r>
              <a:rPr lang="tr-TR" sz="2400" dirty="0">
                <a:effectLst/>
                <a:latin typeface="Arial" charset="0"/>
                <a:ea typeface="Arial" charset="0"/>
                <a:cs typeface="Arial" charset="0"/>
              </a:rPr>
              <a:t> </a:t>
            </a:r>
            <a:r>
              <a:rPr lang="tr-TR" sz="2400" dirty="0" err="1">
                <a:effectLst/>
                <a:latin typeface="Arial" charset="0"/>
                <a:ea typeface="Arial" charset="0"/>
                <a:cs typeface="Arial" charset="0"/>
              </a:rPr>
              <a:t>may</a:t>
            </a:r>
            <a:r>
              <a:rPr lang="tr-TR" sz="2400" dirty="0">
                <a:effectLst/>
                <a:latin typeface="Arial" charset="0"/>
                <a:ea typeface="Arial" charset="0"/>
                <a:cs typeface="Arial" charset="0"/>
              </a:rPr>
              <a:t> be the </a:t>
            </a:r>
            <a:r>
              <a:rPr lang="tr-TR" sz="2400" dirty="0" err="1">
                <a:effectLst/>
                <a:latin typeface="Arial" charset="0"/>
                <a:ea typeface="Arial" charset="0"/>
                <a:cs typeface="Arial" charset="0"/>
              </a:rPr>
              <a:t>cause</a:t>
            </a:r>
            <a:r>
              <a:rPr lang="tr-TR" sz="2400" dirty="0">
                <a:effectLst/>
                <a:latin typeface="Arial" charset="0"/>
                <a:ea typeface="Arial" charset="0"/>
                <a:cs typeface="Arial" charset="0"/>
              </a:rPr>
              <a:t> </a:t>
            </a:r>
            <a:r>
              <a:rPr lang="tr-TR" sz="2400" dirty="0" err="1">
                <a:effectLst/>
                <a:latin typeface="Arial" charset="0"/>
                <a:ea typeface="Arial" charset="0"/>
                <a:cs typeface="Arial" charset="0"/>
              </a:rPr>
              <a:t>for</a:t>
            </a:r>
            <a:r>
              <a:rPr lang="tr-TR" sz="2400" dirty="0" smtClean="0">
                <a:effectLst/>
                <a:latin typeface="Arial" charset="0"/>
                <a:ea typeface="Arial" charset="0"/>
                <a:cs typeface="Arial" charset="0"/>
              </a:rPr>
              <a:t>:</a:t>
            </a:r>
          </a:p>
          <a:p>
            <a:pPr marL="457200" lvl="0" indent="-457200">
              <a:buFont typeface="+mj-lt"/>
              <a:buAutoNum type="arabicPeriod" startAt="2"/>
            </a:pPr>
            <a:endParaRPr lang="pl-PL" sz="2400" dirty="0">
              <a:effectLst/>
              <a:latin typeface="Arial" charset="0"/>
              <a:ea typeface="Arial" charset="0"/>
              <a:cs typeface="Arial" charset="0"/>
            </a:endParaRPr>
          </a:p>
          <a:p>
            <a:pPr marL="457200" lvl="0" indent="-457200">
              <a:buFont typeface="+mj-lt"/>
              <a:buAutoNum type="alphaLcParenR"/>
            </a:pPr>
            <a:r>
              <a:rPr lang="tr-TR" sz="2400" dirty="0">
                <a:effectLst/>
                <a:latin typeface="Arial" charset="0"/>
                <a:ea typeface="Arial" charset="0"/>
                <a:cs typeface="Arial" charset="0"/>
              </a:rPr>
              <a:t>Pre-entry </a:t>
            </a:r>
            <a:r>
              <a:rPr lang="tr-TR" sz="2400" dirty="0" err="1">
                <a:effectLst/>
                <a:latin typeface="Arial" charset="0"/>
                <a:ea typeface="Arial" charset="0"/>
                <a:cs typeface="Arial" charset="0"/>
              </a:rPr>
              <a:t>discrimination</a:t>
            </a:r>
            <a:endParaRPr lang="pl-PL" sz="2400" dirty="0">
              <a:effectLst/>
              <a:latin typeface="Arial" charset="0"/>
              <a:ea typeface="Arial" charset="0"/>
              <a:cs typeface="Arial" charset="0"/>
            </a:endParaRPr>
          </a:p>
          <a:p>
            <a:pPr marL="457200" lvl="0" indent="-457200">
              <a:buFont typeface="+mj-lt"/>
              <a:buAutoNum type="alphaLcParenR"/>
            </a:pPr>
            <a:r>
              <a:rPr lang="tr-TR" sz="2400" dirty="0">
                <a:effectLst/>
                <a:latin typeface="Arial" charset="0"/>
                <a:ea typeface="Arial" charset="0"/>
                <a:cs typeface="Arial" charset="0"/>
              </a:rPr>
              <a:t>Post-</a:t>
            </a:r>
            <a:r>
              <a:rPr lang="tr-TR" sz="2400" dirty="0" err="1">
                <a:effectLst/>
                <a:latin typeface="Arial" charset="0"/>
                <a:ea typeface="Arial" charset="0"/>
                <a:cs typeface="Arial" charset="0"/>
              </a:rPr>
              <a:t>entry</a:t>
            </a:r>
            <a:r>
              <a:rPr lang="tr-TR" sz="2400" dirty="0">
                <a:effectLst/>
                <a:latin typeface="Arial" charset="0"/>
                <a:ea typeface="Arial" charset="0"/>
                <a:cs typeface="Arial" charset="0"/>
              </a:rPr>
              <a:t> </a:t>
            </a:r>
            <a:r>
              <a:rPr lang="tr-TR" sz="2400" dirty="0" err="1">
                <a:effectLst/>
                <a:latin typeface="Arial" charset="0"/>
                <a:ea typeface="Arial" charset="0"/>
                <a:cs typeface="Arial" charset="0"/>
              </a:rPr>
              <a:t>discrimination</a:t>
            </a:r>
            <a:endParaRPr lang="pl-PL" sz="2400" dirty="0">
              <a:effectLst/>
              <a:latin typeface="Arial" charset="0"/>
              <a:ea typeface="Arial" charset="0"/>
              <a:cs typeface="Arial" charset="0"/>
            </a:endParaRPr>
          </a:p>
          <a:p>
            <a:pPr marL="457200" lvl="0" indent="-457200">
              <a:buFont typeface="+mj-lt"/>
              <a:buAutoNum type="alphaLcParenR"/>
            </a:pPr>
            <a:r>
              <a:rPr lang="tr-TR" sz="2400" dirty="0" err="1">
                <a:effectLst/>
                <a:latin typeface="Arial" charset="0"/>
                <a:ea typeface="Arial" charset="0"/>
                <a:cs typeface="Arial" charset="0"/>
              </a:rPr>
              <a:t>Both</a:t>
            </a:r>
            <a:endParaRPr lang="pl-PL" sz="2400" dirty="0">
              <a:effectLst/>
              <a:latin typeface="Arial" charset="0"/>
              <a:ea typeface="Arial" charset="0"/>
              <a:cs typeface="Arial" charset="0"/>
            </a:endParaRPr>
          </a:p>
          <a:p>
            <a:pPr marL="457200" lvl="0" indent="-457200">
              <a:buFont typeface="+mj-lt"/>
              <a:buAutoNum type="alphaLcParenR"/>
            </a:pPr>
            <a:r>
              <a:rPr lang="tr-TR" sz="2400" dirty="0" err="1">
                <a:effectLst/>
                <a:latin typeface="Arial" charset="0"/>
                <a:ea typeface="Arial" charset="0"/>
                <a:cs typeface="Arial" charset="0"/>
              </a:rPr>
              <a:t>None</a:t>
            </a:r>
            <a:r>
              <a:rPr lang="tr-TR" sz="2400" dirty="0">
                <a:effectLst/>
                <a:latin typeface="Arial" charset="0"/>
                <a:ea typeface="Arial" charset="0"/>
                <a:cs typeface="Arial" charset="0"/>
              </a:rPr>
              <a:t> of the </a:t>
            </a:r>
            <a:r>
              <a:rPr lang="tr-TR" sz="2400" dirty="0" err="1">
                <a:effectLst/>
                <a:latin typeface="Arial" charset="0"/>
                <a:ea typeface="Arial" charset="0"/>
                <a:cs typeface="Arial" charset="0"/>
              </a:rPr>
              <a:t>mentioned</a:t>
            </a:r>
            <a:r>
              <a:rPr lang="tr-TR" sz="2400" dirty="0">
                <a:effectLst/>
                <a:latin typeface="Arial" charset="0"/>
                <a:ea typeface="Arial" charset="0"/>
                <a:cs typeface="Arial" charset="0"/>
              </a:rPr>
              <a:t> </a:t>
            </a:r>
            <a:r>
              <a:rPr lang="tr-TR" sz="2400" dirty="0" err="1">
                <a:effectLst/>
                <a:latin typeface="Arial" charset="0"/>
                <a:ea typeface="Arial" charset="0"/>
                <a:cs typeface="Arial" charset="0"/>
              </a:rPr>
              <a:t>above</a:t>
            </a:r>
            <a:endParaRPr lang="pl-PL" sz="2400" dirty="0">
              <a:effectLst/>
              <a:latin typeface="Arial" charset="0"/>
              <a:ea typeface="Arial" charset="0"/>
              <a:cs typeface="Arial" charset="0"/>
            </a:endParaRPr>
          </a:p>
        </p:txBody>
      </p:sp>
    </p:spTree>
    <p:extLst>
      <p:ext uri="{BB962C8B-B14F-4D97-AF65-F5344CB8AC3E}">
        <p14:creationId xmlns:p14="http://schemas.microsoft.com/office/powerpoint/2010/main" val="57909026"/>
      </p:ext>
    </p:extLst>
  </p:cSld>
  <p:clrMapOvr>
    <a:masterClrMapping/>
  </p:clrMapOvr>
  <p:transition/>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zawartości 1"/>
          <p:cNvSpPr>
            <a:spLocks noGrp="1"/>
          </p:cNvSpPr>
          <p:nvPr>
            <p:ph idx="1"/>
          </p:nvPr>
        </p:nvSpPr>
        <p:spPr>
          <a:xfrm>
            <a:off x="457200" y="1124744"/>
            <a:ext cx="8229600" cy="5112568"/>
          </a:xfrm>
        </p:spPr>
        <p:txBody>
          <a:bodyPr/>
          <a:lstStyle/>
          <a:p>
            <a:pPr marL="457200" lvl="0" indent="-457200">
              <a:buFont typeface="+mj-lt"/>
              <a:buAutoNum type="arabicPeriod" startAt="3"/>
            </a:pPr>
            <a:r>
              <a:rPr lang="tr-TR" sz="2400" dirty="0">
                <a:effectLst/>
                <a:latin typeface="Arial" charset="0"/>
                <a:ea typeface="Arial" charset="0"/>
                <a:cs typeface="Arial" charset="0"/>
              </a:rPr>
              <a:t>The </a:t>
            </a:r>
            <a:r>
              <a:rPr lang="tr-TR" sz="2400" dirty="0" err="1">
                <a:effectLst/>
                <a:latin typeface="Arial" charset="0"/>
                <a:ea typeface="Arial" charset="0"/>
                <a:cs typeface="Arial" charset="0"/>
              </a:rPr>
              <a:t>phenomenon</a:t>
            </a:r>
            <a:r>
              <a:rPr lang="tr-TR" sz="2400" dirty="0">
                <a:effectLst/>
                <a:latin typeface="Arial" charset="0"/>
                <a:ea typeface="Arial" charset="0"/>
                <a:cs typeface="Arial" charset="0"/>
              </a:rPr>
              <a:t> </a:t>
            </a:r>
            <a:r>
              <a:rPr lang="tr-TR" sz="2400" dirty="0" err="1">
                <a:effectLst/>
                <a:latin typeface="Arial" charset="0"/>
                <a:ea typeface="Arial" charset="0"/>
                <a:cs typeface="Arial" charset="0"/>
              </a:rPr>
              <a:t>known</a:t>
            </a:r>
            <a:r>
              <a:rPr lang="tr-TR" sz="2400" dirty="0">
                <a:effectLst/>
                <a:latin typeface="Arial" charset="0"/>
                <a:ea typeface="Arial" charset="0"/>
                <a:cs typeface="Arial" charset="0"/>
              </a:rPr>
              <a:t> as "</a:t>
            </a:r>
            <a:r>
              <a:rPr lang="tr-TR" sz="2400" dirty="0" err="1">
                <a:effectLst/>
                <a:latin typeface="Arial" charset="0"/>
                <a:ea typeface="Arial" charset="0"/>
                <a:cs typeface="Arial" charset="0"/>
              </a:rPr>
              <a:t>glass</a:t>
            </a:r>
            <a:r>
              <a:rPr lang="tr-TR" sz="2400" dirty="0">
                <a:effectLst/>
                <a:latin typeface="Arial" charset="0"/>
                <a:ea typeface="Arial" charset="0"/>
                <a:cs typeface="Arial" charset="0"/>
              </a:rPr>
              <a:t> </a:t>
            </a:r>
            <a:r>
              <a:rPr lang="tr-TR" sz="2400" dirty="0" err="1">
                <a:effectLst/>
                <a:latin typeface="Arial" charset="0"/>
                <a:ea typeface="Arial" charset="0"/>
                <a:cs typeface="Arial" charset="0"/>
              </a:rPr>
              <a:t>ceiling</a:t>
            </a:r>
            <a:r>
              <a:rPr lang="tr-TR" sz="2400" dirty="0">
                <a:effectLst/>
                <a:latin typeface="Arial" charset="0"/>
                <a:ea typeface="Arial" charset="0"/>
                <a:cs typeface="Arial" charset="0"/>
              </a:rPr>
              <a:t>" </a:t>
            </a:r>
            <a:r>
              <a:rPr lang="tr-TR" sz="2400" dirty="0" err="1">
                <a:effectLst/>
                <a:latin typeface="Arial" charset="0"/>
                <a:ea typeface="Arial" charset="0"/>
                <a:cs typeface="Arial" charset="0"/>
              </a:rPr>
              <a:t>appears</a:t>
            </a:r>
            <a:r>
              <a:rPr lang="tr-TR" sz="2400" dirty="0">
                <a:effectLst/>
                <a:latin typeface="Arial" charset="0"/>
                <a:ea typeface="Arial" charset="0"/>
                <a:cs typeface="Arial" charset="0"/>
              </a:rPr>
              <a:t> </a:t>
            </a:r>
            <a:r>
              <a:rPr lang="tr-TR" sz="2400" dirty="0" err="1">
                <a:effectLst/>
                <a:latin typeface="Arial" charset="0"/>
                <a:ea typeface="Arial" charset="0"/>
                <a:cs typeface="Arial" charset="0"/>
              </a:rPr>
              <a:t>when</a:t>
            </a:r>
            <a:r>
              <a:rPr lang="tr-TR" sz="2400" dirty="0">
                <a:effectLst/>
                <a:latin typeface="Arial" charset="0"/>
                <a:ea typeface="Arial" charset="0"/>
                <a:cs typeface="Arial" charset="0"/>
              </a:rPr>
              <a:t>:</a:t>
            </a:r>
            <a:endParaRPr lang="pl-PL" sz="2400" dirty="0">
              <a:effectLst/>
              <a:latin typeface="Arial" charset="0"/>
              <a:ea typeface="Arial" charset="0"/>
              <a:cs typeface="Arial" charset="0"/>
            </a:endParaRPr>
          </a:p>
          <a:p>
            <a:pPr lvl="0"/>
            <a:endParaRPr lang="tr-TR" sz="2400" dirty="0" smtClean="0">
              <a:effectLst/>
              <a:latin typeface="Arial" charset="0"/>
              <a:ea typeface="Arial" charset="0"/>
              <a:cs typeface="Arial" charset="0"/>
            </a:endParaRPr>
          </a:p>
          <a:p>
            <a:pPr marL="457200" lvl="0" indent="-457200">
              <a:buFont typeface="+mj-lt"/>
              <a:buAutoNum type="alphaLcParenR"/>
            </a:pPr>
            <a:r>
              <a:rPr lang="tr-TR" sz="2400" dirty="0" smtClean="0">
                <a:effectLst/>
                <a:latin typeface="Arial" charset="0"/>
                <a:ea typeface="Arial" charset="0"/>
                <a:cs typeface="Arial" charset="0"/>
              </a:rPr>
              <a:t>A </a:t>
            </a:r>
            <a:r>
              <a:rPr lang="tr-TR" sz="2400" dirty="0" err="1">
                <a:effectLst/>
                <a:latin typeface="Arial" charset="0"/>
                <a:ea typeface="Arial" charset="0"/>
                <a:cs typeface="Arial" charset="0"/>
              </a:rPr>
              <a:t>woman</a:t>
            </a:r>
            <a:r>
              <a:rPr lang="tr-TR" sz="2400" dirty="0">
                <a:effectLst/>
                <a:latin typeface="Arial" charset="0"/>
                <a:ea typeface="Arial" charset="0"/>
                <a:cs typeface="Arial" charset="0"/>
              </a:rPr>
              <a:t> is </a:t>
            </a:r>
            <a:r>
              <a:rPr lang="tr-TR" sz="2400" dirty="0" err="1">
                <a:effectLst/>
                <a:latin typeface="Arial" charset="0"/>
                <a:ea typeface="Arial" charset="0"/>
                <a:cs typeface="Arial" charset="0"/>
              </a:rPr>
              <a:t>forced</a:t>
            </a:r>
            <a:r>
              <a:rPr lang="tr-TR" sz="2400" dirty="0">
                <a:effectLst/>
                <a:latin typeface="Arial" charset="0"/>
                <a:ea typeface="Arial" charset="0"/>
                <a:cs typeface="Arial" charset="0"/>
              </a:rPr>
              <a:t> </a:t>
            </a:r>
            <a:r>
              <a:rPr lang="tr-TR" sz="2400" dirty="0" err="1">
                <a:effectLst/>
                <a:latin typeface="Arial" charset="0"/>
                <a:ea typeface="Arial" charset="0"/>
                <a:cs typeface="Arial" charset="0"/>
              </a:rPr>
              <a:t>to</a:t>
            </a:r>
            <a:r>
              <a:rPr lang="tr-TR" sz="2400" dirty="0">
                <a:effectLst/>
                <a:latin typeface="Arial" charset="0"/>
                <a:ea typeface="Arial" charset="0"/>
                <a:cs typeface="Arial" charset="0"/>
              </a:rPr>
              <a:t> </a:t>
            </a:r>
            <a:r>
              <a:rPr lang="tr-TR" sz="2400" dirty="0" err="1">
                <a:effectLst/>
                <a:latin typeface="Arial" charset="0"/>
                <a:ea typeface="Arial" charset="0"/>
                <a:cs typeface="Arial" charset="0"/>
              </a:rPr>
              <a:t>give</a:t>
            </a:r>
            <a:r>
              <a:rPr lang="tr-TR" sz="2400" dirty="0">
                <a:effectLst/>
                <a:latin typeface="Arial" charset="0"/>
                <a:ea typeface="Arial" charset="0"/>
                <a:cs typeface="Arial" charset="0"/>
              </a:rPr>
              <a:t> </a:t>
            </a:r>
            <a:r>
              <a:rPr lang="tr-TR" sz="2400" dirty="0" err="1">
                <a:effectLst/>
                <a:latin typeface="Arial" charset="0"/>
                <a:ea typeface="Arial" charset="0"/>
                <a:cs typeface="Arial" charset="0"/>
              </a:rPr>
              <a:t>up</a:t>
            </a:r>
            <a:r>
              <a:rPr lang="tr-TR" sz="2400" dirty="0">
                <a:effectLst/>
                <a:latin typeface="Arial" charset="0"/>
                <a:ea typeface="Arial" charset="0"/>
                <a:cs typeface="Arial" charset="0"/>
              </a:rPr>
              <a:t> </a:t>
            </a:r>
            <a:r>
              <a:rPr lang="tr-TR" sz="2400" dirty="0" err="1">
                <a:effectLst/>
                <a:latin typeface="Arial" charset="0"/>
                <a:ea typeface="Arial" charset="0"/>
                <a:cs typeface="Arial" charset="0"/>
              </a:rPr>
              <a:t>professional</a:t>
            </a:r>
            <a:r>
              <a:rPr lang="tr-TR" sz="2400" dirty="0">
                <a:effectLst/>
                <a:latin typeface="Arial" charset="0"/>
                <a:ea typeface="Arial" charset="0"/>
                <a:cs typeface="Arial" charset="0"/>
              </a:rPr>
              <a:t> </a:t>
            </a:r>
            <a:r>
              <a:rPr lang="tr-TR" sz="2400" dirty="0" err="1">
                <a:effectLst/>
                <a:latin typeface="Arial" charset="0"/>
                <a:ea typeface="Arial" charset="0"/>
                <a:cs typeface="Arial" charset="0"/>
              </a:rPr>
              <a:t>careers</a:t>
            </a:r>
            <a:r>
              <a:rPr lang="tr-TR" sz="2400" dirty="0">
                <a:effectLst/>
                <a:latin typeface="Arial" charset="0"/>
                <a:ea typeface="Arial" charset="0"/>
                <a:cs typeface="Arial" charset="0"/>
              </a:rPr>
              <a:t> </a:t>
            </a:r>
            <a:r>
              <a:rPr lang="tr-TR" sz="2400" dirty="0" err="1">
                <a:effectLst/>
                <a:latin typeface="Arial" charset="0"/>
                <a:ea typeface="Arial" charset="0"/>
                <a:cs typeface="Arial" charset="0"/>
              </a:rPr>
              <a:t>to</a:t>
            </a:r>
            <a:r>
              <a:rPr lang="tr-TR" sz="2400" dirty="0">
                <a:effectLst/>
                <a:latin typeface="Arial" charset="0"/>
                <a:ea typeface="Arial" charset="0"/>
                <a:cs typeface="Arial" charset="0"/>
              </a:rPr>
              <a:t> </a:t>
            </a:r>
            <a:r>
              <a:rPr lang="tr-TR" sz="2400" dirty="0" err="1">
                <a:effectLst/>
                <a:latin typeface="Arial" charset="0"/>
                <a:ea typeface="Arial" charset="0"/>
                <a:cs typeface="Arial" charset="0"/>
              </a:rPr>
              <a:t>perform</a:t>
            </a:r>
            <a:r>
              <a:rPr lang="tr-TR" sz="2400" dirty="0">
                <a:effectLst/>
                <a:latin typeface="Arial" charset="0"/>
                <a:ea typeface="Arial" charset="0"/>
                <a:cs typeface="Arial" charset="0"/>
              </a:rPr>
              <a:t> </a:t>
            </a:r>
            <a:r>
              <a:rPr lang="tr-TR" sz="2400" dirty="0" err="1">
                <a:effectLst/>
                <a:latin typeface="Arial" charset="0"/>
                <a:ea typeface="Arial" charset="0"/>
                <a:cs typeface="Arial" charset="0"/>
              </a:rPr>
              <a:t>family</a:t>
            </a:r>
            <a:r>
              <a:rPr lang="tr-TR" sz="2400" dirty="0">
                <a:effectLst/>
                <a:latin typeface="Arial" charset="0"/>
                <a:ea typeface="Arial" charset="0"/>
                <a:cs typeface="Arial" charset="0"/>
              </a:rPr>
              <a:t> </a:t>
            </a:r>
            <a:r>
              <a:rPr lang="tr-TR" sz="2400" dirty="0" err="1">
                <a:effectLst/>
                <a:latin typeface="Arial" charset="0"/>
                <a:ea typeface="Arial" charset="0"/>
                <a:cs typeface="Arial" charset="0"/>
              </a:rPr>
              <a:t>duties</a:t>
            </a:r>
            <a:endParaRPr lang="pl-PL" sz="2400" dirty="0">
              <a:effectLst/>
              <a:latin typeface="Arial" charset="0"/>
              <a:ea typeface="Arial" charset="0"/>
              <a:cs typeface="Arial" charset="0"/>
            </a:endParaRPr>
          </a:p>
          <a:p>
            <a:pPr marL="457200" lvl="0" indent="-457200">
              <a:buFont typeface="+mj-lt"/>
              <a:buAutoNum type="alphaLcParenR"/>
            </a:pPr>
            <a:r>
              <a:rPr lang="tr-TR" sz="2400" dirty="0">
                <a:effectLst/>
                <a:latin typeface="Arial" charset="0"/>
                <a:ea typeface="Arial" charset="0"/>
                <a:cs typeface="Arial" charset="0"/>
              </a:rPr>
              <a:t>The </a:t>
            </a:r>
            <a:r>
              <a:rPr lang="tr-TR" sz="2400" dirty="0" err="1">
                <a:effectLst/>
                <a:latin typeface="Arial" charset="0"/>
                <a:ea typeface="Arial" charset="0"/>
                <a:cs typeface="Arial" charset="0"/>
              </a:rPr>
              <a:t>promotion</a:t>
            </a:r>
            <a:r>
              <a:rPr lang="tr-TR" sz="2400" dirty="0">
                <a:effectLst/>
                <a:latin typeface="Arial" charset="0"/>
                <a:ea typeface="Arial" charset="0"/>
                <a:cs typeface="Arial" charset="0"/>
              </a:rPr>
              <a:t> of </a:t>
            </a:r>
            <a:r>
              <a:rPr lang="tr-TR" sz="2400" dirty="0" err="1">
                <a:effectLst/>
                <a:latin typeface="Arial" charset="0"/>
                <a:ea typeface="Arial" charset="0"/>
                <a:cs typeface="Arial" charset="0"/>
              </a:rPr>
              <a:t>women</a:t>
            </a:r>
            <a:r>
              <a:rPr lang="tr-TR" sz="2400" dirty="0">
                <a:effectLst/>
                <a:latin typeface="Arial" charset="0"/>
                <a:ea typeface="Arial" charset="0"/>
                <a:cs typeface="Arial" charset="0"/>
              </a:rPr>
              <a:t> </a:t>
            </a:r>
            <a:r>
              <a:rPr lang="tr-TR" sz="2400" dirty="0" err="1">
                <a:effectLst/>
                <a:latin typeface="Arial" charset="0"/>
                <a:ea typeface="Arial" charset="0"/>
                <a:cs typeface="Arial" charset="0"/>
              </a:rPr>
              <a:t>to</a:t>
            </a:r>
            <a:r>
              <a:rPr lang="tr-TR" sz="2400" dirty="0">
                <a:effectLst/>
                <a:latin typeface="Arial" charset="0"/>
                <a:ea typeface="Arial" charset="0"/>
                <a:cs typeface="Arial" charset="0"/>
              </a:rPr>
              <a:t> </a:t>
            </a:r>
            <a:r>
              <a:rPr lang="tr-TR" sz="2400" dirty="0" err="1">
                <a:effectLst/>
                <a:latin typeface="Arial" charset="0"/>
                <a:ea typeface="Arial" charset="0"/>
                <a:cs typeface="Arial" charset="0"/>
              </a:rPr>
              <a:t>higher</a:t>
            </a:r>
            <a:r>
              <a:rPr lang="tr-TR" sz="2400" dirty="0">
                <a:effectLst/>
                <a:latin typeface="Arial" charset="0"/>
                <a:ea typeface="Arial" charset="0"/>
                <a:cs typeface="Arial" charset="0"/>
              </a:rPr>
              <a:t> </a:t>
            </a:r>
            <a:r>
              <a:rPr lang="tr-TR" sz="2400" dirty="0" err="1">
                <a:effectLst/>
                <a:latin typeface="Arial" charset="0"/>
                <a:ea typeface="Arial" charset="0"/>
                <a:cs typeface="Arial" charset="0"/>
              </a:rPr>
              <a:t>positions</a:t>
            </a:r>
            <a:r>
              <a:rPr lang="tr-TR" sz="2400" dirty="0">
                <a:effectLst/>
                <a:latin typeface="Arial" charset="0"/>
                <a:ea typeface="Arial" charset="0"/>
                <a:cs typeface="Arial" charset="0"/>
              </a:rPr>
              <a:t> is </a:t>
            </a:r>
            <a:r>
              <a:rPr lang="tr-TR" sz="2400" dirty="0" err="1">
                <a:effectLst/>
                <a:latin typeface="Arial" charset="0"/>
                <a:ea typeface="Arial" charset="0"/>
                <a:cs typeface="Arial" charset="0"/>
              </a:rPr>
              <a:t>blocked</a:t>
            </a:r>
            <a:endParaRPr lang="pl-PL" sz="2400" dirty="0">
              <a:effectLst/>
              <a:latin typeface="Arial" charset="0"/>
              <a:ea typeface="Arial" charset="0"/>
              <a:cs typeface="Arial" charset="0"/>
            </a:endParaRPr>
          </a:p>
          <a:p>
            <a:pPr marL="457200" lvl="0" indent="-457200">
              <a:buFont typeface="+mj-lt"/>
              <a:buAutoNum type="alphaLcParenR"/>
            </a:pPr>
            <a:r>
              <a:rPr lang="tr-TR" sz="2400" dirty="0" err="1">
                <a:effectLst/>
                <a:latin typeface="Arial" charset="0"/>
                <a:ea typeface="Arial" charset="0"/>
                <a:cs typeface="Arial" charset="0"/>
              </a:rPr>
              <a:t>Expectations</a:t>
            </a:r>
            <a:r>
              <a:rPr lang="tr-TR" sz="2400" dirty="0">
                <a:effectLst/>
                <a:latin typeface="Arial" charset="0"/>
                <a:ea typeface="Arial" charset="0"/>
                <a:cs typeface="Arial" charset="0"/>
              </a:rPr>
              <a:t> </a:t>
            </a:r>
            <a:r>
              <a:rPr lang="tr-TR" sz="2400" dirty="0" err="1">
                <a:effectLst/>
                <a:latin typeface="Arial" charset="0"/>
                <a:ea typeface="Arial" charset="0"/>
                <a:cs typeface="Arial" charset="0"/>
              </a:rPr>
              <a:t>towards</a:t>
            </a:r>
            <a:r>
              <a:rPr lang="tr-TR" sz="2400" dirty="0">
                <a:effectLst/>
                <a:latin typeface="Arial" charset="0"/>
                <a:ea typeface="Arial" charset="0"/>
                <a:cs typeface="Arial" charset="0"/>
              </a:rPr>
              <a:t> </a:t>
            </a:r>
            <a:r>
              <a:rPr lang="tr-TR" sz="2400" dirty="0" err="1">
                <a:effectLst/>
                <a:latin typeface="Arial" charset="0"/>
                <a:ea typeface="Arial" charset="0"/>
                <a:cs typeface="Arial" charset="0"/>
              </a:rPr>
              <a:t>women</a:t>
            </a:r>
            <a:r>
              <a:rPr lang="tr-TR" sz="2400" dirty="0">
                <a:effectLst/>
                <a:latin typeface="Arial" charset="0"/>
                <a:ea typeface="Arial" charset="0"/>
                <a:cs typeface="Arial" charset="0"/>
              </a:rPr>
              <a:t> </a:t>
            </a:r>
            <a:r>
              <a:rPr lang="tr-TR" sz="2400" dirty="0" err="1">
                <a:effectLst/>
                <a:latin typeface="Arial" charset="0"/>
                <a:ea typeface="Arial" charset="0"/>
                <a:cs typeface="Arial" charset="0"/>
              </a:rPr>
              <a:t>onboard</a:t>
            </a:r>
            <a:r>
              <a:rPr lang="tr-TR" sz="2400" dirty="0">
                <a:effectLst/>
                <a:latin typeface="Arial" charset="0"/>
                <a:ea typeface="Arial" charset="0"/>
                <a:cs typeface="Arial" charset="0"/>
              </a:rPr>
              <a:t> </a:t>
            </a:r>
            <a:r>
              <a:rPr lang="tr-TR" sz="2400" dirty="0" err="1">
                <a:effectLst/>
                <a:latin typeface="Arial" charset="0"/>
                <a:ea typeface="Arial" charset="0"/>
                <a:cs typeface="Arial" charset="0"/>
              </a:rPr>
              <a:t>are</a:t>
            </a:r>
            <a:r>
              <a:rPr lang="tr-TR" sz="2400" dirty="0">
                <a:effectLst/>
                <a:latin typeface="Arial" charset="0"/>
                <a:ea typeface="Arial" charset="0"/>
                <a:cs typeface="Arial" charset="0"/>
              </a:rPr>
              <a:t> </a:t>
            </a:r>
            <a:r>
              <a:rPr lang="tr-TR" sz="2400" dirty="0" err="1">
                <a:effectLst/>
                <a:latin typeface="Arial" charset="0"/>
                <a:ea typeface="Arial" charset="0"/>
                <a:cs typeface="Arial" charset="0"/>
              </a:rPr>
              <a:t>unrealistic</a:t>
            </a:r>
            <a:endParaRPr lang="pl-PL" sz="2400" dirty="0">
              <a:effectLst/>
              <a:latin typeface="Arial" charset="0"/>
              <a:ea typeface="Arial" charset="0"/>
              <a:cs typeface="Arial" charset="0"/>
            </a:endParaRPr>
          </a:p>
          <a:p>
            <a:pPr marL="457200" lvl="0" indent="-457200">
              <a:buFont typeface="+mj-lt"/>
              <a:buAutoNum type="alphaLcParenR"/>
            </a:pPr>
            <a:r>
              <a:rPr lang="tr-TR" sz="2400" dirty="0">
                <a:effectLst/>
                <a:latin typeface="Arial" charset="0"/>
                <a:ea typeface="Arial" charset="0"/>
                <a:cs typeface="Arial" charset="0"/>
              </a:rPr>
              <a:t>A </a:t>
            </a:r>
            <a:r>
              <a:rPr lang="tr-TR" sz="2400" dirty="0" err="1">
                <a:effectLst/>
                <a:latin typeface="Arial" charset="0"/>
                <a:ea typeface="Arial" charset="0"/>
                <a:cs typeface="Arial" charset="0"/>
              </a:rPr>
              <a:t>women</a:t>
            </a:r>
            <a:r>
              <a:rPr lang="tr-TR" sz="2400" dirty="0">
                <a:effectLst/>
                <a:latin typeface="Arial" charset="0"/>
                <a:ea typeface="Arial" charset="0"/>
                <a:cs typeface="Arial" charset="0"/>
              </a:rPr>
              <a:t> </a:t>
            </a:r>
            <a:r>
              <a:rPr lang="tr-TR" sz="2400" dirty="0" err="1">
                <a:effectLst/>
                <a:latin typeface="Arial" charset="0"/>
                <a:ea typeface="Arial" charset="0"/>
                <a:cs typeface="Arial" charset="0"/>
              </a:rPr>
              <a:t>misses</a:t>
            </a:r>
            <a:r>
              <a:rPr lang="tr-TR" sz="2400" dirty="0">
                <a:effectLst/>
                <a:latin typeface="Arial" charset="0"/>
                <a:ea typeface="Arial" charset="0"/>
                <a:cs typeface="Arial" charset="0"/>
              </a:rPr>
              <a:t> </a:t>
            </a:r>
            <a:r>
              <a:rPr lang="tr-TR" sz="2400" dirty="0" err="1">
                <a:effectLst/>
                <a:latin typeface="Arial" charset="0"/>
                <a:ea typeface="Arial" charset="0"/>
                <a:cs typeface="Arial" charset="0"/>
              </a:rPr>
              <a:t>family</a:t>
            </a:r>
            <a:r>
              <a:rPr lang="tr-TR" sz="2400" dirty="0">
                <a:effectLst/>
                <a:latin typeface="Arial" charset="0"/>
                <a:ea typeface="Arial" charset="0"/>
                <a:cs typeface="Arial" charset="0"/>
              </a:rPr>
              <a:t> </a:t>
            </a:r>
            <a:r>
              <a:rPr lang="tr-TR" sz="2400" dirty="0" err="1">
                <a:effectLst/>
                <a:latin typeface="Arial" charset="0"/>
                <a:ea typeface="Arial" charset="0"/>
                <a:cs typeface="Arial" charset="0"/>
              </a:rPr>
              <a:t>support</a:t>
            </a:r>
            <a:r>
              <a:rPr lang="tr-TR" sz="2400" dirty="0">
                <a:effectLst/>
                <a:latin typeface="Arial" charset="0"/>
                <a:ea typeface="Arial" charset="0"/>
                <a:cs typeface="Arial" charset="0"/>
              </a:rPr>
              <a:t> </a:t>
            </a:r>
            <a:r>
              <a:rPr lang="tr-TR" sz="2400" dirty="0" err="1">
                <a:effectLst/>
                <a:latin typeface="Arial" charset="0"/>
                <a:ea typeface="Arial" charset="0"/>
                <a:cs typeface="Arial" charset="0"/>
              </a:rPr>
              <a:t>to</a:t>
            </a:r>
            <a:r>
              <a:rPr lang="tr-TR" sz="2400" dirty="0">
                <a:effectLst/>
                <a:latin typeface="Arial" charset="0"/>
                <a:ea typeface="Arial" charset="0"/>
                <a:cs typeface="Arial" charset="0"/>
              </a:rPr>
              <a:t> </a:t>
            </a:r>
            <a:r>
              <a:rPr lang="tr-TR" sz="2400" dirty="0" err="1">
                <a:effectLst/>
                <a:latin typeface="Arial" charset="0"/>
                <a:ea typeface="Arial" charset="0"/>
                <a:cs typeface="Arial" charset="0"/>
              </a:rPr>
              <a:t>advance</a:t>
            </a:r>
            <a:r>
              <a:rPr lang="tr-TR" sz="2400" dirty="0">
                <a:effectLst/>
                <a:latin typeface="Arial" charset="0"/>
                <a:ea typeface="Arial" charset="0"/>
                <a:cs typeface="Arial" charset="0"/>
              </a:rPr>
              <a:t> in her </a:t>
            </a:r>
            <a:r>
              <a:rPr lang="tr-TR" sz="2400" dirty="0" err="1">
                <a:effectLst/>
                <a:latin typeface="Arial" charset="0"/>
                <a:ea typeface="Arial" charset="0"/>
                <a:cs typeface="Arial" charset="0"/>
              </a:rPr>
              <a:t>career</a:t>
            </a:r>
            <a:endParaRPr lang="pl-PL" sz="2400" dirty="0">
              <a:effectLst/>
              <a:latin typeface="Arial" charset="0"/>
              <a:ea typeface="Arial" charset="0"/>
              <a:cs typeface="Arial" charset="0"/>
            </a:endParaRPr>
          </a:p>
          <a:p>
            <a:pPr marL="457200" indent="-457200">
              <a:buFont typeface="+mj-lt"/>
              <a:buAutoNum type="alphaLcParenR"/>
            </a:pPr>
            <a:endParaRPr lang="pl-PL" sz="2400" dirty="0">
              <a:effectLst/>
              <a:latin typeface="Arial" charset="0"/>
              <a:ea typeface="Arial" charset="0"/>
              <a:cs typeface="Arial" charset="0"/>
            </a:endParaRPr>
          </a:p>
        </p:txBody>
      </p:sp>
    </p:spTree>
    <p:extLst>
      <p:ext uri="{BB962C8B-B14F-4D97-AF65-F5344CB8AC3E}">
        <p14:creationId xmlns:p14="http://schemas.microsoft.com/office/powerpoint/2010/main" val="466907891"/>
      </p:ext>
    </p:extLst>
  </p:cSld>
  <p:clrMapOvr>
    <a:masterClrMapping/>
  </p:clrMapOvr>
  <p:transition/>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zawartości 1"/>
          <p:cNvSpPr>
            <a:spLocks noGrp="1"/>
          </p:cNvSpPr>
          <p:nvPr>
            <p:ph idx="1"/>
          </p:nvPr>
        </p:nvSpPr>
        <p:spPr>
          <a:xfrm>
            <a:off x="457200" y="1124744"/>
            <a:ext cx="8229600" cy="5112568"/>
          </a:xfrm>
        </p:spPr>
        <p:txBody>
          <a:bodyPr/>
          <a:lstStyle/>
          <a:p>
            <a:pPr marL="457200" lvl="0" indent="-457200">
              <a:buFont typeface="+mj-lt"/>
              <a:buAutoNum type="arabicPeriod" startAt="4"/>
            </a:pPr>
            <a:r>
              <a:rPr lang="tr-TR" sz="2400" dirty="0" err="1">
                <a:effectLst/>
                <a:latin typeface="Arial" charset="0"/>
                <a:ea typeface="Arial" charset="0"/>
                <a:cs typeface="Arial" charset="0"/>
              </a:rPr>
              <a:t>Mobbing</a:t>
            </a:r>
            <a:r>
              <a:rPr lang="tr-TR" sz="2400" dirty="0">
                <a:effectLst/>
                <a:latin typeface="Arial" charset="0"/>
                <a:ea typeface="Arial" charset="0"/>
                <a:cs typeface="Arial" charset="0"/>
              </a:rPr>
              <a:t> </a:t>
            </a:r>
            <a:r>
              <a:rPr lang="tr-TR" sz="2400" dirty="0" err="1">
                <a:effectLst/>
                <a:latin typeface="Arial" charset="0"/>
                <a:ea typeface="Arial" charset="0"/>
                <a:cs typeface="Arial" charset="0"/>
              </a:rPr>
              <a:t>onboard</a:t>
            </a:r>
            <a:r>
              <a:rPr lang="tr-TR" sz="2400" dirty="0">
                <a:effectLst/>
                <a:latin typeface="Arial" charset="0"/>
                <a:ea typeface="Arial" charset="0"/>
                <a:cs typeface="Arial" charset="0"/>
              </a:rPr>
              <a:t> </a:t>
            </a:r>
            <a:r>
              <a:rPr lang="tr-TR" sz="2400" dirty="0" err="1">
                <a:effectLst/>
                <a:latin typeface="Arial" charset="0"/>
                <a:ea typeface="Arial" charset="0"/>
                <a:cs typeface="Arial" charset="0"/>
              </a:rPr>
              <a:t>may</a:t>
            </a:r>
            <a:r>
              <a:rPr lang="tr-TR" sz="2400" dirty="0">
                <a:effectLst/>
                <a:latin typeface="Arial" charset="0"/>
                <a:ea typeface="Arial" charset="0"/>
                <a:cs typeface="Arial" charset="0"/>
              </a:rPr>
              <a:t> </a:t>
            </a:r>
            <a:r>
              <a:rPr lang="tr-TR" sz="2400" dirty="0" err="1">
                <a:effectLst/>
                <a:latin typeface="Arial" charset="0"/>
                <a:ea typeface="Arial" charset="0"/>
                <a:cs typeface="Arial" charset="0"/>
              </a:rPr>
              <a:t>refer</a:t>
            </a:r>
            <a:r>
              <a:rPr lang="tr-TR" sz="2400" dirty="0">
                <a:effectLst/>
                <a:latin typeface="Arial" charset="0"/>
                <a:ea typeface="Arial" charset="0"/>
                <a:cs typeface="Arial" charset="0"/>
              </a:rPr>
              <a:t> </a:t>
            </a:r>
            <a:r>
              <a:rPr lang="tr-TR" sz="2400" dirty="0" err="1">
                <a:effectLst/>
                <a:latin typeface="Arial" charset="0"/>
                <a:ea typeface="Arial" charset="0"/>
                <a:cs typeface="Arial" charset="0"/>
              </a:rPr>
              <a:t>to</a:t>
            </a:r>
            <a:r>
              <a:rPr lang="tr-TR" sz="2400" dirty="0" smtClean="0">
                <a:effectLst/>
                <a:latin typeface="Arial" charset="0"/>
                <a:ea typeface="Arial" charset="0"/>
                <a:cs typeface="Arial" charset="0"/>
              </a:rPr>
              <a:t>:</a:t>
            </a:r>
          </a:p>
          <a:p>
            <a:pPr lvl="0"/>
            <a:endParaRPr lang="pl-PL" sz="2400" dirty="0">
              <a:effectLst/>
              <a:latin typeface="Arial" charset="0"/>
              <a:ea typeface="Arial" charset="0"/>
              <a:cs typeface="Arial" charset="0"/>
            </a:endParaRPr>
          </a:p>
          <a:p>
            <a:pPr marL="457200" lvl="0" indent="-457200">
              <a:buFont typeface="+mj-lt"/>
              <a:buAutoNum type="alphaLcParenR"/>
            </a:pPr>
            <a:r>
              <a:rPr lang="tr-TR" sz="2400" dirty="0">
                <a:effectLst/>
                <a:latin typeface="Arial" charset="0"/>
                <a:ea typeface="Arial" charset="0"/>
                <a:cs typeface="Arial" charset="0"/>
              </a:rPr>
              <a:t>Open </a:t>
            </a:r>
            <a:r>
              <a:rPr lang="tr-TR" sz="2400" dirty="0" err="1">
                <a:effectLst/>
                <a:latin typeface="Arial" charset="0"/>
                <a:ea typeface="Arial" charset="0"/>
                <a:cs typeface="Arial" charset="0"/>
              </a:rPr>
              <a:t>forms</a:t>
            </a:r>
            <a:r>
              <a:rPr lang="tr-TR" sz="2400" dirty="0">
                <a:effectLst/>
                <a:latin typeface="Arial" charset="0"/>
                <a:ea typeface="Arial" charset="0"/>
                <a:cs typeface="Arial" charset="0"/>
              </a:rPr>
              <a:t> of </a:t>
            </a:r>
            <a:r>
              <a:rPr lang="tr-TR" sz="2400" dirty="0" err="1">
                <a:effectLst/>
                <a:latin typeface="Arial" charset="0"/>
                <a:ea typeface="Arial" charset="0"/>
                <a:cs typeface="Arial" charset="0"/>
              </a:rPr>
              <a:t>violence</a:t>
            </a:r>
            <a:endParaRPr lang="pl-PL" sz="2400" dirty="0">
              <a:effectLst/>
              <a:latin typeface="Arial" charset="0"/>
              <a:ea typeface="Arial" charset="0"/>
              <a:cs typeface="Arial" charset="0"/>
            </a:endParaRPr>
          </a:p>
          <a:p>
            <a:pPr marL="457200" lvl="0" indent="-457200">
              <a:buFont typeface="+mj-lt"/>
              <a:buAutoNum type="alphaLcParenR"/>
            </a:pPr>
            <a:r>
              <a:rPr lang="tr-TR" sz="2400" dirty="0" err="1">
                <a:effectLst/>
                <a:latin typeface="Arial" charset="0"/>
                <a:ea typeface="Arial" charset="0"/>
                <a:cs typeface="Arial" charset="0"/>
              </a:rPr>
              <a:t>Hidden</a:t>
            </a:r>
            <a:r>
              <a:rPr lang="tr-TR" sz="2400" dirty="0">
                <a:effectLst/>
                <a:latin typeface="Arial" charset="0"/>
                <a:ea typeface="Arial" charset="0"/>
                <a:cs typeface="Arial" charset="0"/>
              </a:rPr>
              <a:t> </a:t>
            </a:r>
            <a:r>
              <a:rPr lang="tr-TR" sz="2400" dirty="0" err="1">
                <a:effectLst/>
                <a:latin typeface="Arial" charset="0"/>
                <a:ea typeface="Arial" charset="0"/>
                <a:cs typeface="Arial" charset="0"/>
              </a:rPr>
              <a:t>forms</a:t>
            </a:r>
            <a:r>
              <a:rPr lang="tr-TR" sz="2400" dirty="0">
                <a:effectLst/>
                <a:latin typeface="Arial" charset="0"/>
                <a:ea typeface="Arial" charset="0"/>
                <a:cs typeface="Arial" charset="0"/>
              </a:rPr>
              <a:t> of </a:t>
            </a:r>
            <a:r>
              <a:rPr lang="tr-TR" sz="2400" dirty="0" err="1">
                <a:effectLst/>
                <a:latin typeface="Arial" charset="0"/>
                <a:ea typeface="Arial" charset="0"/>
                <a:cs typeface="Arial" charset="0"/>
              </a:rPr>
              <a:t>violence</a:t>
            </a:r>
            <a:endParaRPr lang="pl-PL" sz="2400" dirty="0">
              <a:effectLst/>
              <a:latin typeface="Arial" charset="0"/>
              <a:ea typeface="Arial" charset="0"/>
              <a:cs typeface="Arial" charset="0"/>
            </a:endParaRPr>
          </a:p>
          <a:p>
            <a:pPr marL="457200" lvl="0" indent="-457200">
              <a:buFont typeface="+mj-lt"/>
              <a:buAutoNum type="alphaLcParenR"/>
            </a:pPr>
            <a:r>
              <a:rPr lang="tr-TR" sz="2400" dirty="0" err="1">
                <a:effectLst/>
                <a:latin typeface="Arial" charset="0"/>
                <a:ea typeface="Arial" charset="0"/>
                <a:cs typeface="Arial" charset="0"/>
              </a:rPr>
              <a:t>Both</a:t>
            </a:r>
            <a:endParaRPr lang="pl-PL" sz="2400" dirty="0">
              <a:effectLst/>
              <a:latin typeface="Arial" charset="0"/>
              <a:ea typeface="Arial" charset="0"/>
              <a:cs typeface="Arial" charset="0"/>
            </a:endParaRPr>
          </a:p>
          <a:p>
            <a:pPr marL="457200" lvl="0" indent="-457200">
              <a:buFont typeface="+mj-lt"/>
              <a:buAutoNum type="alphaLcParenR"/>
            </a:pPr>
            <a:r>
              <a:rPr lang="tr-TR" sz="2400" dirty="0" err="1">
                <a:effectLst/>
                <a:latin typeface="Arial" charset="0"/>
                <a:ea typeface="Arial" charset="0"/>
                <a:cs typeface="Arial" charset="0"/>
              </a:rPr>
              <a:t>None</a:t>
            </a:r>
            <a:r>
              <a:rPr lang="tr-TR" sz="2400" dirty="0">
                <a:effectLst/>
                <a:latin typeface="Arial" charset="0"/>
                <a:ea typeface="Arial" charset="0"/>
                <a:cs typeface="Arial" charset="0"/>
              </a:rPr>
              <a:t> of the </a:t>
            </a:r>
            <a:r>
              <a:rPr lang="tr-TR" sz="2400" dirty="0" err="1">
                <a:effectLst/>
                <a:latin typeface="Arial" charset="0"/>
                <a:ea typeface="Arial" charset="0"/>
                <a:cs typeface="Arial" charset="0"/>
              </a:rPr>
              <a:t>mentioned</a:t>
            </a:r>
            <a:r>
              <a:rPr lang="tr-TR" sz="2400" dirty="0">
                <a:effectLst/>
                <a:latin typeface="Arial" charset="0"/>
                <a:ea typeface="Arial" charset="0"/>
                <a:cs typeface="Arial" charset="0"/>
              </a:rPr>
              <a:t> </a:t>
            </a:r>
            <a:r>
              <a:rPr lang="tr-TR" sz="2400" dirty="0" err="1">
                <a:effectLst/>
                <a:latin typeface="Arial" charset="0"/>
                <a:ea typeface="Arial" charset="0"/>
                <a:cs typeface="Arial" charset="0"/>
              </a:rPr>
              <a:t>above</a:t>
            </a:r>
            <a:endParaRPr lang="pl-PL" sz="2400" dirty="0">
              <a:effectLst/>
              <a:latin typeface="Arial" charset="0"/>
              <a:ea typeface="Arial" charset="0"/>
              <a:cs typeface="Arial" charset="0"/>
            </a:endParaRPr>
          </a:p>
        </p:txBody>
      </p:sp>
    </p:spTree>
    <p:extLst>
      <p:ext uri="{BB962C8B-B14F-4D97-AF65-F5344CB8AC3E}">
        <p14:creationId xmlns:p14="http://schemas.microsoft.com/office/powerpoint/2010/main" val="415677899"/>
      </p:ext>
    </p:extLst>
  </p:cSld>
  <p:clrMapOvr>
    <a:masterClrMapping/>
  </p:clrMapOvr>
  <p:transition/>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zawartości 1"/>
          <p:cNvSpPr>
            <a:spLocks noGrp="1"/>
          </p:cNvSpPr>
          <p:nvPr>
            <p:ph idx="1"/>
          </p:nvPr>
        </p:nvSpPr>
        <p:spPr>
          <a:xfrm>
            <a:off x="457200" y="1124744"/>
            <a:ext cx="8229600" cy="5112568"/>
          </a:xfrm>
        </p:spPr>
        <p:txBody>
          <a:bodyPr/>
          <a:lstStyle/>
          <a:p>
            <a:pPr marL="457200" lvl="0" indent="-457200">
              <a:buFont typeface="+mj-lt"/>
              <a:buAutoNum type="arabicPeriod" startAt="5"/>
            </a:pPr>
            <a:r>
              <a:rPr lang="tr-TR" sz="2400" dirty="0" err="1">
                <a:effectLst/>
                <a:latin typeface="Arial" charset="0"/>
                <a:ea typeface="Arial" charset="0"/>
                <a:cs typeface="Arial" charset="0"/>
              </a:rPr>
              <a:t>Sexual</a:t>
            </a:r>
            <a:r>
              <a:rPr lang="tr-TR" sz="2400" dirty="0">
                <a:effectLst/>
                <a:latin typeface="Arial" charset="0"/>
                <a:ea typeface="Arial" charset="0"/>
                <a:cs typeface="Arial" charset="0"/>
              </a:rPr>
              <a:t> </a:t>
            </a:r>
            <a:r>
              <a:rPr lang="tr-TR" sz="2400" dirty="0" err="1">
                <a:effectLst/>
                <a:latin typeface="Arial" charset="0"/>
                <a:ea typeface="Arial" charset="0"/>
                <a:cs typeface="Arial" charset="0"/>
              </a:rPr>
              <a:t>harassment</a:t>
            </a:r>
            <a:r>
              <a:rPr lang="tr-TR" sz="2400" dirty="0">
                <a:effectLst/>
                <a:latin typeface="Arial" charset="0"/>
                <a:ea typeface="Arial" charset="0"/>
                <a:cs typeface="Arial" charset="0"/>
              </a:rPr>
              <a:t> </a:t>
            </a:r>
            <a:r>
              <a:rPr lang="tr-TR" sz="2400" dirty="0" err="1">
                <a:effectLst/>
                <a:latin typeface="Arial" charset="0"/>
                <a:ea typeface="Arial" charset="0"/>
                <a:cs typeface="Arial" charset="0"/>
              </a:rPr>
              <a:t>involves</a:t>
            </a:r>
            <a:r>
              <a:rPr lang="tr-TR" sz="2400" dirty="0" smtClean="0">
                <a:effectLst/>
                <a:latin typeface="Arial" charset="0"/>
                <a:ea typeface="Arial" charset="0"/>
                <a:cs typeface="Arial" charset="0"/>
              </a:rPr>
              <a:t>:</a:t>
            </a:r>
          </a:p>
          <a:p>
            <a:pPr lvl="0"/>
            <a:endParaRPr lang="pl-PL" sz="2400" dirty="0">
              <a:effectLst/>
              <a:latin typeface="Arial" charset="0"/>
              <a:ea typeface="Arial" charset="0"/>
              <a:cs typeface="Arial" charset="0"/>
            </a:endParaRPr>
          </a:p>
          <a:p>
            <a:pPr marL="457200" lvl="0" indent="-457200">
              <a:buFont typeface="+mj-lt"/>
              <a:buAutoNum type="alphaLcParenR"/>
            </a:pPr>
            <a:r>
              <a:rPr lang="tr-TR" sz="2400" dirty="0" err="1">
                <a:effectLst/>
                <a:latin typeface="Arial" charset="0"/>
                <a:ea typeface="Arial" charset="0"/>
                <a:cs typeface="Arial" charset="0"/>
              </a:rPr>
              <a:t>Unwanted</a:t>
            </a:r>
            <a:r>
              <a:rPr lang="tr-TR" sz="2400" dirty="0">
                <a:effectLst/>
                <a:latin typeface="Arial" charset="0"/>
                <a:ea typeface="Arial" charset="0"/>
                <a:cs typeface="Arial" charset="0"/>
              </a:rPr>
              <a:t> </a:t>
            </a:r>
            <a:r>
              <a:rPr lang="tr-TR" sz="2400" dirty="0" err="1">
                <a:effectLst/>
                <a:latin typeface="Arial" charset="0"/>
                <a:ea typeface="Arial" charset="0"/>
                <a:cs typeface="Arial" charset="0"/>
              </a:rPr>
              <a:t>sexual</a:t>
            </a:r>
            <a:r>
              <a:rPr lang="tr-TR" sz="2400" dirty="0">
                <a:effectLst/>
                <a:latin typeface="Arial" charset="0"/>
                <a:ea typeface="Arial" charset="0"/>
                <a:cs typeface="Arial" charset="0"/>
              </a:rPr>
              <a:t> </a:t>
            </a:r>
            <a:r>
              <a:rPr lang="tr-TR" sz="2400" dirty="0" err="1">
                <a:effectLst/>
                <a:latin typeface="Arial" charset="0"/>
                <a:ea typeface="Arial" charset="0"/>
                <a:cs typeface="Arial" charset="0"/>
              </a:rPr>
              <a:t>gestures</a:t>
            </a:r>
            <a:r>
              <a:rPr lang="tr-TR" sz="2400" dirty="0">
                <a:effectLst/>
                <a:latin typeface="Arial" charset="0"/>
                <a:ea typeface="Arial" charset="0"/>
                <a:cs typeface="Arial" charset="0"/>
              </a:rPr>
              <a:t> </a:t>
            </a:r>
            <a:r>
              <a:rPr lang="tr-TR" sz="2400" dirty="0" err="1">
                <a:effectLst/>
                <a:latin typeface="Arial" charset="0"/>
                <a:ea typeface="Arial" charset="0"/>
                <a:cs typeface="Arial" charset="0"/>
              </a:rPr>
              <a:t>or</a:t>
            </a:r>
            <a:r>
              <a:rPr lang="tr-TR" sz="2400" dirty="0">
                <a:effectLst/>
                <a:latin typeface="Arial" charset="0"/>
                <a:ea typeface="Arial" charset="0"/>
                <a:cs typeface="Arial" charset="0"/>
              </a:rPr>
              <a:t> </a:t>
            </a:r>
            <a:r>
              <a:rPr lang="tr-TR" sz="2400" dirty="0" err="1">
                <a:effectLst/>
                <a:latin typeface="Arial" charset="0"/>
                <a:ea typeface="Arial" charset="0"/>
                <a:cs typeface="Arial" charset="0"/>
              </a:rPr>
              <a:t>comments</a:t>
            </a:r>
            <a:r>
              <a:rPr lang="tr-TR" sz="2400" dirty="0">
                <a:effectLst/>
                <a:latin typeface="Arial" charset="0"/>
                <a:ea typeface="Arial" charset="0"/>
                <a:cs typeface="Arial" charset="0"/>
              </a:rPr>
              <a:t>, </a:t>
            </a:r>
            <a:r>
              <a:rPr lang="tr-TR" sz="2400" dirty="0" err="1">
                <a:effectLst/>
                <a:latin typeface="Arial" charset="0"/>
                <a:ea typeface="Arial" charset="0"/>
                <a:cs typeface="Arial" charset="0"/>
              </a:rPr>
              <a:t>that</a:t>
            </a:r>
            <a:r>
              <a:rPr lang="tr-TR" sz="2400" dirty="0">
                <a:effectLst/>
                <a:latin typeface="Arial" charset="0"/>
                <a:ea typeface="Arial" charset="0"/>
                <a:cs typeface="Arial" charset="0"/>
              </a:rPr>
              <a:t> </a:t>
            </a:r>
            <a:r>
              <a:rPr lang="tr-TR" sz="2400" dirty="0" err="1">
                <a:effectLst/>
                <a:latin typeface="Arial" charset="0"/>
                <a:ea typeface="Arial" charset="0"/>
                <a:cs typeface="Arial" charset="0"/>
              </a:rPr>
              <a:t>may</a:t>
            </a:r>
            <a:r>
              <a:rPr lang="tr-TR" sz="2400" dirty="0">
                <a:effectLst/>
                <a:latin typeface="Arial" charset="0"/>
                <a:ea typeface="Arial" charset="0"/>
                <a:cs typeface="Arial" charset="0"/>
              </a:rPr>
              <a:t> not be </a:t>
            </a:r>
            <a:r>
              <a:rPr lang="tr-TR" sz="2400" dirty="0" err="1">
                <a:effectLst/>
                <a:latin typeface="Arial" charset="0"/>
                <a:ea typeface="Arial" charset="0"/>
                <a:cs typeface="Arial" charset="0"/>
              </a:rPr>
              <a:t>expressed</a:t>
            </a:r>
            <a:r>
              <a:rPr lang="tr-TR" sz="2400" dirty="0">
                <a:effectLst/>
                <a:latin typeface="Arial" charset="0"/>
                <a:ea typeface="Arial" charset="0"/>
                <a:cs typeface="Arial" charset="0"/>
              </a:rPr>
              <a:t> </a:t>
            </a:r>
            <a:r>
              <a:rPr lang="tr-TR" sz="2400" dirty="0" err="1">
                <a:effectLst/>
                <a:latin typeface="Arial" charset="0"/>
                <a:ea typeface="Arial" charset="0"/>
                <a:cs typeface="Arial" charset="0"/>
              </a:rPr>
              <a:t>openly</a:t>
            </a:r>
            <a:r>
              <a:rPr lang="tr-TR" sz="2400" dirty="0">
                <a:effectLst/>
                <a:latin typeface="Arial" charset="0"/>
                <a:ea typeface="Arial" charset="0"/>
                <a:cs typeface="Arial" charset="0"/>
              </a:rPr>
              <a:t> </a:t>
            </a:r>
            <a:endParaRPr lang="pl-PL" sz="2400" dirty="0">
              <a:effectLst/>
              <a:latin typeface="Arial" charset="0"/>
              <a:ea typeface="Arial" charset="0"/>
              <a:cs typeface="Arial" charset="0"/>
            </a:endParaRPr>
          </a:p>
          <a:p>
            <a:pPr marL="457200" lvl="0" indent="-457200">
              <a:buFont typeface="+mj-lt"/>
              <a:buAutoNum type="alphaLcParenR"/>
            </a:pPr>
            <a:r>
              <a:rPr lang="tr-TR" sz="2400" dirty="0" err="1">
                <a:effectLst/>
                <a:latin typeface="Arial" charset="0"/>
                <a:ea typeface="Arial" charset="0"/>
                <a:cs typeface="Arial" charset="0"/>
              </a:rPr>
              <a:t>Physical</a:t>
            </a:r>
            <a:r>
              <a:rPr lang="tr-TR" sz="2400" dirty="0">
                <a:effectLst/>
                <a:latin typeface="Arial" charset="0"/>
                <a:ea typeface="Arial" charset="0"/>
                <a:cs typeface="Arial" charset="0"/>
              </a:rPr>
              <a:t> </a:t>
            </a:r>
            <a:r>
              <a:rPr lang="tr-TR" sz="2400" dirty="0" err="1">
                <a:effectLst/>
                <a:latin typeface="Arial" charset="0"/>
                <a:ea typeface="Arial" charset="0"/>
                <a:cs typeface="Arial" charset="0"/>
              </a:rPr>
              <a:t>violence</a:t>
            </a:r>
            <a:r>
              <a:rPr lang="tr-TR" sz="2400" dirty="0">
                <a:effectLst/>
                <a:latin typeface="Arial" charset="0"/>
                <a:ea typeface="Arial" charset="0"/>
                <a:cs typeface="Arial" charset="0"/>
              </a:rPr>
              <a:t> of </a:t>
            </a:r>
            <a:r>
              <a:rPr lang="tr-TR" sz="2400" dirty="0" err="1">
                <a:effectLst/>
                <a:latin typeface="Arial" charset="0"/>
                <a:ea typeface="Arial" charset="0"/>
                <a:cs typeface="Arial" charset="0"/>
              </a:rPr>
              <a:t>every</a:t>
            </a:r>
            <a:r>
              <a:rPr lang="tr-TR" sz="2400" dirty="0">
                <a:effectLst/>
                <a:latin typeface="Arial" charset="0"/>
                <a:ea typeface="Arial" charset="0"/>
                <a:cs typeface="Arial" charset="0"/>
              </a:rPr>
              <a:t> </a:t>
            </a:r>
            <a:r>
              <a:rPr lang="tr-TR" sz="2400" dirty="0" err="1">
                <a:effectLst/>
                <a:latin typeface="Arial" charset="0"/>
                <a:ea typeface="Arial" charset="0"/>
                <a:cs typeface="Arial" charset="0"/>
              </a:rPr>
              <a:t>kind</a:t>
            </a:r>
            <a:r>
              <a:rPr lang="tr-TR" sz="2400" dirty="0">
                <a:effectLst/>
                <a:latin typeface="Arial" charset="0"/>
                <a:ea typeface="Arial" charset="0"/>
                <a:cs typeface="Arial" charset="0"/>
              </a:rPr>
              <a:t> </a:t>
            </a:r>
            <a:endParaRPr lang="pl-PL" sz="2400" dirty="0">
              <a:effectLst/>
              <a:latin typeface="Arial" charset="0"/>
              <a:ea typeface="Arial" charset="0"/>
              <a:cs typeface="Arial" charset="0"/>
            </a:endParaRPr>
          </a:p>
          <a:p>
            <a:pPr marL="457200" lvl="0" indent="-457200">
              <a:buFont typeface="+mj-lt"/>
              <a:buAutoNum type="alphaLcParenR"/>
            </a:pPr>
            <a:r>
              <a:rPr lang="tr-TR" sz="2400" dirty="0">
                <a:effectLst/>
                <a:latin typeface="Arial" charset="0"/>
                <a:ea typeface="Arial" charset="0"/>
                <a:cs typeface="Arial" charset="0"/>
              </a:rPr>
              <a:t>Open </a:t>
            </a:r>
            <a:r>
              <a:rPr lang="tr-TR" sz="2400" dirty="0" err="1">
                <a:effectLst/>
                <a:latin typeface="Arial" charset="0"/>
                <a:ea typeface="Arial" charset="0"/>
                <a:cs typeface="Arial" charset="0"/>
              </a:rPr>
              <a:t>sexual</a:t>
            </a:r>
            <a:r>
              <a:rPr lang="tr-TR" sz="2400" dirty="0">
                <a:effectLst/>
                <a:latin typeface="Arial" charset="0"/>
                <a:ea typeface="Arial" charset="0"/>
                <a:cs typeface="Arial" charset="0"/>
              </a:rPr>
              <a:t> </a:t>
            </a:r>
            <a:r>
              <a:rPr lang="tr-TR" sz="2400" dirty="0" err="1">
                <a:effectLst/>
                <a:latin typeface="Arial" charset="0"/>
                <a:ea typeface="Arial" charset="0"/>
                <a:cs typeface="Arial" charset="0"/>
              </a:rPr>
              <a:t>behaviours</a:t>
            </a:r>
            <a:r>
              <a:rPr lang="tr-TR" sz="2400" dirty="0">
                <a:effectLst/>
                <a:latin typeface="Arial" charset="0"/>
                <a:ea typeface="Arial" charset="0"/>
                <a:cs typeface="Arial" charset="0"/>
              </a:rPr>
              <a:t> </a:t>
            </a:r>
            <a:r>
              <a:rPr lang="tr-TR" sz="2400" dirty="0" err="1">
                <a:effectLst/>
                <a:latin typeface="Arial" charset="0"/>
                <a:ea typeface="Arial" charset="0"/>
                <a:cs typeface="Arial" charset="0"/>
              </a:rPr>
              <a:t>only</a:t>
            </a:r>
            <a:endParaRPr lang="pl-PL" sz="2400" dirty="0">
              <a:effectLst/>
              <a:latin typeface="Arial" charset="0"/>
              <a:ea typeface="Arial" charset="0"/>
              <a:cs typeface="Arial" charset="0"/>
            </a:endParaRPr>
          </a:p>
          <a:p>
            <a:pPr marL="457200" lvl="0" indent="-457200">
              <a:buFont typeface="+mj-lt"/>
              <a:buAutoNum type="alphaLcParenR"/>
            </a:pPr>
            <a:r>
              <a:rPr lang="tr-TR" sz="2400" dirty="0" err="1">
                <a:effectLst/>
                <a:latin typeface="Arial" charset="0"/>
                <a:ea typeface="Arial" charset="0"/>
                <a:cs typeface="Arial" charset="0"/>
              </a:rPr>
              <a:t>All</a:t>
            </a:r>
            <a:r>
              <a:rPr lang="tr-TR" sz="2400" dirty="0">
                <a:effectLst/>
                <a:latin typeface="Arial" charset="0"/>
                <a:ea typeface="Arial" charset="0"/>
                <a:cs typeface="Arial" charset="0"/>
              </a:rPr>
              <a:t> </a:t>
            </a:r>
            <a:r>
              <a:rPr lang="tr-TR" sz="2400" dirty="0" err="1">
                <a:effectLst/>
                <a:latin typeface="Arial" charset="0"/>
                <a:ea typeface="Arial" charset="0"/>
                <a:cs typeface="Arial" charset="0"/>
              </a:rPr>
              <a:t>sexual</a:t>
            </a:r>
            <a:r>
              <a:rPr lang="tr-TR" sz="2400" dirty="0">
                <a:effectLst/>
                <a:latin typeface="Arial" charset="0"/>
                <a:ea typeface="Arial" charset="0"/>
                <a:cs typeface="Arial" charset="0"/>
              </a:rPr>
              <a:t> </a:t>
            </a:r>
            <a:r>
              <a:rPr lang="tr-TR" sz="2400" dirty="0" err="1">
                <a:effectLst/>
                <a:latin typeface="Arial" charset="0"/>
                <a:ea typeface="Arial" charset="0"/>
                <a:cs typeface="Arial" charset="0"/>
              </a:rPr>
              <a:t>gestures</a:t>
            </a:r>
            <a:r>
              <a:rPr lang="tr-TR" sz="2400" dirty="0">
                <a:effectLst/>
                <a:latin typeface="Arial" charset="0"/>
                <a:ea typeface="Arial" charset="0"/>
                <a:cs typeface="Arial" charset="0"/>
              </a:rPr>
              <a:t> </a:t>
            </a:r>
            <a:r>
              <a:rPr lang="tr-TR" sz="2400" dirty="0" err="1">
                <a:effectLst/>
                <a:latin typeface="Arial" charset="0"/>
                <a:ea typeface="Arial" charset="0"/>
                <a:cs typeface="Arial" charset="0"/>
              </a:rPr>
              <a:t>and</a:t>
            </a:r>
            <a:r>
              <a:rPr lang="tr-TR" sz="2400" dirty="0">
                <a:effectLst/>
                <a:latin typeface="Arial" charset="0"/>
                <a:ea typeface="Arial" charset="0"/>
                <a:cs typeface="Arial" charset="0"/>
              </a:rPr>
              <a:t> </a:t>
            </a:r>
            <a:r>
              <a:rPr lang="tr-TR" sz="2400" dirty="0" err="1">
                <a:effectLst/>
                <a:latin typeface="Arial" charset="0"/>
                <a:ea typeface="Arial" charset="0"/>
                <a:cs typeface="Arial" charset="0"/>
              </a:rPr>
              <a:t>comments</a:t>
            </a:r>
            <a:r>
              <a:rPr lang="tr-TR" sz="2400" dirty="0">
                <a:effectLst/>
                <a:latin typeface="Arial" charset="0"/>
                <a:ea typeface="Arial" charset="0"/>
                <a:cs typeface="Arial" charset="0"/>
              </a:rPr>
              <a:t>, </a:t>
            </a:r>
            <a:r>
              <a:rPr lang="tr-TR" sz="2400" dirty="0" err="1">
                <a:effectLst/>
                <a:latin typeface="Arial" charset="0"/>
                <a:ea typeface="Arial" charset="0"/>
                <a:cs typeface="Arial" charset="0"/>
              </a:rPr>
              <a:t>regardless</a:t>
            </a:r>
            <a:r>
              <a:rPr lang="tr-TR" sz="2400" dirty="0">
                <a:effectLst/>
                <a:latin typeface="Arial" charset="0"/>
                <a:ea typeface="Arial" charset="0"/>
                <a:cs typeface="Arial" charset="0"/>
              </a:rPr>
              <a:t> of the </a:t>
            </a:r>
            <a:r>
              <a:rPr lang="tr-TR" sz="2400" dirty="0" err="1">
                <a:effectLst/>
                <a:latin typeface="Arial" charset="0"/>
                <a:ea typeface="Arial" charset="0"/>
                <a:cs typeface="Arial" charset="0"/>
              </a:rPr>
              <a:t>situation</a:t>
            </a:r>
            <a:r>
              <a:rPr lang="tr-TR" sz="2400" dirty="0">
                <a:effectLst/>
                <a:latin typeface="Arial" charset="0"/>
                <a:ea typeface="Arial" charset="0"/>
                <a:cs typeface="Arial" charset="0"/>
              </a:rPr>
              <a:t> </a:t>
            </a:r>
            <a:endParaRPr lang="pl-PL" sz="2400" dirty="0">
              <a:effectLst/>
              <a:latin typeface="Arial" charset="0"/>
              <a:ea typeface="Arial" charset="0"/>
              <a:cs typeface="Arial" charset="0"/>
            </a:endParaRPr>
          </a:p>
        </p:txBody>
      </p:sp>
    </p:spTree>
    <p:extLst>
      <p:ext uri="{BB962C8B-B14F-4D97-AF65-F5344CB8AC3E}">
        <p14:creationId xmlns:p14="http://schemas.microsoft.com/office/powerpoint/2010/main" val="534144802"/>
      </p:ext>
    </p:extLst>
  </p:cSld>
  <p:clrMapOvr>
    <a:masterClrMapping/>
  </p:clrMapOvr>
  <p:transition/>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zawartości 1"/>
          <p:cNvSpPr>
            <a:spLocks noGrp="1"/>
          </p:cNvSpPr>
          <p:nvPr>
            <p:ph idx="1"/>
          </p:nvPr>
        </p:nvSpPr>
        <p:spPr>
          <a:xfrm>
            <a:off x="457200" y="1124744"/>
            <a:ext cx="8229600" cy="5112568"/>
          </a:xfrm>
        </p:spPr>
        <p:txBody>
          <a:bodyPr/>
          <a:lstStyle/>
          <a:p>
            <a:pPr marL="457200" lvl="0" indent="-457200">
              <a:buFont typeface="+mj-lt"/>
              <a:buAutoNum type="arabicPeriod" startAt="6"/>
            </a:pPr>
            <a:r>
              <a:rPr lang="tr-TR" sz="2400" dirty="0" err="1">
                <a:effectLst/>
                <a:latin typeface="Arial" charset="0"/>
                <a:ea typeface="Arial" charset="0"/>
                <a:cs typeface="Arial" charset="0"/>
              </a:rPr>
              <a:t>What</a:t>
            </a:r>
            <a:r>
              <a:rPr lang="tr-TR" sz="2400" dirty="0">
                <a:effectLst/>
                <a:latin typeface="Arial" charset="0"/>
                <a:ea typeface="Arial" charset="0"/>
                <a:cs typeface="Arial" charset="0"/>
              </a:rPr>
              <a:t> is </a:t>
            </a:r>
            <a:r>
              <a:rPr lang="tr-TR" sz="2400" dirty="0" err="1">
                <a:effectLst/>
                <a:latin typeface="Arial" charset="0"/>
                <a:ea typeface="Arial" charset="0"/>
                <a:cs typeface="Arial" charset="0"/>
              </a:rPr>
              <a:t>necessary</a:t>
            </a:r>
            <a:r>
              <a:rPr lang="tr-TR" sz="2400" dirty="0">
                <a:effectLst/>
                <a:latin typeface="Arial" charset="0"/>
                <a:ea typeface="Arial" charset="0"/>
                <a:cs typeface="Arial" charset="0"/>
              </a:rPr>
              <a:t> </a:t>
            </a:r>
            <a:r>
              <a:rPr lang="tr-TR" sz="2400" dirty="0" err="1">
                <a:effectLst/>
                <a:latin typeface="Arial" charset="0"/>
                <a:ea typeface="Arial" charset="0"/>
                <a:cs typeface="Arial" charset="0"/>
              </a:rPr>
              <a:t>for</a:t>
            </a:r>
            <a:r>
              <a:rPr lang="tr-TR" sz="2400" dirty="0">
                <a:effectLst/>
                <a:latin typeface="Arial" charset="0"/>
                <a:ea typeface="Arial" charset="0"/>
                <a:cs typeface="Arial" charset="0"/>
              </a:rPr>
              <a:t> </a:t>
            </a:r>
            <a:r>
              <a:rPr lang="tr-TR" sz="2400" dirty="0" err="1">
                <a:effectLst/>
                <a:latin typeface="Arial" charset="0"/>
                <a:ea typeface="Arial" charset="0"/>
                <a:cs typeface="Arial" charset="0"/>
              </a:rPr>
              <a:t>mentoring</a:t>
            </a:r>
            <a:r>
              <a:rPr lang="tr-TR" sz="2400" dirty="0" smtClean="0">
                <a:effectLst/>
                <a:latin typeface="Arial" charset="0"/>
                <a:ea typeface="Arial" charset="0"/>
                <a:cs typeface="Arial" charset="0"/>
              </a:rPr>
              <a:t>?</a:t>
            </a:r>
          </a:p>
          <a:p>
            <a:pPr lvl="0"/>
            <a:endParaRPr lang="pl-PL" sz="2400" dirty="0">
              <a:effectLst/>
              <a:latin typeface="Arial" charset="0"/>
              <a:ea typeface="Arial" charset="0"/>
              <a:cs typeface="Arial" charset="0"/>
            </a:endParaRPr>
          </a:p>
          <a:p>
            <a:pPr marL="457200" lvl="0" indent="-457200">
              <a:buFont typeface="+mj-lt"/>
              <a:buAutoNum type="alphaLcParenR"/>
            </a:pPr>
            <a:r>
              <a:rPr lang="tr-TR" sz="2400" dirty="0" err="1">
                <a:effectLst/>
                <a:latin typeface="Arial" charset="0"/>
                <a:ea typeface="Arial" charset="0"/>
                <a:cs typeface="Arial" charset="0"/>
              </a:rPr>
              <a:t>Mutual</a:t>
            </a:r>
            <a:r>
              <a:rPr lang="tr-TR" sz="2400" dirty="0">
                <a:effectLst/>
                <a:latin typeface="Arial" charset="0"/>
                <a:ea typeface="Arial" charset="0"/>
                <a:cs typeface="Arial" charset="0"/>
              </a:rPr>
              <a:t> </a:t>
            </a:r>
            <a:r>
              <a:rPr lang="tr-TR" sz="2400" dirty="0" err="1">
                <a:effectLst/>
                <a:latin typeface="Arial" charset="0"/>
                <a:ea typeface="Arial" charset="0"/>
                <a:cs typeface="Arial" charset="0"/>
              </a:rPr>
              <a:t>trust</a:t>
            </a:r>
            <a:r>
              <a:rPr lang="tr-TR" sz="2400" dirty="0">
                <a:effectLst/>
                <a:latin typeface="Arial" charset="0"/>
                <a:ea typeface="Arial" charset="0"/>
                <a:cs typeface="Arial" charset="0"/>
              </a:rPr>
              <a:t> </a:t>
            </a:r>
            <a:r>
              <a:rPr lang="tr-TR" sz="2400" dirty="0" err="1">
                <a:effectLst/>
                <a:latin typeface="Arial" charset="0"/>
                <a:ea typeface="Arial" charset="0"/>
                <a:cs typeface="Arial" charset="0"/>
              </a:rPr>
              <a:t>between</a:t>
            </a:r>
            <a:r>
              <a:rPr lang="tr-TR" sz="2400" dirty="0">
                <a:effectLst/>
                <a:latin typeface="Arial" charset="0"/>
                <a:ea typeface="Arial" charset="0"/>
                <a:cs typeface="Arial" charset="0"/>
              </a:rPr>
              <a:t> a </a:t>
            </a:r>
            <a:r>
              <a:rPr lang="tr-TR" sz="2400" dirty="0" err="1">
                <a:effectLst/>
                <a:latin typeface="Arial" charset="0"/>
                <a:ea typeface="Arial" charset="0"/>
                <a:cs typeface="Arial" charset="0"/>
              </a:rPr>
              <a:t>mentor</a:t>
            </a:r>
            <a:r>
              <a:rPr lang="tr-TR" sz="2400" dirty="0">
                <a:effectLst/>
                <a:latin typeface="Arial" charset="0"/>
                <a:ea typeface="Arial" charset="0"/>
                <a:cs typeface="Arial" charset="0"/>
              </a:rPr>
              <a:t> </a:t>
            </a:r>
            <a:r>
              <a:rPr lang="tr-TR" sz="2400" dirty="0" err="1">
                <a:effectLst/>
                <a:latin typeface="Arial" charset="0"/>
                <a:ea typeface="Arial" charset="0"/>
                <a:cs typeface="Arial" charset="0"/>
              </a:rPr>
              <a:t>and</a:t>
            </a:r>
            <a:r>
              <a:rPr lang="tr-TR" sz="2400" dirty="0">
                <a:effectLst/>
                <a:latin typeface="Arial" charset="0"/>
                <a:ea typeface="Arial" charset="0"/>
                <a:cs typeface="Arial" charset="0"/>
              </a:rPr>
              <a:t> </a:t>
            </a:r>
            <a:r>
              <a:rPr lang="tr-TR" sz="2400" dirty="0" err="1">
                <a:effectLst/>
                <a:latin typeface="Arial" charset="0"/>
                <a:ea typeface="Arial" charset="0"/>
                <a:cs typeface="Arial" charset="0"/>
              </a:rPr>
              <a:t>mentee</a:t>
            </a:r>
            <a:endParaRPr lang="pl-PL" sz="2400" dirty="0">
              <a:effectLst/>
              <a:latin typeface="Arial" charset="0"/>
              <a:ea typeface="Arial" charset="0"/>
              <a:cs typeface="Arial" charset="0"/>
            </a:endParaRPr>
          </a:p>
          <a:p>
            <a:pPr marL="457200" lvl="0" indent="-457200">
              <a:buFont typeface="+mj-lt"/>
              <a:buAutoNum type="alphaLcParenR"/>
            </a:pPr>
            <a:r>
              <a:rPr lang="tr-TR" sz="2400" dirty="0" err="1">
                <a:effectLst/>
                <a:latin typeface="Arial" charset="0"/>
                <a:ea typeface="Arial" charset="0"/>
                <a:cs typeface="Arial" charset="0"/>
              </a:rPr>
              <a:t>Outstanding</a:t>
            </a:r>
            <a:r>
              <a:rPr lang="tr-TR" sz="2400" dirty="0">
                <a:effectLst/>
                <a:latin typeface="Arial" charset="0"/>
                <a:ea typeface="Arial" charset="0"/>
                <a:cs typeface="Arial" charset="0"/>
              </a:rPr>
              <a:t> </a:t>
            </a:r>
            <a:r>
              <a:rPr lang="tr-TR" sz="2400" dirty="0" err="1">
                <a:effectLst/>
                <a:latin typeface="Arial" charset="0"/>
                <a:ea typeface="Arial" charset="0"/>
                <a:cs typeface="Arial" charset="0"/>
              </a:rPr>
              <a:t>level</a:t>
            </a:r>
            <a:r>
              <a:rPr lang="tr-TR" sz="2400" dirty="0">
                <a:effectLst/>
                <a:latin typeface="Arial" charset="0"/>
                <a:ea typeface="Arial" charset="0"/>
                <a:cs typeface="Arial" charset="0"/>
              </a:rPr>
              <a:t> of </a:t>
            </a:r>
            <a:r>
              <a:rPr lang="tr-TR" sz="2400" dirty="0" err="1">
                <a:effectLst/>
                <a:latin typeface="Arial" charset="0"/>
                <a:ea typeface="Arial" charset="0"/>
                <a:cs typeface="Arial" charset="0"/>
              </a:rPr>
              <a:t>professional</a:t>
            </a:r>
            <a:r>
              <a:rPr lang="tr-TR" sz="2400" dirty="0">
                <a:effectLst/>
                <a:latin typeface="Arial" charset="0"/>
                <a:ea typeface="Arial" charset="0"/>
                <a:cs typeface="Arial" charset="0"/>
              </a:rPr>
              <a:t> </a:t>
            </a:r>
            <a:r>
              <a:rPr lang="tr-TR" sz="2400" dirty="0" err="1">
                <a:effectLst/>
                <a:latin typeface="Arial" charset="0"/>
                <a:ea typeface="Arial" charset="0"/>
                <a:cs typeface="Arial" charset="0"/>
              </a:rPr>
              <a:t>experience</a:t>
            </a:r>
            <a:r>
              <a:rPr lang="tr-TR" sz="2400" dirty="0">
                <a:effectLst/>
                <a:latin typeface="Arial" charset="0"/>
                <a:ea typeface="Arial" charset="0"/>
                <a:cs typeface="Arial" charset="0"/>
              </a:rPr>
              <a:t> </a:t>
            </a:r>
            <a:r>
              <a:rPr lang="tr-TR" sz="2400" dirty="0" err="1">
                <a:effectLst/>
                <a:latin typeface="Arial" charset="0"/>
                <a:ea typeface="Arial" charset="0"/>
                <a:cs typeface="Arial" charset="0"/>
              </a:rPr>
              <a:t>and</a:t>
            </a:r>
            <a:r>
              <a:rPr lang="tr-TR" sz="2400" dirty="0">
                <a:effectLst/>
                <a:latin typeface="Arial" charset="0"/>
                <a:ea typeface="Arial" charset="0"/>
                <a:cs typeface="Arial" charset="0"/>
              </a:rPr>
              <a:t> </a:t>
            </a:r>
            <a:r>
              <a:rPr lang="tr-TR" sz="2400" dirty="0" err="1">
                <a:effectLst/>
                <a:latin typeface="Arial" charset="0"/>
                <a:ea typeface="Arial" charset="0"/>
                <a:cs typeface="Arial" charset="0"/>
              </a:rPr>
              <a:t>leadership</a:t>
            </a:r>
            <a:r>
              <a:rPr lang="tr-TR" sz="2400" dirty="0">
                <a:effectLst/>
                <a:latin typeface="Arial" charset="0"/>
                <a:ea typeface="Arial" charset="0"/>
                <a:cs typeface="Arial" charset="0"/>
              </a:rPr>
              <a:t> </a:t>
            </a:r>
            <a:r>
              <a:rPr lang="tr-TR" sz="2400" dirty="0" err="1">
                <a:effectLst/>
                <a:latin typeface="Arial" charset="0"/>
                <a:ea typeface="Arial" charset="0"/>
                <a:cs typeface="Arial" charset="0"/>
              </a:rPr>
              <a:t>skills</a:t>
            </a:r>
            <a:r>
              <a:rPr lang="tr-TR" sz="2400" dirty="0">
                <a:effectLst/>
                <a:latin typeface="Arial" charset="0"/>
                <a:ea typeface="Arial" charset="0"/>
                <a:cs typeface="Arial" charset="0"/>
              </a:rPr>
              <a:t> of a </a:t>
            </a:r>
            <a:r>
              <a:rPr lang="tr-TR" sz="2400" dirty="0" err="1">
                <a:effectLst/>
                <a:latin typeface="Arial" charset="0"/>
                <a:ea typeface="Arial" charset="0"/>
                <a:cs typeface="Arial" charset="0"/>
              </a:rPr>
              <a:t>mentor</a:t>
            </a:r>
            <a:endParaRPr lang="pl-PL" sz="2400" dirty="0">
              <a:effectLst/>
              <a:latin typeface="Arial" charset="0"/>
              <a:ea typeface="Arial" charset="0"/>
              <a:cs typeface="Arial" charset="0"/>
            </a:endParaRPr>
          </a:p>
          <a:p>
            <a:pPr marL="457200" lvl="0" indent="-457200">
              <a:buFont typeface="+mj-lt"/>
              <a:buAutoNum type="alphaLcParenR"/>
            </a:pPr>
            <a:r>
              <a:rPr lang="tr-TR" sz="2400" dirty="0">
                <a:effectLst/>
                <a:latin typeface="Arial" charset="0"/>
                <a:ea typeface="Arial" charset="0"/>
                <a:cs typeface="Arial" charset="0"/>
              </a:rPr>
              <a:t>The </a:t>
            </a:r>
            <a:r>
              <a:rPr lang="tr-TR" sz="2400" dirty="0" err="1">
                <a:effectLst/>
                <a:latin typeface="Arial" charset="0"/>
                <a:ea typeface="Arial" charset="0"/>
                <a:cs typeface="Arial" charset="0"/>
              </a:rPr>
              <a:t>relationship</a:t>
            </a:r>
            <a:r>
              <a:rPr lang="tr-TR" sz="2400" dirty="0">
                <a:effectLst/>
                <a:latin typeface="Arial" charset="0"/>
                <a:ea typeface="Arial" charset="0"/>
                <a:cs typeface="Arial" charset="0"/>
              </a:rPr>
              <a:t> of </a:t>
            </a:r>
            <a:r>
              <a:rPr lang="tr-TR" sz="2400" dirty="0" err="1">
                <a:effectLst/>
                <a:latin typeface="Arial" charset="0"/>
                <a:ea typeface="Arial" charset="0"/>
                <a:cs typeface="Arial" charset="0"/>
              </a:rPr>
              <a:t>formal</a:t>
            </a:r>
            <a:r>
              <a:rPr lang="tr-TR" sz="2400" dirty="0">
                <a:effectLst/>
                <a:latin typeface="Arial" charset="0"/>
                <a:ea typeface="Arial" charset="0"/>
                <a:cs typeface="Arial" charset="0"/>
              </a:rPr>
              <a:t> </a:t>
            </a:r>
            <a:r>
              <a:rPr lang="tr-TR" sz="2400" dirty="0" err="1">
                <a:effectLst/>
                <a:latin typeface="Arial" charset="0"/>
                <a:ea typeface="Arial" charset="0"/>
                <a:cs typeface="Arial" charset="0"/>
              </a:rPr>
              <a:t>subordination</a:t>
            </a:r>
            <a:r>
              <a:rPr lang="tr-TR" sz="2400" dirty="0">
                <a:effectLst/>
                <a:latin typeface="Arial" charset="0"/>
                <a:ea typeface="Arial" charset="0"/>
                <a:cs typeface="Arial" charset="0"/>
              </a:rPr>
              <a:t> </a:t>
            </a:r>
            <a:r>
              <a:rPr lang="tr-TR" sz="2400" dirty="0" err="1">
                <a:effectLst/>
                <a:latin typeface="Arial" charset="0"/>
                <a:ea typeface="Arial" charset="0"/>
                <a:cs typeface="Arial" charset="0"/>
              </a:rPr>
              <a:t>between</a:t>
            </a:r>
            <a:r>
              <a:rPr lang="tr-TR" sz="2400" dirty="0">
                <a:effectLst/>
                <a:latin typeface="Arial" charset="0"/>
                <a:ea typeface="Arial" charset="0"/>
                <a:cs typeface="Arial" charset="0"/>
              </a:rPr>
              <a:t> a </a:t>
            </a:r>
            <a:r>
              <a:rPr lang="tr-TR" sz="2400" dirty="0" err="1">
                <a:effectLst/>
                <a:latin typeface="Arial" charset="0"/>
                <a:ea typeface="Arial" charset="0"/>
                <a:cs typeface="Arial" charset="0"/>
              </a:rPr>
              <a:t>mentee</a:t>
            </a:r>
            <a:r>
              <a:rPr lang="tr-TR" sz="2400" dirty="0">
                <a:effectLst/>
                <a:latin typeface="Arial" charset="0"/>
                <a:ea typeface="Arial" charset="0"/>
                <a:cs typeface="Arial" charset="0"/>
              </a:rPr>
              <a:t> </a:t>
            </a:r>
            <a:r>
              <a:rPr lang="tr-TR" sz="2400" dirty="0" err="1">
                <a:effectLst/>
                <a:latin typeface="Arial" charset="0"/>
                <a:ea typeface="Arial" charset="0"/>
                <a:cs typeface="Arial" charset="0"/>
              </a:rPr>
              <a:t>and</a:t>
            </a:r>
            <a:r>
              <a:rPr lang="tr-TR" sz="2400" dirty="0">
                <a:effectLst/>
                <a:latin typeface="Arial" charset="0"/>
                <a:ea typeface="Arial" charset="0"/>
                <a:cs typeface="Arial" charset="0"/>
              </a:rPr>
              <a:t> the </a:t>
            </a:r>
            <a:r>
              <a:rPr lang="tr-TR" sz="2400" dirty="0" err="1">
                <a:effectLst/>
                <a:latin typeface="Arial" charset="0"/>
                <a:ea typeface="Arial" charset="0"/>
                <a:cs typeface="Arial" charset="0"/>
              </a:rPr>
              <a:t>mentor</a:t>
            </a:r>
            <a:endParaRPr lang="pl-PL" sz="2400" dirty="0">
              <a:effectLst/>
              <a:latin typeface="Arial" charset="0"/>
              <a:ea typeface="Arial" charset="0"/>
              <a:cs typeface="Arial" charset="0"/>
            </a:endParaRPr>
          </a:p>
          <a:p>
            <a:pPr marL="457200" lvl="0" indent="-457200">
              <a:buFont typeface="+mj-lt"/>
              <a:buAutoNum type="alphaLcParenR"/>
            </a:pPr>
            <a:r>
              <a:rPr lang="tr-TR" sz="2400" dirty="0" err="1">
                <a:effectLst/>
                <a:latin typeface="Arial" charset="0"/>
                <a:ea typeface="Arial" charset="0"/>
                <a:cs typeface="Arial" charset="0"/>
              </a:rPr>
              <a:t>Mentor's</a:t>
            </a:r>
            <a:r>
              <a:rPr lang="tr-TR" sz="2400" dirty="0">
                <a:effectLst/>
                <a:latin typeface="Arial" charset="0"/>
                <a:ea typeface="Arial" charset="0"/>
                <a:cs typeface="Arial" charset="0"/>
              </a:rPr>
              <a:t> </a:t>
            </a:r>
            <a:r>
              <a:rPr lang="tr-TR" sz="2400" dirty="0" err="1">
                <a:effectLst/>
                <a:latin typeface="Arial" charset="0"/>
                <a:ea typeface="Arial" charset="0"/>
                <a:cs typeface="Arial" charset="0"/>
              </a:rPr>
              <a:t>professional</a:t>
            </a:r>
            <a:r>
              <a:rPr lang="tr-TR" sz="2400" dirty="0">
                <a:effectLst/>
                <a:latin typeface="Arial" charset="0"/>
                <a:ea typeface="Arial" charset="0"/>
                <a:cs typeface="Arial" charset="0"/>
              </a:rPr>
              <a:t> </a:t>
            </a:r>
            <a:r>
              <a:rPr lang="tr-TR" sz="2400" dirty="0" err="1">
                <a:effectLst/>
                <a:latin typeface="Arial" charset="0"/>
                <a:ea typeface="Arial" charset="0"/>
                <a:cs typeface="Arial" charset="0"/>
              </a:rPr>
              <a:t>competence</a:t>
            </a:r>
            <a:r>
              <a:rPr lang="tr-TR" sz="2400" dirty="0">
                <a:effectLst/>
                <a:latin typeface="Arial" charset="0"/>
                <a:ea typeface="Arial" charset="0"/>
                <a:cs typeface="Arial" charset="0"/>
              </a:rPr>
              <a:t> in </a:t>
            </a:r>
            <a:r>
              <a:rPr lang="tr-TR" sz="2400" dirty="0" err="1">
                <a:effectLst/>
                <a:latin typeface="Arial" charset="0"/>
                <a:ea typeface="Arial" charset="0"/>
                <a:cs typeface="Arial" charset="0"/>
              </a:rPr>
              <a:t>teaching</a:t>
            </a:r>
            <a:endParaRPr lang="pl-PL" sz="2400" dirty="0">
              <a:effectLst/>
              <a:latin typeface="Arial" charset="0"/>
              <a:ea typeface="Arial" charset="0"/>
              <a:cs typeface="Arial" charset="0"/>
            </a:endParaRPr>
          </a:p>
        </p:txBody>
      </p:sp>
    </p:spTree>
    <p:extLst>
      <p:ext uri="{BB962C8B-B14F-4D97-AF65-F5344CB8AC3E}">
        <p14:creationId xmlns:p14="http://schemas.microsoft.com/office/powerpoint/2010/main" val="890042754"/>
      </p:ext>
    </p:extLst>
  </p:cSld>
  <p:clrMapOvr>
    <a:masterClrMapping/>
  </p:clrMapOvr>
  <p:transition/>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zawartości 1"/>
          <p:cNvSpPr>
            <a:spLocks noGrp="1"/>
          </p:cNvSpPr>
          <p:nvPr>
            <p:ph idx="1"/>
          </p:nvPr>
        </p:nvSpPr>
        <p:spPr>
          <a:xfrm>
            <a:off x="457200" y="1124744"/>
            <a:ext cx="8229600" cy="5112568"/>
          </a:xfrm>
        </p:spPr>
        <p:txBody>
          <a:bodyPr/>
          <a:lstStyle/>
          <a:p>
            <a:pPr marL="457200" lvl="0" indent="-457200">
              <a:buFont typeface="+mj-lt"/>
              <a:buAutoNum type="arabicPeriod" startAt="7"/>
            </a:pPr>
            <a:r>
              <a:rPr lang="tr-TR" sz="2400" dirty="0" err="1">
                <a:effectLst/>
                <a:latin typeface="Arial" charset="0"/>
                <a:ea typeface="Arial" charset="0"/>
                <a:cs typeface="Arial" charset="0"/>
              </a:rPr>
              <a:t>Which</a:t>
            </a:r>
            <a:r>
              <a:rPr lang="tr-TR" sz="2400" dirty="0">
                <a:effectLst/>
                <a:latin typeface="Arial" charset="0"/>
                <a:ea typeface="Arial" charset="0"/>
                <a:cs typeface="Arial" charset="0"/>
              </a:rPr>
              <a:t> of the </a:t>
            </a:r>
            <a:r>
              <a:rPr lang="tr-TR" sz="2400" dirty="0" err="1">
                <a:effectLst/>
                <a:latin typeface="Arial" charset="0"/>
                <a:ea typeface="Arial" charset="0"/>
                <a:cs typeface="Arial" charset="0"/>
              </a:rPr>
              <a:t>approaches</a:t>
            </a:r>
            <a:r>
              <a:rPr lang="tr-TR" sz="2400" dirty="0">
                <a:effectLst/>
                <a:latin typeface="Arial" charset="0"/>
                <a:ea typeface="Arial" charset="0"/>
                <a:cs typeface="Arial" charset="0"/>
              </a:rPr>
              <a:t> </a:t>
            </a:r>
            <a:r>
              <a:rPr lang="tr-TR" sz="2400" dirty="0" err="1">
                <a:effectLst/>
                <a:latin typeface="Arial" charset="0"/>
                <a:ea typeface="Arial" charset="0"/>
                <a:cs typeface="Arial" charset="0"/>
              </a:rPr>
              <a:t>to</a:t>
            </a:r>
            <a:r>
              <a:rPr lang="tr-TR" sz="2400" dirty="0">
                <a:effectLst/>
                <a:latin typeface="Arial" charset="0"/>
                <a:ea typeface="Arial" charset="0"/>
                <a:cs typeface="Arial" charset="0"/>
              </a:rPr>
              <a:t> </a:t>
            </a:r>
            <a:r>
              <a:rPr lang="tr-TR" sz="2400" dirty="0" err="1">
                <a:effectLst/>
                <a:latin typeface="Arial" charset="0"/>
                <a:ea typeface="Arial" charset="0"/>
                <a:cs typeface="Arial" charset="0"/>
              </a:rPr>
              <a:t>leadership</a:t>
            </a:r>
            <a:r>
              <a:rPr lang="tr-TR" sz="2400" dirty="0">
                <a:effectLst/>
                <a:latin typeface="Arial" charset="0"/>
                <a:ea typeface="Arial" charset="0"/>
                <a:cs typeface="Arial" charset="0"/>
              </a:rPr>
              <a:t> is </a:t>
            </a:r>
            <a:r>
              <a:rPr lang="tr-TR" sz="2400" dirty="0" err="1">
                <a:effectLst/>
                <a:latin typeface="Arial" charset="0"/>
                <a:ea typeface="Arial" charset="0"/>
                <a:cs typeface="Arial" charset="0"/>
              </a:rPr>
              <a:t>highly</a:t>
            </a:r>
            <a:r>
              <a:rPr lang="tr-TR" sz="2400" dirty="0">
                <a:effectLst/>
                <a:latin typeface="Arial" charset="0"/>
                <a:ea typeface="Arial" charset="0"/>
                <a:cs typeface="Arial" charset="0"/>
              </a:rPr>
              <a:t> </a:t>
            </a:r>
            <a:r>
              <a:rPr lang="tr-TR" sz="2400" dirty="0" err="1">
                <a:effectLst/>
                <a:latin typeface="Arial" charset="0"/>
                <a:ea typeface="Arial" charset="0"/>
                <a:cs typeface="Arial" charset="0"/>
              </a:rPr>
              <a:t>directive</a:t>
            </a:r>
            <a:r>
              <a:rPr lang="tr-TR" sz="2400" dirty="0" smtClean="0">
                <a:effectLst/>
                <a:latin typeface="Arial" charset="0"/>
                <a:ea typeface="Arial" charset="0"/>
                <a:cs typeface="Arial" charset="0"/>
              </a:rPr>
              <a:t>?</a:t>
            </a:r>
          </a:p>
          <a:p>
            <a:pPr lvl="0"/>
            <a:endParaRPr lang="pl-PL" sz="2400" dirty="0">
              <a:effectLst/>
              <a:latin typeface="Arial" charset="0"/>
              <a:ea typeface="Arial" charset="0"/>
              <a:cs typeface="Arial" charset="0"/>
            </a:endParaRPr>
          </a:p>
          <a:p>
            <a:pPr marL="457200" lvl="0" indent="-457200">
              <a:buFont typeface="+mj-lt"/>
              <a:buAutoNum type="alphaLcParenR"/>
            </a:pPr>
            <a:r>
              <a:rPr lang="tr-TR" sz="2400" dirty="0" err="1">
                <a:effectLst/>
                <a:latin typeface="Arial" charset="0"/>
                <a:ea typeface="Arial" charset="0"/>
                <a:cs typeface="Arial" charset="0"/>
              </a:rPr>
              <a:t>Transitional</a:t>
            </a:r>
            <a:r>
              <a:rPr lang="tr-TR" sz="2400" dirty="0">
                <a:effectLst/>
                <a:latin typeface="Arial" charset="0"/>
                <a:ea typeface="Arial" charset="0"/>
                <a:cs typeface="Arial" charset="0"/>
              </a:rPr>
              <a:t> </a:t>
            </a:r>
            <a:r>
              <a:rPr lang="tr-TR" sz="2400" dirty="0" err="1">
                <a:effectLst/>
                <a:latin typeface="Arial" charset="0"/>
                <a:ea typeface="Arial" charset="0"/>
                <a:cs typeface="Arial" charset="0"/>
              </a:rPr>
              <a:t>leadership</a:t>
            </a:r>
            <a:r>
              <a:rPr lang="tr-TR" sz="2400" dirty="0">
                <a:effectLst/>
                <a:latin typeface="Arial" charset="0"/>
                <a:ea typeface="Arial" charset="0"/>
                <a:cs typeface="Arial" charset="0"/>
              </a:rPr>
              <a:t>, </a:t>
            </a:r>
            <a:r>
              <a:rPr lang="tr-TR" sz="2400" dirty="0" err="1">
                <a:effectLst/>
                <a:latin typeface="Arial" charset="0"/>
                <a:ea typeface="Arial" charset="0"/>
                <a:cs typeface="Arial" charset="0"/>
              </a:rPr>
              <a:t>transactional</a:t>
            </a:r>
            <a:r>
              <a:rPr lang="tr-TR" sz="2400" dirty="0">
                <a:effectLst/>
                <a:latin typeface="Arial" charset="0"/>
                <a:ea typeface="Arial" charset="0"/>
                <a:cs typeface="Arial" charset="0"/>
              </a:rPr>
              <a:t> </a:t>
            </a:r>
            <a:r>
              <a:rPr lang="tr-TR" sz="2400" dirty="0" err="1">
                <a:effectLst/>
                <a:latin typeface="Arial" charset="0"/>
                <a:ea typeface="Arial" charset="0"/>
                <a:cs typeface="Arial" charset="0"/>
              </a:rPr>
              <a:t>leadership</a:t>
            </a:r>
            <a:endParaRPr lang="pl-PL" sz="2400" dirty="0">
              <a:effectLst/>
              <a:latin typeface="Arial" charset="0"/>
              <a:ea typeface="Arial" charset="0"/>
              <a:cs typeface="Arial" charset="0"/>
            </a:endParaRPr>
          </a:p>
          <a:p>
            <a:pPr marL="457200" lvl="0" indent="-457200">
              <a:buFont typeface="+mj-lt"/>
              <a:buAutoNum type="alphaLcParenR"/>
            </a:pPr>
            <a:r>
              <a:rPr lang="tr-TR" sz="2400" dirty="0" err="1">
                <a:effectLst/>
                <a:latin typeface="Arial" charset="0"/>
                <a:ea typeface="Arial" charset="0"/>
                <a:cs typeface="Arial" charset="0"/>
              </a:rPr>
              <a:t>Transactional</a:t>
            </a:r>
            <a:r>
              <a:rPr lang="tr-TR" sz="2400" dirty="0">
                <a:effectLst/>
                <a:latin typeface="Arial" charset="0"/>
                <a:ea typeface="Arial" charset="0"/>
                <a:cs typeface="Arial" charset="0"/>
              </a:rPr>
              <a:t> </a:t>
            </a:r>
            <a:r>
              <a:rPr lang="tr-TR" sz="2400" dirty="0" err="1">
                <a:effectLst/>
                <a:latin typeface="Arial" charset="0"/>
                <a:ea typeface="Arial" charset="0"/>
                <a:cs typeface="Arial" charset="0"/>
              </a:rPr>
              <a:t>leadership</a:t>
            </a:r>
            <a:r>
              <a:rPr lang="tr-TR" sz="2400" dirty="0">
                <a:effectLst/>
                <a:latin typeface="Arial" charset="0"/>
                <a:ea typeface="Arial" charset="0"/>
                <a:cs typeface="Arial" charset="0"/>
              </a:rPr>
              <a:t>, </a:t>
            </a:r>
            <a:r>
              <a:rPr lang="tr-TR" sz="2400" dirty="0" err="1">
                <a:effectLst/>
                <a:latin typeface="Arial" charset="0"/>
                <a:ea typeface="Arial" charset="0"/>
                <a:cs typeface="Arial" charset="0"/>
              </a:rPr>
              <a:t>autocratic</a:t>
            </a:r>
            <a:r>
              <a:rPr lang="tr-TR" sz="2400" dirty="0">
                <a:effectLst/>
                <a:latin typeface="Arial" charset="0"/>
                <a:ea typeface="Arial" charset="0"/>
                <a:cs typeface="Arial" charset="0"/>
              </a:rPr>
              <a:t> </a:t>
            </a:r>
            <a:r>
              <a:rPr lang="tr-TR" sz="2400" dirty="0" err="1">
                <a:effectLst/>
                <a:latin typeface="Arial" charset="0"/>
                <a:ea typeface="Arial" charset="0"/>
                <a:cs typeface="Arial" charset="0"/>
              </a:rPr>
              <a:t>leadership</a:t>
            </a:r>
            <a:endParaRPr lang="pl-PL" sz="2400" dirty="0">
              <a:effectLst/>
              <a:latin typeface="Arial" charset="0"/>
              <a:ea typeface="Arial" charset="0"/>
              <a:cs typeface="Arial" charset="0"/>
            </a:endParaRPr>
          </a:p>
          <a:p>
            <a:pPr marL="457200" lvl="0" indent="-457200">
              <a:buFont typeface="+mj-lt"/>
              <a:buAutoNum type="alphaLcParenR"/>
            </a:pPr>
            <a:r>
              <a:rPr lang="tr-TR" sz="2400" dirty="0" err="1">
                <a:effectLst/>
                <a:latin typeface="Arial" charset="0"/>
                <a:ea typeface="Arial" charset="0"/>
                <a:cs typeface="Arial" charset="0"/>
              </a:rPr>
              <a:t>Laissez-faire</a:t>
            </a:r>
            <a:r>
              <a:rPr lang="tr-TR" sz="2400" dirty="0">
                <a:effectLst/>
                <a:latin typeface="Arial" charset="0"/>
                <a:ea typeface="Arial" charset="0"/>
                <a:cs typeface="Arial" charset="0"/>
              </a:rPr>
              <a:t> </a:t>
            </a:r>
            <a:r>
              <a:rPr lang="tr-TR" sz="2400" dirty="0" err="1">
                <a:effectLst/>
                <a:latin typeface="Arial" charset="0"/>
                <a:ea typeface="Arial" charset="0"/>
                <a:cs typeface="Arial" charset="0"/>
              </a:rPr>
              <a:t>leadership</a:t>
            </a:r>
            <a:r>
              <a:rPr lang="tr-TR" sz="2400" dirty="0">
                <a:effectLst/>
                <a:latin typeface="Arial" charset="0"/>
                <a:ea typeface="Arial" charset="0"/>
                <a:cs typeface="Arial" charset="0"/>
              </a:rPr>
              <a:t>, </a:t>
            </a:r>
            <a:r>
              <a:rPr lang="tr-TR" sz="2400" dirty="0" err="1">
                <a:effectLst/>
                <a:latin typeface="Arial" charset="0"/>
                <a:ea typeface="Arial" charset="0"/>
                <a:cs typeface="Arial" charset="0"/>
              </a:rPr>
              <a:t>participative</a:t>
            </a:r>
            <a:r>
              <a:rPr lang="tr-TR" sz="2400" dirty="0">
                <a:effectLst/>
                <a:latin typeface="Arial" charset="0"/>
                <a:ea typeface="Arial" charset="0"/>
                <a:cs typeface="Arial" charset="0"/>
              </a:rPr>
              <a:t> </a:t>
            </a:r>
            <a:r>
              <a:rPr lang="tr-TR" sz="2400" dirty="0" err="1">
                <a:effectLst/>
                <a:latin typeface="Arial" charset="0"/>
                <a:ea typeface="Arial" charset="0"/>
                <a:cs typeface="Arial" charset="0"/>
              </a:rPr>
              <a:t>leadership</a:t>
            </a:r>
            <a:endParaRPr lang="pl-PL" sz="2400" dirty="0">
              <a:effectLst/>
              <a:latin typeface="Arial" charset="0"/>
              <a:ea typeface="Arial" charset="0"/>
              <a:cs typeface="Arial" charset="0"/>
            </a:endParaRPr>
          </a:p>
          <a:p>
            <a:pPr marL="457200" lvl="0" indent="-457200">
              <a:buFont typeface="+mj-lt"/>
              <a:buAutoNum type="alphaLcParenR"/>
            </a:pPr>
            <a:r>
              <a:rPr lang="tr-TR" sz="2400" dirty="0" err="1">
                <a:effectLst/>
                <a:latin typeface="Arial" charset="0"/>
                <a:ea typeface="Arial" charset="0"/>
                <a:cs typeface="Arial" charset="0"/>
              </a:rPr>
              <a:t>Bureaucratic</a:t>
            </a:r>
            <a:r>
              <a:rPr lang="tr-TR" sz="2400" dirty="0">
                <a:effectLst/>
                <a:latin typeface="Arial" charset="0"/>
                <a:ea typeface="Arial" charset="0"/>
                <a:cs typeface="Arial" charset="0"/>
              </a:rPr>
              <a:t> </a:t>
            </a:r>
            <a:r>
              <a:rPr lang="tr-TR" sz="2400" dirty="0" err="1">
                <a:effectLst/>
                <a:latin typeface="Arial" charset="0"/>
                <a:ea typeface="Arial" charset="0"/>
                <a:cs typeface="Arial" charset="0"/>
              </a:rPr>
              <a:t>leadership</a:t>
            </a:r>
            <a:r>
              <a:rPr lang="tr-TR" sz="2400" dirty="0">
                <a:effectLst/>
                <a:latin typeface="Arial" charset="0"/>
                <a:ea typeface="Arial" charset="0"/>
                <a:cs typeface="Arial" charset="0"/>
              </a:rPr>
              <a:t>, </a:t>
            </a:r>
            <a:r>
              <a:rPr lang="tr-TR" sz="2400" dirty="0" err="1">
                <a:effectLst/>
                <a:latin typeface="Arial" charset="0"/>
                <a:ea typeface="Arial" charset="0"/>
                <a:cs typeface="Arial" charset="0"/>
              </a:rPr>
              <a:t>autocratic</a:t>
            </a:r>
            <a:r>
              <a:rPr lang="tr-TR" sz="2400" dirty="0">
                <a:effectLst/>
                <a:latin typeface="Arial" charset="0"/>
                <a:ea typeface="Arial" charset="0"/>
                <a:cs typeface="Arial" charset="0"/>
              </a:rPr>
              <a:t> </a:t>
            </a:r>
            <a:r>
              <a:rPr lang="tr-TR" sz="2400" dirty="0" err="1">
                <a:effectLst/>
                <a:latin typeface="Arial" charset="0"/>
                <a:ea typeface="Arial" charset="0"/>
                <a:cs typeface="Arial" charset="0"/>
              </a:rPr>
              <a:t>leadership</a:t>
            </a:r>
            <a:endParaRPr lang="pl-PL" sz="2400" dirty="0">
              <a:effectLst/>
              <a:latin typeface="Arial" charset="0"/>
              <a:ea typeface="Arial" charset="0"/>
              <a:cs typeface="Arial" charset="0"/>
            </a:endParaRPr>
          </a:p>
        </p:txBody>
      </p:sp>
    </p:spTree>
    <p:extLst>
      <p:ext uri="{BB962C8B-B14F-4D97-AF65-F5344CB8AC3E}">
        <p14:creationId xmlns:p14="http://schemas.microsoft.com/office/powerpoint/2010/main" val="1724965123"/>
      </p:ext>
    </p:extLst>
  </p:cSld>
  <p:clrMapOvr>
    <a:masterClrMapping/>
  </p:clrMapOvr>
  <p:transition/>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zawartości 1"/>
          <p:cNvSpPr>
            <a:spLocks noGrp="1"/>
          </p:cNvSpPr>
          <p:nvPr>
            <p:ph idx="1"/>
          </p:nvPr>
        </p:nvSpPr>
        <p:spPr>
          <a:xfrm>
            <a:off x="457200" y="1124744"/>
            <a:ext cx="8229600" cy="5112568"/>
          </a:xfrm>
        </p:spPr>
        <p:txBody>
          <a:bodyPr/>
          <a:lstStyle/>
          <a:p>
            <a:pPr marL="457200" lvl="0" indent="-457200">
              <a:buFont typeface="+mj-lt"/>
              <a:buAutoNum type="arabicPeriod" startAt="8"/>
            </a:pPr>
            <a:r>
              <a:rPr lang="tr-TR" sz="2400" dirty="0" err="1">
                <a:effectLst/>
                <a:latin typeface="Arial" charset="0"/>
                <a:ea typeface="Arial" charset="0"/>
                <a:cs typeface="Arial" charset="0"/>
              </a:rPr>
              <a:t>Which</a:t>
            </a:r>
            <a:r>
              <a:rPr lang="tr-TR" sz="2400" dirty="0">
                <a:effectLst/>
                <a:latin typeface="Arial" charset="0"/>
                <a:ea typeface="Arial" charset="0"/>
                <a:cs typeface="Arial" charset="0"/>
              </a:rPr>
              <a:t> of the </a:t>
            </a:r>
            <a:r>
              <a:rPr lang="tr-TR" sz="2400" dirty="0" err="1">
                <a:effectLst/>
                <a:latin typeface="Arial" charset="0"/>
                <a:ea typeface="Arial" charset="0"/>
                <a:cs typeface="Arial" charset="0"/>
              </a:rPr>
              <a:t>leadership</a:t>
            </a:r>
            <a:r>
              <a:rPr lang="tr-TR" sz="2400" dirty="0">
                <a:effectLst/>
                <a:latin typeface="Arial" charset="0"/>
                <a:ea typeface="Arial" charset="0"/>
                <a:cs typeface="Arial" charset="0"/>
              </a:rPr>
              <a:t> </a:t>
            </a:r>
            <a:r>
              <a:rPr lang="tr-TR" sz="2400" dirty="0" err="1">
                <a:effectLst/>
                <a:latin typeface="Arial" charset="0"/>
                <a:ea typeface="Arial" charset="0"/>
                <a:cs typeface="Arial" charset="0"/>
              </a:rPr>
              <a:t>styles</a:t>
            </a:r>
            <a:r>
              <a:rPr lang="tr-TR" sz="2400" dirty="0">
                <a:effectLst/>
                <a:latin typeface="Arial" charset="0"/>
                <a:ea typeface="Arial" charset="0"/>
                <a:cs typeface="Arial" charset="0"/>
              </a:rPr>
              <a:t> </a:t>
            </a:r>
            <a:r>
              <a:rPr lang="tr-TR" sz="2400" dirty="0" err="1">
                <a:effectLst/>
                <a:latin typeface="Arial" charset="0"/>
                <a:ea typeface="Arial" charset="0"/>
                <a:cs typeface="Arial" charset="0"/>
              </a:rPr>
              <a:t>may</a:t>
            </a:r>
            <a:r>
              <a:rPr lang="tr-TR" sz="2400" dirty="0">
                <a:effectLst/>
                <a:latin typeface="Arial" charset="0"/>
                <a:ea typeface="Arial" charset="0"/>
                <a:cs typeface="Arial" charset="0"/>
              </a:rPr>
              <a:t> </a:t>
            </a:r>
            <a:r>
              <a:rPr lang="tr-TR" sz="2400" dirty="0" err="1">
                <a:effectLst/>
                <a:latin typeface="Arial" charset="0"/>
                <a:ea typeface="Arial" charset="0"/>
                <a:cs typeface="Arial" charset="0"/>
              </a:rPr>
              <a:t>inspire</a:t>
            </a:r>
            <a:r>
              <a:rPr lang="tr-TR" sz="2400" dirty="0">
                <a:effectLst/>
                <a:latin typeface="Arial" charset="0"/>
                <a:ea typeface="Arial" charset="0"/>
                <a:cs typeface="Arial" charset="0"/>
              </a:rPr>
              <a:t> </a:t>
            </a:r>
            <a:r>
              <a:rPr lang="tr-TR" sz="2400" dirty="0" err="1">
                <a:effectLst/>
                <a:latin typeface="Arial" charset="0"/>
                <a:ea typeface="Arial" charset="0"/>
                <a:cs typeface="Arial" charset="0"/>
              </a:rPr>
              <a:t>team</a:t>
            </a:r>
            <a:r>
              <a:rPr lang="tr-TR" sz="2400" dirty="0">
                <a:effectLst/>
                <a:latin typeface="Arial" charset="0"/>
                <a:ea typeface="Arial" charset="0"/>
                <a:cs typeface="Arial" charset="0"/>
              </a:rPr>
              <a:t> </a:t>
            </a:r>
            <a:r>
              <a:rPr lang="tr-TR" sz="2400" dirty="0" err="1">
                <a:effectLst/>
                <a:latin typeface="Arial" charset="0"/>
                <a:ea typeface="Arial" charset="0"/>
                <a:cs typeface="Arial" charset="0"/>
              </a:rPr>
              <a:t>members</a:t>
            </a:r>
            <a:r>
              <a:rPr lang="tr-TR" sz="2400" dirty="0">
                <a:effectLst/>
                <a:latin typeface="Arial" charset="0"/>
                <a:ea typeface="Arial" charset="0"/>
                <a:cs typeface="Arial" charset="0"/>
              </a:rPr>
              <a:t> </a:t>
            </a:r>
            <a:r>
              <a:rPr lang="tr-TR" sz="2400" dirty="0" err="1">
                <a:effectLst/>
                <a:latin typeface="Arial" charset="0"/>
                <a:ea typeface="Arial" charset="0"/>
                <a:cs typeface="Arial" charset="0"/>
              </a:rPr>
              <a:t>for</a:t>
            </a:r>
            <a:r>
              <a:rPr lang="tr-TR" sz="2400" dirty="0">
                <a:effectLst/>
                <a:latin typeface="Arial" charset="0"/>
                <a:ea typeface="Arial" charset="0"/>
                <a:cs typeface="Arial" charset="0"/>
              </a:rPr>
              <a:t> </a:t>
            </a:r>
            <a:r>
              <a:rPr lang="tr-TR" sz="2400" dirty="0" err="1">
                <a:effectLst/>
                <a:latin typeface="Arial" charset="0"/>
                <a:ea typeface="Arial" charset="0"/>
                <a:cs typeface="Arial" charset="0"/>
              </a:rPr>
              <a:t>deep</a:t>
            </a:r>
            <a:r>
              <a:rPr lang="tr-TR" sz="2400" dirty="0">
                <a:effectLst/>
                <a:latin typeface="Arial" charset="0"/>
                <a:ea typeface="Arial" charset="0"/>
                <a:cs typeface="Arial" charset="0"/>
              </a:rPr>
              <a:t> </a:t>
            </a:r>
            <a:r>
              <a:rPr lang="tr-TR" sz="2400" dirty="0" err="1">
                <a:effectLst/>
                <a:latin typeface="Arial" charset="0"/>
                <a:ea typeface="Arial" charset="0"/>
                <a:cs typeface="Arial" charset="0"/>
              </a:rPr>
              <a:t>engagement</a:t>
            </a:r>
            <a:r>
              <a:rPr lang="tr-TR" sz="2400" dirty="0">
                <a:effectLst/>
                <a:latin typeface="Arial" charset="0"/>
                <a:ea typeface="Arial" charset="0"/>
                <a:cs typeface="Arial" charset="0"/>
              </a:rPr>
              <a:t>, </a:t>
            </a:r>
            <a:r>
              <a:rPr lang="tr-TR" sz="2400" dirty="0" err="1">
                <a:effectLst/>
                <a:latin typeface="Arial" charset="0"/>
                <a:ea typeface="Arial" charset="0"/>
                <a:cs typeface="Arial" charset="0"/>
              </a:rPr>
              <a:t>better</a:t>
            </a:r>
            <a:r>
              <a:rPr lang="tr-TR" sz="2400" dirty="0">
                <a:effectLst/>
                <a:latin typeface="Arial" charset="0"/>
                <a:ea typeface="Arial" charset="0"/>
                <a:cs typeface="Arial" charset="0"/>
              </a:rPr>
              <a:t> </a:t>
            </a:r>
            <a:r>
              <a:rPr lang="tr-TR" sz="2400" dirty="0" err="1">
                <a:effectLst/>
                <a:latin typeface="Arial" charset="0"/>
                <a:ea typeface="Arial" charset="0"/>
                <a:cs typeface="Arial" charset="0"/>
              </a:rPr>
              <a:t>collaboration</a:t>
            </a:r>
            <a:r>
              <a:rPr lang="tr-TR" sz="2400" dirty="0">
                <a:effectLst/>
                <a:latin typeface="Arial" charset="0"/>
                <a:ea typeface="Arial" charset="0"/>
                <a:cs typeface="Arial" charset="0"/>
              </a:rPr>
              <a:t>, </a:t>
            </a:r>
            <a:r>
              <a:rPr lang="tr-TR" sz="2400" dirty="0" err="1">
                <a:effectLst/>
                <a:latin typeface="Arial" charset="0"/>
                <a:ea typeface="Arial" charset="0"/>
                <a:cs typeface="Arial" charset="0"/>
              </a:rPr>
              <a:t>and</a:t>
            </a:r>
            <a:r>
              <a:rPr lang="tr-TR" sz="2400" dirty="0">
                <a:effectLst/>
                <a:latin typeface="Arial" charset="0"/>
                <a:ea typeface="Arial" charset="0"/>
                <a:cs typeface="Arial" charset="0"/>
              </a:rPr>
              <a:t> </a:t>
            </a:r>
            <a:r>
              <a:rPr lang="tr-TR" sz="2400" dirty="0" err="1">
                <a:effectLst/>
                <a:latin typeface="Arial" charset="0"/>
                <a:ea typeface="Arial" charset="0"/>
                <a:cs typeface="Arial" charset="0"/>
              </a:rPr>
              <a:t>participation</a:t>
            </a:r>
            <a:r>
              <a:rPr lang="tr-TR" sz="2400" dirty="0" smtClean="0">
                <a:effectLst/>
                <a:latin typeface="Arial" charset="0"/>
                <a:ea typeface="Arial" charset="0"/>
                <a:cs typeface="Arial" charset="0"/>
              </a:rPr>
              <a:t>?</a:t>
            </a:r>
          </a:p>
          <a:p>
            <a:pPr lvl="0"/>
            <a:endParaRPr lang="pl-PL" sz="2400" dirty="0">
              <a:effectLst/>
              <a:latin typeface="Arial" charset="0"/>
              <a:ea typeface="Arial" charset="0"/>
              <a:cs typeface="Arial" charset="0"/>
            </a:endParaRPr>
          </a:p>
          <a:p>
            <a:pPr marL="457200" lvl="0" indent="-457200">
              <a:buFont typeface="+mj-lt"/>
              <a:buAutoNum type="alphaLcParenR"/>
            </a:pPr>
            <a:r>
              <a:rPr lang="tr-TR" sz="2400" dirty="0" err="1">
                <a:effectLst/>
                <a:latin typeface="Arial" charset="0"/>
                <a:ea typeface="Arial" charset="0"/>
                <a:cs typeface="Arial" charset="0"/>
              </a:rPr>
              <a:t>Participative</a:t>
            </a:r>
            <a:r>
              <a:rPr lang="tr-TR" sz="2400" dirty="0">
                <a:effectLst/>
                <a:latin typeface="Arial" charset="0"/>
                <a:ea typeface="Arial" charset="0"/>
                <a:cs typeface="Arial" charset="0"/>
              </a:rPr>
              <a:t> </a:t>
            </a:r>
            <a:r>
              <a:rPr lang="tr-TR" sz="2400" dirty="0" err="1">
                <a:effectLst/>
                <a:latin typeface="Arial" charset="0"/>
                <a:ea typeface="Arial" charset="0"/>
                <a:cs typeface="Arial" charset="0"/>
              </a:rPr>
              <a:t>leadership</a:t>
            </a:r>
            <a:endParaRPr lang="pl-PL" sz="2400" dirty="0">
              <a:effectLst/>
              <a:latin typeface="Arial" charset="0"/>
              <a:ea typeface="Arial" charset="0"/>
              <a:cs typeface="Arial" charset="0"/>
            </a:endParaRPr>
          </a:p>
          <a:p>
            <a:pPr marL="457200" lvl="0" indent="-457200">
              <a:buFont typeface="+mj-lt"/>
              <a:buAutoNum type="alphaLcParenR"/>
            </a:pPr>
            <a:r>
              <a:rPr lang="tr-TR" sz="2400" dirty="0" err="1">
                <a:effectLst/>
                <a:latin typeface="Arial" charset="0"/>
                <a:ea typeface="Arial" charset="0"/>
                <a:cs typeface="Arial" charset="0"/>
              </a:rPr>
              <a:t>Autocratic</a:t>
            </a:r>
            <a:r>
              <a:rPr lang="tr-TR" sz="2400" dirty="0">
                <a:effectLst/>
                <a:latin typeface="Arial" charset="0"/>
                <a:ea typeface="Arial" charset="0"/>
                <a:cs typeface="Arial" charset="0"/>
              </a:rPr>
              <a:t> </a:t>
            </a:r>
            <a:r>
              <a:rPr lang="tr-TR" sz="2400" dirty="0" err="1">
                <a:effectLst/>
                <a:latin typeface="Arial" charset="0"/>
                <a:ea typeface="Arial" charset="0"/>
                <a:cs typeface="Arial" charset="0"/>
              </a:rPr>
              <a:t>leadership</a:t>
            </a:r>
            <a:endParaRPr lang="pl-PL" sz="2400" dirty="0">
              <a:effectLst/>
              <a:latin typeface="Arial" charset="0"/>
              <a:ea typeface="Arial" charset="0"/>
              <a:cs typeface="Arial" charset="0"/>
            </a:endParaRPr>
          </a:p>
          <a:p>
            <a:pPr marL="457200" lvl="0" indent="-457200">
              <a:buFont typeface="+mj-lt"/>
              <a:buAutoNum type="alphaLcParenR"/>
            </a:pPr>
            <a:r>
              <a:rPr lang="tr-TR" sz="2400" dirty="0" err="1">
                <a:effectLst/>
                <a:latin typeface="Arial" charset="0"/>
                <a:ea typeface="Arial" charset="0"/>
                <a:cs typeface="Arial" charset="0"/>
              </a:rPr>
              <a:t>Transactional</a:t>
            </a:r>
            <a:r>
              <a:rPr lang="tr-TR" sz="2400" dirty="0">
                <a:effectLst/>
                <a:latin typeface="Arial" charset="0"/>
                <a:ea typeface="Arial" charset="0"/>
                <a:cs typeface="Arial" charset="0"/>
              </a:rPr>
              <a:t> </a:t>
            </a:r>
            <a:r>
              <a:rPr lang="tr-TR" sz="2400" dirty="0" err="1">
                <a:effectLst/>
                <a:latin typeface="Arial" charset="0"/>
                <a:ea typeface="Arial" charset="0"/>
                <a:cs typeface="Arial" charset="0"/>
              </a:rPr>
              <a:t>leadership</a:t>
            </a:r>
            <a:r>
              <a:rPr lang="tr-TR" sz="2400" dirty="0">
                <a:effectLst/>
                <a:latin typeface="Arial" charset="0"/>
                <a:ea typeface="Arial" charset="0"/>
                <a:cs typeface="Arial" charset="0"/>
              </a:rPr>
              <a:t> </a:t>
            </a:r>
            <a:endParaRPr lang="pl-PL" sz="2400" dirty="0">
              <a:effectLst/>
              <a:latin typeface="Arial" charset="0"/>
              <a:ea typeface="Arial" charset="0"/>
              <a:cs typeface="Arial" charset="0"/>
            </a:endParaRPr>
          </a:p>
          <a:p>
            <a:pPr marL="457200" lvl="0" indent="-457200">
              <a:buFont typeface="+mj-lt"/>
              <a:buAutoNum type="alphaLcParenR"/>
            </a:pPr>
            <a:r>
              <a:rPr lang="tr-TR" sz="2400" dirty="0" err="1">
                <a:effectLst/>
                <a:latin typeface="Arial" charset="0"/>
                <a:ea typeface="Arial" charset="0"/>
                <a:cs typeface="Arial" charset="0"/>
              </a:rPr>
              <a:t>Laissez-faire</a:t>
            </a:r>
            <a:r>
              <a:rPr lang="tr-TR" sz="2400" dirty="0">
                <a:effectLst/>
                <a:latin typeface="Arial" charset="0"/>
                <a:ea typeface="Arial" charset="0"/>
                <a:cs typeface="Arial" charset="0"/>
              </a:rPr>
              <a:t> </a:t>
            </a:r>
            <a:r>
              <a:rPr lang="tr-TR" sz="2400" dirty="0" err="1">
                <a:effectLst/>
                <a:latin typeface="Arial" charset="0"/>
                <a:ea typeface="Arial" charset="0"/>
                <a:cs typeface="Arial" charset="0"/>
              </a:rPr>
              <a:t>leadership</a:t>
            </a:r>
            <a:endParaRPr lang="pl-PL" sz="2400" dirty="0">
              <a:effectLst/>
              <a:latin typeface="Arial" charset="0"/>
              <a:ea typeface="Arial" charset="0"/>
              <a:cs typeface="Arial" charset="0"/>
            </a:endParaRPr>
          </a:p>
        </p:txBody>
      </p:sp>
    </p:spTree>
    <p:extLst>
      <p:ext uri="{BB962C8B-B14F-4D97-AF65-F5344CB8AC3E}">
        <p14:creationId xmlns:p14="http://schemas.microsoft.com/office/powerpoint/2010/main" val="459587761"/>
      </p:ext>
    </p:extLst>
  </p:cSld>
  <p:clrMapOvr>
    <a:masterClrMapping/>
  </p:clrMapOvr>
  <p:transition/>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zawartości 1"/>
          <p:cNvSpPr>
            <a:spLocks noGrp="1"/>
          </p:cNvSpPr>
          <p:nvPr>
            <p:ph idx="1"/>
          </p:nvPr>
        </p:nvSpPr>
        <p:spPr>
          <a:xfrm>
            <a:off x="457200" y="1124744"/>
            <a:ext cx="8229600" cy="5112568"/>
          </a:xfrm>
        </p:spPr>
        <p:txBody>
          <a:bodyPr/>
          <a:lstStyle/>
          <a:p>
            <a:pPr marL="457200" lvl="0" indent="-457200">
              <a:buFont typeface="+mj-lt"/>
              <a:buAutoNum type="arabicPeriod" startAt="9"/>
            </a:pPr>
            <a:r>
              <a:rPr lang="tr-TR" sz="2400" dirty="0" err="1">
                <a:effectLst/>
                <a:latin typeface="Arial" charset="0"/>
                <a:ea typeface="Arial" charset="0"/>
                <a:cs typeface="Arial" charset="0"/>
              </a:rPr>
              <a:t>Which</a:t>
            </a:r>
            <a:r>
              <a:rPr lang="tr-TR" sz="2400" dirty="0">
                <a:effectLst/>
                <a:latin typeface="Arial" charset="0"/>
                <a:ea typeface="Arial" charset="0"/>
                <a:cs typeface="Arial" charset="0"/>
              </a:rPr>
              <a:t> of the </a:t>
            </a:r>
            <a:r>
              <a:rPr lang="tr-TR" sz="2400" dirty="0" err="1">
                <a:effectLst/>
                <a:latin typeface="Arial" charset="0"/>
                <a:ea typeface="Arial" charset="0"/>
                <a:cs typeface="Arial" charset="0"/>
              </a:rPr>
              <a:t>leadership</a:t>
            </a:r>
            <a:r>
              <a:rPr lang="tr-TR" sz="2400" dirty="0">
                <a:effectLst/>
                <a:latin typeface="Arial" charset="0"/>
                <a:ea typeface="Arial" charset="0"/>
                <a:cs typeface="Arial" charset="0"/>
              </a:rPr>
              <a:t> </a:t>
            </a:r>
            <a:r>
              <a:rPr lang="tr-TR" sz="2400" dirty="0" err="1">
                <a:effectLst/>
                <a:latin typeface="Arial" charset="0"/>
                <a:ea typeface="Arial" charset="0"/>
                <a:cs typeface="Arial" charset="0"/>
              </a:rPr>
              <a:t>seems</a:t>
            </a:r>
            <a:r>
              <a:rPr lang="tr-TR" sz="2400" dirty="0">
                <a:effectLst/>
                <a:latin typeface="Arial" charset="0"/>
                <a:ea typeface="Arial" charset="0"/>
                <a:cs typeface="Arial" charset="0"/>
              </a:rPr>
              <a:t> </a:t>
            </a:r>
            <a:r>
              <a:rPr lang="tr-TR" sz="2400" dirty="0" err="1">
                <a:effectLst/>
                <a:latin typeface="Arial" charset="0"/>
                <a:ea typeface="Arial" charset="0"/>
                <a:cs typeface="Arial" charset="0"/>
              </a:rPr>
              <a:t>most</a:t>
            </a:r>
            <a:r>
              <a:rPr lang="tr-TR" sz="2400" dirty="0">
                <a:effectLst/>
                <a:latin typeface="Arial" charset="0"/>
                <a:ea typeface="Arial" charset="0"/>
                <a:cs typeface="Arial" charset="0"/>
              </a:rPr>
              <a:t> </a:t>
            </a:r>
            <a:r>
              <a:rPr lang="tr-TR" sz="2400" dirty="0" err="1">
                <a:effectLst/>
                <a:latin typeface="Arial" charset="0"/>
                <a:ea typeface="Arial" charset="0"/>
                <a:cs typeface="Arial" charset="0"/>
              </a:rPr>
              <a:t>suitable</a:t>
            </a:r>
            <a:r>
              <a:rPr lang="tr-TR" sz="2400" dirty="0">
                <a:effectLst/>
                <a:latin typeface="Arial" charset="0"/>
                <a:ea typeface="Arial" charset="0"/>
                <a:cs typeface="Arial" charset="0"/>
              </a:rPr>
              <a:t> </a:t>
            </a:r>
            <a:r>
              <a:rPr lang="tr-TR" sz="2400" dirty="0" err="1">
                <a:effectLst/>
                <a:latin typeface="Arial" charset="0"/>
                <a:ea typeface="Arial" charset="0"/>
                <a:cs typeface="Arial" charset="0"/>
              </a:rPr>
              <a:t>for</a:t>
            </a:r>
            <a:r>
              <a:rPr lang="tr-TR" sz="2400" dirty="0">
                <a:effectLst/>
                <a:latin typeface="Arial" charset="0"/>
                <a:ea typeface="Arial" charset="0"/>
                <a:cs typeface="Arial" charset="0"/>
              </a:rPr>
              <a:t> </a:t>
            </a:r>
            <a:r>
              <a:rPr lang="tr-TR" sz="2400" dirty="0" err="1">
                <a:effectLst/>
                <a:latin typeface="Arial" charset="0"/>
                <a:ea typeface="Arial" charset="0"/>
                <a:cs typeface="Arial" charset="0"/>
              </a:rPr>
              <a:t>women</a:t>
            </a:r>
            <a:r>
              <a:rPr lang="tr-TR" sz="2400" dirty="0">
                <a:effectLst/>
                <a:latin typeface="Arial" charset="0"/>
                <a:ea typeface="Arial" charset="0"/>
                <a:cs typeface="Arial" charset="0"/>
              </a:rPr>
              <a:t> </a:t>
            </a:r>
            <a:r>
              <a:rPr lang="tr-TR" sz="2400" dirty="0" err="1">
                <a:effectLst/>
                <a:latin typeface="Arial" charset="0"/>
                <a:ea typeface="Arial" charset="0"/>
                <a:cs typeface="Arial" charset="0"/>
              </a:rPr>
              <a:t>who</a:t>
            </a:r>
            <a:r>
              <a:rPr lang="tr-TR" sz="2400" dirty="0">
                <a:effectLst/>
                <a:latin typeface="Arial" charset="0"/>
                <a:ea typeface="Arial" charset="0"/>
                <a:cs typeface="Arial" charset="0"/>
              </a:rPr>
              <a:t> </a:t>
            </a:r>
            <a:r>
              <a:rPr lang="tr-TR" sz="2400" dirty="0" err="1">
                <a:effectLst/>
                <a:latin typeface="Arial" charset="0"/>
                <a:ea typeface="Arial" charset="0"/>
                <a:cs typeface="Arial" charset="0"/>
              </a:rPr>
              <a:t>work</a:t>
            </a:r>
            <a:r>
              <a:rPr lang="tr-TR" sz="2400" dirty="0">
                <a:effectLst/>
                <a:latin typeface="Arial" charset="0"/>
                <a:ea typeface="Arial" charset="0"/>
                <a:cs typeface="Arial" charset="0"/>
              </a:rPr>
              <a:t> in </a:t>
            </a:r>
            <a:r>
              <a:rPr lang="tr-TR" sz="2400" dirty="0" err="1">
                <a:effectLst/>
                <a:latin typeface="Arial" charset="0"/>
                <a:ea typeface="Arial" charset="0"/>
                <a:cs typeface="Arial" charset="0"/>
              </a:rPr>
              <a:t>male-dominated</a:t>
            </a:r>
            <a:r>
              <a:rPr lang="tr-TR" sz="2400" dirty="0">
                <a:effectLst/>
                <a:latin typeface="Arial" charset="0"/>
                <a:ea typeface="Arial" charset="0"/>
                <a:cs typeface="Arial" charset="0"/>
              </a:rPr>
              <a:t> </a:t>
            </a:r>
            <a:r>
              <a:rPr lang="tr-TR" sz="2400" dirty="0" err="1">
                <a:effectLst/>
                <a:latin typeface="Arial" charset="0"/>
                <a:ea typeface="Arial" charset="0"/>
                <a:cs typeface="Arial" charset="0"/>
              </a:rPr>
              <a:t>jobs</a:t>
            </a:r>
            <a:r>
              <a:rPr lang="tr-TR" sz="2400" dirty="0" smtClean="0">
                <a:effectLst/>
                <a:latin typeface="Arial" charset="0"/>
                <a:ea typeface="Arial" charset="0"/>
                <a:cs typeface="Arial" charset="0"/>
              </a:rPr>
              <a:t>?</a:t>
            </a:r>
          </a:p>
          <a:p>
            <a:pPr lvl="0"/>
            <a:endParaRPr lang="pl-PL" sz="2400" dirty="0">
              <a:effectLst/>
              <a:latin typeface="Arial" charset="0"/>
              <a:ea typeface="Arial" charset="0"/>
              <a:cs typeface="Arial" charset="0"/>
            </a:endParaRPr>
          </a:p>
          <a:p>
            <a:pPr marL="457200" lvl="0" indent="-457200">
              <a:buFont typeface="+mj-lt"/>
              <a:buAutoNum type="alphaLcParenR"/>
            </a:pPr>
            <a:r>
              <a:rPr lang="tr-TR" sz="2400" dirty="0" err="1">
                <a:effectLst/>
                <a:latin typeface="Arial" charset="0"/>
                <a:ea typeface="Arial" charset="0"/>
                <a:cs typeface="Arial" charset="0"/>
              </a:rPr>
              <a:t>Participative</a:t>
            </a:r>
            <a:r>
              <a:rPr lang="tr-TR" sz="2400" dirty="0">
                <a:effectLst/>
                <a:latin typeface="Arial" charset="0"/>
                <a:ea typeface="Arial" charset="0"/>
                <a:cs typeface="Arial" charset="0"/>
              </a:rPr>
              <a:t> </a:t>
            </a:r>
            <a:r>
              <a:rPr lang="tr-TR" sz="2400" dirty="0" err="1">
                <a:effectLst/>
                <a:latin typeface="Arial" charset="0"/>
                <a:ea typeface="Arial" charset="0"/>
                <a:cs typeface="Arial" charset="0"/>
              </a:rPr>
              <a:t>leadership</a:t>
            </a:r>
            <a:endParaRPr lang="pl-PL" sz="2400" dirty="0">
              <a:effectLst/>
              <a:latin typeface="Arial" charset="0"/>
              <a:ea typeface="Arial" charset="0"/>
              <a:cs typeface="Arial" charset="0"/>
            </a:endParaRPr>
          </a:p>
          <a:p>
            <a:pPr marL="457200" lvl="0" indent="-457200">
              <a:buFont typeface="+mj-lt"/>
              <a:buAutoNum type="alphaLcParenR"/>
            </a:pPr>
            <a:r>
              <a:rPr lang="tr-TR" sz="2400" dirty="0" err="1">
                <a:effectLst/>
                <a:latin typeface="Arial" charset="0"/>
                <a:ea typeface="Arial" charset="0"/>
                <a:cs typeface="Arial" charset="0"/>
              </a:rPr>
              <a:t>Autocratic</a:t>
            </a:r>
            <a:r>
              <a:rPr lang="tr-TR" sz="2400" dirty="0">
                <a:effectLst/>
                <a:latin typeface="Arial" charset="0"/>
                <a:ea typeface="Arial" charset="0"/>
                <a:cs typeface="Arial" charset="0"/>
              </a:rPr>
              <a:t> </a:t>
            </a:r>
            <a:r>
              <a:rPr lang="tr-TR" sz="2400" dirty="0" err="1">
                <a:effectLst/>
                <a:latin typeface="Arial" charset="0"/>
                <a:ea typeface="Arial" charset="0"/>
                <a:cs typeface="Arial" charset="0"/>
              </a:rPr>
              <a:t>leadership</a:t>
            </a:r>
            <a:endParaRPr lang="pl-PL" sz="2400" dirty="0">
              <a:effectLst/>
              <a:latin typeface="Arial" charset="0"/>
              <a:ea typeface="Arial" charset="0"/>
              <a:cs typeface="Arial" charset="0"/>
            </a:endParaRPr>
          </a:p>
          <a:p>
            <a:pPr marL="457200" lvl="0" indent="-457200">
              <a:buFont typeface="+mj-lt"/>
              <a:buAutoNum type="alphaLcParenR"/>
            </a:pPr>
            <a:r>
              <a:rPr lang="tr-TR" sz="2400" dirty="0" err="1">
                <a:effectLst/>
                <a:latin typeface="Arial" charset="0"/>
                <a:ea typeface="Arial" charset="0"/>
                <a:cs typeface="Arial" charset="0"/>
              </a:rPr>
              <a:t>Transactional</a:t>
            </a:r>
            <a:r>
              <a:rPr lang="tr-TR" sz="2400" dirty="0">
                <a:effectLst/>
                <a:latin typeface="Arial" charset="0"/>
                <a:ea typeface="Arial" charset="0"/>
                <a:cs typeface="Arial" charset="0"/>
              </a:rPr>
              <a:t> </a:t>
            </a:r>
            <a:r>
              <a:rPr lang="tr-TR" sz="2400" dirty="0" err="1">
                <a:effectLst/>
                <a:latin typeface="Arial" charset="0"/>
                <a:ea typeface="Arial" charset="0"/>
                <a:cs typeface="Arial" charset="0"/>
              </a:rPr>
              <a:t>leadership</a:t>
            </a:r>
            <a:r>
              <a:rPr lang="tr-TR" sz="2400" dirty="0">
                <a:effectLst/>
                <a:latin typeface="Arial" charset="0"/>
                <a:ea typeface="Arial" charset="0"/>
                <a:cs typeface="Arial" charset="0"/>
              </a:rPr>
              <a:t> </a:t>
            </a:r>
            <a:endParaRPr lang="pl-PL" sz="2400" dirty="0">
              <a:effectLst/>
              <a:latin typeface="Arial" charset="0"/>
              <a:ea typeface="Arial" charset="0"/>
              <a:cs typeface="Arial" charset="0"/>
            </a:endParaRPr>
          </a:p>
          <a:p>
            <a:pPr marL="457200" lvl="0" indent="-457200">
              <a:buFont typeface="+mj-lt"/>
              <a:buAutoNum type="alphaLcParenR"/>
            </a:pPr>
            <a:r>
              <a:rPr lang="tr-TR" sz="2400" dirty="0" err="1">
                <a:effectLst/>
                <a:latin typeface="Arial" charset="0"/>
                <a:ea typeface="Arial" charset="0"/>
                <a:cs typeface="Arial" charset="0"/>
              </a:rPr>
              <a:t>Laissez-faire</a:t>
            </a:r>
            <a:r>
              <a:rPr lang="tr-TR" sz="2400" dirty="0">
                <a:effectLst/>
                <a:latin typeface="Arial" charset="0"/>
                <a:ea typeface="Arial" charset="0"/>
                <a:cs typeface="Arial" charset="0"/>
              </a:rPr>
              <a:t> </a:t>
            </a:r>
            <a:r>
              <a:rPr lang="tr-TR" sz="2400" dirty="0" err="1">
                <a:effectLst/>
                <a:latin typeface="Arial" charset="0"/>
                <a:ea typeface="Arial" charset="0"/>
                <a:cs typeface="Arial" charset="0"/>
              </a:rPr>
              <a:t>leadership</a:t>
            </a:r>
            <a:endParaRPr lang="pl-PL" sz="2400" dirty="0">
              <a:effectLst/>
              <a:latin typeface="Arial" charset="0"/>
              <a:ea typeface="Arial" charset="0"/>
              <a:cs typeface="Arial" charset="0"/>
            </a:endParaRPr>
          </a:p>
        </p:txBody>
      </p:sp>
    </p:spTree>
    <p:extLst>
      <p:ext uri="{BB962C8B-B14F-4D97-AF65-F5344CB8AC3E}">
        <p14:creationId xmlns:p14="http://schemas.microsoft.com/office/powerpoint/2010/main" val="1940304515"/>
      </p:ext>
    </p:extLst>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zawartości 1"/>
          <p:cNvSpPr>
            <a:spLocks noGrp="1"/>
          </p:cNvSpPr>
          <p:nvPr>
            <p:ph idx="1"/>
          </p:nvPr>
        </p:nvSpPr>
        <p:spPr/>
        <p:txBody>
          <a:bodyPr/>
          <a:lstStyle/>
          <a:p>
            <a:pPr marL="0" indent="0">
              <a:buNone/>
            </a:pPr>
            <a:r>
              <a:rPr lang="pl-PL" sz="2000" b="1" dirty="0" smtClean="0">
                <a:latin typeface="Arial" charset="0"/>
                <a:ea typeface="Arial" charset="0"/>
                <a:cs typeface="Arial" charset="0"/>
              </a:rPr>
              <a:t>CONTENT:</a:t>
            </a:r>
          </a:p>
          <a:p>
            <a:pPr marL="0" indent="0">
              <a:buNone/>
            </a:pPr>
            <a:endParaRPr lang="pl-PL" sz="2000" dirty="0" smtClean="0">
              <a:latin typeface="Arial" charset="0"/>
              <a:ea typeface="Arial" charset="0"/>
              <a:cs typeface="Arial" charset="0"/>
            </a:endParaRPr>
          </a:p>
          <a:p>
            <a:pPr marL="0" lvl="1" indent="0">
              <a:buClr>
                <a:schemeClr val="hlink"/>
              </a:buClr>
              <a:buSzPct val="120000"/>
              <a:buNone/>
            </a:pPr>
            <a:r>
              <a:rPr lang="tr-TR" sz="2000" dirty="0" err="1" smtClean="0">
                <a:effectLst/>
                <a:latin typeface="Arial" charset="0"/>
                <a:ea typeface="Arial" charset="0"/>
                <a:cs typeface="Arial" charset="0"/>
              </a:rPr>
              <a:t>Gender</a:t>
            </a:r>
            <a:r>
              <a:rPr lang="tr-TR" sz="2000" dirty="0" smtClean="0">
                <a:effectLst/>
                <a:latin typeface="Arial" charset="0"/>
                <a:ea typeface="Arial" charset="0"/>
                <a:cs typeface="Arial" charset="0"/>
              </a:rPr>
              <a:t> </a:t>
            </a:r>
            <a:r>
              <a:rPr lang="tr-TR" sz="2000" dirty="0" err="1">
                <a:effectLst/>
                <a:latin typeface="Arial" charset="0"/>
                <a:ea typeface="Arial" charset="0"/>
                <a:cs typeface="Arial" charset="0"/>
              </a:rPr>
              <a:t>b</a:t>
            </a:r>
            <a:r>
              <a:rPr lang="tr-TR" sz="2000" dirty="0" err="1" smtClean="0">
                <a:effectLst/>
                <a:latin typeface="Arial" charset="0"/>
                <a:ea typeface="Arial" charset="0"/>
                <a:cs typeface="Arial" charset="0"/>
              </a:rPr>
              <a:t>ias</a:t>
            </a:r>
            <a:r>
              <a:rPr lang="tr-TR" sz="2000" dirty="0" smtClean="0">
                <a:effectLst/>
                <a:latin typeface="Arial" charset="0"/>
                <a:ea typeface="Arial" charset="0"/>
                <a:cs typeface="Arial" charset="0"/>
              </a:rPr>
              <a:t> </a:t>
            </a:r>
            <a:r>
              <a:rPr lang="tr-TR" sz="2000" dirty="0" err="1">
                <a:effectLst/>
                <a:latin typeface="Arial" charset="0"/>
                <a:ea typeface="Arial" charset="0"/>
                <a:cs typeface="Arial" charset="0"/>
              </a:rPr>
              <a:t>and</a:t>
            </a:r>
            <a:r>
              <a:rPr lang="tr-TR" sz="2000" dirty="0">
                <a:effectLst/>
                <a:latin typeface="Arial" charset="0"/>
                <a:ea typeface="Arial" charset="0"/>
                <a:cs typeface="Arial" charset="0"/>
              </a:rPr>
              <a:t> </a:t>
            </a:r>
            <a:r>
              <a:rPr lang="tr-TR" sz="2000" dirty="0" err="1">
                <a:effectLst/>
                <a:latin typeface="Arial" charset="0"/>
                <a:ea typeface="Arial" charset="0"/>
                <a:cs typeface="Arial" charset="0"/>
              </a:rPr>
              <a:t>p</a:t>
            </a:r>
            <a:r>
              <a:rPr lang="tr-TR" sz="2000" dirty="0" err="1" smtClean="0">
                <a:effectLst/>
                <a:latin typeface="Arial" charset="0"/>
                <a:ea typeface="Arial" charset="0"/>
                <a:cs typeface="Arial" charset="0"/>
              </a:rPr>
              <a:t>roblems</a:t>
            </a:r>
            <a:r>
              <a:rPr lang="tr-TR" sz="2000" dirty="0" smtClean="0">
                <a:effectLst/>
                <a:latin typeface="Arial" charset="0"/>
                <a:ea typeface="Arial" charset="0"/>
                <a:cs typeface="Arial" charset="0"/>
              </a:rPr>
              <a:t> </a:t>
            </a:r>
            <a:r>
              <a:rPr lang="tr-TR" sz="2000" dirty="0" err="1">
                <a:effectLst/>
                <a:latin typeface="Arial" charset="0"/>
                <a:ea typeface="Arial" charset="0"/>
                <a:cs typeface="Arial" charset="0"/>
              </a:rPr>
              <a:t>e</a:t>
            </a:r>
            <a:r>
              <a:rPr lang="tr-TR" sz="2000" dirty="0" err="1" smtClean="0">
                <a:effectLst/>
                <a:latin typeface="Arial" charset="0"/>
                <a:ea typeface="Arial" charset="0"/>
                <a:cs typeface="Arial" charset="0"/>
              </a:rPr>
              <a:t>ncountered</a:t>
            </a:r>
            <a:r>
              <a:rPr lang="tr-TR" sz="2000" dirty="0" smtClean="0">
                <a:effectLst/>
                <a:latin typeface="Arial" charset="0"/>
                <a:ea typeface="Arial" charset="0"/>
                <a:cs typeface="Arial" charset="0"/>
              </a:rPr>
              <a:t> </a:t>
            </a:r>
          </a:p>
          <a:p>
            <a:pPr marL="342900" lvl="1" indent="-342900">
              <a:buClr>
                <a:schemeClr val="hlink"/>
              </a:buClr>
              <a:buSzPct val="120000"/>
            </a:pPr>
            <a:r>
              <a:rPr lang="tr-TR" sz="2000" dirty="0" smtClean="0">
                <a:effectLst/>
                <a:latin typeface="Arial" charset="0"/>
                <a:ea typeface="Arial" charset="0"/>
                <a:cs typeface="Arial" charset="0"/>
              </a:rPr>
              <a:t>Pre-entry </a:t>
            </a:r>
            <a:r>
              <a:rPr lang="tr-TR" sz="2000" dirty="0" err="1" smtClean="0">
                <a:effectLst/>
                <a:latin typeface="Arial" charset="0"/>
                <a:ea typeface="Arial" charset="0"/>
                <a:cs typeface="Arial" charset="0"/>
              </a:rPr>
              <a:t>discrimination</a:t>
            </a:r>
            <a:endParaRPr lang="tr-TR" sz="2000" dirty="0" smtClean="0">
              <a:effectLst/>
              <a:latin typeface="Arial" charset="0"/>
              <a:ea typeface="Arial" charset="0"/>
              <a:cs typeface="Arial" charset="0"/>
            </a:endParaRPr>
          </a:p>
          <a:p>
            <a:pPr marL="342900" lvl="1" indent="-342900">
              <a:buClr>
                <a:schemeClr val="hlink"/>
              </a:buClr>
              <a:buSzPct val="120000"/>
            </a:pPr>
            <a:r>
              <a:rPr lang="tr-TR" sz="2000" dirty="0" smtClean="0">
                <a:effectLst/>
                <a:latin typeface="Arial" charset="0"/>
                <a:ea typeface="Arial" charset="0"/>
                <a:cs typeface="Arial" charset="0"/>
              </a:rPr>
              <a:t>Post-</a:t>
            </a:r>
            <a:r>
              <a:rPr lang="tr-TR" sz="2000" dirty="0" err="1" smtClean="0">
                <a:effectLst/>
                <a:latin typeface="Arial" charset="0"/>
                <a:ea typeface="Arial" charset="0"/>
                <a:cs typeface="Arial" charset="0"/>
              </a:rPr>
              <a:t>entry</a:t>
            </a:r>
            <a:r>
              <a:rPr lang="tr-TR" sz="2000" dirty="0" smtClean="0">
                <a:effectLst/>
                <a:latin typeface="Arial" charset="0"/>
                <a:ea typeface="Arial" charset="0"/>
                <a:cs typeface="Arial" charset="0"/>
              </a:rPr>
              <a:t> </a:t>
            </a:r>
            <a:r>
              <a:rPr lang="tr-TR" sz="2000" dirty="0" err="1">
                <a:effectLst/>
                <a:latin typeface="Arial" charset="0"/>
                <a:ea typeface="Arial" charset="0"/>
                <a:cs typeface="Arial" charset="0"/>
              </a:rPr>
              <a:t>discrimination</a:t>
            </a:r>
            <a:r>
              <a:rPr lang="pl-PL" sz="2000" dirty="0">
                <a:effectLst/>
                <a:latin typeface="Arial" charset="0"/>
                <a:ea typeface="Arial" charset="0"/>
                <a:cs typeface="Arial" charset="0"/>
              </a:rPr>
              <a:t> </a:t>
            </a:r>
            <a:endParaRPr lang="pl-PL" sz="2000" dirty="0" smtClean="0">
              <a:effectLst/>
              <a:latin typeface="Arial" charset="0"/>
              <a:ea typeface="Arial" charset="0"/>
              <a:cs typeface="Arial" charset="0"/>
            </a:endParaRPr>
          </a:p>
          <a:p>
            <a:pPr marL="342900" lvl="1" indent="-342900">
              <a:buClr>
                <a:schemeClr val="hlink"/>
              </a:buClr>
              <a:buSzPct val="120000"/>
            </a:pPr>
            <a:r>
              <a:rPr lang="tr-TR" sz="2000" dirty="0" smtClean="0">
                <a:effectLst/>
                <a:latin typeface="Arial" charset="0"/>
                <a:ea typeface="Arial" charset="0"/>
                <a:cs typeface="Arial" charset="0"/>
              </a:rPr>
              <a:t>The </a:t>
            </a:r>
            <a:r>
              <a:rPr lang="tr-TR" sz="2000" dirty="0" err="1">
                <a:effectLst/>
                <a:latin typeface="Arial" charset="0"/>
                <a:ea typeface="Arial" charset="0"/>
                <a:cs typeface="Arial" charset="0"/>
              </a:rPr>
              <a:t>cultural</a:t>
            </a:r>
            <a:r>
              <a:rPr lang="tr-TR" sz="2000" dirty="0">
                <a:effectLst/>
                <a:latin typeface="Arial" charset="0"/>
                <a:ea typeface="Arial" charset="0"/>
                <a:cs typeface="Arial" charset="0"/>
              </a:rPr>
              <a:t> </a:t>
            </a:r>
            <a:r>
              <a:rPr lang="tr-TR" sz="2000" dirty="0" err="1">
                <a:effectLst/>
                <a:latin typeface="Arial" charset="0"/>
                <a:ea typeface="Arial" charset="0"/>
                <a:cs typeface="Arial" charset="0"/>
              </a:rPr>
              <a:t>context</a:t>
            </a:r>
            <a:r>
              <a:rPr lang="tr-TR" sz="2000" dirty="0">
                <a:effectLst/>
                <a:latin typeface="Arial" charset="0"/>
                <a:ea typeface="Arial" charset="0"/>
                <a:cs typeface="Arial" charset="0"/>
              </a:rPr>
              <a:t> of </a:t>
            </a:r>
            <a:r>
              <a:rPr lang="tr-TR" sz="2000" dirty="0" err="1">
                <a:effectLst/>
                <a:latin typeface="Arial" charset="0"/>
                <a:ea typeface="Arial" charset="0"/>
                <a:cs typeface="Arial" charset="0"/>
              </a:rPr>
              <a:t>discrimination</a:t>
            </a:r>
            <a:r>
              <a:rPr lang="tr-TR" sz="2000" dirty="0">
                <a:effectLst/>
                <a:latin typeface="Arial" charset="0"/>
                <a:ea typeface="Arial" charset="0"/>
                <a:cs typeface="Arial" charset="0"/>
              </a:rPr>
              <a:t>: </a:t>
            </a:r>
            <a:r>
              <a:rPr lang="tr-TR" sz="2000" dirty="0" err="1">
                <a:effectLst/>
                <a:latin typeface="Arial" charset="0"/>
                <a:ea typeface="Arial" charset="0"/>
                <a:cs typeface="Arial" charset="0"/>
              </a:rPr>
              <a:t>male-dominated</a:t>
            </a:r>
            <a:r>
              <a:rPr lang="tr-TR" sz="2000" dirty="0">
                <a:effectLst/>
                <a:latin typeface="Arial" charset="0"/>
                <a:ea typeface="Arial" charset="0"/>
                <a:cs typeface="Arial" charset="0"/>
              </a:rPr>
              <a:t> </a:t>
            </a:r>
            <a:r>
              <a:rPr lang="tr-TR" sz="2000" dirty="0" err="1">
                <a:effectLst/>
                <a:latin typeface="Arial" charset="0"/>
                <a:ea typeface="Arial" charset="0"/>
                <a:cs typeface="Arial" charset="0"/>
              </a:rPr>
              <a:t>work</a:t>
            </a:r>
            <a:r>
              <a:rPr lang="tr-TR" sz="2000" dirty="0">
                <a:effectLst/>
                <a:latin typeface="Arial" charset="0"/>
                <a:ea typeface="Arial" charset="0"/>
                <a:cs typeface="Arial" charset="0"/>
              </a:rPr>
              <a:t> </a:t>
            </a:r>
            <a:r>
              <a:rPr lang="tr-TR" sz="2000" dirty="0" err="1">
                <a:effectLst/>
                <a:latin typeface="Arial" charset="0"/>
                <a:ea typeface="Arial" charset="0"/>
                <a:cs typeface="Arial" charset="0"/>
              </a:rPr>
              <a:t>environment</a:t>
            </a:r>
            <a:endParaRPr lang="pl-PL" sz="2000" dirty="0">
              <a:effectLst/>
              <a:latin typeface="Arial" charset="0"/>
              <a:ea typeface="Arial" charset="0"/>
              <a:cs typeface="Arial" charset="0"/>
            </a:endParaRPr>
          </a:p>
          <a:p>
            <a:pPr marL="0" lvl="1" indent="0">
              <a:buClr>
                <a:schemeClr val="hlink"/>
              </a:buClr>
              <a:buSzPct val="120000"/>
              <a:buNone/>
            </a:pPr>
            <a:r>
              <a:rPr lang="tr-TR" sz="2000" dirty="0" err="1" smtClean="0">
                <a:effectLst/>
                <a:latin typeface="Arial" charset="0"/>
                <a:ea typeface="Arial" charset="0"/>
                <a:cs typeface="Arial" charset="0"/>
              </a:rPr>
              <a:t>During</a:t>
            </a:r>
            <a:r>
              <a:rPr lang="tr-TR" sz="2000" dirty="0" smtClean="0">
                <a:effectLst/>
                <a:latin typeface="Arial" charset="0"/>
                <a:ea typeface="Arial" charset="0"/>
                <a:cs typeface="Arial" charset="0"/>
              </a:rPr>
              <a:t> </a:t>
            </a:r>
            <a:r>
              <a:rPr lang="tr-TR" sz="2000" dirty="0" err="1" smtClean="0">
                <a:effectLst/>
                <a:latin typeface="Arial" charset="0"/>
                <a:ea typeface="Arial" charset="0"/>
                <a:cs typeface="Arial" charset="0"/>
              </a:rPr>
              <a:t>duties</a:t>
            </a:r>
            <a:r>
              <a:rPr lang="tr-TR" sz="2000" dirty="0" smtClean="0">
                <a:effectLst/>
                <a:latin typeface="Arial" charset="0"/>
                <a:ea typeface="Arial" charset="0"/>
                <a:cs typeface="Arial" charset="0"/>
              </a:rPr>
              <a:t> </a:t>
            </a:r>
            <a:r>
              <a:rPr lang="tr-TR" sz="2000" dirty="0" err="1">
                <a:effectLst/>
                <a:latin typeface="Arial" charset="0"/>
                <a:ea typeface="Arial" charset="0"/>
                <a:cs typeface="Arial" charset="0"/>
              </a:rPr>
              <a:t>o</a:t>
            </a:r>
            <a:r>
              <a:rPr lang="tr-TR" sz="2000" dirty="0" err="1" smtClean="0">
                <a:effectLst/>
                <a:latin typeface="Arial" charset="0"/>
                <a:ea typeface="Arial" charset="0"/>
                <a:cs typeface="Arial" charset="0"/>
              </a:rPr>
              <a:t>vercoming</a:t>
            </a:r>
            <a:r>
              <a:rPr lang="tr-TR" sz="2000" dirty="0" smtClean="0">
                <a:effectLst/>
                <a:latin typeface="Arial" charset="0"/>
                <a:ea typeface="Arial" charset="0"/>
                <a:cs typeface="Arial" charset="0"/>
              </a:rPr>
              <a:t> </a:t>
            </a:r>
            <a:r>
              <a:rPr lang="tr-TR" sz="2000" dirty="0" err="1">
                <a:effectLst/>
                <a:latin typeface="Arial" charset="0"/>
                <a:ea typeface="Arial" charset="0"/>
                <a:cs typeface="Arial" charset="0"/>
              </a:rPr>
              <a:t>g</a:t>
            </a:r>
            <a:r>
              <a:rPr lang="tr-TR" sz="2000" dirty="0" err="1" smtClean="0">
                <a:effectLst/>
                <a:latin typeface="Arial" charset="0"/>
                <a:ea typeface="Arial" charset="0"/>
                <a:cs typeface="Arial" charset="0"/>
              </a:rPr>
              <a:t>ender</a:t>
            </a:r>
            <a:r>
              <a:rPr lang="tr-TR" sz="2000" dirty="0" smtClean="0">
                <a:effectLst/>
                <a:latin typeface="Arial" charset="0"/>
                <a:ea typeface="Arial" charset="0"/>
                <a:cs typeface="Arial" charset="0"/>
              </a:rPr>
              <a:t> </a:t>
            </a:r>
            <a:r>
              <a:rPr lang="tr-TR" sz="2000" dirty="0" err="1">
                <a:effectLst/>
                <a:latin typeface="Arial" charset="0"/>
                <a:ea typeface="Arial" charset="0"/>
                <a:cs typeface="Arial" charset="0"/>
              </a:rPr>
              <a:t>e</a:t>
            </a:r>
            <a:r>
              <a:rPr lang="tr-TR" sz="2000" dirty="0" err="1" smtClean="0">
                <a:effectLst/>
                <a:latin typeface="Arial" charset="0"/>
                <a:ea typeface="Arial" charset="0"/>
                <a:cs typeface="Arial" charset="0"/>
              </a:rPr>
              <a:t>quity</a:t>
            </a:r>
            <a:r>
              <a:rPr lang="tr-TR" sz="2000" dirty="0" smtClean="0">
                <a:effectLst/>
                <a:latin typeface="Arial" charset="0"/>
                <a:ea typeface="Arial" charset="0"/>
                <a:cs typeface="Arial" charset="0"/>
              </a:rPr>
              <a:t> </a:t>
            </a:r>
            <a:r>
              <a:rPr lang="tr-TR" sz="2000" dirty="0" err="1">
                <a:effectLst/>
                <a:latin typeface="Arial" charset="0"/>
                <a:ea typeface="Arial" charset="0"/>
                <a:cs typeface="Arial" charset="0"/>
              </a:rPr>
              <a:t>p</a:t>
            </a:r>
            <a:r>
              <a:rPr lang="tr-TR" sz="2000" dirty="0" err="1" smtClean="0">
                <a:effectLst/>
                <a:latin typeface="Arial" charset="0"/>
                <a:ea typeface="Arial" charset="0"/>
                <a:cs typeface="Arial" charset="0"/>
              </a:rPr>
              <a:t>roblems</a:t>
            </a:r>
            <a:r>
              <a:rPr lang="tr-TR" sz="2000" dirty="0" smtClean="0">
                <a:effectLst/>
                <a:latin typeface="Arial" charset="0"/>
                <a:ea typeface="Arial" charset="0"/>
                <a:cs typeface="Arial" charset="0"/>
              </a:rPr>
              <a:t> on-board</a:t>
            </a:r>
          </a:p>
          <a:p>
            <a:pPr marL="0" lvl="1" indent="0">
              <a:buClr>
                <a:schemeClr val="hlink"/>
              </a:buClr>
              <a:buSzPct val="120000"/>
              <a:buNone/>
            </a:pPr>
            <a:r>
              <a:rPr lang="en-GB" sz="2000" dirty="0" smtClean="0">
                <a:effectLst/>
                <a:latin typeface="Arial" charset="0"/>
                <a:ea typeface="Arial" charset="0"/>
                <a:cs typeface="Arial" charset="0"/>
              </a:rPr>
              <a:t>Networking</a:t>
            </a:r>
            <a:endParaRPr lang="pl-PL" sz="2000" dirty="0">
              <a:effectLst/>
              <a:latin typeface="Arial" charset="0"/>
              <a:ea typeface="Arial" charset="0"/>
              <a:cs typeface="Arial" charset="0"/>
            </a:endParaRPr>
          </a:p>
          <a:p>
            <a:pPr marL="342900" lvl="1" indent="-342900">
              <a:buClr>
                <a:schemeClr val="hlink"/>
              </a:buClr>
              <a:buSzPct val="120000"/>
            </a:pPr>
            <a:r>
              <a:rPr lang="en-GB" sz="2000" dirty="0" smtClean="0">
                <a:effectLst/>
                <a:latin typeface="Arial" charset="0"/>
                <a:ea typeface="Arial" charset="0"/>
                <a:cs typeface="Arial" charset="0"/>
              </a:rPr>
              <a:t>Mentoring</a:t>
            </a:r>
            <a:endParaRPr lang="en-GB" sz="2000" dirty="0">
              <a:effectLst/>
              <a:latin typeface="Arial" charset="0"/>
              <a:ea typeface="Arial" charset="0"/>
              <a:cs typeface="Arial" charset="0"/>
            </a:endParaRPr>
          </a:p>
          <a:p>
            <a:pPr marL="342900" lvl="1" indent="-342900">
              <a:buClr>
                <a:schemeClr val="hlink"/>
              </a:buClr>
              <a:buSzPct val="120000"/>
            </a:pPr>
            <a:r>
              <a:rPr lang="en-GB" sz="2000" dirty="0" smtClean="0">
                <a:effectLst/>
                <a:latin typeface="Arial" charset="0"/>
                <a:ea typeface="Arial" charset="0"/>
                <a:cs typeface="Arial" charset="0"/>
              </a:rPr>
              <a:t>Effective </a:t>
            </a:r>
            <a:r>
              <a:rPr lang="en-GB" sz="2000" dirty="0">
                <a:effectLst/>
                <a:latin typeface="Arial" charset="0"/>
                <a:ea typeface="Arial" charset="0"/>
                <a:cs typeface="Arial" charset="0"/>
              </a:rPr>
              <a:t>l</a:t>
            </a:r>
            <a:r>
              <a:rPr lang="en-GB" sz="2000" dirty="0" smtClean="0">
                <a:effectLst/>
                <a:latin typeface="Arial" charset="0"/>
                <a:ea typeface="Arial" charset="0"/>
                <a:cs typeface="Arial" charset="0"/>
              </a:rPr>
              <a:t>eadership </a:t>
            </a:r>
            <a:r>
              <a:rPr lang="en-GB" sz="2000" dirty="0">
                <a:effectLst/>
                <a:latin typeface="Arial" charset="0"/>
                <a:ea typeface="Arial" charset="0"/>
                <a:cs typeface="Arial" charset="0"/>
              </a:rPr>
              <a:t>s</a:t>
            </a:r>
            <a:r>
              <a:rPr lang="en-GB" sz="2000" dirty="0" smtClean="0">
                <a:effectLst/>
                <a:latin typeface="Arial" charset="0"/>
                <a:ea typeface="Arial" charset="0"/>
                <a:cs typeface="Arial" charset="0"/>
              </a:rPr>
              <a:t>tyles </a:t>
            </a:r>
            <a:endParaRPr lang="pl-PL" sz="2000" dirty="0">
              <a:effectLst/>
              <a:latin typeface="Arial" charset="0"/>
              <a:ea typeface="Arial" charset="0"/>
              <a:cs typeface="Arial" charset="0"/>
            </a:endParaRPr>
          </a:p>
          <a:p>
            <a:pPr lvl="2"/>
            <a:endParaRPr lang="pl-PL" dirty="0">
              <a:effectLst/>
            </a:endParaRPr>
          </a:p>
        </p:txBody>
      </p:sp>
    </p:spTree>
    <p:extLst>
      <p:ext uri="{BB962C8B-B14F-4D97-AF65-F5344CB8AC3E}">
        <p14:creationId xmlns:p14="http://schemas.microsoft.com/office/powerpoint/2010/main" val="459719043"/>
      </p:ext>
    </p:extLst>
  </p:cSld>
  <p:clrMapOvr>
    <a:masterClrMapping/>
  </p:clrMapOvr>
  <p:transition/>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zawartości 1"/>
          <p:cNvSpPr>
            <a:spLocks noGrp="1"/>
          </p:cNvSpPr>
          <p:nvPr>
            <p:ph idx="1"/>
          </p:nvPr>
        </p:nvSpPr>
        <p:spPr>
          <a:xfrm>
            <a:off x="457200" y="1124744"/>
            <a:ext cx="8229600" cy="5112568"/>
          </a:xfrm>
        </p:spPr>
        <p:txBody>
          <a:bodyPr/>
          <a:lstStyle/>
          <a:p>
            <a:pPr marL="457200" lvl="0" indent="-457200">
              <a:buFont typeface="+mj-lt"/>
              <a:buAutoNum type="arabicPeriod" startAt="10"/>
            </a:pPr>
            <a:r>
              <a:rPr lang="tr-TR" sz="2400" dirty="0" err="1">
                <a:effectLst/>
                <a:latin typeface="Arial" charset="0"/>
                <a:ea typeface="Arial" charset="0"/>
                <a:cs typeface="Arial" charset="0"/>
              </a:rPr>
              <a:t>Which</a:t>
            </a:r>
            <a:r>
              <a:rPr lang="tr-TR" sz="2400" dirty="0">
                <a:effectLst/>
                <a:latin typeface="Arial" charset="0"/>
                <a:ea typeface="Arial" charset="0"/>
                <a:cs typeface="Arial" charset="0"/>
              </a:rPr>
              <a:t> of the </a:t>
            </a:r>
            <a:r>
              <a:rPr lang="tr-TR" sz="2400" dirty="0" err="1">
                <a:effectLst/>
                <a:latin typeface="Arial" charset="0"/>
                <a:ea typeface="Arial" charset="0"/>
                <a:cs typeface="Arial" charset="0"/>
              </a:rPr>
              <a:t>following</a:t>
            </a:r>
            <a:r>
              <a:rPr lang="tr-TR" sz="2400" dirty="0">
                <a:effectLst/>
                <a:latin typeface="Arial" charset="0"/>
                <a:ea typeface="Arial" charset="0"/>
                <a:cs typeface="Arial" charset="0"/>
              </a:rPr>
              <a:t> </a:t>
            </a:r>
            <a:r>
              <a:rPr lang="tr-TR" sz="2400" dirty="0" err="1">
                <a:effectLst/>
                <a:latin typeface="Arial" charset="0"/>
                <a:ea typeface="Arial" charset="0"/>
                <a:cs typeface="Arial" charset="0"/>
              </a:rPr>
              <a:t>refer</a:t>
            </a:r>
            <a:r>
              <a:rPr lang="tr-TR" sz="2400" dirty="0">
                <a:effectLst/>
                <a:latin typeface="Arial" charset="0"/>
                <a:ea typeface="Arial" charset="0"/>
                <a:cs typeface="Arial" charset="0"/>
              </a:rPr>
              <a:t> </a:t>
            </a:r>
            <a:r>
              <a:rPr lang="tr-TR" sz="2400" dirty="0" err="1">
                <a:effectLst/>
                <a:latin typeface="Arial" charset="0"/>
                <a:ea typeface="Arial" charset="0"/>
                <a:cs typeface="Arial" charset="0"/>
              </a:rPr>
              <a:t>to</a:t>
            </a:r>
            <a:r>
              <a:rPr lang="tr-TR" sz="2400" dirty="0">
                <a:effectLst/>
                <a:latin typeface="Arial" charset="0"/>
                <a:ea typeface="Arial" charset="0"/>
                <a:cs typeface="Arial" charset="0"/>
              </a:rPr>
              <a:t> </a:t>
            </a:r>
            <a:r>
              <a:rPr lang="tr-TR" sz="2400" dirty="0" err="1">
                <a:effectLst/>
                <a:latin typeface="Arial" charset="0"/>
                <a:ea typeface="Arial" charset="0"/>
                <a:cs typeface="Arial" charset="0"/>
              </a:rPr>
              <a:t>laissez-faire</a:t>
            </a:r>
            <a:r>
              <a:rPr lang="tr-TR" sz="2400" dirty="0">
                <a:effectLst/>
                <a:latin typeface="Arial" charset="0"/>
                <a:ea typeface="Arial" charset="0"/>
                <a:cs typeface="Arial" charset="0"/>
              </a:rPr>
              <a:t> </a:t>
            </a:r>
            <a:r>
              <a:rPr lang="tr-TR" sz="2400" dirty="0" err="1">
                <a:effectLst/>
                <a:latin typeface="Arial" charset="0"/>
                <a:ea typeface="Arial" charset="0"/>
                <a:cs typeface="Arial" charset="0"/>
              </a:rPr>
              <a:t>leadership</a:t>
            </a:r>
            <a:r>
              <a:rPr lang="tr-TR" sz="2400" dirty="0">
                <a:effectLst/>
                <a:latin typeface="Arial" charset="0"/>
                <a:ea typeface="Arial" charset="0"/>
                <a:cs typeface="Arial" charset="0"/>
              </a:rPr>
              <a:t> </a:t>
            </a:r>
            <a:r>
              <a:rPr lang="tr-TR" sz="2400" dirty="0" err="1">
                <a:effectLst/>
                <a:latin typeface="Arial" charset="0"/>
                <a:ea typeface="Arial" charset="0"/>
                <a:cs typeface="Arial" charset="0"/>
              </a:rPr>
              <a:t>style</a:t>
            </a:r>
            <a:r>
              <a:rPr lang="tr-TR" sz="2400" dirty="0" smtClean="0">
                <a:effectLst/>
                <a:latin typeface="Arial" charset="0"/>
                <a:ea typeface="Arial" charset="0"/>
                <a:cs typeface="Arial" charset="0"/>
              </a:rPr>
              <a:t>?</a:t>
            </a:r>
          </a:p>
          <a:p>
            <a:pPr lvl="0"/>
            <a:endParaRPr lang="pl-PL" sz="2400" dirty="0">
              <a:effectLst/>
              <a:latin typeface="Arial" charset="0"/>
              <a:ea typeface="Arial" charset="0"/>
              <a:cs typeface="Arial" charset="0"/>
            </a:endParaRPr>
          </a:p>
          <a:p>
            <a:pPr marL="457200" lvl="0" indent="-457200">
              <a:buFont typeface="+mj-lt"/>
              <a:buAutoNum type="alphaLcParenR"/>
            </a:pPr>
            <a:r>
              <a:rPr lang="tr-TR" sz="2400" dirty="0" err="1">
                <a:effectLst/>
                <a:latin typeface="Arial" charset="0"/>
                <a:ea typeface="Arial" charset="0"/>
                <a:cs typeface="Arial" charset="0"/>
              </a:rPr>
              <a:t>It</a:t>
            </a:r>
            <a:r>
              <a:rPr lang="tr-TR" sz="2400" dirty="0">
                <a:effectLst/>
                <a:latin typeface="Arial" charset="0"/>
                <a:ea typeface="Arial" charset="0"/>
                <a:cs typeface="Arial" charset="0"/>
              </a:rPr>
              <a:t> </a:t>
            </a:r>
            <a:r>
              <a:rPr lang="tr-TR" sz="2400" dirty="0" err="1">
                <a:effectLst/>
                <a:latin typeface="Arial" charset="0"/>
                <a:ea typeface="Arial" charset="0"/>
                <a:cs typeface="Arial" charset="0"/>
              </a:rPr>
              <a:t>relies</a:t>
            </a:r>
            <a:r>
              <a:rPr lang="tr-TR" sz="2400" dirty="0">
                <a:effectLst/>
                <a:latin typeface="Arial" charset="0"/>
                <a:ea typeface="Arial" charset="0"/>
                <a:cs typeface="Arial" charset="0"/>
              </a:rPr>
              <a:t> </a:t>
            </a:r>
            <a:r>
              <a:rPr lang="tr-TR" sz="2400" dirty="0" err="1">
                <a:effectLst/>
                <a:latin typeface="Arial" charset="0"/>
                <a:ea typeface="Arial" charset="0"/>
                <a:cs typeface="Arial" charset="0"/>
              </a:rPr>
              <a:t>heavily</a:t>
            </a:r>
            <a:r>
              <a:rPr lang="tr-TR" sz="2400" dirty="0">
                <a:effectLst/>
                <a:latin typeface="Arial" charset="0"/>
                <a:ea typeface="Arial" charset="0"/>
                <a:cs typeface="Arial" charset="0"/>
              </a:rPr>
              <a:t> on </a:t>
            </a:r>
            <a:r>
              <a:rPr lang="tr-TR" sz="2400" dirty="0" err="1">
                <a:effectLst/>
                <a:latin typeface="Arial" charset="0"/>
                <a:ea typeface="Arial" charset="0"/>
                <a:cs typeface="Arial" charset="0"/>
              </a:rPr>
              <a:t>consistency</a:t>
            </a:r>
            <a:r>
              <a:rPr lang="tr-TR" sz="2400" dirty="0">
                <a:effectLst/>
                <a:latin typeface="Arial" charset="0"/>
                <a:ea typeface="Arial" charset="0"/>
                <a:cs typeface="Arial" charset="0"/>
              </a:rPr>
              <a:t> </a:t>
            </a:r>
            <a:r>
              <a:rPr lang="tr-TR" sz="2400" dirty="0" err="1">
                <a:effectLst/>
                <a:latin typeface="Arial" charset="0"/>
                <a:ea typeface="Arial" charset="0"/>
                <a:cs typeface="Arial" charset="0"/>
              </a:rPr>
              <a:t>and</a:t>
            </a:r>
            <a:r>
              <a:rPr lang="tr-TR" sz="2400" dirty="0">
                <a:effectLst/>
                <a:latin typeface="Arial" charset="0"/>
                <a:ea typeface="Arial" charset="0"/>
                <a:cs typeface="Arial" charset="0"/>
              </a:rPr>
              <a:t> </a:t>
            </a:r>
            <a:r>
              <a:rPr lang="tr-TR" sz="2400" dirty="0" err="1">
                <a:effectLst/>
                <a:latin typeface="Arial" charset="0"/>
                <a:ea typeface="Arial" charset="0"/>
                <a:cs typeface="Arial" charset="0"/>
              </a:rPr>
              <a:t>adherence</a:t>
            </a:r>
            <a:r>
              <a:rPr lang="tr-TR" sz="2400" dirty="0">
                <a:effectLst/>
                <a:latin typeface="Arial" charset="0"/>
                <a:ea typeface="Arial" charset="0"/>
                <a:cs typeface="Arial" charset="0"/>
              </a:rPr>
              <a:t> </a:t>
            </a:r>
            <a:r>
              <a:rPr lang="tr-TR" sz="2400" dirty="0" err="1">
                <a:effectLst/>
                <a:latin typeface="Arial" charset="0"/>
                <a:ea typeface="Arial" charset="0"/>
                <a:cs typeface="Arial" charset="0"/>
              </a:rPr>
              <a:t>to</a:t>
            </a:r>
            <a:r>
              <a:rPr lang="tr-TR" sz="2400" dirty="0">
                <a:effectLst/>
                <a:latin typeface="Arial" charset="0"/>
                <a:ea typeface="Arial" charset="0"/>
                <a:cs typeface="Arial" charset="0"/>
              </a:rPr>
              <a:t> </a:t>
            </a:r>
            <a:r>
              <a:rPr lang="tr-TR" sz="2400" dirty="0" err="1">
                <a:effectLst/>
                <a:latin typeface="Arial" charset="0"/>
                <a:ea typeface="Arial" charset="0"/>
                <a:cs typeface="Arial" charset="0"/>
              </a:rPr>
              <a:t>formal</a:t>
            </a:r>
            <a:r>
              <a:rPr lang="tr-TR" sz="2400" dirty="0">
                <a:effectLst/>
                <a:latin typeface="Arial" charset="0"/>
                <a:ea typeface="Arial" charset="0"/>
                <a:cs typeface="Arial" charset="0"/>
              </a:rPr>
              <a:t> </a:t>
            </a:r>
            <a:r>
              <a:rPr lang="tr-TR" sz="2400" dirty="0" err="1">
                <a:effectLst/>
                <a:latin typeface="Arial" charset="0"/>
                <a:ea typeface="Arial" charset="0"/>
                <a:cs typeface="Arial" charset="0"/>
              </a:rPr>
              <a:t>rules</a:t>
            </a:r>
            <a:r>
              <a:rPr lang="tr-TR" sz="2400" dirty="0">
                <a:effectLst/>
                <a:latin typeface="Arial" charset="0"/>
                <a:ea typeface="Arial" charset="0"/>
                <a:cs typeface="Arial" charset="0"/>
              </a:rPr>
              <a:t> </a:t>
            </a:r>
            <a:r>
              <a:rPr lang="tr-TR" sz="2400" dirty="0" err="1">
                <a:effectLst/>
                <a:latin typeface="Arial" charset="0"/>
                <a:ea typeface="Arial" charset="0"/>
                <a:cs typeface="Arial" charset="0"/>
              </a:rPr>
              <a:t>and</a:t>
            </a:r>
            <a:r>
              <a:rPr lang="tr-TR" sz="2400" dirty="0">
                <a:effectLst/>
                <a:latin typeface="Arial" charset="0"/>
                <a:ea typeface="Arial" charset="0"/>
                <a:cs typeface="Arial" charset="0"/>
              </a:rPr>
              <a:t> </a:t>
            </a:r>
            <a:r>
              <a:rPr lang="tr-TR" sz="2400" dirty="0" err="1">
                <a:effectLst/>
                <a:latin typeface="Arial" charset="0"/>
                <a:ea typeface="Arial" charset="0"/>
                <a:cs typeface="Arial" charset="0"/>
              </a:rPr>
              <a:t>regulations</a:t>
            </a:r>
            <a:endParaRPr lang="pl-PL" sz="2400" dirty="0">
              <a:effectLst/>
              <a:latin typeface="Arial" charset="0"/>
              <a:ea typeface="Arial" charset="0"/>
              <a:cs typeface="Arial" charset="0"/>
            </a:endParaRPr>
          </a:p>
          <a:p>
            <a:pPr marL="457200" lvl="0" indent="-457200">
              <a:buFont typeface="+mj-lt"/>
              <a:buAutoNum type="alphaLcParenR"/>
            </a:pPr>
            <a:r>
              <a:rPr lang="tr-TR" sz="2400" dirty="0" err="1">
                <a:effectLst/>
                <a:latin typeface="Arial" charset="0"/>
                <a:ea typeface="Arial" charset="0"/>
                <a:cs typeface="Arial" charset="0"/>
              </a:rPr>
              <a:t>It</a:t>
            </a:r>
            <a:r>
              <a:rPr lang="tr-TR" sz="2400" dirty="0">
                <a:effectLst/>
                <a:latin typeface="Arial" charset="0"/>
                <a:ea typeface="Arial" charset="0"/>
                <a:cs typeface="Arial" charset="0"/>
              </a:rPr>
              <a:t> </a:t>
            </a:r>
            <a:r>
              <a:rPr lang="tr-TR" sz="2400" dirty="0" err="1">
                <a:effectLst/>
                <a:latin typeface="Arial" charset="0"/>
                <a:ea typeface="Arial" charset="0"/>
                <a:cs typeface="Arial" charset="0"/>
              </a:rPr>
              <a:t>may</a:t>
            </a:r>
            <a:r>
              <a:rPr lang="tr-TR" sz="2400" dirty="0">
                <a:effectLst/>
                <a:latin typeface="Arial" charset="0"/>
                <a:ea typeface="Arial" charset="0"/>
                <a:cs typeface="Arial" charset="0"/>
              </a:rPr>
              <a:t> be </a:t>
            </a:r>
            <a:r>
              <a:rPr lang="tr-TR" sz="2400" dirty="0" err="1">
                <a:effectLst/>
                <a:latin typeface="Arial" charset="0"/>
                <a:ea typeface="Arial" charset="0"/>
                <a:cs typeface="Arial" charset="0"/>
              </a:rPr>
              <a:t>beneficial</a:t>
            </a:r>
            <a:r>
              <a:rPr lang="tr-TR" sz="2400" dirty="0">
                <a:effectLst/>
                <a:latin typeface="Arial" charset="0"/>
                <a:ea typeface="Arial" charset="0"/>
                <a:cs typeface="Arial" charset="0"/>
              </a:rPr>
              <a:t> </a:t>
            </a:r>
            <a:r>
              <a:rPr lang="tr-TR" sz="2400" dirty="0" err="1">
                <a:effectLst/>
                <a:latin typeface="Arial" charset="0"/>
                <a:ea typeface="Arial" charset="0"/>
                <a:cs typeface="Arial" charset="0"/>
              </a:rPr>
              <a:t>when</a:t>
            </a:r>
            <a:r>
              <a:rPr lang="tr-TR" sz="2400" dirty="0">
                <a:effectLst/>
                <a:latin typeface="Arial" charset="0"/>
                <a:ea typeface="Arial" charset="0"/>
                <a:cs typeface="Arial" charset="0"/>
              </a:rPr>
              <a:t> </a:t>
            </a:r>
            <a:r>
              <a:rPr lang="tr-TR" sz="2400" dirty="0" err="1">
                <a:effectLst/>
                <a:latin typeface="Arial" charset="0"/>
                <a:ea typeface="Arial" charset="0"/>
                <a:cs typeface="Arial" charset="0"/>
              </a:rPr>
              <a:t>decisions</a:t>
            </a:r>
            <a:r>
              <a:rPr lang="tr-TR" sz="2400" dirty="0">
                <a:effectLst/>
                <a:latin typeface="Arial" charset="0"/>
                <a:ea typeface="Arial" charset="0"/>
                <a:cs typeface="Arial" charset="0"/>
              </a:rPr>
              <a:t> </a:t>
            </a:r>
            <a:r>
              <a:rPr lang="tr-TR" sz="2400" dirty="0" err="1">
                <a:effectLst/>
                <a:latin typeface="Arial" charset="0"/>
                <a:ea typeface="Arial" charset="0"/>
                <a:cs typeface="Arial" charset="0"/>
              </a:rPr>
              <a:t>need</a:t>
            </a:r>
            <a:r>
              <a:rPr lang="tr-TR" sz="2400" dirty="0">
                <a:effectLst/>
                <a:latin typeface="Arial" charset="0"/>
                <a:ea typeface="Arial" charset="0"/>
                <a:cs typeface="Arial" charset="0"/>
              </a:rPr>
              <a:t> </a:t>
            </a:r>
            <a:r>
              <a:rPr lang="tr-TR" sz="2400" dirty="0" err="1">
                <a:effectLst/>
                <a:latin typeface="Arial" charset="0"/>
                <a:ea typeface="Arial" charset="0"/>
                <a:cs typeface="Arial" charset="0"/>
              </a:rPr>
              <a:t>to</a:t>
            </a:r>
            <a:r>
              <a:rPr lang="tr-TR" sz="2400" dirty="0">
                <a:effectLst/>
                <a:latin typeface="Arial" charset="0"/>
                <a:ea typeface="Arial" charset="0"/>
                <a:cs typeface="Arial" charset="0"/>
              </a:rPr>
              <a:t> be </a:t>
            </a:r>
            <a:r>
              <a:rPr lang="tr-TR" sz="2400" dirty="0" err="1">
                <a:effectLst/>
                <a:latin typeface="Arial" charset="0"/>
                <a:ea typeface="Arial" charset="0"/>
                <a:cs typeface="Arial" charset="0"/>
              </a:rPr>
              <a:t>made</a:t>
            </a:r>
            <a:r>
              <a:rPr lang="tr-TR" sz="2400" dirty="0">
                <a:effectLst/>
                <a:latin typeface="Arial" charset="0"/>
                <a:ea typeface="Arial" charset="0"/>
                <a:cs typeface="Arial" charset="0"/>
              </a:rPr>
              <a:t> </a:t>
            </a:r>
            <a:r>
              <a:rPr lang="tr-TR" sz="2400" dirty="0" err="1">
                <a:effectLst/>
                <a:latin typeface="Arial" charset="0"/>
                <a:ea typeface="Arial" charset="0"/>
                <a:cs typeface="Arial" charset="0"/>
              </a:rPr>
              <a:t>quickly</a:t>
            </a:r>
            <a:r>
              <a:rPr lang="tr-TR" sz="2400" dirty="0">
                <a:effectLst/>
                <a:latin typeface="Arial" charset="0"/>
                <a:ea typeface="Arial" charset="0"/>
                <a:cs typeface="Arial" charset="0"/>
              </a:rPr>
              <a:t> </a:t>
            </a:r>
            <a:r>
              <a:rPr lang="tr-TR" sz="2400" dirty="0" err="1">
                <a:effectLst/>
                <a:latin typeface="Arial" charset="0"/>
                <a:ea typeface="Arial" charset="0"/>
                <a:cs typeface="Arial" charset="0"/>
              </a:rPr>
              <a:t>without</a:t>
            </a:r>
            <a:r>
              <a:rPr lang="tr-TR" sz="2400" dirty="0">
                <a:effectLst/>
                <a:latin typeface="Arial" charset="0"/>
                <a:ea typeface="Arial" charset="0"/>
                <a:cs typeface="Arial" charset="0"/>
              </a:rPr>
              <a:t> </a:t>
            </a:r>
            <a:r>
              <a:rPr lang="tr-TR" sz="2400" dirty="0" err="1">
                <a:effectLst/>
                <a:latin typeface="Arial" charset="0"/>
                <a:ea typeface="Arial" charset="0"/>
                <a:cs typeface="Arial" charset="0"/>
              </a:rPr>
              <a:t>consulting</a:t>
            </a:r>
            <a:r>
              <a:rPr lang="tr-TR" sz="2400" dirty="0">
                <a:effectLst/>
                <a:latin typeface="Arial" charset="0"/>
                <a:ea typeface="Arial" charset="0"/>
                <a:cs typeface="Arial" charset="0"/>
              </a:rPr>
              <a:t> </a:t>
            </a:r>
            <a:r>
              <a:rPr lang="tr-TR" sz="2400" dirty="0" err="1">
                <a:effectLst/>
                <a:latin typeface="Arial" charset="0"/>
                <a:ea typeface="Arial" charset="0"/>
                <a:cs typeface="Arial" charset="0"/>
              </a:rPr>
              <a:t>with</a:t>
            </a:r>
            <a:r>
              <a:rPr lang="tr-TR" sz="2400" dirty="0">
                <a:effectLst/>
                <a:latin typeface="Arial" charset="0"/>
                <a:ea typeface="Arial" charset="0"/>
                <a:cs typeface="Arial" charset="0"/>
              </a:rPr>
              <a:t> a </a:t>
            </a:r>
            <a:r>
              <a:rPr lang="tr-TR" sz="2400" dirty="0" err="1">
                <a:effectLst/>
                <a:latin typeface="Arial" charset="0"/>
                <a:ea typeface="Arial" charset="0"/>
                <a:cs typeface="Arial" charset="0"/>
              </a:rPr>
              <a:t>large</a:t>
            </a:r>
            <a:r>
              <a:rPr lang="tr-TR" sz="2400" dirty="0">
                <a:effectLst/>
                <a:latin typeface="Arial" charset="0"/>
                <a:ea typeface="Arial" charset="0"/>
                <a:cs typeface="Arial" charset="0"/>
              </a:rPr>
              <a:t> </a:t>
            </a:r>
            <a:r>
              <a:rPr lang="tr-TR" sz="2400" dirty="0" err="1">
                <a:effectLst/>
                <a:latin typeface="Arial" charset="0"/>
                <a:ea typeface="Arial" charset="0"/>
                <a:cs typeface="Arial" charset="0"/>
              </a:rPr>
              <a:t>group</a:t>
            </a:r>
            <a:r>
              <a:rPr lang="tr-TR" sz="2400" dirty="0">
                <a:effectLst/>
                <a:latin typeface="Arial" charset="0"/>
                <a:ea typeface="Arial" charset="0"/>
                <a:cs typeface="Arial" charset="0"/>
              </a:rPr>
              <a:t> of </a:t>
            </a:r>
            <a:r>
              <a:rPr lang="tr-TR" sz="2400" dirty="0" err="1">
                <a:effectLst/>
                <a:latin typeface="Arial" charset="0"/>
                <a:ea typeface="Arial" charset="0"/>
                <a:cs typeface="Arial" charset="0"/>
              </a:rPr>
              <a:t>people</a:t>
            </a:r>
            <a:endParaRPr lang="pl-PL" sz="2400" dirty="0">
              <a:effectLst/>
              <a:latin typeface="Arial" charset="0"/>
              <a:ea typeface="Arial" charset="0"/>
              <a:cs typeface="Arial" charset="0"/>
            </a:endParaRPr>
          </a:p>
          <a:p>
            <a:pPr marL="457200" lvl="0" indent="-457200">
              <a:buFont typeface="+mj-lt"/>
              <a:buAutoNum type="alphaLcParenR"/>
            </a:pPr>
            <a:r>
              <a:rPr lang="tr-TR" sz="2400" dirty="0" err="1">
                <a:effectLst/>
                <a:latin typeface="Arial" charset="0"/>
                <a:ea typeface="Arial" charset="0"/>
                <a:cs typeface="Arial" charset="0"/>
              </a:rPr>
              <a:t>It</a:t>
            </a:r>
            <a:r>
              <a:rPr lang="tr-TR" sz="2400" dirty="0">
                <a:effectLst/>
                <a:latin typeface="Arial" charset="0"/>
                <a:ea typeface="Arial" charset="0"/>
                <a:cs typeface="Arial" charset="0"/>
              </a:rPr>
              <a:t> </a:t>
            </a:r>
            <a:r>
              <a:rPr lang="tr-TR" sz="2400" dirty="0" err="1">
                <a:effectLst/>
                <a:latin typeface="Arial" charset="0"/>
                <a:ea typeface="Arial" charset="0"/>
                <a:cs typeface="Arial" charset="0"/>
              </a:rPr>
              <a:t>may</a:t>
            </a:r>
            <a:r>
              <a:rPr lang="tr-TR" sz="2400" dirty="0">
                <a:effectLst/>
                <a:latin typeface="Arial" charset="0"/>
                <a:ea typeface="Arial" charset="0"/>
                <a:cs typeface="Arial" charset="0"/>
              </a:rPr>
              <a:t> be </a:t>
            </a:r>
            <a:r>
              <a:rPr lang="tr-TR" sz="2400" dirty="0" err="1">
                <a:effectLst/>
                <a:latin typeface="Arial" charset="0"/>
                <a:ea typeface="Arial" charset="0"/>
                <a:cs typeface="Arial" charset="0"/>
              </a:rPr>
              <a:t>helpful</a:t>
            </a:r>
            <a:r>
              <a:rPr lang="tr-TR" sz="2400" dirty="0">
                <a:effectLst/>
                <a:latin typeface="Arial" charset="0"/>
                <a:ea typeface="Arial" charset="0"/>
                <a:cs typeface="Arial" charset="0"/>
              </a:rPr>
              <a:t> on </a:t>
            </a:r>
            <a:r>
              <a:rPr lang="tr-TR" sz="2400" dirty="0" err="1">
                <a:effectLst/>
                <a:latin typeface="Arial" charset="0"/>
                <a:ea typeface="Arial" charset="0"/>
                <a:cs typeface="Arial" charset="0"/>
              </a:rPr>
              <a:t>condition</a:t>
            </a:r>
            <a:r>
              <a:rPr lang="tr-TR" sz="2400" dirty="0">
                <a:effectLst/>
                <a:latin typeface="Arial" charset="0"/>
                <a:ea typeface="Arial" charset="0"/>
                <a:cs typeface="Arial" charset="0"/>
              </a:rPr>
              <a:t> </a:t>
            </a:r>
            <a:r>
              <a:rPr lang="tr-TR" sz="2400" dirty="0" err="1">
                <a:effectLst/>
                <a:latin typeface="Arial" charset="0"/>
                <a:ea typeface="Arial" charset="0"/>
                <a:cs typeface="Arial" charset="0"/>
              </a:rPr>
              <a:t>that</a:t>
            </a:r>
            <a:r>
              <a:rPr lang="tr-TR" sz="2400" dirty="0">
                <a:effectLst/>
                <a:latin typeface="Arial" charset="0"/>
                <a:ea typeface="Arial" charset="0"/>
                <a:cs typeface="Arial" charset="0"/>
              </a:rPr>
              <a:t> </a:t>
            </a:r>
            <a:r>
              <a:rPr lang="tr-TR" sz="2400" dirty="0" err="1">
                <a:effectLst/>
                <a:latin typeface="Arial" charset="0"/>
                <a:ea typeface="Arial" charset="0"/>
                <a:cs typeface="Arial" charset="0"/>
              </a:rPr>
              <a:t>team</a:t>
            </a:r>
            <a:r>
              <a:rPr lang="tr-TR" sz="2400" dirty="0">
                <a:effectLst/>
                <a:latin typeface="Arial" charset="0"/>
                <a:ea typeface="Arial" charset="0"/>
                <a:cs typeface="Arial" charset="0"/>
              </a:rPr>
              <a:t> </a:t>
            </a:r>
            <a:r>
              <a:rPr lang="tr-TR" sz="2400" dirty="0" err="1">
                <a:effectLst/>
                <a:latin typeface="Arial" charset="0"/>
                <a:ea typeface="Arial" charset="0"/>
                <a:cs typeface="Arial" charset="0"/>
              </a:rPr>
              <a:t>members</a:t>
            </a:r>
            <a:r>
              <a:rPr lang="tr-TR" sz="2400" dirty="0">
                <a:effectLst/>
                <a:latin typeface="Arial" charset="0"/>
                <a:ea typeface="Arial" charset="0"/>
                <a:cs typeface="Arial" charset="0"/>
              </a:rPr>
              <a:t> </a:t>
            </a:r>
            <a:r>
              <a:rPr lang="tr-TR" sz="2400" dirty="0" err="1">
                <a:effectLst/>
                <a:latin typeface="Arial" charset="0"/>
                <a:ea typeface="Arial" charset="0"/>
                <a:cs typeface="Arial" charset="0"/>
              </a:rPr>
              <a:t>are</a:t>
            </a:r>
            <a:r>
              <a:rPr lang="tr-TR" sz="2400" dirty="0">
                <a:effectLst/>
                <a:latin typeface="Arial" charset="0"/>
                <a:ea typeface="Arial" charset="0"/>
                <a:cs typeface="Arial" charset="0"/>
              </a:rPr>
              <a:t> </a:t>
            </a:r>
            <a:r>
              <a:rPr lang="tr-TR" sz="2400" dirty="0" err="1">
                <a:effectLst/>
                <a:latin typeface="Arial" charset="0"/>
                <a:ea typeface="Arial" charset="0"/>
                <a:cs typeface="Arial" charset="0"/>
              </a:rPr>
              <a:t>highly</a:t>
            </a:r>
            <a:r>
              <a:rPr lang="tr-TR" sz="2400" dirty="0">
                <a:effectLst/>
                <a:latin typeface="Arial" charset="0"/>
                <a:ea typeface="Arial" charset="0"/>
                <a:cs typeface="Arial" charset="0"/>
              </a:rPr>
              <a:t> </a:t>
            </a:r>
            <a:r>
              <a:rPr lang="tr-TR" sz="2400" dirty="0" err="1">
                <a:effectLst/>
                <a:latin typeface="Arial" charset="0"/>
                <a:ea typeface="Arial" charset="0"/>
                <a:cs typeface="Arial" charset="0"/>
              </a:rPr>
              <a:t>skilled</a:t>
            </a:r>
            <a:r>
              <a:rPr lang="tr-TR" sz="2400" dirty="0">
                <a:effectLst/>
                <a:latin typeface="Arial" charset="0"/>
                <a:ea typeface="Arial" charset="0"/>
                <a:cs typeface="Arial" charset="0"/>
              </a:rPr>
              <a:t> </a:t>
            </a:r>
            <a:r>
              <a:rPr lang="tr-TR" sz="2400" dirty="0" err="1">
                <a:effectLst/>
                <a:latin typeface="Arial" charset="0"/>
                <a:ea typeface="Arial" charset="0"/>
                <a:cs typeface="Arial" charset="0"/>
              </a:rPr>
              <a:t>and</a:t>
            </a:r>
            <a:r>
              <a:rPr lang="tr-TR" sz="2400" dirty="0">
                <a:effectLst/>
                <a:latin typeface="Arial" charset="0"/>
                <a:ea typeface="Arial" charset="0"/>
                <a:cs typeface="Arial" charset="0"/>
              </a:rPr>
              <a:t> </a:t>
            </a:r>
            <a:r>
              <a:rPr lang="tr-TR" sz="2400" dirty="0" err="1">
                <a:effectLst/>
                <a:latin typeface="Arial" charset="0"/>
                <a:ea typeface="Arial" charset="0"/>
                <a:cs typeface="Arial" charset="0"/>
              </a:rPr>
              <a:t>well-motivated</a:t>
            </a:r>
            <a:endParaRPr lang="pl-PL" sz="2400" dirty="0">
              <a:effectLst/>
              <a:latin typeface="Arial" charset="0"/>
              <a:ea typeface="Arial" charset="0"/>
              <a:cs typeface="Arial" charset="0"/>
            </a:endParaRPr>
          </a:p>
          <a:p>
            <a:pPr marL="457200" lvl="0" indent="-457200">
              <a:buFont typeface="+mj-lt"/>
              <a:buAutoNum type="alphaLcParenR"/>
            </a:pPr>
            <a:r>
              <a:rPr lang="tr-TR" sz="2400" dirty="0" err="1">
                <a:effectLst/>
                <a:latin typeface="Arial" charset="0"/>
                <a:ea typeface="Arial" charset="0"/>
                <a:cs typeface="Arial" charset="0"/>
              </a:rPr>
              <a:t>It</a:t>
            </a:r>
            <a:r>
              <a:rPr lang="tr-TR" sz="2400" dirty="0">
                <a:effectLst/>
                <a:latin typeface="Arial" charset="0"/>
                <a:ea typeface="Arial" charset="0"/>
                <a:cs typeface="Arial" charset="0"/>
              </a:rPr>
              <a:t> is </a:t>
            </a:r>
            <a:r>
              <a:rPr lang="tr-TR" sz="2400" dirty="0" err="1">
                <a:effectLst/>
                <a:latin typeface="Arial" charset="0"/>
                <a:ea typeface="Arial" charset="0"/>
                <a:cs typeface="Arial" charset="0"/>
              </a:rPr>
              <a:t>beneficial</a:t>
            </a:r>
            <a:r>
              <a:rPr lang="tr-TR" sz="2400" dirty="0">
                <a:effectLst/>
                <a:latin typeface="Arial" charset="0"/>
                <a:ea typeface="Arial" charset="0"/>
                <a:cs typeface="Arial" charset="0"/>
              </a:rPr>
              <a:t> </a:t>
            </a:r>
            <a:r>
              <a:rPr lang="tr-TR" sz="2400" dirty="0" err="1">
                <a:effectLst/>
                <a:latin typeface="Arial" charset="0"/>
                <a:ea typeface="Arial" charset="0"/>
                <a:cs typeface="Arial" charset="0"/>
              </a:rPr>
              <a:t>when</a:t>
            </a:r>
            <a:r>
              <a:rPr lang="tr-TR" sz="2400" dirty="0">
                <a:effectLst/>
                <a:latin typeface="Arial" charset="0"/>
                <a:ea typeface="Arial" charset="0"/>
                <a:cs typeface="Arial" charset="0"/>
              </a:rPr>
              <a:t> the </a:t>
            </a:r>
            <a:r>
              <a:rPr lang="tr-TR" sz="2400" dirty="0" err="1">
                <a:effectLst/>
                <a:latin typeface="Arial" charset="0"/>
                <a:ea typeface="Arial" charset="0"/>
                <a:cs typeface="Arial" charset="0"/>
              </a:rPr>
              <a:t>leader</a:t>
            </a:r>
            <a:r>
              <a:rPr lang="tr-TR" sz="2400" dirty="0">
                <a:effectLst/>
                <a:latin typeface="Arial" charset="0"/>
                <a:ea typeface="Arial" charset="0"/>
                <a:cs typeface="Arial" charset="0"/>
              </a:rPr>
              <a:t> is </a:t>
            </a:r>
            <a:r>
              <a:rPr lang="tr-TR" sz="2400" dirty="0" err="1">
                <a:effectLst/>
                <a:latin typeface="Arial" charset="0"/>
                <a:ea typeface="Arial" charset="0"/>
                <a:cs typeface="Arial" charset="0"/>
              </a:rPr>
              <a:t>highly-skilled</a:t>
            </a:r>
            <a:r>
              <a:rPr lang="tr-TR" sz="2400" dirty="0">
                <a:effectLst/>
                <a:latin typeface="Arial" charset="0"/>
                <a:ea typeface="Arial" charset="0"/>
                <a:cs typeface="Arial" charset="0"/>
              </a:rPr>
              <a:t> </a:t>
            </a:r>
            <a:r>
              <a:rPr lang="tr-TR" sz="2400" dirty="0" err="1">
                <a:effectLst/>
                <a:latin typeface="Arial" charset="0"/>
                <a:ea typeface="Arial" charset="0"/>
                <a:cs typeface="Arial" charset="0"/>
              </a:rPr>
              <a:t>and</a:t>
            </a:r>
            <a:r>
              <a:rPr lang="tr-TR" sz="2400" dirty="0">
                <a:effectLst/>
                <a:latin typeface="Arial" charset="0"/>
                <a:ea typeface="Arial" charset="0"/>
                <a:cs typeface="Arial" charset="0"/>
              </a:rPr>
              <a:t> </a:t>
            </a:r>
            <a:r>
              <a:rPr lang="tr-TR" sz="2400" dirty="0" err="1">
                <a:effectLst/>
                <a:latin typeface="Arial" charset="0"/>
                <a:ea typeface="Arial" charset="0"/>
                <a:cs typeface="Arial" charset="0"/>
              </a:rPr>
              <a:t>well-motivated</a:t>
            </a:r>
            <a:endParaRPr lang="pl-PL" sz="2400" dirty="0">
              <a:effectLst/>
              <a:latin typeface="Arial" charset="0"/>
              <a:ea typeface="Arial" charset="0"/>
              <a:cs typeface="Arial" charset="0"/>
            </a:endParaRPr>
          </a:p>
          <a:p>
            <a:endParaRPr lang="en-GB" sz="2400" dirty="0">
              <a:latin typeface="Arial" charset="0"/>
              <a:ea typeface="Arial" charset="0"/>
              <a:cs typeface="Arial" charset="0"/>
            </a:endParaRPr>
          </a:p>
        </p:txBody>
      </p:sp>
    </p:spTree>
    <p:extLst>
      <p:ext uri="{BB962C8B-B14F-4D97-AF65-F5344CB8AC3E}">
        <p14:creationId xmlns:p14="http://schemas.microsoft.com/office/powerpoint/2010/main" val="1158803910"/>
      </p:ext>
    </p:extLst>
  </p:cSld>
  <p:clrMapOvr>
    <a:masterClrMapping/>
  </p:clrMapOvr>
  <p:transition/>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zawartości 1"/>
          <p:cNvSpPr>
            <a:spLocks noGrp="1"/>
          </p:cNvSpPr>
          <p:nvPr>
            <p:ph idx="1"/>
          </p:nvPr>
        </p:nvSpPr>
        <p:spPr>
          <a:xfrm>
            <a:off x="0" y="980728"/>
            <a:ext cx="9144000" cy="5877272"/>
          </a:xfrm>
        </p:spPr>
        <p:txBody>
          <a:bodyPr/>
          <a:lstStyle/>
          <a:p>
            <a:pPr marL="0" indent="0">
              <a:buNone/>
            </a:pPr>
            <a:r>
              <a:rPr lang="pl-PL" sz="1200" dirty="0" smtClean="0"/>
              <a:t>REFERENCES:</a:t>
            </a:r>
          </a:p>
          <a:p>
            <a:pPr marL="0" indent="0">
              <a:buNone/>
            </a:pPr>
            <a:r>
              <a:rPr lang="en-GB" sz="800" dirty="0" smtClean="0">
                <a:effectLst/>
              </a:rPr>
              <a:t>A</a:t>
            </a:r>
            <a:r>
              <a:rPr lang="en-US" sz="800" dirty="0">
                <a:effectLst/>
              </a:rPr>
              <a:t>Aba, A. H. Women in the maritime industry: a review of female participation and their role in Maritime Education and Training in the 21st century, &lt;https://</a:t>
            </a:r>
            <a:r>
              <a:rPr lang="en-US" sz="800" dirty="0" err="1">
                <a:effectLst/>
              </a:rPr>
              <a:t>commons.wmu.se</a:t>
            </a:r>
            <a:r>
              <a:rPr lang="en-US" sz="800" dirty="0">
                <a:effectLst/>
              </a:rPr>
              <a:t>/</a:t>
            </a:r>
            <a:r>
              <a:rPr lang="en-US" sz="800" dirty="0" err="1">
                <a:effectLst/>
              </a:rPr>
              <a:t>cgi</a:t>
            </a:r>
            <a:r>
              <a:rPr lang="en-US" sz="800" dirty="0">
                <a:effectLst/>
              </a:rPr>
              <a:t>/</a:t>
            </a:r>
            <a:r>
              <a:rPr lang="en-US" sz="800" dirty="0" err="1">
                <a:effectLst/>
              </a:rPr>
              <a:t>viewcontent.cgi?referer</a:t>
            </a:r>
            <a:r>
              <a:rPr lang="en-US" sz="800" dirty="0">
                <a:effectLst/>
              </a:rPr>
              <a:t>=https://</a:t>
            </a:r>
            <a:r>
              <a:rPr lang="en-US" sz="800" dirty="0" err="1">
                <a:effectLst/>
              </a:rPr>
              <a:t>www.google.com</a:t>
            </a:r>
            <a:r>
              <a:rPr lang="en-US" sz="800" dirty="0">
                <a:effectLst/>
              </a:rPr>
              <a:t>/&amp;</a:t>
            </a:r>
            <a:r>
              <a:rPr lang="en-US" sz="800" dirty="0" err="1">
                <a:effectLst/>
              </a:rPr>
              <a:t>httpsredir</a:t>
            </a:r>
            <a:r>
              <a:rPr lang="en-US" sz="800" dirty="0">
                <a:effectLst/>
              </a:rPr>
              <a:t>=1&amp;article=1382&amp;context=</a:t>
            </a:r>
            <a:r>
              <a:rPr lang="en-US" sz="800" dirty="0" err="1">
                <a:effectLst/>
              </a:rPr>
              <a:t>all_dissertations</a:t>
            </a:r>
            <a:r>
              <a:rPr lang="en-US" sz="800" dirty="0">
                <a:effectLst/>
              </a:rPr>
              <a:t>&gt;.</a:t>
            </a:r>
            <a:endParaRPr lang="pl-PL" sz="800" dirty="0">
              <a:effectLst/>
            </a:endParaRPr>
          </a:p>
          <a:p>
            <a:pPr marL="0" indent="0">
              <a:buNone/>
            </a:pPr>
            <a:r>
              <a:rPr lang="pl-PL" sz="800" dirty="0" err="1">
                <a:effectLst/>
              </a:rPr>
              <a:t>An</a:t>
            </a:r>
            <a:r>
              <a:rPr lang="pl-PL" sz="800" dirty="0">
                <a:effectLst/>
              </a:rPr>
              <a:t> </a:t>
            </a:r>
            <a:r>
              <a:rPr lang="pl-PL" sz="800" dirty="0" err="1">
                <a:effectLst/>
              </a:rPr>
              <a:t>Introduction</a:t>
            </a:r>
            <a:r>
              <a:rPr lang="pl-PL" sz="800" dirty="0">
                <a:effectLst/>
              </a:rPr>
              <a:t> to </a:t>
            </a:r>
            <a:r>
              <a:rPr lang="pl-PL" sz="800" dirty="0" err="1">
                <a:effectLst/>
              </a:rPr>
              <a:t>Workforce</a:t>
            </a:r>
            <a:r>
              <a:rPr lang="pl-PL" sz="800" dirty="0">
                <a:effectLst/>
              </a:rPr>
              <a:t> </a:t>
            </a:r>
            <a:r>
              <a:rPr lang="pl-PL" sz="800" dirty="0" err="1">
                <a:effectLst/>
              </a:rPr>
              <a:t>Diversity</a:t>
            </a:r>
            <a:r>
              <a:rPr lang="pl-PL" sz="800" dirty="0">
                <a:effectLst/>
              </a:rPr>
              <a:t> Management </a:t>
            </a:r>
            <a:r>
              <a:rPr lang="pl-PL" sz="800" u="sng" dirty="0">
                <a:effectLst/>
                <a:hlinkClick r:id="rId3"/>
              </a:rPr>
              <a:t>https://www.mbaknol.com/human-resource-management/an-introduction-to-workforce-diversity-management/</a:t>
            </a:r>
            <a:r>
              <a:rPr lang="pl-PL" sz="800" u="sng" dirty="0">
                <a:effectLst/>
              </a:rPr>
              <a:t>.</a:t>
            </a:r>
            <a:endParaRPr lang="pl-PL" sz="800" dirty="0">
              <a:effectLst/>
            </a:endParaRPr>
          </a:p>
          <a:p>
            <a:pPr marL="0" indent="0">
              <a:buNone/>
            </a:pPr>
            <a:r>
              <a:rPr lang="pl-PL" sz="800" dirty="0" err="1">
                <a:effectLst/>
              </a:rPr>
              <a:t>Burn</a:t>
            </a:r>
            <a:r>
              <a:rPr lang="pl-PL" sz="800" dirty="0">
                <a:effectLst/>
              </a:rPr>
              <a:t>, S. M. (2019). The </a:t>
            </a:r>
            <a:r>
              <a:rPr lang="pl-PL" sz="800" dirty="0" err="1">
                <a:effectLst/>
              </a:rPr>
              <a:t>Psychology</a:t>
            </a:r>
            <a:r>
              <a:rPr lang="pl-PL" sz="800" dirty="0">
                <a:effectLst/>
              </a:rPr>
              <a:t> of </a:t>
            </a:r>
            <a:r>
              <a:rPr lang="pl-PL" sz="800" dirty="0" err="1">
                <a:effectLst/>
              </a:rPr>
              <a:t>Sexual</a:t>
            </a:r>
            <a:r>
              <a:rPr lang="pl-PL" sz="800" dirty="0">
                <a:effectLst/>
              </a:rPr>
              <a:t> </a:t>
            </a:r>
            <a:r>
              <a:rPr lang="pl-PL" sz="800" dirty="0" err="1">
                <a:effectLst/>
              </a:rPr>
              <a:t>Harassment</a:t>
            </a:r>
            <a:r>
              <a:rPr lang="pl-PL" sz="800" dirty="0">
                <a:effectLst/>
              </a:rPr>
              <a:t>. </a:t>
            </a:r>
            <a:r>
              <a:rPr lang="pl-PL" sz="800" dirty="0" err="1">
                <a:effectLst/>
              </a:rPr>
              <a:t>Teaching</a:t>
            </a:r>
            <a:r>
              <a:rPr lang="pl-PL" sz="800" dirty="0">
                <a:effectLst/>
              </a:rPr>
              <a:t> of </a:t>
            </a:r>
            <a:r>
              <a:rPr lang="pl-PL" sz="800" dirty="0" err="1">
                <a:effectLst/>
              </a:rPr>
              <a:t>Psychology</a:t>
            </a:r>
            <a:r>
              <a:rPr lang="pl-PL" sz="800" dirty="0">
                <a:effectLst/>
              </a:rPr>
              <a:t>, 46(1), 96–103.</a:t>
            </a:r>
          </a:p>
          <a:p>
            <a:pPr marL="0" indent="0">
              <a:buNone/>
            </a:pPr>
            <a:r>
              <a:rPr lang="en-GB" sz="800" dirty="0">
                <a:effectLst/>
              </a:rPr>
              <a:t>Burns, J. M. Leadership. New York: Harper &amp; Row, 1978, p. 425.</a:t>
            </a:r>
            <a:endParaRPr lang="pl-PL" sz="800" dirty="0">
              <a:effectLst/>
            </a:endParaRPr>
          </a:p>
          <a:p>
            <a:pPr marL="0" indent="0">
              <a:buNone/>
            </a:pPr>
            <a:r>
              <a:rPr lang="en-GB" sz="800" dirty="0">
                <a:effectLst/>
              </a:rPr>
              <a:t>Casciaro T., Gino F., </a:t>
            </a:r>
            <a:r>
              <a:rPr lang="en-GB" sz="800" dirty="0" err="1">
                <a:effectLst/>
              </a:rPr>
              <a:t>Kouchaki</a:t>
            </a:r>
            <a:r>
              <a:rPr lang="en-GB" sz="800" dirty="0">
                <a:effectLst/>
              </a:rPr>
              <a:t> M. 2016. Learn to love networking, Harvard Business Review May 2016 pp.104–107 , </a:t>
            </a:r>
            <a:r>
              <a:rPr lang="en-GB" sz="800" u="sng" dirty="0">
                <a:effectLst/>
                <a:hlinkClick r:id="rId4"/>
              </a:rPr>
              <a:t>https://hbr.org/2016/05/learn-to-love-networking</a:t>
            </a:r>
            <a:r>
              <a:rPr lang="en-GB" sz="800" dirty="0">
                <a:effectLst/>
              </a:rPr>
              <a:t>.</a:t>
            </a:r>
            <a:endParaRPr lang="pl-PL" sz="800" dirty="0">
              <a:effectLst/>
            </a:endParaRPr>
          </a:p>
          <a:p>
            <a:pPr marL="0" indent="0">
              <a:buNone/>
            </a:pPr>
            <a:r>
              <a:rPr lang="en-US" sz="800" dirty="0">
                <a:effectLst/>
              </a:rPr>
              <a:t>Chiplin, B., Sloane P. J (1982). Tackling Discrimination in the Workplace: An Analysis of Sex Discrimination. Cambridge University Press, </a:t>
            </a:r>
            <a:r>
              <a:rPr lang="en-US" sz="800" dirty="0" err="1">
                <a:effectLst/>
              </a:rPr>
              <a:t>Cambridge.Belcher</a:t>
            </a:r>
            <a:r>
              <a:rPr lang="en-US" sz="800" dirty="0">
                <a:effectLst/>
              </a:rPr>
              <a:t> P, Sampson H, Thomas M, </a:t>
            </a:r>
            <a:r>
              <a:rPr lang="en-US" sz="800" dirty="0" err="1">
                <a:effectLst/>
              </a:rPr>
              <a:t>Veiga</a:t>
            </a:r>
            <a:r>
              <a:rPr lang="en-US" sz="800" dirty="0">
                <a:effectLst/>
              </a:rPr>
              <a:t> J, Zhao M. (2003). Women Seafarers — Global Employment Policies and Practices. International </a:t>
            </a:r>
            <a:r>
              <a:rPr lang="en-US" sz="800" dirty="0" err="1">
                <a:effectLst/>
              </a:rPr>
              <a:t>Labour</a:t>
            </a:r>
            <a:r>
              <a:rPr lang="en-US" sz="800" dirty="0">
                <a:effectLst/>
              </a:rPr>
              <a:t> Office, Geneva.</a:t>
            </a:r>
            <a:endParaRPr lang="pl-PL" sz="800" dirty="0">
              <a:effectLst/>
            </a:endParaRPr>
          </a:p>
          <a:p>
            <a:pPr marL="0" indent="0">
              <a:buNone/>
            </a:pPr>
            <a:r>
              <a:rPr lang="tr-TR" sz="800" dirty="0">
                <a:effectLst/>
              </a:rPr>
              <a:t>Eagly, A. H., </a:t>
            </a:r>
            <a:r>
              <a:rPr lang="tr-TR" sz="800" dirty="0" err="1">
                <a:effectLst/>
              </a:rPr>
              <a:t>Wood</a:t>
            </a:r>
            <a:r>
              <a:rPr lang="tr-TR" sz="800" dirty="0">
                <a:effectLst/>
              </a:rPr>
              <a:t>, W., &amp; </a:t>
            </a:r>
            <a:r>
              <a:rPr lang="tr-TR" sz="800" dirty="0" err="1">
                <a:effectLst/>
              </a:rPr>
              <a:t>Diekman</a:t>
            </a:r>
            <a:r>
              <a:rPr lang="tr-TR" sz="800" dirty="0">
                <a:effectLst/>
              </a:rPr>
              <a:t>, A. B. (2000). </a:t>
            </a:r>
            <a:r>
              <a:rPr lang="tr-TR" sz="800" dirty="0" err="1">
                <a:effectLst/>
              </a:rPr>
              <a:t>Social</a:t>
            </a:r>
            <a:r>
              <a:rPr lang="tr-TR" sz="800" dirty="0">
                <a:effectLst/>
              </a:rPr>
              <a:t> role </a:t>
            </a:r>
            <a:r>
              <a:rPr lang="tr-TR" sz="800" dirty="0" err="1">
                <a:effectLst/>
              </a:rPr>
              <a:t>theory</a:t>
            </a:r>
            <a:r>
              <a:rPr lang="tr-TR" sz="800" dirty="0">
                <a:effectLst/>
              </a:rPr>
              <a:t> of </a:t>
            </a:r>
            <a:r>
              <a:rPr lang="tr-TR" sz="800" dirty="0" err="1">
                <a:effectLst/>
              </a:rPr>
              <a:t>sex</a:t>
            </a:r>
            <a:r>
              <a:rPr lang="tr-TR" sz="800" dirty="0">
                <a:effectLst/>
              </a:rPr>
              <a:t> </a:t>
            </a:r>
            <a:r>
              <a:rPr lang="tr-TR" sz="800" dirty="0" err="1">
                <a:effectLst/>
              </a:rPr>
              <a:t>differences</a:t>
            </a:r>
            <a:r>
              <a:rPr lang="tr-TR" sz="800" dirty="0">
                <a:effectLst/>
              </a:rPr>
              <a:t> </a:t>
            </a:r>
            <a:r>
              <a:rPr lang="tr-TR" sz="800" dirty="0" err="1">
                <a:effectLst/>
              </a:rPr>
              <a:t>and</a:t>
            </a:r>
            <a:r>
              <a:rPr lang="tr-TR" sz="800" dirty="0">
                <a:effectLst/>
              </a:rPr>
              <a:t> </a:t>
            </a:r>
            <a:r>
              <a:rPr lang="tr-TR" sz="800" dirty="0" err="1">
                <a:effectLst/>
              </a:rPr>
              <a:t>similari</a:t>
            </a:r>
            <a:r>
              <a:rPr lang="tr-TR" sz="800" dirty="0">
                <a:effectLst/>
              </a:rPr>
              <a:t>- </a:t>
            </a:r>
            <a:r>
              <a:rPr lang="tr-TR" sz="800" dirty="0" err="1">
                <a:effectLst/>
              </a:rPr>
              <a:t>ties</a:t>
            </a:r>
            <a:r>
              <a:rPr lang="tr-TR" sz="800" dirty="0">
                <a:effectLst/>
              </a:rPr>
              <a:t>: A </a:t>
            </a:r>
            <a:r>
              <a:rPr lang="tr-TR" sz="800" dirty="0" err="1">
                <a:effectLst/>
              </a:rPr>
              <a:t>current</a:t>
            </a:r>
            <a:r>
              <a:rPr lang="tr-TR" sz="800" dirty="0">
                <a:effectLst/>
              </a:rPr>
              <a:t> </a:t>
            </a:r>
            <a:r>
              <a:rPr lang="tr-TR" sz="800" dirty="0" err="1">
                <a:effectLst/>
              </a:rPr>
              <a:t>appraisal</a:t>
            </a:r>
            <a:r>
              <a:rPr lang="tr-TR" sz="800" dirty="0">
                <a:effectLst/>
              </a:rPr>
              <a:t>. </a:t>
            </a:r>
            <a:r>
              <a:rPr lang="tr-TR" sz="800" dirty="0" err="1">
                <a:effectLst/>
              </a:rPr>
              <a:t>In</a:t>
            </a:r>
            <a:r>
              <a:rPr lang="tr-TR" sz="800" dirty="0">
                <a:effectLst/>
              </a:rPr>
              <a:t> T. </a:t>
            </a:r>
            <a:r>
              <a:rPr lang="tr-TR" sz="800" dirty="0" err="1">
                <a:effectLst/>
              </a:rPr>
              <a:t>Eckes</a:t>
            </a:r>
            <a:r>
              <a:rPr lang="tr-TR" sz="800" dirty="0">
                <a:effectLst/>
              </a:rPr>
              <a:t> &amp; H. M. </a:t>
            </a:r>
            <a:r>
              <a:rPr lang="tr-TR" sz="800" dirty="0" err="1">
                <a:effectLst/>
              </a:rPr>
              <a:t>Trautner</a:t>
            </a:r>
            <a:r>
              <a:rPr lang="tr-TR" sz="800" dirty="0">
                <a:effectLst/>
              </a:rPr>
              <a:t> (</a:t>
            </a:r>
            <a:r>
              <a:rPr lang="tr-TR" sz="800" dirty="0" err="1">
                <a:effectLst/>
              </a:rPr>
              <a:t>Eds</a:t>
            </a:r>
            <a:r>
              <a:rPr lang="tr-TR" sz="800" dirty="0">
                <a:effectLst/>
              </a:rPr>
              <a:t>.), </a:t>
            </a:r>
            <a:r>
              <a:rPr lang="tr-TR" sz="800" dirty="0" err="1">
                <a:effectLst/>
              </a:rPr>
              <a:t>The</a:t>
            </a:r>
            <a:r>
              <a:rPr lang="tr-TR" sz="800" dirty="0">
                <a:effectLst/>
              </a:rPr>
              <a:t> </a:t>
            </a:r>
            <a:r>
              <a:rPr lang="tr-TR" sz="800" dirty="0" err="1">
                <a:effectLst/>
              </a:rPr>
              <a:t>developmental</a:t>
            </a:r>
            <a:r>
              <a:rPr lang="tr-TR" sz="800" dirty="0">
                <a:effectLst/>
              </a:rPr>
              <a:t> </a:t>
            </a:r>
            <a:r>
              <a:rPr lang="tr-TR" sz="800" dirty="0" err="1">
                <a:effectLst/>
              </a:rPr>
              <a:t>social</a:t>
            </a:r>
            <a:r>
              <a:rPr lang="tr-TR" sz="800" dirty="0">
                <a:effectLst/>
              </a:rPr>
              <a:t> </a:t>
            </a:r>
            <a:r>
              <a:rPr lang="tr-TR" sz="800" dirty="0" err="1">
                <a:effectLst/>
              </a:rPr>
              <a:t>psy</a:t>
            </a:r>
            <a:r>
              <a:rPr lang="tr-TR" sz="800" dirty="0">
                <a:effectLst/>
              </a:rPr>
              <a:t>- </a:t>
            </a:r>
            <a:r>
              <a:rPr lang="tr-TR" sz="800" dirty="0" err="1">
                <a:effectLst/>
              </a:rPr>
              <a:t>chology</a:t>
            </a:r>
            <a:r>
              <a:rPr lang="tr-TR" sz="800" dirty="0">
                <a:effectLst/>
              </a:rPr>
              <a:t> of </a:t>
            </a:r>
            <a:r>
              <a:rPr lang="tr-TR" sz="800" dirty="0" err="1">
                <a:effectLst/>
              </a:rPr>
              <a:t>gender</a:t>
            </a:r>
            <a:r>
              <a:rPr lang="tr-TR" sz="800" dirty="0">
                <a:effectLst/>
              </a:rPr>
              <a:t> (</a:t>
            </a:r>
            <a:r>
              <a:rPr lang="tr-TR" sz="800" dirty="0" err="1">
                <a:effectLst/>
              </a:rPr>
              <a:t>pp</a:t>
            </a:r>
            <a:r>
              <a:rPr lang="tr-TR" sz="800" dirty="0">
                <a:effectLst/>
              </a:rPr>
              <a:t>. 123–174). </a:t>
            </a:r>
            <a:endParaRPr lang="pl-PL" sz="800" dirty="0">
              <a:effectLst/>
            </a:endParaRPr>
          </a:p>
          <a:p>
            <a:pPr marL="0" indent="0">
              <a:buNone/>
            </a:pPr>
            <a:r>
              <a:rPr lang="en-GB" sz="800" dirty="0">
                <a:effectLst/>
              </a:rPr>
              <a:t>Goldberg, 2016 </a:t>
            </a:r>
            <a:r>
              <a:rPr lang="en-GB" sz="800" u="sng" dirty="0">
                <a:effectLst/>
                <a:hlinkClick r:id="rId5"/>
              </a:rPr>
              <a:t>https://</a:t>
            </a:r>
            <a:r>
              <a:rPr lang="en-GB" sz="800" dirty="0" smtClean="0">
                <a:effectLst/>
              </a:rPr>
              <a:t> </a:t>
            </a:r>
            <a:r>
              <a:rPr lang="en-GB" sz="800" dirty="0">
                <a:effectLst/>
              </a:rPr>
              <a:t>conversation with Manfred F.R. </a:t>
            </a:r>
            <a:r>
              <a:rPr lang="en-GB" sz="800" dirty="0" err="1">
                <a:effectLst/>
              </a:rPr>
              <a:t>Kets</a:t>
            </a:r>
            <a:r>
              <a:rPr lang="en-GB" sz="800" dirty="0">
                <a:effectLst/>
              </a:rPr>
              <a:t> de </a:t>
            </a:r>
            <a:r>
              <a:rPr lang="en-GB" sz="800" dirty="0" err="1">
                <a:effectLst/>
              </a:rPr>
              <a:t>Vries</a:t>
            </a:r>
            <a:r>
              <a:rPr lang="en-GB" sz="800" dirty="0">
                <a:effectLst/>
              </a:rPr>
              <a:t>. Interview by Diane L. Coutu. Harvard Business Review, 82: 64–71.</a:t>
            </a:r>
            <a:endParaRPr lang="pl-PL" sz="800" dirty="0">
              <a:effectLst/>
            </a:endParaRPr>
          </a:p>
          <a:p>
            <a:pPr marL="0" indent="0">
              <a:buNone/>
            </a:pPr>
            <a:r>
              <a:rPr lang="en-GB" sz="800" u="sng" dirty="0" smtClean="0">
                <a:effectLst/>
                <a:hlinkClick r:id="rId5"/>
              </a:rPr>
              <a:t>www.solent.ac.uk/research-innovation-enterprise/rie-at-solent/projects-and-awards/mentoring-seafarers-project</a:t>
            </a:r>
            <a:r>
              <a:rPr lang="en-GB" sz="800" u="sng" dirty="0">
                <a:effectLst/>
              </a:rPr>
              <a:t>.</a:t>
            </a:r>
            <a:endParaRPr lang="pl-PL" sz="800" dirty="0">
              <a:effectLst/>
            </a:endParaRPr>
          </a:p>
          <a:p>
            <a:pPr marL="0" indent="0">
              <a:buNone/>
            </a:pPr>
            <a:r>
              <a:rPr lang="en-GB" sz="800" dirty="0" err="1">
                <a:effectLst/>
              </a:rPr>
              <a:t>Gronvald</a:t>
            </a:r>
            <a:r>
              <a:rPr lang="en-GB" sz="800" dirty="0">
                <a:effectLst/>
              </a:rPr>
              <a:t> </a:t>
            </a:r>
            <a:r>
              <a:rPr lang="en-GB" sz="800" dirty="0" err="1">
                <a:effectLst/>
              </a:rPr>
              <a:t>Raun</a:t>
            </a:r>
            <a:r>
              <a:rPr lang="en-GB" sz="800" dirty="0">
                <a:effectLst/>
              </a:rPr>
              <a:t> K. 2018. Over 1000 women seafarers share sexual harassment experiences, </a:t>
            </a:r>
            <a:r>
              <a:rPr lang="en-GB" sz="800" dirty="0" err="1">
                <a:effectLst/>
              </a:rPr>
              <a:t>Shippingwatch</a:t>
            </a:r>
            <a:r>
              <a:rPr lang="en-GB" sz="800" dirty="0">
                <a:effectLst/>
              </a:rPr>
              <a:t> 19.01, </a:t>
            </a:r>
            <a:r>
              <a:rPr lang="en-GB" sz="800" u="sng" dirty="0">
                <a:effectLst/>
                <a:hlinkClick r:id="rId6"/>
              </a:rPr>
              <a:t>https://shippingwatch.com/carriers/article10219785.ec</a:t>
            </a:r>
            <a:endParaRPr lang="pl-PL" sz="800" dirty="0">
              <a:effectLst/>
            </a:endParaRPr>
          </a:p>
          <a:p>
            <a:pPr marL="0" indent="0">
              <a:buNone/>
            </a:pPr>
            <a:r>
              <a:rPr lang="tr-TR" sz="800" u="sng" dirty="0">
                <a:effectLst/>
                <a:hlinkClick r:id="rId7"/>
              </a:rPr>
              <a:t>https://is.muni.cz/el/1421/jaro2009/PSB_516/6390561/</a:t>
            </a:r>
            <a:r>
              <a:rPr lang="tr-TR" sz="800" u="sng" dirty="0" err="1">
                <a:effectLst/>
                <a:hlinkClick r:id="rId7"/>
              </a:rPr>
              <a:t>the_leadership_styles_of_women_and_men.pd</a:t>
            </a:r>
            <a:r>
              <a:rPr lang="tr-TR" sz="800" u="sng" dirty="0" err="1">
                <a:effectLst/>
              </a:rPr>
              <a:t>f</a:t>
            </a:r>
            <a:r>
              <a:rPr lang="tr-TR" sz="800" u="sng" dirty="0">
                <a:effectLst/>
              </a:rPr>
              <a:t>.</a:t>
            </a:r>
            <a:endParaRPr lang="pl-PL" sz="800" dirty="0">
              <a:effectLst/>
            </a:endParaRPr>
          </a:p>
          <a:p>
            <a:pPr marL="0" indent="0">
              <a:buNone/>
            </a:pPr>
            <a:r>
              <a:rPr lang="en-GB" sz="800" u="sng" dirty="0">
                <a:effectLst/>
                <a:hlinkClick r:id="rId8"/>
              </a:rPr>
              <a:t>https://www.verywellmind.com/what-is-autocratic-leadership-2795314</a:t>
            </a:r>
            <a:r>
              <a:rPr lang="en-GB" sz="800" dirty="0">
                <a:effectLst/>
              </a:rPr>
              <a:t>.</a:t>
            </a:r>
            <a:endParaRPr lang="pl-PL" sz="800" dirty="0">
              <a:effectLst/>
            </a:endParaRPr>
          </a:p>
          <a:p>
            <a:pPr marL="0" indent="0">
              <a:buNone/>
            </a:pPr>
            <a:r>
              <a:rPr lang="en-GB" sz="800" u="sng" dirty="0">
                <a:effectLst/>
                <a:hlinkClick r:id="rId9"/>
              </a:rPr>
              <a:t>https://www.wikihow.com/Build-Self-Confidence</a:t>
            </a:r>
            <a:r>
              <a:rPr lang="en-GB" sz="800" u="sng" dirty="0">
                <a:effectLst/>
              </a:rPr>
              <a:t>.</a:t>
            </a:r>
            <a:endParaRPr lang="pl-PL" sz="800" dirty="0">
              <a:effectLst/>
            </a:endParaRPr>
          </a:p>
          <a:p>
            <a:pPr marL="0" indent="0">
              <a:buNone/>
            </a:pPr>
            <a:r>
              <a:rPr lang="en-GB" sz="800" dirty="0">
                <a:effectLst/>
              </a:rPr>
              <a:t>Johnson C. E. 2002. the Ethical Challenges of Leadership: Casting Light or Shadow. Sage Publications, Inc.: Thousand Oaks, CA. </a:t>
            </a:r>
            <a:endParaRPr lang="pl-PL" sz="800" dirty="0">
              <a:effectLst/>
            </a:endParaRPr>
          </a:p>
          <a:p>
            <a:pPr marL="0" indent="0">
              <a:buNone/>
            </a:pPr>
            <a:r>
              <a:rPr lang="en-GB" sz="800" dirty="0" err="1">
                <a:effectLst/>
              </a:rPr>
              <a:t>Krolikowska</a:t>
            </a:r>
            <a:r>
              <a:rPr lang="en-GB" sz="800" dirty="0">
                <a:effectLst/>
              </a:rPr>
              <a:t> I., </a:t>
            </a:r>
            <a:r>
              <a:rPr lang="en-GB" sz="800" dirty="0" err="1">
                <a:effectLst/>
              </a:rPr>
              <a:t>Meczkowska</a:t>
            </a:r>
            <a:r>
              <a:rPr lang="en-GB" sz="800" dirty="0">
                <a:effectLst/>
              </a:rPr>
              <a:t>-Christiansen A. 201</a:t>
            </a:r>
            <a:r>
              <a:rPr lang="pl-PL" sz="800" dirty="0">
                <a:effectLst/>
              </a:rPr>
              <a:t>8. Edukacyjne doświadczenia kobiet-marynarzy w kontekście praktyk morskich (</a:t>
            </a:r>
            <a:r>
              <a:rPr lang="pl-PL" sz="800" dirty="0" err="1">
                <a:effectLst/>
              </a:rPr>
              <a:t>Educational</a:t>
            </a:r>
            <a:r>
              <a:rPr lang="pl-PL" sz="800" dirty="0">
                <a:effectLst/>
              </a:rPr>
              <a:t> </a:t>
            </a:r>
            <a:r>
              <a:rPr lang="pl-PL" sz="800" dirty="0" err="1">
                <a:effectLst/>
              </a:rPr>
              <a:t>experiences</a:t>
            </a:r>
            <a:r>
              <a:rPr lang="pl-PL" sz="800" dirty="0">
                <a:effectLst/>
              </a:rPr>
              <a:t> of </a:t>
            </a:r>
            <a:r>
              <a:rPr lang="pl-PL" sz="800" dirty="0" err="1">
                <a:effectLst/>
              </a:rPr>
              <a:t>female</a:t>
            </a:r>
            <a:r>
              <a:rPr lang="pl-PL" sz="800" dirty="0">
                <a:effectLst/>
              </a:rPr>
              <a:t> </a:t>
            </a:r>
            <a:r>
              <a:rPr lang="pl-PL" sz="800" dirty="0" err="1">
                <a:effectLst/>
              </a:rPr>
              <a:t>seafarers</a:t>
            </a:r>
            <a:r>
              <a:rPr lang="pl-PL" sz="800" dirty="0">
                <a:effectLst/>
              </a:rPr>
              <a:t> in the </a:t>
            </a:r>
            <a:r>
              <a:rPr lang="pl-PL" sz="800" dirty="0" err="1">
                <a:effectLst/>
              </a:rPr>
              <a:t>context</a:t>
            </a:r>
            <a:r>
              <a:rPr lang="pl-PL" sz="800" dirty="0">
                <a:effectLst/>
              </a:rPr>
              <a:t> of </a:t>
            </a:r>
            <a:r>
              <a:rPr lang="pl-PL" sz="800" dirty="0" err="1">
                <a:effectLst/>
              </a:rPr>
              <a:t>maritime</a:t>
            </a:r>
            <a:r>
              <a:rPr lang="pl-PL" sz="800" dirty="0">
                <a:effectLst/>
              </a:rPr>
              <a:t> </a:t>
            </a:r>
            <a:r>
              <a:rPr lang="pl-PL" sz="800" dirty="0" err="1">
                <a:effectLst/>
              </a:rPr>
              <a:t>apprenticeship</a:t>
            </a:r>
            <a:r>
              <a:rPr lang="pl-PL" sz="800" dirty="0">
                <a:effectLst/>
              </a:rPr>
              <a:t>). Colloquium 4(32), p. 71-88.</a:t>
            </a:r>
          </a:p>
          <a:p>
            <a:pPr marL="0" indent="0">
              <a:buNone/>
            </a:pPr>
            <a:r>
              <a:rPr lang="en-GB" sz="800" dirty="0">
                <a:effectLst/>
              </a:rPr>
              <a:t>Lamb, R. 2014. How Can Managers Use Participative Leadership Effectively? Available online: http://</a:t>
            </a:r>
            <a:r>
              <a:rPr lang="en-GB" sz="800" dirty="0" err="1">
                <a:effectLst/>
              </a:rPr>
              <a:t>www.task.fm</a:t>
            </a:r>
            <a:r>
              <a:rPr lang="en-GB" sz="800" dirty="0">
                <a:effectLst/>
              </a:rPr>
              <a:t>/participative-leadership (accessed on 27 January 2019).</a:t>
            </a:r>
            <a:endParaRPr lang="pl-PL" sz="800" dirty="0">
              <a:effectLst/>
            </a:endParaRPr>
          </a:p>
          <a:p>
            <a:pPr marL="0" indent="0">
              <a:buNone/>
            </a:pPr>
            <a:r>
              <a:rPr lang="en-GB" sz="800" dirty="0">
                <a:effectLst/>
              </a:rPr>
              <a:t>McKinsey&amp;Company. Women Matter 2. Female leadership, a competitive edge for the future. </a:t>
            </a:r>
            <a:r>
              <a:rPr lang="en-GB" sz="800" u="sng" dirty="0">
                <a:effectLst/>
                <a:hlinkClick r:id="rId10" invalidUrl="https://www.mckinsey.com/~/media/McKinsey/Business Functions/Organization/Our Insights/Women matter/Women_matter_oct2008_english.ashx"/>
              </a:rPr>
              <a:t>https://www.mckinsey.com/~/media/McKinsey/Business%20Functions/Organization/Our%20Insights/Women%20matter/Women_matter_oct2008_english.ashx</a:t>
            </a:r>
            <a:r>
              <a:rPr lang="en-GB" sz="800" u="sng" dirty="0">
                <a:effectLst/>
              </a:rPr>
              <a:t>.</a:t>
            </a:r>
            <a:endParaRPr lang="pl-PL" sz="800" dirty="0">
              <a:effectLst/>
            </a:endParaRPr>
          </a:p>
          <a:p>
            <a:pPr marL="0" indent="0">
              <a:buNone/>
            </a:pPr>
            <a:r>
              <a:rPr lang="pl-PL" sz="800" dirty="0" err="1">
                <a:effectLst/>
              </a:rPr>
              <a:t>Minow</a:t>
            </a:r>
            <a:r>
              <a:rPr lang="pl-PL" sz="800" dirty="0">
                <a:effectLst/>
              </a:rPr>
              <a:t>, N. 2018. </a:t>
            </a:r>
            <a:r>
              <a:rPr lang="pl-PL" sz="800" dirty="0" err="1">
                <a:effectLst/>
              </a:rPr>
              <a:t>Clear</a:t>
            </a:r>
            <a:r>
              <a:rPr lang="pl-PL" sz="800" dirty="0">
                <a:effectLst/>
              </a:rPr>
              <a:t> and </a:t>
            </a:r>
            <a:r>
              <a:rPr lang="pl-PL" sz="800" dirty="0" err="1">
                <a:effectLst/>
              </a:rPr>
              <a:t>Effective</a:t>
            </a:r>
            <a:r>
              <a:rPr lang="pl-PL" sz="800" dirty="0">
                <a:effectLst/>
              </a:rPr>
              <a:t> </a:t>
            </a:r>
            <a:r>
              <a:rPr lang="pl-PL" sz="800" dirty="0" err="1">
                <a:effectLst/>
              </a:rPr>
              <a:t>Communication</a:t>
            </a:r>
            <a:r>
              <a:rPr lang="pl-PL" sz="800" dirty="0">
                <a:effectLst/>
              </a:rPr>
              <a:t> </a:t>
            </a:r>
            <a:r>
              <a:rPr lang="pl-PL" sz="800" dirty="0" err="1">
                <a:effectLst/>
              </a:rPr>
              <a:t>Techniques</a:t>
            </a:r>
            <a:r>
              <a:rPr lang="pl-PL" sz="800" dirty="0">
                <a:effectLst/>
              </a:rPr>
              <a:t> for </a:t>
            </a:r>
            <a:r>
              <a:rPr lang="pl-PL" sz="800" dirty="0" err="1">
                <a:effectLst/>
              </a:rPr>
              <a:t>Women</a:t>
            </a:r>
            <a:r>
              <a:rPr lang="pl-PL" sz="800" dirty="0">
                <a:effectLst/>
              </a:rPr>
              <a:t> in the </a:t>
            </a:r>
            <a:r>
              <a:rPr lang="pl-PL" sz="800" dirty="0" err="1">
                <a:effectLst/>
              </a:rPr>
              <a:t>Workplace</a:t>
            </a:r>
            <a:r>
              <a:rPr lang="pl-PL" sz="800" dirty="0">
                <a:effectLst/>
              </a:rPr>
              <a:t>. </a:t>
            </a:r>
            <a:r>
              <a:rPr lang="pl-PL" sz="800" u="sng" dirty="0">
                <a:effectLst/>
                <a:hlinkClick r:id="rId11"/>
              </a:rPr>
              <a:t>https://www.huffingtonpost.com/nell-minow/clear-and-effective-commu_b_14537928.html</a:t>
            </a:r>
            <a:endParaRPr lang="pl-PL" sz="800" dirty="0">
              <a:effectLst/>
            </a:endParaRPr>
          </a:p>
          <a:p>
            <a:pPr marL="0" indent="0">
              <a:buNone/>
            </a:pPr>
            <a:r>
              <a:rPr lang="en-US" sz="800" dirty="0" err="1">
                <a:effectLst/>
              </a:rPr>
              <a:t>Momoko</a:t>
            </a:r>
            <a:r>
              <a:rPr lang="en-US" sz="800" dirty="0">
                <a:effectLst/>
              </a:rPr>
              <a:t> K.. (2010). Women Seafarers and their Identities, PhD Thesis, Cardiff University; </a:t>
            </a:r>
            <a:r>
              <a:rPr lang="en-US" sz="800" dirty="0" err="1">
                <a:effectLst/>
              </a:rPr>
              <a:t>Momoko</a:t>
            </a:r>
            <a:r>
              <a:rPr lang="en-US" sz="800" dirty="0">
                <a:effectLst/>
              </a:rPr>
              <a:t> K. (2012). Code of </a:t>
            </a:r>
            <a:r>
              <a:rPr lang="en-US" sz="800" dirty="0" err="1">
                <a:effectLst/>
              </a:rPr>
              <a:t>behaviour</a:t>
            </a:r>
            <a:r>
              <a:rPr lang="en-US" sz="800" dirty="0">
                <a:effectLst/>
              </a:rPr>
              <a:t> at sea: women seafarers identity management. WMU J Maritime Affairs  12: 213–227; </a:t>
            </a:r>
            <a:r>
              <a:rPr lang="en-US" sz="800" dirty="0" err="1">
                <a:effectLst/>
              </a:rPr>
              <a:t>Minghua</a:t>
            </a:r>
            <a:r>
              <a:rPr lang="en-US" sz="800" dirty="0">
                <a:effectLst/>
              </a:rPr>
              <a:t> Z. (1998)  Women Seafarers in the EC: A Preliminary Report based on German and UK Case Studies. Cardiff: Seafarers International Research Centre.</a:t>
            </a:r>
            <a:endParaRPr lang="pl-PL" sz="800" dirty="0">
              <a:effectLst/>
            </a:endParaRPr>
          </a:p>
          <a:p>
            <a:pPr marL="0" indent="0">
              <a:buNone/>
            </a:pPr>
            <a:r>
              <a:rPr lang="en-GB" sz="800" dirty="0">
                <a:effectLst/>
              </a:rPr>
              <a:t>Participative Leadership (2013).  </a:t>
            </a:r>
            <a:r>
              <a:rPr lang="en-GB" sz="800" u="sng" dirty="0">
                <a:effectLst/>
                <a:hlinkClick r:id="rId12"/>
              </a:rPr>
              <a:t>http://changingminds.org/disciplines/leadership/styles/participative_leadership.htm</a:t>
            </a:r>
            <a:r>
              <a:rPr lang="en-GB" sz="800" u="sng" dirty="0">
                <a:effectLst/>
              </a:rPr>
              <a:t>.</a:t>
            </a:r>
            <a:r>
              <a:rPr lang="en-GB" sz="800" dirty="0">
                <a:effectLst/>
              </a:rPr>
              <a:t>  </a:t>
            </a:r>
            <a:endParaRPr lang="pl-PL" sz="800" dirty="0">
              <a:effectLst/>
            </a:endParaRPr>
          </a:p>
          <a:p>
            <a:pPr marL="0" indent="0">
              <a:buNone/>
            </a:pPr>
            <a:r>
              <a:rPr lang="en-GB" sz="800" dirty="0" err="1">
                <a:effectLst/>
              </a:rPr>
              <a:t>Shea</a:t>
            </a:r>
            <a:r>
              <a:rPr lang="en-GB" sz="800" dirty="0">
                <a:effectLst/>
              </a:rPr>
              <a:t>, G. F. 1997. Mentoring: A Practical Guide, Crisp Publications, Menlo Park, Ca. (16). </a:t>
            </a:r>
            <a:r>
              <a:rPr lang="en-GB" sz="800" dirty="0" err="1">
                <a:effectLst/>
              </a:rPr>
              <a:t>Veenman</a:t>
            </a:r>
            <a:r>
              <a:rPr lang="en-GB" sz="800" dirty="0">
                <a:effectLst/>
              </a:rPr>
              <a:t>, S., de </a:t>
            </a:r>
            <a:r>
              <a:rPr lang="en-GB" sz="800" dirty="0" err="1">
                <a:effectLst/>
              </a:rPr>
              <a:t>Laat</a:t>
            </a:r>
            <a:r>
              <a:rPr lang="en-GB" sz="800" dirty="0">
                <a:effectLst/>
              </a:rPr>
              <a:t>, H., &amp; Staring, C. 1998, 'Coaching beginning teachers', paper presented at the European Conference on Educational Research, Ljubljana, Slovenia, September, p.6.</a:t>
            </a:r>
            <a:endParaRPr lang="pl-PL" sz="800" dirty="0">
              <a:effectLst/>
            </a:endParaRPr>
          </a:p>
          <a:p>
            <a:pPr marL="0" indent="0">
              <a:buNone/>
            </a:pPr>
            <a:r>
              <a:rPr lang="en-GB" sz="800" dirty="0" err="1">
                <a:effectLst/>
              </a:rPr>
              <a:t>Shenhar</a:t>
            </a:r>
            <a:r>
              <a:rPr lang="en-GB" sz="800" dirty="0">
                <a:effectLst/>
              </a:rPr>
              <a:t>, A.J. , </a:t>
            </a:r>
            <a:r>
              <a:rPr lang="en-GB" sz="800" dirty="0" err="1">
                <a:effectLst/>
              </a:rPr>
              <a:t>Dvir</a:t>
            </a:r>
            <a:r>
              <a:rPr lang="en-GB" sz="800" dirty="0">
                <a:effectLst/>
              </a:rPr>
              <a:t>, D. (2007). Reinventing project management: The diamond approach to successful growth and innovation. Cambridge, MA: Harvard Business School Press; </a:t>
            </a:r>
            <a:endParaRPr lang="pl-PL" sz="800" dirty="0">
              <a:effectLst/>
            </a:endParaRPr>
          </a:p>
          <a:p>
            <a:pPr marL="0" indent="0">
              <a:buNone/>
            </a:pPr>
            <a:r>
              <a:rPr lang="en-GB" sz="800" dirty="0">
                <a:effectLst/>
              </a:rPr>
              <a:t>Sinek, S. 2014. Leaders Eat Last: Why Some Teams Pull Together and Others Don’t. Penguin Group: New York.</a:t>
            </a:r>
            <a:endParaRPr lang="pl-PL" sz="800" dirty="0">
              <a:effectLst/>
            </a:endParaRPr>
          </a:p>
          <a:p>
            <a:pPr marL="0" indent="0">
              <a:buNone/>
            </a:pPr>
            <a:r>
              <a:rPr lang="en-GB" sz="800" dirty="0" err="1">
                <a:effectLst/>
              </a:rPr>
              <a:t>Thamhain</a:t>
            </a:r>
            <a:r>
              <a:rPr lang="en-GB" sz="800" dirty="0">
                <a:effectLst/>
              </a:rPr>
              <a:t>, H.J., </a:t>
            </a:r>
            <a:r>
              <a:rPr lang="en-GB" sz="800" dirty="0" err="1">
                <a:effectLst/>
              </a:rPr>
              <a:t>Wilemon</a:t>
            </a:r>
            <a:r>
              <a:rPr lang="en-GB" sz="800" dirty="0">
                <a:effectLst/>
              </a:rPr>
              <a:t>, D.L. (1977). Leadership effectiveness in program management. IEEE Transactions on Engineering Management, 24.</a:t>
            </a:r>
            <a:endParaRPr lang="pl-PL" sz="800" dirty="0">
              <a:effectLst/>
            </a:endParaRPr>
          </a:p>
          <a:p>
            <a:pPr marL="0" indent="0">
              <a:buNone/>
            </a:pPr>
            <a:r>
              <a:rPr lang="en-US" sz="800" dirty="0" err="1">
                <a:effectLst/>
              </a:rPr>
              <a:t>Theotocas</a:t>
            </a:r>
            <a:r>
              <a:rPr lang="en-US" sz="800" dirty="0">
                <a:effectLst/>
              </a:rPr>
              <a:t> I., </a:t>
            </a:r>
            <a:r>
              <a:rPr lang="en-US" sz="800" dirty="0" err="1">
                <a:effectLst/>
              </a:rPr>
              <a:t>Salichi</a:t>
            </a:r>
            <a:r>
              <a:rPr lang="en-US" sz="800" dirty="0">
                <a:effectLst/>
              </a:rPr>
              <a:t> Ch. (2013). Employment of women at sea. Perceptions, attitudes and experiences of male seafarers in the Greek context; </a:t>
            </a:r>
            <a:r>
              <a:rPr lang="pl-PL" sz="800" dirty="0">
                <a:effectLst/>
              </a:rPr>
              <a:t>International </a:t>
            </a:r>
            <a:r>
              <a:rPr lang="pl-PL" sz="800" dirty="0" err="1">
                <a:effectLst/>
              </a:rPr>
              <a:t>Association</a:t>
            </a:r>
            <a:r>
              <a:rPr lang="pl-PL" sz="800" dirty="0">
                <a:effectLst/>
              </a:rPr>
              <a:t> of </a:t>
            </a:r>
            <a:r>
              <a:rPr lang="pl-PL" sz="800" dirty="0" err="1">
                <a:effectLst/>
              </a:rPr>
              <a:t>Maritime</a:t>
            </a:r>
            <a:r>
              <a:rPr lang="pl-PL" sz="800" dirty="0">
                <a:effectLst/>
              </a:rPr>
              <a:t> </a:t>
            </a:r>
            <a:r>
              <a:rPr lang="pl-PL" sz="800" dirty="0" err="1">
                <a:effectLst/>
              </a:rPr>
              <a:t>Economists</a:t>
            </a:r>
            <a:r>
              <a:rPr lang="pl-PL" sz="800" dirty="0">
                <a:effectLst/>
              </a:rPr>
              <a:t> </a:t>
            </a:r>
            <a:r>
              <a:rPr lang="pl-PL" sz="800" dirty="0" err="1">
                <a:effectLst/>
              </a:rPr>
              <a:t>Annual</a:t>
            </a:r>
            <a:r>
              <a:rPr lang="pl-PL" sz="800" dirty="0">
                <a:effectLst/>
              </a:rPr>
              <a:t> Conference, </a:t>
            </a:r>
            <a:r>
              <a:rPr lang="pl-PL" sz="800" dirty="0" err="1">
                <a:effectLst/>
              </a:rPr>
              <a:t>Marseille</a:t>
            </a:r>
            <a:r>
              <a:rPr lang="pl-PL" sz="800" dirty="0">
                <a:effectLst/>
              </a:rPr>
              <a:t>, France (3–5 </a:t>
            </a:r>
            <a:r>
              <a:rPr lang="pl-PL" sz="800" dirty="0" err="1">
                <a:effectLst/>
              </a:rPr>
              <a:t>July</a:t>
            </a:r>
            <a:r>
              <a:rPr lang="pl-PL" sz="800" dirty="0">
                <a:effectLst/>
              </a:rPr>
              <a:t>).</a:t>
            </a:r>
          </a:p>
          <a:p>
            <a:pPr marL="0" indent="0">
              <a:buNone/>
            </a:pPr>
            <a:r>
              <a:rPr lang="en-GB" sz="800" dirty="0">
                <a:effectLst/>
              </a:rPr>
              <a:t>Turner, J.R., Muller, R. (2003). O n the nature of the project as a temporary organization. International Journal of Project Management, 21: 1–8.</a:t>
            </a:r>
            <a:endParaRPr lang="pl-PL" sz="800" dirty="0">
              <a:effectLst/>
            </a:endParaRPr>
          </a:p>
          <a:p>
            <a:pPr marL="0" indent="0">
              <a:buNone/>
            </a:pPr>
            <a:r>
              <a:rPr lang="en-GB" sz="800" dirty="0">
                <a:effectLst/>
              </a:rPr>
              <a:t>Wheeler. D. 2011. Servant Leadership for Higher Education: Principles and Practices. John Wiley &amp; Sons: San Francisco.</a:t>
            </a:r>
            <a:endParaRPr lang="pl-PL" sz="800" dirty="0">
              <a:effectLst/>
            </a:endParaRPr>
          </a:p>
          <a:p>
            <a:pPr marL="0" indent="0">
              <a:buNone/>
            </a:pPr>
            <a:r>
              <a:rPr lang="pl-PL" sz="800" dirty="0" err="1">
                <a:effectLst/>
              </a:rPr>
              <a:t>Women</a:t>
            </a:r>
            <a:r>
              <a:rPr lang="pl-PL" sz="800" dirty="0">
                <a:effectLst/>
              </a:rPr>
              <a:t> </a:t>
            </a:r>
            <a:r>
              <a:rPr lang="pl-PL" sz="800" dirty="0" err="1">
                <a:effectLst/>
              </a:rPr>
              <a:t>Seafarers</a:t>
            </a:r>
            <a:r>
              <a:rPr lang="pl-PL" sz="800" dirty="0">
                <a:effectLst/>
              </a:rPr>
              <a:t>’ </a:t>
            </a:r>
            <a:r>
              <a:rPr lang="pl-PL" sz="800" dirty="0" err="1">
                <a:effectLst/>
              </a:rPr>
              <a:t>Health</a:t>
            </a:r>
            <a:r>
              <a:rPr lang="pl-PL" sz="800" dirty="0">
                <a:effectLst/>
              </a:rPr>
              <a:t> and </a:t>
            </a:r>
            <a:r>
              <a:rPr lang="pl-PL" sz="800" dirty="0" err="1">
                <a:effectLst/>
              </a:rPr>
              <a:t>Welfare</a:t>
            </a:r>
            <a:r>
              <a:rPr lang="pl-PL" sz="800" dirty="0">
                <a:effectLst/>
              </a:rPr>
              <a:t> </a:t>
            </a:r>
            <a:r>
              <a:rPr lang="pl-PL" sz="800" dirty="0" err="1">
                <a:effectLst/>
              </a:rPr>
              <a:t>Survey</a:t>
            </a:r>
            <a:r>
              <a:rPr lang="pl-PL" sz="800" dirty="0">
                <a:effectLst/>
              </a:rPr>
              <a:t>. A joint </a:t>
            </a:r>
            <a:r>
              <a:rPr lang="pl-PL" sz="800" dirty="0" err="1">
                <a:effectLst/>
              </a:rPr>
              <a:t>initiative</a:t>
            </a:r>
            <a:r>
              <a:rPr lang="pl-PL" sz="800" dirty="0">
                <a:effectLst/>
              </a:rPr>
              <a:t> of the International </a:t>
            </a:r>
            <a:r>
              <a:rPr lang="pl-PL" sz="800" dirty="0" err="1">
                <a:effectLst/>
              </a:rPr>
              <a:t>Maritime</a:t>
            </a:r>
            <a:r>
              <a:rPr lang="pl-PL" sz="800" dirty="0">
                <a:effectLst/>
              </a:rPr>
              <a:t> </a:t>
            </a:r>
            <a:r>
              <a:rPr lang="pl-PL" sz="800" dirty="0" err="1">
                <a:effectLst/>
              </a:rPr>
              <a:t>Health</a:t>
            </a:r>
            <a:r>
              <a:rPr lang="pl-PL" sz="800" dirty="0">
                <a:effectLst/>
              </a:rPr>
              <a:t> </a:t>
            </a:r>
            <a:r>
              <a:rPr lang="pl-PL" sz="800" dirty="0" err="1">
                <a:effectLst/>
              </a:rPr>
              <a:t>Association</a:t>
            </a:r>
            <a:r>
              <a:rPr lang="pl-PL" sz="800" dirty="0">
                <a:effectLst/>
              </a:rPr>
              <a:t> (IMHA), International </a:t>
            </a:r>
            <a:r>
              <a:rPr lang="pl-PL" sz="800" dirty="0" err="1">
                <a:effectLst/>
              </a:rPr>
              <a:t>Seafarers</a:t>
            </a:r>
            <a:r>
              <a:rPr lang="pl-PL" sz="800" dirty="0">
                <a:effectLst/>
              </a:rPr>
              <a:t>’ </a:t>
            </a:r>
            <a:r>
              <a:rPr lang="pl-PL" sz="800" dirty="0" err="1">
                <a:effectLst/>
              </a:rPr>
              <a:t>Welfare</a:t>
            </a:r>
            <a:r>
              <a:rPr lang="pl-PL" sz="800" dirty="0">
                <a:effectLst/>
              </a:rPr>
              <a:t> and Assistance Network (ISWAN), International Transport </a:t>
            </a:r>
            <a:r>
              <a:rPr lang="pl-PL" sz="800" dirty="0" err="1">
                <a:effectLst/>
              </a:rPr>
              <a:t>Workers</a:t>
            </a:r>
            <a:r>
              <a:rPr lang="pl-PL" sz="800" dirty="0">
                <a:effectLst/>
              </a:rPr>
              <a:t>’ </a:t>
            </a:r>
            <a:r>
              <a:rPr lang="pl-PL" sz="800" dirty="0" err="1">
                <a:effectLst/>
              </a:rPr>
              <a:t>Federation</a:t>
            </a:r>
            <a:r>
              <a:rPr lang="pl-PL" sz="800" dirty="0">
                <a:effectLst/>
              </a:rPr>
              <a:t> (ITF) and </a:t>
            </a:r>
            <a:r>
              <a:rPr lang="pl-PL" sz="800" dirty="0" err="1">
                <a:effectLst/>
              </a:rPr>
              <a:t>Seafarers</a:t>
            </a:r>
            <a:r>
              <a:rPr lang="pl-PL" sz="800" dirty="0">
                <a:effectLst/>
              </a:rPr>
              <a:t> </a:t>
            </a:r>
            <a:r>
              <a:rPr lang="pl-PL" sz="800" dirty="0" err="1">
                <a:effectLst/>
              </a:rPr>
              <a:t>Hospital</a:t>
            </a:r>
            <a:r>
              <a:rPr lang="pl-PL" sz="800" dirty="0">
                <a:effectLst/>
              </a:rPr>
              <a:t> </a:t>
            </a:r>
            <a:r>
              <a:rPr lang="pl-PL" sz="800" dirty="0" err="1">
                <a:effectLst/>
              </a:rPr>
              <a:t>Society</a:t>
            </a:r>
            <a:r>
              <a:rPr lang="pl-PL" sz="800" dirty="0">
                <a:effectLst/>
              </a:rPr>
              <a:t> (SHS).</a:t>
            </a:r>
          </a:p>
          <a:p>
            <a:pPr marL="0" indent="0">
              <a:buNone/>
            </a:pPr>
            <a:r>
              <a:rPr lang="pl-PL" sz="800" dirty="0">
                <a:effectLst/>
              </a:rPr>
              <a:t> </a:t>
            </a:r>
          </a:p>
          <a:p>
            <a:pPr marL="0" indent="0">
              <a:buNone/>
            </a:pPr>
            <a:endParaRPr lang="pl-PL" sz="800" dirty="0">
              <a:effectLst/>
            </a:endParaRPr>
          </a:p>
        </p:txBody>
      </p:sp>
    </p:spTree>
    <p:extLst>
      <p:ext uri="{BB962C8B-B14F-4D97-AF65-F5344CB8AC3E}">
        <p14:creationId xmlns:p14="http://schemas.microsoft.com/office/powerpoint/2010/main" val="1129432320"/>
      </p:ext>
    </p:extLst>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zawartości 1"/>
          <p:cNvSpPr>
            <a:spLocks noGrp="1"/>
          </p:cNvSpPr>
          <p:nvPr>
            <p:ph idx="1"/>
          </p:nvPr>
        </p:nvSpPr>
        <p:spPr>
          <a:xfrm>
            <a:off x="457200" y="1124744"/>
            <a:ext cx="8229600" cy="5001419"/>
          </a:xfrm>
        </p:spPr>
        <p:txBody>
          <a:bodyPr/>
          <a:lstStyle/>
          <a:p>
            <a:pPr marL="0" indent="0">
              <a:buNone/>
            </a:pPr>
            <a:endParaRPr lang="tr-TR" sz="2800" b="1" dirty="0" smtClean="0">
              <a:effectLst/>
              <a:latin typeface="Arial" charset="0"/>
              <a:ea typeface="Arial" charset="0"/>
              <a:cs typeface="Arial" charset="0"/>
            </a:endParaRPr>
          </a:p>
          <a:p>
            <a:pPr marL="0" indent="0">
              <a:buNone/>
            </a:pPr>
            <a:r>
              <a:rPr lang="en-GB" sz="2800" b="1" dirty="0" smtClean="0">
                <a:effectLst/>
                <a:latin typeface="Arial" charset="0"/>
                <a:ea typeface="Arial" charset="0"/>
                <a:cs typeface="Arial" charset="0"/>
              </a:rPr>
              <a:t>GENDER </a:t>
            </a:r>
            <a:r>
              <a:rPr lang="en-GB" sz="2800" b="1" dirty="0" smtClean="0">
                <a:effectLst/>
                <a:latin typeface="Arial" charset="0"/>
                <a:ea typeface="Arial" charset="0"/>
                <a:cs typeface="Arial" charset="0"/>
              </a:rPr>
              <a:t>BIAS IN MARITIME </a:t>
            </a:r>
          </a:p>
          <a:p>
            <a:pPr marL="0" indent="0">
              <a:buNone/>
            </a:pPr>
            <a:endParaRPr lang="en-GB" dirty="0" smtClean="0">
              <a:effectLst/>
              <a:latin typeface="Arial" charset="0"/>
              <a:ea typeface="Arial" charset="0"/>
              <a:cs typeface="Arial" charset="0"/>
            </a:endParaRPr>
          </a:p>
          <a:p>
            <a:r>
              <a:rPr lang="en-GB" sz="2400" dirty="0" smtClean="0">
                <a:effectLst/>
                <a:latin typeface="Arial" charset="0"/>
                <a:ea typeface="Arial" charset="0"/>
                <a:cs typeface="Arial" charset="0"/>
              </a:rPr>
              <a:t>Uneven proportion of female and male seafarers </a:t>
            </a:r>
            <a:r>
              <a:rPr lang="en-GB" sz="2400" dirty="0">
                <a:effectLst/>
                <a:latin typeface="Arial" charset="0"/>
                <a:ea typeface="Arial" charset="0"/>
                <a:cs typeface="Arial" charset="0"/>
              </a:rPr>
              <a:t>in the maritime </a:t>
            </a:r>
            <a:r>
              <a:rPr lang="en-GB" sz="2400" dirty="0" smtClean="0">
                <a:effectLst/>
                <a:latin typeface="Arial" charset="0"/>
                <a:ea typeface="Arial" charset="0"/>
                <a:cs typeface="Arial" charset="0"/>
              </a:rPr>
              <a:t>labour market.</a:t>
            </a:r>
            <a:r>
              <a:rPr lang="pl-PL" sz="2400" dirty="0" smtClean="0">
                <a:effectLst/>
                <a:latin typeface="Arial" charset="0"/>
                <a:ea typeface="Arial" charset="0"/>
                <a:cs typeface="Arial" charset="0"/>
              </a:rPr>
              <a:t> </a:t>
            </a:r>
          </a:p>
          <a:p>
            <a:endParaRPr lang="en-GB" sz="2400" dirty="0" smtClean="0">
              <a:effectLst/>
              <a:latin typeface="Arial" charset="0"/>
              <a:ea typeface="Arial" charset="0"/>
              <a:cs typeface="Arial" charset="0"/>
            </a:endParaRPr>
          </a:p>
          <a:p>
            <a:r>
              <a:rPr lang="en-GB" sz="2400" dirty="0">
                <a:effectLst/>
                <a:latin typeface="Arial" charset="0"/>
                <a:ea typeface="Arial" charset="0"/>
                <a:cs typeface="Arial" charset="0"/>
              </a:rPr>
              <a:t>The total share of women in work at sea is </a:t>
            </a:r>
            <a:r>
              <a:rPr lang="en-GB" sz="2400" dirty="0" smtClean="0">
                <a:effectLst/>
                <a:latin typeface="Arial" charset="0"/>
                <a:ea typeface="Arial" charset="0"/>
                <a:cs typeface="Arial" charset="0"/>
              </a:rPr>
              <a:t>estimated </a:t>
            </a:r>
            <a:r>
              <a:rPr lang="en-GB" sz="2400" dirty="0">
                <a:effectLst/>
                <a:latin typeface="Arial" charset="0"/>
                <a:ea typeface="Arial" charset="0"/>
                <a:cs typeface="Arial" charset="0"/>
              </a:rPr>
              <a:t>up to 3%. </a:t>
            </a:r>
            <a:endParaRPr lang="en-GB" sz="2400" dirty="0">
              <a:latin typeface="Arial" charset="0"/>
              <a:ea typeface="Arial" charset="0"/>
              <a:cs typeface="Arial" charset="0"/>
            </a:endParaRPr>
          </a:p>
        </p:txBody>
      </p:sp>
    </p:spTree>
    <p:extLst>
      <p:ext uri="{BB962C8B-B14F-4D97-AF65-F5344CB8AC3E}">
        <p14:creationId xmlns:p14="http://schemas.microsoft.com/office/powerpoint/2010/main" val="895338361"/>
      </p:ext>
    </p:extLst>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zawartości 1"/>
          <p:cNvSpPr>
            <a:spLocks noGrp="1"/>
          </p:cNvSpPr>
          <p:nvPr>
            <p:ph idx="1"/>
          </p:nvPr>
        </p:nvSpPr>
        <p:spPr>
          <a:xfrm>
            <a:off x="457200" y="1052736"/>
            <a:ext cx="8229600" cy="5544616"/>
          </a:xfrm>
        </p:spPr>
        <p:txBody>
          <a:bodyPr/>
          <a:lstStyle/>
          <a:p>
            <a:pPr marL="0" indent="0">
              <a:buNone/>
            </a:pPr>
            <a:r>
              <a:rPr lang="pl-PL" sz="2800" b="1" dirty="0" smtClean="0">
                <a:latin typeface="Arial" charset="0"/>
                <a:ea typeface="Arial" charset="0"/>
                <a:cs typeface="Arial" charset="0"/>
              </a:rPr>
              <a:t>CHOSEN PROBLEMS ENCOUNTERED BY FEMALE SEAFARERS ONBOARD:</a:t>
            </a:r>
          </a:p>
          <a:p>
            <a:pPr marL="0" indent="0">
              <a:buNone/>
            </a:pPr>
            <a:endParaRPr lang="pl-PL" sz="2400" b="1" dirty="0" smtClean="0">
              <a:solidFill>
                <a:srgbClr val="C00000"/>
              </a:solidFill>
              <a:latin typeface="Arial" charset="0"/>
              <a:ea typeface="Arial" charset="0"/>
              <a:cs typeface="Arial" charset="0"/>
            </a:endParaRPr>
          </a:p>
          <a:p>
            <a:r>
              <a:rPr lang="pl-PL" sz="2400" dirty="0">
                <a:latin typeface="Arial" charset="0"/>
                <a:ea typeface="Arial" charset="0"/>
                <a:cs typeface="Arial" charset="0"/>
              </a:rPr>
              <a:t>Limited </a:t>
            </a:r>
            <a:r>
              <a:rPr lang="pl-PL" sz="2400" dirty="0" err="1">
                <a:latin typeface="Arial" charset="0"/>
                <a:ea typeface="Arial" charset="0"/>
                <a:cs typeface="Arial" charset="0"/>
              </a:rPr>
              <a:t>access</a:t>
            </a:r>
            <a:r>
              <a:rPr lang="pl-PL" sz="2400" dirty="0">
                <a:latin typeface="Arial" charset="0"/>
                <a:ea typeface="Arial" charset="0"/>
                <a:cs typeface="Arial" charset="0"/>
              </a:rPr>
              <a:t> to </a:t>
            </a:r>
            <a:r>
              <a:rPr lang="pl-PL" sz="2400" dirty="0" err="1">
                <a:latin typeface="Arial" charset="0"/>
                <a:ea typeface="Arial" charset="0"/>
                <a:cs typeface="Arial" charset="0"/>
              </a:rPr>
              <a:t>maritime</a:t>
            </a:r>
            <a:r>
              <a:rPr lang="pl-PL" sz="2400" dirty="0">
                <a:latin typeface="Arial" charset="0"/>
                <a:ea typeface="Arial" charset="0"/>
                <a:cs typeface="Arial" charset="0"/>
              </a:rPr>
              <a:t> </a:t>
            </a:r>
            <a:r>
              <a:rPr lang="pl-PL" sz="2400" dirty="0" err="1">
                <a:latin typeface="Arial" charset="0"/>
                <a:ea typeface="Arial" charset="0"/>
                <a:cs typeface="Arial" charset="0"/>
              </a:rPr>
              <a:t>apprenticeship</a:t>
            </a:r>
            <a:r>
              <a:rPr lang="pl-PL" sz="2400" dirty="0">
                <a:latin typeface="Arial" charset="0"/>
                <a:ea typeface="Arial" charset="0"/>
                <a:cs typeface="Arial" charset="0"/>
              </a:rPr>
              <a:t>, </a:t>
            </a:r>
            <a:r>
              <a:rPr lang="pl-PL" sz="2400" dirty="0" err="1">
                <a:latin typeface="Arial" charset="0"/>
                <a:ea typeface="Arial" charset="0"/>
                <a:cs typeface="Arial" charset="0"/>
              </a:rPr>
              <a:t>job</a:t>
            </a:r>
            <a:r>
              <a:rPr lang="pl-PL" sz="2400" dirty="0">
                <a:latin typeface="Arial" charset="0"/>
                <a:ea typeface="Arial" charset="0"/>
                <a:cs typeface="Arial" charset="0"/>
              </a:rPr>
              <a:t> </a:t>
            </a:r>
            <a:r>
              <a:rPr lang="pl-PL" sz="2400" dirty="0" err="1">
                <a:latin typeface="Arial" charset="0"/>
                <a:ea typeface="Arial" charset="0"/>
                <a:cs typeface="Arial" charset="0"/>
              </a:rPr>
              <a:t>positions</a:t>
            </a:r>
            <a:r>
              <a:rPr lang="pl-PL" sz="2400" dirty="0">
                <a:latin typeface="Arial" charset="0"/>
                <a:ea typeface="Arial" charset="0"/>
                <a:cs typeface="Arial" charset="0"/>
              </a:rPr>
              <a:t>, and senior </a:t>
            </a:r>
            <a:r>
              <a:rPr lang="pl-PL" sz="2400" dirty="0" err="1">
                <a:latin typeface="Arial" charset="0"/>
                <a:ea typeface="Arial" charset="0"/>
                <a:cs typeface="Arial" charset="0"/>
              </a:rPr>
              <a:t>positions</a:t>
            </a:r>
            <a:r>
              <a:rPr lang="pl-PL" sz="2400" dirty="0" smtClean="0">
                <a:latin typeface="Arial" charset="0"/>
                <a:ea typeface="Arial" charset="0"/>
                <a:cs typeface="Arial" charset="0"/>
              </a:rPr>
              <a:t>;</a:t>
            </a:r>
          </a:p>
          <a:p>
            <a:r>
              <a:rPr lang="pl-PL" sz="2400" dirty="0" err="1" smtClean="0">
                <a:latin typeface="Arial" charset="0"/>
                <a:ea typeface="Arial" charset="0"/>
                <a:cs typeface="Arial" charset="0"/>
              </a:rPr>
              <a:t>Afirmation</a:t>
            </a:r>
            <a:r>
              <a:rPr lang="pl-PL" sz="2400" dirty="0" smtClean="0">
                <a:latin typeface="Arial" charset="0"/>
                <a:ea typeface="Arial" charset="0"/>
                <a:cs typeface="Arial" charset="0"/>
              </a:rPr>
              <a:t> and </a:t>
            </a:r>
            <a:r>
              <a:rPr lang="pl-PL" sz="2400" dirty="0" err="1" smtClean="0">
                <a:latin typeface="Arial" charset="0"/>
                <a:ea typeface="Arial" charset="0"/>
                <a:cs typeface="Arial" charset="0"/>
              </a:rPr>
              <a:t>acceptance</a:t>
            </a:r>
            <a:r>
              <a:rPr lang="pl-PL" sz="2400" dirty="0" smtClean="0">
                <a:latin typeface="Arial" charset="0"/>
                <a:ea typeface="Arial" charset="0"/>
                <a:cs typeface="Arial" charset="0"/>
              </a:rPr>
              <a:t> </a:t>
            </a:r>
            <a:r>
              <a:rPr lang="pl-PL" sz="2400" dirty="0">
                <a:latin typeface="Arial" charset="0"/>
                <a:ea typeface="Arial" charset="0"/>
                <a:cs typeface="Arial" charset="0"/>
              </a:rPr>
              <a:t>by </a:t>
            </a:r>
            <a:r>
              <a:rPr lang="pl-PL" sz="2400" dirty="0" smtClean="0">
                <a:latin typeface="Arial" charset="0"/>
                <a:ea typeface="Arial" charset="0"/>
                <a:cs typeface="Arial" charset="0"/>
              </a:rPr>
              <a:t>men-</a:t>
            </a:r>
            <a:r>
              <a:rPr lang="pl-PL" sz="2400" dirty="0" err="1" smtClean="0">
                <a:latin typeface="Arial" charset="0"/>
                <a:ea typeface="Arial" charset="0"/>
                <a:cs typeface="Arial" charset="0"/>
              </a:rPr>
              <a:t>dominated</a:t>
            </a:r>
            <a:r>
              <a:rPr lang="pl-PL" sz="2400" dirty="0" smtClean="0">
                <a:latin typeface="Arial" charset="0"/>
                <a:ea typeface="Arial" charset="0"/>
                <a:cs typeface="Arial" charset="0"/>
              </a:rPr>
              <a:t> </a:t>
            </a:r>
            <a:r>
              <a:rPr lang="pl-PL" sz="2400" dirty="0" err="1" smtClean="0">
                <a:latin typeface="Arial" charset="0"/>
                <a:ea typeface="Arial" charset="0"/>
                <a:cs typeface="Arial" charset="0"/>
              </a:rPr>
              <a:t>work</a:t>
            </a:r>
            <a:r>
              <a:rPr lang="pl-PL" sz="2400" dirty="0" smtClean="0">
                <a:latin typeface="Arial" charset="0"/>
                <a:ea typeface="Arial" charset="0"/>
                <a:cs typeface="Arial" charset="0"/>
              </a:rPr>
              <a:t> environment;</a:t>
            </a:r>
          </a:p>
          <a:p>
            <a:r>
              <a:rPr lang="pl-PL" sz="2400" dirty="0" smtClean="0">
                <a:latin typeface="Arial" charset="0"/>
                <a:ea typeface="Arial" charset="0"/>
                <a:cs typeface="Arial" charset="0"/>
              </a:rPr>
              <a:t>Gender </a:t>
            </a:r>
            <a:r>
              <a:rPr lang="pl-PL" sz="2400" dirty="0" err="1">
                <a:latin typeface="Arial" charset="0"/>
                <a:ea typeface="Arial" charset="0"/>
                <a:cs typeface="Arial" charset="0"/>
              </a:rPr>
              <a:t>stereotypes</a:t>
            </a:r>
            <a:r>
              <a:rPr lang="pl-PL" sz="2400" dirty="0">
                <a:latin typeface="Arial" charset="0"/>
                <a:ea typeface="Arial" charset="0"/>
                <a:cs typeface="Arial" charset="0"/>
              </a:rPr>
              <a:t> and </a:t>
            </a:r>
            <a:r>
              <a:rPr lang="pl-PL" sz="2400" dirty="0" err="1">
                <a:latin typeface="Arial" charset="0"/>
                <a:ea typeface="Arial" charset="0"/>
                <a:cs typeface="Arial" charset="0"/>
              </a:rPr>
              <a:t>social</a:t>
            </a:r>
            <a:r>
              <a:rPr lang="pl-PL" sz="2400" dirty="0">
                <a:latin typeface="Arial" charset="0"/>
                <a:ea typeface="Arial" charset="0"/>
                <a:cs typeface="Arial" charset="0"/>
              </a:rPr>
              <a:t> </a:t>
            </a:r>
            <a:r>
              <a:rPr lang="pl-PL" sz="2400" dirty="0" err="1">
                <a:latin typeface="Arial" charset="0"/>
                <a:ea typeface="Arial" charset="0"/>
                <a:cs typeface="Arial" charset="0"/>
              </a:rPr>
              <a:t>expectations</a:t>
            </a:r>
            <a:r>
              <a:rPr lang="pl-PL" sz="2400" dirty="0">
                <a:latin typeface="Arial" charset="0"/>
                <a:ea typeface="Arial" charset="0"/>
                <a:cs typeface="Arial" charset="0"/>
              </a:rPr>
              <a:t> </a:t>
            </a:r>
            <a:r>
              <a:rPr lang="pl-PL" sz="2400" dirty="0" err="1">
                <a:latin typeface="Arial" charset="0"/>
                <a:ea typeface="Arial" charset="0"/>
                <a:cs typeface="Arial" charset="0"/>
              </a:rPr>
              <a:t>towards</a:t>
            </a:r>
            <a:r>
              <a:rPr lang="pl-PL" sz="2400" dirty="0">
                <a:latin typeface="Arial" charset="0"/>
                <a:ea typeface="Arial" charset="0"/>
                <a:cs typeface="Arial" charset="0"/>
              </a:rPr>
              <a:t> </a:t>
            </a:r>
            <a:r>
              <a:rPr lang="pl-PL" sz="2400" dirty="0" err="1">
                <a:latin typeface="Arial" charset="0"/>
                <a:ea typeface="Arial" charset="0"/>
                <a:cs typeface="Arial" charset="0"/>
              </a:rPr>
              <a:t>women</a:t>
            </a:r>
            <a:r>
              <a:rPr lang="pl-PL" sz="2400" dirty="0">
                <a:latin typeface="Arial" charset="0"/>
                <a:ea typeface="Arial" charset="0"/>
                <a:cs typeface="Arial" charset="0"/>
              </a:rPr>
              <a:t>; </a:t>
            </a:r>
            <a:endParaRPr lang="pl-PL" sz="2400" dirty="0" smtClean="0">
              <a:latin typeface="Arial" charset="0"/>
              <a:ea typeface="Arial" charset="0"/>
              <a:cs typeface="Arial" charset="0"/>
            </a:endParaRPr>
          </a:p>
          <a:p>
            <a:r>
              <a:rPr lang="pl-PL" sz="2400" dirty="0" err="1" smtClean="0">
                <a:latin typeface="Arial" charset="0"/>
                <a:ea typeface="Arial" charset="0"/>
                <a:cs typeface="Arial" charset="0"/>
              </a:rPr>
              <a:t>Dealing</a:t>
            </a:r>
            <a:r>
              <a:rPr lang="pl-PL" sz="2400" dirty="0" smtClean="0">
                <a:latin typeface="Arial" charset="0"/>
                <a:ea typeface="Arial" charset="0"/>
                <a:cs typeface="Arial" charset="0"/>
              </a:rPr>
              <a:t> </a:t>
            </a:r>
            <a:r>
              <a:rPr lang="pl-PL" sz="2400" dirty="0">
                <a:latin typeface="Arial" charset="0"/>
                <a:ea typeface="Arial" charset="0"/>
                <a:cs typeface="Arial" charset="0"/>
              </a:rPr>
              <a:t>with </a:t>
            </a:r>
            <a:r>
              <a:rPr lang="pl-PL" sz="2400" dirty="0" err="1">
                <a:latin typeface="Arial" charset="0"/>
                <a:ea typeface="Arial" charset="0"/>
                <a:cs typeface="Arial" charset="0"/>
              </a:rPr>
              <a:t>prejudice</a:t>
            </a:r>
            <a:r>
              <a:rPr lang="pl-PL" sz="2400" dirty="0" smtClean="0">
                <a:latin typeface="Arial" charset="0"/>
                <a:ea typeface="Arial" charset="0"/>
                <a:cs typeface="Arial" charset="0"/>
              </a:rPr>
              <a:t>;</a:t>
            </a:r>
          </a:p>
          <a:p>
            <a:r>
              <a:rPr lang="pl-PL" sz="2400" dirty="0" err="1" smtClean="0">
                <a:latin typeface="Arial" charset="0"/>
                <a:ea typeface="Arial" charset="0"/>
                <a:cs typeface="Arial" charset="0"/>
              </a:rPr>
              <a:t>Experiencing</a:t>
            </a:r>
            <a:r>
              <a:rPr lang="pl-PL" sz="2400" dirty="0" smtClean="0">
                <a:latin typeface="Arial" charset="0"/>
                <a:ea typeface="Arial" charset="0"/>
                <a:cs typeface="Arial" charset="0"/>
              </a:rPr>
              <a:t> </a:t>
            </a:r>
            <a:r>
              <a:rPr lang="pl-PL" sz="2400" dirty="0" err="1">
                <a:latin typeface="Arial" charset="0"/>
                <a:ea typeface="Arial" charset="0"/>
                <a:cs typeface="Arial" charset="0"/>
              </a:rPr>
              <a:t>separation</a:t>
            </a:r>
            <a:r>
              <a:rPr lang="pl-PL" sz="2400" dirty="0">
                <a:latin typeface="Arial" charset="0"/>
                <a:ea typeface="Arial" charset="0"/>
                <a:cs typeface="Arial" charset="0"/>
              </a:rPr>
              <a:t> from family and </a:t>
            </a:r>
            <a:r>
              <a:rPr lang="pl-PL" sz="2400" dirty="0" err="1">
                <a:latin typeface="Arial" charset="0"/>
                <a:ea typeface="Arial" charset="0"/>
                <a:cs typeface="Arial" charset="0"/>
              </a:rPr>
              <a:t>loneliness</a:t>
            </a:r>
            <a:r>
              <a:rPr lang="pl-PL" sz="2400" dirty="0" smtClean="0">
                <a:latin typeface="Arial" charset="0"/>
                <a:ea typeface="Arial" charset="0"/>
                <a:cs typeface="Arial" charset="0"/>
              </a:rPr>
              <a:t>;</a:t>
            </a:r>
          </a:p>
          <a:p>
            <a:r>
              <a:rPr lang="pl-PL" sz="2400" dirty="0" err="1" smtClean="0">
                <a:latin typeface="Arial" charset="0"/>
                <a:ea typeface="Arial" charset="0"/>
                <a:cs typeface="Arial" charset="0"/>
              </a:rPr>
              <a:t>Mental</a:t>
            </a:r>
            <a:r>
              <a:rPr lang="pl-PL" sz="2400" dirty="0" smtClean="0">
                <a:latin typeface="Arial" charset="0"/>
                <a:ea typeface="Arial" charset="0"/>
                <a:cs typeface="Arial" charset="0"/>
              </a:rPr>
              <a:t> </a:t>
            </a:r>
            <a:r>
              <a:rPr lang="pl-PL" sz="2400" dirty="0">
                <a:latin typeface="Arial" charset="0"/>
                <a:ea typeface="Arial" charset="0"/>
                <a:cs typeface="Arial" charset="0"/>
              </a:rPr>
              <a:t>and </a:t>
            </a:r>
            <a:r>
              <a:rPr lang="pl-PL" sz="2400" dirty="0" err="1">
                <a:latin typeface="Arial" charset="0"/>
                <a:ea typeface="Arial" charset="0"/>
                <a:cs typeface="Arial" charset="0"/>
              </a:rPr>
              <a:t>physical</a:t>
            </a:r>
            <a:r>
              <a:rPr lang="pl-PL" sz="2400" dirty="0">
                <a:latin typeface="Arial" charset="0"/>
                <a:ea typeface="Arial" charset="0"/>
                <a:cs typeface="Arial" charset="0"/>
              </a:rPr>
              <a:t> </a:t>
            </a:r>
            <a:r>
              <a:rPr lang="pl-PL" sz="2400" dirty="0" err="1">
                <a:latin typeface="Arial" charset="0"/>
                <a:ea typeface="Arial" charset="0"/>
                <a:cs typeface="Arial" charset="0"/>
              </a:rPr>
              <a:t>stress</a:t>
            </a:r>
            <a:r>
              <a:rPr lang="pl-PL" sz="2400" dirty="0">
                <a:latin typeface="Arial" charset="0"/>
                <a:ea typeface="Arial" charset="0"/>
                <a:cs typeface="Arial" charset="0"/>
              </a:rPr>
              <a:t>. </a:t>
            </a:r>
            <a:r>
              <a:rPr lang="pl-PL" dirty="0"/>
              <a:t/>
            </a:r>
            <a:br>
              <a:rPr lang="pl-PL" dirty="0"/>
            </a:br>
            <a:endParaRPr lang="pl-PL" dirty="0"/>
          </a:p>
        </p:txBody>
      </p:sp>
    </p:spTree>
    <p:extLst>
      <p:ext uri="{BB962C8B-B14F-4D97-AF65-F5344CB8AC3E}">
        <p14:creationId xmlns:p14="http://schemas.microsoft.com/office/powerpoint/2010/main" val="926356171"/>
      </p:ext>
    </p:extLst>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zawartości 1"/>
          <p:cNvSpPr>
            <a:spLocks noGrp="1"/>
          </p:cNvSpPr>
          <p:nvPr>
            <p:ph idx="1"/>
          </p:nvPr>
        </p:nvSpPr>
        <p:spPr>
          <a:xfrm>
            <a:off x="251520" y="980728"/>
            <a:ext cx="8229600" cy="5616624"/>
          </a:xfrm>
        </p:spPr>
        <p:txBody>
          <a:bodyPr/>
          <a:lstStyle/>
          <a:p>
            <a:pPr marL="914400" lvl="2" indent="0">
              <a:buNone/>
            </a:pPr>
            <a:r>
              <a:rPr lang="tr-TR" sz="2800" b="1" dirty="0" smtClean="0">
                <a:effectLst/>
                <a:latin typeface="Arial" charset="0"/>
                <a:ea typeface="Arial" charset="0"/>
                <a:cs typeface="Arial" charset="0"/>
              </a:rPr>
              <a:t>PRE-ENTRY DISCRIMINATION</a:t>
            </a:r>
          </a:p>
          <a:p>
            <a:pPr marL="914400" lvl="2" indent="0" algn="ctr">
              <a:buNone/>
            </a:pPr>
            <a:endParaRPr lang="tr-TR" b="1" dirty="0" smtClean="0">
              <a:effectLst/>
              <a:latin typeface="Arial" charset="0"/>
              <a:ea typeface="Arial" charset="0"/>
              <a:cs typeface="Arial" charset="0"/>
            </a:endParaRPr>
          </a:p>
          <a:p>
            <a:pPr lvl="2"/>
            <a:r>
              <a:rPr lang="tr-TR" dirty="0" smtClean="0">
                <a:effectLst/>
                <a:latin typeface="Arial" charset="0"/>
                <a:ea typeface="Arial" charset="0"/>
                <a:cs typeface="Arial" charset="0"/>
              </a:rPr>
              <a:t>Pre-entry </a:t>
            </a:r>
            <a:r>
              <a:rPr lang="tr-TR" dirty="0" err="1" smtClean="0">
                <a:effectLst/>
                <a:latin typeface="Arial" charset="0"/>
                <a:ea typeface="Arial" charset="0"/>
                <a:cs typeface="Arial" charset="0"/>
              </a:rPr>
              <a:t>discrimination</a:t>
            </a:r>
            <a:r>
              <a:rPr lang="tr-TR" dirty="0" smtClean="0">
                <a:effectLst/>
                <a:latin typeface="Arial" charset="0"/>
                <a:ea typeface="Arial" charset="0"/>
                <a:cs typeface="Arial" charset="0"/>
              </a:rPr>
              <a:t> </a:t>
            </a:r>
            <a:r>
              <a:rPr lang="tr-TR" dirty="0" err="1" smtClean="0">
                <a:effectLst/>
                <a:latin typeface="Arial" charset="0"/>
                <a:ea typeface="Arial" charset="0"/>
                <a:cs typeface="Arial" charset="0"/>
              </a:rPr>
              <a:t>occurs</a:t>
            </a:r>
            <a:r>
              <a:rPr lang="tr-TR" dirty="0" smtClean="0">
                <a:effectLst/>
                <a:latin typeface="Arial" charset="0"/>
                <a:ea typeface="Arial" charset="0"/>
                <a:cs typeface="Arial" charset="0"/>
              </a:rPr>
              <a:t> </a:t>
            </a:r>
            <a:r>
              <a:rPr lang="tr-TR" dirty="0" err="1" smtClean="0">
                <a:effectLst/>
                <a:latin typeface="Arial" charset="0"/>
                <a:ea typeface="Arial" charset="0"/>
                <a:cs typeface="Arial" charset="0"/>
              </a:rPr>
              <a:t>when</a:t>
            </a:r>
            <a:r>
              <a:rPr lang="tr-TR" dirty="0" smtClean="0">
                <a:effectLst/>
                <a:latin typeface="Arial" charset="0"/>
                <a:ea typeface="Arial" charset="0"/>
                <a:cs typeface="Arial" charset="0"/>
              </a:rPr>
              <a:t> </a:t>
            </a:r>
            <a:r>
              <a:rPr lang="en-GB" dirty="0" smtClean="0">
                <a:effectLst/>
                <a:latin typeface="Arial" charset="0"/>
                <a:ea typeface="Arial" charset="0"/>
                <a:cs typeface="Arial" charset="0"/>
              </a:rPr>
              <a:t>females </a:t>
            </a:r>
            <a:r>
              <a:rPr lang="en-GB" dirty="0">
                <a:effectLst/>
                <a:latin typeface="Arial" charset="0"/>
                <a:ea typeface="Arial" charset="0"/>
                <a:cs typeface="Arial" charset="0"/>
              </a:rPr>
              <a:t>are denied equal opportunity to enter some occupations and </a:t>
            </a:r>
            <a:r>
              <a:rPr lang="en-GB" dirty="0" smtClean="0">
                <a:effectLst/>
                <a:latin typeface="Arial" charset="0"/>
                <a:ea typeface="Arial" charset="0"/>
                <a:cs typeface="Arial" charset="0"/>
              </a:rPr>
              <a:t>industries.</a:t>
            </a:r>
          </a:p>
          <a:p>
            <a:pPr lvl="2"/>
            <a:endParaRPr lang="en-GB" dirty="0" smtClean="0">
              <a:effectLst/>
              <a:latin typeface="Arial" charset="0"/>
              <a:ea typeface="Arial" charset="0"/>
              <a:cs typeface="Arial" charset="0"/>
            </a:endParaRPr>
          </a:p>
          <a:p>
            <a:pPr lvl="2"/>
            <a:r>
              <a:rPr lang="en-GB" dirty="0" smtClean="0">
                <a:effectLst/>
                <a:latin typeface="Arial" charset="0"/>
                <a:ea typeface="Arial" charset="0"/>
                <a:cs typeface="Arial" charset="0"/>
              </a:rPr>
              <a:t>Pre-entry discrimination relates </a:t>
            </a:r>
            <a:r>
              <a:rPr lang="en-GB" dirty="0">
                <a:effectLst/>
                <a:latin typeface="Arial" charset="0"/>
                <a:ea typeface="Arial" charset="0"/>
                <a:cs typeface="Arial" charset="0"/>
              </a:rPr>
              <a:t>to differential educational and socialization </a:t>
            </a:r>
            <a:r>
              <a:rPr lang="en-GB" dirty="0" smtClean="0">
                <a:effectLst/>
                <a:latin typeface="Arial" charset="0"/>
                <a:ea typeface="Arial" charset="0"/>
                <a:cs typeface="Arial" charset="0"/>
              </a:rPr>
              <a:t>opportunities for women and men.</a:t>
            </a:r>
          </a:p>
          <a:p>
            <a:pPr lvl="2"/>
            <a:endParaRPr lang="en-GB" dirty="0" smtClean="0">
              <a:effectLst/>
              <a:latin typeface="Arial" charset="0"/>
              <a:ea typeface="Arial" charset="0"/>
              <a:cs typeface="Arial" charset="0"/>
            </a:endParaRPr>
          </a:p>
          <a:p>
            <a:pPr lvl="2"/>
            <a:r>
              <a:rPr lang="en-GB" dirty="0" smtClean="0">
                <a:effectLst/>
                <a:latin typeface="Arial" charset="0"/>
                <a:ea typeface="Arial" charset="0"/>
                <a:cs typeface="Arial" charset="0"/>
              </a:rPr>
              <a:t>Women not only have limited access to many professions but also they face serious obstacles in the process of education to many professions.</a:t>
            </a:r>
          </a:p>
        </p:txBody>
      </p:sp>
    </p:spTree>
    <p:extLst>
      <p:ext uri="{BB962C8B-B14F-4D97-AF65-F5344CB8AC3E}">
        <p14:creationId xmlns:p14="http://schemas.microsoft.com/office/powerpoint/2010/main" val="912597962"/>
      </p:ext>
    </p:extLst>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zawartości 1"/>
          <p:cNvSpPr>
            <a:spLocks noGrp="1"/>
          </p:cNvSpPr>
          <p:nvPr>
            <p:ph idx="1"/>
          </p:nvPr>
        </p:nvSpPr>
        <p:spPr>
          <a:xfrm>
            <a:off x="457200" y="1124744"/>
            <a:ext cx="8229600" cy="5256584"/>
          </a:xfrm>
        </p:spPr>
        <p:txBody>
          <a:bodyPr/>
          <a:lstStyle/>
          <a:p>
            <a:pPr marL="914400" lvl="2" indent="0">
              <a:buNone/>
            </a:pPr>
            <a:r>
              <a:rPr lang="tr-TR" sz="2800" b="1" dirty="0">
                <a:effectLst/>
                <a:latin typeface="Arial" charset="0"/>
                <a:ea typeface="Arial" charset="0"/>
                <a:cs typeface="Arial" charset="0"/>
              </a:rPr>
              <a:t>PRE-ENTRY DISCRIMINATION</a:t>
            </a:r>
          </a:p>
          <a:p>
            <a:pPr marL="914400" lvl="2" indent="0" algn="ctr">
              <a:buNone/>
            </a:pPr>
            <a:endParaRPr lang="tr-TR" b="1" dirty="0" smtClean="0">
              <a:effectLst/>
            </a:endParaRPr>
          </a:p>
          <a:p>
            <a:pPr lvl="1">
              <a:buFont typeface="Arial" charset="0"/>
              <a:buChar char="•"/>
            </a:pPr>
            <a:r>
              <a:rPr lang="tr-TR" sz="2200" dirty="0" err="1">
                <a:effectLst/>
              </a:rPr>
              <a:t>Women</a:t>
            </a:r>
            <a:r>
              <a:rPr lang="tr-TR" sz="2200" dirty="0">
                <a:effectLst/>
              </a:rPr>
              <a:t>, in general, </a:t>
            </a:r>
            <a:r>
              <a:rPr lang="tr-TR" sz="2200" dirty="0" err="1">
                <a:effectLst/>
              </a:rPr>
              <a:t>have</a:t>
            </a:r>
            <a:r>
              <a:rPr lang="tr-TR" sz="2200" dirty="0">
                <a:effectLst/>
              </a:rPr>
              <a:t> </a:t>
            </a:r>
            <a:r>
              <a:rPr lang="tr-TR" sz="2200" dirty="0" err="1">
                <a:effectLst/>
              </a:rPr>
              <a:t>little</a:t>
            </a:r>
            <a:r>
              <a:rPr lang="tr-TR" sz="2200" dirty="0">
                <a:effectLst/>
              </a:rPr>
              <a:t> </a:t>
            </a:r>
            <a:r>
              <a:rPr lang="tr-TR" sz="2200" dirty="0" err="1">
                <a:effectLst/>
              </a:rPr>
              <a:t>knowledge</a:t>
            </a:r>
            <a:r>
              <a:rPr lang="tr-TR" sz="2200" dirty="0">
                <a:effectLst/>
              </a:rPr>
              <a:t> </a:t>
            </a:r>
            <a:r>
              <a:rPr lang="tr-TR" sz="2200" dirty="0" err="1">
                <a:effectLst/>
              </a:rPr>
              <a:t>or</a:t>
            </a:r>
            <a:r>
              <a:rPr lang="tr-TR" sz="2200" dirty="0">
                <a:effectLst/>
              </a:rPr>
              <a:t> </a:t>
            </a:r>
            <a:r>
              <a:rPr lang="tr-TR" sz="2200" dirty="0" err="1">
                <a:effectLst/>
              </a:rPr>
              <a:t>are</a:t>
            </a:r>
            <a:r>
              <a:rPr lang="tr-TR" sz="2200" dirty="0">
                <a:effectLst/>
              </a:rPr>
              <a:t> not </a:t>
            </a:r>
            <a:r>
              <a:rPr lang="tr-TR" sz="2200" dirty="0" err="1">
                <a:effectLst/>
              </a:rPr>
              <a:t>aware</a:t>
            </a:r>
            <a:r>
              <a:rPr lang="tr-TR" sz="2200" dirty="0">
                <a:effectLst/>
              </a:rPr>
              <a:t> of </a:t>
            </a:r>
            <a:r>
              <a:rPr lang="tr-TR" sz="2200" dirty="0" err="1">
                <a:effectLst/>
              </a:rPr>
              <a:t>the</a:t>
            </a:r>
            <a:r>
              <a:rPr lang="tr-TR" sz="2200" dirty="0">
                <a:effectLst/>
              </a:rPr>
              <a:t> </a:t>
            </a:r>
            <a:r>
              <a:rPr lang="tr-TR" sz="2200" dirty="0" err="1">
                <a:effectLst/>
              </a:rPr>
              <a:t>potential</a:t>
            </a:r>
            <a:r>
              <a:rPr lang="tr-TR" sz="2200" dirty="0">
                <a:effectLst/>
              </a:rPr>
              <a:t> </a:t>
            </a:r>
            <a:r>
              <a:rPr lang="tr-TR" sz="2200" dirty="0" err="1">
                <a:effectLst/>
              </a:rPr>
              <a:t>careers</a:t>
            </a:r>
            <a:r>
              <a:rPr lang="tr-TR" sz="2200" dirty="0">
                <a:effectLst/>
              </a:rPr>
              <a:t> in </a:t>
            </a:r>
            <a:r>
              <a:rPr lang="tr-TR" sz="2200" dirty="0" err="1">
                <a:effectLst/>
              </a:rPr>
              <a:t>the</a:t>
            </a:r>
            <a:r>
              <a:rPr lang="tr-TR" sz="2200" dirty="0">
                <a:effectLst/>
              </a:rPr>
              <a:t> </a:t>
            </a:r>
            <a:r>
              <a:rPr lang="tr-TR" sz="2200" dirty="0" err="1">
                <a:effectLst/>
              </a:rPr>
              <a:t>maritime</a:t>
            </a:r>
            <a:r>
              <a:rPr lang="tr-TR" sz="2200" dirty="0">
                <a:effectLst/>
              </a:rPr>
              <a:t> </a:t>
            </a:r>
            <a:r>
              <a:rPr lang="tr-TR" sz="2200" dirty="0" err="1" smtClean="0">
                <a:effectLst/>
              </a:rPr>
              <a:t>industry</a:t>
            </a:r>
            <a:r>
              <a:rPr lang="tr-TR" sz="2200" dirty="0" smtClean="0">
                <a:effectLst/>
              </a:rPr>
              <a:t>.</a:t>
            </a:r>
          </a:p>
          <a:p>
            <a:pPr lvl="1">
              <a:buFont typeface="Arial" charset="0"/>
              <a:buChar char="•"/>
            </a:pPr>
            <a:r>
              <a:rPr lang="tr-TR" sz="2200" dirty="0" err="1" smtClean="0">
                <a:effectLst/>
              </a:rPr>
              <a:t>Some</a:t>
            </a:r>
            <a:r>
              <a:rPr lang="tr-TR" sz="2200" dirty="0" smtClean="0">
                <a:effectLst/>
              </a:rPr>
              <a:t> </a:t>
            </a:r>
            <a:r>
              <a:rPr lang="tr-TR" sz="2200" dirty="0" err="1">
                <a:effectLst/>
              </a:rPr>
              <a:t>countries</a:t>
            </a:r>
            <a:r>
              <a:rPr lang="tr-TR" sz="2200" dirty="0">
                <a:effectLst/>
              </a:rPr>
              <a:t> </a:t>
            </a:r>
            <a:r>
              <a:rPr lang="tr-TR" sz="2200" dirty="0" err="1">
                <a:effectLst/>
              </a:rPr>
              <a:t>continue</a:t>
            </a:r>
            <a:r>
              <a:rPr lang="tr-TR" sz="2200" dirty="0">
                <a:effectLst/>
              </a:rPr>
              <a:t> </a:t>
            </a:r>
            <a:r>
              <a:rPr lang="tr-TR" sz="2200" dirty="0" err="1">
                <a:effectLst/>
              </a:rPr>
              <a:t>to</a:t>
            </a:r>
            <a:r>
              <a:rPr lang="tr-TR" sz="2200" dirty="0">
                <a:effectLst/>
              </a:rPr>
              <a:t> ban </a:t>
            </a:r>
            <a:r>
              <a:rPr lang="tr-TR" sz="2200" dirty="0" err="1">
                <a:effectLst/>
              </a:rPr>
              <a:t>women</a:t>
            </a:r>
            <a:r>
              <a:rPr lang="tr-TR" sz="2200" dirty="0">
                <a:effectLst/>
              </a:rPr>
              <a:t> </a:t>
            </a:r>
            <a:r>
              <a:rPr lang="tr-TR" sz="2200" dirty="0" err="1">
                <a:effectLst/>
              </a:rPr>
              <a:t>from</a:t>
            </a:r>
            <a:r>
              <a:rPr lang="tr-TR" sz="2200" dirty="0">
                <a:effectLst/>
              </a:rPr>
              <a:t> </a:t>
            </a:r>
            <a:r>
              <a:rPr lang="tr-TR" sz="2200" dirty="0" err="1">
                <a:effectLst/>
              </a:rPr>
              <a:t>enrolling</a:t>
            </a:r>
            <a:r>
              <a:rPr lang="tr-TR" sz="2200" dirty="0">
                <a:effectLst/>
              </a:rPr>
              <a:t> on </a:t>
            </a:r>
            <a:r>
              <a:rPr lang="tr-TR" sz="2200" dirty="0" err="1">
                <a:effectLst/>
              </a:rPr>
              <a:t>nautical</a:t>
            </a:r>
            <a:r>
              <a:rPr lang="tr-TR" sz="2200" dirty="0">
                <a:effectLst/>
              </a:rPr>
              <a:t> </a:t>
            </a:r>
            <a:r>
              <a:rPr lang="tr-TR" sz="2200" dirty="0" err="1" smtClean="0">
                <a:effectLst/>
              </a:rPr>
              <a:t>courses</a:t>
            </a:r>
            <a:r>
              <a:rPr lang="tr-TR" sz="2200" dirty="0" smtClean="0">
                <a:effectLst/>
              </a:rPr>
              <a:t>.</a:t>
            </a:r>
          </a:p>
          <a:p>
            <a:pPr lvl="1">
              <a:buFont typeface="Arial" charset="0"/>
              <a:buChar char="•"/>
            </a:pPr>
            <a:r>
              <a:rPr lang="tr-TR" sz="2200" dirty="0" err="1" smtClean="0">
                <a:effectLst/>
              </a:rPr>
              <a:t>Women</a:t>
            </a:r>
            <a:r>
              <a:rPr lang="tr-TR" sz="2200" dirty="0" smtClean="0">
                <a:effectLst/>
              </a:rPr>
              <a:t> </a:t>
            </a:r>
            <a:r>
              <a:rPr lang="tr-TR" sz="2200" dirty="0" err="1">
                <a:effectLst/>
              </a:rPr>
              <a:t>generally</a:t>
            </a:r>
            <a:r>
              <a:rPr lang="tr-TR" sz="2200" dirty="0">
                <a:effectLst/>
              </a:rPr>
              <a:t> do not </a:t>
            </a:r>
            <a:r>
              <a:rPr lang="tr-TR" sz="2200" dirty="0" err="1">
                <a:effectLst/>
              </a:rPr>
              <a:t>receive</a:t>
            </a:r>
            <a:r>
              <a:rPr lang="tr-TR" sz="2200" dirty="0">
                <a:effectLst/>
              </a:rPr>
              <a:t> </a:t>
            </a:r>
            <a:r>
              <a:rPr lang="tr-TR" sz="2200" dirty="0" err="1">
                <a:effectLst/>
              </a:rPr>
              <a:t>adequate</a:t>
            </a:r>
            <a:r>
              <a:rPr lang="tr-TR" sz="2200" dirty="0">
                <a:effectLst/>
              </a:rPr>
              <a:t> </a:t>
            </a:r>
            <a:r>
              <a:rPr lang="tr-TR" sz="2200" dirty="0" err="1">
                <a:effectLst/>
              </a:rPr>
              <a:t>support</a:t>
            </a:r>
            <a:r>
              <a:rPr lang="tr-TR" sz="2200" dirty="0">
                <a:effectLst/>
              </a:rPr>
              <a:t> </a:t>
            </a:r>
            <a:r>
              <a:rPr lang="tr-TR" sz="2200" dirty="0" err="1">
                <a:effectLst/>
              </a:rPr>
              <a:t>to</a:t>
            </a:r>
            <a:r>
              <a:rPr lang="tr-TR" sz="2200" dirty="0">
                <a:effectLst/>
              </a:rPr>
              <a:t> </a:t>
            </a:r>
            <a:r>
              <a:rPr lang="tr-TR" sz="2200" dirty="0" err="1">
                <a:effectLst/>
              </a:rPr>
              <a:t>choose</a:t>
            </a:r>
            <a:r>
              <a:rPr lang="tr-TR" sz="2200" dirty="0">
                <a:effectLst/>
              </a:rPr>
              <a:t> </a:t>
            </a:r>
            <a:r>
              <a:rPr lang="tr-TR" sz="2200" dirty="0" err="1">
                <a:effectLst/>
              </a:rPr>
              <a:t>seafaring</a:t>
            </a:r>
            <a:r>
              <a:rPr lang="tr-TR" sz="2200" dirty="0">
                <a:effectLst/>
              </a:rPr>
              <a:t> as </a:t>
            </a:r>
            <a:r>
              <a:rPr lang="tr-TR" sz="2200" dirty="0" err="1">
                <a:effectLst/>
              </a:rPr>
              <a:t>their</a:t>
            </a:r>
            <a:r>
              <a:rPr lang="tr-TR" sz="2200" dirty="0">
                <a:effectLst/>
              </a:rPr>
              <a:t> </a:t>
            </a:r>
            <a:r>
              <a:rPr lang="tr-TR" sz="2200" dirty="0" err="1" smtClean="0">
                <a:effectLst/>
              </a:rPr>
              <a:t>career</a:t>
            </a:r>
            <a:r>
              <a:rPr lang="tr-TR" sz="2200" dirty="0" smtClean="0">
                <a:effectLst/>
              </a:rPr>
              <a:t>.</a:t>
            </a:r>
          </a:p>
          <a:p>
            <a:pPr lvl="1">
              <a:buFont typeface="Arial" charset="0"/>
              <a:buChar char="•"/>
            </a:pPr>
            <a:r>
              <a:rPr lang="tr-TR" sz="2200" dirty="0" smtClean="0">
                <a:effectLst/>
              </a:rPr>
              <a:t>Many </a:t>
            </a:r>
            <a:r>
              <a:rPr lang="tr-TR" sz="2200" dirty="0" err="1">
                <a:effectLst/>
              </a:rPr>
              <a:t>women</a:t>
            </a:r>
            <a:r>
              <a:rPr lang="tr-TR" sz="2200" dirty="0">
                <a:effectLst/>
              </a:rPr>
              <a:t> </a:t>
            </a:r>
            <a:r>
              <a:rPr lang="tr-TR" sz="2200" dirty="0" err="1">
                <a:effectLst/>
              </a:rPr>
              <a:t>also</a:t>
            </a:r>
            <a:r>
              <a:rPr lang="tr-TR" sz="2200" dirty="0">
                <a:effectLst/>
              </a:rPr>
              <a:t> </a:t>
            </a:r>
            <a:r>
              <a:rPr lang="tr-TR" sz="2200" dirty="0" err="1">
                <a:effectLst/>
              </a:rPr>
              <a:t>lack</a:t>
            </a:r>
            <a:r>
              <a:rPr lang="tr-TR" sz="2200" dirty="0">
                <a:effectLst/>
              </a:rPr>
              <a:t> </a:t>
            </a:r>
            <a:r>
              <a:rPr lang="tr-TR" sz="2200" dirty="0" err="1">
                <a:effectLst/>
              </a:rPr>
              <a:t>family</a:t>
            </a:r>
            <a:r>
              <a:rPr lang="tr-TR" sz="2200" dirty="0">
                <a:effectLst/>
              </a:rPr>
              <a:t> </a:t>
            </a:r>
            <a:r>
              <a:rPr lang="tr-TR" sz="2200" dirty="0" err="1">
                <a:effectLst/>
              </a:rPr>
              <a:t>support</a:t>
            </a:r>
            <a:r>
              <a:rPr lang="tr-TR" sz="2200" dirty="0">
                <a:effectLst/>
              </a:rPr>
              <a:t> </a:t>
            </a:r>
            <a:r>
              <a:rPr lang="tr-TR" sz="2200" dirty="0" err="1">
                <a:effectLst/>
              </a:rPr>
              <a:t>when</a:t>
            </a:r>
            <a:r>
              <a:rPr lang="tr-TR" sz="2200" dirty="0">
                <a:effectLst/>
              </a:rPr>
              <a:t> </a:t>
            </a:r>
            <a:r>
              <a:rPr lang="tr-TR" sz="2200" dirty="0" err="1">
                <a:effectLst/>
              </a:rPr>
              <a:t>choosing</a:t>
            </a:r>
            <a:r>
              <a:rPr lang="tr-TR" sz="2200" dirty="0">
                <a:effectLst/>
              </a:rPr>
              <a:t> a </a:t>
            </a:r>
            <a:r>
              <a:rPr lang="tr-TR" sz="2200" dirty="0" err="1">
                <a:effectLst/>
              </a:rPr>
              <a:t>seafaring</a:t>
            </a:r>
            <a:r>
              <a:rPr lang="tr-TR" sz="2200" dirty="0">
                <a:effectLst/>
              </a:rPr>
              <a:t> </a:t>
            </a:r>
            <a:r>
              <a:rPr lang="tr-TR" sz="2200" dirty="0" err="1" smtClean="0">
                <a:effectLst/>
              </a:rPr>
              <a:t>career</a:t>
            </a:r>
            <a:r>
              <a:rPr lang="tr-TR" sz="2200" dirty="0" smtClean="0">
                <a:effectLst/>
              </a:rPr>
              <a:t>.</a:t>
            </a:r>
          </a:p>
          <a:p>
            <a:pPr lvl="1">
              <a:buFont typeface="Arial" charset="0"/>
              <a:buChar char="•"/>
            </a:pPr>
            <a:r>
              <a:rPr lang="tr-TR" sz="2200" dirty="0" smtClean="0">
                <a:effectLst/>
              </a:rPr>
              <a:t>Many </a:t>
            </a:r>
            <a:r>
              <a:rPr lang="tr-TR" sz="2200" dirty="0" err="1" smtClean="0">
                <a:effectLst/>
              </a:rPr>
              <a:t>female</a:t>
            </a:r>
            <a:r>
              <a:rPr lang="tr-TR" sz="2200" dirty="0" smtClean="0">
                <a:effectLst/>
              </a:rPr>
              <a:t> </a:t>
            </a:r>
            <a:r>
              <a:rPr lang="tr-TR" sz="2200" dirty="0" err="1" smtClean="0">
                <a:effectLst/>
              </a:rPr>
              <a:t>cadets</a:t>
            </a:r>
            <a:r>
              <a:rPr lang="tr-TR" sz="2200" dirty="0" smtClean="0">
                <a:effectLst/>
              </a:rPr>
              <a:t> </a:t>
            </a:r>
            <a:r>
              <a:rPr lang="tr-TR" sz="2200" dirty="0" err="1" smtClean="0">
                <a:effectLst/>
              </a:rPr>
              <a:t>encounter</a:t>
            </a:r>
            <a:r>
              <a:rPr lang="tr-TR" sz="2200" dirty="0" smtClean="0">
                <a:effectLst/>
              </a:rPr>
              <a:t> </a:t>
            </a:r>
            <a:r>
              <a:rPr lang="tr-TR" sz="2200" dirty="0" err="1" smtClean="0">
                <a:effectLst/>
              </a:rPr>
              <a:t>problems</a:t>
            </a:r>
            <a:r>
              <a:rPr lang="tr-TR" sz="2200" dirty="0" smtClean="0">
                <a:effectLst/>
              </a:rPr>
              <a:t> </a:t>
            </a:r>
            <a:r>
              <a:rPr lang="tr-TR" sz="2200" dirty="0" err="1" smtClean="0">
                <a:effectLst/>
              </a:rPr>
              <a:t>related</a:t>
            </a:r>
            <a:r>
              <a:rPr lang="tr-TR" sz="2200" dirty="0" smtClean="0">
                <a:effectLst/>
              </a:rPr>
              <a:t> </a:t>
            </a:r>
            <a:r>
              <a:rPr lang="tr-TR" sz="2200" dirty="0" err="1" smtClean="0">
                <a:effectLst/>
              </a:rPr>
              <a:t>to</a:t>
            </a:r>
            <a:r>
              <a:rPr lang="tr-TR" sz="2200" dirty="0" smtClean="0">
                <a:effectLst/>
              </a:rPr>
              <a:t> </a:t>
            </a:r>
            <a:r>
              <a:rPr lang="tr-TR" sz="2200" dirty="0" err="1" smtClean="0">
                <a:effectLst/>
              </a:rPr>
              <a:t>educational</a:t>
            </a:r>
            <a:r>
              <a:rPr lang="tr-TR" sz="2200" dirty="0" smtClean="0">
                <a:effectLst/>
              </a:rPr>
              <a:t> </a:t>
            </a:r>
            <a:r>
              <a:rPr lang="tr-TR" sz="2200" dirty="0" err="1" smtClean="0">
                <a:effectLst/>
              </a:rPr>
              <a:t>issues</a:t>
            </a:r>
            <a:r>
              <a:rPr lang="tr-TR" sz="2200" dirty="0" smtClean="0">
                <a:effectLst/>
              </a:rPr>
              <a:t> (</a:t>
            </a:r>
            <a:r>
              <a:rPr lang="tr-TR" sz="2200" dirty="0" err="1" smtClean="0">
                <a:effectLst/>
              </a:rPr>
              <a:t>e.g</a:t>
            </a:r>
            <a:r>
              <a:rPr lang="tr-TR" sz="2200" dirty="0" smtClean="0">
                <a:effectLst/>
              </a:rPr>
              <a:t>. </a:t>
            </a:r>
            <a:r>
              <a:rPr lang="tr-TR" sz="2200" dirty="0" err="1" smtClean="0">
                <a:effectLst/>
              </a:rPr>
              <a:t>difficulties</a:t>
            </a:r>
            <a:r>
              <a:rPr lang="tr-TR" sz="2200" dirty="0" smtClean="0">
                <a:effectLst/>
              </a:rPr>
              <a:t> in </a:t>
            </a:r>
            <a:r>
              <a:rPr lang="tr-TR" sz="2200" dirty="0" err="1" smtClean="0">
                <a:effectLst/>
              </a:rPr>
              <a:t>finding</a:t>
            </a:r>
            <a:r>
              <a:rPr lang="tr-TR" sz="2200" dirty="0" smtClean="0">
                <a:effectLst/>
              </a:rPr>
              <a:t> </a:t>
            </a:r>
            <a:r>
              <a:rPr lang="tr-TR" sz="2200" dirty="0" err="1" smtClean="0">
                <a:effectLst/>
              </a:rPr>
              <a:t>and</a:t>
            </a:r>
            <a:r>
              <a:rPr lang="tr-TR" sz="2200" dirty="0" smtClean="0">
                <a:effectLst/>
              </a:rPr>
              <a:t> </a:t>
            </a:r>
            <a:r>
              <a:rPr lang="tr-TR" sz="2200" dirty="0" err="1" smtClean="0">
                <a:effectLst/>
              </a:rPr>
              <a:t>completing</a:t>
            </a:r>
            <a:r>
              <a:rPr lang="tr-TR" sz="2200" dirty="0" smtClean="0">
                <a:effectLst/>
              </a:rPr>
              <a:t> </a:t>
            </a:r>
            <a:r>
              <a:rPr lang="tr-TR" sz="2200" dirty="0" err="1" smtClean="0">
                <a:effectLst/>
              </a:rPr>
              <a:t>maritime</a:t>
            </a:r>
            <a:r>
              <a:rPr lang="tr-TR" sz="2200" dirty="0" smtClean="0">
                <a:effectLst/>
              </a:rPr>
              <a:t> </a:t>
            </a:r>
            <a:r>
              <a:rPr lang="tr-TR" sz="2200" dirty="0" err="1" smtClean="0">
                <a:effectLst/>
              </a:rPr>
              <a:t>internship</a:t>
            </a:r>
            <a:r>
              <a:rPr lang="tr-TR" sz="2200" dirty="0" smtClean="0">
                <a:effectLst/>
              </a:rPr>
              <a:t>).</a:t>
            </a:r>
            <a:endParaRPr lang="en-GB" sz="2200" dirty="0" smtClean="0">
              <a:effectLst/>
            </a:endParaRPr>
          </a:p>
        </p:txBody>
      </p:sp>
    </p:spTree>
    <p:extLst>
      <p:ext uri="{BB962C8B-B14F-4D97-AF65-F5344CB8AC3E}">
        <p14:creationId xmlns:p14="http://schemas.microsoft.com/office/powerpoint/2010/main" val="1512155989"/>
      </p:ext>
    </p:extLst>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zawartości 1"/>
          <p:cNvSpPr>
            <a:spLocks noGrp="1"/>
          </p:cNvSpPr>
          <p:nvPr>
            <p:ph idx="1"/>
          </p:nvPr>
        </p:nvSpPr>
        <p:spPr>
          <a:xfrm>
            <a:off x="457200" y="1124744"/>
            <a:ext cx="8229600" cy="5001419"/>
          </a:xfrm>
        </p:spPr>
        <p:txBody>
          <a:bodyPr/>
          <a:lstStyle/>
          <a:p>
            <a:pPr marL="0" indent="0" algn="ctr">
              <a:buNone/>
            </a:pPr>
            <a:r>
              <a:rPr lang="en-GB" sz="2800" b="1" dirty="0" smtClean="0">
                <a:latin typeface="Arial" charset="0"/>
                <a:ea typeface="Arial" charset="0"/>
                <a:cs typeface="Arial" charset="0"/>
              </a:rPr>
              <a:t>POST-ENTRY DISCRIMINATION</a:t>
            </a:r>
          </a:p>
          <a:p>
            <a:pPr marL="0" indent="0">
              <a:buNone/>
            </a:pPr>
            <a:endParaRPr lang="en-GB" dirty="0">
              <a:latin typeface="Arial" charset="0"/>
              <a:ea typeface="Arial" charset="0"/>
              <a:cs typeface="Arial" charset="0"/>
            </a:endParaRPr>
          </a:p>
          <a:p>
            <a:pPr marL="0" indent="0">
              <a:lnSpc>
                <a:spcPct val="150000"/>
              </a:lnSpc>
              <a:buNone/>
            </a:pPr>
            <a:r>
              <a:rPr lang="en-GB" sz="2400" dirty="0" smtClean="0">
                <a:latin typeface="Arial" charset="0"/>
                <a:ea typeface="Arial" charset="0"/>
                <a:cs typeface="Arial" charset="0"/>
              </a:rPr>
              <a:t>Post-entry discrimination takes place when </a:t>
            </a:r>
            <a:r>
              <a:rPr lang="en-GB" sz="2400" dirty="0">
                <a:effectLst/>
                <a:latin typeface="Arial" charset="0"/>
                <a:ea typeface="Arial" charset="0"/>
                <a:cs typeface="Arial" charset="0"/>
              </a:rPr>
              <a:t>a </a:t>
            </a:r>
            <a:r>
              <a:rPr lang="en-GB" sz="2400" dirty="0" smtClean="0">
                <a:effectLst/>
                <a:latin typeface="Arial" charset="0"/>
                <a:ea typeface="Arial" charset="0"/>
                <a:cs typeface="Arial" charset="0"/>
              </a:rPr>
              <a:t>a </a:t>
            </a:r>
            <a:r>
              <a:rPr lang="en-GB" sz="2400" dirty="0">
                <a:effectLst/>
                <a:latin typeface="Arial" charset="0"/>
                <a:ea typeface="Arial" charset="0"/>
                <a:cs typeface="Arial" charset="0"/>
              </a:rPr>
              <a:t>woman with the skills and education equal to men's is not employed in an equal position or is paid less. </a:t>
            </a:r>
            <a:endParaRPr lang="en-GB" sz="2400" dirty="0">
              <a:latin typeface="Arial" charset="0"/>
              <a:ea typeface="Arial" charset="0"/>
              <a:cs typeface="Arial" charset="0"/>
            </a:endParaRPr>
          </a:p>
        </p:txBody>
      </p:sp>
    </p:spTree>
    <p:extLst>
      <p:ext uri="{BB962C8B-B14F-4D97-AF65-F5344CB8AC3E}">
        <p14:creationId xmlns:p14="http://schemas.microsoft.com/office/powerpoint/2010/main" val="465073534"/>
      </p:ext>
    </p:extLst>
  </p:cSld>
  <p:clrMapOvr>
    <a:masterClrMapping/>
  </p:clrMapOvr>
  <p:transition/>
</p:sld>
</file>

<file path=ppt/theme/theme1.xml><?xml version="1.0" encoding="utf-8"?>
<a:theme xmlns:a="http://schemas.openxmlformats.org/drawingml/2006/main" name="Ocean">
  <a:themeElements>
    <a:clrScheme name="Ocean 1">
      <a:dk1>
        <a:srgbClr val="010199"/>
      </a:dk1>
      <a:lt1>
        <a:srgbClr val="FFFFFF"/>
      </a:lt1>
      <a:dk2>
        <a:srgbClr val="000099"/>
      </a:dk2>
      <a:lt2>
        <a:srgbClr val="FFFFFF"/>
      </a:lt2>
      <a:accent1>
        <a:srgbClr val="33CCCC"/>
      </a:accent1>
      <a:accent2>
        <a:srgbClr val="00C600"/>
      </a:accent2>
      <a:accent3>
        <a:srgbClr val="AAAACA"/>
      </a:accent3>
      <a:accent4>
        <a:srgbClr val="DADADA"/>
      </a:accent4>
      <a:accent5>
        <a:srgbClr val="ADE2E2"/>
      </a:accent5>
      <a:accent6>
        <a:srgbClr val="00B300"/>
      </a:accent6>
      <a:hlink>
        <a:srgbClr val="FFCC00"/>
      </a:hlink>
      <a:folHlink>
        <a:srgbClr val="6699FF"/>
      </a:folHlink>
    </a:clrScheme>
    <a:fontScheme name="Ocean">
      <a:majorFont>
        <a:latin typeface="Tahoma"/>
        <a:ea typeface=""/>
        <a:cs typeface=""/>
      </a:majorFont>
      <a:minorFont>
        <a:latin typeface="Tahom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tr-TR"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tr-TR" sz="1800" b="0" i="0" u="none" strike="noStrike" cap="none" normalizeH="0" baseline="0" smtClean="0">
            <a:ln>
              <a:noFill/>
            </a:ln>
            <a:solidFill>
              <a:schemeClr val="tx1"/>
            </a:solidFill>
            <a:effectLst/>
            <a:latin typeface="Arial" charset="0"/>
          </a:defRPr>
        </a:defPPr>
      </a:lstStyle>
    </a:lnDef>
  </a:objectDefaults>
  <a:extraClrSchemeLst>
    <a:extraClrScheme>
      <a:clrScheme name="Ocean 1">
        <a:dk1>
          <a:srgbClr val="010199"/>
        </a:dk1>
        <a:lt1>
          <a:srgbClr val="FFFFFF"/>
        </a:lt1>
        <a:dk2>
          <a:srgbClr val="000099"/>
        </a:dk2>
        <a:lt2>
          <a:srgbClr val="FFFFFF"/>
        </a:lt2>
        <a:accent1>
          <a:srgbClr val="33CCCC"/>
        </a:accent1>
        <a:accent2>
          <a:srgbClr val="00C600"/>
        </a:accent2>
        <a:accent3>
          <a:srgbClr val="AAAACA"/>
        </a:accent3>
        <a:accent4>
          <a:srgbClr val="DADADA"/>
        </a:accent4>
        <a:accent5>
          <a:srgbClr val="ADE2E2"/>
        </a:accent5>
        <a:accent6>
          <a:srgbClr val="00B300"/>
        </a:accent6>
        <a:hlink>
          <a:srgbClr val="FFCC00"/>
        </a:hlink>
        <a:folHlink>
          <a:srgbClr val="6699FF"/>
        </a:folHlink>
      </a:clrScheme>
      <a:clrMap bg1="dk2" tx1="lt1" bg2="dk1" tx2="lt2" accent1="accent1" accent2="accent2" accent3="accent3" accent4="accent4" accent5="accent5" accent6="accent6" hlink="hlink" folHlink="folHlink"/>
    </a:extraClrScheme>
    <a:extraClrScheme>
      <a:clrScheme name="Ocean 2">
        <a:dk1>
          <a:srgbClr val="000066"/>
        </a:dk1>
        <a:lt1>
          <a:srgbClr val="FFFFFF"/>
        </a:lt1>
        <a:dk2>
          <a:srgbClr val="5D93FF"/>
        </a:dk2>
        <a:lt2>
          <a:srgbClr val="FFFFFF"/>
        </a:lt2>
        <a:accent1>
          <a:srgbClr val="6666FF"/>
        </a:accent1>
        <a:accent2>
          <a:srgbClr val="9999FF"/>
        </a:accent2>
        <a:accent3>
          <a:srgbClr val="B6C8FF"/>
        </a:accent3>
        <a:accent4>
          <a:srgbClr val="DADADA"/>
        </a:accent4>
        <a:accent5>
          <a:srgbClr val="B8B8FF"/>
        </a:accent5>
        <a:accent6>
          <a:srgbClr val="8A8AE7"/>
        </a:accent6>
        <a:hlink>
          <a:srgbClr val="FF3300"/>
        </a:hlink>
        <a:folHlink>
          <a:srgbClr val="FF9900"/>
        </a:folHlink>
      </a:clrScheme>
      <a:clrMap bg1="dk2" tx1="lt1" bg2="dk1" tx2="lt2" accent1="accent1" accent2="accent2" accent3="accent3" accent4="accent4" accent5="accent5" accent6="accent6" hlink="hlink" folHlink="folHlink"/>
    </a:extraClrScheme>
    <a:extraClrScheme>
      <a:clrScheme name="Ocean 3">
        <a:dk1>
          <a:srgbClr val="000000"/>
        </a:dk1>
        <a:lt1>
          <a:srgbClr val="FFFFFF"/>
        </a:lt1>
        <a:dk2>
          <a:srgbClr val="572E88"/>
        </a:dk2>
        <a:lt2>
          <a:srgbClr val="FFFFFF"/>
        </a:lt2>
        <a:accent1>
          <a:srgbClr val="FF6600"/>
        </a:accent1>
        <a:accent2>
          <a:srgbClr val="FFCC00"/>
        </a:accent2>
        <a:accent3>
          <a:srgbClr val="B4ADC3"/>
        </a:accent3>
        <a:accent4>
          <a:srgbClr val="DADADA"/>
        </a:accent4>
        <a:accent5>
          <a:srgbClr val="FFB8AA"/>
        </a:accent5>
        <a:accent6>
          <a:srgbClr val="E7B900"/>
        </a:accent6>
        <a:hlink>
          <a:srgbClr val="33CCCC"/>
        </a:hlink>
        <a:folHlink>
          <a:srgbClr val="36CC64"/>
        </a:folHlink>
      </a:clrScheme>
      <a:clrMap bg1="dk2" tx1="lt1" bg2="dk1" tx2="lt2" accent1="accent1" accent2="accent2" accent3="accent3" accent4="accent4" accent5="accent5" accent6="accent6" hlink="hlink" folHlink="folHlink"/>
    </a:extraClrScheme>
    <a:extraClrScheme>
      <a:clrScheme name="Ocean 4">
        <a:dk1>
          <a:srgbClr val="003366"/>
        </a:dk1>
        <a:lt1>
          <a:srgbClr val="FFFFFF"/>
        </a:lt1>
        <a:dk2>
          <a:srgbClr val="666699"/>
        </a:dk2>
        <a:lt2>
          <a:srgbClr val="FFFFFF"/>
        </a:lt2>
        <a:accent1>
          <a:srgbClr val="9966FF"/>
        </a:accent1>
        <a:accent2>
          <a:srgbClr val="00CC66"/>
        </a:accent2>
        <a:accent3>
          <a:srgbClr val="B8B8CA"/>
        </a:accent3>
        <a:accent4>
          <a:srgbClr val="DADADA"/>
        </a:accent4>
        <a:accent5>
          <a:srgbClr val="CAB8FF"/>
        </a:accent5>
        <a:accent6>
          <a:srgbClr val="00B95C"/>
        </a:accent6>
        <a:hlink>
          <a:srgbClr val="65C8FF"/>
        </a:hlink>
        <a:folHlink>
          <a:srgbClr val="FFCC99"/>
        </a:folHlink>
      </a:clrScheme>
      <a:clrMap bg1="dk2" tx1="lt1" bg2="dk1" tx2="lt2" accent1="accent1" accent2="accent2" accent3="accent3" accent4="accent4" accent5="accent5" accent6="accent6" hlink="hlink" folHlink="folHlink"/>
    </a:extraClrScheme>
    <a:extraClrScheme>
      <a:clrScheme name="Ocean 5">
        <a:dk1>
          <a:srgbClr val="000000"/>
        </a:dk1>
        <a:lt1>
          <a:srgbClr val="FFFFFF"/>
        </a:lt1>
        <a:dk2>
          <a:srgbClr val="336600"/>
        </a:dk2>
        <a:lt2>
          <a:srgbClr val="FFFFFF"/>
        </a:lt2>
        <a:accent1>
          <a:srgbClr val="B7C533"/>
        </a:accent1>
        <a:accent2>
          <a:srgbClr val="CCCCFF"/>
        </a:accent2>
        <a:accent3>
          <a:srgbClr val="ADB8AA"/>
        </a:accent3>
        <a:accent4>
          <a:srgbClr val="DADADA"/>
        </a:accent4>
        <a:accent5>
          <a:srgbClr val="D8DFAD"/>
        </a:accent5>
        <a:accent6>
          <a:srgbClr val="B9B9E7"/>
        </a:accent6>
        <a:hlink>
          <a:srgbClr val="FFFFCC"/>
        </a:hlink>
        <a:folHlink>
          <a:srgbClr val="FF9900"/>
        </a:folHlink>
      </a:clrScheme>
      <a:clrMap bg1="dk2" tx1="lt1" bg2="dk1" tx2="lt2" accent1="accent1" accent2="accent2" accent3="accent3" accent4="accent4" accent5="accent5" accent6="accent6" hlink="hlink" folHlink="folHlink"/>
    </a:extraClrScheme>
    <a:extraClrScheme>
      <a:clrScheme name="Ocean 6">
        <a:dk1>
          <a:srgbClr val="000000"/>
        </a:dk1>
        <a:lt1>
          <a:srgbClr val="FFFFFF"/>
        </a:lt1>
        <a:dk2>
          <a:srgbClr val="006B80"/>
        </a:dk2>
        <a:lt2>
          <a:srgbClr val="C1CB75"/>
        </a:lt2>
        <a:accent1>
          <a:srgbClr val="6F8406"/>
        </a:accent1>
        <a:accent2>
          <a:srgbClr val="D9E288"/>
        </a:accent2>
        <a:accent3>
          <a:srgbClr val="AABAC0"/>
        </a:accent3>
        <a:accent4>
          <a:srgbClr val="DADADA"/>
        </a:accent4>
        <a:accent5>
          <a:srgbClr val="BBC2AA"/>
        </a:accent5>
        <a:accent6>
          <a:srgbClr val="C4CD7B"/>
        </a:accent6>
        <a:hlink>
          <a:srgbClr val="00CC00"/>
        </a:hlink>
        <a:folHlink>
          <a:srgbClr val="C0FF73"/>
        </a:folHlink>
      </a:clrScheme>
      <a:clrMap bg1="dk2" tx1="lt1" bg2="dk1" tx2="lt2" accent1="accent1" accent2="accent2" accent3="accent3" accent4="accent4" accent5="accent5" accent6="accent6" hlink="hlink" folHlink="folHlink"/>
    </a:extraClrScheme>
    <a:extraClrScheme>
      <a:clrScheme name="Ocean 7">
        <a:dk1>
          <a:srgbClr val="5F5F5F"/>
        </a:dk1>
        <a:lt1>
          <a:srgbClr val="FFFFFF"/>
        </a:lt1>
        <a:dk2>
          <a:srgbClr val="FF6600"/>
        </a:dk2>
        <a:lt2>
          <a:srgbClr val="FFFFFF"/>
        </a:lt2>
        <a:accent1>
          <a:srgbClr val="CC6600"/>
        </a:accent1>
        <a:accent2>
          <a:srgbClr val="FF6600"/>
        </a:accent2>
        <a:accent3>
          <a:srgbClr val="FFB8AA"/>
        </a:accent3>
        <a:accent4>
          <a:srgbClr val="DADADA"/>
        </a:accent4>
        <a:accent5>
          <a:srgbClr val="E2B8AA"/>
        </a:accent5>
        <a:accent6>
          <a:srgbClr val="E75C00"/>
        </a:accent6>
        <a:hlink>
          <a:srgbClr val="FFFF99"/>
        </a:hlink>
        <a:folHlink>
          <a:srgbClr val="FFCC99"/>
        </a:folHlink>
      </a:clrScheme>
      <a:clrMap bg1="dk2" tx1="lt1" bg2="dk1" tx2="lt2" accent1="accent1" accent2="accent2" accent3="accent3" accent4="accent4" accent5="accent5" accent6="accent6" hlink="hlink" folHlink="folHlink"/>
    </a:extraClrScheme>
    <a:extraClrScheme>
      <a:clrScheme name="Ocean 8">
        <a:dk1>
          <a:srgbClr val="000000"/>
        </a:dk1>
        <a:lt1>
          <a:srgbClr val="FFFFFF"/>
        </a:lt1>
        <a:dk2>
          <a:srgbClr val="FFBA2F"/>
        </a:dk2>
        <a:lt2>
          <a:srgbClr val="A50021"/>
        </a:lt2>
        <a:accent1>
          <a:srgbClr val="FF6600"/>
        </a:accent1>
        <a:accent2>
          <a:srgbClr val="CC6600"/>
        </a:accent2>
        <a:accent3>
          <a:srgbClr val="FFD9AD"/>
        </a:accent3>
        <a:accent4>
          <a:srgbClr val="DADADA"/>
        </a:accent4>
        <a:accent5>
          <a:srgbClr val="FFB8AA"/>
        </a:accent5>
        <a:accent6>
          <a:srgbClr val="B95C00"/>
        </a:accent6>
        <a:hlink>
          <a:srgbClr val="663300"/>
        </a:hlink>
        <a:folHlink>
          <a:srgbClr val="CC990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23796</TotalTime>
  <Words>3927</Words>
  <Application>Microsoft Office PowerPoint</Application>
  <PresentationFormat>On-screen Show (4:3)</PresentationFormat>
  <Paragraphs>358</Paragraphs>
  <Slides>41</Slides>
  <Notes>20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41</vt:i4>
      </vt:variant>
    </vt:vector>
  </HeadingPairs>
  <TitlesOfParts>
    <vt:vector size="45" baseType="lpstr">
      <vt:lpstr>Arial</vt:lpstr>
      <vt:lpstr>Tahoma</vt:lpstr>
      <vt:lpstr>Wingdings</vt:lpstr>
      <vt:lpstr>Ocean</vt:lpstr>
      <vt:lpstr>GENDER IDENTITY MANAGEMENT AND LEADERSHIP CHAPTER IV  COPING with GENDER EQUITY PROBLEMS    </vt:lpstr>
      <vt:lpstr>  COPING with EQUITY PROBLEMS in MARITIME  </vt:lpstr>
      <vt:lpstr> COPING with EQUITY PROBLEMS in MARITIME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Tüdev</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Taner Albayrak</dc:creator>
  <cp:lastModifiedBy>Pinar OZDEMIR</cp:lastModifiedBy>
  <cp:revision>1183</cp:revision>
  <dcterms:created xsi:type="dcterms:W3CDTF">2000-03-29T11:13:49Z</dcterms:created>
  <dcterms:modified xsi:type="dcterms:W3CDTF">2019-07-18T09:20:49Z</dcterms:modified>
</cp:coreProperties>
</file>