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1" r:id="rId2"/>
    <p:sldId id="344" r:id="rId3"/>
    <p:sldId id="585" r:id="rId4"/>
    <p:sldId id="586" r:id="rId5"/>
    <p:sldId id="584" r:id="rId6"/>
    <p:sldId id="587" r:id="rId7"/>
    <p:sldId id="591" r:id="rId8"/>
    <p:sldId id="592" r:id="rId9"/>
    <p:sldId id="593" r:id="rId10"/>
    <p:sldId id="595" r:id="rId11"/>
    <p:sldId id="594" r:id="rId12"/>
    <p:sldId id="589" r:id="rId13"/>
  </p:sldIdLst>
  <p:sldSz cx="12192000" cy="6858000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5B9CE"/>
    <a:srgbClr val="1B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4" autoAdjust="0"/>
    <p:restoredTop sz="92982" autoAdjust="0"/>
  </p:normalViewPr>
  <p:slideViewPr>
    <p:cSldViewPr snapToGrid="0">
      <p:cViewPr varScale="1">
        <p:scale>
          <a:sx n="82" d="100"/>
          <a:sy n="82" d="100"/>
        </p:scale>
        <p:origin x="69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43EDE6-542D-4899-9DA1-0F2C98CCA23D}" type="datetimeFigureOut">
              <a:rPr lang="el-GR" smtClean="0"/>
              <a:t>14/9/2024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2D6877-6DB3-4EDA-9FAD-41CA1CEB21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83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D6877-6DB3-4EDA-9FAD-41CA1CEB2132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097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D6877-6DB3-4EDA-9FAD-41CA1CEB2132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323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D6877-6DB3-4EDA-9FAD-41CA1CEB2132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144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D6877-6DB3-4EDA-9FAD-41CA1CEB2132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5960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D6877-6DB3-4EDA-9FAD-41CA1CEB2132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0409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D6877-6DB3-4EDA-9FAD-41CA1CEB2132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7422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D6877-6DB3-4EDA-9FAD-41CA1CEB2132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6874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D6877-6DB3-4EDA-9FAD-41CA1CEB2132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0509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D6877-6DB3-4EDA-9FAD-41CA1CEB2132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487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0527FEF-20D3-53A4-67FA-3AEFCC47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B75D7-C6E8-46A1-94C2-4D9E1F672ED0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050315E-E061-FC42-A874-059E3EB0E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" y="0"/>
            <a:ext cx="12193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4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4CB3A0B9-250F-4F27-AC1D-E71DDC1F7C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86460"/>
            <a:ext cx="12191997" cy="368808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52CCA6C-53D4-4050-A468-27EC92CC9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906" y="1501629"/>
            <a:ext cx="9225094" cy="253684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D2FEC27-5B6D-448A-987D-5EB0F319F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906" y="4214434"/>
            <a:ext cx="9225094" cy="12887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75E7E0F-F841-4CF7-AD24-D5415B17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9657" y="6490143"/>
            <a:ext cx="2743200" cy="365125"/>
          </a:xfrm>
        </p:spPr>
        <p:txBody>
          <a:bodyPr/>
          <a:lstStyle/>
          <a:p>
            <a:fld id="{953B75D7-C6E8-46A1-94C2-4D9E1F672ED0}" type="slidenum">
              <a:rPr lang="el-GR" smtClean="0"/>
              <a:t>‹#›</a:t>
            </a:fld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F2197CA-A577-408D-BDAE-2AB2270D10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112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69D066-08B4-4F05-95B3-5D61BB1A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8015"/>
            <a:ext cx="10515600" cy="1126424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B4621A-CD54-4DD5-B43B-CEAD847B2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2728"/>
            <a:ext cx="10515600" cy="38453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B8CDB14-711D-4BF3-AD7E-0BF09D4A7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7102" y="6477559"/>
            <a:ext cx="2743200" cy="365125"/>
          </a:xfrm>
        </p:spPr>
        <p:txBody>
          <a:bodyPr/>
          <a:lstStyle/>
          <a:p>
            <a:fld id="{953B75D7-C6E8-46A1-94C2-4D9E1F672ED0}" type="slidenum">
              <a:rPr lang="el-GR" smtClean="0"/>
              <a:t>‹#›</a:t>
            </a:fld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7B48E3A-75C5-8B6B-96AE-C5727AC41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112306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02BE8CF-2D1C-8671-480D-05D3F6D430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86460"/>
            <a:ext cx="12191997" cy="3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9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1F6A98A-A71B-40AB-B1FF-A24E2DD0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FEAE638-59B3-4D3E-836A-EC3AFF2BC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05080CB-1A9F-4475-A932-D704FB818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27E8B-2C04-48ED-A8FC-3A131BA66568}" type="datetime1">
              <a:rPr lang="el-GR" smtClean="0"/>
              <a:t>14/9/2024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8EB066A-A68D-4E21-9577-C0B6B698C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553969-74B8-4EA8-8BF5-6951E9769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B75D7-C6E8-46A1-94C2-4D9E1F672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43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K9hEQbVfRqnhSujx6" TargetMode="External"/><Relationship Id="rId7" Type="http://schemas.openxmlformats.org/officeDocument/2006/relationships/image" Target="../media/image5.jpg"/><Relationship Id="rId2" Type="http://schemas.openxmlformats.org/officeDocument/2006/relationships/hyperlink" Target="https://forms.gle/cwL5BQmtfLJhyvn79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s://marplat.eu/course/index.php?categoryid=24" TargetMode="External"/><Relationship Id="rId4" Type="http://schemas.openxmlformats.org/officeDocument/2006/relationships/hyperlink" Target="https://healthysailing.eu/internal_webinar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53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93B4DFB0-F2EB-4CEA-939D-87789068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635" y="259491"/>
            <a:ext cx="8935386" cy="45045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25B9CE"/>
                </a:solidFill>
              </a:rPr>
              <a:t>WP7– </a:t>
            </a:r>
            <a:r>
              <a:rPr lang="en-GB" sz="3600" b="1" dirty="0">
                <a:solidFill>
                  <a:srgbClr val="25B9CE"/>
                </a:solidFill>
                <a:latin typeface="+mj-lt"/>
                <a:ea typeface="+mj-ea"/>
                <a:cs typeface="+mj-cs"/>
              </a:rPr>
              <a:t>Task 7.5.4 </a:t>
            </a:r>
            <a:r>
              <a:rPr lang="en-US" sz="3600" b="1" dirty="0">
                <a:solidFill>
                  <a:srgbClr val="25B9CE"/>
                </a:solidFill>
              </a:rPr>
              <a:t>summary</a:t>
            </a:r>
            <a:endParaRPr lang="el-GR" sz="3600" b="1" dirty="0">
              <a:solidFill>
                <a:srgbClr val="25B9CE"/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7F061D1-F753-4C97-940C-B73BE9E7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B75D7-C6E8-46A1-94C2-4D9E1F672ED0}" type="slidenum">
              <a:rPr lang="el-GR" smtClean="0"/>
              <a:t>10</a:t>
            </a:fld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0532AA-2F89-48B7-BF4E-2942C5AD9B6F}"/>
              </a:ext>
            </a:extLst>
          </p:cNvPr>
          <p:cNvSpPr/>
          <p:nvPr/>
        </p:nvSpPr>
        <p:spPr>
          <a:xfrm>
            <a:off x="499246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0" name="Θέση αριθμού διαφάνειας 3">
            <a:extLst>
              <a:ext uri="{FF2B5EF4-FFF2-40B4-BE49-F238E27FC236}">
                <a16:creationId xmlns:a16="http://schemas.microsoft.com/office/drawing/2014/main" id="{21E8559E-B4D3-41A0-BC4F-131AFDC8C560}"/>
              </a:ext>
            </a:extLst>
          </p:cNvPr>
          <p:cNvSpPr txBox="1">
            <a:spLocks/>
          </p:cNvSpPr>
          <p:nvPr/>
        </p:nvSpPr>
        <p:spPr>
          <a:xfrm>
            <a:off x="8484017" y="71656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3B75D7-C6E8-46A1-94C2-4D9E1F672ED0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D7E28-F043-4783-95FF-E0FF92D54912}"/>
              </a:ext>
            </a:extLst>
          </p:cNvPr>
          <p:cNvSpPr/>
          <p:nvPr/>
        </p:nvSpPr>
        <p:spPr>
          <a:xfrm>
            <a:off x="4639375" y="393239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D059DF-33A8-C6D4-107A-D01DFC3EBBBA}"/>
                  </a:ext>
                </a:extLst>
              </p:cNvPr>
              <p:cNvSpPr txBox="1"/>
              <p:nvPr/>
            </p:nvSpPr>
            <p:spPr>
              <a:xfrm>
                <a:off x="427107" y="1381628"/>
                <a:ext cx="1153580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o-RO" b="1" dirty="0">
                    <a:solidFill>
                      <a:srgbClr val="25B9CE"/>
                    </a:solidFill>
                  </a:rPr>
                  <a:t>Survey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results</a:t>
                </a:r>
                <a:endParaRPr lang="en-GB" b="1" dirty="0">
                  <a:solidFill>
                    <a:srgbClr val="25B9CE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ro-RO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ro-RO" b="1" dirty="0"/>
                  <a:t> </a:t>
                </a:r>
                <a:r>
                  <a:rPr lang="ro-RO" b="1" dirty="0" err="1"/>
                  <a:t>female</a:t>
                </a:r>
                <a:r>
                  <a:rPr lang="ro-RO" b="1" dirty="0"/>
                  <a:t> </a:t>
                </a:r>
                <a:r>
                  <a:rPr lang="ro-RO" b="1" dirty="0" err="1"/>
                  <a:t>professionals</a:t>
                </a:r>
                <a:r>
                  <a:rPr lang="ro-RO" b="1" dirty="0"/>
                  <a:t> </a:t>
                </a:r>
                <a:r>
                  <a:rPr lang="ro-RO" b="1" dirty="0" err="1"/>
                  <a:t>valorization</a:t>
                </a:r>
                <a:r>
                  <a:rPr lang="ro-RO" b="1" dirty="0"/>
                  <a:t> –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the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female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professionals</a:t>
                </a:r>
                <a:r>
                  <a:rPr lang="ro-RO" b="1" dirty="0">
                    <a:solidFill>
                      <a:srgbClr val="25B9CE"/>
                    </a:solidFill>
                  </a:rPr>
                  <a:t> are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appreciated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and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praised</a:t>
                </a:r>
                <a:r>
                  <a:rPr lang="ro-RO" b="1" dirty="0">
                    <a:solidFill>
                      <a:srgbClr val="25B9CE"/>
                    </a:solidFill>
                  </a:rPr>
                  <a:t> (100%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unanimously</a:t>
                </a:r>
                <a:r>
                  <a:rPr lang="ro-RO" b="1" dirty="0">
                    <a:solidFill>
                      <a:srgbClr val="25B9CE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D059DF-33A8-C6D4-107A-D01DFC3EB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07" y="1381628"/>
                <a:ext cx="11535807" cy="646331"/>
              </a:xfrm>
              <a:prstGeom prst="rect">
                <a:avLst/>
              </a:prstGeom>
              <a:blipFill>
                <a:blip r:embed="rId3"/>
                <a:stretch>
                  <a:fillRect l="-423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D8F33E9-E155-1EFB-205E-B7007C786C1D}"/>
              </a:ext>
            </a:extLst>
          </p:cNvPr>
          <p:cNvSpPr txBox="1"/>
          <p:nvPr/>
        </p:nvSpPr>
        <p:spPr>
          <a:xfrm>
            <a:off x="298976" y="3756273"/>
            <a:ext cx="39543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Male professionals believe that the </a:t>
            </a:r>
            <a:r>
              <a:rPr lang="en-GB" sz="1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presence of females </a:t>
            </a:r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the project activities would limit/restrict their behaviour.</a:t>
            </a:r>
            <a:endParaRPr lang="en-GB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08C86-34BE-C92E-F3A0-42C66C8A173D}"/>
              </a:ext>
            </a:extLst>
          </p:cNvPr>
          <p:cNvSpPr txBox="1"/>
          <p:nvPr/>
        </p:nvSpPr>
        <p:spPr>
          <a:xfrm>
            <a:off x="4676565" y="3805829"/>
            <a:ext cx="3679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Females in my professional life are </a:t>
            </a:r>
            <a:r>
              <a:rPr lang="en-GB" sz="1000" b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likely to experience some forms of sexual harassment</a:t>
            </a:r>
            <a:r>
              <a:rPr lang="en-GB" sz="10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1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E11051-CE95-3B26-187F-333F35655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0" y="2020679"/>
            <a:ext cx="3144831" cy="16353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AF4197-B663-7C70-6294-BA0EA0E9E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69" y="2078099"/>
            <a:ext cx="3130832" cy="16280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8FBF51-E417-9BA2-5629-267FEBE1FDC1}"/>
              </a:ext>
            </a:extLst>
          </p:cNvPr>
          <p:cNvSpPr txBox="1"/>
          <p:nvPr/>
        </p:nvSpPr>
        <p:spPr>
          <a:xfrm>
            <a:off x="8574266" y="3885605"/>
            <a:ext cx="36177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a female project team member makes a mistake, the </a:t>
            </a:r>
            <a:r>
              <a:rPr lang="en-GB" sz="1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feedback and reaction are exaggerated</a:t>
            </a:r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10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23D7BB2-E7F7-EC9C-0912-DBCD679357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192" y="2143103"/>
            <a:ext cx="3130832" cy="16280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56EF78F-871E-1FBB-B8FF-859F69A4F202}"/>
              </a:ext>
            </a:extLst>
          </p:cNvPr>
          <p:cNvSpPr txBox="1"/>
          <p:nvPr/>
        </p:nvSpPr>
        <p:spPr>
          <a:xfrm>
            <a:off x="213497" y="6055196"/>
            <a:ext cx="3889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Female personnel are </a:t>
            </a:r>
            <a:r>
              <a:rPr lang="en-GB" sz="1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usually paid less</a:t>
            </a:r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even if they perform the same job as males.</a:t>
            </a:r>
            <a:endParaRPr lang="en-GB" sz="10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A6D0FC4-25E4-F039-602D-08F2B55B6A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7" y="4348942"/>
            <a:ext cx="3173324" cy="165012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13DA245-E32A-EF1E-DF2C-922FEDBF1B9C}"/>
              </a:ext>
            </a:extLst>
          </p:cNvPr>
          <p:cNvSpPr txBox="1"/>
          <p:nvPr/>
        </p:nvSpPr>
        <p:spPr>
          <a:xfrm>
            <a:off x="4228101" y="6110378"/>
            <a:ext cx="4576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think the behaviour of male personnel discourages female personnel to perform better </a:t>
            </a:r>
            <a:endParaRPr lang="en-GB" sz="10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9344C49-9667-B5A5-71C3-1A682351EA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161" y="4472740"/>
            <a:ext cx="3043184" cy="158245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AF9A31B-416A-5B45-8AA7-26A4CEF529FA}"/>
              </a:ext>
            </a:extLst>
          </p:cNvPr>
          <p:cNvSpPr txBox="1"/>
          <p:nvPr/>
        </p:nvSpPr>
        <p:spPr>
          <a:xfrm>
            <a:off x="8804469" y="6094363"/>
            <a:ext cx="33405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feel that female personnel must work harder to be accepted as equal by their male counterparts their supervisors</a:t>
            </a:r>
            <a:endParaRPr lang="en-GB" sz="10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A4D7593-9129-0ABB-89D5-2EB1A3995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897" y="4622222"/>
            <a:ext cx="2783353" cy="14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31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93B4DFB0-F2EB-4CEA-939D-87789068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635" y="259491"/>
            <a:ext cx="8935386" cy="45045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25B9CE"/>
                </a:solidFill>
              </a:rPr>
              <a:t>WP7– </a:t>
            </a:r>
            <a:r>
              <a:rPr lang="en-GB" sz="3600" b="1" dirty="0">
                <a:solidFill>
                  <a:srgbClr val="25B9CE"/>
                </a:solidFill>
                <a:latin typeface="+mj-lt"/>
                <a:ea typeface="+mj-ea"/>
                <a:cs typeface="+mj-cs"/>
              </a:rPr>
              <a:t>Task 7.5.4 </a:t>
            </a:r>
            <a:r>
              <a:rPr lang="en-US" sz="3600" b="1" dirty="0">
                <a:solidFill>
                  <a:srgbClr val="25B9CE"/>
                </a:solidFill>
              </a:rPr>
              <a:t>summary</a:t>
            </a:r>
            <a:endParaRPr lang="el-GR" sz="3600" b="1" dirty="0">
              <a:solidFill>
                <a:srgbClr val="25B9CE"/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7F061D1-F753-4C97-940C-B73BE9E7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B75D7-C6E8-46A1-94C2-4D9E1F672ED0}" type="slidenum">
              <a:rPr lang="el-GR" smtClean="0"/>
              <a:t>11</a:t>
            </a:fld>
            <a:endParaRPr lang="el-GR"/>
          </a:p>
        </p:txBody>
      </p:sp>
      <p:sp>
        <p:nvSpPr>
          <p:cNvPr id="10" name="Θέση αριθμού διαφάνειας 3">
            <a:extLst>
              <a:ext uri="{FF2B5EF4-FFF2-40B4-BE49-F238E27FC236}">
                <a16:creationId xmlns:a16="http://schemas.microsoft.com/office/drawing/2014/main" id="{21E8559E-B4D3-41A0-BC4F-131AFDC8C560}"/>
              </a:ext>
            </a:extLst>
          </p:cNvPr>
          <p:cNvSpPr txBox="1">
            <a:spLocks/>
          </p:cNvSpPr>
          <p:nvPr/>
        </p:nvSpPr>
        <p:spPr>
          <a:xfrm>
            <a:off x="8484017" y="71656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3B75D7-C6E8-46A1-94C2-4D9E1F672ED0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D7E28-F043-4783-95FF-E0FF92D54912}"/>
              </a:ext>
            </a:extLst>
          </p:cNvPr>
          <p:cNvSpPr/>
          <p:nvPr/>
        </p:nvSpPr>
        <p:spPr>
          <a:xfrm>
            <a:off x="4639375" y="393239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D059DF-33A8-C6D4-107A-D01DFC3EBBBA}"/>
                  </a:ext>
                </a:extLst>
              </p:cNvPr>
              <p:cNvSpPr txBox="1"/>
              <p:nvPr/>
            </p:nvSpPr>
            <p:spPr>
              <a:xfrm>
                <a:off x="0" y="1381628"/>
                <a:ext cx="1219199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o-RO" b="1" dirty="0">
                    <a:solidFill>
                      <a:srgbClr val="25B9CE"/>
                    </a:solidFill>
                  </a:rPr>
                  <a:t>Survey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results</a:t>
                </a:r>
                <a:endParaRPr lang="en-GB" b="1" dirty="0">
                  <a:solidFill>
                    <a:srgbClr val="25B9CE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ro-RO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ro-RO" b="1" dirty="0"/>
                  <a:t> </a:t>
                </a:r>
                <a:r>
                  <a:rPr lang="ro-RO" b="1" dirty="0" err="1"/>
                  <a:t>gender</a:t>
                </a:r>
                <a:r>
                  <a:rPr lang="ro-RO" b="1" dirty="0"/>
                  <a:t> </a:t>
                </a:r>
                <a:r>
                  <a:rPr lang="ro-RO" b="1" dirty="0" err="1"/>
                  <a:t>policies</a:t>
                </a:r>
                <a:r>
                  <a:rPr lang="ro-RO" b="1" dirty="0"/>
                  <a:t> </a:t>
                </a:r>
                <a:r>
                  <a:rPr lang="ro-RO" b="1" dirty="0" err="1"/>
                  <a:t>and</a:t>
                </a:r>
                <a:r>
                  <a:rPr lang="ro-RO" b="1" dirty="0"/>
                  <a:t> </a:t>
                </a:r>
                <a:r>
                  <a:rPr lang="ro-RO" b="1" dirty="0" err="1"/>
                  <a:t>practices</a:t>
                </a:r>
                <a:r>
                  <a:rPr lang="ro-RO" b="1" dirty="0"/>
                  <a:t> –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the</a:t>
                </a:r>
                <a:r>
                  <a:rPr lang="ro-RO" b="1" dirty="0">
                    <a:solidFill>
                      <a:srgbClr val="25B9CE"/>
                    </a:solidFill>
                  </a:rPr>
                  <a:t> SASH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policies</a:t>
                </a:r>
                <a:r>
                  <a:rPr lang="ro-RO" b="1" dirty="0">
                    <a:solidFill>
                      <a:srgbClr val="25B9CE"/>
                    </a:solidFill>
                  </a:rPr>
                  <a:t> in place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and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the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procedures</a:t>
                </a:r>
                <a:r>
                  <a:rPr lang="ro-RO" b="1" dirty="0">
                    <a:solidFill>
                      <a:srgbClr val="25B9CE"/>
                    </a:solidFill>
                  </a:rPr>
                  <a:t> are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available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within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the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project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framework</a:t>
                </a:r>
                <a:r>
                  <a:rPr lang="ro-RO" b="1" dirty="0">
                    <a:solidFill>
                      <a:srgbClr val="25B9CE"/>
                    </a:solidFill>
                  </a:rPr>
                  <a:t>  (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most</a:t>
                </a:r>
                <a:r>
                  <a:rPr lang="ro-RO" b="1" dirty="0">
                    <a:solidFill>
                      <a:srgbClr val="25B9CE"/>
                    </a:solidFill>
                  </a:rPr>
                  <a:t> of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respondents</a:t>
                </a:r>
                <a:r>
                  <a:rPr lang="ro-RO" b="1" dirty="0">
                    <a:solidFill>
                      <a:srgbClr val="25B9CE"/>
                    </a:solidFill>
                  </a:rPr>
                  <a:t> 88% are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aknowledged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about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the</a:t>
                </a:r>
                <a:r>
                  <a:rPr lang="ro-RO" b="1" dirty="0">
                    <a:solidFill>
                      <a:srgbClr val="25B9CE"/>
                    </a:solidFill>
                  </a:rPr>
                  <a:t> SASH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policies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and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procedures</a:t>
                </a:r>
                <a:r>
                  <a:rPr lang="ro-RO" b="1" dirty="0">
                    <a:solidFill>
                      <a:srgbClr val="25B9CE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D059DF-33A8-C6D4-107A-D01DFC3EB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81628"/>
                <a:ext cx="12191999" cy="923330"/>
              </a:xfrm>
              <a:prstGeom prst="rect">
                <a:avLst/>
              </a:prstGeom>
              <a:blipFill>
                <a:blip r:embed="rId3"/>
                <a:stretch>
                  <a:fillRect l="-400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7B48C07-77A1-8723-8C6F-411C1C6D6798}"/>
              </a:ext>
            </a:extLst>
          </p:cNvPr>
          <p:cNvSpPr txBox="1"/>
          <p:nvPr/>
        </p:nvSpPr>
        <p:spPr>
          <a:xfrm>
            <a:off x="217855" y="4756323"/>
            <a:ext cx="3448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rgbClr val="1B2C4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 employer has a clear </a:t>
            </a:r>
            <a:r>
              <a:rPr lang="en-GB" sz="1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equal opportunities/mutual respect policy</a:t>
            </a:r>
            <a:r>
              <a:rPr lang="en-GB" sz="1000" dirty="0">
                <a:solidFill>
                  <a:srgbClr val="1B2C4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place.</a:t>
            </a:r>
            <a:r>
              <a:rPr lang="ro-RO" sz="1400" dirty="0">
                <a:solidFill>
                  <a:srgbClr val="1B2C4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(88% </a:t>
            </a:r>
            <a:r>
              <a:rPr lang="ro-RO" sz="1400" dirty="0" err="1">
                <a:solidFill>
                  <a:srgbClr val="1B2C4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satistified</a:t>
            </a:r>
            <a:r>
              <a:rPr lang="ro-RO" sz="1400" dirty="0">
                <a:solidFill>
                  <a:srgbClr val="1B2C4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GB" sz="1400" dirty="0">
              <a:solidFill>
                <a:srgbClr val="1B2C4C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EE0E22-E2D8-5F65-22BC-30A1318AF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5" y="2372114"/>
            <a:ext cx="3910359" cy="20333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70EA38-F28E-647E-104A-F56701C944A1}"/>
              </a:ext>
            </a:extLst>
          </p:cNvPr>
          <p:cNvSpPr txBox="1"/>
          <p:nvPr/>
        </p:nvSpPr>
        <p:spPr>
          <a:xfrm>
            <a:off x="4068625" y="4736799"/>
            <a:ext cx="38545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rgbClr val="1B2C4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 is </a:t>
            </a:r>
            <a:r>
              <a:rPr lang="en-GB" sz="1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clear organizational procedure to claim gender issues</a:t>
            </a:r>
            <a:r>
              <a:rPr lang="en-GB" sz="1000" dirty="0">
                <a:solidFill>
                  <a:srgbClr val="1B2C4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discrimination situations or other biases on diversity management (Sexual Assault and Sexual Harassment -SASH- internal policy).</a:t>
            </a:r>
            <a:r>
              <a:rPr lang="ro-RO" sz="1000" dirty="0">
                <a:solidFill>
                  <a:srgbClr val="1B2C4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1B2C4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(80% </a:t>
            </a:r>
            <a:r>
              <a:rPr lang="ro-RO" sz="1400" dirty="0" err="1">
                <a:solidFill>
                  <a:srgbClr val="1B2C4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satistified</a:t>
            </a:r>
            <a:r>
              <a:rPr lang="ro-RO" sz="1400" dirty="0">
                <a:solidFill>
                  <a:srgbClr val="1B2C4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GB" sz="1400" dirty="0">
              <a:solidFill>
                <a:srgbClr val="1B2C4C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BA9E77-65AF-7A32-DDE4-331ADD545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25" y="2431563"/>
            <a:ext cx="3755922" cy="20333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B8C18A-D901-A62F-BC01-58D1529DDC5D}"/>
              </a:ext>
            </a:extLst>
          </p:cNvPr>
          <p:cNvSpPr txBox="1"/>
          <p:nvPr/>
        </p:nvSpPr>
        <p:spPr>
          <a:xfrm>
            <a:off x="8325211" y="4736799"/>
            <a:ext cx="364893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1B2C4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 employer, always </a:t>
            </a:r>
            <a:r>
              <a:rPr lang="en-GB" sz="1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takes effective actions </a:t>
            </a:r>
            <a:r>
              <a:rPr lang="en-GB" sz="1000" dirty="0">
                <a:solidFill>
                  <a:srgbClr val="1B2C4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an incident of psychological safety, bulling and harassment (Sexual Assault and Sexual Harassment - SASH) is reported.</a:t>
            </a:r>
            <a:r>
              <a:rPr lang="ro-RO" sz="1000" dirty="0">
                <a:solidFill>
                  <a:srgbClr val="1B2C4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1B2C4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(92% </a:t>
            </a:r>
            <a:r>
              <a:rPr lang="ro-RO" sz="1400" dirty="0" err="1">
                <a:solidFill>
                  <a:srgbClr val="1B2C4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satistified</a:t>
            </a:r>
            <a:r>
              <a:rPr lang="ro-RO" sz="1400" dirty="0">
                <a:solidFill>
                  <a:srgbClr val="1B2C4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GB" sz="1400" dirty="0">
              <a:solidFill>
                <a:srgbClr val="1B2C4C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07AE05-5C1C-1987-4ADE-A00B7BEFB9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82" y="2431563"/>
            <a:ext cx="3985363" cy="207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13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93B4DFB0-F2EB-4CEA-939D-87789068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030" y="325605"/>
            <a:ext cx="8935386" cy="45045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25B9CE"/>
                </a:solidFill>
              </a:rPr>
              <a:t>WP</a:t>
            </a:r>
            <a:r>
              <a:rPr lang="ro-RO" sz="3600" b="1" dirty="0">
                <a:solidFill>
                  <a:srgbClr val="25B9CE"/>
                </a:solidFill>
              </a:rPr>
              <a:t>7</a:t>
            </a:r>
            <a:r>
              <a:rPr lang="en-US" sz="3600" b="1" dirty="0">
                <a:solidFill>
                  <a:srgbClr val="25B9CE"/>
                </a:solidFill>
              </a:rPr>
              <a:t> – </a:t>
            </a:r>
            <a:r>
              <a:rPr lang="en-GB" sz="3600" b="1" dirty="0">
                <a:solidFill>
                  <a:srgbClr val="25B9CE"/>
                </a:solidFill>
                <a:latin typeface="+mj-lt"/>
                <a:ea typeface="+mj-ea"/>
                <a:cs typeface="+mj-cs"/>
              </a:rPr>
              <a:t>Task 7.5.4 </a:t>
            </a:r>
            <a:r>
              <a:rPr lang="ro-RO" sz="3600" b="1" dirty="0">
                <a:solidFill>
                  <a:srgbClr val="25B9CE"/>
                </a:solidFill>
                <a:latin typeface="+mj-lt"/>
                <a:ea typeface="+mj-ea"/>
                <a:cs typeface="+mj-cs"/>
              </a:rPr>
              <a:t>- </a:t>
            </a:r>
            <a:r>
              <a:rPr lang="ro-RO" sz="3600" b="1" dirty="0" err="1">
                <a:solidFill>
                  <a:srgbClr val="25B9CE"/>
                </a:solidFill>
              </a:rPr>
              <a:t>future</a:t>
            </a:r>
            <a:r>
              <a:rPr lang="ro-RO" sz="3600" b="1" dirty="0">
                <a:solidFill>
                  <a:srgbClr val="25B9CE"/>
                </a:solidFill>
              </a:rPr>
              <a:t> </a:t>
            </a:r>
            <a:r>
              <a:rPr lang="ro-RO" sz="3600" b="1" dirty="0" err="1">
                <a:solidFill>
                  <a:srgbClr val="25B9CE"/>
                </a:solidFill>
              </a:rPr>
              <a:t>activities</a:t>
            </a:r>
            <a:endParaRPr lang="el-GR" sz="3600" b="1" dirty="0">
              <a:solidFill>
                <a:srgbClr val="25B9CE"/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7F061D1-F753-4C97-940C-B73BE9E7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B75D7-C6E8-46A1-94C2-4D9E1F672ED0}" type="slidenum">
              <a:rPr lang="el-GR" smtClean="0"/>
              <a:t>12</a:t>
            </a:fld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0532AA-2F89-48B7-BF4E-2942C5AD9B6F}"/>
              </a:ext>
            </a:extLst>
          </p:cNvPr>
          <p:cNvSpPr/>
          <p:nvPr/>
        </p:nvSpPr>
        <p:spPr>
          <a:xfrm>
            <a:off x="3863635" y="16871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70718-7B3E-B201-D312-8DFA8305A1B8}"/>
                  </a:ext>
                </a:extLst>
              </p:cNvPr>
              <p:cNvSpPr txBox="1"/>
              <p:nvPr/>
            </p:nvSpPr>
            <p:spPr>
              <a:xfrm>
                <a:off x="100953" y="2048673"/>
                <a:ext cx="11990094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25B9CE"/>
                    </a:solidFill>
                  </a:rPr>
                  <a:t>2. Operational gender dimension for onboard procedures – crew perspectives</a:t>
                </a:r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ro-RO" dirty="0"/>
                  <a:t> </a:t>
                </a:r>
                <a:r>
                  <a:rPr lang="en-GB" dirty="0"/>
                  <a:t>KAP (Knowledge, Attitude and Practices) survey </a:t>
                </a:r>
                <a:r>
                  <a:rPr lang="ro-RO" dirty="0" err="1"/>
                  <a:t>has</a:t>
                </a:r>
                <a:r>
                  <a:rPr lang="ro-RO" dirty="0"/>
                  <a:t> </a:t>
                </a:r>
                <a:r>
                  <a:rPr lang="ro-RO" dirty="0" err="1"/>
                  <a:t>been</a:t>
                </a:r>
                <a:r>
                  <a:rPr lang="ro-RO" dirty="0"/>
                  <a:t> </a:t>
                </a:r>
                <a:r>
                  <a:rPr lang="en-GB" dirty="0"/>
                  <a:t>developed </a:t>
                </a:r>
                <a:r>
                  <a:rPr lang="ro-RO" dirty="0" err="1"/>
                  <a:t>and</a:t>
                </a:r>
                <a:r>
                  <a:rPr lang="ro-RO" dirty="0"/>
                  <a:t> </a:t>
                </a:r>
                <a:r>
                  <a:rPr lang="ro-RO" dirty="0" err="1"/>
                  <a:t>is</a:t>
                </a:r>
                <a:r>
                  <a:rPr lang="ro-RO" dirty="0"/>
                  <a:t> </a:t>
                </a:r>
                <a:r>
                  <a:rPr lang="en-GB" dirty="0"/>
                  <a:t>applied to the seafaring staff </a:t>
                </a:r>
                <a14:m>
                  <m:oMath xmlns:m="http://schemas.openxmlformats.org/officeDocument/2006/math">
                    <m:r>
                      <a:rPr lang="ro-RO" b="0" i="1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o-RO" dirty="0"/>
                  <a:t>t</a:t>
                </a:r>
                <a:r>
                  <a:rPr lang="en-GB" dirty="0"/>
                  <a:t>he survey is focused mainly on IMO gender policies and women role as crew member onboard</a:t>
                </a:r>
                <a:r>
                  <a:rPr lang="ro-RO" dirty="0"/>
                  <a:t> </a:t>
                </a:r>
                <a:r>
                  <a:rPr lang="ro-RO" dirty="0" err="1"/>
                  <a:t>cruise</a:t>
                </a:r>
                <a:r>
                  <a:rPr lang="ro-RO" dirty="0"/>
                  <a:t> </a:t>
                </a:r>
                <a:r>
                  <a:rPr lang="ro-RO" dirty="0" err="1"/>
                  <a:t>ships</a:t>
                </a:r>
                <a:r>
                  <a:rPr lang="ro-RO" dirty="0"/>
                  <a:t> (</a:t>
                </a:r>
                <a:r>
                  <a:rPr lang="ro-RO" dirty="0" err="1"/>
                  <a:t>around</a:t>
                </a:r>
                <a:r>
                  <a:rPr lang="ro-RO" dirty="0"/>
                  <a:t> 270 </a:t>
                </a:r>
                <a:r>
                  <a:rPr lang="ro-RO" dirty="0" err="1"/>
                  <a:t>replies</a:t>
                </a:r>
                <a:r>
                  <a:rPr lang="ro-RO" dirty="0"/>
                  <a:t> </a:t>
                </a:r>
                <a:r>
                  <a:rPr lang="ro-RO" dirty="0" err="1"/>
                  <a:t>have</a:t>
                </a:r>
                <a:r>
                  <a:rPr lang="ro-RO" dirty="0"/>
                  <a:t> </a:t>
                </a:r>
                <a:r>
                  <a:rPr lang="ro-RO" dirty="0" err="1"/>
                  <a:t>been</a:t>
                </a:r>
                <a:r>
                  <a:rPr lang="ro-RO" dirty="0"/>
                  <a:t> </a:t>
                </a:r>
                <a:r>
                  <a:rPr lang="ro-RO" dirty="0" err="1"/>
                  <a:t>already</a:t>
                </a:r>
                <a:r>
                  <a:rPr lang="ro-RO" dirty="0"/>
                  <a:t> </a:t>
                </a:r>
                <a:r>
                  <a:rPr lang="ro-RO" dirty="0" err="1"/>
                  <a:t>collected</a:t>
                </a:r>
                <a:r>
                  <a:rPr lang="ro-RO" dirty="0"/>
                  <a:t>, </a:t>
                </a:r>
                <a:r>
                  <a:rPr lang="ro-RO" dirty="0" err="1"/>
                  <a:t>still</a:t>
                </a:r>
                <a:r>
                  <a:rPr lang="ro-RO" dirty="0"/>
                  <a:t> </a:t>
                </a:r>
                <a:r>
                  <a:rPr lang="ro-RO" dirty="0" err="1"/>
                  <a:t>undergoing</a:t>
                </a:r>
                <a:r>
                  <a:rPr lang="ro-RO" dirty="0"/>
                  <a:t>);</a:t>
                </a:r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ro-RO" dirty="0"/>
                  <a:t> </a:t>
                </a:r>
                <a:r>
                  <a:rPr lang="en-GB" dirty="0"/>
                  <a:t>Concluding from previous research, a brief course for gender management onboard cruise ships will be drafted</a:t>
                </a:r>
                <a:r>
                  <a:rPr lang="ro-RO" dirty="0"/>
                  <a:t>.</a:t>
                </a:r>
              </a:p>
              <a:p>
                <a:endParaRPr lang="en-GB" sz="1000" dirty="0"/>
              </a:p>
              <a:p>
                <a:r>
                  <a:rPr lang="en-GB" b="1" dirty="0"/>
                  <a:t>Results 2.1/2.2</a:t>
                </a:r>
                <a:r>
                  <a:rPr lang="en-GB" dirty="0"/>
                  <a:t>: Will be concluded with a report regarding the „</a:t>
                </a:r>
                <a:r>
                  <a:rPr lang="en-GB" i="1" dirty="0"/>
                  <a:t>Seafaring Gender dimensions </a:t>
                </a:r>
                <a:r>
                  <a:rPr lang="en-GB" dirty="0"/>
                  <a:t>".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70718-7B3E-B201-D312-8DFA8305A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3" y="2048673"/>
                <a:ext cx="11990094" cy="1938992"/>
              </a:xfrm>
              <a:prstGeom prst="rect">
                <a:avLst/>
              </a:prstGeom>
              <a:blipFill>
                <a:blip r:embed="rId3"/>
                <a:stretch>
                  <a:fillRect l="-560" t="-1572" b="-40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988542-6C24-6AC9-1A01-F239ECCA3BD3}"/>
                  </a:ext>
                </a:extLst>
              </p:cNvPr>
              <p:cNvSpPr txBox="1"/>
              <p:nvPr/>
            </p:nvSpPr>
            <p:spPr>
              <a:xfrm>
                <a:off x="100953" y="4302547"/>
                <a:ext cx="12075516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25B9CE"/>
                    </a:solidFill>
                  </a:rPr>
                  <a:t>3. Medical dimension - gender impact on healthy onboard issues</a:t>
                </a:r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GB" dirty="0"/>
                  <a:t>In relation with data collection process for all epidemiological studies with a peculiar perspective against the gender relevancy to the project topics, if any (to be applied to crew members, to passengers or to others) – 3 interrogative </a:t>
                </a:r>
                <a:r>
                  <a:rPr lang="ro-RO" dirty="0" err="1"/>
                  <a:t>items</a:t>
                </a:r>
                <a:r>
                  <a:rPr lang="en-GB" dirty="0"/>
                  <a:t> have been introduced in the T3.2.2 KAP survey;</a:t>
                </a:r>
              </a:p>
              <a:p>
                <a:endParaRPr lang="en-GB" dirty="0"/>
              </a:p>
              <a:p>
                <a:r>
                  <a:rPr lang="en-GB" b="1" dirty="0"/>
                  <a:t>Result 3</a:t>
                </a:r>
                <a:r>
                  <a:rPr lang="en-GB" dirty="0"/>
                  <a:t>: Will be concluded with a report regarding the "</a:t>
                </a:r>
                <a:r>
                  <a:rPr lang="en-GB" i="1" dirty="0"/>
                  <a:t>Gender impact on health issues onboard the cruise ships – crew and passengers references</a:t>
                </a:r>
                <a:r>
                  <a:rPr lang="en-GB" dirty="0"/>
                  <a:t>".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988542-6C24-6AC9-1A01-F239ECCA3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3" y="4302547"/>
                <a:ext cx="12075516" cy="2062103"/>
              </a:xfrm>
              <a:prstGeom prst="rect">
                <a:avLst/>
              </a:prstGeom>
              <a:blipFill>
                <a:blip r:embed="rId4"/>
                <a:stretch>
                  <a:fillRect l="-556" t="-1775"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Τίτλος 6">
            <a:extLst>
              <a:ext uri="{FF2B5EF4-FFF2-40B4-BE49-F238E27FC236}">
                <a16:creationId xmlns:a16="http://schemas.microsoft.com/office/drawing/2014/main" id="{C2A1C5C4-8509-68BC-3263-BEFB5B77F31D}"/>
              </a:ext>
            </a:extLst>
          </p:cNvPr>
          <p:cNvSpPr txBox="1">
            <a:spLocks/>
          </p:cNvSpPr>
          <p:nvPr/>
        </p:nvSpPr>
        <p:spPr>
          <a:xfrm>
            <a:off x="100953" y="1428941"/>
            <a:ext cx="8935386" cy="450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25B9CE"/>
                </a:solidFill>
              </a:rPr>
              <a:t>WP</a:t>
            </a:r>
            <a:r>
              <a:rPr lang="ro-RO" sz="3600" b="1">
                <a:solidFill>
                  <a:srgbClr val="25B9CE"/>
                </a:solidFill>
              </a:rPr>
              <a:t>7</a:t>
            </a:r>
            <a:r>
              <a:rPr lang="en-US" sz="3600" b="1">
                <a:solidFill>
                  <a:srgbClr val="25B9CE"/>
                </a:solidFill>
              </a:rPr>
              <a:t> – </a:t>
            </a:r>
            <a:r>
              <a:rPr lang="en-GB" sz="3600" b="1">
                <a:solidFill>
                  <a:srgbClr val="25B9CE"/>
                </a:solidFill>
              </a:rPr>
              <a:t>Task 7.5.4 </a:t>
            </a:r>
            <a:r>
              <a:rPr lang="ro-RO" sz="3600" b="1">
                <a:solidFill>
                  <a:srgbClr val="25B9CE"/>
                </a:solidFill>
              </a:rPr>
              <a:t>- future activities</a:t>
            </a:r>
            <a:endParaRPr lang="el-GR" sz="3600" b="1" dirty="0">
              <a:solidFill>
                <a:srgbClr val="25B9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2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3785" y="1168448"/>
            <a:ext cx="9225094" cy="1586401"/>
          </a:xfrm>
        </p:spPr>
        <p:txBody>
          <a:bodyPr>
            <a:normAutofit/>
          </a:bodyPr>
          <a:lstStyle/>
          <a:p>
            <a:r>
              <a:rPr lang="en-US" dirty="0"/>
              <a:t>Work Package </a:t>
            </a:r>
            <a:r>
              <a:rPr lang="ro-RO" dirty="0"/>
              <a:t>7</a:t>
            </a:r>
            <a:r>
              <a:rPr lang="en-US" dirty="0"/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7410" y="3014648"/>
            <a:ext cx="9225094" cy="2256256"/>
          </a:xfrm>
        </p:spPr>
        <p:txBody>
          <a:bodyPr>
            <a:normAutofit fontScale="77500" lnSpcReduction="20000"/>
          </a:bodyPr>
          <a:lstStyle/>
          <a:p>
            <a:r>
              <a:rPr lang="en-GB" sz="4000" b="1" dirty="0">
                <a:solidFill>
                  <a:srgbClr val="25B9CE"/>
                </a:solidFill>
                <a:latin typeface="+mj-lt"/>
                <a:ea typeface="+mj-ea"/>
                <a:cs typeface="+mj-cs"/>
              </a:rPr>
              <a:t>T7.5: Placement of project outputs in SSH context</a:t>
            </a:r>
          </a:p>
          <a:p>
            <a:r>
              <a:rPr lang="en-GB" sz="4000" b="1" dirty="0">
                <a:solidFill>
                  <a:srgbClr val="25B9CE"/>
                </a:solidFill>
                <a:latin typeface="+mj-lt"/>
                <a:ea typeface="+mj-ea"/>
                <a:cs typeface="+mj-cs"/>
              </a:rPr>
              <a:t>Sub-task T7.5.4: Gender analysis in the research project outputs	</a:t>
            </a:r>
          </a:p>
          <a:p>
            <a:endParaRPr lang="en-GB" sz="4000" b="1" dirty="0">
              <a:solidFill>
                <a:srgbClr val="25B9CE"/>
              </a:solidFill>
              <a:latin typeface="+mj-lt"/>
              <a:ea typeface="+mj-ea"/>
              <a:cs typeface="+mj-cs"/>
            </a:endParaRPr>
          </a:p>
          <a:p>
            <a:r>
              <a:rPr lang="en-US" sz="4000" b="1" dirty="0">
                <a:solidFill>
                  <a:srgbClr val="25B9CE"/>
                </a:solidFill>
                <a:latin typeface="+mj-lt"/>
                <a:ea typeface="+mj-ea"/>
                <a:cs typeface="+mj-cs"/>
              </a:rPr>
              <a:t>(</a:t>
            </a:r>
            <a:r>
              <a:rPr lang="ro-RO" sz="4000" b="1" dirty="0">
                <a:solidFill>
                  <a:srgbClr val="25B9CE"/>
                </a:solidFill>
                <a:latin typeface="+mj-lt"/>
                <a:ea typeface="+mj-ea"/>
                <a:cs typeface="+mj-cs"/>
              </a:rPr>
              <a:t>MBNA-Romania</a:t>
            </a:r>
            <a:r>
              <a:rPr lang="en-US" sz="4000" b="1" dirty="0">
                <a:solidFill>
                  <a:srgbClr val="25B9CE"/>
                </a:solidFill>
                <a:latin typeface="+mj-lt"/>
                <a:ea typeface="+mj-ea"/>
                <a:cs typeface="+mj-cs"/>
              </a:rPr>
              <a:t>)  </a:t>
            </a:r>
            <a:endParaRPr lang="el-GR" sz="4000" b="1" dirty="0">
              <a:solidFill>
                <a:srgbClr val="25B9C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B75D7-C6E8-46A1-94C2-4D9E1F672ED0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85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93B4DFB0-F2EB-4CEA-939D-87789068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635" y="259491"/>
            <a:ext cx="8935386" cy="45045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25B9CE"/>
                </a:solidFill>
              </a:rPr>
              <a:t>WP</a:t>
            </a:r>
            <a:r>
              <a:rPr lang="ro-RO" sz="3600" b="1" dirty="0">
                <a:solidFill>
                  <a:srgbClr val="25B9CE"/>
                </a:solidFill>
              </a:rPr>
              <a:t>7</a:t>
            </a:r>
            <a:r>
              <a:rPr lang="en-US" sz="3600" b="1" dirty="0">
                <a:solidFill>
                  <a:srgbClr val="25B9CE"/>
                </a:solidFill>
              </a:rPr>
              <a:t> – brief description </a:t>
            </a:r>
            <a:endParaRPr lang="el-GR" sz="3600" b="1" dirty="0">
              <a:solidFill>
                <a:srgbClr val="25B9CE"/>
              </a:solidFill>
            </a:endParaRP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8110AFBA-4313-4497-A3D2-3B6F948B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50" y="1608309"/>
            <a:ext cx="11484652" cy="446633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b="1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T7.5.4 Gender analysis</a:t>
            </a:r>
            <a:r>
              <a:rPr lang="ro-RO" b="1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o-RO" b="1" dirty="0" err="1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objectives</a:t>
            </a:r>
            <a:r>
              <a:rPr lang="ro-RO" b="1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sz="20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Specific provisions to be inserted in the </a:t>
            </a:r>
            <a:r>
              <a:rPr lang="en-US" sz="2000" b="1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Project management quality assurance plan </a:t>
            </a:r>
            <a:r>
              <a:rPr lang="en-US" sz="20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regarding the non-discrimination and gender analysis;</a:t>
            </a:r>
            <a:endParaRPr lang="en-GB" sz="20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rgbClr val="25B9CE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Surveys to be applied for all events during the project implementation </a:t>
            </a:r>
            <a:r>
              <a:rPr lang="en-US" sz="20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– gender non-discrimination by the project team members and researchers;</a:t>
            </a:r>
            <a:endParaRPr lang="en-GB" sz="20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rgbClr val="25B9CE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Surveys to be applied in data collection </a:t>
            </a:r>
            <a:r>
              <a:rPr lang="en-US" sz="20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process for all epidemiological studies (applied to crew members, passengers, on-shore personnel, stakeholders);</a:t>
            </a:r>
            <a:endParaRPr lang="en-GB" sz="20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Font typeface="Times New Roman" panose="02020603050405020304" pitchFamily="18" charset="0"/>
              <a:buChar char="-"/>
            </a:pPr>
            <a:r>
              <a:rPr lang="en-US" sz="20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Study of gender impact for infection chain evolvement and health-seeking behaviors;</a:t>
            </a:r>
            <a:endParaRPr lang="en-GB" sz="20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Font typeface="Times New Roman" panose="02020603050405020304" pitchFamily="18" charset="0"/>
              <a:buChar char="-"/>
            </a:pPr>
            <a:r>
              <a:rPr lang="en-US" sz="2000" b="1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Survey on crew awareness regarding the gender relevance in regard of procedure implementations and risky behavior</a:t>
            </a:r>
            <a:r>
              <a:rPr lang="en-US" sz="20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;</a:t>
            </a:r>
            <a:endParaRPr lang="en-GB" sz="20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rgbClr val="25B9CE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Survey applied on medical staff </a:t>
            </a:r>
            <a:r>
              <a:rPr lang="en-US" sz="20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in regard of gender relevance for prevention, mitigation and management measures for travelers, including the vaccine hesitancy;</a:t>
            </a:r>
            <a:endParaRPr lang="en-GB" sz="20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Font typeface="Times New Roman" panose="02020603050405020304" pitchFamily="18" charset="0"/>
              <a:buChar char="-"/>
            </a:pPr>
            <a:r>
              <a:rPr lang="en-US" sz="20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Concluding scientific study regarding the Gender-based differences in health-seeking behaviors, risky behavior, health measure compliance and vaccine hesitancy are reported.</a:t>
            </a:r>
            <a:endParaRPr lang="en-GB" sz="20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2" indent="0">
              <a:lnSpc>
                <a:spcPct val="120000"/>
              </a:lnSpc>
              <a:buNone/>
            </a:pPr>
            <a:endParaRPr lang="en-US" sz="1800" dirty="0">
              <a:solidFill>
                <a:srgbClr val="1B2C4C"/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7F061D1-F753-4C97-940C-B73BE9E7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B75D7-C6E8-46A1-94C2-4D9E1F672ED0}" type="slidenum">
              <a:rPr lang="el-GR" smtClean="0"/>
              <a:t>3</a:t>
            </a:fld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0532AA-2F89-48B7-BF4E-2942C5AD9B6F}"/>
              </a:ext>
            </a:extLst>
          </p:cNvPr>
          <p:cNvSpPr/>
          <p:nvPr/>
        </p:nvSpPr>
        <p:spPr>
          <a:xfrm>
            <a:off x="499246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4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93B4DFB0-F2EB-4CEA-939D-87789068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635" y="259491"/>
            <a:ext cx="8935386" cy="45045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25B9CE"/>
                </a:solidFill>
              </a:rPr>
              <a:t>WP</a:t>
            </a:r>
            <a:r>
              <a:rPr lang="ro-RO" sz="3600" b="1" dirty="0">
                <a:solidFill>
                  <a:srgbClr val="25B9CE"/>
                </a:solidFill>
              </a:rPr>
              <a:t>7</a:t>
            </a:r>
            <a:r>
              <a:rPr lang="en-US" sz="3600" b="1" dirty="0">
                <a:solidFill>
                  <a:srgbClr val="25B9CE"/>
                </a:solidFill>
              </a:rPr>
              <a:t> – </a:t>
            </a:r>
            <a:r>
              <a:rPr lang="en-GB" sz="3600" b="1" dirty="0">
                <a:solidFill>
                  <a:srgbClr val="25B9CE"/>
                </a:solidFill>
                <a:latin typeface="+mj-lt"/>
                <a:ea typeface="+mj-ea"/>
                <a:cs typeface="+mj-cs"/>
              </a:rPr>
              <a:t>Task 7.5.4 </a:t>
            </a:r>
            <a:r>
              <a:rPr lang="ro-RO" sz="3600" b="1" dirty="0" err="1">
                <a:solidFill>
                  <a:srgbClr val="25B9CE"/>
                </a:solidFill>
              </a:rPr>
              <a:t>outcomes</a:t>
            </a:r>
            <a:endParaRPr lang="el-GR" sz="3600" b="1" dirty="0">
              <a:solidFill>
                <a:srgbClr val="25B9CE"/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7F061D1-F753-4C97-940C-B73BE9E7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B75D7-C6E8-46A1-94C2-4D9E1F672ED0}" type="slidenum">
              <a:rPr lang="el-GR" smtClean="0"/>
              <a:t>4</a:t>
            </a:fld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0532AA-2F89-48B7-BF4E-2942C5AD9B6F}"/>
              </a:ext>
            </a:extLst>
          </p:cNvPr>
          <p:cNvSpPr/>
          <p:nvPr/>
        </p:nvSpPr>
        <p:spPr>
          <a:xfrm>
            <a:off x="499246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8B209F-FB3E-726E-C9BF-49C5FF77E9F8}"/>
              </a:ext>
            </a:extLst>
          </p:cNvPr>
          <p:cNvSpPr txBox="1"/>
          <p:nvPr/>
        </p:nvSpPr>
        <p:spPr>
          <a:xfrm>
            <a:off x="0" y="920621"/>
            <a:ext cx="12192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o-RO" sz="3200" b="1" dirty="0">
                <a:solidFill>
                  <a:srgbClr val="25B9CE"/>
                </a:solidFill>
                <a:effectLst/>
                <a:latin typeface="Calibri" panose="020F0502020204030204" pitchFamily="34" charset="0"/>
              </a:rPr>
              <a:t>Main </a:t>
            </a:r>
            <a:r>
              <a:rPr lang="ro-RO" sz="3200" b="1" dirty="0" err="1">
                <a:solidFill>
                  <a:srgbClr val="25B9CE"/>
                </a:solidFill>
                <a:effectLst/>
                <a:latin typeface="Calibri" panose="020F0502020204030204" pitchFamily="34" charset="0"/>
              </a:rPr>
              <a:t>outcomes</a:t>
            </a:r>
            <a:r>
              <a:rPr lang="ro-RO" sz="3200" b="1" dirty="0">
                <a:solidFill>
                  <a:srgbClr val="25B9CE"/>
                </a:solidFill>
                <a:effectLst/>
                <a:latin typeface="Calibri" panose="020F0502020204030204" pitchFamily="34" charset="0"/>
              </a:rPr>
              <a:t> of Task 7.5.4 (MBNA </a:t>
            </a:r>
            <a:r>
              <a:rPr lang="ro-RO" sz="3200" b="1" dirty="0" err="1">
                <a:solidFill>
                  <a:srgbClr val="25B9CE"/>
                </a:solidFill>
                <a:effectLst/>
                <a:latin typeface="Calibri" panose="020F0502020204030204" pitchFamily="34" charset="0"/>
              </a:rPr>
              <a:t>responsible</a:t>
            </a:r>
            <a:r>
              <a:rPr lang="ro-RO" sz="3200" b="1" dirty="0">
                <a:solidFill>
                  <a:srgbClr val="25B9CE"/>
                </a:solidFill>
                <a:effectLst/>
                <a:latin typeface="Calibri" panose="020F0502020204030204" pitchFamily="34" charset="0"/>
              </a:rPr>
              <a:t>):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o-RO" sz="800" b="1" u="sng" dirty="0">
              <a:solidFill>
                <a:srgbClr val="25B9CE"/>
              </a:solidFill>
              <a:effectLst/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ro-RO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pursued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valued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designing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instructive material for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gender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topic (2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articles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ro-RO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built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team </a:t>
            </a:r>
            <a:r>
              <a:rPr lang="ro-RO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members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regarding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gender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perceptions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https://forms.gle/cwL5BQmtfLJhyvn79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ro-RO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built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distributed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gender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cruise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companies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regarding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gender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issues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https://forms.gle/K9hEQbVfRqnhSujx6</a:t>
            </a:r>
            <a:endParaRPr lang="ro-RO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ro-RO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webinar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organized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19th </a:t>
            </a:r>
            <a:r>
              <a:rPr lang="ro-RO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2023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https://healthysailing.eu/internal_webinars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training material for </a:t>
            </a:r>
            <a:r>
              <a:rPr lang="ro-RO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crew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members</a:t>
            </a: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regard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gender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issues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progress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presented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webinar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ro-RO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dedicated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online folder: 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https://marplat.eu/course/index.php?categoryid=24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2000" dirty="0"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E625EA-4415-598F-0A41-7B700B022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8341" y="3917499"/>
            <a:ext cx="801016" cy="796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1B819C-63FF-7AFB-2E33-22ADEEC5BA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887" y="2849291"/>
            <a:ext cx="794903" cy="79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7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93B4DFB0-F2EB-4CEA-939D-87789068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635" y="259491"/>
            <a:ext cx="8935386" cy="45045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25B9CE"/>
                </a:solidFill>
              </a:rPr>
              <a:t>WP</a:t>
            </a:r>
            <a:r>
              <a:rPr lang="ro-RO" sz="3600" b="1" dirty="0">
                <a:solidFill>
                  <a:srgbClr val="25B9CE"/>
                </a:solidFill>
              </a:rPr>
              <a:t>7</a:t>
            </a:r>
            <a:r>
              <a:rPr lang="en-US" sz="3600" b="1" dirty="0">
                <a:solidFill>
                  <a:srgbClr val="25B9CE"/>
                </a:solidFill>
              </a:rPr>
              <a:t> – </a:t>
            </a:r>
            <a:r>
              <a:rPr lang="en-GB" sz="3600" b="1" dirty="0">
                <a:solidFill>
                  <a:srgbClr val="25B9CE"/>
                </a:solidFill>
                <a:latin typeface="+mj-lt"/>
                <a:ea typeface="+mj-ea"/>
                <a:cs typeface="+mj-cs"/>
              </a:rPr>
              <a:t>Task 7.5.4 </a:t>
            </a:r>
            <a:r>
              <a:rPr lang="en-US" sz="3600" b="1" dirty="0">
                <a:solidFill>
                  <a:srgbClr val="25B9CE"/>
                </a:solidFill>
              </a:rPr>
              <a:t>key points </a:t>
            </a:r>
            <a:endParaRPr lang="el-GR" sz="3600" b="1" dirty="0">
              <a:solidFill>
                <a:srgbClr val="25B9CE"/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7F061D1-F753-4C97-940C-B73BE9E7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B75D7-C6E8-46A1-94C2-4D9E1F672ED0}" type="slidenum">
              <a:rPr lang="el-GR" smtClean="0"/>
              <a:t>5</a:t>
            </a:fld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0532AA-2F89-48B7-BF4E-2942C5AD9B6F}"/>
              </a:ext>
            </a:extLst>
          </p:cNvPr>
          <p:cNvSpPr/>
          <p:nvPr/>
        </p:nvSpPr>
        <p:spPr>
          <a:xfrm>
            <a:off x="3863635" y="16871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70718-7B3E-B201-D312-8DFA8305A1B8}"/>
                  </a:ext>
                </a:extLst>
              </p:cNvPr>
              <p:cNvSpPr txBox="1"/>
              <p:nvPr/>
            </p:nvSpPr>
            <p:spPr>
              <a:xfrm>
                <a:off x="104835" y="1535699"/>
                <a:ext cx="7932565" cy="4832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b="1" dirty="0">
                    <a:solidFill>
                      <a:srgbClr val="25B9CE"/>
                    </a:solidFill>
                  </a:rPr>
                  <a:t>1. Gender equity in project implementation and research activities</a:t>
                </a:r>
              </a:p>
              <a:p>
                <a:endParaRPr lang="ro-RO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GB" dirty="0"/>
                  <a:t>KAP (Knowledge, Attitude and Practices) survey has been developed </a:t>
                </a:r>
                <a:r>
                  <a:rPr lang="ro-RO" dirty="0" err="1"/>
                  <a:t>and</a:t>
                </a:r>
                <a:r>
                  <a:rPr lang="ro-RO" dirty="0"/>
                  <a:t> </a:t>
                </a:r>
                <a:r>
                  <a:rPr lang="en-GB" dirty="0"/>
                  <a:t>applied among the Healthy Sailing consortium members </a:t>
                </a:r>
                <a:r>
                  <a:rPr lang="ro-RO" dirty="0" err="1"/>
                  <a:t>to</a:t>
                </a:r>
                <a:r>
                  <a:rPr lang="ro-RO" dirty="0"/>
                  <a:t> test </a:t>
                </a:r>
                <a:r>
                  <a:rPr lang="ro-RO" dirty="0" err="1"/>
                  <a:t>the</a:t>
                </a:r>
                <a:r>
                  <a:rPr lang="en-GB" dirty="0"/>
                  <a:t> gender non-discrimination </a:t>
                </a:r>
                <a:r>
                  <a:rPr lang="ro-RO" dirty="0" err="1"/>
                  <a:t>attitudes</a:t>
                </a:r>
                <a:r>
                  <a:rPr lang="ro-RO" dirty="0"/>
                  <a:t> </a:t>
                </a:r>
                <a:r>
                  <a:rPr lang="en-GB" dirty="0"/>
                  <a:t>among the project team members, project professionals and researchers</a:t>
                </a:r>
                <a:r>
                  <a:rPr lang="ro-RO" dirty="0"/>
                  <a:t>, </a:t>
                </a:r>
                <a:r>
                  <a:rPr lang="en-GB" dirty="0"/>
                  <a:t>as </a:t>
                </a:r>
                <a:r>
                  <a:rPr lang="en-GB" b="1" dirty="0">
                    <a:solidFill>
                      <a:srgbClr val="FF0000"/>
                    </a:solidFill>
                  </a:rPr>
                  <a:t>part of project quality management charter</a:t>
                </a:r>
                <a:r>
                  <a:rPr lang="en-GB" dirty="0"/>
                  <a:t>.</a:t>
                </a:r>
              </a:p>
              <a:p>
                <a:endParaRPr lang="ro-RO" dirty="0"/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GB" dirty="0"/>
                  <a:t>Specific provisions will be identified and inserted in the Project management quality assurance plan, regarding the </a:t>
                </a:r>
                <a:r>
                  <a:rPr lang="en-GB" b="1" dirty="0">
                    <a:solidFill>
                      <a:srgbClr val="FF0000"/>
                    </a:solidFill>
                  </a:rPr>
                  <a:t>non-discrimination and gender analysis</a:t>
                </a:r>
                <a:r>
                  <a:rPr lang="en-GB" dirty="0"/>
                  <a:t>;</a:t>
                </a:r>
                <a:endParaRPr lang="ro-RO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GB" dirty="0"/>
                  <a:t>The survey is focused mainly on EU gender policies and gender strategic views, to reflect and increase the project members awareness.</a:t>
                </a:r>
              </a:p>
              <a:p>
                <a:endParaRPr lang="ro-RO" dirty="0"/>
              </a:p>
              <a:p>
                <a:r>
                  <a:rPr lang="en-GB" b="1" dirty="0"/>
                  <a:t>Result 1</a:t>
                </a:r>
                <a:r>
                  <a:rPr lang="en-GB" dirty="0"/>
                  <a:t>: </a:t>
                </a:r>
                <a:r>
                  <a:rPr lang="ro-RO" dirty="0"/>
                  <a:t>C</a:t>
                </a:r>
                <a:r>
                  <a:rPr lang="en-GB" dirty="0" err="1"/>
                  <a:t>oncluded</a:t>
                </a:r>
                <a:r>
                  <a:rPr lang="en-GB" dirty="0"/>
                  <a:t> with a report regarding the "Gender equity in EU project implementation and research activities".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70718-7B3E-B201-D312-8DFA8305A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5" y="1535699"/>
                <a:ext cx="7932565" cy="4832092"/>
              </a:xfrm>
              <a:prstGeom prst="rect">
                <a:avLst/>
              </a:prstGeom>
              <a:blipFill>
                <a:blip r:embed="rId3"/>
                <a:stretch>
                  <a:fillRect l="-1537" t="-1261" r="-922" b="-10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6072AC2-B493-1CF5-2D18-5B0D62422B00}"/>
              </a:ext>
            </a:extLst>
          </p:cNvPr>
          <p:cNvSpPr/>
          <p:nvPr/>
        </p:nvSpPr>
        <p:spPr>
          <a:xfrm>
            <a:off x="8159463" y="3129518"/>
            <a:ext cx="3927702" cy="2309863"/>
          </a:xfrm>
          <a:prstGeom prst="rect">
            <a:avLst/>
          </a:prstGeom>
          <a:ln w="38100">
            <a:solidFill>
              <a:srgbClr val="1B2C4C"/>
            </a:solidFill>
          </a:ln>
        </p:spPr>
        <p:txBody>
          <a:bodyPr wrap="square">
            <a:spAutoFit/>
          </a:bodyPr>
          <a:lstStyle/>
          <a:p>
            <a:pPr marL="0" lvl="2">
              <a:lnSpc>
                <a:spcPct val="120000"/>
              </a:lnSpc>
              <a:spcBef>
                <a:spcPts val="500"/>
              </a:spcBef>
            </a:pPr>
            <a:r>
              <a:rPr lang="ro-RO" b="1" dirty="0" err="1">
                <a:solidFill>
                  <a:srgbClr val="1B2C4C"/>
                </a:solidFill>
              </a:rPr>
              <a:t>Outputs</a:t>
            </a:r>
            <a:r>
              <a:rPr lang="en-US" b="1" dirty="0">
                <a:solidFill>
                  <a:srgbClr val="1B2C4C"/>
                </a:solidFill>
              </a:rPr>
              <a:t> completed</a:t>
            </a:r>
          </a:p>
          <a:p>
            <a:pPr marL="285750" lvl="2" indent="-28575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o-RO" sz="1600" dirty="0"/>
              <a:t>R</a:t>
            </a:r>
            <a:r>
              <a:rPr lang="en-GB" sz="1600" dirty="0" err="1"/>
              <a:t>eport</a:t>
            </a:r>
            <a:r>
              <a:rPr lang="ro-RO" sz="1600" dirty="0"/>
              <a:t>: </a:t>
            </a:r>
            <a:r>
              <a:rPr lang="en-GB" sz="1600" dirty="0"/>
              <a:t>"</a:t>
            </a:r>
            <a:r>
              <a:rPr lang="en-GB" sz="1600" b="1" i="1" dirty="0">
                <a:solidFill>
                  <a:srgbClr val="0000FF"/>
                </a:solidFill>
              </a:rPr>
              <a:t>Gender equity in EU project implementation and research activities</a:t>
            </a:r>
            <a:r>
              <a:rPr lang="en-GB" sz="1600" dirty="0"/>
              <a:t>"</a:t>
            </a:r>
            <a:endParaRPr lang="en-US" sz="1600" dirty="0">
              <a:solidFill>
                <a:srgbClr val="1B2C4C"/>
              </a:solidFill>
            </a:endParaRPr>
          </a:p>
          <a:p>
            <a:pPr marL="0" lvl="2">
              <a:lnSpc>
                <a:spcPct val="120000"/>
              </a:lnSpc>
              <a:spcBef>
                <a:spcPts val="500"/>
              </a:spcBef>
            </a:pPr>
            <a:r>
              <a:rPr lang="en-US" b="1" dirty="0">
                <a:solidFill>
                  <a:srgbClr val="1B2C4C"/>
                </a:solidFill>
              </a:rPr>
              <a:t>Changes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ro-RO" sz="1600" b="1" dirty="0">
                <a:solidFill>
                  <a:srgbClr val="1B2C4C"/>
                </a:solidFill>
              </a:rPr>
              <a:t>No </a:t>
            </a:r>
            <a:r>
              <a:rPr lang="ro-RO" sz="1600" b="1" dirty="0" err="1">
                <a:solidFill>
                  <a:srgbClr val="1B2C4C"/>
                </a:solidFill>
              </a:rPr>
              <a:t>changes</a:t>
            </a:r>
            <a:endParaRPr lang="en-US" sz="1600" dirty="0">
              <a:solidFill>
                <a:srgbClr val="1B2C4C"/>
              </a:solidFill>
            </a:endParaRPr>
          </a:p>
          <a:p>
            <a:pPr marL="0" lvl="2">
              <a:spcBef>
                <a:spcPts val="500"/>
              </a:spcBef>
            </a:pPr>
            <a:r>
              <a:rPr lang="en-US" b="1" dirty="0">
                <a:solidFill>
                  <a:srgbClr val="1B2C4C"/>
                </a:solidFill>
              </a:rPr>
              <a:t>Deviations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ro-RO" sz="1600" dirty="0">
                <a:solidFill>
                  <a:srgbClr val="1B2C4C"/>
                </a:solidFill>
              </a:rPr>
              <a:t>No </a:t>
            </a:r>
            <a:r>
              <a:rPr lang="ro-RO" sz="1600" dirty="0" err="1">
                <a:solidFill>
                  <a:srgbClr val="1B2C4C"/>
                </a:solidFill>
              </a:rPr>
              <a:t>deviations</a:t>
            </a:r>
            <a:endParaRPr lang="en-US" sz="1600" dirty="0">
              <a:solidFill>
                <a:srgbClr val="1B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7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93B4DFB0-F2EB-4CEA-939D-87789068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635" y="259491"/>
            <a:ext cx="8935386" cy="45045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25B9CE"/>
                </a:solidFill>
              </a:rPr>
              <a:t>WP7– </a:t>
            </a:r>
            <a:r>
              <a:rPr lang="en-GB" sz="3600" b="1" dirty="0">
                <a:solidFill>
                  <a:srgbClr val="25B9CE"/>
                </a:solidFill>
                <a:latin typeface="+mj-lt"/>
                <a:ea typeface="+mj-ea"/>
                <a:cs typeface="+mj-cs"/>
              </a:rPr>
              <a:t>Task 7.5.4 survey </a:t>
            </a:r>
            <a:r>
              <a:rPr lang="en-US" sz="3600" b="1" dirty="0">
                <a:solidFill>
                  <a:srgbClr val="25B9CE"/>
                </a:solidFill>
              </a:rPr>
              <a:t>summary</a:t>
            </a:r>
            <a:endParaRPr lang="el-GR" sz="3600" b="1" dirty="0">
              <a:solidFill>
                <a:srgbClr val="25B9CE"/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7F061D1-F753-4C97-940C-B73BE9E7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B75D7-C6E8-46A1-94C2-4D9E1F672ED0}" type="slidenum">
              <a:rPr lang="el-GR" smtClean="0"/>
              <a:t>6</a:t>
            </a:fld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0532AA-2F89-48B7-BF4E-2942C5AD9B6F}"/>
              </a:ext>
            </a:extLst>
          </p:cNvPr>
          <p:cNvSpPr/>
          <p:nvPr/>
        </p:nvSpPr>
        <p:spPr>
          <a:xfrm>
            <a:off x="499246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0" name="Θέση αριθμού διαφάνειας 3">
            <a:extLst>
              <a:ext uri="{FF2B5EF4-FFF2-40B4-BE49-F238E27FC236}">
                <a16:creationId xmlns:a16="http://schemas.microsoft.com/office/drawing/2014/main" id="{21E8559E-B4D3-41A0-BC4F-131AFDC8C560}"/>
              </a:ext>
            </a:extLst>
          </p:cNvPr>
          <p:cNvSpPr txBox="1">
            <a:spLocks/>
          </p:cNvSpPr>
          <p:nvPr/>
        </p:nvSpPr>
        <p:spPr>
          <a:xfrm>
            <a:off x="8484017" y="71656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3B75D7-C6E8-46A1-94C2-4D9E1F672ED0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D7E28-F043-4783-95FF-E0FF92D54912}"/>
              </a:ext>
            </a:extLst>
          </p:cNvPr>
          <p:cNvSpPr/>
          <p:nvPr/>
        </p:nvSpPr>
        <p:spPr>
          <a:xfrm>
            <a:off x="4639375" y="393239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D059DF-33A8-C6D4-107A-D01DFC3EBBBA}"/>
                  </a:ext>
                </a:extLst>
              </p:cNvPr>
              <p:cNvSpPr txBox="1"/>
              <p:nvPr/>
            </p:nvSpPr>
            <p:spPr>
              <a:xfrm>
                <a:off x="140721" y="1233949"/>
                <a:ext cx="8059757" cy="984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b="1" i="1" dirty="0">
                    <a:solidFill>
                      <a:srgbClr val="0000FF"/>
                    </a:solidFill>
                  </a:rPr>
                  <a:t>Gender equity in EU project implementation and research activities </a:t>
                </a:r>
                <a:r>
                  <a:rPr lang="ro-RO" sz="2000" b="1" i="1" dirty="0">
                    <a:solidFill>
                      <a:srgbClr val="0000FF"/>
                    </a:solidFill>
                  </a:rPr>
                  <a:t> </a:t>
                </a:r>
                <a:r>
                  <a:rPr lang="ro-RO" sz="1800" b="1" i="1" dirty="0">
                    <a:solidFill>
                      <a:srgbClr val="0000FF"/>
                    </a:solidFill>
                  </a:rPr>
                  <a:t>-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Survey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results</a:t>
                </a:r>
                <a:endParaRPr lang="en-GB" b="1" dirty="0">
                  <a:solidFill>
                    <a:srgbClr val="25B9CE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ro-RO" b="1" dirty="0"/>
                  <a:t> respondents</a:t>
                </a:r>
                <a:r>
                  <a:rPr lang="en-US" b="1" dirty="0"/>
                  <a:t>’</a:t>
                </a:r>
                <a:r>
                  <a:rPr lang="ro-RO" b="1" dirty="0"/>
                  <a:t> </a:t>
                </a:r>
                <a:r>
                  <a:rPr lang="ro-RO" b="1" dirty="0" err="1"/>
                  <a:t>structure</a:t>
                </a:r>
                <a:r>
                  <a:rPr lang="en-US" b="1" dirty="0"/>
                  <a:t> – 32 replies</a:t>
                </a:r>
                <a:endParaRPr lang="ro-RO" b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D059DF-33A8-C6D4-107A-D01DFC3EB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21" y="1233949"/>
                <a:ext cx="8059757" cy="984885"/>
              </a:xfrm>
              <a:prstGeom prst="rect">
                <a:avLst/>
              </a:prstGeom>
              <a:blipFill>
                <a:blip r:embed="rId3"/>
                <a:stretch>
                  <a:fillRect l="-756" t="-3086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ă a răspunsurilor din Formulare. Titlul întrebării: Current occupation. Numărul de răspunsuri: 32 de răspunsuri.">
            <a:extLst>
              <a:ext uri="{FF2B5EF4-FFF2-40B4-BE49-F238E27FC236}">
                <a16:creationId xmlns:a16="http://schemas.microsoft.com/office/drawing/2014/main" id="{59D0778E-B3B4-E9D7-B91C-4C418A0F88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0" b="6321"/>
          <a:stretch/>
        </p:blipFill>
        <p:spPr bwMode="auto">
          <a:xfrm>
            <a:off x="0" y="2157279"/>
            <a:ext cx="6560965" cy="309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iagramă a răspunsurilor din Formulare. Titlul întrebării: Gender. Numărul de răspunsuri: 32 de răspunsuri.">
            <a:extLst>
              <a:ext uri="{FF2B5EF4-FFF2-40B4-BE49-F238E27FC236}">
                <a16:creationId xmlns:a16="http://schemas.microsoft.com/office/drawing/2014/main" id="{B500885C-6273-D5A7-3E45-0CB7A916E8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 t="27805" r="19887" b="8778"/>
          <a:stretch/>
        </p:blipFill>
        <p:spPr bwMode="auto">
          <a:xfrm>
            <a:off x="8358303" y="1142574"/>
            <a:ext cx="3611007" cy="152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Diagramă a răspunsurilor din Formulare. Titlul întrebării: Professional experience. Numărul de răspunsuri: 32 de răspunsuri.">
            <a:extLst>
              <a:ext uri="{FF2B5EF4-FFF2-40B4-BE49-F238E27FC236}">
                <a16:creationId xmlns:a16="http://schemas.microsoft.com/office/drawing/2014/main" id="{89AFFA2D-05C3-99A9-DD68-F7F9867165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5" t="28239" r="17956" b="9476"/>
          <a:stretch/>
        </p:blipFill>
        <p:spPr bwMode="auto">
          <a:xfrm>
            <a:off x="2623036" y="5009548"/>
            <a:ext cx="3558589" cy="150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Diagramă a răspunsurilor din Formulare. Titlul întrebării: Marital status. Numărul de răspunsuri: 32 de răspunsuri.">
            <a:extLst>
              <a:ext uri="{FF2B5EF4-FFF2-40B4-BE49-F238E27FC236}">
                <a16:creationId xmlns:a16="http://schemas.microsoft.com/office/drawing/2014/main" id="{D34708D6-40D6-05BF-51D8-EA4AF8FF64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28682" r="20408" b="9033"/>
          <a:stretch/>
        </p:blipFill>
        <p:spPr bwMode="auto">
          <a:xfrm>
            <a:off x="8493018" y="2907777"/>
            <a:ext cx="3476292" cy="150215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7608642-0A5A-74D1-470F-D20A23D031F1}"/>
                  </a:ext>
                </a:extLst>
              </p:cNvPr>
              <p:cNvSpPr txBox="1"/>
              <p:nvPr/>
            </p:nvSpPr>
            <p:spPr>
              <a:xfrm>
                <a:off x="6771849" y="1634059"/>
                <a:ext cx="21623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rgbClr val="25B9CE"/>
                    </a:solidFill>
                  </a:rPr>
                  <a:t>gender structure</a:t>
                </a:r>
                <a:r>
                  <a:rPr lang="ro-RO" sz="1400" dirty="0">
                    <a:solidFill>
                      <a:srgbClr val="25B9CE"/>
                    </a:solidFill>
                  </a:rPr>
                  <a:t> </a:t>
                </a:r>
              </a:p>
              <a:p>
                <a:r>
                  <a:rPr lang="ro-RO" sz="1400" dirty="0">
                    <a:solidFill>
                      <a:srgbClr val="25B9CE"/>
                    </a:solidFill>
                  </a:rPr>
                  <a:t>(68% males, 32% others)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25B9CE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ro-RO" sz="1400" dirty="0">
                  <a:solidFill>
                    <a:srgbClr val="25B9CE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7608642-0A5A-74D1-470F-D20A23D03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849" y="1634059"/>
                <a:ext cx="2162375" cy="523220"/>
              </a:xfrm>
              <a:prstGeom prst="rect">
                <a:avLst/>
              </a:prstGeom>
              <a:blipFill>
                <a:blip r:embed="rId8"/>
                <a:stretch>
                  <a:fillRect l="-845"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F748B1-CE11-A781-AEDA-F31BC181CDD2}"/>
                  </a:ext>
                </a:extLst>
              </p:cNvPr>
              <p:cNvSpPr txBox="1"/>
              <p:nvPr/>
            </p:nvSpPr>
            <p:spPr>
              <a:xfrm>
                <a:off x="538712" y="5418445"/>
                <a:ext cx="2162375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rgbClr val="25B9CE"/>
                    </a:solidFill>
                  </a:rPr>
                  <a:t>professional experience</a:t>
                </a:r>
                <a:endParaRPr lang="ro-RO" sz="1400" dirty="0">
                  <a:solidFill>
                    <a:srgbClr val="25B9CE"/>
                  </a:solidFill>
                </a:endParaRPr>
              </a:p>
              <a:p>
                <a:r>
                  <a:rPr lang="ro-RO" sz="1400" dirty="0">
                    <a:solidFill>
                      <a:srgbClr val="25B9CE"/>
                    </a:solidFill>
                  </a:rPr>
                  <a:t>(75% </a:t>
                </a:r>
                <a:r>
                  <a:rPr lang="ro-RO" sz="1400" dirty="0" err="1">
                    <a:solidFill>
                      <a:srgbClr val="25B9CE"/>
                    </a:solidFill>
                  </a:rPr>
                  <a:t>seniors</a:t>
                </a:r>
                <a:r>
                  <a:rPr lang="ro-RO" sz="1400" dirty="0">
                    <a:solidFill>
                      <a:srgbClr val="25B9CE"/>
                    </a:solidFill>
                  </a:rPr>
                  <a:t> </a:t>
                </a:r>
                <a:r>
                  <a:rPr lang="ro-RO" sz="1400" dirty="0" err="1">
                    <a:solidFill>
                      <a:srgbClr val="25B9CE"/>
                    </a:solidFill>
                  </a:rPr>
                  <a:t>and</a:t>
                </a:r>
                <a:r>
                  <a:rPr lang="ro-RO" sz="1400" dirty="0">
                    <a:solidFill>
                      <a:srgbClr val="25B9CE"/>
                    </a:solidFill>
                  </a:rPr>
                  <a:t> </a:t>
                </a:r>
                <a:r>
                  <a:rPr lang="ro-RO" sz="1400" dirty="0" err="1">
                    <a:solidFill>
                      <a:srgbClr val="25B9CE"/>
                    </a:solidFill>
                  </a:rPr>
                  <a:t>only</a:t>
                </a:r>
                <a:r>
                  <a:rPr lang="ro-RO" sz="1400" dirty="0">
                    <a:solidFill>
                      <a:srgbClr val="25B9CE"/>
                    </a:solidFill>
                  </a:rPr>
                  <a:t> 25% </a:t>
                </a:r>
                <a:r>
                  <a:rPr lang="ro-RO" sz="1400" dirty="0" err="1">
                    <a:solidFill>
                      <a:srgbClr val="25B9CE"/>
                    </a:solidFill>
                  </a:rPr>
                  <a:t>juniors</a:t>
                </a:r>
                <a:r>
                  <a:rPr lang="ro-RO" sz="1400" dirty="0">
                    <a:solidFill>
                      <a:srgbClr val="25B9CE"/>
                    </a:solidFill>
                  </a:rPr>
                  <a:t>)</a:t>
                </a:r>
                <a:r>
                  <a:rPr lang="en-US" sz="1400" dirty="0">
                    <a:solidFill>
                      <a:srgbClr val="25B9C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25B9CE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ro-RO" sz="1400" dirty="0">
                  <a:solidFill>
                    <a:srgbClr val="25B9CE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F748B1-CE11-A781-AEDA-F31BC181C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12" y="5418445"/>
                <a:ext cx="2162375" cy="738664"/>
              </a:xfrm>
              <a:prstGeom prst="rect">
                <a:avLst/>
              </a:prstGeom>
              <a:blipFill>
                <a:blip r:embed="rId9"/>
                <a:stretch>
                  <a:fillRect l="-845" t="-1653" r="-282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0B5D2C-93DA-9456-E157-3E1EFFE3B23B}"/>
                  </a:ext>
                </a:extLst>
              </p:cNvPr>
              <p:cNvSpPr txBox="1"/>
              <p:nvPr/>
            </p:nvSpPr>
            <p:spPr>
              <a:xfrm>
                <a:off x="7084222" y="3378400"/>
                <a:ext cx="1465397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rgbClr val="25B9CE"/>
                    </a:solidFill>
                  </a:rPr>
                  <a:t>marital status </a:t>
                </a:r>
                <a:r>
                  <a:rPr lang="ro-RO" sz="1400" dirty="0">
                    <a:solidFill>
                      <a:srgbClr val="25B9CE"/>
                    </a:solidFill>
                  </a:rPr>
                  <a:t>(72% </a:t>
                </a:r>
                <a:r>
                  <a:rPr lang="ro-RO" sz="1400" dirty="0" err="1">
                    <a:solidFill>
                      <a:srgbClr val="25B9CE"/>
                    </a:solidFill>
                  </a:rPr>
                  <a:t>married</a:t>
                </a:r>
                <a:r>
                  <a:rPr lang="ro-RO" sz="1400" dirty="0">
                    <a:solidFill>
                      <a:srgbClr val="25B9CE"/>
                    </a:solidFill>
                  </a:rPr>
                  <a:t> or in </a:t>
                </a:r>
                <a:r>
                  <a:rPr lang="ro-RO" sz="1400" dirty="0" err="1">
                    <a:solidFill>
                      <a:srgbClr val="25B9CE"/>
                    </a:solidFill>
                  </a:rPr>
                  <a:t>partnership</a:t>
                </a:r>
                <a:r>
                  <a:rPr lang="ro-RO" sz="1400" dirty="0">
                    <a:solidFill>
                      <a:srgbClr val="25B9CE"/>
                    </a:solidFill>
                  </a:rPr>
                  <a:t>)</a:t>
                </a:r>
                <a:r>
                  <a:rPr lang="en-US" sz="1400" dirty="0">
                    <a:solidFill>
                      <a:srgbClr val="25B9C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25B9CE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ro-RO" sz="1400" dirty="0">
                  <a:solidFill>
                    <a:srgbClr val="25B9CE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0B5D2C-93DA-9456-E157-3E1EFFE3B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222" y="3378400"/>
                <a:ext cx="1465397" cy="738664"/>
              </a:xfrm>
              <a:prstGeom prst="rect">
                <a:avLst/>
              </a:prstGeom>
              <a:blipFill>
                <a:blip r:embed="rId10"/>
                <a:stretch>
                  <a:fillRect l="-1250"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Diagramă a răspunsurilor din Formulare. Titlul întrebării: Children/other care of obligations. Numărul de răspunsuri: 32 de răspunsuri.">
            <a:extLst>
              <a:ext uri="{FF2B5EF4-FFF2-40B4-BE49-F238E27FC236}">
                <a16:creationId xmlns:a16="http://schemas.microsoft.com/office/drawing/2014/main" id="{3E862143-CDFB-F4B0-14DF-233A940B30F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3" t="26582" r="19314" b="7436"/>
          <a:stretch/>
        </p:blipFill>
        <p:spPr bwMode="auto">
          <a:xfrm>
            <a:off x="8592260" y="4823826"/>
            <a:ext cx="3476293" cy="15912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5BE126-DCA4-8F4A-5B71-8000306452DB}"/>
                  </a:ext>
                </a:extLst>
              </p:cNvPr>
              <p:cNvSpPr txBox="1"/>
              <p:nvPr/>
            </p:nvSpPr>
            <p:spPr>
              <a:xfrm>
                <a:off x="7114605" y="5480000"/>
                <a:ext cx="160067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rgbClr val="25B9CE"/>
                    </a:solidFill>
                  </a:rPr>
                  <a:t>care obligations 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25B9CE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ro-RO" sz="1400" dirty="0">
                  <a:solidFill>
                    <a:srgbClr val="25B9CE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5BE126-DCA4-8F4A-5B71-800030645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605" y="5480000"/>
                <a:ext cx="1600671" cy="307777"/>
              </a:xfrm>
              <a:prstGeom prst="rect">
                <a:avLst/>
              </a:prstGeom>
              <a:blipFill>
                <a:blip r:embed="rId12"/>
                <a:stretch>
                  <a:fillRect l="-114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803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93B4DFB0-F2EB-4CEA-939D-87789068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635" y="259491"/>
            <a:ext cx="8935386" cy="45045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25B9CE"/>
                </a:solidFill>
              </a:rPr>
              <a:t>WP7– </a:t>
            </a:r>
            <a:r>
              <a:rPr lang="en-GB" sz="3600" b="1" dirty="0">
                <a:solidFill>
                  <a:srgbClr val="25B9CE"/>
                </a:solidFill>
                <a:latin typeface="+mj-lt"/>
                <a:ea typeface="+mj-ea"/>
                <a:cs typeface="+mj-cs"/>
              </a:rPr>
              <a:t>Task 7.5.4 survey </a:t>
            </a:r>
            <a:r>
              <a:rPr lang="en-US" sz="3600" b="1" dirty="0">
                <a:solidFill>
                  <a:srgbClr val="25B9CE"/>
                </a:solidFill>
              </a:rPr>
              <a:t>summary</a:t>
            </a:r>
            <a:endParaRPr lang="el-GR" sz="3600" b="1" dirty="0">
              <a:solidFill>
                <a:srgbClr val="25B9CE"/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7F061D1-F753-4C97-940C-B73BE9E7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B75D7-C6E8-46A1-94C2-4D9E1F672ED0}" type="slidenum">
              <a:rPr lang="el-GR" smtClean="0"/>
              <a:t>7</a:t>
            </a:fld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0532AA-2F89-48B7-BF4E-2942C5AD9B6F}"/>
              </a:ext>
            </a:extLst>
          </p:cNvPr>
          <p:cNvSpPr/>
          <p:nvPr/>
        </p:nvSpPr>
        <p:spPr>
          <a:xfrm>
            <a:off x="499246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0" name="Θέση αριθμού διαφάνειας 3">
            <a:extLst>
              <a:ext uri="{FF2B5EF4-FFF2-40B4-BE49-F238E27FC236}">
                <a16:creationId xmlns:a16="http://schemas.microsoft.com/office/drawing/2014/main" id="{21E8559E-B4D3-41A0-BC4F-131AFDC8C560}"/>
              </a:ext>
            </a:extLst>
          </p:cNvPr>
          <p:cNvSpPr txBox="1">
            <a:spLocks/>
          </p:cNvSpPr>
          <p:nvPr/>
        </p:nvSpPr>
        <p:spPr>
          <a:xfrm>
            <a:off x="8484017" y="71656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3B75D7-C6E8-46A1-94C2-4D9E1F672ED0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D7E28-F043-4783-95FF-E0FF92D54912}"/>
              </a:ext>
            </a:extLst>
          </p:cNvPr>
          <p:cNvSpPr/>
          <p:nvPr/>
        </p:nvSpPr>
        <p:spPr>
          <a:xfrm>
            <a:off x="4639375" y="393239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D059DF-33A8-C6D4-107A-D01DFC3EBBBA}"/>
                  </a:ext>
                </a:extLst>
              </p:cNvPr>
              <p:cNvSpPr txBox="1"/>
              <p:nvPr/>
            </p:nvSpPr>
            <p:spPr>
              <a:xfrm>
                <a:off x="0" y="1410365"/>
                <a:ext cx="1198815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o-RO" b="1" dirty="0">
                    <a:solidFill>
                      <a:srgbClr val="25B9CE"/>
                    </a:solidFill>
                  </a:rPr>
                  <a:t>Survey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results</a:t>
                </a:r>
                <a:endParaRPr lang="en-GB" b="1" dirty="0">
                  <a:solidFill>
                    <a:srgbClr val="25B9CE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ro-RO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ro-RO" b="1" dirty="0"/>
                  <a:t> </a:t>
                </a:r>
                <a:r>
                  <a:rPr lang="en-US" b="1" dirty="0"/>
                  <a:t>attitudes against the discrimination and gender issues</a:t>
                </a:r>
                <a:r>
                  <a:rPr lang="ro-RO" b="1" dirty="0"/>
                  <a:t> –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the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attitude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is</a:t>
                </a:r>
                <a:r>
                  <a:rPr lang="ro-RO" b="1" dirty="0">
                    <a:solidFill>
                      <a:srgbClr val="25B9CE"/>
                    </a:solidFill>
                  </a:rPr>
                  <a:t> reactive (98%),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inclined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to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apprise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the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deviating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behaviour</a:t>
                </a:r>
                <a:r>
                  <a:rPr lang="ro-RO" b="1" dirty="0">
                    <a:solidFill>
                      <a:srgbClr val="25B9CE"/>
                    </a:solidFill>
                  </a:rPr>
                  <a:t> (93%)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D059DF-33A8-C6D4-107A-D01DFC3EB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0365"/>
                <a:ext cx="11988153" cy="923330"/>
              </a:xfrm>
              <a:prstGeom prst="rect">
                <a:avLst/>
              </a:prstGeom>
              <a:blipFill>
                <a:blip r:embed="rId3"/>
                <a:stretch>
                  <a:fillRect l="-407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Diagramă a răspunsurilor din Formulare. Titlul întrebării: . Numărul de răspunsuri: .">
            <a:extLst>
              <a:ext uri="{FF2B5EF4-FFF2-40B4-BE49-F238E27FC236}">
                <a16:creationId xmlns:a16="http://schemas.microsoft.com/office/drawing/2014/main" id="{376EE978-D5C1-4414-81AB-18CAE9CE0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" t="29504" r="3503" b="8198"/>
          <a:stretch/>
        </p:blipFill>
        <p:spPr bwMode="auto">
          <a:xfrm>
            <a:off x="1095296" y="2281443"/>
            <a:ext cx="9945725" cy="289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83E39B3-5919-43C3-09F5-B95639663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06282"/>
              </p:ext>
            </p:extLst>
          </p:nvPr>
        </p:nvGraphicFramePr>
        <p:xfrm>
          <a:off x="957811" y="5312833"/>
          <a:ext cx="10515601" cy="799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8831">
                  <a:extLst>
                    <a:ext uri="{9D8B030D-6E8A-4147-A177-3AD203B41FA5}">
                      <a16:colId xmlns:a16="http://schemas.microsoft.com/office/drawing/2014/main" val="2966824945"/>
                    </a:ext>
                  </a:extLst>
                </a:gridCol>
                <a:gridCol w="1456592">
                  <a:extLst>
                    <a:ext uri="{9D8B030D-6E8A-4147-A177-3AD203B41FA5}">
                      <a16:colId xmlns:a16="http://schemas.microsoft.com/office/drawing/2014/main" val="1128328665"/>
                    </a:ext>
                  </a:extLst>
                </a:gridCol>
                <a:gridCol w="1664677">
                  <a:extLst>
                    <a:ext uri="{9D8B030D-6E8A-4147-A177-3AD203B41FA5}">
                      <a16:colId xmlns:a16="http://schemas.microsoft.com/office/drawing/2014/main" val="977765523"/>
                    </a:ext>
                  </a:extLst>
                </a:gridCol>
                <a:gridCol w="1664677">
                  <a:extLst>
                    <a:ext uri="{9D8B030D-6E8A-4147-A177-3AD203B41FA5}">
                      <a16:colId xmlns:a16="http://schemas.microsoft.com/office/drawing/2014/main" val="3295692488"/>
                    </a:ext>
                  </a:extLst>
                </a:gridCol>
                <a:gridCol w="1210408">
                  <a:extLst>
                    <a:ext uri="{9D8B030D-6E8A-4147-A177-3AD203B41FA5}">
                      <a16:colId xmlns:a16="http://schemas.microsoft.com/office/drawing/2014/main" val="1370624611"/>
                    </a:ext>
                  </a:extLst>
                </a:gridCol>
                <a:gridCol w="1875693">
                  <a:extLst>
                    <a:ext uri="{9D8B030D-6E8A-4147-A177-3AD203B41FA5}">
                      <a16:colId xmlns:a16="http://schemas.microsoft.com/office/drawing/2014/main" val="1072317375"/>
                    </a:ext>
                  </a:extLst>
                </a:gridCol>
                <a:gridCol w="1154723">
                  <a:extLst>
                    <a:ext uri="{9D8B030D-6E8A-4147-A177-3AD203B41FA5}">
                      <a16:colId xmlns:a16="http://schemas.microsoft.com/office/drawing/2014/main" val="3252066456"/>
                    </a:ext>
                  </a:extLst>
                </a:gridCol>
              </a:tblGrid>
              <a:tr h="414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effectLst/>
                        </a:rPr>
                        <a:t>I would keep silent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33908" marB="3390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effectLst/>
                        </a:rPr>
                        <a:t>I would complain to my network </a:t>
                      </a:r>
                      <a:r>
                        <a:rPr lang="en-GB" sz="800" dirty="0">
                          <a:effectLst/>
                        </a:rPr>
                        <a:t>(friends, family, colleagues)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33908" marB="3390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effectLst/>
                        </a:rPr>
                        <a:t>I would complain to higher levels of management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33908" marB="3390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effectLst/>
                        </a:rPr>
                        <a:t>I would complain to my supervisor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33908" marB="3390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effectLst/>
                        </a:rPr>
                        <a:t>I would retaliate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33908" marB="3390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effectLst/>
                        </a:rPr>
                        <a:t>I would work harder to prove I’m better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33908" marB="33908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effectLst/>
                        </a:rPr>
                        <a:t>I would quit my job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33908" marB="339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059797"/>
                  </a:ext>
                </a:extLst>
              </a:tr>
              <a:tr h="18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33908" marB="3390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33908" marB="33908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33908" marB="3390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33908" marB="3390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33908" marB="33908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33908" marB="3390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33908" marB="3390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438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10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93B4DFB0-F2EB-4CEA-939D-87789068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635" y="259491"/>
            <a:ext cx="8935386" cy="45045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25B9CE"/>
                </a:solidFill>
              </a:rPr>
              <a:t>WP7– </a:t>
            </a:r>
            <a:r>
              <a:rPr lang="en-GB" sz="3600" b="1" dirty="0">
                <a:solidFill>
                  <a:srgbClr val="25B9CE"/>
                </a:solidFill>
                <a:latin typeface="+mj-lt"/>
                <a:ea typeface="+mj-ea"/>
                <a:cs typeface="+mj-cs"/>
              </a:rPr>
              <a:t>Task 7.5.4 </a:t>
            </a:r>
            <a:r>
              <a:rPr lang="en-US" sz="3600" b="1" dirty="0">
                <a:solidFill>
                  <a:srgbClr val="25B9CE"/>
                </a:solidFill>
              </a:rPr>
              <a:t>summary</a:t>
            </a:r>
            <a:endParaRPr lang="el-GR" sz="3600" b="1" dirty="0">
              <a:solidFill>
                <a:srgbClr val="25B9CE"/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7F061D1-F753-4C97-940C-B73BE9E7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B75D7-C6E8-46A1-94C2-4D9E1F672ED0}" type="slidenum">
              <a:rPr lang="el-GR" smtClean="0"/>
              <a:t>8</a:t>
            </a:fld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0532AA-2F89-48B7-BF4E-2942C5AD9B6F}"/>
              </a:ext>
            </a:extLst>
          </p:cNvPr>
          <p:cNvSpPr/>
          <p:nvPr/>
        </p:nvSpPr>
        <p:spPr>
          <a:xfrm>
            <a:off x="499246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0" name="Θέση αριθμού διαφάνειας 3">
            <a:extLst>
              <a:ext uri="{FF2B5EF4-FFF2-40B4-BE49-F238E27FC236}">
                <a16:creationId xmlns:a16="http://schemas.microsoft.com/office/drawing/2014/main" id="{21E8559E-B4D3-41A0-BC4F-131AFDC8C560}"/>
              </a:ext>
            </a:extLst>
          </p:cNvPr>
          <p:cNvSpPr txBox="1">
            <a:spLocks/>
          </p:cNvSpPr>
          <p:nvPr/>
        </p:nvSpPr>
        <p:spPr>
          <a:xfrm>
            <a:off x="8484017" y="71656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3B75D7-C6E8-46A1-94C2-4D9E1F672ED0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D7E28-F043-4783-95FF-E0FF92D54912}"/>
              </a:ext>
            </a:extLst>
          </p:cNvPr>
          <p:cNvSpPr/>
          <p:nvPr/>
        </p:nvSpPr>
        <p:spPr>
          <a:xfrm>
            <a:off x="4639375" y="393239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D059DF-33A8-C6D4-107A-D01DFC3EBBBA}"/>
                  </a:ext>
                </a:extLst>
              </p:cNvPr>
              <p:cNvSpPr txBox="1"/>
              <p:nvPr/>
            </p:nvSpPr>
            <p:spPr>
              <a:xfrm>
                <a:off x="93187" y="1174831"/>
                <a:ext cx="120988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o-RO" b="1" dirty="0">
                    <a:solidFill>
                      <a:srgbClr val="25B9CE"/>
                    </a:solidFill>
                  </a:rPr>
                  <a:t>Survey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results</a:t>
                </a:r>
                <a:endParaRPr lang="en-GB" b="1" dirty="0">
                  <a:solidFill>
                    <a:srgbClr val="25B9CE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ro-RO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ro-RO" b="1" dirty="0"/>
                  <a:t> general </a:t>
                </a:r>
                <a:r>
                  <a:rPr lang="ro-RO" b="1" dirty="0" err="1"/>
                  <a:t>framework</a:t>
                </a:r>
                <a:r>
                  <a:rPr lang="ro-RO" b="1" dirty="0"/>
                  <a:t> on </a:t>
                </a:r>
                <a:r>
                  <a:rPr lang="ro-RO" b="1" dirty="0" err="1"/>
                  <a:t>diversity</a:t>
                </a:r>
                <a:r>
                  <a:rPr lang="ro-RO" b="1" dirty="0"/>
                  <a:t> </a:t>
                </a:r>
                <a:r>
                  <a:rPr lang="ro-RO" b="1" dirty="0" err="1"/>
                  <a:t>and</a:t>
                </a:r>
                <a:r>
                  <a:rPr lang="ro-RO" b="1" dirty="0"/>
                  <a:t> </a:t>
                </a:r>
                <a:r>
                  <a:rPr lang="ro-RO" b="1" dirty="0" err="1"/>
                  <a:t>gender</a:t>
                </a:r>
                <a:r>
                  <a:rPr lang="ro-RO" b="1" dirty="0"/>
                  <a:t> </a:t>
                </a:r>
                <a:r>
                  <a:rPr lang="ro-RO" b="1" dirty="0" err="1"/>
                  <a:t>perceptions</a:t>
                </a:r>
                <a:r>
                  <a:rPr lang="ro-RO" b="1" dirty="0"/>
                  <a:t> in </a:t>
                </a:r>
                <a:r>
                  <a:rPr lang="ro-RO" b="1" dirty="0" err="1"/>
                  <a:t>the</a:t>
                </a:r>
                <a:r>
                  <a:rPr lang="ro-RO" b="1" dirty="0"/>
                  <a:t> </a:t>
                </a:r>
                <a:r>
                  <a:rPr lang="ro-RO" b="1" dirty="0" err="1"/>
                  <a:t>working</a:t>
                </a:r>
                <a:r>
                  <a:rPr lang="ro-RO" b="1" dirty="0"/>
                  <a:t> </a:t>
                </a:r>
                <a:r>
                  <a:rPr lang="ro-RO" b="1" dirty="0" err="1"/>
                  <a:t>environment</a:t>
                </a:r>
                <a:r>
                  <a:rPr lang="ro-RO" b="1" dirty="0"/>
                  <a:t> –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positive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perceptions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and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attitudes</a:t>
                </a:r>
                <a:r>
                  <a:rPr lang="ro-RO" b="1" dirty="0">
                    <a:solidFill>
                      <a:srgbClr val="25B9CE"/>
                    </a:solidFill>
                  </a:rPr>
                  <a:t> (92% consider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no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harrasment</a:t>
                </a:r>
                <a:r>
                  <a:rPr lang="ro-RO" b="1" dirty="0">
                    <a:solidFill>
                      <a:srgbClr val="25B9CE"/>
                    </a:solidFill>
                  </a:rPr>
                  <a:t>, just 3-5%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unsatisfied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with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the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gender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perceptions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due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to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race</a:t>
                </a:r>
                <a:r>
                  <a:rPr lang="ro-RO" b="1" dirty="0">
                    <a:solidFill>
                      <a:srgbClr val="25B9CE"/>
                    </a:solidFill>
                  </a:rPr>
                  <a:t>/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religion</a:t>
                </a:r>
                <a:r>
                  <a:rPr lang="ro-RO" b="1" dirty="0">
                    <a:solidFill>
                      <a:srgbClr val="25B9CE"/>
                    </a:solidFill>
                  </a:rPr>
                  <a:t>/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diversity</a:t>
                </a:r>
                <a:r>
                  <a:rPr lang="ro-RO" b="1" dirty="0">
                    <a:solidFill>
                      <a:srgbClr val="25B9CE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D059DF-33A8-C6D4-107A-D01DFC3EB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7" y="1174831"/>
                <a:ext cx="12098813" cy="923330"/>
              </a:xfrm>
              <a:prstGeom prst="rect">
                <a:avLst/>
              </a:prstGeom>
              <a:blipFill>
                <a:blip r:embed="rId3"/>
                <a:stretch>
                  <a:fillRect l="-403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3053E96-BB1D-1FE4-B257-7F1ADAAA2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5" y="2027959"/>
            <a:ext cx="3526336" cy="1833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277784-2EC3-1575-5336-1B351F7A4FD6}"/>
              </a:ext>
            </a:extLst>
          </p:cNvPr>
          <p:cNvSpPr txBox="1"/>
          <p:nvPr/>
        </p:nvSpPr>
        <p:spPr>
          <a:xfrm>
            <a:off x="201379" y="4009436"/>
            <a:ext cx="36449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 colleagues have been prejudiced against individual differences (such as gender, race, religion).</a:t>
            </a:r>
            <a:endParaRPr lang="en-GB" sz="1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7625BA-0F81-0C33-6940-40D317B84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73" y="2135587"/>
            <a:ext cx="3151193" cy="17706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ECFF45-2A6C-93AB-0774-6CCAF9E1D9F9}"/>
              </a:ext>
            </a:extLst>
          </p:cNvPr>
          <p:cNvSpPr txBox="1"/>
          <p:nvPr/>
        </p:nvSpPr>
        <p:spPr>
          <a:xfrm>
            <a:off x="4228073" y="4032932"/>
            <a:ext cx="33241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 has been a feeling of harassment against women in my working environment.</a:t>
            </a:r>
            <a:endParaRPr lang="en-GB" sz="1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8B7333-91DC-E9B0-81BE-A59682EAA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806" y="2254144"/>
            <a:ext cx="3227411" cy="16782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58E6FF-CDC2-094F-BEFC-9EE4AD2201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9" y="4409546"/>
            <a:ext cx="3276505" cy="170378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2BC20F-C3E4-8B87-57E8-61DD318621E7}"/>
              </a:ext>
            </a:extLst>
          </p:cNvPr>
          <p:cNvSpPr txBox="1"/>
          <p:nvPr/>
        </p:nvSpPr>
        <p:spPr>
          <a:xfrm>
            <a:off x="7779051" y="4032932"/>
            <a:ext cx="36689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Individual diversity and gender balance are appreciated and promoted in solving problems in the day-to-day work environment.</a:t>
            </a:r>
            <a:endParaRPr lang="en-GB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681D78-C37D-A181-9FD0-B43090E30CF7}"/>
              </a:ext>
            </a:extLst>
          </p:cNvPr>
          <p:cNvSpPr txBox="1"/>
          <p:nvPr/>
        </p:nvSpPr>
        <p:spPr>
          <a:xfrm>
            <a:off x="31534" y="6113329"/>
            <a:ext cx="39846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Diverse opinions and view of individuals from different gender identities</a:t>
            </a:r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considered and valued in the day-to-day work environment.</a:t>
            </a:r>
            <a:endParaRPr lang="en-GB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9576C4-2C3F-16FA-BA4E-91CAFB3C8A77}"/>
              </a:ext>
            </a:extLst>
          </p:cNvPr>
          <p:cNvSpPr txBox="1"/>
          <p:nvPr/>
        </p:nvSpPr>
        <p:spPr>
          <a:xfrm>
            <a:off x="8090925" y="6058454"/>
            <a:ext cx="38996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 is an atmosphere in the work environment, where everybody can freely express their opinion with no prejudice regarding gender.</a:t>
            </a:r>
            <a:endParaRPr lang="en-GB" sz="10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94E35AC-909C-C18A-462E-04AA661B6D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25" y="4466701"/>
            <a:ext cx="2996335" cy="155809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5508319-6237-E914-CE19-76B32D62573E}"/>
              </a:ext>
            </a:extLst>
          </p:cNvPr>
          <p:cNvSpPr txBox="1"/>
          <p:nvPr/>
        </p:nvSpPr>
        <p:spPr>
          <a:xfrm>
            <a:off x="4186046" y="6106648"/>
            <a:ext cx="34988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Successful achievements of a female personnel are usually ignored or diminished</a:t>
            </a:r>
            <a:endParaRPr lang="en-GB" sz="10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7E53DF4-73F2-9009-114D-C9D73496C1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21" y="4559706"/>
            <a:ext cx="2830939" cy="147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80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93B4DFB0-F2EB-4CEA-939D-87789068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635" y="259491"/>
            <a:ext cx="8935386" cy="45045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25B9CE"/>
                </a:solidFill>
              </a:rPr>
              <a:t>WP7– </a:t>
            </a:r>
            <a:r>
              <a:rPr lang="en-GB" sz="3600" b="1" dirty="0">
                <a:solidFill>
                  <a:srgbClr val="25B9CE"/>
                </a:solidFill>
                <a:latin typeface="+mj-lt"/>
                <a:ea typeface="+mj-ea"/>
                <a:cs typeface="+mj-cs"/>
              </a:rPr>
              <a:t>Task 7.5.4 </a:t>
            </a:r>
            <a:r>
              <a:rPr lang="en-US" sz="3600" b="1" dirty="0">
                <a:solidFill>
                  <a:srgbClr val="25B9CE"/>
                </a:solidFill>
              </a:rPr>
              <a:t>summary</a:t>
            </a:r>
            <a:endParaRPr lang="el-GR" sz="3600" b="1" dirty="0">
              <a:solidFill>
                <a:srgbClr val="25B9CE"/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7F061D1-F753-4C97-940C-B73BE9E7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B75D7-C6E8-46A1-94C2-4D9E1F672ED0}" type="slidenum">
              <a:rPr lang="el-GR" smtClean="0"/>
              <a:t>9</a:t>
            </a:fld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0532AA-2F89-48B7-BF4E-2942C5AD9B6F}"/>
              </a:ext>
            </a:extLst>
          </p:cNvPr>
          <p:cNvSpPr/>
          <p:nvPr/>
        </p:nvSpPr>
        <p:spPr>
          <a:xfrm>
            <a:off x="499246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0" name="Θέση αριθμού διαφάνειας 3">
            <a:extLst>
              <a:ext uri="{FF2B5EF4-FFF2-40B4-BE49-F238E27FC236}">
                <a16:creationId xmlns:a16="http://schemas.microsoft.com/office/drawing/2014/main" id="{21E8559E-B4D3-41A0-BC4F-131AFDC8C560}"/>
              </a:ext>
            </a:extLst>
          </p:cNvPr>
          <p:cNvSpPr txBox="1">
            <a:spLocks/>
          </p:cNvSpPr>
          <p:nvPr/>
        </p:nvSpPr>
        <p:spPr>
          <a:xfrm>
            <a:off x="8484017" y="71656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3B75D7-C6E8-46A1-94C2-4D9E1F672ED0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D7E28-F043-4783-95FF-E0FF92D54912}"/>
              </a:ext>
            </a:extLst>
          </p:cNvPr>
          <p:cNvSpPr/>
          <p:nvPr/>
        </p:nvSpPr>
        <p:spPr>
          <a:xfrm>
            <a:off x="4639375" y="393239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D059DF-33A8-C6D4-107A-D01DFC3EBBBA}"/>
                  </a:ext>
                </a:extLst>
              </p:cNvPr>
              <p:cNvSpPr txBox="1"/>
              <p:nvPr/>
            </p:nvSpPr>
            <p:spPr>
              <a:xfrm>
                <a:off x="215093" y="1181573"/>
                <a:ext cx="1170470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o-RO" b="1" dirty="0">
                    <a:solidFill>
                      <a:srgbClr val="25B9CE"/>
                    </a:solidFill>
                  </a:rPr>
                  <a:t>Survey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results</a:t>
                </a:r>
                <a:endParaRPr lang="en-GB" b="1" dirty="0">
                  <a:solidFill>
                    <a:srgbClr val="25B9CE"/>
                  </a:solidFill>
                </a:endParaRPr>
              </a:p>
              <a:p>
                <a:r>
                  <a:rPr lang="ro-RO" b="1" dirty="0"/>
                  <a:t>c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ro-RO" b="1" dirty="0"/>
                  <a:t> </a:t>
                </a:r>
                <a:r>
                  <a:rPr lang="ro-RO" b="1" dirty="0" err="1"/>
                  <a:t>operational</a:t>
                </a:r>
                <a:r>
                  <a:rPr lang="ro-RO" b="1" dirty="0"/>
                  <a:t> </a:t>
                </a:r>
                <a:r>
                  <a:rPr lang="ro-RO" b="1" dirty="0" err="1"/>
                  <a:t>framework</a:t>
                </a:r>
                <a:r>
                  <a:rPr lang="ro-RO" b="1" dirty="0"/>
                  <a:t>, team </a:t>
                </a:r>
                <a:r>
                  <a:rPr lang="ro-RO" b="1" dirty="0" err="1"/>
                  <a:t>work</a:t>
                </a:r>
                <a:r>
                  <a:rPr lang="ro-RO" b="1" dirty="0"/>
                  <a:t> </a:t>
                </a:r>
                <a:r>
                  <a:rPr lang="ro-RO" b="1" dirty="0" err="1"/>
                  <a:t>and</a:t>
                </a:r>
                <a:r>
                  <a:rPr lang="ro-RO" b="1" dirty="0"/>
                  <a:t> task </a:t>
                </a:r>
                <a:r>
                  <a:rPr lang="ro-RO" b="1" dirty="0" err="1"/>
                  <a:t>orientation</a:t>
                </a:r>
                <a:r>
                  <a:rPr lang="ro-RO" b="1" dirty="0"/>
                  <a:t> –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proper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gender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approach</a:t>
                </a:r>
                <a:r>
                  <a:rPr lang="ro-RO" b="1" dirty="0">
                    <a:solidFill>
                      <a:srgbClr val="25B9CE"/>
                    </a:solidFill>
                  </a:rPr>
                  <a:t>,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balanced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gender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attitudes</a:t>
                </a:r>
                <a:r>
                  <a:rPr lang="ro-RO" b="1" dirty="0">
                    <a:solidFill>
                      <a:srgbClr val="25B9CE"/>
                    </a:solidFill>
                  </a:rPr>
                  <a:t> (98%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satisfied</a:t>
                </a:r>
                <a:r>
                  <a:rPr lang="ro-RO" b="1" dirty="0">
                    <a:solidFill>
                      <a:srgbClr val="25B9CE"/>
                    </a:solidFill>
                  </a:rPr>
                  <a:t>,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with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very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small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exceptions</a:t>
                </a:r>
                <a:r>
                  <a:rPr lang="ro-RO" b="1" dirty="0">
                    <a:solidFill>
                      <a:srgbClr val="25B9CE"/>
                    </a:solidFill>
                  </a:rPr>
                  <a:t> in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male</a:t>
                </a:r>
                <a:r>
                  <a:rPr lang="ro-RO" b="1" dirty="0">
                    <a:solidFill>
                      <a:srgbClr val="25B9CE"/>
                    </a:solidFill>
                  </a:rPr>
                  <a:t>/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female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tasks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assigment</a:t>
                </a:r>
                <a:r>
                  <a:rPr lang="ro-RO" b="1" dirty="0">
                    <a:solidFill>
                      <a:srgbClr val="25B9CE"/>
                    </a:solidFill>
                  </a:rPr>
                  <a:t> </a:t>
                </a:r>
                <a:r>
                  <a:rPr lang="ro-RO" b="1" dirty="0" err="1">
                    <a:solidFill>
                      <a:srgbClr val="25B9CE"/>
                    </a:solidFill>
                  </a:rPr>
                  <a:t>preferences</a:t>
                </a:r>
                <a:r>
                  <a:rPr lang="ro-RO" b="1" dirty="0">
                    <a:solidFill>
                      <a:srgbClr val="25B9CE"/>
                    </a:solidFill>
                  </a:rPr>
                  <a:t>)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D059DF-33A8-C6D4-107A-D01DFC3EB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93" y="1181573"/>
                <a:ext cx="11704709" cy="923330"/>
              </a:xfrm>
              <a:prstGeom prst="rect">
                <a:avLst/>
              </a:prstGeom>
              <a:blipFill>
                <a:blip r:embed="rId3"/>
                <a:stretch>
                  <a:fillRect l="-417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0913975-172C-A5DA-DC56-E4CE93051222}"/>
              </a:ext>
            </a:extLst>
          </p:cNvPr>
          <p:cNvSpPr txBox="1"/>
          <p:nvPr/>
        </p:nvSpPr>
        <p:spPr>
          <a:xfrm>
            <a:off x="107987" y="3822470"/>
            <a:ext cx="3603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Communication among project team members is always efficient and effective, with gender diversity being properly managed</a:t>
            </a:r>
            <a:endParaRPr lang="en-GB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45A7CC-8F6B-3AE0-C622-298511E08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01" y="2213310"/>
            <a:ext cx="2934286" cy="152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09F492-F347-F04D-D22F-F7400597E629}"/>
              </a:ext>
            </a:extLst>
          </p:cNvPr>
          <p:cNvSpPr txBox="1"/>
          <p:nvPr/>
        </p:nvSpPr>
        <p:spPr>
          <a:xfrm>
            <a:off x="4168119" y="3901620"/>
            <a:ext cx="3798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Female personnel’s relations with the supervisors and senior staff are efficient and effective</a:t>
            </a:r>
            <a:endParaRPr lang="en-GB" sz="1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5F1AB8-BB52-8B17-6E06-DD4D02A23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80" y="2249969"/>
            <a:ext cx="3024039" cy="15725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CDB3BE-C120-BD63-B52D-566DB4F7BEF5}"/>
              </a:ext>
            </a:extLst>
          </p:cNvPr>
          <p:cNvSpPr txBox="1"/>
          <p:nvPr/>
        </p:nvSpPr>
        <p:spPr>
          <a:xfrm>
            <a:off x="8050361" y="3948699"/>
            <a:ext cx="3798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Female personnel’s relations with the peer staff are efficient and effective</a:t>
            </a:r>
            <a:endParaRPr lang="en-GB" sz="1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84E8CFF-CDCC-AF95-C462-D6D74BC354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184" y="2401948"/>
            <a:ext cx="2864866" cy="14897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85F89A-AB3B-CEC8-80DB-5BC60B5A47D0}"/>
              </a:ext>
            </a:extLst>
          </p:cNvPr>
          <p:cNvSpPr txBox="1"/>
          <p:nvPr/>
        </p:nvSpPr>
        <p:spPr>
          <a:xfrm>
            <a:off x="107987" y="5996758"/>
            <a:ext cx="3603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Female personnel’s relations with junior personnel subordinates are efficient and effective.</a:t>
            </a:r>
            <a:endParaRPr lang="en-GB" sz="10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DA7C6E-DCDE-6B38-366A-DB71CC3B04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3" y="4222580"/>
            <a:ext cx="3210604" cy="166951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0D59CDE-CECA-DB22-7FA5-8AE8119C9ADE}"/>
              </a:ext>
            </a:extLst>
          </p:cNvPr>
          <p:cNvSpPr txBox="1"/>
          <p:nvPr/>
        </p:nvSpPr>
        <p:spPr>
          <a:xfrm>
            <a:off x="4127349" y="5975336"/>
            <a:ext cx="36596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Male personnel accepts female personnel as equal on regarding tasks implementation.</a:t>
            </a:r>
            <a:endParaRPr lang="en-GB" sz="10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D6FF082-825C-B632-D7B5-A607A0C1DA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98" y="4375293"/>
            <a:ext cx="3118201" cy="162146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CA2B718-F3E1-447F-3310-9FE982CD53E3}"/>
              </a:ext>
            </a:extLst>
          </p:cNvPr>
          <p:cNvSpPr txBox="1"/>
          <p:nvPr/>
        </p:nvSpPr>
        <p:spPr>
          <a:xfrm>
            <a:off x="8226047" y="5994701"/>
            <a:ext cx="33542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Male professionals are preferred</a:t>
            </a:r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even if female team members have the same qualifications</a:t>
            </a:r>
            <a:endParaRPr lang="en-GB" sz="10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3A25EB4-1868-7FE8-A71C-099BCE9184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87" y="4431558"/>
            <a:ext cx="2923972" cy="152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054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5212</TotalTime>
  <Words>1389</Words>
  <Application>Microsoft Office PowerPoint</Application>
  <PresentationFormat>Widescreen</PresentationFormat>
  <Paragraphs>132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Cambria Math</vt:lpstr>
      <vt:lpstr>Times New Roman</vt:lpstr>
      <vt:lpstr>Wingdings</vt:lpstr>
      <vt:lpstr>Θέμα του Office</vt:lpstr>
      <vt:lpstr>PowerPoint Presentation</vt:lpstr>
      <vt:lpstr>Work Package 7  </vt:lpstr>
      <vt:lpstr>WP7 – brief description </vt:lpstr>
      <vt:lpstr>WP7 – Task 7.5.4 outcomes</vt:lpstr>
      <vt:lpstr>WP7 – Task 7.5.4 key points </vt:lpstr>
      <vt:lpstr>WP7– Task 7.5.4 survey summary</vt:lpstr>
      <vt:lpstr>WP7– Task 7.5.4 survey summary</vt:lpstr>
      <vt:lpstr>WP7– Task 7.5.4 summary</vt:lpstr>
      <vt:lpstr>WP7– Task 7.5.4 summary</vt:lpstr>
      <vt:lpstr>WP7– Task 7.5.4 summary</vt:lpstr>
      <vt:lpstr>WP7– Task 7.5.4 summary</vt:lpstr>
      <vt:lpstr>WP7 – Task 7.5.4 - future 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LAPTOP</dc:creator>
  <cp:lastModifiedBy>Catalin Popa</cp:lastModifiedBy>
  <cp:revision>497</cp:revision>
  <cp:lastPrinted>2023-09-07T06:01:20Z</cp:lastPrinted>
  <dcterms:created xsi:type="dcterms:W3CDTF">2022-07-05T13:19:31Z</dcterms:created>
  <dcterms:modified xsi:type="dcterms:W3CDTF">2024-09-14T08:57:45Z</dcterms:modified>
</cp:coreProperties>
</file>